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34188" cy="99790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470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637C-59C2-43F1-B708-4E0AF8E60525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F803-1E8F-46A1-BAA3-77B99B27E3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2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F803-1E8F-46A1-BAA3-77B99B27E3D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53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F803-1E8F-46A1-BAA3-77B99B27E3D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2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1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2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61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7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7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5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9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46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08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C389-CF3A-4C5B-9B48-977E17BAF739}" type="datetimeFigureOut">
              <a:rPr lang="zh-TW" altLang="en-US" smtClean="0"/>
              <a:t>2016/1/13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CCEA-E4FC-41CB-86AB-11FB89EEF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8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7047" y="847453"/>
            <a:ext cx="11416938" cy="5418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</a:rPr>
              <a:t>(1)</a:t>
            </a:r>
            <a:r>
              <a:rPr lang="zh-TW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Research tasks</a:t>
            </a:r>
          </a:p>
          <a:p>
            <a:pPr lvl="1"/>
            <a:r>
              <a:rPr lang="en-US" altLang="zh-TW" sz="1900" dirty="0" smtClean="0"/>
              <a:t>Scheme development for 3D incompressible </a:t>
            </a:r>
            <a:r>
              <a:rPr lang="en-US" altLang="zh-TW" sz="1900" dirty="0" err="1" smtClean="0"/>
              <a:t>Navier</a:t>
            </a:r>
            <a:r>
              <a:rPr lang="en-US" altLang="zh-TW" sz="1900" dirty="0" smtClean="0"/>
              <a:t>-Stokes equations by (1) finite difference ; (2) finite element  ;</a:t>
            </a:r>
          </a:p>
          <a:p>
            <a:pPr marL="457200" lvl="1" indent="0">
              <a:buNone/>
            </a:pPr>
            <a:r>
              <a:rPr lang="en-US" altLang="zh-TW" sz="1900" dirty="0"/>
              <a:t> </a:t>
            </a:r>
            <a:r>
              <a:rPr lang="en-US" altLang="zh-TW" sz="1900" dirty="0" smtClean="0"/>
              <a:t>  </a:t>
            </a:r>
            <a:r>
              <a:rPr lang="en-US" altLang="zh-TW" sz="1900" dirty="0" smtClean="0"/>
              <a:t> (3) particle ; (4) immersed boundary methods</a:t>
            </a:r>
          </a:p>
          <a:p>
            <a:pPr lvl="1"/>
            <a:r>
              <a:rPr lang="en-US" altLang="zh-TW" sz="1900" dirty="0" smtClean="0"/>
              <a:t>Scheme development for the 3D Maxwell’s equations for dispersive media by finite difference method</a:t>
            </a:r>
          </a:p>
          <a:p>
            <a:pPr lvl="1"/>
            <a:r>
              <a:rPr lang="en-US" altLang="zh-TW" sz="1900" dirty="0" smtClean="0"/>
              <a:t>Scheme development for </a:t>
            </a:r>
            <a:r>
              <a:rPr lang="en-US" altLang="zh-TW" sz="1900" dirty="0" err="1" smtClean="0"/>
              <a:t>integrable</a:t>
            </a:r>
            <a:r>
              <a:rPr lang="en-US" altLang="zh-TW" sz="1900" dirty="0" smtClean="0"/>
              <a:t> equations (</a:t>
            </a:r>
            <a:r>
              <a:rPr lang="en-US" altLang="zh-TW" sz="1900" dirty="0" err="1" smtClean="0"/>
              <a:t>Schr</a:t>
            </a:r>
            <a:r>
              <a:rPr lang="az-Cyrl-AZ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en-US" altLang="zh-TW" sz="1900" dirty="0" smtClean="0"/>
              <a:t>dinger, </a:t>
            </a:r>
            <a:r>
              <a:rPr lang="en-US" altLang="zh-TW" sz="1900" dirty="0" err="1" smtClean="0"/>
              <a:t>Camassa</a:t>
            </a:r>
            <a:r>
              <a:rPr lang="en-US" altLang="zh-TW" sz="1900" dirty="0" smtClean="0"/>
              <a:t>-Holm, </a:t>
            </a:r>
            <a:r>
              <a:rPr lang="en-US" altLang="zh-TW" sz="1900" dirty="0" err="1" smtClean="0"/>
              <a:t>Degasperis-Procesi</a:t>
            </a:r>
            <a:r>
              <a:rPr lang="en-US" altLang="zh-TW" sz="1900" dirty="0" smtClean="0"/>
              <a:t>, Hunter-Saxton equations ) by finite difference method</a:t>
            </a:r>
          </a:p>
          <a:p>
            <a:pPr lvl="1"/>
            <a:r>
              <a:rPr lang="en-US" altLang="zh-TW" sz="1900" dirty="0" smtClean="0"/>
              <a:t>Modelling Chinese medicine acupuncture and </a:t>
            </a:r>
            <a:r>
              <a:rPr lang="en-US" altLang="zh-TW" sz="1900" dirty="0" err="1" smtClean="0"/>
              <a:t>moxibustion</a:t>
            </a:r>
            <a:r>
              <a:rPr lang="en-US" altLang="zh-TW" sz="1900" dirty="0" smtClean="0"/>
              <a:t> (</a:t>
            </a: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針灸</a:t>
            </a:r>
            <a:r>
              <a:rPr lang="en-US" altLang="zh-TW" sz="1900" dirty="0" smtClean="0"/>
              <a:t>)</a:t>
            </a:r>
          </a:p>
          <a:p>
            <a:pPr lvl="1"/>
            <a:r>
              <a:rPr lang="en-US" altLang="zh-TW" sz="1900" dirty="0" smtClean="0"/>
              <a:t>Modelling HIFU (High Intensity Focused Ultrasound ) for tumor ablation and hemostasis treatment</a:t>
            </a:r>
          </a:p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</a:rPr>
              <a:t>(</a:t>
            </a:r>
            <a:r>
              <a:rPr lang="en-US" altLang="zh-TW" sz="1500" dirty="0">
                <a:solidFill>
                  <a:srgbClr val="C00000"/>
                </a:solidFill>
              </a:rPr>
              <a:t>2</a:t>
            </a:r>
            <a:r>
              <a:rPr lang="en-US" altLang="zh-TW" sz="1500" dirty="0" smtClean="0">
                <a:solidFill>
                  <a:srgbClr val="C00000"/>
                </a:solidFill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Development tasks</a:t>
            </a:r>
          </a:p>
          <a:p>
            <a:pPr lvl="1"/>
            <a:r>
              <a:rPr lang="en-US" altLang="zh-TW" sz="1900" dirty="0" smtClean="0"/>
              <a:t>Incompressible </a:t>
            </a:r>
            <a:r>
              <a:rPr lang="en-US" altLang="zh-TW" sz="1900" dirty="0" err="1" smtClean="0"/>
              <a:t>Navier</a:t>
            </a:r>
            <a:r>
              <a:rPr lang="en-US" altLang="zh-TW" sz="1900" dirty="0" smtClean="0"/>
              <a:t>-Stokes finite element and particle codes implemented in GPUs</a:t>
            </a:r>
          </a:p>
          <a:p>
            <a:pPr lvl="1"/>
            <a:r>
              <a:rPr lang="en-US" altLang="zh-TW" sz="1900" dirty="0" smtClean="0"/>
              <a:t>Maxwell’s equations finite difference code implemented in GPUs</a:t>
            </a:r>
          </a:p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</a:rPr>
              <a:t>(3)</a:t>
            </a:r>
            <a:r>
              <a:rPr lang="zh-TW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Application tasks</a:t>
            </a:r>
          </a:p>
          <a:p>
            <a:pPr lvl="1"/>
            <a:r>
              <a:rPr lang="en-US" altLang="zh-TW" sz="1900" dirty="0" err="1" smtClean="0"/>
              <a:t>Biofluid</a:t>
            </a:r>
            <a:r>
              <a:rPr lang="en-US" altLang="zh-TW" sz="1900" dirty="0" smtClean="0"/>
              <a:t>/biomedicine problems</a:t>
            </a:r>
          </a:p>
          <a:p>
            <a:pPr lvl="1"/>
            <a:r>
              <a:rPr lang="en-US" altLang="zh-TW" sz="1900" dirty="0" err="1" smtClean="0"/>
              <a:t>Multiphysics</a:t>
            </a:r>
            <a:r>
              <a:rPr lang="en-US" altLang="zh-TW" sz="1900" dirty="0" smtClean="0"/>
              <a:t> problems</a:t>
            </a:r>
          </a:p>
          <a:p>
            <a:pPr lvl="1"/>
            <a:r>
              <a:rPr lang="en-US" altLang="zh-TW" sz="1900" dirty="0" err="1" smtClean="0"/>
              <a:t>Multiscale</a:t>
            </a:r>
            <a:r>
              <a:rPr lang="en-US" altLang="zh-TW" sz="1900" dirty="0" smtClean="0"/>
              <a:t> problems</a:t>
            </a:r>
          </a:p>
          <a:p>
            <a:pPr lvl="1"/>
            <a:r>
              <a:rPr lang="en-US" altLang="zh-TW" sz="1900" dirty="0" smtClean="0"/>
              <a:t>Multiphase problems</a:t>
            </a:r>
          </a:p>
          <a:p>
            <a:pPr lvl="1"/>
            <a:r>
              <a:rPr lang="en-US" altLang="zh-TW" sz="1900" dirty="0" smtClean="0"/>
              <a:t>Chinese medicine</a:t>
            </a:r>
            <a:endParaRPr lang="en-US" altLang="zh-TW" sz="1900" dirty="0" smtClean="0"/>
          </a:p>
          <a:p>
            <a:pPr lvl="1"/>
            <a:r>
              <a:rPr lang="en-US" altLang="zh-TW" sz="1900" dirty="0" smtClean="0"/>
              <a:t>Electromagnetic wave problems</a:t>
            </a:r>
            <a:endParaRPr lang="en-US" altLang="zh-TW" sz="19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endParaRPr lang="en-US" altLang="zh-TW" sz="2200" dirty="0" smtClean="0"/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6283" y="194756"/>
            <a:ext cx="781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SCCS</a:t>
            </a:r>
            <a:r>
              <a:rPr lang="en-US" altLang="zh-TW" sz="2000" dirty="0" smtClean="0"/>
              <a:t> (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S</a:t>
            </a:r>
            <a:r>
              <a:rPr lang="en-US" altLang="zh-TW" sz="2000" dirty="0" smtClean="0"/>
              <a:t>cientific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C</a:t>
            </a:r>
            <a:r>
              <a:rPr lang="en-US" altLang="zh-TW" sz="2000" dirty="0" smtClean="0"/>
              <a:t>omputing and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C</a:t>
            </a:r>
            <a:r>
              <a:rPr lang="en-US" altLang="zh-TW" sz="2000" dirty="0" smtClean="0"/>
              <a:t>ardiovascular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S</a:t>
            </a:r>
            <a:r>
              <a:rPr lang="en-US" altLang="zh-TW" sz="2000" dirty="0" smtClean="0"/>
              <a:t>imulation)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laboratory</a:t>
            </a:r>
          </a:p>
          <a:p>
            <a:r>
              <a:rPr lang="en-US" altLang="zh-TW" sz="2000" dirty="0" smtClean="0"/>
              <a:t>SCCS conducts the following research, development and application tasks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7234" y="5970503"/>
            <a:ext cx="879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CMSV</a:t>
            </a:r>
            <a:r>
              <a:rPr lang="en-US" altLang="zh-TW" sz="2000" dirty="0" smtClean="0"/>
              <a:t> (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C</a:t>
            </a:r>
            <a:r>
              <a:rPr lang="en-US" altLang="zh-TW" sz="2000" dirty="0" smtClean="0"/>
              <a:t>omputational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M</a:t>
            </a:r>
            <a:r>
              <a:rPr lang="en-US" altLang="zh-TW" sz="2000" dirty="0" smtClean="0"/>
              <a:t>echanics and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S</a:t>
            </a:r>
            <a:r>
              <a:rPr lang="en-US" altLang="zh-TW" sz="2000" dirty="0" smtClean="0"/>
              <a:t>cientific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dirty="0" smtClean="0"/>
              <a:t>isualization) laboratory</a:t>
            </a:r>
          </a:p>
          <a:p>
            <a:r>
              <a:rPr lang="en-US" altLang="zh-TW" sz="2000" dirty="0" smtClean="0"/>
              <a:t>CMSV conducts 3D visualization of medical images and 3D simulated HPC results</a:t>
            </a:r>
            <a:endParaRPr lang="zh-TW" altLang="en-US" sz="2000" dirty="0"/>
          </a:p>
        </p:txBody>
      </p:sp>
      <p:pic>
        <p:nvPicPr>
          <p:cNvPr id="8" name="Picture 37" descr="mar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36" y="171913"/>
            <a:ext cx="1018446" cy="73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MSV_ma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8411" y="5800171"/>
            <a:ext cx="1050605" cy="7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72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56" y="39851"/>
            <a:ext cx="2480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ea typeface="標楷體" panose="03000509000000000000" pitchFamily="65" charset="-120"/>
              </a:rPr>
              <a:t>Some research results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56" y="401119"/>
            <a:ext cx="11734801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zh-TW" altLang="en-US" sz="1900" dirty="0" smtClean="0">
                <a:ea typeface="標楷體" panose="03000509000000000000" pitchFamily="65" charset="-120"/>
              </a:rPr>
              <a:t>一</a:t>
            </a:r>
            <a:r>
              <a:rPr lang="en-US" altLang="zh-TW" sz="1900" dirty="0" smtClean="0">
                <a:ea typeface="標楷體" panose="03000509000000000000" pitchFamily="65" charset="-120"/>
              </a:rPr>
              <a:t>)</a:t>
            </a:r>
            <a:r>
              <a:rPr lang="zh-TW" altLang="en-US" sz="1900" dirty="0" smtClean="0">
                <a:ea typeface="標楷體" panose="03000509000000000000" pitchFamily="65" charset="-120"/>
              </a:rPr>
              <a:t> </a:t>
            </a:r>
            <a:r>
              <a:rPr lang="en-US" altLang="zh-TW" sz="1900" dirty="0" smtClean="0">
                <a:ea typeface="標楷體" panose="03000509000000000000" pitchFamily="65" charset="-120"/>
              </a:rPr>
              <a:t>Research code development for</a:t>
            </a: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      (1) 3D incompressible 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Navier</a:t>
            </a:r>
            <a:r>
              <a:rPr lang="en-US" altLang="zh-TW" sz="1900" dirty="0" smtClean="0">
                <a:ea typeface="標楷體" panose="03000509000000000000" pitchFamily="65" charset="-120"/>
              </a:rPr>
              <a:t>-Stokes equations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75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SCCS 3D finite element GPU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75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SCCS 3D finite difference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75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SCCS 3D MPS particle code</a:t>
            </a:r>
            <a:r>
              <a:rPr lang="en-US" altLang="zh-TW" sz="1900" dirty="0" smtClean="0">
                <a:ea typeface="標楷體" panose="03000509000000000000" pitchFamily="65" charset="-120"/>
              </a:rPr>
              <a:t>		</a:t>
            </a:r>
            <a:endParaRPr lang="zh-TW" altLang="en-US" sz="1900" dirty="0" smtClean="0"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      (2) 3D Maxwell’s equations</a:t>
            </a:r>
          </a:p>
          <a:p>
            <a:endParaRPr lang="en-US" altLang="zh-TW" sz="500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75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SCCS 3D finite difference GPU code</a:t>
            </a:r>
          </a:p>
          <a:p>
            <a:pPr lvl="1"/>
            <a:endParaRPr lang="en-US" altLang="zh-TW" sz="500" dirty="0" smtClean="0"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zh-TW" altLang="en-US" sz="1900" dirty="0" smtClean="0">
                <a:ea typeface="標楷體" panose="03000509000000000000" pitchFamily="65" charset="-120"/>
              </a:rPr>
              <a:t>二</a:t>
            </a:r>
            <a:r>
              <a:rPr lang="en-US" altLang="zh-TW" sz="1900" dirty="0" smtClean="0">
                <a:ea typeface="標楷體" panose="03000509000000000000" pitchFamily="65" charset="-120"/>
              </a:rPr>
              <a:t>)</a:t>
            </a:r>
            <a:r>
              <a:rPr lang="zh-TW" altLang="en-US" sz="1900" dirty="0" smtClean="0">
                <a:ea typeface="標楷體" panose="03000509000000000000" pitchFamily="65" charset="-120"/>
              </a:rPr>
              <a:t> </a:t>
            </a:r>
            <a:r>
              <a:rPr lang="en-US" altLang="zh-TW" sz="1900" dirty="0" smtClean="0">
                <a:ea typeface="標楷體" panose="03000509000000000000" pitchFamily="65" charset="-120"/>
              </a:rPr>
              <a:t>Application examples</a:t>
            </a:r>
          </a:p>
          <a:p>
            <a:endParaRPr lang="en-US" altLang="zh-TW" sz="500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700" dirty="0" smtClean="0">
                <a:solidFill>
                  <a:srgbClr val="339933"/>
                </a:solidFill>
                <a:ea typeface="標楷體" panose="03000509000000000000" pitchFamily="65" charset="-120"/>
              </a:rPr>
              <a:t>Cardiovascular disease treatments</a:t>
            </a:r>
          </a:p>
          <a:p>
            <a:pPr lvl="2"/>
            <a:endParaRPr lang="en-US" altLang="zh-TW" dirty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endParaRPr lang="en-US" altLang="zh-TW" dirty="0" smtClean="0">
              <a:ea typeface="標楷體" panose="03000509000000000000" pitchFamily="65" charset="-120"/>
            </a:endParaRPr>
          </a:p>
          <a:p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ea typeface="標楷體" panose="03000509000000000000" pitchFamily="65" charset="-120"/>
              </a:rPr>
              <a:t>Paper publication : http://homepage.ntu.edu.tw/~twhsheu/member/member_tony_pub_rp.htm</a:t>
            </a:r>
            <a:endParaRPr lang="en-US" altLang="zh-TW" dirty="0" smtClean="0">
              <a:ea typeface="標楷體" panose="03000509000000000000" pitchFamily="65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-9236" y="2525487"/>
            <a:ext cx="576638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5766389" y="1"/>
            <a:ext cx="0" cy="64333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896480" y="63141"/>
            <a:ext cx="27850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700" dirty="0" smtClean="0">
                <a:solidFill>
                  <a:srgbClr val="339933"/>
                </a:solidFill>
              </a:rPr>
              <a:t>Tumor disease treatments</a:t>
            </a:r>
            <a:endParaRPr lang="zh-TW" altLang="en-US" sz="1700" dirty="0">
              <a:solidFill>
                <a:srgbClr val="339933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861089" y="2689392"/>
            <a:ext cx="16100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700" dirty="0" smtClean="0">
                <a:solidFill>
                  <a:srgbClr val="339933"/>
                </a:solidFill>
              </a:rPr>
              <a:t>Acupuncture</a:t>
            </a:r>
            <a:endParaRPr lang="zh-TW" altLang="en-US" sz="1700" dirty="0">
              <a:solidFill>
                <a:srgbClr val="339933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77454" y="3240586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(1) Adult coronary artery by-pass planning treatment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318943" y="4994559"/>
            <a:ext cx="5328621" cy="1180012"/>
            <a:chOff x="198875" y="4856017"/>
            <a:chExt cx="5328621" cy="1180012"/>
          </a:xfrm>
        </p:grpSpPr>
        <p:grpSp>
          <p:nvGrpSpPr>
            <p:cNvPr id="47" name="群組 46"/>
            <p:cNvGrpSpPr/>
            <p:nvPr/>
          </p:nvGrpSpPr>
          <p:grpSpPr>
            <a:xfrm>
              <a:off x="2557233" y="4995238"/>
              <a:ext cx="2970263" cy="960225"/>
              <a:chOff x="2917444" y="3471246"/>
              <a:chExt cx="2970263" cy="960225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960" y="3587209"/>
                <a:ext cx="1340076" cy="844262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6942" y="3579342"/>
                <a:ext cx="1370765" cy="841248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2917444" y="3471246"/>
                <a:ext cx="6815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</a:rPr>
                  <a:t>TCPC</a:t>
                </a:r>
              </a:p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</a:rPr>
                  <a:t>pressure</a:t>
                </a:r>
                <a:endParaRPr lang="zh-TW" altLang="en-US" sz="11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335259" y="3496489"/>
                <a:ext cx="8627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</a:rPr>
                  <a:t>TCPC</a:t>
                </a:r>
              </a:p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</a:rPr>
                  <a:t>shear stress</a:t>
                </a:r>
                <a:endParaRPr lang="zh-TW" altLang="en-US" sz="11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198875" y="4856017"/>
              <a:ext cx="2361747" cy="1180012"/>
              <a:chOff x="198875" y="4856017"/>
              <a:chExt cx="2361747" cy="1180012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198875" y="4856017"/>
                <a:ext cx="2361747" cy="283761"/>
                <a:chOff x="245055" y="4745183"/>
                <a:chExt cx="2361747" cy="283761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1461937" y="4767334"/>
                  <a:ext cx="114486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100" dirty="0" smtClean="0">
                      <a:solidFill>
                        <a:srgbClr val="C00000"/>
                      </a:solidFill>
                    </a:rPr>
                    <a:t>ASO-shear stress</a:t>
                  </a:r>
                  <a:endParaRPr lang="zh-TW" altLang="en-US" sz="11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245055" y="4745183"/>
                  <a:ext cx="12554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100" dirty="0" smtClean="0">
                      <a:solidFill>
                        <a:srgbClr val="C00000"/>
                      </a:solidFill>
                    </a:rPr>
                    <a:t>ASO–wall pressure</a:t>
                  </a:r>
                  <a:endParaRPr lang="zh-TW" altLang="en-US" sz="1100" dirty="0">
                    <a:solidFill>
                      <a:srgbClr val="C00000"/>
                    </a:solidFill>
                  </a:endParaRPr>
                </a:p>
              </p:txBody>
            </p:sp>
          </p:grpSp>
          <p:pic>
            <p:nvPicPr>
              <p:cNvPr id="51" name="圖片 5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464" y="5111569"/>
                <a:ext cx="1067207" cy="924460"/>
              </a:xfrm>
              <a:prstGeom prst="rect">
                <a:avLst/>
              </a:prstGeom>
            </p:spPr>
          </p:pic>
          <p:pic>
            <p:nvPicPr>
              <p:cNvPr id="52" name="圖片 5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689" y="5083753"/>
                <a:ext cx="1091029" cy="944629"/>
              </a:xfrm>
              <a:prstGeom prst="rect">
                <a:avLst/>
              </a:prstGeom>
            </p:spPr>
          </p:pic>
        </p:grpSp>
      </p:grpSp>
      <p:grpSp>
        <p:nvGrpSpPr>
          <p:cNvPr id="57" name="群組 56"/>
          <p:cNvGrpSpPr/>
          <p:nvPr/>
        </p:nvGrpSpPr>
        <p:grpSpPr>
          <a:xfrm>
            <a:off x="443825" y="3588101"/>
            <a:ext cx="4180236" cy="1133164"/>
            <a:chOff x="240629" y="3698935"/>
            <a:chExt cx="4180236" cy="113316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29" y="3707644"/>
              <a:ext cx="1186060" cy="10333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24" y="3698935"/>
              <a:ext cx="1178782" cy="1060904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1834150" y="4496350"/>
              <a:ext cx="722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 smtClean="0">
                  <a:solidFill>
                    <a:srgbClr val="C00000"/>
                  </a:solidFill>
                </a:rPr>
                <a:t>pressure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492" y="3744400"/>
              <a:ext cx="1049836" cy="1037730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3308894" y="4401212"/>
              <a:ext cx="11119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100" dirty="0" smtClean="0">
                  <a:solidFill>
                    <a:srgbClr val="C00000"/>
                  </a:solidFill>
                </a:rPr>
                <a:t>surface limiting</a:t>
              </a:r>
            </a:p>
            <a:p>
              <a:r>
                <a:rPr lang="en-US" altLang="zh-TW" sz="1100" dirty="0" smtClean="0">
                  <a:solidFill>
                    <a:srgbClr val="C00000"/>
                  </a:solidFill>
                </a:rPr>
                <a:t> streamline</a:t>
              </a:r>
              <a:endParaRPr lang="zh-TW" altLang="en-US" sz="11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326662" y="4741500"/>
            <a:ext cx="333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(2) </a:t>
            </a:r>
            <a:r>
              <a:rPr lang="en-US" altLang="zh-TW" sz="1400" dirty="0" err="1" smtClean="0">
                <a:solidFill>
                  <a:srgbClr val="0000FF"/>
                </a:solidFill>
                <a:ea typeface="標楷體" panose="03000509000000000000" pitchFamily="65" charset="-120"/>
              </a:rPr>
              <a:t>Congential</a:t>
            </a:r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heart diseases (TCPC , ASO)</a:t>
            </a:r>
          </a:p>
        </p:txBody>
      </p:sp>
      <p:grpSp>
        <p:nvGrpSpPr>
          <p:cNvPr id="80" name="群組 79"/>
          <p:cNvGrpSpPr/>
          <p:nvPr/>
        </p:nvGrpSpPr>
        <p:grpSpPr>
          <a:xfrm>
            <a:off x="5595336" y="352964"/>
            <a:ext cx="5756325" cy="2436809"/>
            <a:chOff x="4930340" y="316020"/>
            <a:chExt cx="5756325" cy="2436809"/>
          </a:xfrm>
        </p:grpSpPr>
        <p:grpSp>
          <p:nvGrpSpPr>
            <p:cNvPr id="42" name="群組 41"/>
            <p:cNvGrpSpPr/>
            <p:nvPr/>
          </p:nvGrpSpPr>
          <p:grpSpPr>
            <a:xfrm>
              <a:off x="4930340" y="394337"/>
              <a:ext cx="5756325" cy="2358492"/>
              <a:chOff x="5438332" y="809965"/>
              <a:chExt cx="5756325" cy="2358492"/>
            </a:xfrm>
          </p:grpSpPr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8332" y="809965"/>
                <a:ext cx="2195833" cy="1832078"/>
              </a:xfrm>
              <a:prstGeom prst="rect">
                <a:avLst/>
              </a:prstGeom>
            </p:spPr>
          </p:pic>
          <p:grpSp>
            <p:nvGrpSpPr>
              <p:cNvPr id="33" name="群組 32"/>
              <p:cNvGrpSpPr/>
              <p:nvPr/>
            </p:nvGrpSpPr>
            <p:grpSpPr>
              <a:xfrm>
                <a:off x="7602840" y="972076"/>
                <a:ext cx="3358334" cy="1724257"/>
                <a:chOff x="5271007" y="1910315"/>
                <a:chExt cx="6132821" cy="3605476"/>
              </a:xfrm>
            </p:grpSpPr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71007" y="1910315"/>
                  <a:ext cx="1992702" cy="1773851"/>
                </a:xfrm>
                <a:prstGeom prst="rect">
                  <a:avLst/>
                </a:prstGeom>
              </p:spPr>
            </p:pic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8652" y="1910315"/>
                  <a:ext cx="1988865" cy="1773851"/>
                </a:xfrm>
                <a:prstGeom prst="rect">
                  <a:avLst/>
                </a:prstGeom>
              </p:spPr>
            </p:pic>
            <p:pic>
              <p:nvPicPr>
                <p:cNvPr id="36" name="圖片 35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02461" y="1910315"/>
                  <a:ext cx="2001367" cy="1773851"/>
                </a:xfrm>
                <a:prstGeom prst="rect">
                  <a:avLst/>
                </a:prstGeom>
              </p:spPr>
            </p:pic>
            <p:pic>
              <p:nvPicPr>
                <p:cNvPr id="37" name="圖片 3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8259" y="3735077"/>
                  <a:ext cx="1992704" cy="1780714"/>
                </a:xfrm>
                <a:prstGeom prst="rect">
                  <a:avLst/>
                </a:prstGeom>
              </p:spPr>
            </p:pic>
            <p:pic>
              <p:nvPicPr>
                <p:cNvPr id="38" name="圖片 3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65882" y="3766465"/>
                  <a:ext cx="1944384" cy="1745441"/>
                </a:xfrm>
                <a:prstGeom prst="rect">
                  <a:avLst/>
                </a:prstGeom>
              </p:spPr>
            </p:pic>
            <p:pic>
              <p:nvPicPr>
                <p:cNvPr id="39" name="圖片 38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62021" y="3731340"/>
                  <a:ext cx="1984628" cy="1766242"/>
                </a:xfrm>
                <a:prstGeom prst="rect">
                  <a:avLst/>
                </a:prstGeom>
              </p:spPr>
            </p:pic>
          </p:grpSp>
          <p:sp>
            <p:nvSpPr>
              <p:cNvPr id="40" name="矩形 39"/>
              <p:cNvSpPr/>
              <p:nvPr/>
            </p:nvSpPr>
            <p:spPr>
              <a:xfrm>
                <a:off x="7557733" y="2706792"/>
                <a:ext cx="3636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1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The time evolving </a:t>
                </a:r>
                <a:r>
                  <a:rPr lang="en-US" altLang="zh-TW" sz="1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lesion</a:t>
                </a:r>
                <a:r>
                  <a:rPr lang="en-US" altLang="zh-TW" sz="1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volume with the temperature </a:t>
                </a:r>
              </a:p>
              <a:p>
                <a:pPr>
                  <a:defRPr/>
                </a:pPr>
                <a:r>
                  <a:rPr lang="en-US" altLang="zh-TW" sz="12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higher </a:t>
                </a:r>
                <a:r>
                  <a:rPr lang="en-US" altLang="zh-TW" sz="1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than </a:t>
                </a:r>
                <a:r>
                  <a:rPr lang="en-US" altLang="zh-TW" sz="1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56 °C</a:t>
                </a:r>
                <a:r>
                  <a:rPr lang="en-US" altLang="zh-TW" sz="12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in the liver tumor</a:t>
                </a:r>
                <a:r>
                  <a:rPr lang="en-US" altLang="zh-TW" sz="1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TW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802716" y="2705475"/>
                <a:ext cx="17751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12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Geometry of the problem</a:t>
                </a:r>
                <a:endParaRPr lang="en-US" altLang="zh-TW" sz="12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文字方塊 74"/>
            <p:cNvSpPr txBox="1"/>
            <p:nvPr/>
          </p:nvSpPr>
          <p:spPr>
            <a:xfrm>
              <a:off x="5246872" y="316020"/>
              <a:ext cx="3243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n-US" altLang="zh-TW" sz="1400" b="1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HIFU</a:t>
              </a:r>
              <a:r>
                <a:rPr lang="en-US" altLang="zh-TW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  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(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H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igh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I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ntensity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ocused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ltrasound)</a:t>
              </a:r>
            </a:p>
            <a:p>
              <a:pPr marL="0" lvl="2"/>
              <a:endPara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5894526" y="2731175"/>
            <a:ext cx="3272884" cy="1252010"/>
            <a:chOff x="5804274" y="2630106"/>
            <a:chExt cx="3272884" cy="1252010"/>
          </a:xfrm>
        </p:grpSpPr>
        <p:grpSp>
          <p:nvGrpSpPr>
            <p:cNvPr id="69" name="群組 68"/>
            <p:cNvGrpSpPr/>
            <p:nvPr/>
          </p:nvGrpSpPr>
          <p:grpSpPr>
            <a:xfrm>
              <a:off x="5855927" y="2939175"/>
              <a:ext cx="3187038" cy="942941"/>
              <a:chOff x="5354407" y="2871810"/>
              <a:chExt cx="3187038" cy="942941"/>
            </a:xfrm>
          </p:grpSpPr>
          <p:grpSp>
            <p:nvGrpSpPr>
              <p:cNvPr id="68" name="群組 67"/>
              <p:cNvGrpSpPr/>
              <p:nvPr/>
            </p:nvGrpSpPr>
            <p:grpSpPr>
              <a:xfrm>
                <a:off x="5354407" y="2871810"/>
                <a:ext cx="1523033" cy="933705"/>
                <a:chOff x="5354407" y="2871810"/>
                <a:chExt cx="1523033" cy="933705"/>
              </a:xfrm>
            </p:grpSpPr>
            <p:pic>
              <p:nvPicPr>
                <p:cNvPr id="31" name="Picture 1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8772" y="2871810"/>
                  <a:ext cx="1478668" cy="89279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5354407" y="3559294"/>
                  <a:ext cx="52610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TACE</a:t>
                  </a:r>
                </a:p>
              </p:txBody>
            </p:sp>
          </p:grpSp>
          <p:grpSp>
            <p:nvGrpSpPr>
              <p:cNvPr id="66" name="群組 65"/>
              <p:cNvGrpSpPr/>
              <p:nvPr/>
            </p:nvGrpSpPr>
            <p:grpSpPr>
              <a:xfrm>
                <a:off x="7012797" y="2877449"/>
                <a:ext cx="1528648" cy="937302"/>
                <a:chOff x="7049741" y="2858977"/>
                <a:chExt cx="1528648" cy="937302"/>
              </a:xfrm>
            </p:grpSpPr>
            <p:pic>
              <p:nvPicPr>
                <p:cNvPr id="32" name="Picture 12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8789" y="2858977"/>
                  <a:ext cx="1479600" cy="8928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Rectangle 14"/>
                <p:cNvSpPr>
                  <a:spLocks noChangeArrowheads="1"/>
                </p:cNvSpPr>
                <p:nvPr/>
              </p:nvSpPr>
              <p:spPr bwMode="auto">
                <a:xfrm>
                  <a:off x="7049741" y="3550058"/>
                  <a:ext cx="69602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Pressure</a:t>
                  </a:r>
                  <a:endParaRPr lang="en-US" altLang="zh-TW" sz="1000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sp>
          <p:nvSpPr>
            <p:cNvPr id="76" name="文字方塊 75"/>
            <p:cNvSpPr txBox="1"/>
            <p:nvPr/>
          </p:nvSpPr>
          <p:spPr>
            <a:xfrm>
              <a:off x="5804274" y="2630106"/>
              <a:ext cx="3272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n-US" altLang="zh-TW" sz="1400" b="1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TACE</a:t>
              </a:r>
              <a:r>
                <a:rPr lang="en-US" altLang="zh-TW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(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rans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rterial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hemo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E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mbolization) </a:t>
              </a:r>
              <a:endPara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5775501" y="4029904"/>
            <a:ext cx="3486020" cy="2493576"/>
            <a:chOff x="5666777" y="3938071"/>
            <a:chExt cx="3486020" cy="2493576"/>
          </a:xfrm>
        </p:grpSpPr>
        <p:grpSp>
          <p:nvGrpSpPr>
            <p:cNvPr id="77" name="群組 76"/>
            <p:cNvGrpSpPr/>
            <p:nvPr/>
          </p:nvGrpSpPr>
          <p:grpSpPr>
            <a:xfrm>
              <a:off x="5666777" y="3938071"/>
              <a:ext cx="3486020" cy="2493576"/>
              <a:chOff x="5648305" y="3651755"/>
              <a:chExt cx="3486020" cy="2493576"/>
            </a:xfrm>
          </p:grpSpPr>
          <p:pic>
            <p:nvPicPr>
              <p:cNvPr id="60" name="Picture 3" descr="6min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124042" y="3651755"/>
                <a:ext cx="2010283" cy="1573090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4" descr="12min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48305" y="4758233"/>
                <a:ext cx="1839500" cy="1387098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5" descr="15min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274421" y="4807715"/>
                <a:ext cx="1689601" cy="1323047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3" name="Group 17"/>
              <p:cNvGrpSpPr>
                <a:grpSpLocks/>
              </p:cNvGrpSpPr>
              <p:nvPr/>
            </p:nvGrpSpPr>
            <p:grpSpPr bwMode="auto">
              <a:xfrm>
                <a:off x="5875146" y="3981958"/>
                <a:ext cx="1557812" cy="954246"/>
                <a:chOff x="4456" y="508"/>
                <a:chExt cx="1384" cy="997"/>
              </a:xfrm>
            </p:grpSpPr>
            <p:pic>
              <p:nvPicPr>
                <p:cNvPr id="64" name="Picture 5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6" y="508"/>
                  <a:ext cx="1360" cy="97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5424" y="1232"/>
                  <a:ext cx="41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RFA</a:t>
                  </a:r>
                </a:p>
              </p:txBody>
            </p:sp>
          </p:grpSp>
          <p:sp>
            <p:nvSpPr>
              <p:cNvPr id="70" name="文字方塊 69"/>
              <p:cNvSpPr txBox="1"/>
              <p:nvPr/>
            </p:nvSpPr>
            <p:spPr>
              <a:xfrm>
                <a:off x="8503315" y="4717534"/>
                <a:ext cx="5982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6 </a:t>
                </a:r>
                <a:r>
                  <a:rPr lang="en-US" altLang="zh-TW" sz="120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mins</a:t>
                </a:r>
                <a:endParaRPr lang="zh-TW" altLang="en-US" sz="12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6907907" y="5651150"/>
                <a:ext cx="6767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12 </a:t>
                </a:r>
                <a:r>
                  <a:rPr lang="en-US" altLang="zh-TW" sz="120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mins</a:t>
                </a:r>
                <a:endParaRPr lang="zh-TW" altLang="en-US" sz="12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8452476" y="5654787"/>
                <a:ext cx="6767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15 </a:t>
                </a:r>
                <a:r>
                  <a:rPr lang="en-US" altLang="zh-TW" sz="120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mins</a:t>
                </a:r>
                <a:endParaRPr lang="zh-TW" altLang="en-US" sz="12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6740143" y="5828993"/>
                <a:ext cx="14186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4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50 °C  </a:t>
                </a:r>
                <a:r>
                  <a:rPr lang="en-US" altLang="zh-TW" sz="140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iso</a:t>
                </a:r>
                <a:r>
                  <a:rPr lang="en-US" altLang="zh-TW" sz="14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-surface</a:t>
                </a:r>
                <a:endParaRPr lang="zh-TW" altLang="en-US" sz="1400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文字方塊 77"/>
            <p:cNvSpPr txBox="1"/>
            <p:nvPr/>
          </p:nvSpPr>
          <p:spPr>
            <a:xfrm>
              <a:off x="5770388" y="3945915"/>
              <a:ext cx="2538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n-US" altLang="zh-TW" sz="1400" b="1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RFA</a:t>
              </a:r>
              <a:r>
                <a:rPr lang="en-US" altLang="zh-TW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(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R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adio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F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requency </a:t>
              </a:r>
              <a:r>
                <a:rPr lang="en-US" altLang="zh-TW" sz="14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zh-TW" sz="1400" dirty="0" smtClean="0">
                  <a:cs typeface="Times New Roman" panose="02020603050405020304" pitchFamily="18" charset="0"/>
                </a:rPr>
                <a:t>blation) </a:t>
              </a:r>
              <a:endPara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83" name="圖片 8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3618" y="5024232"/>
            <a:ext cx="1826290" cy="1147525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4638" y="4164733"/>
            <a:ext cx="1824251" cy="1062635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19438" y="2984292"/>
            <a:ext cx="1539319" cy="1217923"/>
          </a:xfrm>
          <a:prstGeom prst="rect">
            <a:avLst/>
          </a:prstGeom>
        </p:spPr>
      </p:pic>
      <p:sp>
        <p:nvSpPr>
          <p:cNvPr id="87" name="文字方塊 86"/>
          <p:cNvSpPr txBox="1"/>
          <p:nvPr/>
        </p:nvSpPr>
        <p:spPr>
          <a:xfrm>
            <a:off x="9691306" y="6131797"/>
            <a:ext cx="24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C00000"/>
                </a:solidFill>
              </a:rPr>
              <a:t>Initial </a:t>
            </a:r>
            <a:r>
              <a:rPr lang="en-US" altLang="zh-TW" sz="1200" dirty="0" smtClean="0">
                <a:solidFill>
                  <a:srgbClr val="0000FF"/>
                </a:solidFill>
              </a:rPr>
              <a:t>(Top)</a:t>
            </a:r>
            <a:r>
              <a:rPr lang="en-US" altLang="zh-TW" sz="1200" dirty="0" smtClean="0">
                <a:solidFill>
                  <a:srgbClr val="C00000"/>
                </a:solidFill>
              </a:rPr>
              <a:t> and final distributions of </a:t>
            </a:r>
          </a:p>
          <a:p>
            <a:r>
              <a:rPr lang="en-US" altLang="zh-TW" sz="1200" dirty="0" smtClean="0">
                <a:solidFill>
                  <a:srgbClr val="C00000"/>
                </a:solidFill>
              </a:rPr>
              <a:t>mastocytes at the </a:t>
            </a:r>
            <a:r>
              <a:rPr lang="en-US" altLang="zh-TW" sz="1200" dirty="0" err="1" smtClean="0">
                <a:solidFill>
                  <a:srgbClr val="C00000"/>
                </a:solidFill>
              </a:rPr>
              <a:t>acupoint</a:t>
            </a:r>
            <a:r>
              <a:rPr lang="en-US" altLang="zh-TW" sz="1200" dirty="0" smtClean="0">
                <a:solidFill>
                  <a:srgbClr val="C00000"/>
                </a:solidFill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</a:rPr>
              <a:t>(middle)</a:t>
            </a:r>
            <a:r>
              <a:rPr lang="en-US" altLang="zh-TW" sz="1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TW" sz="1200" dirty="0" smtClean="0">
                <a:solidFill>
                  <a:srgbClr val="C00000"/>
                </a:solidFill>
              </a:rPr>
              <a:t>and non-</a:t>
            </a:r>
            <a:r>
              <a:rPr lang="en-US" altLang="zh-TW" sz="1200" dirty="0" err="1" smtClean="0">
                <a:solidFill>
                  <a:srgbClr val="C00000"/>
                </a:solidFill>
              </a:rPr>
              <a:t>acupoint</a:t>
            </a:r>
            <a:r>
              <a:rPr lang="en-US" altLang="zh-TW" sz="1200" dirty="0" smtClean="0">
                <a:solidFill>
                  <a:srgbClr val="C00000"/>
                </a:solidFill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</a:rPr>
              <a:t>(bottom)</a:t>
            </a:r>
            <a:r>
              <a:rPr lang="en-US" altLang="zh-TW" sz="1200" dirty="0" smtClean="0">
                <a:solidFill>
                  <a:srgbClr val="C00000"/>
                </a:solidFill>
              </a:rPr>
              <a:t>. </a:t>
            </a:r>
            <a:endParaRPr lang="zh-TW" altLang="en-US" sz="1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1" name="直線接點 90"/>
          <p:cNvCxnSpPr/>
          <p:nvPr/>
        </p:nvCxnSpPr>
        <p:spPr>
          <a:xfrm>
            <a:off x="-13853" y="6433393"/>
            <a:ext cx="576638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2745438" y="6136302"/>
            <a:ext cx="2738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T</a:t>
            </a:r>
            <a:r>
              <a:rPr lang="en-US" altLang="zh-TW" sz="1200" dirty="0">
                <a:ea typeface="華康楷書體W3" pitchFamily="65" charset="-120"/>
              </a:rPr>
              <a:t>otal </a:t>
            </a:r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C</a:t>
            </a:r>
            <a:r>
              <a:rPr lang="en-US" altLang="zh-TW" sz="1200" dirty="0">
                <a:ea typeface="華康楷書體W3" pitchFamily="65" charset="-120"/>
              </a:rPr>
              <a:t>ava </a:t>
            </a:r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P</a:t>
            </a:r>
            <a:r>
              <a:rPr lang="en-US" altLang="zh-TW" sz="1200" dirty="0">
                <a:ea typeface="華康楷書體W3" pitchFamily="65" charset="-120"/>
              </a:rPr>
              <a:t>ulmonary </a:t>
            </a:r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C</a:t>
            </a:r>
            <a:r>
              <a:rPr lang="en-US" altLang="zh-TW" sz="1200" dirty="0">
                <a:ea typeface="華康楷書體W3" pitchFamily="65" charset="-120"/>
              </a:rPr>
              <a:t>onnection </a:t>
            </a:r>
            <a:r>
              <a:rPr lang="en-US" altLang="zh-TW" sz="1200" dirty="0">
                <a:solidFill>
                  <a:srgbClr val="C00000"/>
                </a:solidFill>
                <a:ea typeface="華康楷書體W3" pitchFamily="65" charset="-120"/>
              </a:rPr>
              <a:t>(TCPC)</a:t>
            </a:r>
            <a:endParaRPr lang="zh-TW" altLang="en-US" sz="1200" dirty="0"/>
          </a:p>
        </p:txBody>
      </p:sp>
      <p:sp>
        <p:nvSpPr>
          <p:cNvPr id="93" name="矩形 92"/>
          <p:cNvSpPr/>
          <p:nvPr/>
        </p:nvSpPr>
        <p:spPr>
          <a:xfrm>
            <a:off x="383218" y="6139706"/>
            <a:ext cx="2161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A</a:t>
            </a:r>
            <a:r>
              <a:rPr lang="en-US" altLang="zh-TW" sz="1200" dirty="0">
                <a:ea typeface="華康楷書體W3" pitchFamily="65" charset="-120"/>
              </a:rPr>
              <a:t>rterial </a:t>
            </a:r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S</a:t>
            </a:r>
            <a:r>
              <a:rPr lang="en-US" altLang="zh-TW" sz="1200" dirty="0">
                <a:ea typeface="華康楷書體W3" pitchFamily="65" charset="-120"/>
              </a:rPr>
              <a:t>witch </a:t>
            </a:r>
            <a:r>
              <a:rPr lang="en-US" altLang="zh-TW" sz="1200" b="1" dirty="0">
                <a:solidFill>
                  <a:srgbClr val="CC0000"/>
                </a:solidFill>
                <a:ea typeface="華康楷書體W3" pitchFamily="65" charset="-120"/>
              </a:rPr>
              <a:t>O</a:t>
            </a:r>
            <a:r>
              <a:rPr lang="en-US" altLang="zh-TW" sz="1200" dirty="0">
                <a:ea typeface="華康楷書體W3" pitchFamily="65" charset="-120"/>
              </a:rPr>
              <a:t>peration </a:t>
            </a:r>
            <a:r>
              <a:rPr lang="en-US" altLang="zh-TW" sz="1200" dirty="0">
                <a:solidFill>
                  <a:srgbClr val="C00000"/>
                </a:solidFill>
                <a:ea typeface="華康楷書體W3" pitchFamily="65" charset="-120"/>
              </a:rPr>
              <a:t>(ASO)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396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4755" y="748494"/>
            <a:ext cx="11416938" cy="5418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一</a:t>
            </a: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 研究內容</a:t>
            </a:r>
            <a:endParaRPr lang="en-US" altLang="zh-TW" sz="2000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發展求解三維不可壓縮流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Navier</a:t>
            </a:r>
            <a:r>
              <a:rPr lang="en-US" altLang="zh-TW" sz="1900" dirty="0" smtClean="0">
                <a:ea typeface="標楷體" panose="03000509000000000000" pitchFamily="65" charset="-120"/>
              </a:rPr>
              <a:t>-Stokes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</a:t>
            </a:r>
            <a:r>
              <a:rPr lang="zh-TW" altLang="en-US" sz="1900" dirty="0">
                <a:ea typeface="標楷體" panose="03000509000000000000" pitchFamily="65" charset="-120"/>
              </a:rPr>
              <a:t>的</a:t>
            </a:r>
            <a:r>
              <a:rPr lang="zh-TW" altLang="en-US" sz="1900" dirty="0" smtClean="0">
                <a:ea typeface="標楷體" panose="03000509000000000000" pitchFamily="65" charset="-120"/>
              </a:rPr>
              <a:t> </a:t>
            </a:r>
            <a:r>
              <a:rPr lang="en-US" altLang="zh-TW" sz="1900" dirty="0" smtClean="0">
                <a:ea typeface="標楷體" panose="03000509000000000000" pitchFamily="65" charset="-120"/>
              </a:rPr>
              <a:t>(1) </a:t>
            </a:r>
            <a:r>
              <a:rPr lang="zh-TW" altLang="en-US" sz="1900" dirty="0" smtClean="0">
                <a:ea typeface="標楷體" panose="03000509000000000000" pitchFamily="65" charset="-120"/>
              </a:rPr>
              <a:t>有限差分方法 </a:t>
            </a:r>
            <a:r>
              <a:rPr lang="en-US" altLang="zh-TW" sz="1900" dirty="0" smtClean="0">
                <a:ea typeface="標楷體" panose="03000509000000000000" pitchFamily="65" charset="-120"/>
              </a:rPr>
              <a:t>(2) </a:t>
            </a:r>
            <a:r>
              <a:rPr lang="zh-TW" altLang="en-US" sz="1900" dirty="0" smtClean="0">
                <a:ea typeface="標楷體" panose="03000509000000000000" pitchFamily="65" charset="-120"/>
              </a:rPr>
              <a:t>有限元素方法 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900" dirty="0">
                <a:ea typeface="標楷體" panose="03000509000000000000" pitchFamily="65" charset="-120"/>
              </a:rPr>
              <a:t> </a:t>
            </a:r>
            <a:r>
              <a:rPr lang="zh-TW" altLang="en-US" sz="1900" dirty="0" smtClean="0">
                <a:ea typeface="標楷體" panose="03000509000000000000" pitchFamily="65" charset="-120"/>
              </a:rPr>
              <a:t>    </a:t>
            </a:r>
            <a:r>
              <a:rPr lang="en-US" altLang="zh-TW" sz="1900" dirty="0" smtClean="0">
                <a:ea typeface="標楷體" panose="03000509000000000000" pitchFamily="65" charset="-120"/>
              </a:rPr>
              <a:t>(3) </a:t>
            </a:r>
            <a:r>
              <a:rPr lang="zh-TW" altLang="en-US" sz="1900" dirty="0" smtClean="0">
                <a:ea typeface="標楷體" panose="03000509000000000000" pitchFamily="65" charset="-120"/>
              </a:rPr>
              <a:t>粒子法 </a:t>
            </a:r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en-US" altLang="zh-TW" sz="1900" dirty="0" smtClean="0">
                <a:ea typeface="標楷體" panose="03000509000000000000" pitchFamily="65" charset="-120"/>
              </a:rPr>
              <a:t>4) </a:t>
            </a:r>
            <a:r>
              <a:rPr lang="zh-TW" altLang="en-US" sz="1900" dirty="0" smtClean="0">
                <a:ea typeface="標楷體" panose="03000509000000000000" pitchFamily="65" charset="-120"/>
              </a:rPr>
              <a:t>沉浸邊界法 方法</a:t>
            </a:r>
            <a:r>
              <a:rPr lang="zh-TW" altLang="en-US" sz="1900" dirty="0" smtClean="0">
                <a:ea typeface="標楷體" panose="03000509000000000000" pitchFamily="65" charset="-120"/>
              </a:rPr>
              <a:t> 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發展求解三維</a:t>
            </a:r>
            <a:r>
              <a:rPr lang="en-US" altLang="zh-TW" sz="1900" dirty="0" smtClean="0">
                <a:ea typeface="標楷體" panose="03000509000000000000" pitchFamily="65" charset="-120"/>
              </a:rPr>
              <a:t>Maxwe</a:t>
            </a:r>
            <a:r>
              <a:rPr lang="en-US" altLang="zh-TW" sz="1900" dirty="0" smtClean="0">
                <a:ea typeface="標楷體" panose="03000509000000000000" pitchFamily="65" charset="-120"/>
              </a:rPr>
              <a:t>ll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方程式於色散物質</a:t>
            </a:r>
            <a:r>
              <a:rPr lang="zh-TW" altLang="en-US" sz="1900" dirty="0" smtClean="0">
                <a:ea typeface="標楷體" panose="03000509000000000000" pitchFamily="65" charset="-120"/>
              </a:rPr>
              <a:t>的有限差分</a:t>
            </a:r>
            <a:r>
              <a:rPr lang="zh-TW" altLang="en-US" sz="1900" dirty="0">
                <a:ea typeface="標楷體" panose="03000509000000000000" pitchFamily="65" charset="-120"/>
              </a:rPr>
              <a:t>方</a:t>
            </a:r>
            <a:r>
              <a:rPr lang="zh-TW" altLang="en-US" sz="1900" dirty="0" smtClean="0">
                <a:ea typeface="標楷體" panose="03000509000000000000" pitchFamily="65" charset="-120"/>
              </a:rPr>
              <a:t>法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發展求解可積方程</a:t>
            </a:r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Schr</a:t>
            </a:r>
            <a:r>
              <a:rPr lang="az-Cyrl-AZ" altLang="zh-TW" sz="19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ӧ</a:t>
            </a:r>
            <a:r>
              <a:rPr lang="en-US" altLang="zh-TW" sz="1900" dirty="0" smtClean="0">
                <a:ea typeface="標楷體" panose="03000509000000000000" pitchFamily="65" charset="-120"/>
              </a:rPr>
              <a:t>dinger, 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Camassa</a:t>
            </a:r>
            <a:r>
              <a:rPr lang="en-US" altLang="zh-TW" sz="1900" dirty="0" smtClean="0">
                <a:ea typeface="標楷體" panose="03000509000000000000" pitchFamily="65" charset="-120"/>
              </a:rPr>
              <a:t>-Holm, 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Degasperis-Procesi</a:t>
            </a:r>
            <a:r>
              <a:rPr lang="en-US" altLang="zh-TW" sz="1900" dirty="0" smtClean="0">
                <a:ea typeface="標楷體" panose="03000509000000000000" pitchFamily="65" charset="-120"/>
              </a:rPr>
              <a:t>, Hunter-Saxton equations)</a:t>
            </a:r>
          </a:p>
          <a:p>
            <a:pPr marL="457200" lvl="1" indent="0">
              <a:buNone/>
            </a:pPr>
            <a:r>
              <a:rPr lang="zh-TW" altLang="en-US" sz="1900" dirty="0">
                <a:ea typeface="標楷體" panose="03000509000000000000" pitchFamily="65" charset="-120"/>
              </a:rPr>
              <a:t> </a:t>
            </a:r>
            <a:r>
              <a:rPr lang="zh-TW" altLang="en-US" sz="1900" dirty="0" smtClean="0">
                <a:ea typeface="標楷體" panose="03000509000000000000" pitchFamily="65" charset="-120"/>
              </a:rPr>
              <a:t>    </a:t>
            </a:r>
            <a:r>
              <a:rPr lang="zh-TW" altLang="en-US" sz="1900" dirty="0" smtClean="0">
                <a:ea typeface="標楷體" panose="03000509000000000000" pitchFamily="65" charset="-120"/>
              </a:rPr>
              <a:t>的有限差分方法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中醫針灸的數學建模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高強度聚焦超音波於腫瘤燒灼治療的數學建模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二</a:t>
            </a: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 程式發展</a:t>
            </a:r>
            <a:endParaRPr lang="en-US" altLang="zh-TW" sz="2000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執行於圖形處理器</a:t>
            </a:r>
            <a:r>
              <a:rPr lang="en-US" altLang="zh-TW" sz="1900" dirty="0" smtClean="0">
                <a:ea typeface="標楷體" panose="03000509000000000000" pitchFamily="65" charset="-120"/>
              </a:rPr>
              <a:t>(GPUs)</a:t>
            </a:r>
            <a:r>
              <a:rPr lang="zh-TW" altLang="en-US" sz="1900" dirty="0" smtClean="0">
                <a:ea typeface="標楷體" panose="03000509000000000000" pitchFamily="65" charset="-120"/>
              </a:rPr>
              <a:t>計算平台的不可壓縮流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Navier</a:t>
            </a:r>
            <a:r>
              <a:rPr lang="en-US" altLang="zh-TW" sz="1900" dirty="0" smtClean="0">
                <a:ea typeface="標楷體" panose="03000509000000000000" pitchFamily="65" charset="-120"/>
              </a:rPr>
              <a:t>-Stokes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方程式有限元素及粒子法程式的開發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執行於圖形處理器</a:t>
            </a:r>
            <a:r>
              <a:rPr lang="en-US" altLang="zh-TW" sz="1900" dirty="0" smtClean="0">
                <a:ea typeface="標楷體" panose="03000509000000000000" pitchFamily="65" charset="-120"/>
              </a:rPr>
              <a:t>(GPUs)</a:t>
            </a:r>
            <a:r>
              <a:rPr lang="zh-TW" altLang="en-US" sz="1900" dirty="0" smtClean="0">
                <a:ea typeface="標楷體" panose="03000509000000000000" pitchFamily="65" charset="-120"/>
              </a:rPr>
              <a:t>計算平台的</a:t>
            </a:r>
            <a:r>
              <a:rPr lang="en-US" altLang="zh-TW" sz="1900" dirty="0" smtClean="0">
                <a:ea typeface="標楷體" panose="03000509000000000000" pitchFamily="65" charset="-120"/>
              </a:rPr>
              <a:t>Maxwell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方程式有限差分方法程式的開發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三</a:t>
            </a:r>
            <a:r>
              <a:rPr lang="en-US" altLang="zh-TW" sz="15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 應用內涵</a:t>
            </a:r>
            <a:endParaRPr lang="en-US" altLang="zh-TW" sz="2000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生醫問題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多物理場問題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多尺度問題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多相流問題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中國醫學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1900" dirty="0" smtClean="0">
                <a:ea typeface="標楷體" panose="03000509000000000000" pitchFamily="65" charset="-120"/>
              </a:rPr>
              <a:t>電磁波問題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2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4755" y="102390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科學計算與心血管模擬實驗室</a:t>
            </a:r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ea typeface="標楷體" panose="03000509000000000000" pitchFamily="65" charset="-120"/>
              </a:rPr>
              <a:t>本實驗室目前致力於以下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的研究</a:t>
            </a:r>
            <a:r>
              <a:rPr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發展及應用研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究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7234" y="5953087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計算力學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視覺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實驗室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本實驗室致力於醫學影像與模擬計算結果的三維可視化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7" descr="ma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1" y="104100"/>
            <a:ext cx="1161473" cy="8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MSV_ma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5627" y="5815943"/>
            <a:ext cx="1050605" cy="7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76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56" y="398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7219" y="356664"/>
            <a:ext cx="1173480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zh-TW" altLang="en-US" sz="1900" dirty="0" smtClean="0">
                <a:ea typeface="標楷體" panose="03000509000000000000" pitchFamily="65" charset="-120"/>
              </a:rPr>
              <a:t>一</a:t>
            </a:r>
            <a:r>
              <a:rPr lang="en-US" altLang="zh-TW" sz="1900" dirty="0" smtClean="0">
                <a:ea typeface="標楷體" panose="03000509000000000000" pitchFamily="65" charset="-120"/>
              </a:rPr>
              <a:t>)</a:t>
            </a:r>
            <a:r>
              <a:rPr lang="zh-TW" altLang="en-US" sz="1900" dirty="0" smtClean="0">
                <a:ea typeface="標楷體" panose="03000509000000000000" pitchFamily="65" charset="-120"/>
              </a:rPr>
              <a:t> 程式開</a:t>
            </a:r>
            <a:r>
              <a:rPr lang="zh-TW" altLang="en-US" sz="1900" dirty="0">
                <a:ea typeface="標楷體" panose="03000509000000000000" pitchFamily="65" charset="-120"/>
              </a:rPr>
              <a:t>發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      (1) </a:t>
            </a:r>
            <a:r>
              <a:rPr lang="zh-TW" altLang="en-US" sz="1900" dirty="0" smtClean="0">
                <a:ea typeface="標楷體" panose="03000509000000000000" pitchFamily="65" charset="-120"/>
              </a:rPr>
              <a:t>三維不可壓縮流</a:t>
            </a:r>
            <a:r>
              <a:rPr lang="en-US" altLang="zh-TW" sz="1900" dirty="0" err="1" smtClean="0">
                <a:ea typeface="標楷體" panose="03000509000000000000" pitchFamily="65" charset="-120"/>
              </a:rPr>
              <a:t>Navier</a:t>
            </a:r>
            <a:r>
              <a:rPr lang="en-US" altLang="zh-TW" sz="1900" dirty="0" smtClean="0">
                <a:ea typeface="標楷體" panose="03000509000000000000" pitchFamily="65" charset="-120"/>
              </a:rPr>
              <a:t>-Stokes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三維有限元素</a:t>
            </a: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方法的</a:t>
            </a:r>
            <a:r>
              <a:rPr lang="en-US" altLang="zh-TW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 GPU </a:t>
            </a: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程式</a:t>
            </a:r>
            <a:endParaRPr lang="en-US" altLang="zh-TW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三維有限差分方法的</a:t>
            </a:r>
            <a:r>
              <a:rPr lang="en-US" altLang="zh-TW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GPU</a:t>
            </a: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程式</a:t>
            </a:r>
            <a:endParaRPr lang="en-US" altLang="zh-TW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三維粒子法程式</a:t>
            </a:r>
            <a:r>
              <a:rPr lang="en-US" altLang="zh-TW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	</a:t>
            </a:r>
            <a:r>
              <a:rPr lang="en-US" altLang="zh-TW" sz="1900" dirty="0" smtClean="0">
                <a:ea typeface="標楷體" panose="03000509000000000000" pitchFamily="65" charset="-120"/>
              </a:rPr>
              <a:t>	</a:t>
            </a:r>
            <a:endParaRPr lang="zh-TW" altLang="en-US" sz="1900" dirty="0" smtClean="0"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      (2) </a:t>
            </a:r>
            <a:r>
              <a:rPr lang="zh-TW" altLang="en-US" sz="1900" dirty="0" smtClean="0">
                <a:ea typeface="標楷體" panose="03000509000000000000" pitchFamily="65" charset="-120"/>
              </a:rPr>
              <a:t>三維</a:t>
            </a:r>
            <a:r>
              <a:rPr lang="en-US" altLang="zh-TW" sz="1900" dirty="0" smtClean="0">
                <a:ea typeface="標楷體" panose="03000509000000000000" pitchFamily="65" charset="-120"/>
              </a:rPr>
              <a:t>Maxwell</a:t>
            </a:r>
            <a:r>
              <a:rPr lang="zh-TW" altLang="en-US" sz="1900" dirty="0" smtClean="0">
                <a:ea typeface="標楷體" panose="03000509000000000000" pitchFamily="65" charset="-120"/>
              </a:rPr>
              <a:t>方程式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endParaRPr lang="en-US" altLang="zh-TW" sz="500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三維有限差分</a:t>
            </a: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方法的</a:t>
            </a:r>
            <a:r>
              <a:rPr lang="en-US" altLang="zh-TW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GPU</a:t>
            </a:r>
            <a:r>
              <a:rPr lang="zh-TW" altLang="en-US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 程式</a:t>
            </a:r>
            <a:endParaRPr lang="en-US" altLang="zh-TW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pPr lvl="1"/>
            <a:endParaRPr lang="en-US" altLang="zh-TW" sz="500" dirty="0" smtClean="0"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ea typeface="標楷體" panose="03000509000000000000" pitchFamily="65" charset="-120"/>
              </a:rPr>
              <a:t>(</a:t>
            </a:r>
            <a:r>
              <a:rPr lang="zh-TW" altLang="en-US" sz="1900" dirty="0" smtClean="0">
                <a:ea typeface="標楷體" panose="03000509000000000000" pitchFamily="65" charset="-120"/>
              </a:rPr>
              <a:t>二</a:t>
            </a:r>
            <a:r>
              <a:rPr lang="en-US" altLang="zh-TW" sz="1900" dirty="0" smtClean="0">
                <a:ea typeface="標楷體" panose="03000509000000000000" pitchFamily="65" charset="-120"/>
              </a:rPr>
              <a:t>)</a:t>
            </a:r>
            <a:r>
              <a:rPr lang="zh-TW" altLang="en-US" sz="1900" dirty="0" smtClean="0">
                <a:ea typeface="標楷體" panose="03000509000000000000" pitchFamily="65" charset="-120"/>
              </a:rPr>
              <a:t> 應用案例</a:t>
            </a:r>
            <a:endParaRPr lang="en-US" altLang="zh-TW" sz="1900" dirty="0" smtClean="0">
              <a:ea typeface="標楷體" panose="03000509000000000000" pitchFamily="65" charset="-120"/>
            </a:endParaRPr>
          </a:p>
          <a:p>
            <a:endParaRPr lang="en-US" altLang="zh-TW" sz="500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srgbClr val="339933"/>
                </a:solidFill>
                <a:ea typeface="標楷體" panose="03000509000000000000" pitchFamily="65" charset="-120"/>
              </a:rPr>
              <a:t>心血管疾病治療</a:t>
            </a:r>
            <a:endParaRPr lang="en-US" altLang="zh-TW" sz="1700" dirty="0" smtClean="0">
              <a:solidFill>
                <a:srgbClr val="339933"/>
              </a:solidFill>
              <a:ea typeface="標楷體" panose="03000509000000000000" pitchFamily="65" charset="-120"/>
            </a:endParaRPr>
          </a:p>
          <a:p>
            <a:pPr lvl="2"/>
            <a:endParaRPr lang="en-US" altLang="zh-TW" dirty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ea typeface="標楷體" panose="03000509000000000000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ea typeface="標楷體" panose="03000509000000000000" pitchFamily="65" charset="-120"/>
            </a:endParaRPr>
          </a:p>
          <a:p>
            <a:endParaRPr lang="en-US" altLang="zh-TW" dirty="0" smtClean="0">
              <a:ea typeface="標楷體" panose="03000509000000000000" pitchFamily="65" charset="-120"/>
            </a:endParaRPr>
          </a:p>
          <a:p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a typeface="標楷體" panose="03000509000000000000" pitchFamily="65" charset="-120"/>
              </a:rPr>
              <a:t> 論文發表</a:t>
            </a:r>
            <a:r>
              <a:rPr lang="en-US" altLang="zh-TW" dirty="0" smtClean="0">
                <a:ea typeface="標楷體" panose="03000509000000000000" pitchFamily="65" charset="-120"/>
              </a:rPr>
              <a:t> : http://homepage.ntu.edu.tw/~twhsheu/member/member_tony_pub_rp.htm</a:t>
            </a:r>
            <a:endParaRPr lang="en-US" altLang="zh-TW" dirty="0" smtClean="0">
              <a:ea typeface="標楷體" panose="03000509000000000000" pitchFamily="65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-9236" y="2494083"/>
            <a:ext cx="576638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5766389" y="1"/>
            <a:ext cx="0" cy="64611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724685" y="45723"/>
            <a:ext cx="26532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肝腫瘤疾病治療之規劃</a:t>
            </a:r>
            <a:endParaRPr lang="zh-TW" altLang="en-US" sz="1700" dirty="0">
              <a:solidFill>
                <a:srgbClr val="3399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77454" y="3259058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(1) </a:t>
            </a:r>
            <a:r>
              <a:rPr lang="zh-TW" altLang="en-US" sz="1400" dirty="0">
                <a:solidFill>
                  <a:srgbClr val="0000FF"/>
                </a:solidFill>
                <a:ea typeface="標楷體" panose="03000509000000000000" pitchFamily="65" charset="-120"/>
              </a:rPr>
              <a:t>成</a:t>
            </a:r>
            <a:r>
              <a:rPr lang="zh-TW" altLang="en-US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冠狀動脈繞道手術</a:t>
            </a:r>
            <a:endParaRPr lang="en-US" altLang="zh-TW" sz="1400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390532" y="4994559"/>
            <a:ext cx="5257032" cy="1180012"/>
            <a:chOff x="270464" y="4856017"/>
            <a:chExt cx="5257032" cy="1180012"/>
          </a:xfrm>
        </p:grpSpPr>
        <p:grpSp>
          <p:nvGrpSpPr>
            <p:cNvPr id="47" name="群組 46"/>
            <p:cNvGrpSpPr/>
            <p:nvPr/>
          </p:nvGrpSpPr>
          <p:grpSpPr>
            <a:xfrm>
              <a:off x="2523570" y="4995238"/>
              <a:ext cx="3003926" cy="960225"/>
              <a:chOff x="2883781" y="3471246"/>
              <a:chExt cx="3003926" cy="960225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960" y="3587209"/>
                <a:ext cx="1340076" cy="844262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6942" y="3579342"/>
                <a:ext cx="1370765" cy="841248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2883781" y="3471246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  <a:ea typeface="標楷體" panose="03000509000000000000" pitchFamily="65" charset="-120"/>
                  </a:rPr>
                  <a:t>TCPC</a:t>
                </a:r>
              </a:p>
              <a:p>
                <a:pPr algn="ctr"/>
                <a:r>
                  <a:rPr lang="zh-TW" altLang="en-US" sz="1100" dirty="0" smtClean="0">
                    <a:solidFill>
                      <a:srgbClr val="C00000"/>
                    </a:solidFill>
                    <a:ea typeface="標楷體" panose="03000509000000000000" pitchFamily="65" charset="-120"/>
                  </a:rPr>
                  <a:t>壓力分布</a:t>
                </a:r>
                <a:endParaRPr lang="zh-TW" altLang="en-US" sz="1100" dirty="0">
                  <a:solidFill>
                    <a:srgbClr val="C000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321634" y="3496489"/>
                <a:ext cx="8899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100" dirty="0" smtClean="0">
                    <a:solidFill>
                      <a:srgbClr val="C00000"/>
                    </a:solidFill>
                    <a:ea typeface="標楷體" panose="03000509000000000000" pitchFamily="65" charset="-120"/>
                  </a:rPr>
                  <a:t>TCPC</a:t>
                </a:r>
              </a:p>
              <a:p>
                <a:pPr algn="ctr"/>
                <a:r>
                  <a:rPr lang="zh-TW" altLang="en-US" sz="1100" dirty="0">
                    <a:solidFill>
                      <a:srgbClr val="C00000"/>
                    </a:solidFill>
                    <a:ea typeface="標楷體" panose="03000509000000000000" pitchFamily="65" charset="-120"/>
                  </a:rPr>
                  <a:t>剪</a:t>
                </a:r>
                <a:r>
                  <a:rPr lang="zh-TW" altLang="en-US" sz="1100" dirty="0" smtClean="0">
                    <a:solidFill>
                      <a:srgbClr val="C00000"/>
                    </a:solidFill>
                    <a:ea typeface="標楷體" panose="03000509000000000000" pitchFamily="65" charset="-120"/>
                  </a:rPr>
                  <a:t>應力分布</a:t>
                </a:r>
                <a:endParaRPr lang="zh-TW" altLang="en-US" sz="1100" dirty="0">
                  <a:solidFill>
                    <a:srgbClr val="C00000"/>
                  </a:solidFill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270464" y="4856017"/>
              <a:ext cx="2303785" cy="1180012"/>
              <a:chOff x="270464" y="4856017"/>
              <a:chExt cx="2303785" cy="1180012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297460" y="4856017"/>
                <a:ext cx="2276789" cy="283761"/>
                <a:chOff x="343640" y="4745183"/>
                <a:chExt cx="2276789" cy="283761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1448312" y="4767334"/>
                  <a:ext cx="11721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100" dirty="0" smtClean="0">
                      <a:solidFill>
                        <a:srgbClr val="C00000"/>
                      </a:solidFill>
                      <a:ea typeface="標楷體" panose="03000509000000000000" pitchFamily="65" charset="-120"/>
                    </a:rPr>
                    <a:t>ASO-</a:t>
                  </a:r>
                  <a:r>
                    <a:rPr lang="zh-TW" altLang="en-US" sz="1100" dirty="0" smtClean="0">
                      <a:solidFill>
                        <a:srgbClr val="C00000"/>
                      </a:solidFill>
                      <a:ea typeface="標楷體" panose="03000509000000000000" pitchFamily="65" charset="-120"/>
                    </a:rPr>
                    <a:t>剪應力分布</a:t>
                  </a:r>
                  <a:endParaRPr lang="zh-TW" altLang="en-US" sz="1100" dirty="0">
                    <a:solidFill>
                      <a:srgbClr val="C00000"/>
                    </a:solidFill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343640" y="4745183"/>
                  <a:ext cx="105830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1100" dirty="0" smtClean="0">
                      <a:solidFill>
                        <a:srgbClr val="C00000"/>
                      </a:solidFill>
                      <a:ea typeface="標楷體" panose="03000509000000000000" pitchFamily="65" charset="-120"/>
                    </a:rPr>
                    <a:t>ASO–</a:t>
                  </a:r>
                  <a:r>
                    <a:rPr lang="zh-TW" altLang="en-US" sz="1100" dirty="0" smtClean="0">
                      <a:solidFill>
                        <a:srgbClr val="C00000"/>
                      </a:solidFill>
                      <a:ea typeface="標楷體" panose="03000509000000000000" pitchFamily="65" charset="-120"/>
                    </a:rPr>
                    <a:t>壁面壓力</a:t>
                  </a:r>
                  <a:endParaRPr lang="zh-TW" altLang="en-US" sz="1100" dirty="0">
                    <a:solidFill>
                      <a:srgbClr val="C00000"/>
                    </a:solidFill>
                    <a:ea typeface="標楷體" panose="03000509000000000000" pitchFamily="65" charset="-120"/>
                  </a:endParaRPr>
                </a:p>
              </p:txBody>
            </p:sp>
          </p:grpSp>
          <p:pic>
            <p:nvPicPr>
              <p:cNvPr id="51" name="圖片 5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464" y="5111569"/>
                <a:ext cx="1067207" cy="924460"/>
              </a:xfrm>
              <a:prstGeom prst="rect">
                <a:avLst/>
              </a:prstGeom>
            </p:spPr>
          </p:pic>
          <p:pic>
            <p:nvPicPr>
              <p:cNvPr id="52" name="圖片 5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689" y="5083753"/>
                <a:ext cx="1091029" cy="944629"/>
              </a:xfrm>
              <a:prstGeom prst="rect">
                <a:avLst/>
              </a:prstGeom>
            </p:spPr>
          </p:pic>
        </p:grpSp>
      </p:grpSp>
      <p:grpSp>
        <p:nvGrpSpPr>
          <p:cNvPr id="57" name="群組 56"/>
          <p:cNvGrpSpPr/>
          <p:nvPr/>
        </p:nvGrpSpPr>
        <p:grpSpPr>
          <a:xfrm>
            <a:off x="443825" y="3588101"/>
            <a:ext cx="4102834" cy="1083195"/>
            <a:chOff x="240629" y="3698935"/>
            <a:chExt cx="4102834" cy="108319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29" y="3707644"/>
              <a:ext cx="1186060" cy="10333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24" y="3698935"/>
              <a:ext cx="1178782" cy="1060904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1820878" y="4496350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壓力分布</a:t>
              </a:r>
              <a:endParaRPr lang="zh-TW" altLang="en-US" sz="1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492" y="3744400"/>
              <a:ext cx="1049836" cy="1037730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3312411" y="4502808"/>
              <a:ext cx="10310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表面極限流線</a:t>
              </a:r>
              <a:endParaRPr lang="zh-TW" altLang="en-US" sz="1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326662" y="4741500"/>
            <a:ext cx="2538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(2) </a:t>
            </a:r>
            <a:r>
              <a:rPr lang="zh-TW" altLang="en-US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先天性心臟病</a:t>
            </a:r>
            <a:r>
              <a: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(TCPC , ASO)</a:t>
            </a:r>
          </a:p>
        </p:txBody>
      </p:sp>
      <p:grpSp>
        <p:nvGrpSpPr>
          <p:cNvPr id="80" name="群組 79"/>
          <p:cNvGrpSpPr/>
          <p:nvPr/>
        </p:nvGrpSpPr>
        <p:grpSpPr>
          <a:xfrm>
            <a:off x="5539920" y="362200"/>
            <a:ext cx="5553126" cy="2297006"/>
            <a:chOff x="4930340" y="260604"/>
            <a:chExt cx="5553126" cy="2297006"/>
          </a:xfrm>
        </p:grpSpPr>
        <p:grpSp>
          <p:nvGrpSpPr>
            <p:cNvPr id="42" name="群組 41"/>
            <p:cNvGrpSpPr/>
            <p:nvPr/>
          </p:nvGrpSpPr>
          <p:grpSpPr>
            <a:xfrm>
              <a:off x="4930340" y="394337"/>
              <a:ext cx="5553126" cy="2163273"/>
              <a:chOff x="5438332" y="809965"/>
              <a:chExt cx="5553126" cy="2163273"/>
            </a:xfrm>
          </p:grpSpPr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8332" y="809965"/>
                <a:ext cx="2195833" cy="1832078"/>
              </a:xfrm>
              <a:prstGeom prst="rect">
                <a:avLst/>
              </a:prstGeom>
            </p:spPr>
          </p:pic>
          <p:grpSp>
            <p:nvGrpSpPr>
              <p:cNvPr id="33" name="群組 32"/>
              <p:cNvGrpSpPr/>
              <p:nvPr/>
            </p:nvGrpSpPr>
            <p:grpSpPr>
              <a:xfrm>
                <a:off x="7602840" y="972076"/>
                <a:ext cx="3358334" cy="1724257"/>
                <a:chOff x="5271007" y="1910315"/>
                <a:chExt cx="6132821" cy="3605476"/>
              </a:xfrm>
            </p:grpSpPr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71007" y="1910315"/>
                  <a:ext cx="1992702" cy="1773851"/>
                </a:xfrm>
                <a:prstGeom prst="rect">
                  <a:avLst/>
                </a:prstGeom>
              </p:spPr>
            </p:pic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38652" y="1910315"/>
                  <a:ext cx="1988865" cy="1773851"/>
                </a:xfrm>
                <a:prstGeom prst="rect">
                  <a:avLst/>
                </a:prstGeom>
              </p:spPr>
            </p:pic>
            <p:pic>
              <p:nvPicPr>
                <p:cNvPr id="36" name="圖片 35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02461" y="1910315"/>
                  <a:ext cx="2001367" cy="1773851"/>
                </a:xfrm>
                <a:prstGeom prst="rect">
                  <a:avLst/>
                </a:prstGeom>
              </p:spPr>
            </p:pic>
            <p:pic>
              <p:nvPicPr>
                <p:cNvPr id="37" name="圖片 3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8259" y="3735077"/>
                  <a:ext cx="1992704" cy="1780714"/>
                </a:xfrm>
                <a:prstGeom prst="rect">
                  <a:avLst/>
                </a:prstGeom>
              </p:spPr>
            </p:pic>
            <p:pic>
              <p:nvPicPr>
                <p:cNvPr id="38" name="圖片 3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65882" y="3766465"/>
                  <a:ext cx="1944384" cy="1745441"/>
                </a:xfrm>
                <a:prstGeom prst="rect">
                  <a:avLst/>
                </a:prstGeom>
              </p:spPr>
            </p:pic>
            <p:pic>
              <p:nvPicPr>
                <p:cNvPr id="39" name="圖片 38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62021" y="3731340"/>
                  <a:ext cx="1984628" cy="1766242"/>
                </a:xfrm>
                <a:prstGeom prst="rect">
                  <a:avLst/>
                </a:prstGeom>
              </p:spPr>
            </p:pic>
          </p:grpSp>
          <p:sp>
            <p:nvSpPr>
              <p:cNvPr id="40" name="矩形 39"/>
              <p:cNvSpPr/>
              <p:nvPr/>
            </p:nvSpPr>
            <p:spPr>
              <a:xfrm>
                <a:off x="7354534" y="2688320"/>
                <a:ext cx="363692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肝腫瘤在高於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56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度的燒灼下的損害變化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264529" y="2696239"/>
                <a:ext cx="17751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幾何模型</a:t>
                </a:r>
                <a:endParaRPr lang="en-US" altLang="zh-TW" sz="12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文字方塊 74"/>
            <p:cNvSpPr txBox="1"/>
            <p:nvPr/>
          </p:nvSpPr>
          <p:spPr>
            <a:xfrm>
              <a:off x="5228400" y="260604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zh-TW" altLang="en-US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高強度聚焦超音波</a:t>
              </a:r>
              <a:endPara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5831982" y="2694758"/>
            <a:ext cx="3266399" cy="1294265"/>
            <a:chOff x="5776566" y="2602398"/>
            <a:chExt cx="3266399" cy="1294265"/>
          </a:xfrm>
        </p:grpSpPr>
        <p:grpSp>
          <p:nvGrpSpPr>
            <p:cNvPr id="69" name="群組 68"/>
            <p:cNvGrpSpPr/>
            <p:nvPr/>
          </p:nvGrpSpPr>
          <p:grpSpPr>
            <a:xfrm>
              <a:off x="5829800" y="2939175"/>
              <a:ext cx="3213165" cy="957488"/>
              <a:chOff x="5328280" y="2871810"/>
              <a:chExt cx="3213165" cy="957488"/>
            </a:xfrm>
          </p:grpSpPr>
          <p:grpSp>
            <p:nvGrpSpPr>
              <p:cNvPr id="68" name="群組 67"/>
              <p:cNvGrpSpPr/>
              <p:nvPr/>
            </p:nvGrpSpPr>
            <p:grpSpPr>
              <a:xfrm>
                <a:off x="5328280" y="2871810"/>
                <a:ext cx="1549160" cy="933705"/>
                <a:chOff x="5328280" y="2871810"/>
                <a:chExt cx="1549160" cy="933705"/>
              </a:xfrm>
            </p:grpSpPr>
            <p:pic>
              <p:nvPicPr>
                <p:cNvPr id="31" name="Picture 1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8772" y="2871810"/>
                  <a:ext cx="1478668" cy="89279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5328280" y="3559294"/>
                  <a:ext cx="52610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TACE</a:t>
                  </a:r>
                </a:p>
              </p:txBody>
            </p:sp>
          </p:grpSp>
          <p:grpSp>
            <p:nvGrpSpPr>
              <p:cNvPr id="66" name="群組 65"/>
              <p:cNvGrpSpPr/>
              <p:nvPr/>
            </p:nvGrpSpPr>
            <p:grpSpPr>
              <a:xfrm>
                <a:off x="6977961" y="2877449"/>
                <a:ext cx="1563484" cy="951849"/>
                <a:chOff x="7014905" y="2858977"/>
                <a:chExt cx="1563484" cy="951849"/>
              </a:xfrm>
            </p:grpSpPr>
            <p:pic>
              <p:nvPicPr>
                <p:cNvPr id="32" name="Picture 12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8789" y="2858977"/>
                  <a:ext cx="1479600" cy="8928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Rectangle 14"/>
                <p:cNvSpPr>
                  <a:spLocks noChangeArrowheads="1"/>
                </p:cNvSpPr>
                <p:nvPr/>
              </p:nvSpPr>
              <p:spPr bwMode="auto">
                <a:xfrm>
                  <a:off x="7014905" y="3410716"/>
                  <a:ext cx="697627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 dirty="0" smtClean="0">
                      <a:solidFill>
                        <a:schemeClr val="bg1"/>
                      </a:solidFill>
                      <a:latin typeface="+mn-lt"/>
                      <a:ea typeface="標楷體" panose="03000509000000000000" pitchFamily="65" charset="-120"/>
                    </a:rPr>
                    <a:t>TACE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000" dirty="0" smtClean="0">
                      <a:solidFill>
                        <a:schemeClr val="bg1"/>
                      </a:solidFill>
                      <a:latin typeface="+mn-lt"/>
                      <a:ea typeface="標楷體" panose="03000509000000000000" pitchFamily="65" charset="-120"/>
                    </a:rPr>
                    <a:t>壓力分佈</a:t>
                  </a:r>
                  <a:endParaRPr lang="en-US" altLang="zh-TW" sz="1000" dirty="0">
                    <a:solidFill>
                      <a:schemeClr val="bg1"/>
                    </a:solidFill>
                    <a:latin typeface="+mn-lt"/>
                    <a:ea typeface="標楷體" panose="03000509000000000000" pitchFamily="65" charset="-120"/>
                  </a:endParaRPr>
                </a:p>
              </p:txBody>
            </p:sp>
          </p:grpSp>
        </p:grpSp>
        <p:sp>
          <p:nvSpPr>
            <p:cNvPr id="76" name="文字方塊 75"/>
            <p:cNvSpPr txBox="1"/>
            <p:nvPr/>
          </p:nvSpPr>
          <p:spPr>
            <a:xfrm>
              <a:off x="5776566" y="2602398"/>
              <a:ext cx="159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zh-TW" altLang="en-US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肝栓塞手術 </a:t>
              </a:r>
              <a:r>
                <a:rPr lang="en-US" altLang="zh-TW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(TACE)</a:t>
              </a:r>
              <a:endParaRPr lang="en-US" altLang="zh-TW" sz="1400" dirty="0" smtClean="0">
                <a:solidFill>
                  <a:srgbClr val="0000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5740665" y="4021195"/>
            <a:ext cx="3486020" cy="2493576"/>
            <a:chOff x="5666777" y="3938071"/>
            <a:chExt cx="3486020" cy="2493576"/>
          </a:xfrm>
        </p:grpSpPr>
        <p:grpSp>
          <p:nvGrpSpPr>
            <p:cNvPr id="77" name="群組 76"/>
            <p:cNvGrpSpPr/>
            <p:nvPr/>
          </p:nvGrpSpPr>
          <p:grpSpPr>
            <a:xfrm>
              <a:off x="5666777" y="3938071"/>
              <a:ext cx="3486020" cy="2493576"/>
              <a:chOff x="5648305" y="3651755"/>
              <a:chExt cx="3486020" cy="2493576"/>
            </a:xfrm>
          </p:grpSpPr>
          <p:pic>
            <p:nvPicPr>
              <p:cNvPr id="60" name="Picture 3" descr="6min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124042" y="3651755"/>
                <a:ext cx="2010283" cy="1573090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4" descr="12min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48305" y="4758233"/>
                <a:ext cx="1839500" cy="1387098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5" descr="15min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274421" y="4807715"/>
                <a:ext cx="1689601" cy="1323047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3" name="Group 17"/>
              <p:cNvGrpSpPr>
                <a:grpSpLocks/>
              </p:cNvGrpSpPr>
              <p:nvPr/>
            </p:nvGrpSpPr>
            <p:grpSpPr bwMode="auto">
              <a:xfrm>
                <a:off x="5875146" y="3981958"/>
                <a:ext cx="1557812" cy="954246"/>
                <a:chOff x="4456" y="508"/>
                <a:chExt cx="1384" cy="997"/>
              </a:xfrm>
            </p:grpSpPr>
            <p:pic>
              <p:nvPicPr>
                <p:cNvPr id="64" name="Picture 5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6" y="508"/>
                  <a:ext cx="1360" cy="97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5424" y="1232"/>
                  <a:ext cx="41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王漢宗中隸書繁" pitchFamily="2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1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RFA</a:t>
                  </a:r>
                </a:p>
              </p:txBody>
            </p:sp>
          </p:grpSp>
          <p:sp>
            <p:nvSpPr>
              <p:cNvPr id="70" name="文字方塊 69"/>
              <p:cNvSpPr txBox="1"/>
              <p:nvPr/>
            </p:nvSpPr>
            <p:spPr>
              <a:xfrm>
                <a:off x="8521787" y="4662118"/>
                <a:ext cx="4315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6 </a:t>
                </a:r>
                <a:r>
                  <a:rPr lang="zh-TW" altLang="en-US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</a:t>
                </a:r>
                <a:endParaRPr lang="zh-TW" altLang="en-US" sz="11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6907907" y="5669622"/>
                <a:ext cx="5020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12 </a:t>
                </a:r>
                <a:r>
                  <a:rPr lang="zh-TW" altLang="en-US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</a:t>
                </a:r>
                <a:endParaRPr lang="zh-TW" altLang="en-US" sz="11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8498656" y="5654787"/>
                <a:ext cx="5020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15 </a:t>
                </a:r>
                <a:r>
                  <a:rPr lang="zh-TW" altLang="en-US" sz="11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</a:t>
                </a:r>
                <a:endParaRPr lang="zh-TW" altLang="en-US" sz="11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6536949" y="5850100"/>
                <a:ext cx="18373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dirty="0" smtClean="0">
                    <a:solidFill>
                      <a:srgbClr val="C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50 °C  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燒灼下的表面變化</a:t>
                </a:r>
                <a:endParaRPr lang="en-US" altLang="zh-TW" sz="1200" dirty="0">
                  <a:solidFill>
                    <a:srgbClr val="C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文字方塊 77"/>
            <p:cNvSpPr txBox="1"/>
            <p:nvPr/>
          </p:nvSpPr>
          <p:spPr>
            <a:xfrm>
              <a:off x="5770388" y="3945915"/>
              <a:ext cx="2043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zh-TW" altLang="en-US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肝腫瘤之射頻燒灼 </a:t>
              </a:r>
              <a:r>
                <a:rPr lang="en-US" altLang="zh-TW" sz="1400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(RFA)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9574762" y="2652446"/>
            <a:ext cx="1859583" cy="3583965"/>
            <a:chOff x="9870325" y="2587792"/>
            <a:chExt cx="1859583" cy="3583965"/>
          </a:xfrm>
        </p:grpSpPr>
        <p:sp>
          <p:nvSpPr>
            <p:cNvPr id="29" name="文字方塊 28"/>
            <p:cNvSpPr txBox="1"/>
            <p:nvPr/>
          </p:nvSpPr>
          <p:spPr>
            <a:xfrm>
              <a:off x="9870325" y="2587792"/>
              <a:ext cx="90922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1700" dirty="0" smtClean="0">
                  <a:solidFill>
                    <a:srgbClr val="339933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針灸</a:t>
              </a:r>
              <a:endParaRPr lang="zh-TW" altLang="en-US" sz="1700" dirty="0">
                <a:solidFill>
                  <a:srgbClr val="339933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3618" y="5024232"/>
              <a:ext cx="1826290" cy="1147525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4638" y="4109315"/>
              <a:ext cx="1824251" cy="1062635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028674" y="2882692"/>
              <a:ext cx="1539319" cy="1217923"/>
            </a:xfrm>
            <a:prstGeom prst="rect">
              <a:avLst/>
            </a:prstGeom>
          </p:spPr>
        </p:pic>
      </p:grpSp>
      <p:sp>
        <p:nvSpPr>
          <p:cNvPr id="87" name="文字方塊 86"/>
          <p:cNvSpPr txBox="1"/>
          <p:nvPr/>
        </p:nvSpPr>
        <p:spPr>
          <a:xfrm>
            <a:off x="9151878" y="6242629"/>
            <a:ext cx="30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肥大細胞於穴道的初始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和最終分佈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非穴道的肥大細胞分佈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en-US" altLang="zh-TW" sz="1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91" name="直線接點 90"/>
          <p:cNvCxnSpPr/>
          <p:nvPr/>
        </p:nvCxnSpPr>
        <p:spPr>
          <a:xfrm>
            <a:off x="-13853" y="6461101"/>
            <a:ext cx="576638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3060289" y="6145080"/>
            <a:ext cx="2327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solidFill>
                  <a:srgbClr val="CC0000"/>
                </a:solidFill>
                <a:ea typeface="華康楷書體W3" pitchFamily="65" charset="-120"/>
              </a:rPr>
              <a:t>全腔靜脈與肺動脈連接術 </a:t>
            </a:r>
            <a:r>
              <a:rPr lang="en-US" altLang="zh-TW" sz="1200" dirty="0" smtClean="0">
                <a:solidFill>
                  <a:srgbClr val="CC0000"/>
                </a:solidFill>
                <a:ea typeface="華康楷書體W3" pitchFamily="65" charset="-120"/>
              </a:rPr>
              <a:t>(TCPC)</a:t>
            </a:r>
            <a:endParaRPr lang="zh-TW" altLang="en-US" sz="1200" dirty="0"/>
          </a:p>
        </p:txBody>
      </p:sp>
      <p:sp>
        <p:nvSpPr>
          <p:cNvPr id="79" name="矩形 78"/>
          <p:cNvSpPr/>
          <p:nvPr/>
        </p:nvSpPr>
        <p:spPr>
          <a:xfrm>
            <a:off x="818925" y="6148452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solidFill>
                  <a:srgbClr val="CC0000"/>
                </a:solidFill>
                <a:ea typeface="華康楷書體W3" pitchFamily="65" charset="-120"/>
              </a:rPr>
              <a:t>大動脈轉位手術 </a:t>
            </a:r>
            <a:r>
              <a:rPr lang="en-US" altLang="zh-TW" sz="1200" dirty="0" smtClean="0">
                <a:solidFill>
                  <a:srgbClr val="CC0000"/>
                </a:solidFill>
                <a:ea typeface="華康楷書體W3" pitchFamily="65" charset="-120"/>
              </a:rPr>
              <a:t>(ASO)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88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11888</TotalTime>
  <Words>724</Words>
  <Application>Microsoft Office PowerPoint</Application>
  <PresentationFormat>寬螢幕</PresentationFormat>
  <Paragraphs>159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華康楷書體W3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Neo</dc:creator>
  <cp:lastModifiedBy>Neo</cp:lastModifiedBy>
  <cp:revision>50</cp:revision>
  <cp:lastPrinted>2016-01-21T02:46:05Z</cp:lastPrinted>
  <dcterms:created xsi:type="dcterms:W3CDTF">2016-01-12T22:17:43Z</dcterms:created>
  <dcterms:modified xsi:type="dcterms:W3CDTF">2016-01-21T04:25:50Z</dcterms:modified>
</cp:coreProperties>
</file>