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2" r:id="rId6"/>
    <p:sldId id="257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A6358-B403-4876-AE4B-2FF6960E1323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C0377-657E-4CCD-88ED-DA06E87BBF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46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0377-657E-4CCD-88ED-DA06E87BBF8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11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台灣</a:t>
            </a:r>
            <a:r>
              <a:rPr lang="zh-TW" altLang="en-US" smtClean="0"/>
              <a:t>法律史「</a:t>
            </a:r>
            <a:r>
              <a:rPr lang="zh-TW" altLang="en-US" dirty="0" smtClean="0"/>
              <a:t>等待的歲月」十分漫長，在有生之年</a:t>
            </a:r>
            <a:r>
              <a:rPr lang="zh-TW" altLang="en-US" smtClean="0"/>
              <a:t>就可以看被憲法法庭採納，</a:t>
            </a:r>
            <a:r>
              <a:rPr lang="zh-TW" altLang="en-US" dirty="0" smtClean="0"/>
              <a:t>已是非常幸運之</a:t>
            </a:r>
            <a:r>
              <a:rPr lang="zh-TW" altLang="en-US" smtClean="0"/>
              <a:t>事。我在台大的大學部上課時，告訴學生：「從此你們有機會加入少數說俱樂部」，以台灣為中心的法律史，在</a:t>
            </a:r>
            <a:r>
              <a:rPr lang="zh-TW" altLang="en-US" dirty="0" smtClean="0"/>
              <a:t>台灣法學界之成為多數說，恐怕還需要一、二個世代，三、四十年的時間，我大概看不到了。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0377-657E-4CCD-88ED-DA06E87BBF8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90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50756" y="518747"/>
            <a:ext cx="8915399" cy="2262781"/>
          </a:xfrm>
        </p:spPr>
        <p:txBody>
          <a:bodyPr/>
          <a:lstStyle/>
          <a:p>
            <a:r>
              <a:rPr lang="zh-TW" altLang="en-US" sz="6600" dirty="0"/>
              <a:t>台灣的法學</a:t>
            </a:r>
            <a:r>
              <a:rPr lang="zh-TW" altLang="en-US" sz="6600" dirty="0" smtClean="0"/>
              <a:t>需「出師」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zh-TW" altLang="zh-TW" sz="4400" dirty="0" smtClean="0"/>
              <a:t>──</a:t>
            </a:r>
            <a:r>
              <a:rPr lang="zh-TW" altLang="en-US" sz="4400" dirty="0" smtClean="0"/>
              <a:t>歐美</a:t>
            </a:r>
            <a:r>
              <a:rPr lang="zh-TW" altLang="en-US" sz="4400" dirty="0"/>
              <a:t>日</a:t>
            </a:r>
            <a:r>
              <a:rPr lang="zh-TW" altLang="en-US" sz="4400" dirty="0" smtClean="0"/>
              <a:t>中學術知識</a:t>
            </a:r>
            <a:r>
              <a:rPr lang="zh-TW" altLang="en-US" sz="4400" dirty="0"/>
              <a:t>的在地化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50757" y="4088423"/>
            <a:ext cx="8915399" cy="2066192"/>
          </a:xfrm>
        </p:spPr>
        <p:txBody>
          <a:bodyPr>
            <a:normAutofit lnSpcReduction="10000"/>
          </a:bodyPr>
          <a:lstStyle/>
          <a:p>
            <a:r>
              <a:rPr lang="zh-TW" altLang="en-US" sz="4000" dirty="0" smtClean="0"/>
              <a:t>王泰升</a:t>
            </a:r>
            <a:endParaRPr lang="en-US" altLang="zh-TW" sz="4000" dirty="0" smtClean="0"/>
          </a:p>
          <a:p>
            <a:r>
              <a:rPr lang="zh-TW" altLang="en-US" sz="2400" dirty="0" smtClean="0"/>
              <a:t>國立</a:t>
            </a:r>
            <a:r>
              <a:rPr lang="zh-TW" altLang="en-US" sz="2200" dirty="0" smtClean="0"/>
              <a:t>臺灣大學</a:t>
            </a:r>
            <a:r>
              <a:rPr lang="zh-TW" altLang="en-US" sz="2400" dirty="0" smtClean="0"/>
              <a:t>講座教授、科際整合法律學研究所特聘教授</a:t>
            </a:r>
            <a:endParaRPr lang="en-US" altLang="zh-TW" sz="2400" dirty="0" smtClean="0"/>
          </a:p>
          <a:p>
            <a:r>
              <a:rPr lang="zh-TW" altLang="en-US" sz="2400" dirty="0" smtClean="0"/>
              <a:t>中央研究院臺灣史研究所暨法律學研究所合聘研究員</a:t>
            </a:r>
            <a:endParaRPr lang="en-US" altLang="zh-TW" sz="2400" dirty="0" smtClean="0"/>
          </a:p>
          <a:p>
            <a:r>
              <a:rPr lang="zh-TW" altLang="en-US" sz="2400" dirty="0" smtClean="0"/>
              <a:t>教育部終身榮譽國家講座主持人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508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2" y="96572"/>
            <a:ext cx="8911687" cy="246328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8076" y="483576"/>
            <a:ext cx="9461084" cy="6374424"/>
          </a:xfrm>
        </p:spPr>
        <p:txBody>
          <a:bodyPr>
            <a:noAutofit/>
          </a:bodyPr>
          <a:lstStyle/>
          <a:p>
            <a:r>
              <a:rPr lang="zh-TW" altLang="en-US" sz="2200" dirty="0" smtClean="0"/>
              <a:t>在台灣學界，感恩</a:t>
            </a:r>
            <a:r>
              <a:rPr lang="en-US" altLang="zh-TW" sz="2200" dirty="0" smtClean="0"/>
              <a:t>1993</a:t>
            </a:r>
            <a:r>
              <a:rPr lang="zh-TW" altLang="en-US" sz="2200" dirty="0" smtClean="0"/>
              <a:t>年台大師長信任我可承擔「法制史」的教學研究而聘為講師，在師長帶領下，法學界</a:t>
            </a:r>
            <a:r>
              <a:rPr lang="zh-TW" altLang="en-US" sz="2200" b="1" dirty="0" smtClean="0"/>
              <a:t>知道有我這個人研究「台灣」</a:t>
            </a:r>
            <a:r>
              <a:rPr lang="zh-TW" altLang="en-US" sz="2200" dirty="0" smtClean="0"/>
              <a:t>的法制史，但是很多人</a:t>
            </a:r>
            <a:r>
              <a:rPr lang="zh-TW" altLang="en-US" sz="2200" b="1" dirty="0" smtClean="0"/>
              <a:t>並不了解我在研究什麼、有什麼論點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r>
              <a:rPr lang="zh-TW" altLang="en-US" sz="2200" dirty="0" smtClean="0"/>
              <a:t>先獲</a:t>
            </a:r>
            <a:r>
              <a:rPr lang="zh-TW" altLang="en-US" sz="2200" b="1" dirty="0" smtClean="0"/>
              <a:t>台灣史</a:t>
            </a:r>
            <a:r>
              <a:rPr lang="zh-TW" altLang="en-US" sz="2200" dirty="0" smtClean="0"/>
              <a:t>研究社群的注意。</a:t>
            </a:r>
            <a:r>
              <a:rPr lang="en-US" altLang="zh-TW" sz="2200" dirty="0" smtClean="0"/>
              <a:t>2002</a:t>
            </a:r>
            <a:r>
              <a:rPr lang="zh-TW" altLang="en-US" sz="2200" dirty="0" smtClean="0"/>
              <a:t>任中研院台史所合聘研究員，在台大</a:t>
            </a:r>
            <a:r>
              <a:rPr lang="en-US" altLang="zh-TW" sz="2200" dirty="0" smtClean="0"/>
              <a:t>2004</a:t>
            </a:r>
            <a:r>
              <a:rPr lang="zh-TW" altLang="en-US" sz="2200" dirty="0" smtClean="0"/>
              <a:t>起在歷史系兼課至</a:t>
            </a:r>
            <a:r>
              <a:rPr lang="en-US" altLang="zh-TW" sz="2200" dirty="0" smtClean="0"/>
              <a:t>2023</a:t>
            </a:r>
            <a:r>
              <a:rPr lang="zh-TW" altLang="en-US" sz="2200" dirty="0" smtClean="0"/>
              <a:t>學年度止，在政大</a:t>
            </a:r>
            <a:r>
              <a:rPr lang="en-US" altLang="zh-TW" sz="2200" dirty="0" smtClean="0"/>
              <a:t>2003-2015</a:t>
            </a:r>
            <a:r>
              <a:rPr lang="zh-TW" altLang="en-US" sz="2200" dirty="0" smtClean="0"/>
              <a:t>在歷史系或台史所兼課，但幾乎不曾有法律系學生修課，在台師大</a:t>
            </a:r>
            <a:r>
              <a:rPr lang="en-US" altLang="zh-TW" sz="2200" dirty="0" smtClean="0"/>
              <a:t>2014-2015</a:t>
            </a:r>
            <a:r>
              <a:rPr lang="zh-TW" altLang="en-US" sz="2200" dirty="0" smtClean="0"/>
              <a:t>兼課。</a:t>
            </a:r>
            <a:endParaRPr lang="en-US" altLang="zh-TW" sz="2200" dirty="0" smtClean="0"/>
          </a:p>
          <a:p>
            <a:r>
              <a:rPr lang="zh-TW" altLang="en-US" sz="2200" dirty="0" smtClean="0"/>
              <a:t>不少人認為我僅是出於對法規範或法學的關心，研究限於法規範本身；但所擬研究的是</a:t>
            </a:r>
            <a:r>
              <a:rPr lang="zh-TW" altLang="en-US" sz="2200" b="1" dirty="0" smtClean="0"/>
              <a:t>法律社會史</a:t>
            </a:r>
            <a:r>
              <a:rPr lang="zh-TW" altLang="en-US" sz="2200" dirty="0" smtClean="0"/>
              <a:t>。亦</a:t>
            </a:r>
            <a:r>
              <a:rPr lang="zh-TW" altLang="en-US" sz="2200" b="1" dirty="0" smtClean="0"/>
              <a:t>法經驗科學</a:t>
            </a:r>
            <a:r>
              <a:rPr lang="zh-TW" altLang="en-US" sz="2200" dirty="0" smtClean="0"/>
              <a:t>之一，主張應將其</a:t>
            </a:r>
            <a:r>
              <a:rPr lang="zh-TW" altLang="en-US" sz="2200" b="1" dirty="0" smtClean="0"/>
              <a:t>運用</a:t>
            </a:r>
            <a:r>
              <a:rPr lang="zh-TW" altLang="en-US" sz="2200" dirty="0" smtClean="0"/>
              <a:t>於法之制訂、法之適用、確立改革方向等法實踐活動，即「</a:t>
            </a:r>
            <a:r>
              <a:rPr lang="zh-TW" altLang="en-US" sz="2200" b="1" dirty="0" smtClean="0"/>
              <a:t>歷史思維法學</a:t>
            </a:r>
            <a:r>
              <a:rPr lang="zh-TW" altLang="en-US" sz="2200" dirty="0" smtClean="0"/>
              <a:t>」。</a:t>
            </a:r>
            <a:endParaRPr lang="en-US" altLang="zh-TW" sz="2200" dirty="0" smtClean="0"/>
          </a:p>
          <a:p>
            <a:r>
              <a:rPr lang="zh-TW" altLang="en-US" sz="2200" dirty="0" smtClean="0"/>
              <a:t>在法學界</a:t>
            </a:r>
            <a:r>
              <a:rPr lang="en-US" altLang="zh-TW" sz="2200" dirty="0" smtClean="0"/>
              <a:t>2005</a:t>
            </a:r>
            <a:r>
              <a:rPr lang="zh-TW" altLang="en-US" sz="2200" dirty="0" smtClean="0"/>
              <a:t>任中研院法律所合聘研究員，台北大</a:t>
            </a:r>
            <a:r>
              <a:rPr lang="en-US" altLang="zh-TW" sz="2200" dirty="0" smtClean="0"/>
              <a:t>2011-2018</a:t>
            </a:r>
            <a:r>
              <a:rPr lang="zh-TW" altLang="en-US" sz="2200" dirty="0" smtClean="0"/>
              <a:t>碩博士班兼課，就台灣整個</a:t>
            </a:r>
            <a:r>
              <a:rPr lang="zh-TW" altLang="en-US" sz="2200" b="1" dirty="0" smtClean="0"/>
              <a:t>法律系大學部</a:t>
            </a:r>
            <a:r>
              <a:rPr lang="zh-TW" altLang="en-US" sz="2200" dirty="0" smtClean="0"/>
              <a:t>學生，任教</a:t>
            </a:r>
            <a:r>
              <a:rPr lang="en-US" altLang="zh-TW" sz="2200" dirty="0" smtClean="0"/>
              <a:t>30</a:t>
            </a:r>
            <a:r>
              <a:rPr lang="zh-TW" altLang="en-US" sz="2200" dirty="0" smtClean="0"/>
              <a:t>年</a:t>
            </a:r>
            <a:r>
              <a:rPr lang="zh-TW" altLang="en-US" sz="2200" b="1" dirty="0" smtClean="0"/>
              <a:t>只教過台大。</a:t>
            </a:r>
            <a:r>
              <a:rPr lang="zh-TW" altLang="en-US" sz="2200" dirty="0" smtClean="0"/>
              <a:t>法學以法釋義學為主流，基礎法學是邊緣；基礎法學以談歐美理論的法理學或法社會學為主流，台灣法律史</a:t>
            </a:r>
            <a:r>
              <a:rPr lang="zh-TW" altLang="en-US" sz="2200" smtClean="0"/>
              <a:t>是</a:t>
            </a:r>
            <a:r>
              <a:rPr lang="zh-TW" altLang="en-US" sz="2200" b="1" smtClean="0"/>
              <a:t>邊緣</a:t>
            </a:r>
            <a:r>
              <a:rPr lang="zh-TW" altLang="en-US" sz="2200" smtClean="0"/>
              <a:t>；但在人文社會或國際學界即不顯著。</a:t>
            </a:r>
            <a:endParaRPr lang="en-US" altLang="zh-TW" sz="2200" dirty="0" smtClean="0"/>
          </a:p>
          <a:p>
            <a:r>
              <a:rPr lang="zh-TW" altLang="en-US" sz="2200" dirty="0" smtClean="0"/>
              <a:t>司法實務界更趨「無感」，</a:t>
            </a:r>
            <a:r>
              <a:rPr lang="en-US" altLang="zh-TW" sz="2200" dirty="0" smtClean="0"/>
              <a:t>2022</a:t>
            </a:r>
            <a:r>
              <a:rPr lang="zh-TW" altLang="en-US" sz="2200" dirty="0" smtClean="0"/>
              <a:t>年憲法法庭內原住民身分認定、漢人祭祀公業派下權案件，讓我有機會體現歷史思維法學。</a:t>
            </a:r>
            <a:r>
              <a:rPr lang="en-US" altLang="zh-TW" sz="2200" dirty="0" smtClean="0"/>
              <a:t>112</a:t>
            </a:r>
            <a:r>
              <a:rPr lang="zh-TW" altLang="en-US" sz="2200" dirty="0" smtClean="0"/>
              <a:t>年憲判字第</a:t>
            </a:r>
            <a:r>
              <a:rPr lang="en-US" altLang="zh-TW" sz="2200" dirty="0" smtClean="0"/>
              <a:t>20</a:t>
            </a:r>
            <a:r>
              <a:rPr lang="zh-TW" altLang="en-US" sz="2200" dirty="0" smtClean="0"/>
              <a:t>號判決，在拙作出版</a:t>
            </a:r>
            <a:r>
              <a:rPr lang="en-US" altLang="zh-TW" sz="2200" dirty="0" smtClean="0"/>
              <a:t>20</a:t>
            </a:r>
            <a:r>
              <a:rPr lang="zh-TW" altLang="en-US" sz="2200" dirty="0" smtClean="0"/>
              <a:t>多年後，採納立足於台灣法律史研究所提出的見解。</a:t>
            </a:r>
            <a:endParaRPr lang="en-US" altLang="zh-TW" sz="2200" dirty="0" smtClean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4556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4307" y="597733"/>
            <a:ext cx="9864970" cy="1486044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/>
              <a:t>參、</a:t>
            </a:r>
            <a:r>
              <a:rPr lang="zh-TW" altLang="en-US" sz="4400" dirty="0"/>
              <a:t>台灣法學知識的發展歷程</a:t>
            </a:r>
            <a:r>
              <a:rPr lang="en-US" altLang="zh-TW" sz="3100" dirty="0"/>
              <a:t/>
            </a:r>
            <a:br>
              <a:rPr lang="en-US" altLang="zh-TW" sz="3100" dirty="0"/>
            </a:br>
            <a:r>
              <a:rPr lang="en-US" altLang="zh-TW" sz="1800" dirty="0" smtClean="0"/>
              <a:t/>
            </a:r>
            <a:br>
              <a:rPr lang="en-US" altLang="zh-TW" sz="1800" dirty="0" smtClean="0"/>
            </a:br>
            <a:r>
              <a:rPr lang="zh-TW" altLang="en-US" dirty="0" smtClean="0"/>
              <a:t>日本</a:t>
            </a:r>
            <a:r>
              <a:rPr lang="zh-TW" altLang="en-US" dirty="0"/>
              <a:t>的法釋義學及兼具台灣特色的舊慣法學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105890" y="2249143"/>
            <a:ext cx="9264074" cy="4280965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戰前日本</a:t>
            </a:r>
            <a:r>
              <a:rPr lang="zh-TW" altLang="en-US" sz="2400" dirty="0" smtClean="0"/>
              <a:t>已培育出熟悉</a:t>
            </a:r>
            <a:r>
              <a:rPr lang="zh-TW" altLang="en-US" sz="2400" dirty="0"/>
              <a:t>西歐法釋義學的法律人社群，其中來台灣殖民地</a:t>
            </a:r>
            <a:r>
              <a:rPr lang="zh-TW" altLang="en-US" sz="2400" b="1" dirty="0"/>
              <a:t>任職於行政及司法部門或擔任律師</a:t>
            </a:r>
            <a:r>
              <a:rPr lang="zh-TW" altLang="en-US" sz="2400" dirty="0" smtClean="0"/>
              <a:t>者，帶入主要</a:t>
            </a:r>
            <a:r>
              <a:rPr lang="zh-TW" altLang="en-US" sz="2400" dirty="0"/>
              <a:t>是引介西方法制或理論、援用西歐法學概念詮釋日本法條意涵的法學</a:t>
            </a:r>
            <a:r>
              <a:rPr lang="zh-TW" altLang="en-US" sz="2400" dirty="0" smtClean="0"/>
              <a:t>內涵。</a:t>
            </a:r>
            <a:endParaRPr lang="en-US" altLang="zh-TW" sz="2400" dirty="0" smtClean="0"/>
          </a:p>
          <a:p>
            <a:r>
              <a:rPr lang="zh-TW" altLang="en-US" sz="2400" dirty="0" smtClean="0"/>
              <a:t>日治前期國家法上僅涉及台灣人的民事事項「依舊慣</a:t>
            </a:r>
            <a:r>
              <a:rPr lang="zh-TW" altLang="en-US" sz="2400" dirty="0"/>
              <a:t>」</a:t>
            </a:r>
            <a:r>
              <a:rPr lang="zh-TW" altLang="en-US" sz="2400" dirty="0" smtClean="0"/>
              <a:t>，且有屬「舊慣溫存」的民事</a:t>
            </a:r>
            <a:r>
              <a:rPr lang="zh-TW" altLang="en-US" sz="2400" dirty="0"/>
              <a:t>爭訟</a:t>
            </a:r>
            <a:r>
              <a:rPr lang="zh-TW" altLang="en-US" sz="2400" dirty="0" smtClean="0"/>
              <a:t>調停制度，故曾</a:t>
            </a:r>
            <a:r>
              <a:rPr lang="zh-TW" altLang="en-US" sz="2400" dirty="0"/>
              <a:t>為殖民地台灣特別發展出「</a:t>
            </a:r>
            <a:r>
              <a:rPr lang="zh-TW" altLang="en-US" sz="2400" b="1" dirty="0"/>
              <a:t>舊慣法學</a:t>
            </a:r>
            <a:r>
              <a:rPr lang="zh-TW" altLang="en-US" sz="2400" dirty="0" smtClean="0"/>
              <a:t>」。但</a:t>
            </a:r>
            <a:r>
              <a:rPr lang="zh-TW" altLang="en-US" sz="2400" dirty="0"/>
              <a:t>日治</a:t>
            </a:r>
            <a:r>
              <a:rPr lang="zh-TW" altLang="en-US" sz="2400" dirty="0" smtClean="0"/>
              <a:t>後期除僅涉及</a:t>
            </a:r>
            <a:r>
              <a:rPr lang="zh-TW" altLang="en-US" sz="2400" dirty="0"/>
              <a:t>台灣人</a:t>
            </a:r>
            <a:r>
              <a:rPr lang="zh-TW" altLang="en-US" sz="2400" dirty="0" smtClean="0"/>
              <a:t>的親屬</a:t>
            </a:r>
            <a:r>
              <a:rPr lang="zh-TW" altLang="en-US" sz="2400" dirty="0"/>
              <a:t>繼承事項仍「依習慣」外，已改為適用日本民商</a:t>
            </a:r>
            <a:r>
              <a:rPr lang="zh-TW" altLang="en-US" sz="2400" dirty="0" smtClean="0"/>
              <a:t>法典，從而包括</a:t>
            </a:r>
            <a:r>
              <a:rPr lang="en-US" altLang="zh-TW" sz="2400" dirty="0"/>
              <a:t>1928</a:t>
            </a:r>
            <a:r>
              <a:rPr lang="zh-TW" altLang="en-US" sz="2400" dirty="0"/>
              <a:t>年</a:t>
            </a:r>
            <a:r>
              <a:rPr lang="zh-TW" altLang="en-US" sz="2400" dirty="0" smtClean="0"/>
              <a:t>創建的台北</a:t>
            </a:r>
            <a:r>
              <a:rPr lang="zh-TW" altLang="en-US" sz="2400" dirty="0"/>
              <a:t>帝</a:t>
            </a:r>
            <a:r>
              <a:rPr lang="zh-TW" altLang="en-US" sz="2400" dirty="0" smtClean="0"/>
              <a:t>大政</a:t>
            </a:r>
            <a:r>
              <a:rPr lang="zh-TW" altLang="en-US" sz="2400" dirty="0"/>
              <a:t>學科的法學教育機構在內</a:t>
            </a:r>
            <a:r>
              <a:rPr lang="zh-TW" altLang="en-US" sz="2400" dirty="0" smtClean="0"/>
              <a:t>，台灣的法</a:t>
            </a:r>
            <a:r>
              <a:rPr lang="zh-TW" altLang="en-US" sz="2400" dirty="0"/>
              <a:t>學界</a:t>
            </a:r>
            <a:r>
              <a:rPr lang="zh-TW" altLang="en-US" sz="2400" dirty="0" smtClean="0"/>
              <a:t>盛行</a:t>
            </a:r>
            <a:r>
              <a:rPr lang="zh-TW" altLang="en-US" sz="2400" b="1" dirty="0" smtClean="0"/>
              <a:t>日本</a:t>
            </a:r>
            <a:r>
              <a:rPr lang="zh-TW" altLang="en-US" sz="2400" b="1" dirty="0"/>
              <a:t>母國法</a:t>
            </a:r>
            <a:r>
              <a:rPr lang="zh-TW" altLang="en-US" sz="2400" dirty="0"/>
              <a:t>的</a:t>
            </a:r>
            <a:r>
              <a:rPr lang="zh-TW" altLang="en-US" sz="2400" dirty="0" smtClean="0"/>
              <a:t>法釋義，及</a:t>
            </a:r>
            <a:r>
              <a:rPr lang="zh-TW" altLang="en-US" sz="2400" dirty="0"/>
              <a:t>引介以</a:t>
            </a:r>
            <a:r>
              <a:rPr lang="zh-TW" altLang="en-US" sz="2400" b="1" dirty="0"/>
              <a:t>德國</a:t>
            </a:r>
            <a:r>
              <a:rPr lang="zh-TW" altLang="en-US" sz="2400" dirty="0"/>
              <a:t>為主的外國法制或理論</a:t>
            </a:r>
            <a:r>
              <a:rPr lang="zh-TW" altLang="en-US" sz="2400" dirty="0" smtClean="0"/>
              <a:t>。日治台灣</a:t>
            </a:r>
            <a:r>
              <a:rPr lang="zh-TW" altLang="en-US" sz="2400" dirty="0"/>
              <a:t>法學過度在意於</a:t>
            </a:r>
            <a:r>
              <a:rPr lang="zh-TW" altLang="en-US" sz="2400" b="1" dirty="0"/>
              <a:t>為法律</a:t>
            </a:r>
            <a:r>
              <a:rPr lang="zh-TW" altLang="en-US" sz="2400" b="1" dirty="0" smtClean="0"/>
              <a:t>實務</a:t>
            </a:r>
            <a:r>
              <a:rPr lang="zh-TW" altLang="en-US" sz="2400" dirty="0" smtClean="0"/>
              <a:t>而</a:t>
            </a:r>
            <a:r>
              <a:rPr lang="zh-TW" altLang="en-US" sz="2400" dirty="0"/>
              <a:t>服務，探求學問本身的性格較淡。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731953" y="2083777"/>
            <a:ext cx="134647" cy="3777622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655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0400" y="347019"/>
            <a:ext cx="9799782" cy="835235"/>
          </a:xfrm>
        </p:spPr>
        <p:txBody>
          <a:bodyPr/>
          <a:lstStyle/>
          <a:p>
            <a:r>
              <a:rPr lang="zh-TW" altLang="en-US" dirty="0"/>
              <a:t>第二代法學者以西</a:t>
            </a:r>
            <a:r>
              <a:rPr lang="zh-TW" altLang="en-US" dirty="0" smtClean="0"/>
              <a:t>方先進說抗衡法西斯黨國</a:t>
            </a:r>
            <a:r>
              <a:rPr lang="zh-TW" altLang="en-US" dirty="0"/>
              <a:t>法學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45673" y="1256145"/>
            <a:ext cx="10169236" cy="5283200"/>
          </a:xfrm>
        </p:spPr>
        <p:txBody>
          <a:bodyPr>
            <a:noAutofit/>
          </a:bodyPr>
          <a:lstStyle/>
          <a:p>
            <a:r>
              <a:rPr lang="zh-TW" altLang="en-US" sz="2200" dirty="0" smtClean="0"/>
              <a:t>戰後因</a:t>
            </a:r>
            <a:r>
              <a:rPr lang="zh-TW" altLang="en-US" sz="2200" dirty="0"/>
              <a:t>施行中華民國</a:t>
            </a:r>
            <a:r>
              <a:rPr lang="zh-TW" altLang="en-US" sz="2200" dirty="0" smtClean="0"/>
              <a:t>法橫向</a:t>
            </a:r>
            <a:r>
              <a:rPr lang="zh-TW" altLang="en-US" sz="2200" dirty="0"/>
              <a:t>移植民國時代中國</a:t>
            </a:r>
            <a:r>
              <a:rPr lang="zh-TW" altLang="en-US" sz="2200" dirty="0" smtClean="0"/>
              <a:t>法學，日</a:t>
            </a:r>
            <a:r>
              <a:rPr lang="zh-TW" altLang="en-US" sz="2200" dirty="0"/>
              <a:t>治</a:t>
            </a:r>
            <a:r>
              <a:rPr lang="zh-TW" altLang="en-US" sz="2200" dirty="0" smtClean="0"/>
              <a:t>時期法學內涵未能縱向</a:t>
            </a:r>
            <a:r>
              <a:rPr lang="zh-TW" altLang="en-US" sz="2200" dirty="0"/>
              <a:t>流傳至戰後</a:t>
            </a:r>
            <a:r>
              <a:rPr lang="zh-TW" altLang="en-US" sz="2200" dirty="0" smtClean="0"/>
              <a:t>，但民國中國法學本身深受</a:t>
            </a:r>
            <a:r>
              <a:rPr lang="zh-TW" altLang="en-US" sz="2200" dirty="0"/>
              <a:t>戰前</a:t>
            </a:r>
            <a:r>
              <a:rPr lang="zh-TW" altLang="en-US" sz="2200" dirty="0" smtClean="0"/>
              <a:t>日本影響，故日本法學並未離台。</a:t>
            </a:r>
            <a:endParaRPr lang="en-US" altLang="zh-TW" sz="2200" dirty="0" smtClean="0"/>
          </a:p>
          <a:p>
            <a:r>
              <a:rPr lang="zh-TW" altLang="en-US" sz="2200" dirty="0" smtClean="0"/>
              <a:t>日本戰時法西斯</a:t>
            </a:r>
            <a:r>
              <a:rPr lang="zh-TW" altLang="en-US" sz="2200" dirty="0"/>
              <a:t>法學，</a:t>
            </a:r>
            <a:r>
              <a:rPr lang="zh-TW" altLang="en-US" sz="2200" b="1" dirty="0" smtClean="0"/>
              <a:t>戰後在日本</a:t>
            </a:r>
            <a:r>
              <a:rPr lang="zh-TW" altLang="en-US" sz="2200" dirty="0" smtClean="0"/>
              <a:t>被盟軍終結，</a:t>
            </a:r>
            <a:r>
              <a:rPr lang="zh-TW" altLang="en-US" sz="2200" b="1" dirty="0" smtClean="0"/>
              <a:t>在台灣</a:t>
            </a:r>
            <a:r>
              <a:rPr lang="zh-TW" altLang="en-US" sz="2200" dirty="0" smtClean="0"/>
              <a:t>因國民黨</a:t>
            </a:r>
            <a:r>
              <a:rPr lang="zh-TW" altLang="en-US" sz="2200" dirty="0"/>
              <a:t>政權</a:t>
            </a:r>
            <a:r>
              <a:rPr lang="zh-TW" altLang="en-US" sz="2200" dirty="0" smtClean="0"/>
              <a:t>實施動員</a:t>
            </a:r>
            <a:r>
              <a:rPr lang="zh-TW" altLang="en-US" sz="2200" dirty="0"/>
              <a:t>戡亂戒嚴</a:t>
            </a:r>
            <a:r>
              <a:rPr lang="zh-TW" altLang="en-US" sz="2200" dirty="0" smtClean="0"/>
              <a:t>法制被</a:t>
            </a:r>
            <a:r>
              <a:rPr lang="zh-TW" altLang="en-US" sz="2200" dirty="0"/>
              <a:t>延續。戰後</a:t>
            </a:r>
            <a:r>
              <a:rPr lang="zh-TW" altLang="en-US" sz="2200" dirty="0" smtClean="0"/>
              <a:t>台灣</a:t>
            </a:r>
            <a:r>
              <a:rPr lang="zh-TW" altLang="en-US" sz="2200" b="1" dirty="0" smtClean="0"/>
              <a:t>公法學</a:t>
            </a:r>
            <a:r>
              <a:rPr lang="zh-TW" altLang="en-US" sz="2200" dirty="0" smtClean="0"/>
              <a:t>第</a:t>
            </a:r>
            <a:r>
              <a:rPr lang="zh-TW" altLang="en-US" sz="2200" dirty="0"/>
              <a:t>一代法學</a:t>
            </a:r>
            <a:r>
              <a:rPr lang="zh-TW" altLang="en-US" sz="2200" dirty="0" smtClean="0"/>
              <a:t>者幾乎都是外省</a:t>
            </a:r>
            <a:r>
              <a:rPr lang="zh-TW" altLang="en-US" sz="2200" dirty="0"/>
              <a:t>人</a:t>
            </a:r>
            <a:r>
              <a:rPr lang="zh-TW" altLang="en-US" sz="2200" dirty="0" smtClean="0"/>
              <a:t>，多數</a:t>
            </a:r>
            <a:r>
              <a:rPr lang="zh-TW" altLang="en-US" sz="2200" dirty="0"/>
              <a:t>於</a:t>
            </a:r>
            <a:r>
              <a:rPr lang="en-US" altLang="zh-TW" sz="2200" dirty="0"/>
              <a:t>1950</a:t>
            </a:r>
            <a:r>
              <a:rPr lang="zh-TW" altLang="en-US" sz="2200" dirty="0"/>
              <a:t>年代懷有被迫</a:t>
            </a:r>
            <a:r>
              <a:rPr lang="zh-TW" altLang="en-US" sz="2200" dirty="0" smtClean="0"/>
              <a:t>離鄉的</a:t>
            </a:r>
            <a:r>
              <a:rPr lang="zh-TW" altLang="en-US" sz="2200" dirty="0"/>
              <a:t>「亡國感</a:t>
            </a:r>
            <a:r>
              <a:rPr lang="zh-TW" altLang="en-US" sz="2200" dirty="0" smtClean="0"/>
              <a:t>」，傾向在訓政時期黨國</a:t>
            </a:r>
            <a:r>
              <a:rPr lang="zh-TW" altLang="en-US" sz="2200" dirty="0"/>
              <a:t>法學──法的實踐評價向國民黨的意識形態及政黨利益傾斜─</a:t>
            </a:r>
            <a:r>
              <a:rPr lang="zh-TW" altLang="en-US" sz="2200" dirty="0" smtClean="0"/>
              <a:t>─基礎</a:t>
            </a:r>
            <a:r>
              <a:rPr lang="zh-TW" altLang="en-US" sz="2200" dirty="0"/>
              <a:t>上，支持</a:t>
            </a:r>
            <a:r>
              <a:rPr lang="zh-TW" altLang="en-US" sz="2200" b="1" dirty="0"/>
              <a:t>戰前</a:t>
            </a:r>
            <a:r>
              <a:rPr lang="zh-TW" altLang="en-US" sz="2200" dirty="0"/>
              <a:t>德、</a:t>
            </a:r>
            <a:r>
              <a:rPr lang="zh-TW" altLang="en-US" sz="2200" dirty="0" smtClean="0"/>
              <a:t>日法西斯</a:t>
            </a:r>
            <a:r>
              <a:rPr lang="zh-TW" altLang="en-US" sz="2200" dirty="0"/>
              <a:t>法學論述。</a:t>
            </a:r>
            <a:r>
              <a:rPr lang="zh-TW" altLang="en-US" sz="2200" dirty="0" smtClean="0"/>
              <a:t>在</a:t>
            </a:r>
            <a:r>
              <a:rPr lang="zh-TW" altLang="en-US" sz="2200" b="1" dirty="0" smtClean="0"/>
              <a:t>民事</a:t>
            </a:r>
            <a:r>
              <a:rPr lang="zh-TW" altLang="en-US" sz="2200" b="1" dirty="0"/>
              <a:t>實體及程序</a:t>
            </a:r>
            <a:r>
              <a:rPr lang="zh-TW" altLang="en-US" sz="2200" b="1" dirty="0" smtClean="0"/>
              <a:t>法學</a:t>
            </a:r>
            <a:r>
              <a:rPr lang="zh-TW" altLang="en-US" sz="2200" dirty="0" smtClean="0"/>
              <a:t>，</a:t>
            </a:r>
            <a:r>
              <a:rPr lang="zh-TW" altLang="en-US" sz="2200" dirty="0"/>
              <a:t>大多數同時或</a:t>
            </a:r>
            <a:r>
              <a:rPr lang="zh-TW" altLang="en-US" sz="2200" dirty="0" smtClean="0"/>
              <a:t>曾是</a:t>
            </a:r>
            <a:r>
              <a:rPr lang="zh-TW" altLang="en-US" sz="2200" dirty="0"/>
              <a:t>法律實務工作者的第一代法學者</a:t>
            </a:r>
            <a:r>
              <a:rPr lang="zh-TW" altLang="en-US" sz="2200" dirty="0" smtClean="0"/>
              <a:t>，擅長中華民國</a:t>
            </a:r>
            <a:r>
              <a:rPr lang="zh-TW" altLang="en-US" sz="2200" dirty="0"/>
              <a:t>法條的註釋及概念解析</a:t>
            </a:r>
            <a:r>
              <a:rPr lang="zh-TW" altLang="en-US" sz="2200" dirty="0" smtClean="0"/>
              <a:t>，但較</a:t>
            </a:r>
            <a:r>
              <a:rPr lang="zh-TW" altLang="en-US" sz="2200" dirty="0"/>
              <a:t>拙</a:t>
            </a:r>
            <a:r>
              <a:rPr lang="zh-TW" altLang="en-US" sz="2200" dirty="0" smtClean="0"/>
              <a:t>於將</a:t>
            </a:r>
            <a:r>
              <a:rPr lang="zh-TW" altLang="en-US" sz="2200" dirty="0"/>
              <a:t>法規範體系化的法學理論，故仍相當依賴不論本省人或外省人、多數</a:t>
            </a:r>
            <a:r>
              <a:rPr lang="zh-TW" altLang="en-US" sz="2200" dirty="0" smtClean="0"/>
              <a:t>看得懂的</a:t>
            </a:r>
            <a:r>
              <a:rPr lang="zh-TW" altLang="en-US" sz="2200" b="1" dirty="0" smtClean="0"/>
              <a:t>戰後日本</a:t>
            </a:r>
            <a:r>
              <a:rPr lang="zh-TW" altLang="en-US" sz="2200" dirty="0" smtClean="0"/>
              <a:t>法學論著。</a:t>
            </a:r>
            <a:endParaRPr lang="en-US" altLang="zh-TW" sz="2200" dirty="0" smtClean="0"/>
          </a:p>
          <a:p>
            <a:r>
              <a:rPr lang="en-US" altLang="zh-TW" sz="2200" dirty="0"/>
              <a:t>1960</a:t>
            </a:r>
            <a:r>
              <a:rPr lang="zh-TW" altLang="en-US" sz="2200" dirty="0"/>
              <a:t>年代中期</a:t>
            </a:r>
            <a:r>
              <a:rPr lang="zh-TW" altLang="en-US" sz="2200" dirty="0" smtClean="0"/>
              <a:t>起出現</a:t>
            </a:r>
            <a:r>
              <a:rPr lang="zh-TW" altLang="en-US" sz="2200" b="1" dirty="0" smtClean="0"/>
              <a:t>第二</a:t>
            </a:r>
            <a:r>
              <a:rPr lang="zh-TW" altLang="en-US" sz="2200" b="1" dirty="0"/>
              <a:t>代</a:t>
            </a:r>
            <a:r>
              <a:rPr lang="zh-TW" altLang="en-US" sz="2200" dirty="0"/>
              <a:t>法學者，透過</a:t>
            </a:r>
            <a:r>
              <a:rPr lang="zh-TW" altLang="en-US" sz="2200" b="1" dirty="0"/>
              <a:t>國外留學</a:t>
            </a:r>
            <a:r>
              <a:rPr lang="zh-TW" altLang="en-US" sz="2200" dirty="0"/>
              <a:t>帶回</a:t>
            </a:r>
            <a:r>
              <a:rPr lang="zh-TW" altLang="en-US" sz="2200" b="1" dirty="0"/>
              <a:t>戰後</a:t>
            </a:r>
            <a:r>
              <a:rPr lang="zh-TW" altLang="en-US" sz="2200" dirty="0"/>
              <a:t>歐美日本學界蘊含自由民主人權</a:t>
            </a:r>
            <a:r>
              <a:rPr lang="zh-TW" altLang="en-US" sz="2200" dirty="0" smtClean="0"/>
              <a:t>價值或</a:t>
            </a:r>
            <a:r>
              <a:rPr lang="zh-TW" altLang="en-US" sz="2200" dirty="0"/>
              <a:t>深具系統性的法學</a:t>
            </a:r>
            <a:r>
              <a:rPr lang="zh-TW" altLang="en-US" sz="2200" dirty="0" smtClean="0"/>
              <a:t>理論，直接以</a:t>
            </a:r>
            <a:r>
              <a:rPr lang="zh-TW" altLang="en-US" sz="2200" dirty="0"/>
              <a:t>留學</a:t>
            </a:r>
            <a:r>
              <a:rPr lang="zh-TW" altLang="en-US" sz="2200" dirty="0" smtClean="0"/>
              <a:t>國立</a:t>
            </a:r>
            <a:r>
              <a:rPr lang="zh-TW" altLang="en-US" sz="2200" dirty="0"/>
              <a:t>法例及判例學說</a:t>
            </a:r>
            <a:r>
              <a:rPr lang="zh-TW" altLang="en-US" sz="2200" dirty="0" smtClean="0"/>
              <a:t>當作法學理論──實為支配</a:t>
            </a:r>
            <a:r>
              <a:rPr lang="zh-TW" altLang="en-US" sz="2200" dirty="0"/>
              <a:t>西方社會各種法律現象的原理原則</a:t>
            </a:r>
            <a:r>
              <a:rPr lang="zh-TW" altLang="en-US" sz="2200" dirty="0" smtClean="0"/>
              <a:t>，批判</a:t>
            </a:r>
            <a:r>
              <a:rPr lang="zh-TW" altLang="en-US" sz="2200" dirty="0"/>
              <a:t>本國立法或法律實務界</a:t>
            </a:r>
            <a:r>
              <a:rPr lang="zh-TW" altLang="en-US" sz="2200" dirty="0" smtClean="0"/>
              <a:t>見解，或將體系化的國外教科書改寫成華文。第二代中從事法律</a:t>
            </a:r>
            <a:r>
              <a:rPr lang="zh-TW" altLang="en-US" sz="2200" dirty="0"/>
              <a:t>實務</a:t>
            </a:r>
            <a:r>
              <a:rPr lang="zh-TW" altLang="en-US" sz="2200" dirty="0" smtClean="0"/>
              <a:t>工作者，雖未出國但經由</a:t>
            </a:r>
            <a:r>
              <a:rPr lang="zh-TW" altLang="en-US" sz="2200" b="1" dirty="0" smtClean="0"/>
              <a:t>閱讀日文法學論著</a:t>
            </a:r>
            <a:r>
              <a:rPr lang="zh-TW" altLang="en-US" sz="2200" dirty="0" smtClean="0"/>
              <a:t>，亦知悉</a:t>
            </a:r>
            <a:r>
              <a:rPr lang="zh-TW" altLang="en-US" sz="2200" b="1" dirty="0" smtClean="0"/>
              <a:t>戰後</a:t>
            </a:r>
            <a:r>
              <a:rPr lang="zh-TW" altLang="en-US" sz="2200" dirty="0" smtClean="0"/>
              <a:t>歐美日本法學</a:t>
            </a:r>
            <a:r>
              <a:rPr lang="zh-TW" altLang="en-US" sz="2200" dirty="0"/>
              <a:t>理論</a:t>
            </a:r>
            <a:r>
              <a:rPr lang="zh-TW" altLang="en-US" sz="2200" dirty="0" smtClean="0"/>
              <a:t>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3510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-122054"/>
            <a:ext cx="8911687" cy="244108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8255" y="360218"/>
            <a:ext cx="9439564" cy="6345382"/>
          </a:xfrm>
        </p:spPr>
        <p:txBody>
          <a:bodyPr>
            <a:noAutofit/>
          </a:bodyPr>
          <a:lstStyle/>
          <a:p>
            <a:r>
              <a:rPr lang="en-US" altLang="zh-TW" sz="2200" dirty="0"/>
              <a:t>1970</a:t>
            </a:r>
            <a:r>
              <a:rPr lang="zh-TW" altLang="en-US" sz="2200" dirty="0" smtClean="0"/>
              <a:t>年代、</a:t>
            </a:r>
            <a:r>
              <a:rPr lang="en-US" altLang="zh-TW" sz="2200" dirty="0" smtClean="0"/>
              <a:t>1980</a:t>
            </a:r>
            <a:r>
              <a:rPr lang="zh-TW" altLang="en-US" sz="2200" dirty="0" smtClean="0"/>
              <a:t>年代解嚴前，</a:t>
            </a:r>
            <a:r>
              <a:rPr lang="zh-TW" altLang="en-US" sz="2200" dirty="0"/>
              <a:t>服膺戰後歐美日本法學的第二代法學者</a:t>
            </a:r>
            <a:r>
              <a:rPr lang="zh-TW" altLang="en-US" sz="2200" dirty="0" smtClean="0"/>
              <a:t>，可藉公</a:t>
            </a:r>
            <a:r>
              <a:rPr lang="zh-TW" altLang="en-US" sz="2200" dirty="0"/>
              <a:t>、</a:t>
            </a:r>
            <a:r>
              <a:rPr lang="zh-TW" altLang="en-US" sz="2200" dirty="0" smtClean="0"/>
              <a:t>私法學界「西方</a:t>
            </a:r>
            <a:r>
              <a:rPr lang="zh-TW" altLang="en-US" sz="2200" dirty="0"/>
              <a:t>為法治先進國家</a:t>
            </a:r>
            <a:r>
              <a:rPr lang="zh-TW" altLang="en-US" sz="2200" dirty="0" smtClean="0"/>
              <a:t>」論調</a:t>
            </a:r>
            <a:r>
              <a:rPr lang="zh-TW" altLang="en-US" sz="2200" dirty="0"/>
              <a:t>，</a:t>
            </a:r>
            <a:r>
              <a:rPr lang="zh-TW" altLang="en-US" sz="2200" b="1" dirty="0" smtClean="0"/>
              <a:t>提升在</a:t>
            </a:r>
            <a:r>
              <a:rPr lang="zh-TW" altLang="en-US" sz="2200" b="1" dirty="0"/>
              <a:t>台灣學界的份量</a:t>
            </a:r>
            <a:r>
              <a:rPr lang="zh-TW" altLang="en-US" sz="2200" dirty="0" smtClean="0"/>
              <a:t>。蓋在繼受西方法制且強調「實用」的日、中法學，向來以西歐</a:t>
            </a:r>
            <a:r>
              <a:rPr lang="zh-TW" altLang="en-US" sz="2200" dirty="0"/>
              <a:t>的法釋義學為主流，僅戰前日本</a:t>
            </a:r>
            <a:r>
              <a:rPr lang="zh-TW" altLang="en-US" sz="2200" b="1" dirty="0"/>
              <a:t>皇國</a:t>
            </a:r>
            <a:r>
              <a:rPr lang="zh-TW" altLang="en-US" sz="2200" b="1" dirty="0" smtClean="0"/>
              <a:t>法學</a:t>
            </a:r>
            <a:r>
              <a:rPr lang="zh-TW" altLang="en-US" sz="2200" dirty="0" smtClean="0"/>
              <a:t>和民國</a:t>
            </a:r>
            <a:r>
              <a:rPr lang="zh-TW" altLang="en-US" sz="2200" dirty="0"/>
              <a:t>中國</a:t>
            </a:r>
            <a:r>
              <a:rPr lang="zh-TW" altLang="en-US" sz="2200" b="1" dirty="0"/>
              <a:t>黨國</a:t>
            </a:r>
            <a:r>
              <a:rPr lang="zh-TW" altLang="en-US" sz="2200" b="1" dirty="0" smtClean="0"/>
              <a:t>法學</a:t>
            </a:r>
            <a:r>
              <a:rPr lang="zh-TW" altLang="en-US" sz="2200" dirty="0" smtClean="0"/>
              <a:t>，因</a:t>
            </a:r>
            <a:r>
              <a:rPr lang="zh-TW" altLang="en-US" sz="2200" b="1" dirty="0"/>
              <a:t>排斥現代法的價值理念</a:t>
            </a:r>
            <a:r>
              <a:rPr lang="zh-TW" altLang="en-US" sz="2200" dirty="0" smtClean="0"/>
              <a:t>，</a:t>
            </a:r>
            <a:r>
              <a:rPr lang="zh-TW" altLang="en-US" sz="2200" b="1" dirty="0" smtClean="0"/>
              <a:t>拒絕</a:t>
            </a:r>
            <a:r>
              <a:rPr lang="zh-TW" altLang="en-US" sz="2200" dirty="0"/>
              <a:t>視西方法學理論為「先進」</a:t>
            </a:r>
            <a:r>
              <a:rPr lang="zh-TW" altLang="en-US" sz="2200" dirty="0" smtClean="0"/>
              <a:t>。第二</a:t>
            </a:r>
            <a:r>
              <a:rPr lang="zh-TW" altLang="en-US" sz="2200" dirty="0"/>
              <a:t>代法學</a:t>
            </a:r>
            <a:r>
              <a:rPr lang="zh-TW" altLang="en-US" sz="2200" dirty="0" smtClean="0"/>
              <a:t>者占大多數的本省人並無前揭「</a:t>
            </a:r>
            <a:r>
              <a:rPr lang="zh-TW" altLang="en-US" sz="2200" dirty="0"/>
              <a:t>亡國感</a:t>
            </a:r>
            <a:r>
              <a:rPr lang="zh-TW" altLang="en-US" sz="2200" dirty="0" smtClean="0"/>
              <a:t>」，多數因國外留學或閱讀戰後日文文獻，</a:t>
            </a:r>
            <a:r>
              <a:rPr lang="zh-TW" altLang="en-US" sz="2200" b="1" dirty="0" smtClean="0"/>
              <a:t>不支持法西斯主義</a:t>
            </a:r>
            <a:r>
              <a:rPr lang="zh-TW" altLang="en-US" sz="2200" dirty="0"/>
              <a:t>，故樂於順勢</a:t>
            </a:r>
            <a:r>
              <a:rPr lang="zh-TW" altLang="en-US" sz="2200" b="1" dirty="0" smtClean="0"/>
              <a:t>接受</a:t>
            </a:r>
            <a:r>
              <a:rPr lang="zh-TW" altLang="en-US" sz="2200" dirty="0"/>
              <a:t>法學界既</a:t>
            </a:r>
            <a:r>
              <a:rPr lang="zh-TW" altLang="en-US" sz="2200" dirty="0" smtClean="0"/>
              <a:t>存的「西方</a:t>
            </a:r>
            <a:r>
              <a:rPr lang="zh-TW" altLang="en-US" sz="2200" dirty="0"/>
              <a:t>法</a:t>
            </a:r>
            <a:r>
              <a:rPr lang="zh-TW" altLang="en-US" sz="2200" dirty="0" smtClean="0"/>
              <a:t>先進</a:t>
            </a:r>
            <a:r>
              <a:rPr lang="zh-TW" altLang="en-US" sz="2200" dirty="0"/>
              <a:t>」說辭。</a:t>
            </a:r>
            <a:endParaRPr lang="en-US" altLang="zh-TW" sz="2200" dirty="0" smtClean="0"/>
          </a:p>
          <a:p>
            <a:r>
              <a:rPr lang="zh-TW" altLang="en-US" sz="2200" dirty="0" smtClean="0"/>
              <a:t>在威權統治下，西方</a:t>
            </a:r>
            <a:r>
              <a:rPr lang="zh-TW" altLang="en-US" sz="2200" dirty="0"/>
              <a:t>法先進</a:t>
            </a:r>
            <a:r>
              <a:rPr lang="zh-TW" altLang="en-US" sz="2200" dirty="0" smtClean="0"/>
              <a:t>說是鼓吹</a:t>
            </a:r>
            <a:r>
              <a:rPr lang="zh-TW" altLang="en-US" sz="2200" dirty="0"/>
              <a:t>歐美個人、自由主義法學時</a:t>
            </a:r>
            <a:r>
              <a:rPr lang="zh-TW" altLang="en-US" sz="2200" dirty="0" smtClean="0"/>
              <a:t>的</a:t>
            </a:r>
            <a:r>
              <a:rPr lang="zh-TW" altLang="en-US" sz="2200" b="1" dirty="0" smtClean="0"/>
              <a:t>護身符</a:t>
            </a:r>
            <a:r>
              <a:rPr lang="zh-TW" altLang="en-US" sz="2200" dirty="0" smtClean="0"/>
              <a:t>，可避免個人因顯露對</a:t>
            </a:r>
            <a:r>
              <a:rPr lang="zh-TW" altLang="en-US" sz="2200" dirty="0"/>
              <a:t>特定價值理念的選擇與認同，引來威權</a:t>
            </a:r>
            <a:r>
              <a:rPr lang="zh-TW" altLang="en-US" sz="2200" dirty="0" smtClean="0"/>
              <a:t>政府打</a:t>
            </a:r>
            <a:r>
              <a:rPr lang="zh-TW" altLang="en-US" sz="2200" dirty="0"/>
              <a:t>壓。威權</a:t>
            </a:r>
            <a:r>
              <a:rPr lang="zh-TW" altLang="en-US" sz="2200" dirty="0" smtClean="0"/>
              <a:t>政府因自稱</a:t>
            </a:r>
            <a:r>
              <a:rPr lang="zh-TW" altLang="en-US" sz="2200" dirty="0"/>
              <a:t>「自由中國</a:t>
            </a:r>
            <a:r>
              <a:rPr lang="zh-TW" altLang="en-US" sz="2200" dirty="0" smtClean="0"/>
              <a:t>」，</a:t>
            </a:r>
            <a:r>
              <a:rPr lang="zh-TW" altLang="en-US" sz="2200" b="1" dirty="0" smtClean="0"/>
              <a:t>不便</a:t>
            </a:r>
            <a:r>
              <a:rPr lang="zh-TW" altLang="en-US" sz="2200" b="1" dirty="0"/>
              <a:t>反對</a:t>
            </a:r>
            <a:r>
              <a:rPr lang="zh-TW" altLang="en-US" sz="2200" dirty="0"/>
              <a:t>自由民主理念</a:t>
            </a:r>
            <a:r>
              <a:rPr lang="zh-TW" altLang="en-US" sz="2200" dirty="0" smtClean="0"/>
              <a:t>，故常推託歐美日本法制「</a:t>
            </a:r>
            <a:r>
              <a:rPr lang="zh-TW" altLang="en-US" sz="2200" dirty="0"/>
              <a:t>與國情不合」</a:t>
            </a:r>
            <a:r>
              <a:rPr lang="zh-TW" altLang="en-US" sz="2200" dirty="0" smtClean="0"/>
              <a:t>。於是某外</a:t>
            </a:r>
            <a:r>
              <a:rPr lang="zh-TW" altLang="en-US" sz="2200" dirty="0"/>
              <a:t>國法的「國情」是什麼、與本國有什麼不同、外</a:t>
            </a:r>
            <a:r>
              <a:rPr lang="zh-TW" altLang="en-US" sz="2200" dirty="0" smtClean="0"/>
              <a:t>國法「</a:t>
            </a:r>
            <a:r>
              <a:rPr lang="zh-TW" altLang="en-US" sz="2200" dirty="0"/>
              <a:t>理念」是什麼、為什麼值得追求等</a:t>
            </a:r>
            <a:r>
              <a:rPr lang="zh-TW" altLang="en-US" sz="2200" b="1" dirty="0"/>
              <a:t>大家都不談</a:t>
            </a:r>
            <a:r>
              <a:rPr lang="zh-TW" altLang="en-US" sz="2200" dirty="0"/>
              <a:t>。</a:t>
            </a:r>
            <a:endParaRPr lang="en-US" altLang="zh-TW" sz="2200" dirty="0" smtClean="0"/>
          </a:p>
          <a:p>
            <a:r>
              <a:rPr lang="zh-TW" altLang="en-US" sz="2200" dirty="0" smtClean="0"/>
              <a:t>現實上引進</a:t>
            </a:r>
            <a:r>
              <a:rPr lang="zh-TW" altLang="en-US" sz="2200" dirty="0"/>
              <a:t>外國法學理論或立法例與否，仍是價值觀或意識形態的對決、政治或經濟利益的</a:t>
            </a:r>
            <a:r>
              <a:rPr lang="zh-TW" altLang="en-US" sz="2200" dirty="0" smtClean="0"/>
              <a:t>考量，最終由</a:t>
            </a:r>
            <a:r>
              <a:rPr lang="zh-TW" altLang="en-US" sz="2200" b="1" dirty="0" smtClean="0"/>
              <a:t>政治強人定奪</a:t>
            </a:r>
            <a:r>
              <a:rPr lang="zh-TW" altLang="en-US" sz="2200" dirty="0" smtClean="0"/>
              <a:t>，如</a:t>
            </a:r>
            <a:r>
              <a:rPr lang="en-US" altLang="zh-TW" sz="2200" dirty="0"/>
              <a:t>1980</a:t>
            </a:r>
            <a:r>
              <a:rPr lang="zh-TW" altLang="en-US" sz="2200" dirty="0"/>
              <a:t>年採行審檢分</a:t>
            </a:r>
            <a:r>
              <a:rPr lang="zh-TW" altLang="en-US" sz="2200" dirty="0" smtClean="0"/>
              <a:t>隸、</a:t>
            </a:r>
            <a:r>
              <a:rPr lang="en-US" altLang="zh-TW" sz="2200" dirty="0"/>
              <a:t>1981</a:t>
            </a:r>
            <a:r>
              <a:rPr lang="zh-TW" altLang="en-US" sz="2200" dirty="0"/>
              <a:t>年制定國家賠償法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r>
              <a:rPr lang="zh-TW" altLang="en-US" sz="2200" dirty="0" smtClean="0"/>
              <a:t>此時期第二</a:t>
            </a:r>
            <a:r>
              <a:rPr lang="zh-TW" altLang="en-US" sz="2200" dirty="0"/>
              <a:t>代法學者引進的戰後歐美日本法學，</a:t>
            </a:r>
            <a:r>
              <a:rPr lang="zh-TW" altLang="en-US" sz="2200" b="1" dirty="0"/>
              <a:t>奠定</a:t>
            </a:r>
            <a:r>
              <a:rPr lang="zh-TW" altLang="en-US" sz="2200" dirty="0"/>
              <a:t>了當今台灣法學內涵的</a:t>
            </a:r>
            <a:r>
              <a:rPr lang="zh-TW" altLang="en-US" sz="2200" b="1" dirty="0" smtClean="0"/>
              <a:t>基礎</a:t>
            </a:r>
            <a:r>
              <a:rPr lang="zh-TW" altLang="en-US" sz="2200" dirty="0" smtClean="0"/>
              <a:t>，</a:t>
            </a:r>
            <a:r>
              <a:rPr lang="zh-TW" altLang="en-US" sz="2200" dirty="0"/>
              <a:t>亦可理解以台灣為中心的法律史論述</a:t>
            </a:r>
            <a:r>
              <a:rPr lang="zh-TW" altLang="en-US" sz="2200" dirty="0" smtClean="0"/>
              <a:t>，在當時</a:t>
            </a:r>
            <a:r>
              <a:rPr lang="zh-TW" altLang="en-US" sz="2200" b="1" dirty="0" smtClean="0"/>
              <a:t>進</a:t>
            </a:r>
            <a:r>
              <a:rPr lang="zh-TW" altLang="en-US" sz="2200" b="1" dirty="0"/>
              <a:t>不了台灣</a:t>
            </a:r>
            <a:r>
              <a:rPr lang="zh-TW" altLang="en-US" sz="2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3926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0691" y="263892"/>
            <a:ext cx="9781309" cy="1280890"/>
          </a:xfrm>
        </p:spPr>
        <p:txBody>
          <a:bodyPr/>
          <a:lstStyle/>
          <a:p>
            <a:r>
              <a:rPr lang="en-US" altLang="zh-TW" dirty="0"/>
              <a:t>1990</a:t>
            </a:r>
            <a:r>
              <a:rPr lang="zh-TW" altLang="en-US" dirty="0"/>
              <a:t>年代民主化後以歐美法理及法制</a:t>
            </a:r>
            <a:r>
              <a:rPr lang="zh-TW" altLang="en-US" dirty="0" smtClean="0"/>
              <a:t>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學者</a:t>
            </a:r>
            <a:r>
              <a:rPr lang="zh-TW" altLang="en-US" dirty="0"/>
              <a:t>立法與釋憲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7491" y="1544781"/>
            <a:ext cx="9578109" cy="4819073"/>
          </a:xfrm>
        </p:spPr>
        <p:txBody>
          <a:bodyPr>
            <a:noAutofit/>
          </a:bodyPr>
          <a:lstStyle/>
          <a:p>
            <a:r>
              <a:rPr lang="zh-TW" altLang="en-US" sz="2200" dirty="0"/>
              <a:t>第三代法學</a:t>
            </a:r>
            <a:r>
              <a:rPr lang="zh-TW" altLang="en-US" sz="2200" dirty="0" smtClean="0"/>
              <a:t>者繼續</a:t>
            </a:r>
            <a:r>
              <a:rPr lang="zh-TW" altLang="en-US" sz="2200" dirty="0"/>
              <a:t>引進並與第二代學者一起</a:t>
            </a:r>
            <a:r>
              <a:rPr lang="zh-TW" altLang="en-US" sz="2200" dirty="0" smtClean="0"/>
              <a:t>移植</a:t>
            </a:r>
            <a:r>
              <a:rPr lang="zh-TW" altLang="en-US" sz="2200" b="1" dirty="0" smtClean="0"/>
              <a:t>德國</a:t>
            </a:r>
            <a:r>
              <a:rPr lang="zh-TW" altLang="en-US" sz="2200" b="1" dirty="0"/>
              <a:t>法釋義學</a:t>
            </a:r>
            <a:r>
              <a:rPr lang="zh-TW" altLang="en-US" sz="2200" dirty="0"/>
              <a:t>，尤以刑法學、民事財產法學為顯著</a:t>
            </a:r>
            <a:r>
              <a:rPr lang="zh-TW" altLang="en-US" sz="2200" dirty="0" smtClean="0"/>
              <a:t>，這些「</a:t>
            </a:r>
            <a:r>
              <a:rPr lang="zh-TW" altLang="en-US" sz="2200" dirty="0"/>
              <a:t>學理</a:t>
            </a:r>
            <a:r>
              <a:rPr lang="zh-TW" altLang="en-US" sz="2200" dirty="0" smtClean="0"/>
              <a:t>」已</a:t>
            </a:r>
            <a:r>
              <a:rPr lang="zh-TW" altLang="en-US" sz="2200" dirty="0"/>
              <a:t>似法條般</a:t>
            </a:r>
            <a:r>
              <a:rPr lang="zh-TW" altLang="en-US" sz="2200" b="1" dirty="0"/>
              <a:t>引導</a:t>
            </a:r>
            <a:r>
              <a:rPr lang="zh-TW" altLang="en-US" sz="2200" dirty="0"/>
              <a:t>法院實務見解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r>
              <a:rPr lang="en-US" altLang="zh-TW" sz="2200" dirty="0" smtClean="0"/>
              <a:t>1990</a:t>
            </a:r>
            <a:r>
              <a:rPr lang="zh-TW" altLang="en-US" sz="2200" dirty="0"/>
              <a:t>年代政治上的自由民主化，亟需第三代法學者在立法層面，抱</a:t>
            </a:r>
            <a:r>
              <a:rPr lang="zh-TW" altLang="en-US" sz="2200" dirty="0" smtClean="0"/>
              <a:t>持被</a:t>
            </a:r>
            <a:r>
              <a:rPr lang="zh-TW" altLang="en-US" sz="2200" dirty="0"/>
              <a:t>推崇為「先進」、蘊含自由民主及人權理念的歐美法學理論，</a:t>
            </a:r>
            <a:r>
              <a:rPr lang="zh-TW" altLang="en-US" sz="2200" b="1" dirty="0"/>
              <a:t>改造威權時代的法制</a:t>
            </a:r>
            <a:r>
              <a:rPr lang="zh-TW" altLang="en-US" sz="2200" dirty="0" smtClean="0"/>
              <a:t>，出現以</a:t>
            </a:r>
            <a:r>
              <a:rPr lang="zh-TW" altLang="en-US" sz="2200" dirty="0"/>
              <a:t>學者建構的法學知識，當作國家立法準則的「</a:t>
            </a:r>
            <a:r>
              <a:rPr lang="zh-TW" altLang="en-US" sz="2200" b="1" dirty="0"/>
              <a:t>學者立法</a:t>
            </a:r>
            <a:r>
              <a:rPr lang="zh-TW" altLang="en-US" sz="2200" dirty="0" smtClean="0"/>
              <a:t>」。</a:t>
            </a:r>
            <a:endParaRPr lang="en-US" altLang="zh-TW" sz="2200" dirty="0" smtClean="0"/>
          </a:p>
          <a:p>
            <a:r>
              <a:rPr lang="zh-TW" altLang="en-US" sz="2200" dirty="0" smtClean="0"/>
              <a:t>許多</a:t>
            </a:r>
            <a:r>
              <a:rPr lang="zh-TW" altLang="en-US" sz="2200" dirty="0"/>
              <a:t>第二代法學</a:t>
            </a:r>
            <a:r>
              <a:rPr lang="zh-TW" altLang="en-US" sz="2200" dirty="0" smtClean="0"/>
              <a:t>者宣揚</a:t>
            </a:r>
            <a:r>
              <a:rPr lang="zh-TW" altLang="en-US" sz="2200" dirty="0"/>
              <a:t>的戰後德國公法學上基本理論</a:t>
            </a:r>
            <a:r>
              <a:rPr lang="zh-TW" altLang="en-US" sz="2200" dirty="0" smtClean="0"/>
              <a:t>，</a:t>
            </a:r>
            <a:r>
              <a:rPr lang="zh-TW" altLang="en-US" sz="2200" dirty="0"/>
              <a:t>因倡議者</a:t>
            </a:r>
            <a:r>
              <a:rPr lang="zh-TW" altLang="en-US" sz="2200" b="1" dirty="0" smtClean="0"/>
              <a:t>出任</a:t>
            </a:r>
            <a:r>
              <a:rPr lang="zh-TW" altLang="en-US" sz="2200" b="1" dirty="0"/>
              <a:t>大法官</a:t>
            </a:r>
            <a:r>
              <a:rPr lang="zh-TW" altLang="en-US" sz="2200" dirty="0" smtClean="0"/>
              <a:t>而被寫入</a:t>
            </a:r>
            <a:r>
              <a:rPr lang="zh-TW" altLang="en-US" sz="2200" b="1" dirty="0"/>
              <a:t>憲法</a:t>
            </a:r>
            <a:r>
              <a:rPr lang="zh-TW" altLang="en-US" sz="2200" b="1" dirty="0" smtClean="0"/>
              <a:t>解釋</a:t>
            </a:r>
            <a:r>
              <a:rPr lang="zh-TW" altLang="en-US" sz="2200" dirty="0" smtClean="0"/>
              <a:t>，成為</a:t>
            </a:r>
            <a:r>
              <a:rPr lang="zh-TW" altLang="en-US" sz="2200" dirty="0"/>
              <a:t>台灣實證</a:t>
            </a:r>
            <a:r>
              <a:rPr lang="zh-TW" altLang="en-US" sz="2200" dirty="0" smtClean="0"/>
              <a:t>法。</a:t>
            </a:r>
            <a:r>
              <a:rPr lang="en-US" altLang="zh-TW" sz="2200" dirty="0"/>
              <a:t>1990</a:t>
            </a:r>
            <a:r>
              <a:rPr lang="zh-TW" altLang="en-US" sz="2200" dirty="0"/>
              <a:t>年代釋憲上形成的</a:t>
            </a:r>
            <a:r>
              <a:rPr lang="zh-TW" altLang="en-US" sz="2200" dirty="0" smtClean="0"/>
              <a:t>「自由</a:t>
            </a:r>
            <a:r>
              <a:rPr lang="zh-TW" altLang="en-US" sz="2200" dirty="0"/>
              <a:t>民主憲政秩序」概念，與同時期的台灣法學內涵</a:t>
            </a:r>
            <a:r>
              <a:rPr lang="zh-TW" altLang="en-US" sz="2200" dirty="0" smtClean="0"/>
              <a:t>，相得益彰</a:t>
            </a:r>
            <a:r>
              <a:rPr lang="zh-TW" altLang="en-US" sz="2200" dirty="0"/>
              <a:t>、互相</a:t>
            </a:r>
            <a:r>
              <a:rPr lang="zh-TW" altLang="en-US" sz="2200" dirty="0" smtClean="0"/>
              <a:t>輝映。</a:t>
            </a:r>
            <a:endParaRPr lang="en-US" altLang="zh-TW" sz="2200" dirty="0" smtClean="0"/>
          </a:p>
          <a:p>
            <a:r>
              <a:rPr lang="zh-TW" altLang="en-US" sz="2200" dirty="0" smtClean="0"/>
              <a:t>適逢前輩</a:t>
            </a:r>
            <a:r>
              <a:rPr lang="zh-TW" altLang="en-US" sz="2200" dirty="0"/>
              <a:t>學者所無</a:t>
            </a:r>
            <a:r>
              <a:rPr lang="zh-TW" altLang="en-US" sz="2200" dirty="0" smtClean="0"/>
              <a:t>之學術自由環境，方能</a:t>
            </a:r>
            <a:r>
              <a:rPr lang="zh-TW" altLang="en-US" sz="2200" b="1" dirty="0" smtClean="0"/>
              <a:t>未</a:t>
            </a:r>
            <a:r>
              <a:rPr lang="zh-TW" altLang="en-US" sz="2200" b="1" dirty="0"/>
              <a:t>受政治壓迫</a:t>
            </a:r>
            <a:r>
              <a:rPr lang="zh-TW" altLang="en-US" sz="2200" dirty="0"/>
              <a:t>地鼓吹台灣法律</a:t>
            </a:r>
            <a:r>
              <a:rPr lang="zh-TW" altLang="en-US" sz="2200" dirty="0" smtClean="0"/>
              <a:t>史之研究；</a:t>
            </a:r>
            <a:r>
              <a:rPr lang="zh-TW" altLang="en-US" sz="2200" b="1" dirty="0" smtClean="0"/>
              <a:t>仍要面對</a:t>
            </a:r>
            <a:r>
              <a:rPr lang="zh-TW" altLang="en-US" sz="2200" dirty="0" smtClean="0"/>
              <a:t>的刻意</a:t>
            </a:r>
            <a:r>
              <a:rPr lang="zh-TW" altLang="en-US" sz="2200" dirty="0"/>
              <a:t>吹毛求疵或為不利判斷</a:t>
            </a:r>
            <a:r>
              <a:rPr lang="zh-TW" altLang="en-US" sz="2200" dirty="0" smtClean="0"/>
              <a:t>的學界</a:t>
            </a:r>
            <a:r>
              <a:rPr lang="zh-TW" altLang="en-US" sz="2200" dirty="0"/>
              <a:t>審查，</a:t>
            </a:r>
            <a:r>
              <a:rPr lang="zh-TW" altLang="en-US" sz="2200" dirty="0" smtClean="0"/>
              <a:t>只更</a:t>
            </a:r>
            <a:r>
              <a:rPr lang="zh-TW" altLang="en-US" sz="2200" dirty="0"/>
              <a:t>警惕於論證須嚴謹</a:t>
            </a:r>
            <a:r>
              <a:rPr lang="zh-TW" altLang="en-US" sz="2200" dirty="0" smtClean="0"/>
              <a:t>而已。也因此赴</a:t>
            </a:r>
            <a:r>
              <a:rPr lang="zh-TW" altLang="en-US" sz="2200" dirty="0"/>
              <a:t>國外以「學徒」心情，進行</a:t>
            </a:r>
            <a:r>
              <a:rPr lang="en-US" altLang="zh-TW" sz="2200" dirty="0"/>
              <a:t>18</a:t>
            </a:r>
            <a:r>
              <a:rPr lang="zh-TW" altLang="en-US" sz="2200" dirty="0"/>
              <a:t>年另</a:t>
            </a:r>
            <a:r>
              <a:rPr lang="zh-TW" altLang="en-US" sz="2200" dirty="0" smtClean="0"/>
              <a:t>類「</a:t>
            </a:r>
            <a:r>
              <a:rPr lang="zh-TW" altLang="en-US" sz="2200" dirty="0"/>
              <a:t>博士後」</a:t>
            </a:r>
            <a:r>
              <a:rPr lang="zh-TW" altLang="en-US" sz="2200" dirty="0" smtClean="0"/>
              <a:t>研究，到底自己選擇的是跟大多數</a:t>
            </a:r>
            <a:r>
              <a:rPr lang="zh-TW" altLang="en-US" sz="2200" dirty="0"/>
              <a:t>第三代法學者不太一樣的關注於台灣──而非中華民國──的法律</a:t>
            </a:r>
            <a:r>
              <a:rPr lang="zh-TW" altLang="en-US" sz="2200" dirty="0" smtClean="0"/>
              <a:t>史。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19174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4306" y="492226"/>
            <a:ext cx="9864970" cy="1486044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/>
              <a:t>肆</a:t>
            </a:r>
            <a:r>
              <a:rPr lang="zh-TW" altLang="en-US" sz="4400" dirty="0"/>
              <a:t>、對「出師」的反思</a:t>
            </a:r>
            <a:r>
              <a:rPr lang="en-US" altLang="zh-TW" sz="3100" dirty="0"/>
              <a:t/>
            </a:r>
            <a:br>
              <a:rPr lang="en-US" altLang="zh-TW" sz="3100" dirty="0"/>
            </a:br>
            <a:r>
              <a:rPr lang="en-US" altLang="zh-TW" sz="1800" dirty="0" smtClean="0"/>
              <a:t/>
            </a:r>
            <a:br>
              <a:rPr lang="en-US" altLang="zh-TW" sz="1800" dirty="0" smtClean="0"/>
            </a:br>
            <a:r>
              <a:rPr lang="zh-TW" altLang="en-US" dirty="0"/>
              <a:t>當今台灣的法學環境及內涵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114682" y="2152427"/>
            <a:ext cx="9264074" cy="4280965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進入</a:t>
            </a:r>
            <a:r>
              <a:rPr lang="en-US" altLang="zh-TW" sz="2400" dirty="0" smtClean="0"/>
              <a:t>21</a:t>
            </a:r>
            <a:r>
              <a:rPr lang="zh-TW" altLang="en-US" sz="2400" dirty="0" smtClean="0"/>
              <a:t>世紀</a:t>
            </a:r>
            <a:r>
              <a:rPr lang="zh-TW" altLang="en-US" sz="2400" dirty="0"/>
              <a:t>後</a:t>
            </a:r>
            <a:r>
              <a:rPr lang="zh-TW" altLang="en-US" sz="2400" dirty="0" smtClean="0"/>
              <a:t>，幾乎</a:t>
            </a:r>
            <a:r>
              <a:rPr lang="zh-TW" altLang="en-US" sz="2400" dirty="0"/>
              <a:t>都屬學院內學者的第四代法學</a:t>
            </a:r>
            <a:r>
              <a:rPr lang="zh-TW" altLang="en-US" sz="2400" dirty="0" smtClean="0"/>
              <a:t>者人才輩出，第</a:t>
            </a:r>
            <a:r>
              <a:rPr lang="zh-TW" altLang="en-US" sz="2400" dirty="0"/>
              <a:t>五代法學者也已揚帆出發</a:t>
            </a:r>
            <a:r>
              <a:rPr lang="zh-TW" altLang="en-US" sz="2400" dirty="0" smtClean="0"/>
              <a:t>。今</a:t>
            </a:r>
            <a:r>
              <a:rPr lang="zh-TW" altLang="en-US" sz="2400" dirty="0"/>
              <a:t>由第二代以降所組成的台灣法學者社群</a:t>
            </a:r>
            <a:r>
              <a:rPr lang="zh-TW" altLang="en-US" sz="2400" dirty="0" smtClean="0"/>
              <a:t>，共同</a:t>
            </a:r>
            <a:r>
              <a:rPr lang="zh-TW" altLang="en-US" sz="2400" dirty="0"/>
              <a:t>深化傳承自歐陸尤其是德國的法釋義學，以及主要受美國影響的法經驗科學研究</a:t>
            </a:r>
            <a:r>
              <a:rPr lang="zh-TW" altLang="en-US" sz="2400" dirty="0" smtClean="0"/>
              <a:t>。整體水準已與</a:t>
            </a:r>
            <a:r>
              <a:rPr lang="zh-TW" altLang="en-US" sz="2400" dirty="0"/>
              <a:t>歐美日本</a:t>
            </a:r>
            <a:r>
              <a:rPr lang="zh-TW" altLang="en-US" sz="2400" b="1" dirty="0"/>
              <a:t>並駕齊驅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經常學說</a:t>
            </a:r>
            <a:r>
              <a:rPr lang="zh-TW" altLang="en-US" sz="2400" dirty="0"/>
              <a:t>之</a:t>
            </a:r>
            <a:r>
              <a:rPr lang="zh-TW" altLang="en-US" sz="2400" dirty="0" smtClean="0"/>
              <a:t>改變僅</a:t>
            </a:r>
            <a:r>
              <a:rPr lang="zh-TW" altLang="en-US" sz="2400" dirty="0"/>
              <a:t>反映不同世代於不同時代引進同一繼受母國新、舊學說之「時間落差」</a:t>
            </a:r>
            <a:r>
              <a:rPr lang="zh-TW" altLang="en-US" sz="2400" dirty="0" smtClean="0"/>
              <a:t>，</a:t>
            </a:r>
            <a:r>
              <a:rPr lang="zh-TW" altLang="en-US" sz="2400" b="1" dirty="0" smtClean="0"/>
              <a:t>非回應</a:t>
            </a:r>
            <a:r>
              <a:rPr lang="zh-TW" altLang="en-US" sz="2400" dirty="0"/>
              <a:t>台灣與繼受母國之間的「</a:t>
            </a:r>
            <a:r>
              <a:rPr lang="zh-TW" altLang="en-US" sz="2400" b="1" dirty="0"/>
              <a:t>社會落差</a:t>
            </a:r>
            <a:r>
              <a:rPr lang="zh-TW" altLang="en-US" sz="2400" dirty="0"/>
              <a:t>」</a:t>
            </a:r>
            <a:r>
              <a:rPr lang="zh-TW" altLang="en-US" sz="2400" dirty="0" smtClean="0"/>
              <a:t>。因努力「</a:t>
            </a:r>
            <a:r>
              <a:rPr lang="zh-TW" altLang="en-US" sz="2400" dirty="0"/>
              <a:t>跟上</a:t>
            </a:r>
            <a:r>
              <a:rPr lang="zh-TW" altLang="en-US" sz="2400" dirty="0" smtClean="0"/>
              <a:t>」，台灣人</a:t>
            </a:r>
            <a:r>
              <a:rPr lang="zh-TW" altLang="en-US" sz="2400" dirty="0"/>
              <a:t>法學者對歐美法學理論的熟稔程度，已足以前往歐美日本法學教育機構</a:t>
            </a:r>
            <a:r>
              <a:rPr lang="zh-TW" altLang="en-US" sz="2400" dirty="0" smtClean="0"/>
              <a:t>任教；但是否</a:t>
            </a:r>
            <a:r>
              <a:rPr lang="zh-TW" altLang="en-US" sz="2400" b="1" dirty="0"/>
              <a:t>過度執意於引進外國「先進」的理論或法制</a:t>
            </a:r>
            <a:r>
              <a:rPr lang="zh-TW" altLang="en-US" sz="2400" dirty="0"/>
              <a:t>，慣性地忽略台灣在地的社會條件，且尚未對不熟悉新的法律價值觀的民眾為足夠的說服，以致在當今多元價值併存的台灣社會遭一定的質疑呢？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731953" y="2083777"/>
            <a:ext cx="134647" cy="3777622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926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78987"/>
            <a:ext cx="8911687" cy="193575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668216"/>
            <a:ext cx="8915400" cy="5600700"/>
          </a:xfrm>
        </p:spPr>
        <p:txBody>
          <a:bodyPr>
            <a:noAutofit/>
          </a:bodyPr>
          <a:lstStyle/>
          <a:p>
            <a:r>
              <a:rPr lang="zh-TW" altLang="en-US" sz="2200" dirty="0"/>
              <a:t>戰後台灣隨著政治</a:t>
            </a:r>
            <a:r>
              <a:rPr lang="zh-TW" altLang="en-US" sz="2200" dirty="0" smtClean="0"/>
              <a:t>變遷而進行的「外來</a:t>
            </a:r>
            <a:r>
              <a:rPr lang="zh-TW" altLang="en-US" sz="2200" dirty="0"/>
              <a:t>法律的在地</a:t>
            </a:r>
            <a:r>
              <a:rPr lang="zh-TW" altLang="en-US" sz="2200" dirty="0" smtClean="0"/>
              <a:t>化</a:t>
            </a:r>
            <a:r>
              <a:rPr lang="zh-TW" altLang="en-US" sz="2200" dirty="0"/>
              <a:t>」，乃是</a:t>
            </a:r>
            <a:r>
              <a:rPr lang="zh-TW" altLang="en-US" sz="2200" b="1" dirty="0"/>
              <a:t>支持</a:t>
            </a:r>
            <a:r>
              <a:rPr lang="zh-TW" altLang="en-US" sz="2200" dirty="0"/>
              <a:t>外來的戰後歐美自由民主人權理念，</a:t>
            </a:r>
            <a:r>
              <a:rPr lang="zh-TW" altLang="en-US" sz="2200" dirty="0" smtClean="0"/>
              <a:t>非如戰前</a:t>
            </a:r>
            <a:r>
              <a:rPr lang="zh-TW" altLang="en-US" sz="2200" dirty="0"/>
              <a:t>日本</a:t>
            </a:r>
            <a:r>
              <a:rPr lang="zh-TW" altLang="en-US" sz="2200" dirty="0" smtClean="0"/>
              <a:t>或當今中國</a:t>
            </a:r>
            <a:r>
              <a:rPr lang="zh-TW" altLang="en-US" sz="2200" dirty="0"/>
              <a:t>那樣回頭</a:t>
            </a:r>
            <a:r>
              <a:rPr lang="zh-TW" altLang="en-US" sz="2200" dirty="0" smtClean="0"/>
              <a:t>擁抱專制</a:t>
            </a:r>
            <a:r>
              <a:rPr lang="zh-TW" altLang="en-US" sz="2200" dirty="0"/>
              <a:t>、</a:t>
            </a:r>
            <a:r>
              <a:rPr lang="zh-TW" altLang="en-US" sz="2200" dirty="0" smtClean="0"/>
              <a:t>威權的固有思想。因此台灣</a:t>
            </a:r>
            <a:r>
              <a:rPr lang="zh-TW" altLang="en-US" sz="2200" dirty="0"/>
              <a:t>持自由民主憲政觀的法學者，不用</a:t>
            </a:r>
            <a:r>
              <a:rPr lang="zh-TW" altLang="en-US" sz="2200" dirty="0" smtClean="0"/>
              <a:t>費力地挑戰</a:t>
            </a:r>
            <a:r>
              <a:rPr lang="zh-TW" altLang="en-US" sz="2200" dirty="0"/>
              <a:t>社會一般人的基本價值或信念，但須認真地構思：如何將值得肯認之</a:t>
            </a:r>
            <a:r>
              <a:rPr lang="zh-TW" altLang="en-US" sz="2200" b="1" dirty="0"/>
              <a:t>歐美日本的法學理論或法制</a:t>
            </a:r>
            <a:r>
              <a:rPr lang="zh-TW" altLang="en-US" sz="2200" dirty="0"/>
              <a:t>，「客製化」為</a:t>
            </a:r>
            <a:r>
              <a:rPr lang="zh-TW" altLang="en-US" sz="2200" b="1" dirty="0"/>
              <a:t>配合台灣</a:t>
            </a:r>
            <a:r>
              <a:rPr lang="zh-TW" altLang="en-US" sz="2200" dirty="0"/>
              <a:t>實證法秩序及政經社文條件的法學論述或法規範形式，尤其是必要時將英美法系規範形式轉化為台灣的</a:t>
            </a:r>
            <a:r>
              <a:rPr lang="zh-TW" altLang="en-US" sz="2200" b="1" dirty="0"/>
              <a:t>歐陸法系</a:t>
            </a:r>
            <a:r>
              <a:rPr lang="zh-TW" altLang="en-US" sz="2200" dirty="0" smtClean="0"/>
              <a:t>模式。</a:t>
            </a:r>
            <a:endParaRPr lang="en-US" altLang="zh-TW" sz="2200" dirty="0" smtClean="0"/>
          </a:p>
          <a:p>
            <a:r>
              <a:rPr lang="zh-TW" altLang="en-US" sz="2200" dirty="0" smtClean="0"/>
              <a:t>於今非政治</a:t>
            </a:r>
            <a:r>
              <a:rPr lang="zh-TW" altLang="en-US" sz="2200" dirty="0"/>
              <a:t>強人定調即可</a:t>
            </a:r>
            <a:r>
              <a:rPr lang="zh-TW" altLang="en-US" sz="2200" dirty="0" smtClean="0"/>
              <a:t>改制，法學者為了說服某些仍受</a:t>
            </a:r>
            <a:r>
              <a:rPr lang="zh-TW" altLang="en-US" sz="2200" dirty="0"/>
              <a:t>傳統文化影響的在地</a:t>
            </a:r>
            <a:r>
              <a:rPr lang="zh-TW" altLang="en-US" sz="2200" dirty="0" smtClean="0"/>
              <a:t>民眾，接受</a:t>
            </a:r>
            <a:r>
              <a:rPr lang="zh-TW" altLang="en-US" sz="2200" dirty="0"/>
              <a:t>源自歐美、前述學者立法與釋憲所立足的自由民主法治及人權的理念，須「直球對決」</a:t>
            </a:r>
            <a:r>
              <a:rPr lang="zh-TW" altLang="en-US" sz="2200" b="1" dirty="0"/>
              <a:t>過去所迴避</a:t>
            </a:r>
            <a:r>
              <a:rPr lang="zh-TW" altLang="en-US" sz="2200" dirty="0"/>
              <a:t>之現代法理念與傳統法律觀的比較及抉擇。此時宜以</a:t>
            </a:r>
            <a:r>
              <a:rPr lang="zh-TW" altLang="en-US" sz="2200" b="1" dirty="0"/>
              <a:t>台灣社會</a:t>
            </a:r>
            <a:r>
              <a:rPr lang="zh-TW" altLang="en-US" sz="2200" dirty="0"/>
              <a:t>如</a:t>
            </a:r>
            <a:r>
              <a:rPr lang="zh-TW" altLang="en-US" sz="2200" dirty="0" smtClean="0"/>
              <a:t>白色恐怖等歷史經驗，而</a:t>
            </a:r>
            <a:r>
              <a:rPr lang="zh-TW" altLang="en-US" sz="2200" dirty="0"/>
              <a:t>非如納粹德國這類西方歷史，</a:t>
            </a:r>
            <a:r>
              <a:rPr lang="zh-TW" altLang="en-US" sz="2200" dirty="0" smtClean="0"/>
              <a:t>闡釋</a:t>
            </a:r>
            <a:r>
              <a:rPr lang="zh-TW" altLang="en-US" sz="2200" dirty="0"/>
              <a:t>德國「實質法治國」、美國「</a:t>
            </a:r>
            <a:r>
              <a:rPr lang="en-US" altLang="zh-TW" sz="2200" dirty="0"/>
              <a:t>rule of law</a:t>
            </a:r>
            <a:r>
              <a:rPr lang="zh-TW" altLang="en-US" sz="2200" dirty="0"/>
              <a:t>」理論等所蘊含的</a:t>
            </a:r>
            <a:r>
              <a:rPr lang="zh-TW" altLang="en-US" sz="2200" b="1" dirty="0" smtClean="0"/>
              <a:t>道理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r>
              <a:rPr lang="zh-TW" altLang="en-US" sz="2200" dirty="0"/>
              <a:t>不能再像以前那樣只仰仗外來的法</a:t>
            </a:r>
            <a:r>
              <a:rPr lang="zh-TW" altLang="en-US" sz="2200" dirty="0" smtClean="0"/>
              <a:t>理論。</a:t>
            </a:r>
            <a:r>
              <a:rPr lang="zh-TW" altLang="en-US" sz="2200" b="1" dirty="0" smtClean="0"/>
              <a:t>自己</a:t>
            </a:r>
            <a:r>
              <a:rPr lang="zh-TW" altLang="en-US" sz="2200" b="1" dirty="0"/>
              <a:t>的理論</a:t>
            </a:r>
            <a:r>
              <a:rPr lang="zh-TW" altLang="en-US" sz="2200" dirty="0"/>
              <a:t>，要自己研究、自己講。昔日歐美日本的老師，已沒辦法再提供這方面的知識了。</a:t>
            </a:r>
          </a:p>
        </p:txBody>
      </p:sp>
    </p:spTree>
    <p:extLst>
      <p:ext uri="{BB962C8B-B14F-4D97-AF65-F5344CB8AC3E}">
        <p14:creationId xmlns:p14="http://schemas.microsoft.com/office/powerpoint/2010/main" val="647696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24454" y="588940"/>
            <a:ext cx="9355015" cy="703529"/>
          </a:xfrm>
        </p:spPr>
        <p:txBody>
          <a:bodyPr/>
          <a:lstStyle/>
          <a:p>
            <a:r>
              <a:rPr lang="zh-TW" altLang="en-US" dirty="0"/>
              <a:t>建構不受歐美日本法學侷限的在地化法學知識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424354"/>
            <a:ext cx="8915400" cy="4809392"/>
          </a:xfrm>
        </p:spPr>
        <p:txBody>
          <a:bodyPr>
            <a:normAutofit/>
          </a:bodyPr>
          <a:lstStyle/>
          <a:p>
            <a:r>
              <a:rPr lang="zh-TW" altLang="en-US" sz="2200" dirty="0" smtClean="0"/>
              <a:t>台灣法學論述的</a:t>
            </a:r>
            <a:r>
              <a:rPr lang="zh-TW" altLang="en-US" sz="2200" dirty="0"/>
              <a:t>「師傅」──歐美日本法學界──更想知道的是，這套知識體系到了台灣後，形塑出什麼樣的法規範及法社會。</a:t>
            </a:r>
            <a:r>
              <a:rPr lang="zh-TW" altLang="en-US" sz="2200" dirty="0" smtClean="0"/>
              <a:t>台灣的法學者正</a:t>
            </a:r>
            <a:r>
              <a:rPr lang="zh-TW" altLang="en-US" sz="2200" dirty="0"/>
              <a:t>因已吸收歐美日本法學的精髓，於今方</a:t>
            </a:r>
            <a:r>
              <a:rPr lang="zh-TW" altLang="en-US" sz="2200" dirty="0" smtClean="0"/>
              <a:t>能將其運用於創造屬於台灣</a:t>
            </a:r>
            <a:r>
              <a:rPr lang="zh-TW" altLang="en-US" sz="2200" dirty="0"/>
              <a:t>自己的新知識，以跟昔日的「師傅」相互切磋。換言之，「</a:t>
            </a:r>
            <a:r>
              <a:rPr lang="zh-TW" altLang="en-US" sz="2200" b="1" dirty="0"/>
              <a:t>以台灣為中心而與世界連結</a:t>
            </a:r>
            <a:r>
              <a:rPr lang="zh-TW" altLang="en-US" sz="2200" dirty="0"/>
              <a:t>」的在地化法學知識，恰好是進行</a:t>
            </a:r>
            <a:r>
              <a:rPr lang="zh-TW" altLang="en-US" sz="2200" b="1" dirty="0"/>
              <a:t>國際化的</a:t>
            </a:r>
            <a:r>
              <a:rPr lang="zh-TW" altLang="en-US" sz="2200" b="1" dirty="0" smtClean="0"/>
              <a:t>基礎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r>
              <a:rPr lang="zh-TW" altLang="en-US" sz="2200" dirty="0"/>
              <a:t>對於</a:t>
            </a:r>
            <a:r>
              <a:rPr lang="zh-TW" altLang="en-US" sz="2200" b="1" dirty="0"/>
              <a:t>外</a:t>
            </a:r>
            <a:r>
              <a:rPr lang="zh-TW" altLang="en-US" sz="2200" b="1" dirty="0" smtClean="0"/>
              <a:t>國法或理論</a:t>
            </a:r>
            <a:r>
              <a:rPr lang="zh-TW" altLang="en-US" sz="2200" dirty="0" smtClean="0"/>
              <a:t>，應</a:t>
            </a:r>
            <a:r>
              <a:rPr lang="zh-TW" altLang="en-US" sz="2200" dirty="0"/>
              <a:t>先誠摯地</a:t>
            </a:r>
            <a:r>
              <a:rPr lang="zh-TW" altLang="en-US" sz="2200" b="1" dirty="0"/>
              <a:t>理解</a:t>
            </a:r>
            <a:r>
              <a:rPr lang="zh-TW" altLang="en-US" sz="2200" dirty="0"/>
              <a:t>其內涵及成因</a:t>
            </a:r>
            <a:r>
              <a:rPr lang="zh-TW" altLang="en-US" sz="2200" dirty="0" smtClean="0"/>
              <a:t>，尊重其在</a:t>
            </a:r>
            <a:r>
              <a:rPr lang="zh-TW" altLang="en-US" sz="2200" dirty="0"/>
              <a:t>外國之所以然的同時，</a:t>
            </a:r>
            <a:r>
              <a:rPr lang="zh-TW" altLang="en-US" sz="2200" b="1" dirty="0"/>
              <a:t>思考</a:t>
            </a:r>
            <a:r>
              <a:rPr lang="zh-TW" altLang="en-US" sz="2200" dirty="0"/>
              <a:t>我國有無可借重之處。宜拋掉「奶嘴」心態，告別過去唯有沿襲外國法或理論才心安的態度。當外國與本國的</a:t>
            </a:r>
            <a:r>
              <a:rPr lang="zh-TW" altLang="en-US" sz="2200" b="1" dirty="0"/>
              <a:t>社會條件</a:t>
            </a:r>
            <a:r>
              <a:rPr lang="zh-TW" altLang="en-US" sz="2200" dirty="0"/>
              <a:t>相似，若應採同樣的</a:t>
            </a:r>
            <a:r>
              <a:rPr lang="zh-TW" altLang="en-US" sz="2200" b="1" dirty="0"/>
              <a:t>價值理念</a:t>
            </a:r>
            <a:r>
              <a:rPr lang="zh-TW" altLang="en-US" sz="2200" dirty="0"/>
              <a:t>，即可引進該外國法或理論，若不應採該價值理念，即</a:t>
            </a:r>
            <a:r>
              <a:rPr lang="zh-TW" altLang="en-US" sz="2200" dirty="0" smtClean="0"/>
              <a:t>明確地說</a:t>
            </a:r>
            <a:r>
              <a:rPr lang="zh-TW" altLang="en-US" sz="2200" dirty="0"/>
              <a:t>不。當外國與本國的社會條件不相似，固然可據此拒絕外國法或理論，但</a:t>
            </a:r>
            <a:r>
              <a:rPr lang="zh-TW" altLang="en-US" sz="2200" b="1" dirty="0"/>
              <a:t>亦可選擇接受</a:t>
            </a:r>
            <a:r>
              <a:rPr lang="zh-TW" altLang="en-US" sz="2200" dirty="0"/>
              <a:t>其蘊含的價值理念，且付出可接受的</a:t>
            </a:r>
            <a:r>
              <a:rPr lang="zh-TW" altLang="en-US" sz="2200" b="1" dirty="0"/>
              <a:t>成本</a:t>
            </a:r>
            <a:r>
              <a:rPr lang="zh-TW" altLang="en-US" sz="2200" dirty="0"/>
              <a:t>來</a:t>
            </a:r>
            <a:r>
              <a:rPr lang="zh-TW" altLang="en-US" sz="2200" b="1" dirty="0"/>
              <a:t>改造</a:t>
            </a:r>
            <a:r>
              <a:rPr lang="zh-TW" altLang="en-US" sz="2200" dirty="0"/>
              <a:t>本國社會條件，以讓從外國引進的法在本國得以落實</a:t>
            </a:r>
            <a:r>
              <a:rPr lang="zh-TW" altLang="en-US" sz="2200" dirty="0" smtClean="0"/>
              <a:t>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8414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84782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48535" y="852854"/>
            <a:ext cx="8915400" cy="5380892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 smtClean="0"/>
              <a:t>從</a:t>
            </a:r>
            <a:r>
              <a:rPr lang="zh-TW" altLang="en-US" sz="2400" b="1" dirty="0" smtClean="0"/>
              <a:t>研究者</a:t>
            </a:r>
            <a:r>
              <a:rPr lang="zh-TW" altLang="en-US" sz="2400" b="1" dirty="0"/>
              <a:t>個人在全球學術界的</a:t>
            </a:r>
            <a:r>
              <a:rPr lang="zh-TW" altLang="en-US" sz="2400" b="1" dirty="0" smtClean="0"/>
              <a:t>位置</a:t>
            </a:r>
            <a:r>
              <a:rPr lang="zh-TW" altLang="en-US" sz="2400" dirty="0" smtClean="0"/>
              <a:t>而言，台灣</a:t>
            </a:r>
            <a:r>
              <a:rPr lang="zh-TW" altLang="en-US" sz="2400" dirty="0"/>
              <a:t>的法學者若老是講歐美的理論，或只能在背後跟隨，或等於參加一場輸在起跑線上的競賽</a:t>
            </a:r>
            <a:r>
              <a:rPr lang="zh-TW" altLang="en-US" sz="2400" dirty="0" smtClean="0"/>
              <a:t>。</a:t>
            </a:r>
            <a:r>
              <a:rPr lang="zh-TW" altLang="en-US" sz="2400" b="1" dirty="0" smtClean="0"/>
              <a:t>兼</a:t>
            </a:r>
            <a:r>
              <a:rPr lang="zh-TW" altLang="en-US" sz="2400" b="1" dirty="0"/>
              <a:t>通東亞和西方</a:t>
            </a:r>
            <a:r>
              <a:rPr lang="zh-TW" altLang="en-US" sz="2400" dirty="0"/>
              <a:t>兩種文化、</a:t>
            </a:r>
            <a:r>
              <a:rPr lang="zh-TW" altLang="en-US" sz="2400" b="1" dirty="0"/>
              <a:t>歐陸和英美</a:t>
            </a:r>
            <a:r>
              <a:rPr lang="zh-TW" altLang="en-US" sz="2400" dirty="0"/>
              <a:t>兩種法系、</a:t>
            </a:r>
            <a:r>
              <a:rPr lang="zh-TW" altLang="en-US" sz="2400" b="1" dirty="0"/>
              <a:t>英文和華文</a:t>
            </a:r>
            <a:r>
              <a:rPr lang="zh-TW" altLang="en-US" sz="2400" dirty="0"/>
              <a:t>兩種語文</a:t>
            </a:r>
            <a:r>
              <a:rPr lang="zh-TW" altLang="en-US" sz="2400" dirty="0" smtClean="0"/>
              <a:t>的台灣法學界，</a:t>
            </a:r>
            <a:r>
              <a:rPr lang="zh-TW" altLang="en-US" sz="2400" dirty="0"/>
              <a:t>擁有珍貴的檔案史料</a:t>
            </a:r>
            <a:r>
              <a:rPr lang="zh-TW" altLang="en-US" sz="2400" dirty="0" smtClean="0"/>
              <a:t>，有機會就下述重要的議題，提出</a:t>
            </a:r>
            <a:r>
              <a:rPr lang="zh-TW" altLang="en-US" sz="2400" dirty="0"/>
              <a:t>舉世獨特的學術</a:t>
            </a:r>
            <a:r>
              <a:rPr lang="zh-TW" altLang="en-US" sz="2400" dirty="0" smtClean="0"/>
              <a:t>論述。</a:t>
            </a:r>
            <a:endParaRPr lang="en-US" altLang="zh-TW" sz="2400" dirty="0" smtClean="0"/>
          </a:p>
          <a:p>
            <a:r>
              <a:rPr lang="zh-TW" altLang="en-US" sz="2400" dirty="0" smtClean="0"/>
              <a:t>例如：</a:t>
            </a:r>
            <a:r>
              <a:rPr lang="en-US" altLang="zh-TW" sz="2400" dirty="0" smtClean="0"/>
              <a:t>1.</a:t>
            </a:r>
            <a:r>
              <a:rPr lang="zh-TW" altLang="en-US" sz="2400" dirty="0" smtClean="0"/>
              <a:t>東西</a:t>
            </a:r>
            <a:r>
              <a:rPr lang="zh-TW" altLang="en-US" sz="2400" dirty="0"/>
              <a:t>方法律文化的衝突與調適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2.</a:t>
            </a:r>
            <a:r>
              <a:rPr lang="zh-TW" altLang="en-US" sz="2400" dirty="0" smtClean="0"/>
              <a:t>從</a:t>
            </a:r>
            <a:r>
              <a:rPr lang="zh-TW" altLang="en-US" sz="2400" dirty="0"/>
              <a:t>世界史東亞史及漢學觀點再訪殖民地法制（例如「從世界觀看台灣，由台灣走向世界」而發現</a:t>
            </a:r>
            <a:r>
              <a:rPr lang="zh-TW" altLang="en-US" sz="2400" b="1" dirty="0"/>
              <a:t>「贌」的故事</a:t>
            </a:r>
            <a:r>
              <a:rPr lang="zh-TW" altLang="en-US" sz="2400" dirty="0"/>
              <a:t>）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3.</a:t>
            </a:r>
            <a:r>
              <a:rPr lang="zh-TW" altLang="en-US" sz="2400" dirty="0" smtClean="0"/>
              <a:t>散居</a:t>
            </a:r>
            <a:r>
              <a:rPr lang="zh-TW" altLang="en-US" sz="2400" dirty="0"/>
              <a:t>全球的華人在不同國家法制及政情底下固有法律傳統的流變（台灣作為一例）</a:t>
            </a:r>
            <a:r>
              <a:rPr lang="zh-TW" altLang="en-US" sz="2400" dirty="0" smtClean="0"/>
              <a:t>，乃至</a:t>
            </a:r>
            <a:r>
              <a:rPr lang="en-US" altLang="zh-TW" sz="2400" dirty="0" smtClean="0"/>
              <a:t>4.</a:t>
            </a:r>
            <a:r>
              <a:rPr lang="zh-TW" altLang="en-US" sz="2400" dirty="0" smtClean="0"/>
              <a:t>威權</a:t>
            </a:r>
            <a:r>
              <a:rPr lang="zh-TW" altLang="en-US" sz="2400" dirty="0"/>
              <a:t>國家的法治或法律與經濟發展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/>
              <a:t>從事</a:t>
            </a:r>
            <a:r>
              <a:rPr lang="zh-TW" altLang="en-US" sz="2400" b="1" dirty="0"/>
              <a:t>台灣研究</a:t>
            </a:r>
            <a:r>
              <a:rPr lang="zh-TW" altLang="en-US" sz="2400" dirty="0"/>
              <a:t>的學者，切勿妄自菲薄，不要輕忽我們為人類知識的累積所可以做出的貢獻。有關台灣法律經驗的學術論述，若能有英文論著更利於國際</a:t>
            </a:r>
            <a:r>
              <a:rPr lang="zh-TW" altLang="en-US" sz="2400" dirty="0" smtClean="0"/>
              <a:t>交流（研究品質佳才是根本、方為王道），請有志者接手吧。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0182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96571"/>
            <a:ext cx="8911687" cy="246328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26677" y="589085"/>
            <a:ext cx="9346223" cy="5556738"/>
          </a:xfrm>
        </p:spPr>
        <p:txBody>
          <a:bodyPr>
            <a:noAutofit/>
          </a:bodyPr>
          <a:lstStyle/>
          <a:p>
            <a:r>
              <a:rPr lang="zh-TW" altLang="en-US" sz="2200" dirty="0" smtClean="0"/>
              <a:t>須面對的台灣</a:t>
            </a:r>
            <a:r>
              <a:rPr lang="zh-TW" altLang="en-US" sz="2200" dirty="0"/>
              <a:t>法學界另一個「心魔</a:t>
            </a:r>
            <a:r>
              <a:rPr lang="zh-TW" altLang="en-US" sz="2200" dirty="0" smtClean="0"/>
              <a:t>」：將</a:t>
            </a:r>
            <a:r>
              <a:rPr lang="zh-TW" altLang="en-US" sz="2200" dirty="0"/>
              <a:t>法學研究的價值，建立在</a:t>
            </a:r>
            <a:r>
              <a:rPr lang="zh-TW" altLang="en-US" sz="2200" b="1" dirty="0"/>
              <a:t>是否為法律實務界所接受</a:t>
            </a:r>
            <a:r>
              <a:rPr lang="zh-TW" altLang="en-US" sz="2200" dirty="0" smtClean="0"/>
              <a:t>。明治</a:t>
            </a:r>
            <a:r>
              <a:rPr lang="zh-TW" altLang="en-US" sz="2200" dirty="0"/>
              <a:t>日本、日治台灣、清末民國</a:t>
            </a:r>
            <a:r>
              <a:rPr lang="zh-TW" altLang="en-US" sz="2200" dirty="0" smtClean="0"/>
              <a:t>中國在</a:t>
            </a:r>
            <a:r>
              <a:rPr lang="zh-TW" altLang="en-US" sz="2200" dirty="0"/>
              <a:t>開啟現代法學研究之初，即陷入之法學作為實用性工具的思維</a:t>
            </a:r>
            <a:r>
              <a:rPr lang="zh-TW" altLang="en-US" sz="2200" dirty="0" smtClean="0"/>
              <a:t>。於今，法學</a:t>
            </a:r>
            <a:r>
              <a:rPr lang="zh-TW" altLang="en-US" sz="2200" dirty="0"/>
              <a:t>理論之具有說服力以及妥當性，應來自法學者的</a:t>
            </a:r>
            <a:r>
              <a:rPr lang="zh-TW" altLang="en-US" sz="2200" dirty="0" smtClean="0"/>
              <a:t>肯定</a:t>
            </a:r>
            <a:r>
              <a:rPr lang="zh-TW" altLang="en-US" sz="2200" b="1" dirty="0" smtClean="0"/>
              <a:t>，</a:t>
            </a:r>
            <a:r>
              <a:rPr lang="zh-TW" altLang="en-US" sz="2200" dirty="0" smtClean="0"/>
              <a:t>學術</a:t>
            </a:r>
            <a:r>
              <a:rPr lang="zh-TW" altLang="en-US" sz="2200" dirty="0"/>
              <a:t>的桂冠須由</a:t>
            </a:r>
            <a:r>
              <a:rPr lang="zh-TW" altLang="en-US" sz="2200" b="1" dirty="0"/>
              <a:t>學術界頒予</a:t>
            </a:r>
            <a:r>
              <a:rPr lang="zh-TW" altLang="en-US" sz="2200" b="1" dirty="0" smtClean="0"/>
              <a:t>。</a:t>
            </a:r>
            <a:r>
              <a:rPr lang="zh-TW" altLang="en-US" sz="2200" dirty="0" smtClean="0"/>
              <a:t>蓋</a:t>
            </a:r>
            <a:r>
              <a:rPr lang="zh-TW" altLang="en-US" sz="2200" dirty="0"/>
              <a:t>學者不可被取代的本務是</a:t>
            </a:r>
            <a:r>
              <a:rPr lang="zh-TW" altLang="en-US" sz="2200" b="1" dirty="0"/>
              <a:t>做學問</a:t>
            </a:r>
            <a:r>
              <a:rPr lang="zh-TW" altLang="en-US" sz="2200" dirty="0"/>
              <a:t>，此不同於法律實務界的法官、檢察官、律師，以及政治工作者所承擔的工作。況且學術評鑑的</a:t>
            </a:r>
            <a:r>
              <a:rPr lang="zh-TW" altLang="en-US" sz="2200" dirty="0" smtClean="0"/>
              <a:t>參與者已擴</a:t>
            </a:r>
            <a:r>
              <a:rPr lang="zh-TW" altLang="en-US" sz="2200" dirty="0"/>
              <a:t>及</a:t>
            </a:r>
            <a:r>
              <a:rPr lang="zh-TW" altLang="en-US" sz="2200" b="1" dirty="0"/>
              <a:t>國際</a:t>
            </a:r>
            <a:r>
              <a:rPr lang="zh-TW" altLang="en-US" sz="2200" b="1" dirty="0" smtClean="0"/>
              <a:t>學界</a:t>
            </a:r>
            <a:r>
              <a:rPr lang="zh-TW" altLang="en-US" sz="2200" dirty="0" smtClean="0"/>
              <a:t>，增強學界</a:t>
            </a:r>
            <a:r>
              <a:rPr lang="zh-TW" altLang="en-US" sz="2200" dirty="0"/>
              <a:t>自主判斷的正當</a:t>
            </a:r>
            <a:r>
              <a:rPr lang="zh-TW" altLang="en-US" sz="2200" dirty="0" smtClean="0"/>
              <a:t>性。</a:t>
            </a:r>
            <a:endParaRPr lang="en-US" altLang="zh-TW" sz="2200" dirty="0" smtClean="0"/>
          </a:p>
          <a:p>
            <a:r>
              <a:rPr lang="zh-TW" altLang="en-US" sz="2200" dirty="0"/>
              <a:t>獲得</a:t>
            </a:r>
            <a:r>
              <a:rPr lang="zh-TW" altLang="en-US" sz="2200" b="1" dirty="0"/>
              <a:t>政治支持</a:t>
            </a:r>
            <a:r>
              <a:rPr lang="zh-TW" altLang="en-US" sz="2200" dirty="0"/>
              <a:t>與否，和</a:t>
            </a:r>
            <a:r>
              <a:rPr lang="zh-TW" altLang="en-US" sz="2200" b="1" dirty="0"/>
              <a:t>學說論述品質</a:t>
            </a:r>
            <a:r>
              <a:rPr lang="zh-TW" altLang="en-US" sz="2200" dirty="0"/>
              <a:t>的良窳沒必然關係。</a:t>
            </a:r>
            <a:r>
              <a:rPr lang="zh-TW" altLang="en-US" sz="2200" dirty="0" smtClean="0"/>
              <a:t>如前述岡</a:t>
            </a:r>
            <a:r>
              <a:rPr lang="zh-TW" altLang="en-US" sz="2200" dirty="0"/>
              <a:t>松參太郎受政治高層之邀來殖民地調查台灣「舊慣」，並成就了舊慣法學，其為進行舊慣立法所提</a:t>
            </a:r>
            <a:r>
              <a:rPr lang="zh-TW" altLang="en-US" sz="2200" dirty="0" smtClean="0"/>
              <a:t>法案，因</a:t>
            </a:r>
            <a:r>
              <a:rPr lang="zh-TW" altLang="en-US" sz="2200" dirty="0"/>
              <a:t>治台政策轉趨同化主義而被擱置，但法學知識本身卻流傳至今，可見「</a:t>
            </a:r>
            <a:r>
              <a:rPr lang="zh-TW" altLang="en-US" sz="2200" b="1" dirty="0"/>
              <a:t>政治僅一時，學問才是永恆</a:t>
            </a:r>
            <a:r>
              <a:rPr lang="zh-TW" altLang="en-US" sz="2200" dirty="0"/>
              <a:t>」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r>
              <a:rPr lang="zh-TW" altLang="en-US" sz="2200" dirty="0" smtClean="0"/>
              <a:t>台灣法律</a:t>
            </a:r>
            <a:r>
              <a:rPr lang="zh-TW" altLang="en-US" sz="2200" dirty="0"/>
              <a:t>史研究</a:t>
            </a:r>
            <a:r>
              <a:rPr lang="zh-TW" altLang="en-US" sz="2200" dirty="0" smtClean="0"/>
              <a:t>晚近「</a:t>
            </a:r>
            <a:r>
              <a:rPr lang="zh-TW" altLang="en-US" sz="2200" dirty="0"/>
              <a:t>影響國內司法界」</a:t>
            </a:r>
            <a:r>
              <a:rPr lang="zh-TW" altLang="en-US" sz="2200" dirty="0" smtClean="0"/>
              <a:t>，係「</a:t>
            </a:r>
            <a:r>
              <a:rPr lang="zh-TW" altLang="en-US" sz="2200" dirty="0"/>
              <a:t>得之我幸、失之我命</a:t>
            </a:r>
            <a:r>
              <a:rPr lang="zh-TW" altLang="en-US" sz="2200" dirty="0" smtClean="0"/>
              <a:t>」。言「</a:t>
            </a:r>
            <a:r>
              <a:rPr lang="zh-TW" altLang="en-US" sz="2200" b="1" dirty="0"/>
              <a:t>我幸</a:t>
            </a:r>
            <a:r>
              <a:rPr lang="zh-TW" altLang="en-US" sz="2200" dirty="0" smtClean="0"/>
              <a:t>」，即同意</a:t>
            </a:r>
            <a:r>
              <a:rPr lang="zh-TW" altLang="en-US" sz="2200" dirty="0"/>
              <a:t>學術研究成果若</a:t>
            </a:r>
            <a:r>
              <a:rPr lang="zh-TW" altLang="en-US" sz="2200" dirty="0" smtClean="0"/>
              <a:t>能「</a:t>
            </a:r>
            <a:r>
              <a:rPr lang="zh-TW" altLang="en-US" sz="2200" dirty="0"/>
              <a:t>經世濟民」更</a:t>
            </a:r>
            <a:r>
              <a:rPr lang="zh-TW" altLang="en-US" sz="2200" dirty="0" smtClean="0"/>
              <a:t>佳。據此，就台灣當今法律</a:t>
            </a:r>
            <a:r>
              <a:rPr lang="zh-TW" altLang="en-US" sz="2200" dirty="0"/>
              <a:t>議題進行學術考察，而</a:t>
            </a:r>
            <a:r>
              <a:rPr lang="zh-TW" altLang="en-US" sz="2200" b="1" dirty="0"/>
              <a:t>非一味跟隨「留學生時代」</a:t>
            </a:r>
            <a:r>
              <a:rPr lang="zh-TW" altLang="en-US" sz="2200" dirty="0"/>
              <a:t>的歐美日本學界品味或趨向，</a:t>
            </a:r>
            <a:r>
              <a:rPr lang="zh-TW" altLang="en-US" sz="2200" dirty="0" smtClean="0"/>
              <a:t>應該在</a:t>
            </a:r>
            <a:r>
              <a:rPr lang="zh-TW" altLang="en-US" sz="2200" dirty="0"/>
              <a:t>台灣法律實務上「被需要」的機會最大吧。</a:t>
            </a:r>
            <a:endParaRPr lang="en-US" altLang="zh-TW" sz="2200" dirty="0" smtClean="0"/>
          </a:p>
          <a:p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25503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3190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壹、緒言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92925" y="1573822"/>
            <a:ext cx="8915400" cy="4504453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本活動宗旨：希望</a:t>
            </a:r>
            <a:r>
              <a:rPr lang="zh-TW" altLang="en-US" sz="2600" dirty="0"/>
              <a:t>主講人「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透過對談的方式，與青年學者分享</a:t>
            </a:r>
            <a:r>
              <a:rPr lang="zh-TW" altLang="en-US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學術知識變遷、研究歷程與教學經驗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等之</a:t>
            </a:r>
            <a:r>
              <a:rPr lang="zh-TW" altLang="en-US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重大體悟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，建立知識生涯的</a:t>
            </a:r>
            <a:r>
              <a:rPr lang="zh-TW" altLang="en-US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經驗</a:t>
            </a:r>
            <a:r>
              <a:rPr lang="zh-TW" altLang="en-US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傳承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。（註：底線為筆者添加）</a:t>
            </a:r>
            <a:r>
              <a:rPr lang="zh-TW" altLang="en-US" sz="2600" dirty="0" smtClean="0"/>
              <a:t>」雖誠惶誠恐，謹以一</a:t>
            </a:r>
            <a:r>
              <a:rPr lang="zh-TW" altLang="en-US" sz="2600" dirty="0"/>
              <a:t>份回饋、感恩的</a:t>
            </a:r>
            <a:r>
              <a:rPr lang="zh-TW" altLang="en-US" sz="2600" dirty="0" smtClean="0"/>
              <a:t>心承接此工作。</a:t>
            </a:r>
            <a:endParaRPr lang="en-US" altLang="zh-TW" sz="2600" dirty="0" smtClean="0"/>
          </a:p>
          <a:p>
            <a:r>
              <a:rPr lang="zh-TW" altLang="en-US" sz="2600" dirty="0"/>
              <a:t>個人「從商務律師轉為法律史學者」的「研究歷程」，以及「從台大法律系講師</a:t>
            </a:r>
            <a:r>
              <a:rPr lang="zh-TW" altLang="en-US" sz="2600" dirty="0" smtClean="0"/>
              <a:t>到教育部終身</a:t>
            </a:r>
            <a:r>
              <a:rPr lang="zh-TW" altLang="en-US" sz="2600" dirty="0"/>
              <a:t>國家講座」的「教學經驗</a:t>
            </a:r>
            <a:r>
              <a:rPr lang="zh-TW" altLang="en-US" sz="2600" dirty="0" smtClean="0"/>
              <a:t>」，不一定有太多參考</a:t>
            </a:r>
            <a:r>
              <a:rPr lang="zh-TW" altLang="en-US" sz="2600" dirty="0"/>
              <a:t>或傳承的</a:t>
            </a:r>
            <a:r>
              <a:rPr lang="zh-TW" altLang="en-US" sz="2600" dirty="0" smtClean="0"/>
              <a:t>價值。</a:t>
            </a:r>
            <a:endParaRPr lang="en-US" altLang="zh-TW" sz="2600" dirty="0" smtClean="0"/>
          </a:p>
          <a:p>
            <a:r>
              <a:rPr lang="zh-TW" altLang="en-US" sz="2600" dirty="0"/>
              <a:t>著眼於整個台灣法律社群的「學術知識變遷」</a:t>
            </a:r>
            <a:r>
              <a:rPr lang="zh-TW" altLang="en-US" sz="2600" dirty="0" smtClean="0"/>
              <a:t>，提出</a:t>
            </a:r>
            <a:r>
              <a:rPr lang="zh-TW" altLang="en-US" sz="2600" dirty="0"/>
              <a:t>個人所領悟的「台灣的法學需要</a:t>
            </a:r>
            <a:r>
              <a:rPr lang="en-US" altLang="zh-TW" sz="2600" dirty="0"/>
              <a:t>『</a:t>
            </a:r>
            <a:r>
              <a:rPr lang="zh-TW" altLang="en-US" sz="2600" dirty="0"/>
              <a:t>出師</a:t>
            </a:r>
            <a:r>
              <a:rPr lang="en-US" altLang="zh-TW" sz="2600" dirty="0"/>
              <a:t>』</a:t>
            </a:r>
            <a:r>
              <a:rPr lang="zh-TW" altLang="en-US" sz="2600" dirty="0"/>
              <a:t>」，則誠摯的期待大家，本於各自的學術成長歷程，一起共同來反省和</a:t>
            </a:r>
            <a:r>
              <a:rPr lang="zh-TW" altLang="en-US" sz="2600" dirty="0" smtClean="0"/>
              <a:t>思考。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73237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2" y="712033"/>
            <a:ext cx="8911687" cy="1020052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作為結語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以上僅屬野人獻曝，期盼與大家一起朝著台灣的法學</a:t>
            </a:r>
            <a:r>
              <a:rPr lang="zh-TW" altLang="en-US" sz="2800" dirty="0" smtClean="0"/>
              <a:t>需「</a:t>
            </a:r>
            <a:r>
              <a:rPr lang="zh-TW" altLang="en-US" sz="2800" dirty="0"/>
              <a:t>出師」的方向</a:t>
            </a:r>
            <a:r>
              <a:rPr lang="zh-TW" altLang="en-US" sz="2800" dirty="0" smtClean="0"/>
              <a:t>前進。</a:t>
            </a:r>
            <a:endParaRPr lang="en-US" altLang="zh-TW" sz="2800" dirty="0" smtClean="0"/>
          </a:p>
          <a:p>
            <a:r>
              <a:rPr lang="zh-TW" altLang="en-US" sz="2800" dirty="0" smtClean="0"/>
              <a:t>敬請不吝賜教。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9703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4307" y="597733"/>
            <a:ext cx="9864970" cy="1486044"/>
          </a:xfrm>
        </p:spPr>
        <p:txBody>
          <a:bodyPr>
            <a:normAutofit fontScale="90000"/>
          </a:bodyPr>
          <a:lstStyle/>
          <a:p>
            <a:r>
              <a:rPr lang="zh-TW" altLang="en-US" sz="4400" dirty="0"/>
              <a:t>貳、個人</a:t>
            </a:r>
            <a:r>
              <a:rPr lang="zh-TW" altLang="en-US" sz="4400" dirty="0" smtClean="0"/>
              <a:t>研究</a:t>
            </a:r>
            <a:r>
              <a:rPr lang="zh-TW" altLang="en-US" sz="4400" dirty="0"/>
              <a:t>教學歷程：</a:t>
            </a:r>
            <a:r>
              <a:rPr lang="zh-TW" altLang="en-US" sz="3100" dirty="0"/>
              <a:t>律師</a:t>
            </a:r>
            <a:r>
              <a:rPr lang="en-US" altLang="zh-TW" sz="3100" dirty="0"/>
              <a:t>vs.</a:t>
            </a:r>
            <a:r>
              <a:rPr lang="zh-TW" altLang="en-US" sz="3100" dirty="0"/>
              <a:t>學者及講師</a:t>
            </a:r>
            <a:r>
              <a:rPr lang="en-US" altLang="zh-TW" sz="3100" dirty="0"/>
              <a:t>vs.</a:t>
            </a:r>
            <a:r>
              <a:rPr lang="zh-TW" altLang="en-US" sz="3100" dirty="0"/>
              <a:t>講座</a:t>
            </a:r>
            <a:r>
              <a:rPr lang="en-US" altLang="zh-TW" sz="3100" dirty="0"/>
              <a:t/>
            </a:r>
            <a:br>
              <a:rPr lang="en-US" altLang="zh-TW" sz="3100" dirty="0"/>
            </a:br>
            <a:r>
              <a:rPr lang="en-US" altLang="zh-TW" sz="1800" dirty="0" smtClean="0"/>
              <a:t/>
            </a:r>
            <a:br>
              <a:rPr lang="en-US" altLang="zh-TW" sz="1800" dirty="0" smtClean="0"/>
            </a:br>
            <a:r>
              <a:rPr lang="en-US" altLang="zh-TW" dirty="0" smtClean="0"/>
              <a:t>30</a:t>
            </a:r>
            <a:r>
              <a:rPr lang="zh-TW" altLang="en-US" dirty="0"/>
              <a:t>歲「半路出家」踏入「門都沒有」的台灣法律史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497015" y="2406162"/>
            <a:ext cx="5758962" cy="3777622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生涯第一</a:t>
            </a:r>
            <a:r>
              <a:rPr lang="zh-TW" altLang="en-US" sz="2400" dirty="0"/>
              <a:t>本</a:t>
            </a:r>
            <a:r>
              <a:rPr lang="zh-TW" altLang="en-US" sz="2400" dirty="0" smtClean="0"/>
              <a:t>華文著作，</a:t>
            </a:r>
            <a:r>
              <a:rPr lang="zh-TW" altLang="en-US" sz="2400" dirty="0"/>
              <a:t>是以律師的身分，</a:t>
            </a:r>
            <a:r>
              <a:rPr lang="zh-TW" altLang="en-US" sz="2400" dirty="0" smtClean="0"/>
              <a:t>論述屬於公司法</a:t>
            </a:r>
            <a:r>
              <a:rPr lang="zh-TW" altLang="en-US" sz="2400" dirty="0"/>
              <a:t>與證交法交接領域的「公開發行公司法制</a:t>
            </a:r>
            <a:r>
              <a:rPr lang="zh-TW" altLang="en-US" sz="2400" dirty="0" smtClean="0"/>
              <a:t>」；華大</a:t>
            </a:r>
            <a:r>
              <a:rPr lang="en-US" altLang="zh-TW" sz="2400" dirty="0" smtClean="0"/>
              <a:t>LL.M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Paper</a:t>
            </a:r>
            <a:r>
              <a:rPr lang="zh-TW" altLang="en-US" sz="2400" dirty="0" smtClean="0"/>
              <a:t>題目</a:t>
            </a:r>
            <a:r>
              <a:rPr lang="zh-TW" altLang="en-US" sz="2400" dirty="0"/>
              <a:t>是「</a:t>
            </a:r>
            <a:r>
              <a:rPr lang="en-US" altLang="zh-TW" sz="2400" dirty="0"/>
              <a:t>Close Corporation</a:t>
            </a:r>
            <a:r>
              <a:rPr lang="zh-TW" altLang="en-US" sz="2400" dirty="0" smtClean="0"/>
              <a:t>」</a:t>
            </a:r>
            <a:endParaRPr lang="en-US" altLang="zh-TW" sz="2400" dirty="0" smtClean="0"/>
          </a:p>
          <a:p>
            <a:r>
              <a:rPr lang="en-US" altLang="zh-TW" sz="2400" dirty="0"/>
              <a:t>30</a:t>
            </a:r>
            <a:r>
              <a:rPr lang="zh-TW" altLang="en-US" sz="2400" dirty="0" smtClean="0"/>
              <a:t>歲在遙望著家鄉</a:t>
            </a:r>
            <a:r>
              <a:rPr lang="zh-TW" altLang="en-US" sz="2400" dirty="0"/>
              <a:t>的</a:t>
            </a:r>
            <a:r>
              <a:rPr lang="zh-TW" altLang="en-US" sz="2400" dirty="0" smtClean="0"/>
              <a:t>美國所做「</a:t>
            </a:r>
            <a:r>
              <a:rPr lang="zh-TW" altLang="en-US" sz="2400" dirty="0"/>
              <a:t>最浪漫的決定」：捨棄既有學術專攻及律師事業</a:t>
            </a:r>
            <a:r>
              <a:rPr lang="zh-TW" altLang="en-US" sz="2400" dirty="0" smtClean="0"/>
              <a:t>，只為了研究以台灣為主體的法律史</a:t>
            </a:r>
            <a:endParaRPr lang="en-US" altLang="zh-TW" sz="2400" dirty="0" smtClean="0"/>
          </a:p>
          <a:p>
            <a:r>
              <a:rPr lang="zh-TW" altLang="en-US" sz="2400" dirty="0" smtClean="0"/>
              <a:t>「</a:t>
            </a:r>
            <a:r>
              <a:rPr lang="zh-TW" altLang="en-US" sz="2400" dirty="0"/>
              <a:t>半路出家」</a:t>
            </a:r>
            <a:r>
              <a:rPr lang="zh-TW" altLang="en-US" sz="2400" dirty="0" smtClean="0"/>
              <a:t>，投入不叫「</a:t>
            </a:r>
            <a:r>
              <a:rPr lang="zh-TW" altLang="en-US" sz="2400" dirty="0"/>
              <a:t>冷門</a:t>
            </a:r>
            <a:r>
              <a:rPr lang="zh-TW" altLang="en-US" sz="2400" dirty="0" smtClean="0"/>
              <a:t>」，</a:t>
            </a:r>
            <a:r>
              <a:rPr lang="zh-TW" altLang="en-US" sz="2400" dirty="0"/>
              <a:t>而是「門都沒有</a:t>
            </a:r>
            <a:r>
              <a:rPr lang="zh-TW" altLang="en-US" sz="2400" dirty="0" smtClean="0"/>
              <a:t>」的台灣法律史研究</a:t>
            </a:r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65931" y="2470638"/>
            <a:ext cx="2603540" cy="371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8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2" y="281353"/>
            <a:ext cx="8911687" cy="149470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382715" y="685801"/>
            <a:ext cx="6409593" cy="5785338"/>
          </a:xfrm>
        </p:spPr>
        <p:txBody>
          <a:bodyPr>
            <a:normAutofit fontScale="92500"/>
          </a:bodyPr>
          <a:lstStyle/>
          <a:p>
            <a:r>
              <a:rPr lang="zh-TW" altLang="en-US" sz="2400" dirty="0"/>
              <a:t>第一本英文著作，也是由博士論文改寫而</a:t>
            </a:r>
            <a:r>
              <a:rPr lang="zh-TW" altLang="en-US" sz="2400" dirty="0" smtClean="0"/>
              <a:t>成的</a:t>
            </a:r>
            <a:r>
              <a:rPr lang="en-US" altLang="zh-TW" sz="2400" i="1" dirty="0"/>
              <a:t>Legal Reform in Taiwan under Japanese Colonial Rule (1895-1945): The Reception of Western </a:t>
            </a:r>
            <a:r>
              <a:rPr lang="en-US" altLang="zh-TW" sz="2400" i="1" dirty="0" smtClean="0"/>
              <a:t>Law</a:t>
            </a:r>
            <a:r>
              <a:rPr lang="zh-TW" altLang="en-US" sz="2400" dirty="0" smtClean="0"/>
              <a:t>，於「</a:t>
            </a:r>
            <a:r>
              <a:rPr lang="zh-TW" altLang="en-US" sz="2400" dirty="0"/>
              <a:t>導論</a:t>
            </a:r>
            <a:r>
              <a:rPr lang="zh-TW" altLang="en-US" sz="2400" dirty="0" smtClean="0"/>
              <a:t>」的第</a:t>
            </a:r>
            <a:r>
              <a:rPr lang="zh-TW" altLang="en-US" sz="2400" dirty="0"/>
              <a:t>一句話就指出，這是「台灣研究</a:t>
            </a:r>
            <a:r>
              <a:rPr lang="zh-TW" altLang="en-US" sz="2400" dirty="0" smtClean="0"/>
              <a:t>」的</a:t>
            </a:r>
            <a:r>
              <a:rPr lang="zh-TW" altLang="en-US" sz="2400" dirty="0"/>
              <a:t>一個新興議題，充分</a:t>
            </a:r>
            <a:r>
              <a:rPr lang="zh-TW" altLang="en-US" sz="2400" dirty="0" smtClean="0"/>
              <a:t>展現在</a:t>
            </a:r>
            <a:r>
              <a:rPr lang="zh-TW" altLang="en-US" sz="2400" dirty="0"/>
              <a:t>華大</a:t>
            </a:r>
            <a:r>
              <a:rPr lang="zh-TW" altLang="en-US" sz="2400" dirty="0" smtClean="0"/>
              <a:t>博班</a:t>
            </a:r>
            <a:r>
              <a:rPr lang="zh-TW" altLang="en-US" sz="2400" dirty="0"/>
              <a:t>階段「議題取向」的學習態度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從事「</a:t>
            </a:r>
            <a:r>
              <a:rPr lang="zh-TW" altLang="en-US" sz="2400" b="1" dirty="0"/>
              <a:t>台灣研究</a:t>
            </a:r>
            <a:r>
              <a:rPr lang="zh-TW" altLang="en-US" sz="2400" dirty="0"/>
              <a:t>」，而非</a:t>
            </a:r>
            <a:r>
              <a:rPr lang="zh-TW" altLang="en-US" sz="2400" dirty="0" smtClean="0"/>
              <a:t>僅是</a:t>
            </a:r>
            <a:r>
              <a:rPr lang="zh-TW" altLang="en-US" sz="2400" dirty="0"/>
              <a:t>「法學研究</a:t>
            </a:r>
            <a:r>
              <a:rPr lang="zh-TW" altLang="en-US" sz="2400" dirty="0" smtClean="0"/>
              <a:t>」，故請</a:t>
            </a:r>
            <a:r>
              <a:rPr lang="zh-TW" altLang="en-US" sz="2400" dirty="0"/>
              <a:t>專攻殖民統治的法律</a:t>
            </a:r>
            <a:r>
              <a:rPr lang="zh-TW" altLang="en-US" sz="2400" dirty="0" smtClean="0"/>
              <a:t>人類學專家、</a:t>
            </a:r>
            <a:r>
              <a:rPr lang="zh-TW" altLang="en-US" sz="2400" dirty="0"/>
              <a:t>曾在台灣做過漢人社會田野調查的人類學者、專攻韓國的區域</a:t>
            </a:r>
            <a:r>
              <a:rPr lang="zh-TW" altLang="en-US" sz="2400" dirty="0" smtClean="0"/>
              <a:t>研究學者，給予一對</a:t>
            </a:r>
            <a:r>
              <a:rPr lang="zh-TW" altLang="en-US" sz="2400" dirty="0"/>
              <a:t>一的指導</a:t>
            </a:r>
            <a:r>
              <a:rPr lang="zh-TW" altLang="en-US" sz="2400" dirty="0" smtClean="0"/>
              <a:t>。可閱覽華</a:t>
            </a:r>
            <a:r>
              <a:rPr lang="zh-TW" altLang="en-US" sz="2400" dirty="0"/>
              <a:t>大圖書館</a:t>
            </a:r>
            <a:r>
              <a:rPr lang="zh-TW" altLang="en-US" sz="2400" dirty="0" smtClean="0"/>
              <a:t>內眾多由不同</a:t>
            </a:r>
            <a:r>
              <a:rPr lang="zh-TW" altLang="en-US" sz="2400" dirty="0"/>
              <a:t>政治</a:t>
            </a:r>
            <a:r>
              <a:rPr lang="zh-TW" altLang="en-US" sz="2400" dirty="0" smtClean="0"/>
              <a:t>立場或學派的研究者</a:t>
            </a:r>
            <a:r>
              <a:rPr lang="zh-TW" altLang="en-US" sz="2400" dirty="0"/>
              <a:t>，以華文、英文、日文等撰寫的關於</a:t>
            </a:r>
            <a:r>
              <a:rPr lang="zh-TW" altLang="en-US" sz="2400" b="1" dirty="0"/>
              <a:t>台灣史</a:t>
            </a:r>
            <a:r>
              <a:rPr lang="zh-TW" altLang="en-US" sz="2400" dirty="0"/>
              <a:t>的論著</a:t>
            </a:r>
            <a:r>
              <a:rPr lang="zh-TW" altLang="en-US" sz="2400" dirty="0" smtClean="0"/>
              <a:t>。此影響我回台後在學界的發展，含科際整合法學。</a:t>
            </a:r>
            <a:endParaRPr lang="en-US" altLang="zh-TW" sz="2400" dirty="0" smtClean="0"/>
          </a:p>
          <a:p>
            <a:r>
              <a:rPr lang="zh-TW" altLang="en-US" sz="2400" dirty="0"/>
              <a:t>在華大以</a:t>
            </a:r>
            <a:r>
              <a:rPr lang="en-US" altLang="zh-TW" sz="2400" dirty="0"/>
              <a:t>3</a:t>
            </a:r>
            <a:r>
              <a:rPr lang="zh-TW" altLang="en-US" sz="2400" dirty="0"/>
              <a:t>年</a:t>
            </a:r>
            <a:r>
              <a:rPr lang="en-US" altLang="zh-TW" sz="2400" dirty="0"/>
              <a:t>3</a:t>
            </a:r>
            <a:r>
              <a:rPr lang="zh-TW" altLang="en-US" sz="2400" dirty="0"/>
              <a:t>個月完成</a:t>
            </a:r>
            <a:r>
              <a:rPr lang="en-US" altLang="zh-TW" sz="2400" dirty="0"/>
              <a:t>Ph.D.</a:t>
            </a:r>
            <a:r>
              <a:rPr lang="zh-TW" altLang="en-US" sz="2400" dirty="0"/>
              <a:t>學位的</a:t>
            </a:r>
            <a:r>
              <a:rPr lang="zh-TW" altLang="en-US" sz="2400" b="1" dirty="0"/>
              <a:t>代價</a:t>
            </a:r>
            <a:r>
              <a:rPr lang="zh-TW" altLang="en-US" sz="2400" dirty="0"/>
              <a:t>是，在碩、博士班階段</a:t>
            </a:r>
            <a:r>
              <a:rPr lang="zh-TW" altLang="en-US" sz="2400" dirty="0" smtClean="0"/>
              <a:t>沒有鑽研特定的人文社會學派</a:t>
            </a:r>
            <a:r>
              <a:rPr lang="zh-TW" altLang="en-US" sz="2400" dirty="0"/>
              <a:t>的理論，或</a:t>
            </a:r>
            <a:r>
              <a:rPr lang="zh-TW" altLang="en-US" sz="2400" dirty="0" smtClean="0"/>
              <a:t>台灣學界知悉的那些美國</a:t>
            </a:r>
            <a:r>
              <a:rPr lang="zh-TW" altLang="en-US" sz="2400" dirty="0"/>
              <a:t>法</a:t>
            </a:r>
            <a:r>
              <a:rPr lang="zh-TW" altLang="en-US" sz="2400" dirty="0" smtClean="0"/>
              <a:t>學界理論</a:t>
            </a:r>
            <a:r>
              <a:rPr lang="zh-TW" altLang="en-US" sz="2400" dirty="0"/>
              <a:t>。</a:t>
            </a:r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28626" y="1571748"/>
            <a:ext cx="249536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7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1" y="521533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以</a:t>
            </a:r>
            <a:r>
              <a:rPr lang="zh-TW" altLang="en-US" sz="3200" dirty="0"/>
              <a:t>另類「博士後」填補探究多源的台灣法律</a:t>
            </a:r>
            <a:r>
              <a:rPr lang="zh-TW" altLang="en-US" sz="3200" dirty="0" smtClean="0"/>
              <a:t>史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所</a:t>
            </a:r>
            <a:r>
              <a:rPr lang="zh-TW" altLang="en-US" sz="3200" dirty="0"/>
              <a:t>需基礎知識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338754" y="1802423"/>
            <a:ext cx="6972300" cy="4862146"/>
          </a:xfrm>
        </p:spPr>
        <p:txBody>
          <a:bodyPr>
            <a:normAutofit/>
          </a:bodyPr>
          <a:lstStyle/>
          <a:p>
            <a:r>
              <a:rPr lang="en-US" altLang="zh-TW" sz="2200" dirty="0"/>
              <a:t>2001</a:t>
            </a:r>
            <a:r>
              <a:rPr lang="zh-TW" altLang="en-US" sz="2200" dirty="0"/>
              <a:t>年出版第一本關於「台灣法律史」的教科書</a:t>
            </a:r>
            <a:r>
              <a:rPr lang="zh-TW" altLang="en-US" sz="2200" dirty="0" smtClean="0"/>
              <a:t>，已列出</a:t>
            </a:r>
            <a:r>
              <a:rPr lang="zh-TW" altLang="en-US" sz="2200" dirty="0"/>
              <a:t>「多源」：原住民法、傳統中國法、近代中國法、近代日本法、（前近代）西方法、近代西方</a:t>
            </a:r>
            <a:r>
              <a:rPr lang="zh-TW" altLang="en-US" sz="2200" dirty="0" smtClean="0"/>
              <a:t>法。</a:t>
            </a:r>
            <a:endParaRPr lang="en-US" altLang="zh-TW" sz="2200" dirty="0" smtClean="0"/>
          </a:p>
          <a:p>
            <a:r>
              <a:rPr lang="zh-TW" altLang="en-US" sz="2200" dirty="0" smtClean="0"/>
              <a:t>曾</a:t>
            </a:r>
            <a:r>
              <a:rPr lang="en-US" altLang="zh-TW" sz="2200" dirty="0" smtClean="0"/>
              <a:t>8</a:t>
            </a:r>
            <a:r>
              <a:rPr lang="zh-TW" altLang="en-US" sz="2200" dirty="0" smtClean="0"/>
              <a:t>度隻身前往澳、美、日、新、德等</a:t>
            </a:r>
            <a:r>
              <a:rPr lang="en-US" altLang="zh-TW" sz="2200" dirty="0"/>
              <a:t>5</a:t>
            </a:r>
            <a:r>
              <a:rPr lang="zh-TW" altLang="en-US" sz="2200" dirty="0"/>
              <a:t>國的</a:t>
            </a:r>
            <a:r>
              <a:rPr lang="en-US" altLang="zh-TW" sz="2200" dirty="0"/>
              <a:t>7</a:t>
            </a:r>
            <a:r>
              <a:rPr lang="zh-TW" altLang="en-US" sz="2200" dirty="0"/>
              <a:t>所大學或研究</a:t>
            </a:r>
            <a:r>
              <a:rPr lang="zh-TW" altLang="en-US" sz="2200" dirty="0" smtClean="0"/>
              <a:t>機構擔任</a:t>
            </a:r>
            <a:r>
              <a:rPr lang="zh-TW" altLang="en-US" sz="2200" dirty="0"/>
              <a:t>訪問學者</a:t>
            </a:r>
            <a:r>
              <a:rPr lang="zh-TW" altLang="en-US" sz="2200" dirty="0" smtClean="0"/>
              <a:t>，填補</a:t>
            </a:r>
            <a:r>
              <a:rPr lang="zh-TW" altLang="en-US" sz="2200" u="sng" dirty="0"/>
              <a:t>知識</a:t>
            </a:r>
            <a:r>
              <a:rPr lang="zh-TW" altLang="en-US" sz="2200" u="sng" dirty="0" smtClean="0"/>
              <a:t>缺口</a:t>
            </a:r>
            <a:r>
              <a:rPr lang="zh-TW" altLang="en-US" sz="2200" dirty="0" smtClean="0"/>
              <a:t>。</a:t>
            </a:r>
            <a:r>
              <a:rPr lang="en-US" altLang="zh-TW" sz="2200" dirty="0" smtClean="0"/>
              <a:t>a.</a:t>
            </a:r>
            <a:r>
              <a:rPr lang="zh-TW" altLang="en-US" sz="2200" u="sng" dirty="0" smtClean="0"/>
              <a:t>英美法律史</a:t>
            </a:r>
            <a:r>
              <a:rPr lang="zh-TW" altLang="en-US" sz="2200" dirty="0" smtClean="0"/>
              <a:t>：</a:t>
            </a:r>
            <a:r>
              <a:rPr lang="en-US" altLang="zh-TW" sz="2200" dirty="0" smtClean="0"/>
              <a:t>1996</a:t>
            </a:r>
            <a:r>
              <a:rPr lang="zh-TW" altLang="en-US" sz="2200" dirty="0" smtClean="0"/>
              <a:t>墨爾本大學、</a:t>
            </a:r>
            <a:r>
              <a:rPr lang="en-US" altLang="zh-TW" sz="2200" dirty="0" smtClean="0"/>
              <a:t>2001</a:t>
            </a:r>
            <a:r>
              <a:rPr lang="zh-TW" altLang="en-US" sz="2200" dirty="0"/>
              <a:t>哈佛法學院</a:t>
            </a:r>
            <a:r>
              <a:rPr lang="zh-TW" altLang="en-US" sz="2200" dirty="0" smtClean="0"/>
              <a:t>→</a:t>
            </a:r>
            <a:r>
              <a:rPr lang="zh-TW" altLang="en-US" sz="2200" u="sng" dirty="0" smtClean="0"/>
              <a:t>原住民法</a:t>
            </a:r>
            <a:r>
              <a:rPr lang="zh-TW" altLang="en-US" sz="2200" dirty="0" smtClean="0"/>
              <a:t>、</a:t>
            </a:r>
            <a:r>
              <a:rPr lang="en-US" altLang="zh-TW" sz="2200" dirty="0" smtClean="0"/>
              <a:t>ROC</a:t>
            </a:r>
            <a:r>
              <a:rPr lang="zh-TW" altLang="en-US" sz="2200" dirty="0" smtClean="0"/>
              <a:t>法的台灣化。</a:t>
            </a:r>
            <a:r>
              <a:rPr lang="en-US" altLang="zh-TW" sz="2200" dirty="0" smtClean="0"/>
              <a:t>b.</a:t>
            </a:r>
            <a:r>
              <a:rPr lang="zh-TW" altLang="en-US" sz="2200" dirty="0" smtClean="0"/>
              <a:t>東亞法律史：</a:t>
            </a:r>
            <a:r>
              <a:rPr lang="en-US" altLang="zh-TW" sz="2200" dirty="0" smtClean="0"/>
              <a:t>2005</a:t>
            </a:r>
            <a:r>
              <a:rPr lang="zh-TW" altLang="en-US" sz="2200" dirty="0" smtClean="0"/>
              <a:t>華</a:t>
            </a:r>
            <a:r>
              <a:rPr lang="zh-TW" altLang="en-US" sz="2200" dirty="0"/>
              <a:t>大法學院→</a:t>
            </a:r>
            <a:r>
              <a:rPr lang="zh-TW" altLang="en-US" sz="2200" u="sng" dirty="0"/>
              <a:t>近代中</a:t>
            </a:r>
            <a:r>
              <a:rPr lang="zh-TW" altLang="en-US" sz="2200" u="sng" dirty="0" smtClean="0"/>
              <a:t>國法史</a:t>
            </a:r>
            <a:r>
              <a:rPr lang="zh-TW" altLang="en-US" sz="2200" dirty="0"/>
              <a:t>、</a:t>
            </a:r>
            <a:r>
              <a:rPr lang="en-US" altLang="zh-TW" sz="2200" dirty="0" smtClean="0"/>
              <a:t>2006</a:t>
            </a:r>
            <a:r>
              <a:rPr lang="zh-TW" altLang="en-US" sz="2200" dirty="0" smtClean="0"/>
              <a:t>早</a:t>
            </a:r>
            <a:r>
              <a:rPr lang="zh-TW" altLang="en-US" sz="2200" dirty="0"/>
              <a:t>稻田大學</a:t>
            </a:r>
            <a:r>
              <a:rPr lang="zh-TW" altLang="en-US" sz="2200" dirty="0" smtClean="0"/>
              <a:t>→日本整編檔案的經驗、</a:t>
            </a:r>
            <a:r>
              <a:rPr lang="zh-TW" altLang="en-US" sz="2200" u="sng" dirty="0" smtClean="0"/>
              <a:t>近代</a:t>
            </a:r>
            <a:r>
              <a:rPr lang="zh-TW" altLang="en-US" sz="2200" u="sng" dirty="0"/>
              <a:t>日本司法</a:t>
            </a:r>
            <a:r>
              <a:rPr lang="zh-TW" altLang="en-US" sz="2200" u="sng" dirty="0" smtClean="0"/>
              <a:t>史</a:t>
            </a:r>
            <a:r>
              <a:rPr lang="zh-TW" altLang="en-US" sz="2200" dirty="0" smtClean="0"/>
              <a:t>。</a:t>
            </a:r>
            <a:r>
              <a:rPr lang="en-US" altLang="zh-TW" sz="2200" dirty="0" smtClean="0"/>
              <a:t>2007</a:t>
            </a:r>
            <a:r>
              <a:rPr lang="zh-TW" altLang="en-US" sz="2200" dirty="0"/>
              <a:t>新加坡大學→</a:t>
            </a:r>
            <a:r>
              <a:rPr lang="zh-TW" altLang="en-US" sz="2200" dirty="0" smtClean="0"/>
              <a:t>傳統</a:t>
            </a:r>
            <a:r>
              <a:rPr lang="zh-TW" altLang="en-US" sz="2200" dirty="0"/>
              <a:t>中</a:t>
            </a:r>
            <a:r>
              <a:rPr lang="zh-TW" altLang="en-US" sz="2200" dirty="0" smtClean="0"/>
              <a:t>國法。</a:t>
            </a:r>
            <a:r>
              <a:rPr lang="en-US" altLang="zh-TW" sz="2200" dirty="0" smtClean="0"/>
              <a:t>c.</a:t>
            </a:r>
            <a:r>
              <a:rPr lang="zh-TW" altLang="en-US" sz="2200" u="sng" dirty="0" smtClean="0"/>
              <a:t>歐陸法律史</a:t>
            </a:r>
            <a:r>
              <a:rPr lang="zh-TW" altLang="en-US" sz="2200" dirty="0" smtClean="0"/>
              <a:t>：</a:t>
            </a:r>
            <a:r>
              <a:rPr lang="en-US" altLang="zh-TW" sz="2200" dirty="0" smtClean="0"/>
              <a:t>2010</a:t>
            </a:r>
            <a:r>
              <a:rPr lang="zh-TW" altLang="en-US" sz="2200" dirty="0" smtClean="0"/>
              <a:t>東京大學、</a:t>
            </a:r>
            <a:r>
              <a:rPr lang="en-US" altLang="zh-TW" sz="2200" dirty="0" smtClean="0"/>
              <a:t>2012</a:t>
            </a:r>
            <a:r>
              <a:rPr lang="zh-TW" altLang="en-US" sz="2200" dirty="0" smtClean="0"/>
              <a:t>法蘭克福研究歐洲</a:t>
            </a:r>
            <a:r>
              <a:rPr lang="zh-TW" altLang="en-US" sz="2200" dirty="0"/>
              <a:t>法律</a:t>
            </a:r>
            <a:r>
              <a:rPr lang="zh-TW" altLang="en-US" sz="2200" dirty="0" smtClean="0"/>
              <a:t>史的</a:t>
            </a:r>
            <a:r>
              <a:rPr lang="en-US" altLang="zh-TW" sz="2200" dirty="0" smtClean="0"/>
              <a:t>Max </a:t>
            </a:r>
            <a:r>
              <a:rPr lang="en-US" altLang="zh-TW" sz="2200" dirty="0"/>
              <a:t>Planck </a:t>
            </a:r>
            <a:r>
              <a:rPr lang="en-US" altLang="zh-TW" sz="2200" dirty="0" smtClean="0"/>
              <a:t>Institute</a:t>
            </a:r>
            <a:r>
              <a:rPr lang="zh-TW" altLang="en-US" sz="2200" dirty="0" smtClean="0"/>
              <a:t>。</a:t>
            </a:r>
            <a:r>
              <a:rPr lang="en-US" altLang="zh-TW" sz="2200" dirty="0" smtClean="0"/>
              <a:t>2013</a:t>
            </a:r>
            <a:r>
              <a:rPr lang="zh-TW" altLang="en-US" sz="2200" dirty="0" smtClean="0"/>
              <a:t>華</a:t>
            </a:r>
            <a:r>
              <a:rPr lang="zh-TW" altLang="en-US" sz="2200" dirty="0"/>
              <a:t>大法學院</a:t>
            </a:r>
            <a:r>
              <a:rPr lang="zh-TW" altLang="en-US" sz="2200" dirty="0" smtClean="0"/>
              <a:t>→</a:t>
            </a:r>
            <a:r>
              <a:rPr lang="zh-TW" altLang="en-US" sz="2200" u="sng" dirty="0"/>
              <a:t>近代中</a:t>
            </a:r>
            <a:r>
              <a:rPr lang="zh-TW" altLang="en-US" sz="2200" u="sng" dirty="0" smtClean="0"/>
              <a:t>國法史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83615" y="2133600"/>
            <a:ext cx="2209922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5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7470" y="559039"/>
            <a:ext cx="9706708" cy="89959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18</a:t>
            </a:r>
            <a:r>
              <a:rPr lang="zh-TW" altLang="en-US" dirty="0" smtClean="0"/>
              <a:t>年另類博士後研究告終：</a:t>
            </a:r>
            <a:r>
              <a:rPr lang="en-US" altLang="zh-TW" dirty="0" smtClean="0"/>
              <a:t>2013</a:t>
            </a:r>
            <a:r>
              <a:rPr lang="zh-TW" altLang="en-US" dirty="0" smtClean="0"/>
              <a:t>母校訪問學者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488223" y="1322071"/>
            <a:ext cx="4171320" cy="1051851"/>
          </a:xfrm>
        </p:spPr>
        <p:txBody>
          <a:bodyPr/>
          <a:lstStyle/>
          <a:p>
            <a:r>
              <a:rPr lang="zh-TW" altLang="en-US" sz="2000" dirty="0" smtClean="0"/>
              <a:t>檢索中國法學期刊資料庫後，完成</a:t>
            </a:r>
            <a:r>
              <a:rPr lang="en-US" altLang="zh-TW" sz="2000" dirty="0" smtClean="0"/>
              <a:t>〈</a:t>
            </a:r>
            <a:r>
              <a:rPr lang="zh-TW" altLang="en-US" sz="2000" dirty="0"/>
              <a:t>臺灣司法官社群文化中的中國因素：從清末民國時代中國追溯起</a:t>
            </a:r>
            <a:r>
              <a:rPr lang="en-US" altLang="zh-TW" sz="2000" dirty="0"/>
              <a:t>〉</a:t>
            </a:r>
            <a:endParaRPr lang="zh-TW" altLang="en-US" sz="2000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83847" y="2547205"/>
            <a:ext cx="3580071" cy="3817937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954715" y="1322072"/>
            <a:ext cx="4528039" cy="1051850"/>
          </a:xfrm>
        </p:spPr>
        <p:txBody>
          <a:bodyPr/>
          <a:lstStyle/>
          <a:p>
            <a:r>
              <a:rPr lang="en-US" altLang="zh-TW" sz="2000" dirty="0"/>
              <a:t>〈</a:t>
            </a:r>
            <a:r>
              <a:rPr lang="zh-TW" altLang="en-US" sz="2000" dirty="0"/>
              <a:t>論台灣社會上習慣的國家法化</a:t>
            </a:r>
            <a:r>
              <a:rPr lang="en-US" altLang="zh-TW" sz="2000" dirty="0" smtClean="0"/>
              <a:t>〉</a:t>
            </a:r>
            <a:r>
              <a:rPr lang="zh-TW" altLang="en-US" sz="2000" dirty="0" smtClean="0"/>
              <a:t>註</a:t>
            </a:r>
            <a:r>
              <a:rPr lang="en-US" altLang="zh-TW" sz="2000" dirty="0" smtClean="0"/>
              <a:t>135</a:t>
            </a:r>
            <a:r>
              <a:rPr lang="zh-TW" altLang="en-US" sz="2000" dirty="0" smtClean="0"/>
              <a:t>：「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這一段論述是在西雅圖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Burke-Gilman Trail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自在地騎單車時想到的</a:t>
            </a:r>
            <a:r>
              <a:rPr lang="en-US" altLang="zh-TW" sz="2000" dirty="0" smtClean="0"/>
              <a:t>…</a:t>
            </a:r>
            <a:r>
              <a:rPr lang="zh-TW" altLang="en-US" sz="2000" dirty="0" smtClean="0"/>
              <a:t>」</a:t>
            </a:r>
            <a:endParaRPr lang="zh-TW" altLang="en-US" sz="20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19647" y="2550380"/>
            <a:ext cx="3288322" cy="38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8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70638" y="624110"/>
            <a:ext cx="9126415" cy="615605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累積更多法律</a:t>
            </a:r>
            <a:r>
              <a:rPr lang="zh-TW" altLang="en-US" sz="3200" dirty="0" smtClean="0"/>
              <a:t>史研究後</a:t>
            </a:r>
            <a:r>
              <a:rPr lang="zh-TW" altLang="en-US" sz="3200" dirty="0"/>
              <a:t>從論文轉向專書為主的創作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0637" y="1494691"/>
            <a:ext cx="9205547" cy="4665963"/>
          </a:xfrm>
        </p:spPr>
        <p:txBody>
          <a:bodyPr>
            <a:normAutofit fontScale="92500"/>
          </a:bodyPr>
          <a:lstStyle/>
          <a:p>
            <a:r>
              <a:rPr lang="zh-TW" altLang="en-US" sz="2400" dirty="0" smtClean="0"/>
              <a:t>就</a:t>
            </a:r>
            <a:r>
              <a:rPr lang="zh-TW" altLang="en-US" sz="2400" b="1" dirty="0" smtClean="0"/>
              <a:t>形式的</a:t>
            </a:r>
            <a:r>
              <a:rPr lang="zh-TW" altLang="en-US" sz="2400" dirty="0" smtClean="0"/>
              <a:t>學術獎項，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次國科會傑出</a:t>
            </a:r>
            <a:r>
              <a:rPr lang="zh-TW" altLang="en-US" sz="2400" dirty="0"/>
              <a:t>研究</a:t>
            </a:r>
            <a:r>
              <a:rPr lang="zh-TW" altLang="en-US" sz="2400" dirty="0" smtClean="0"/>
              <a:t>獎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2001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2010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2013</a:t>
            </a:r>
            <a:r>
              <a:rPr lang="zh-TW" altLang="en-US" dirty="0" smtClean="0"/>
              <a:t>）</a:t>
            </a:r>
            <a:r>
              <a:rPr lang="zh-TW" altLang="en-US" sz="2400" dirty="0" smtClean="0"/>
              <a:t>＋教育部學術獎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2004</a:t>
            </a:r>
            <a:r>
              <a:rPr lang="zh-TW" altLang="en-US" dirty="0" smtClean="0"/>
              <a:t>）</a:t>
            </a:r>
            <a:r>
              <a:rPr lang="zh-TW" altLang="en-US" sz="2400" dirty="0" smtClean="0"/>
              <a:t>，</a:t>
            </a:r>
            <a:r>
              <a:rPr lang="zh-TW" altLang="en-US" sz="2400" dirty="0" smtClean="0"/>
              <a:t>於</a:t>
            </a:r>
            <a:r>
              <a:rPr lang="en-US" altLang="zh-TW" sz="2400" dirty="0" smtClean="0"/>
              <a:t>2010</a:t>
            </a:r>
            <a:r>
              <a:rPr lang="zh-TW" altLang="en-US" sz="2400" dirty="0" smtClean="0"/>
              <a:t>年代獲得數個多年期研究計畫及赴國外閱覽檔案史料</a:t>
            </a:r>
            <a:r>
              <a:rPr lang="zh-TW" altLang="en-US" dirty="0" smtClean="0"/>
              <a:t>（含</a:t>
            </a:r>
            <a:r>
              <a:rPr lang="en-US" altLang="zh-TW" dirty="0" smtClean="0"/>
              <a:t>2</a:t>
            </a:r>
            <a:r>
              <a:rPr lang="zh-TW" altLang="en-US" dirty="0" smtClean="0"/>
              <a:t>次特約研究計畫）</a:t>
            </a:r>
            <a:r>
              <a:rPr lang="zh-TW" altLang="en-US" sz="2400" dirty="0" smtClean="0"/>
              <a:t>，故</a:t>
            </a:r>
            <a:r>
              <a:rPr lang="zh-TW" altLang="en-US" sz="2400" b="1" dirty="0" smtClean="0"/>
              <a:t>得以匯集</a:t>
            </a:r>
            <a:r>
              <a:rPr lang="zh-TW" altLang="en-US" sz="2400" dirty="0"/>
              <a:t>足夠寫出學術專書的研究</a:t>
            </a:r>
            <a:r>
              <a:rPr lang="zh-TW" altLang="en-US" sz="2400" dirty="0" smtClean="0"/>
              <a:t>心得。</a:t>
            </a:r>
            <a:endParaRPr lang="en-US" altLang="zh-TW" sz="2400" dirty="0" smtClean="0"/>
          </a:p>
          <a:p>
            <a:r>
              <a:rPr lang="zh-TW" altLang="en-US" sz="2400" u="sng" dirty="0" smtClean="0"/>
              <a:t>起初</a:t>
            </a:r>
            <a:r>
              <a:rPr lang="zh-TW" altLang="en-US" sz="2400" dirty="0" smtClean="0"/>
              <a:t>撰寫論文為主、</a:t>
            </a:r>
            <a:r>
              <a:rPr lang="zh-TW" altLang="en-US" sz="2400" dirty="0"/>
              <a:t>再集結成個人論文集</a:t>
            </a:r>
            <a:r>
              <a:rPr lang="zh-TW" altLang="en-US" sz="2400" dirty="0" smtClean="0"/>
              <a:t>，至</a:t>
            </a:r>
            <a:r>
              <a:rPr lang="en-US" altLang="zh-TW" sz="2400" dirty="0"/>
              <a:t>1910</a:t>
            </a:r>
            <a:r>
              <a:rPr lang="zh-TW" altLang="en-US" sz="2400" dirty="0" smtClean="0"/>
              <a:t>年已</a:t>
            </a:r>
            <a:r>
              <a:rPr lang="zh-TW" altLang="en-US" sz="2400" dirty="0"/>
              <a:t>出版</a:t>
            </a:r>
            <a:r>
              <a:rPr lang="en-US" altLang="zh-TW" sz="2400" dirty="0"/>
              <a:t>3</a:t>
            </a:r>
            <a:r>
              <a:rPr lang="zh-TW" altLang="en-US" sz="2400" dirty="0"/>
              <a:t>本個人</a:t>
            </a:r>
            <a:r>
              <a:rPr lang="zh-TW" altLang="en-US" sz="2400" dirty="0" smtClean="0"/>
              <a:t>論文集的書：</a:t>
            </a:r>
            <a:r>
              <a:rPr lang="en-US" altLang="zh-TW" dirty="0"/>
              <a:t>《</a:t>
            </a:r>
            <a:r>
              <a:rPr lang="zh-TW" altLang="en-US" dirty="0"/>
              <a:t>台灣法律史的建立</a:t>
            </a:r>
            <a:r>
              <a:rPr lang="en-US" altLang="zh-TW" dirty="0"/>
              <a:t>》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1997</a:t>
            </a:r>
            <a:r>
              <a:rPr lang="zh-TW" altLang="en-US" dirty="0" smtClean="0"/>
              <a:t>）、</a:t>
            </a:r>
            <a:r>
              <a:rPr lang="en-US" altLang="zh-TW" dirty="0" smtClean="0"/>
              <a:t>《</a:t>
            </a:r>
            <a:r>
              <a:rPr lang="zh-TW" altLang="en-US" dirty="0"/>
              <a:t>台灣法的世紀變革</a:t>
            </a:r>
            <a:r>
              <a:rPr lang="en-US" altLang="zh-TW" dirty="0"/>
              <a:t>》</a:t>
            </a:r>
            <a:r>
              <a:rPr lang="zh-TW" altLang="en-US" dirty="0"/>
              <a:t>（</a:t>
            </a:r>
            <a:r>
              <a:rPr lang="en-US" altLang="zh-TW" dirty="0"/>
              <a:t>2005</a:t>
            </a:r>
            <a:r>
              <a:rPr lang="zh-TW" altLang="en-US" dirty="0"/>
              <a:t>）及</a:t>
            </a:r>
            <a:r>
              <a:rPr lang="en-US" altLang="zh-TW" dirty="0"/>
              <a:t>《</a:t>
            </a:r>
            <a:r>
              <a:rPr lang="zh-TW" altLang="en-US" dirty="0"/>
              <a:t>具有歷史思維的法學：結合台灣法律社會史與法律論證</a:t>
            </a:r>
            <a:r>
              <a:rPr lang="en-US" altLang="zh-TW" dirty="0"/>
              <a:t>》</a:t>
            </a:r>
            <a:r>
              <a:rPr lang="zh-TW" altLang="en-US" dirty="0"/>
              <a:t>（</a:t>
            </a:r>
            <a:r>
              <a:rPr lang="en-US" altLang="zh-TW" dirty="0"/>
              <a:t>2010</a:t>
            </a:r>
            <a:r>
              <a:rPr lang="zh-TW" altLang="en-US" dirty="0"/>
              <a:t>）</a:t>
            </a:r>
            <a:endParaRPr lang="en-US" altLang="zh-TW" dirty="0" smtClean="0"/>
          </a:p>
          <a:p>
            <a:r>
              <a:rPr lang="en-US" altLang="zh-TW" sz="2400" u="sng" dirty="0"/>
              <a:t>2015</a:t>
            </a:r>
            <a:r>
              <a:rPr lang="zh-TW" altLang="en-US" sz="2400" u="sng" dirty="0"/>
              <a:t>年開始</a:t>
            </a:r>
            <a:r>
              <a:rPr lang="zh-TW" altLang="en-US" sz="2400" dirty="0" smtClean="0"/>
              <a:t>，運用</a:t>
            </a:r>
            <a:r>
              <a:rPr lang="zh-TW" altLang="en-US" sz="2400" dirty="0"/>
              <a:t>多年期研究計畫來創作學術專</a:t>
            </a:r>
            <a:r>
              <a:rPr lang="zh-TW" altLang="en-US" sz="2400" dirty="0" smtClean="0"/>
              <a:t>書，持續出版數本</a:t>
            </a:r>
            <a:r>
              <a:rPr lang="zh-TW" altLang="en-US" sz="2400" dirty="0"/>
              <a:t>學術專</a:t>
            </a:r>
            <a:r>
              <a:rPr lang="zh-TW" altLang="en-US" sz="2400" dirty="0" smtClean="0"/>
              <a:t>書（參見「多聲部島語」通訊</a:t>
            </a:r>
            <a:r>
              <a:rPr lang="en-US" altLang="zh-TW" sz="2400" dirty="0" smtClean="0"/>
              <a:t>35</a:t>
            </a:r>
            <a:r>
              <a:rPr lang="zh-TW" altLang="en-US" sz="2400" dirty="0" smtClean="0"/>
              <a:t>期上的訪談）。</a:t>
            </a:r>
            <a:r>
              <a:rPr lang="en-US" altLang="zh-TW" sz="2400" u="sng" dirty="0" smtClean="0"/>
              <a:t>3</a:t>
            </a:r>
            <a:r>
              <a:rPr lang="zh-TW" altLang="en-US" sz="2400" u="sng" dirty="0"/>
              <a:t>個</a:t>
            </a:r>
            <a:r>
              <a:rPr lang="zh-TW" altLang="en-US" sz="2400" dirty="0"/>
              <a:t>國科會三年期</a:t>
            </a:r>
            <a:r>
              <a:rPr lang="zh-TW" altLang="en-US" sz="2400" dirty="0" smtClean="0"/>
              <a:t>計畫直接</a:t>
            </a:r>
            <a:r>
              <a:rPr lang="zh-TW" altLang="en-US" sz="2400" dirty="0"/>
              <a:t>產出一本學術專</a:t>
            </a:r>
            <a:r>
              <a:rPr lang="zh-TW" altLang="en-US" sz="2400" dirty="0" smtClean="0"/>
              <a:t>書：</a:t>
            </a:r>
            <a:r>
              <a:rPr lang="en-US" altLang="zh-TW" dirty="0"/>
              <a:t>《</a:t>
            </a:r>
            <a:r>
              <a:rPr lang="zh-TW" altLang="en-US" dirty="0"/>
              <a:t>台灣人的國籍初體驗：日治台灣與中國跨界人的流動及其法律生活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2015</a:t>
            </a:r>
            <a:r>
              <a:rPr lang="zh-TW" altLang="en-US" dirty="0" smtClean="0"/>
              <a:t>）、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去</a:t>
            </a:r>
            <a:r>
              <a:rPr lang="zh-TW" altLang="en-US" dirty="0"/>
              <a:t>法院相告：日治台灣司法正義觀的轉型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2017</a:t>
            </a:r>
            <a:r>
              <a:rPr lang="zh-TW" altLang="en-US" dirty="0" smtClean="0"/>
              <a:t>，專書獎）、</a:t>
            </a:r>
            <a:r>
              <a:rPr lang="en-US" altLang="zh-TW" dirty="0" smtClean="0"/>
              <a:t>《</a:t>
            </a:r>
            <a:r>
              <a:rPr lang="zh-TW" altLang="en-US" dirty="0"/>
              <a:t>建構台灣法學：歐美日中知識的彙整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2022</a:t>
            </a:r>
            <a:r>
              <a:rPr lang="zh-TW" altLang="en-US" dirty="0" smtClean="0"/>
              <a:t>）</a:t>
            </a:r>
            <a:r>
              <a:rPr lang="zh-TW" altLang="en-US" sz="2400" dirty="0" smtClean="0"/>
              <a:t>。</a:t>
            </a:r>
            <a:r>
              <a:rPr lang="en-US" altLang="zh-TW" sz="2400" u="sng" dirty="0" smtClean="0"/>
              <a:t>1</a:t>
            </a:r>
            <a:r>
              <a:rPr lang="zh-TW" altLang="en-US" sz="2400" u="sng" dirty="0" smtClean="0"/>
              <a:t>個</a:t>
            </a:r>
            <a:r>
              <a:rPr lang="zh-TW" altLang="en-US" sz="2400" dirty="0" smtClean="0"/>
              <a:t>中研院台史所主題計畫下的</a:t>
            </a:r>
            <a:r>
              <a:rPr lang="zh-TW" altLang="en-US" sz="2400" dirty="0"/>
              <a:t>子</a:t>
            </a:r>
            <a:r>
              <a:rPr lang="zh-TW" altLang="en-US" sz="2400" dirty="0" smtClean="0"/>
              <a:t>計畫成果亦寫成專書：</a:t>
            </a:r>
            <a:r>
              <a:rPr lang="en-US" altLang="zh-TW" dirty="0"/>
              <a:t>《</a:t>
            </a:r>
            <a:r>
              <a:rPr lang="zh-TW" altLang="en-US" dirty="0"/>
              <a:t>臺灣法律現代化歷程：從「內地延長」到「自主繼受」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2015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160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9567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以實際的檔案驗證理論並以適當的理論透視檔案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21169" y="1477107"/>
            <a:ext cx="9442939" cy="5011616"/>
          </a:xfrm>
        </p:spPr>
        <p:txBody>
          <a:bodyPr>
            <a:noAutofit/>
          </a:bodyPr>
          <a:lstStyle/>
          <a:p>
            <a:r>
              <a:rPr lang="zh-TW" altLang="en-US" sz="2200" dirty="0" smtClean="0"/>
              <a:t>檔案「使用者」：以</a:t>
            </a:r>
            <a:r>
              <a:rPr lang="en-US" altLang="zh-TW" sz="2200" dirty="0" smtClean="0"/>
              <a:t>《</a:t>
            </a:r>
            <a:r>
              <a:rPr lang="zh-TW" altLang="en-US" sz="2200" dirty="0" smtClean="0"/>
              <a:t>台灣總督府公文類纂</a:t>
            </a:r>
            <a:r>
              <a:rPr lang="en-US" altLang="zh-TW" sz="2200" dirty="0" smtClean="0"/>
              <a:t>》</a:t>
            </a:r>
            <a:r>
              <a:rPr lang="zh-TW" altLang="en-US" sz="2200" b="1" dirty="0" smtClean="0"/>
              <a:t>驗證</a:t>
            </a:r>
            <a:r>
              <a:rPr lang="zh-TW" altLang="en-US" sz="2200" dirty="0" smtClean="0"/>
              <a:t>學界的殖民統治</a:t>
            </a:r>
            <a:r>
              <a:rPr lang="zh-TW" altLang="en-US" sz="2200" b="1" dirty="0" smtClean="0"/>
              <a:t>理論</a:t>
            </a:r>
            <a:r>
              <a:rPr lang="zh-TW" altLang="en-US" sz="2200" dirty="0" smtClean="0"/>
              <a:t>、以</a:t>
            </a:r>
            <a:r>
              <a:rPr lang="en-US" altLang="zh-TW" sz="2200" dirty="0" smtClean="0"/>
              <a:t>《</a:t>
            </a:r>
            <a:r>
              <a:rPr lang="zh-TW" altLang="en-US" sz="2200" dirty="0" smtClean="0"/>
              <a:t>淡新檔案</a:t>
            </a:r>
            <a:r>
              <a:rPr lang="en-US" altLang="zh-TW" sz="2200" dirty="0" smtClean="0"/>
              <a:t>》</a:t>
            </a:r>
            <a:r>
              <a:rPr lang="zh-TW" altLang="en-US" sz="2200" b="1" dirty="0" smtClean="0"/>
              <a:t>驗證</a:t>
            </a:r>
            <a:r>
              <a:rPr lang="zh-TW" altLang="en-US" sz="2200" dirty="0" smtClean="0"/>
              <a:t>學界的傳統中國法</a:t>
            </a:r>
            <a:r>
              <a:rPr lang="zh-TW" altLang="en-US" sz="2200" b="1" dirty="0" smtClean="0"/>
              <a:t>理論</a:t>
            </a:r>
            <a:r>
              <a:rPr lang="zh-TW" altLang="en-US" sz="2200" dirty="0" smtClean="0"/>
              <a:t>；「整編者」：先</a:t>
            </a:r>
            <a:r>
              <a:rPr lang="en-US" altLang="zh-TW" sz="2200" dirty="0" smtClean="0"/>
              <a:t>《</a:t>
            </a:r>
            <a:r>
              <a:rPr lang="zh-TW" altLang="en-US" sz="2200" dirty="0" smtClean="0"/>
              <a:t>日治法院檔案</a:t>
            </a:r>
            <a:r>
              <a:rPr lang="en-US" altLang="zh-TW" sz="2200" dirty="0" smtClean="0"/>
              <a:t>》</a:t>
            </a:r>
            <a:r>
              <a:rPr lang="zh-TW" altLang="en-US" sz="2200" dirty="0" smtClean="0"/>
              <a:t>，後</a:t>
            </a:r>
            <a:r>
              <a:rPr lang="en-US" altLang="zh-TW" sz="2200" dirty="0" smtClean="0"/>
              <a:t>《</a:t>
            </a:r>
            <a:r>
              <a:rPr lang="zh-TW" altLang="en-US" sz="2200" dirty="0" smtClean="0"/>
              <a:t>最高法院遷台舊檔</a:t>
            </a:r>
            <a:r>
              <a:rPr lang="en-US" altLang="zh-TW" sz="2200" dirty="0" smtClean="0"/>
              <a:t>》</a:t>
            </a:r>
            <a:r>
              <a:rPr lang="zh-TW" altLang="en-US" sz="2200" dirty="0" smtClean="0"/>
              <a:t>。檔案史料為</a:t>
            </a:r>
            <a:r>
              <a:rPr lang="en-US" altLang="zh-TW" sz="2200" dirty="0" smtClean="0"/>
              <a:t>2015</a:t>
            </a:r>
            <a:r>
              <a:rPr lang="zh-TW" altLang="en-US" sz="2200" dirty="0" smtClean="0"/>
              <a:t>年後創作華文學術專書的重要憑藉，尤其是</a:t>
            </a:r>
            <a:r>
              <a:rPr lang="en-US" altLang="zh-TW" sz="2200" dirty="0" smtClean="0"/>
              <a:t>《</a:t>
            </a:r>
            <a:r>
              <a:rPr lang="zh-TW" altLang="en-US" sz="2200" dirty="0" smtClean="0"/>
              <a:t>台灣人的國籍初體驗</a:t>
            </a:r>
            <a:r>
              <a:rPr lang="en-US" altLang="zh-TW" sz="2200" dirty="0" smtClean="0"/>
              <a:t>》</a:t>
            </a:r>
            <a:r>
              <a:rPr lang="zh-TW" altLang="en-US" sz="2200" dirty="0" smtClean="0"/>
              <a:t>和</a:t>
            </a:r>
            <a:r>
              <a:rPr lang="en-US" altLang="zh-TW" sz="2200" dirty="0" smtClean="0"/>
              <a:t>《</a:t>
            </a:r>
            <a:r>
              <a:rPr lang="zh-TW" altLang="en-US" sz="2200" dirty="0" smtClean="0"/>
              <a:t>去法院相告</a:t>
            </a:r>
            <a:r>
              <a:rPr lang="en-US" altLang="zh-TW" sz="2200" dirty="0" smtClean="0"/>
              <a:t>》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r>
              <a:rPr lang="zh-TW" altLang="en-US" sz="2200" dirty="0" smtClean="0"/>
              <a:t>檔案內的文書乃是在特定的國家制度底下，由從事公務的人所作成，故僅僅「檔案內存在著記載這樣言說（</a:t>
            </a:r>
            <a:r>
              <a:rPr lang="en-US" altLang="zh-TW" sz="2200" dirty="0" smtClean="0"/>
              <a:t>discourse</a:t>
            </a:r>
            <a:r>
              <a:rPr lang="zh-TW" altLang="en-US" sz="2200" dirty="0" smtClean="0"/>
              <a:t>）的文書」為真，該等言說</a:t>
            </a:r>
            <a:r>
              <a:rPr lang="zh-TW" altLang="en-US" sz="2200" u="sng" dirty="0" smtClean="0"/>
              <a:t>指稱的事實不一定為真、表達的論點不一定為妥</a:t>
            </a:r>
            <a:r>
              <a:rPr lang="zh-TW" altLang="en-US" sz="2200" dirty="0" smtClean="0"/>
              <a:t>。不過經由檔案文本的解析，可發現</a:t>
            </a:r>
            <a:r>
              <a:rPr lang="zh-TW" altLang="en-US" sz="2200" b="1" dirty="0" smtClean="0"/>
              <a:t>當中存在著</a:t>
            </a:r>
            <a:r>
              <a:rPr lang="zh-TW" altLang="en-US" sz="2200" dirty="0" smtClean="0"/>
              <a:t>什麼樣的立場、價值、</a:t>
            </a:r>
            <a:r>
              <a:rPr lang="zh-TW" altLang="en-US" sz="2200" dirty="0"/>
              <a:t>認知。人文社會科學界既</a:t>
            </a:r>
            <a:r>
              <a:rPr lang="zh-TW" altLang="en-US" sz="2200" dirty="0" smtClean="0"/>
              <a:t>存</a:t>
            </a:r>
            <a:r>
              <a:rPr lang="zh-TW" altLang="en-US" sz="2200" b="1" dirty="0" smtClean="0"/>
              <a:t>理論</a:t>
            </a:r>
            <a:r>
              <a:rPr lang="zh-TW" altLang="en-US" sz="2200" dirty="0" smtClean="0"/>
              <a:t>可作為「</a:t>
            </a:r>
            <a:r>
              <a:rPr lang="zh-TW" altLang="en-US" sz="2200" b="1" dirty="0" smtClean="0"/>
              <a:t>解析」檔案</a:t>
            </a:r>
            <a:r>
              <a:rPr lang="zh-TW" altLang="en-US" sz="2200" dirty="0" smtClean="0"/>
              <a:t>文本時之參考，以發現未顯現於文本之「文本作成人」的立場、價值、認知等。</a:t>
            </a:r>
            <a:endParaRPr lang="en-US" altLang="zh-TW" sz="2200" dirty="0" smtClean="0"/>
          </a:p>
          <a:p>
            <a:r>
              <a:rPr lang="en-US" altLang="zh-TW" sz="2200" dirty="0" smtClean="0"/>
              <a:t>《</a:t>
            </a:r>
            <a:r>
              <a:rPr lang="zh-TW" altLang="en-US" sz="2200" dirty="0" smtClean="0"/>
              <a:t>建構台灣法學</a:t>
            </a:r>
            <a:r>
              <a:rPr lang="en-US" altLang="zh-TW" sz="2200" dirty="0" smtClean="0"/>
              <a:t>》</a:t>
            </a:r>
            <a:r>
              <a:rPr lang="zh-TW" altLang="en-US" sz="2200" dirty="0" smtClean="0"/>
              <a:t>將</a:t>
            </a:r>
            <a:r>
              <a:rPr lang="en-US" altLang="zh-TW" sz="2200" dirty="0" smtClean="0"/>
              <a:t>43</a:t>
            </a:r>
            <a:r>
              <a:rPr lang="zh-TW" altLang="en-US" sz="2200" dirty="0" smtClean="0"/>
              <a:t>份明治日本、民國中國、戰後台灣的法學緒論著述當作在此所稱「檔案」，探究</a:t>
            </a:r>
            <a:r>
              <a:rPr lang="zh-TW" altLang="en-US" sz="2200" b="1" dirty="0" smtClean="0"/>
              <a:t>法學者</a:t>
            </a:r>
            <a:r>
              <a:rPr lang="zh-TW" altLang="en-US" sz="2200" dirty="0" smtClean="0"/>
              <a:t>作成的文本──</a:t>
            </a:r>
            <a:r>
              <a:rPr lang="zh-TW" altLang="en-US" sz="2200" b="1" dirty="0" smtClean="0"/>
              <a:t>法學論述</a:t>
            </a:r>
            <a:r>
              <a:rPr lang="zh-TW" altLang="en-US" sz="2200" dirty="0" smtClean="0"/>
              <a:t>，存在著什麼樣的立場、價值、認知等，倒</a:t>
            </a:r>
            <a:r>
              <a:rPr lang="zh-TW" altLang="en-US" sz="2200" u="sng" dirty="0" smtClean="0"/>
              <a:t>非聚焦於論辯哪個法律見解較妥當</a:t>
            </a:r>
            <a:r>
              <a:rPr lang="zh-TW" altLang="en-US" sz="2200" dirty="0" smtClean="0"/>
              <a:t>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64325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08823" y="457855"/>
            <a:ext cx="9530860" cy="659567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在國際學界受肯定後漸次在國內學界及司法界受重視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61503" y="1182254"/>
            <a:ext cx="8915400" cy="5061528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在國際</a:t>
            </a:r>
            <a:r>
              <a:rPr lang="zh-TW" altLang="en-US" sz="2400" dirty="0" smtClean="0"/>
              <a:t>學術社群中，英文作品具有強大的傳播力；而台灣</a:t>
            </a:r>
            <a:r>
              <a:rPr lang="zh-TW" altLang="en-US" sz="2400" dirty="0"/>
              <a:t>法本身的「多個源頭</a:t>
            </a:r>
            <a:r>
              <a:rPr lang="zh-TW" altLang="en-US" sz="2400" dirty="0" smtClean="0"/>
              <a:t>」，亦是走向</a:t>
            </a:r>
            <a:r>
              <a:rPr lang="zh-TW" altLang="en-US" sz="2400" dirty="0"/>
              <a:t>世界學術舞台最有利的條件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論文常</a:t>
            </a:r>
            <a:r>
              <a:rPr lang="zh-TW" altLang="en-US" sz="2400" b="1" dirty="0" smtClean="0"/>
              <a:t>被</a:t>
            </a:r>
            <a:r>
              <a:rPr lang="zh-TW" altLang="en-US" sz="2400" b="1" dirty="0"/>
              <a:t>翻譯為</a:t>
            </a:r>
            <a:r>
              <a:rPr lang="zh-TW" altLang="en-US" sz="2400" b="1" dirty="0" smtClean="0"/>
              <a:t>日文（或韓文）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>2014</a:t>
            </a:r>
            <a:r>
              <a:rPr lang="zh-TW" altLang="en-US" sz="2400" dirty="0"/>
              <a:t>年集</a:t>
            </a:r>
            <a:r>
              <a:rPr lang="zh-TW" altLang="en-US" sz="2400" dirty="0" smtClean="0"/>
              <a:t>結成稱為</a:t>
            </a:r>
            <a:r>
              <a:rPr lang="zh-TW" altLang="en-US" sz="2400" dirty="0"/>
              <a:t>「台灣法中日本元素」的日</a:t>
            </a:r>
            <a:r>
              <a:rPr lang="zh-TW" altLang="en-US" sz="2400" dirty="0" smtClean="0"/>
              <a:t>文書。</a:t>
            </a:r>
            <a:r>
              <a:rPr lang="zh-TW" altLang="en-US" sz="2400" b="1" dirty="0" smtClean="0"/>
              <a:t>以英文</a:t>
            </a:r>
            <a:r>
              <a:rPr lang="zh-TW" altLang="en-US" sz="2400" dirty="0" smtClean="0"/>
              <a:t>在美國發表的</a:t>
            </a:r>
            <a:r>
              <a:rPr lang="en-US" altLang="zh-TW" sz="2400" dirty="0" smtClean="0"/>
              <a:t>〈</a:t>
            </a:r>
            <a:r>
              <a:rPr lang="zh-TW" altLang="en-US" sz="2400" dirty="0"/>
              <a:t>二十世紀台灣法律的發展：邁向一個自由民主的國家</a:t>
            </a:r>
            <a:r>
              <a:rPr lang="en-US" altLang="zh-TW" sz="2400" dirty="0"/>
              <a:t>〉</a:t>
            </a:r>
            <a:r>
              <a:rPr lang="zh-TW" altLang="en-US" sz="2400" dirty="0" smtClean="0"/>
              <a:t>，便於</a:t>
            </a:r>
            <a:r>
              <a:rPr lang="en-US" altLang="zh-TW" sz="2400" dirty="0" smtClean="0"/>
              <a:t>2011</a:t>
            </a:r>
            <a:r>
              <a:rPr lang="zh-TW" altLang="en-US" sz="2400" dirty="0"/>
              <a:t>年</a:t>
            </a:r>
            <a:r>
              <a:rPr lang="zh-TW" altLang="en-US" sz="2400" dirty="0" smtClean="0"/>
              <a:t>由同樣繼</a:t>
            </a:r>
            <a:r>
              <a:rPr lang="zh-TW" altLang="en-US" sz="2400" dirty="0"/>
              <a:t>受西方法的</a:t>
            </a:r>
            <a:r>
              <a:rPr lang="zh-TW" altLang="en-US" sz="2400" dirty="0" smtClean="0"/>
              <a:t>土耳其某學者</a:t>
            </a:r>
            <a:r>
              <a:rPr lang="zh-TW" altLang="en-US" sz="2400" b="1" dirty="0" smtClean="0"/>
              <a:t>翻譯</a:t>
            </a:r>
            <a:r>
              <a:rPr lang="zh-TW" altLang="en-US" sz="2400" dirty="0" smtClean="0"/>
              <a:t>後登載該</a:t>
            </a:r>
            <a:r>
              <a:rPr lang="zh-TW" altLang="en-US" sz="2400" dirty="0"/>
              <a:t>國</a:t>
            </a:r>
            <a:r>
              <a:rPr lang="zh-TW" altLang="en-US" sz="2400" dirty="0" smtClean="0"/>
              <a:t>期刊。在德國學界，</a:t>
            </a:r>
            <a:r>
              <a:rPr lang="en-US" altLang="zh-TW" sz="2400" dirty="0" smtClean="0"/>
              <a:t>2013</a:t>
            </a:r>
            <a:r>
              <a:rPr lang="zh-TW" altLang="en-US" sz="2400" dirty="0" smtClean="0"/>
              <a:t>年</a:t>
            </a:r>
            <a:r>
              <a:rPr lang="zh-TW" altLang="en-US" sz="2400" b="1" dirty="0" smtClean="0"/>
              <a:t>以英</a:t>
            </a:r>
            <a:r>
              <a:rPr lang="zh-TW" altLang="en-US" sz="2400" b="1" dirty="0"/>
              <a:t>文</a:t>
            </a:r>
            <a:r>
              <a:rPr lang="zh-TW" altLang="en-US" sz="2400" dirty="0"/>
              <a:t>發表探討台灣日治時期民事法律現代化的論文</a:t>
            </a:r>
            <a:r>
              <a:rPr lang="zh-TW" altLang="en-US" sz="2400" dirty="0" smtClean="0"/>
              <a:t>，以華文撰寫關於台灣繼</a:t>
            </a:r>
            <a:r>
              <a:rPr lang="zh-TW" altLang="en-US" sz="2400" dirty="0"/>
              <a:t>受歐陸</a:t>
            </a:r>
            <a:r>
              <a:rPr lang="zh-TW" altLang="en-US" sz="2400" dirty="0" smtClean="0"/>
              <a:t>民法之文則被</a:t>
            </a:r>
            <a:r>
              <a:rPr lang="zh-TW" altLang="en-US" sz="2400" b="1" dirty="0"/>
              <a:t>翻譯為德文</a:t>
            </a:r>
            <a:r>
              <a:rPr lang="zh-TW" altLang="en-US" sz="2400" dirty="0" smtClean="0"/>
              <a:t>後</a:t>
            </a:r>
            <a:r>
              <a:rPr lang="en-US" altLang="zh-TW" sz="2400" dirty="0" smtClean="0"/>
              <a:t>2018</a:t>
            </a:r>
            <a:r>
              <a:rPr lang="zh-TW" altLang="en-US" sz="2400" dirty="0" smtClean="0"/>
              <a:t>年刊出</a:t>
            </a:r>
            <a:r>
              <a:rPr lang="zh-TW" altLang="en-US" sz="2400" dirty="0"/>
              <a:t>。</a:t>
            </a:r>
            <a:r>
              <a:rPr lang="zh-TW" altLang="en-US" sz="2400" dirty="0" smtClean="0"/>
              <a:t>跨國學術交流有助於從世界的</a:t>
            </a:r>
            <a:r>
              <a:rPr lang="zh-TW" altLang="en-US" sz="2400" dirty="0"/>
              <a:t>視角</a:t>
            </a:r>
            <a:r>
              <a:rPr lang="zh-TW" altLang="en-US" sz="2400" dirty="0" smtClean="0"/>
              <a:t>理解台灣</a:t>
            </a:r>
            <a:r>
              <a:rPr lang="zh-TW" altLang="en-US" sz="2400" dirty="0"/>
              <a:t>法的</a:t>
            </a:r>
            <a:r>
              <a:rPr lang="zh-TW" altLang="en-US" sz="2400" dirty="0" smtClean="0"/>
              <a:t>形成。</a:t>
            </a:r>
            <a:endParaRPr lang="en-US" altLang="zh-TW" sz="2400" dirty="0" smtClean="0"/>
          </a:p>
          <a:p>
            <a:r>
              <a:rPr lang="en-US" altLang="zh-TW" sz="2400" dirty="0" smtClean="0"/>
              <a:t>2015</a:t>
            </a:r>
            <a:r>
              <a:rPr lang="zh-TW" altLang="en-US" sz="2400" dirty="0"/>
              <a:t>年</a:t>
            </a:r>
            <a:r>
              <a:rPr lang="zh-TW" altLang="en-US" sz="2400" dirty="0" smtClean="0"/>
              <a:t>為止所為台灣</a:t>
            </a:r>
            <a:r>
              <a:rPr lang="zh-TW" altLang="en-US" sz="2400" dirty="0"/>
              <a:t>法律史研究已有一定的國際</a:t>
            </a:r>
            <a:r>
              <a:rPr lang="zh-TW" altLang="en-US" sz="2400" dirty="0" smtClean="0"/>
              <a:t>能見度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2013</a:t>
            </a:r>
            <a:r>
              <a:rPr lang="zh-TW" altLang="en-US" dirty="0" smtClean="0"/>
              <a:t>校友終身成就獎、</a:t>
            </a:r>
            <a:r>
              <a:rPr lang="en-US" altLang="zh-TW" dirty="0" smtClean="0"/>
              <a:t>Bluebook</a:t>
            </a:r>
            <a:r>
              <a:rPr lang="zh-TW" altLang="en-US" dirty="0" smtClean="0"/>
              <a:t>）</a:t>
            </a:r>
            <a:r>
              <a:rPr lang="zh-TW" altLang="en-US" sz="2400" dirty="0" smtClean="0"/>
              <a:t>，但最關心者是</a:t>
            </a:r>
            <a:r>
              <a:rPr lang="zh-TW" altLang="en-US" sz="2400" b="1" dirty="0" smtClean="0"/>
              <a:t>台灣</a:t>
            </a:r>
            <a:r>
              <a:rPr lang="zh-TW" altLang="en-US" sz="2400" b="1" dirty="0"/>
              <a:t>國內</a:t>
            </a:r>
            <a:r>
              <a:rPr lang="zh-TW" altLang="en-US" sz="2400" dirty="0"/>
              <a:t>學界的反應</a:t>
            </a:r>
            <a:r>
              <a:rPr lang="zh-TW" altLang="en-US" sz="2400" dirty="0" smtClean="0"/>
              <a:t>，以往在</a:t>
            </a:r>
            <a:r>
              <a:rPr lang="zh-TW" altLang="en-US" sz="2400" dirty="0"/>
              <a:t>國際學界以英文或日文發表的論文，均同時在台灣發表華文</a:t>
            </a:r>
            <a:r>
              <a:rPr lang="zh-TW" altLang="en-US" sz="2400" dirty="0" smtClean="0"/>
              <a:t>版。從</a:t>
            </a:r>
            <a:r>
              <a:rPr lang="en-US" altLang="zh-TW" sz="2400" dirty="0"/>
              <a:t>2015</a:t>
            </a:r>
            <a:r>
              <a:rPr lang="zh-TW" altLang="en-US" sz="2400" dirty="0"/>
              <a:t>年起，魚與熊掌</a:t>
            </a:r>
            <a:r>
              <a:rPr lang="zh-TW" altLang="en-US" sz="2400" dirty="0" smtClean="0"/>
              <a:t>不可兼得，以</a:t>
            </a:r>
            <a:r>
              <a:rPr lang="zh-TW" altLang="en-US" sz="2400" dirty="0"/>
              <a:t>創作華文專書</a:t>
            </a:r>
            <a:r>
              <a:rPr lang="zh-TW" altLang="en-US" sz="2400" dirty="0" smtClean="0"/>
              <a:t>為主。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8402055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4723</TotalTime>
  <Words>4516</Words>
  <Application>Microsoft Office PowerPoint</Application>
  <PresentationFormat>寬螢幕</PresentationFormat>
  <Paragraphs>76</Paragraphs>
  <Slides>20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Wingdings 3</vt:lpstr>
      <vt:lpstr>絲縷</vt:lpstr>
      <vt:lpstr>台灣的法學需「出師」 ──歐美日中學術知識的在地化</vt:lpstr>
      <vt:lpstr>壹、緒言</vt:lpstr>
      <vt:lpstr>貳、個人研究教學歷程：律師vs.學者及講師vs.講座  30歲「半路出家」踏入「門都沒有」的台灣法律史</vt:lpstr>
      <vt:lpstr>PowerPoint 簡報</vt:lpstr>
      <vt:lpstr>以另類「博士後」填補探究多源的台灣法律史 所需基礎知識</vt:lpstr>
      <vt:lpstr>18年另類博士後研究告終：2013母校訪問學者</vt:lpstr>
      <vt:lpstr>累積更多法律史研究後從論文轉向專書為主的創作</vt:lpstr>
      <vt:lpstr>以實際的檔案驗證理論並以適當的理論透視檔案</vt:lpstr>
      <vt:lpstr>在國際學界受肯定後漸次在國內學界及司法界受重視</vt:lpstr>
      <vt:lpstr>PowerPoint 簡報</vt:lpstr>
      <vt:lpstr>參、台灣法學知識的發展歷程  日本的法釋義學及兼具台灣特色的舊慣法學</vt:lpstr>
      <vt:lpstr>第二代法學者以西方先進說抗衡法西斯黨國法學</vt:lpstr>
      <vt:lpstr>PowerPoint 簡報</vt:lpstr>
      <vt:lpstr>1990年代民主化後以歐美法理及法制為 學者立法與釋憲</vt:lpstr>
      <vt:lpstr>肆、對「出師」的反思  當今台灣的法學環境及內涵</vt:lpstr>
      <vt:lpstr>PowerPoint 簡報</vt:lpstr>
      <vt:lpstr>建構不受歐美日本法學侷限的在地化法學知識</vt:lpstr>
      <vt:lpstr>PowerPoint 簡報</vt:lpstr>
      <vt:lpstr>PowerPoint 簡報</vt:lpstr>
      <vt:lpstr>作為結語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台灣的法學需「出師」 ──歐美日中學識的在地化</dc:title>
  <dc:creator>user</dc:creator>
  <cp:lastModifiedBy>user</cp:lastModifiedBy>
  <cp:revision>173</cp:revision>
  <dcterms:created xsi:type="dcterms:W3CDTF">2024-02-03T11:48:21Z</dcterms:created>
  <dcterms:modified xsi:type="dcterms:W3CDTF">2024-03-27T16:11:25Z</dcterms:modified>
</cp:coreProperties>
</file>