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0" r:id="rId3"/>
    <p:sldId id="275" r:id="rId4"/>
    <p:sldId id="258" r:id="rId5"/>
    <p:sldId id="259" r:id="rId6"/>
    <p:sldId id="281" r:id="rId7"/>
    <p:sldId id="28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6" r:id="rId20"/>
    <p:sldId id="277" r:id="rId21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2" autoAdjust="0"/>
    <p:restoredTop sz="94704" autoAdjust="0"/>
  </p:normalViewPr>
  <p:slideViewPr>
    <p:cSldViewPr snapToGrid="0">
      <p:cViewPr varScale="1">
        <p:scale>
          <a:sx n="83" d="100"/>
          <a:sy n="83" d="100"/>
        </p:scale>
        <p:origin x="686" y="62"/>
      </p:cViewPr>
      <p:guideLst/>
    </p:cSldViewPr>
  </p:slideViewPr>
  <p:outlineViewPr>
    <p:cViewPr>
      <p:scale>
        <a:sx n="33" d="100"/>
        <a:sy n="33" d="100"/>
      </p:scale>
      <p:origin x="0" y="-5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2F9D2-79CC-4425-BD7A-49934BBA7F78}" type="datetimeFigureOut">
              <a:rPr lang="zh-TW" altLang="en-US" smtClean="0"/>
              <a:t>2024/6/16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CE219-59BD-4EFF-8945-46F610B48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40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8E8F7-998F-4DF8-B217-0D9EB6A3A05E}" type="datetimeFigureOut">
              <a:rPr lang="zh-TW" altLang="en-US" smtClean="0"/>
              <a:t>2024/6/16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EB7F1-9404-4C64-8207-9BE25858D9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544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7205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（一）黃東熊係</a:t>
            </a:r>
            <a:r>
              <a:rPr lang="en-US" altLang="zh-TW" dirty="0" smtClean="0"/>
              <a:t>1961</a:t>
            </a:r>
            <a:r>
              <a:rPr lang="zh-TW" altLang="en-US" dirty="0" smtClean="0"/>
              <a:t>年畢業自國立中興大學法商學院法律系，</a:t>
            </a:r>
            <a:r>
              <a:rPr lang="en-US" altLang="zh-TW" dirty="0" smtClean="0"/>
              <a:t>1974</a:t>
            </a:r>
            <a:r>
              <a:rPr lang="zh-TW" altLang="en-US" dirty="0" smtClean="0"/>
              <a:t>年獲東京大學法學博士。</a:t>
            </a:r>
            <a:r>
              <a:rPr lang="en-US" altLang="zh-TW" dirty="0" smtClean="0"/>
              <a:t>1976</a:t>
            </a:r>
            <a:r>
              <a:rPr lang="zh-TW" altLang="en-US" dirty="0" smtClean="0"/>
              <a:t>年至</a:t>
            </a:r>
            <a:r>
              <a:rPr lang="en-US" altLang="zh-TW" dirty="0" smtClean="0"/>
              <a:t>1982</a:t>
            </a:r>
            <a:r>
              <a:rPr lang="zh-TW" altLang="en-US" dirty="0" smtClean="0"/>
              <a:t>年任教於政大法律系，</a:t>
            </a:r>
            <a:r>
              <a:rPr lang="en-US" altLang="zh-TW" dirty="0" smtClean="0"/>
              <a:t>1982</a:t>
            </a:r>
            <a:r>
              <a:rPr lang="zh-TW" altLang="en-US" dirty="0" smtClean="0"/>
              <a:t>年至</a:t>
            </a:r>
            <a:r>
              <a:rPr lang="en-US" altLang="zh-TW" dirty="0" smtClean="0"/>
              <a:t>1983</a:t>
            </a:r>
            <a:r>
              <a:rPr lang="zh-TW" altLang="en-US" dirty="0" smtClean="0"/>
              <a:t>年任教於輔仁大學法律系，</a:t>
            </a:r>
            <a:r>
              <a:rPr lang="en-US" altLang="zh-TW" dirty="0" smtClean="0"/>
              <a:t>1983</a:t>
            </a:r>
            <a:r>
              <a:rPr lang="zh-TW" altLang="en-US" dirty="0" smtClean="0"/>
              <a:t>年至</a:t>
            </a:r>
            <a:r>
              <a:rPr lang="en-US" altLang="zh-TW" dirty="0" smtClean="0"/>
              <a:t>1997</a:t>
            </a:r>
            <a:r>
              <a:rPr lang="zh-TW" altLang="en-US" dirty="0" smtClean="0"/>
              <a:t>年任教於國立中興大學法商學院法律系，並於</a:t>
            </a:r>
            <a:r>
              <a:rPr lang="en-US" altLang="zh-TW" dirty="0" smtClean="0"/>
              <a:t>1994</a:t>
            </a:r>
            <a:r>
              <a:rPr lang="zh-TW" altLang="en-US" dirty="0" smtClean="0"/>
              <a:t>年至</a:t>
            </a:r>
            <a:r>
              <a:rPr lang="en-US" altLang="zh-TW" dirty="0" smtClean="0"/>
              <a:t>1997</a:t>
            </a:r>
            <a:r>
              <a:rPr lang="zh-TW" altLang="en-US" dirty="0" smtClean="0"/>
              <a:t>年間擔任國立中興大學校長。陳以德</a:t>
            </a:r>
            <a:r>
              <a:rPr lang="en-US" altLang="zh-TW" dirty="0" smtClean="0"/>
              <a:t>1968</a:t>
            </a:r>
            <a:r>
              <a:rPr lang="zh-TW" altLang="en-US" dirty="0" smtClean="0"/>
              <a:t>年賓州大學</a:t>
            </a:r>
            <a:r>
              <a:rPr lang="en-US" altLang="zh-TW" dirty="0" smtClean="0"/>
              <a:t>UP</a:t>
            </a:r>
            <a:r>
              <a:rPr lang="zh-TW" altLang="en-US" dirty="0" smtClean="0"/>
              <a:t>的博士論文即探究日治時期台灣的法律，在</a:t>
            </a:r>
            <a:r>
              <a:rPr lang="en-US" altLang="zh-TW" dirty="0" smtClean="0"/>
              <a:t>1980</a:t>
            </a:r>
            <a:r>
              <a:rPr lang="zh-TW" altLang="en-US" dirty="0" smtClean="0"/>
              <a:t>年代美國的歷史學界仍被認為是日治台灣法律史專家，但其同時為第一任台獨聯盟主席，故一直沒機會回台灣講述台灣人觀點的日治時期法律史。也因此讓專攻台灣法律史的我，在</a:t>
            </a:r>
            <a:r>
              <a:rPr lang="en-US" altLang="zh-TW" dirty="0" smtClean="0"/>
              <a:t>1990</a:t>
            </a:r>
            <a:r>
              <a:rPr lang="zh-TW" altLang="en-US" dirty="0" smtClean="0"/>
              <a:t>年代的台灣學界顯然與眾不同，其實我並不是第一位從台灣人觀點論日治時期法律的台灣法律人，第二代法學者陳以德才是。</a:t>
            </a:r>
            <a:endParaRPr lang="en-US" altLang="zh-TW" dirty="0" smtClean="0"/>
          </a:p>
          <a:p>
            <a:r>
              <a:rPr lang="zh-TW" altLang="en-US" dirty="0" smtClean="0"/>
              <a:t>（二）戰後的</a:t>
            </a:r>
            <a:r>
              <a:rPr lang="en-US" altLang="zh-TW" dirty="0" smtClean="0"/>
              <a:t>1955</a:t>
            </a:r>
            <a:r>
              <a:rPr lang="zh-TW" altLang="en-US" dirty="0" smtClean="0"/>
              <a:t>年始設立的臺灣省立法商學院法律系，即幾乎沒有日文法學書籍。該法律系第一屆學生、日治末期曾唸到小學</a:t>
            </a:r>
            <a:r>
              <a:rPr lang="en-US" altLang="zh-TW" dirty="0" smtClean="0"/>
              <a:t>2</a:t>
            </a:r>
            <a:r>
              <a:rPr lang="zh-TW" altLang="en-US" dirty="0" smtClean="0"/>
              <a:t>年級的曾華松，縱令由於家裡附近舊書攤賣很多日文書，自己買了些日文法學書籍並選修日文，但處於何孝元系主任很鼓勵學生考國家考試的氛圍下，又無像洪遜欣這般日治時期習法、日語比華語佳的法學教師，故就讀法商學院法律系時，尚未藉由閱讀日文書而獲取法學知識，係擔任法官、為解釋適用中華民國法律時，才參考日文法律書籍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774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反政府者，可能明天就會消失。隱藏自己主張，將它的正當性推給「先進國家」如此規定、如此認為。其實該國可能有做如此規定相搭配的條件，或者該國學界也存有不同意見。</a:t>
            </a:r>
            <a:endParaRPr lang="en-US" altLang="zh-TW" dirty="0" smtClean="0"/>
          </a:p>
          <a:p>
            <a:r>
              <a:rPr lang="zh-TW" altLang="en-US" dirty="0" smtClean="0"/>
              <a:t>例如以孫文較為接近國家社會主義的「民生主義」，包裝戰後德國立基於維護人性尊嚴的「社會國」理念，提出所謂「民生福利國家」。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587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1990</a:t>
            </a:r>
            <a:r>
              <a:rPr lang="zh-TW" altLang="en-US" dirty="0" smtClean="0"/>
              <a:t>年代的自由化、民主化浪潮，讓歐美法學理論所預設的價值觀，從過去的「不能提」，變得好像是「無庸置疑」的道理。造就了後述的「學者立法」。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208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已不合時宜：於今法學者可暢所欲言，需要說服的不是總統個人，而是社會大眾。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學院內的學者應扮演的是，公民社會的「良心」，亦即在不代表特定的政治、經濟或社會團體之利益底下，說清楚各種法規範模式欲追求的價值選擇或利益衡量是什麼？且為什麼它值得我們追求？而不僅僅只因為它是某「先進」國家的法律或理論。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325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288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（一）政大、台北大、成大、中正、東吳等法律系，都沒有開設台灣法律史的課程。</a:t>
            </a:r>
            <a:endParaRPr lang="en-US" altLang="zh-TW" dirty="0" smtClean="0"/>
          </a:p>
          <a:p>
            <a:r>
              <a:rPr lang="zh-TW" altLang="en-US" dirty="0" smtClean="0"/>
              <a:t>（二）新的論述取徑：例如欲有系統地加入在地的素材，而與外國理論對話，或進行科際整法學，都與</a:t>
            </a:r>
            <a:r>
              <a:rPr lang="en-US" altLang="zh-TW" dirty="0" smtClean="0"/>
              <a:t>40</a:t>
            </a:r>
            <a:r>
              <a:rPr lang="zh-TW" altLang="en-US" dirty="0" smtClean="0"/>
              <a:t>幾年前第二代法學者出版論文集時的需求不一樣了。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4806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外國學者才會唸經：好像法釋義非得跟著德國學說走不可。外國方有經典之作：好像參考文獻若沒有外國論著就不好看。語言不是問題：法學者之間不要再比誰的日文、誰的德文比較好，而要比法學論述本身。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031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78772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即該書「上篇」的內容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 smtClean="0"/>
          </a:p>
          <a:p>
            <a:r>
              <a:rPr lang="zh-TW" altLang="en-US" dirty="0" smtClean="0"/>
              <a:t>依我的淺見，日本的法學界至少在大正時期，已開始關切在地的日本社會條件，是否適合繼受西方法。但是，台灣的法學界卻一直到</a:t>
            </a:r>
            <a:r>
              <a:rPr lang="en-US" altLang="zh-TW" dirty="0" smtClean="0"/>
              <a:t>1990</a:t>
            </a:r>
            <a:r>
              <a:rPr lang="zh-TW" altLang="en-US" dirty="0" smtClean="0"/>
              <a:t>年代才開始有這個問題意識，因為在此之前若有提問，也是問中國社會，而非台灣社會的條件是否適合繼受西方法。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8737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即該書「下篇」，亦即第四、五、六章的內容，占全書五分之三，但在此僅言各章的結論。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第一點即第四章所述，該章有日文版本：王泰升著，坂口一成譯，</a:t>
            </a:r>
            <a:r>
              <a:rPr lang="en-US" altLang="ja-JP" dirty="0" smtClean="0"/>
              <a:t>〈</a:t>
            </a:r>
            <a:r>
              <a:rPr lang="ja-JP" altLang="en-US" dirty="0" smtClean="0"/>
              <a:t>東アジアにおける法学の伝播経路（一）──日本・中国の「法学通論」から台湾の「法学緒論」へ──</a:t>
            </a:r>
            <a:r>
              <a:rPr lang="en-US" altLang="ja-JP" dirty="0" smtClean="0"/>
              <a:t>〉</a:t>
            </a:r>
            <a:r>
              <a:rPr lang="ja-JP" altLang="en-US" dirty="0" smtClean="0"/>
              <a:t>，阪大法学，第</a:t>
            </a:r>
            <a:r>
              <a:rPr lang="en-US" altLang="ja-JP" dirty="0" smtClean="0"/>
              <a:t>69</a:t>
            </a:r>
            <a:r>
              <a:rPr lang="ja-JP" altLang="en-US" dirty="0" smtClean="0"/>
              <a:t>巻第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号（</a:t>
            </a:r>
            <a:r>
              <a:rPr lang="en-US" altLang="ja-JP" dirty="0" smtClean="0"/>
              <a:t>2020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月），頁</a:t>
            </a:r>
            <a:r>
              <a:rPr lang="en-US" altLang="ja-JP" dirty="0" smtClean="0"/>
              <a:t>1097-1141</a:t>
            </a:r>
            <a:r>
              <a:rPr lang="ja-JP" altLang="en-US" dirty="0" smtClean="0"/>
              <a:t>；</a:t>
            </a:r>
            <a:r>
              <a:rPr lang="en-US" altLang="ja-JP" dirty="0" smtClean="0"/>
              <a:t>〈</a:t>
            </a:r>
            <a:r>
              <a:rPr lang="ja-JP" altLang="en-US" dirty="0" smtClean="0"/>
              <a:t>東アジアにおける法学の伝播経路（二）──日本・中国の「法学通論」から台湾の「法学緒論」へ──</a:t>
            </a:r>
            <a:r>
              <a:rPr lang="en-US" altLang="ja-JP" dirty="0" smtClean="0"/>
              <a:t>〉</a:t>
            </a:r>
            <a:r>
              <a:rPr lang="ja-JP" altLang="en-US" dirty="0" smtClean="0"/>
              <a:t>，阪大法学，第</a:t>
            </a:r>
            <a:r>
              <a:rPr lang="en-US" altLang="ja-JP" dirty="0" smtClean="0"/>
              <a:t>69</a:t>
            </a:r>
            <a:r>
              <a:rPr lang="ja-JP" altLang="en-US" dirty="0" smtClean="0"/>
              <a:t>巻第</a:t>
            </a:r>
            <a:r>
              <a:rPr lang="en-US" altLang="ja-JP" dirty="0" smtClean="0"/>
              <a:t>6</a:t>
            </a:r>
            <a:r>
              <a:rPr lang="ja-JP" altLang="en-US" dirty="0" smtClean="0"/>
              <a:t>号（</a:t>
            </a:r>
            <a:r>
              <a:rPr lang="en-US" altLang="ja-JP" dirty="0" smtClean="0"/>
              <a:t>2020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月），頁</a:t>
            </a:r>
            <a:r>
              <a:rPr lang="en-US" altLang="ja-JP" dirty="0" smtClean="0"/>
              <a:t>1521-1562</a:t>
            </a:r>
            <a:r>
              <a:rPr lang="ja-JP" altLang="en-US" dirty="0" smtClean="0"/>
              <a:t>；</a:t>
            </a:r>
            <a:r>
              <a:rPr lang="en-US" altLang="ja-JP" dirty="0" smtClean="0"/>
              <a:t>〈</a:t>
            </a:r>
            <a:r>
              <a:rPr lang="ja-JP" altLang="en-US" dirty="0" smtClean="0"/>
              <a:t>東アジアにおける法学の伝播経路（三・完）──日本・中国の「法学通論」から台湾の「法学緒論」へ──</a:t>
            </a:r>
            <a:r>
              <a:rPr lang="en-US" altLang="ja-JP" dirty="0" smtClean="0"/>
              <a:t>〉</a:t>
            </a:r>
            <a:r>
              <a:rPr lang="ja-JP" altLang="en-US" dirty="0" smtClean="0"/>
              <a:t>，阪大法学，第</a:t>
            </a:r>
            <a:r>
              <a:rPr lang="en-US" altLang="ja-JP" dirty="0" smtClean="0"/>
              <a:t>70</a:t>
            </a:r>
            <a:r>
              <a:rPr lang="ja-JP" altLang="en-US" dirty="0" smtClean="0"/>
              <a:t>巻第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号（</a:t>
            </a:r>
            <a:r>
              <a:rPr lang="en-US" altLang="ja-JP" dirty="0" smtClean="0"/>
              <a:t>2020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月），頁</a:t>
            </a:r>
            <a:r>
              <a:rPr lang="en-US" altLang="ja-JP" dirty="0" smtClean="0"/>
              <a:t>181-220</a:t>
            </a:r>
            <a:r>
              <a:rPr lang="ja-JP" altLang="en-US" dirty="0" smtClean="0"/>
              <a:t>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第二點即第五章所述，已另外改寫成一文：王泰升，</a:t>
            </a:r>
            <a:r>
              <a:rPr lang="en-US" altLang="ja-JP" dirty="0" smtClean="0"/>
              <a:t>〈</a:t>
            </a:r>
            <a:r>
              <a:rPr lang="ja-JP" altLang="en-US" dirty="0" smtClean="0"/>
              <a:t>成文法與不成文法概念及用語的檢討和對策──兼對書評的回應</a:t>
            </a:r>
            <a:r>
              <a:rPr lang="en-US" altLang="ja-JP" dirty="0" smtClean="0"/>
              <a:t>〉</a:t>
            </a:r>
            <a:r>
              <a:rPr lang="ja-JP" altLang="en-US" dirty="0" smtClean="0"/>
              <a:t>，中研院法學期刊，第</a:t>
            </a:r>
            <a:r>
              <a:rPr lang="en-US" altLang="ja-JP" dirty="0" smtClean="0"/>
              <a:t>34</a:t>
            </a:r>
            <a:r>
              <a:rPr lang="ja-JP" altLang="en-US" dirty="0" smtClean="0"/>
              <a:t>期（</a:t>
            </a:r>
            <a:r>
              <a:rPr lang="en-US" altLang="ja-JP" dirty="0" smtClean="0"/>
              <a:t>2024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月），頁</a:t>
            </a:r>
            <a:r>
              <a:rPr lang="en-US" altLang="ja-JP" dirty="0" smtClean="0"/>
              <a:t>219-252</a:t>
            </a:r>
            <a:r>
              <a:rPr lang="ja-JP" altLang="en-US" dirty="0" smtClean="0"/>
              <a:t>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第三點所謂「自相矛盾」：繼續沿用舊的法律解釋方法中的「當然解釋」、「反對解釋」，但前者指稱的舉輕以明重、舉重以明輕，在同時採取的德式法釋義學中，係屬於已超越法條文義之對於法律漏洞的「補充」，而非「解釋」，且後者在德式法釋義學中通常被認為是「反面推論」，亦即類推之要件已被檢驗並遭否決，也不是在法條文義內所為的解釋。換言之，兩者都不宜再稱「解釋」了，除非放棄該德式法釋義學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50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中國法律史是藍色加紅字那一條，台灣法律史是黑色這一條。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23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在「台灣的法學需出師」一文中我認為：</a:t>
            </a:r>
          </a:p>
          <a:p>
            <a:r>
              <a:rPr lang="zh-TW" altLang="en-US" dirty="0" smtClean="0"/>
              <a:t>今在整個世界村，各國彼此之間乃「互為主體」，對於外國法或理論，台灣的法學界應先誠摯地理解其內涵及成因，尊重其在外國之所以然的同時，思考我國有無可借重之處。宜拋掉「奶嘴」心態，告別過去唯有沿襲外國法或理論才心安的態度。當外國與本國的社會條件相似，若應採同樣的價值理念，即可引進該外國法或理論，若不應採該價值理念，即明確地說不。當外國與本國的社會條件不相似，固然可據此拒絕外國法或理論，但亦可選擇接受其蘊含的價值理念，且付出可接受的成本來改造本國社會條件，以讓從外國引進的法在本國得以落實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有些國家或威權政府將某種「進步」的價值，講成是「西方」的價值，再以「反西方」，作為反對該進步價值的理由。或者將某種「落伍」的價值，講成是「固有」的價值，再以所謂「落伍」之說乃是西方對東方「固有」文明的歧視，為該落伍的價值辯護。我認為，「進步」或「落伍」乃是人們當下所做的選擇，且不必只因「固有」即維持，只因「西方」即反對，同樣地也不必只因「西方」即跟隨，而應保有「自己為主體」的思考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0222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今天要講的內容，展現在</a:t>
            </a:r>
            <a:r>
              <a:rPr lang="en-US" altLang="zh-TW" dirty="0" smtClean="0"/>
              <a:t>2022</a:t>
            </a:r>
            <a:r>
              <a:rPr lang="zh-TW" altLang="en-US" dirty="0" smtClean="0"/>
              <a:t>年我寫的這本書的封面：上面是將以台灣為中心所看到的世界，繪製成圖，表示本書關懷的焦點是台灣，但同時也需要從整個世界史，來說明台灣歷史的發展。下面是台灣第一所法學教育機構：台北帝大政學科，</a:t>
            </a:r>
            <a:r>
              <a:rPr lang="en-US" altLang="zh-TW" dirty="0" smtClean="0"/>
              <a:t>1928</a:t>
            </a:r>
            <a:r>
              <a:rPr lang="zh-TW" altLang="en-US" dirty="0" smtClean="0"/>
              <a:t>年由日本政府設立時所在的建築物，在今天是台灣大學的文學院所在地。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身為台灣學者，我對「法學」兩字會有兩種發音，華語的「法學」是二戰後從民國中國傳入的，台語的「法學」則是較早之從戰前日本傳入。為了回答「於今如何呢？」，我在最後會談到：法學在台灣的落地生根，但在融會歐美日中傳入之知識的同時，卻仍欠缺台灣的元素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早期經常是（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）、（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）兼為（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），嗣後才出現以（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）單獨作為一個社群，故在此將以較上位的「法律人」：具有法學專業知識的人，加以涵蓋，展開關於法學知識史的討論。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7036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近代西歐以類似神學的態度，探求</a:t>
            </a:r>
            <a:r>
              <a:rPr lang="zh-TW" altLang="en-US" b="1" dirty="0" smtClean="0"/>
              <a:t>西歐各國在解釋法律時所共通的方法或原理</a:t>
            </a:r>
            <a:r>
              <a:rPr lang="zh-TW" altLang="en-US" dirty="0" smtClean="0"/>
              <a:t>，並</a:t>
            </a:r>
            <a:r>
              <a:rPr lang="zh-TW" altLang="en-US" b="1" dirty="0" smtClean="0"/>
              <a:t>視為一種學術</a:t>
            </a:r>
            <a:r>
              <a:rPr lang="zh-TW" altLang="en-US" dirty="0" smtClean="0"/>
              <a:t>，即今日所稱「法釋義學」。（書中頁</a:t>
            </a:r>
            <a:r>
              <a:rPr lang="en-US" altLang="zh-TW" dirty="0" smtClean="0"/>
              <a:t>410</a:t>
            </a:r>
            <a:r>
              <a:rPr lang="zh-TW" altLang="en-US" dirty="0" smtClean="0"/>
              <a:t>，第六章第一節）但西歐法學者所觀察的法律現象，不僅限於解釋法律，還擴及以歸納或演繹方式，探求</a:t>
            </a:r>
            <a:r>
              <a:rPr lang="zh-TW" altLang="en-US" b="1" dirty="0" smtClean="0"/>
              <a:t>法律規範與其他社會規範或現象之間的關係</a:t>
            </a:r>
            <a:r>
              <a:rPr lang="zh-TW" altLang="en-US" dirty="0" smtClean="0"/>
              <a:t>，此相當於今日稱「社會科學」，亦屬法學的一部分（書中頁</a:t>
            </a:r>
            <a:r>
              <a:rPr lang="en-US" altLang="zh-TW" dirty="0" smtClean="0"/>
              <a:t>9</a:t>
            </a:r>
            <a:r>
              <a:rPr lang="zh-TW" altLang="en-US" dirty="0" smtClean="0"/>
              <a:t>）。</a:t>
            </a:r>
            <a:r>
              <a:rPr lang="en-US" altLang="zh-TW" dirty="0" smtClean="0"/>
              <a:t>19</a:t>
            </a:r>
            <a:r>
              <a:rPr lang="zh-TW" altLang="en-US" dirty="0" smtClean="0"/>
              <a:t>世紀晚期的美國同樣有視法學如同科學一般的見解，例如當時哈佛法學院</a:t>
            </a:r>
            <a:r>
              <a:rPr lang="en-US" altLang="zh-TW" dirty="0" smtClean="0"/>
              <a:t>Langdell</a:t>
            </a:r>
            <a:r>
              <a:rPr lang="zh-TW" altLang="en-US" dirty="0" smtClean="0"/>
              <a:t>院長即認為，英美普通法乃是透過邏輯上的推論等方法，從判決先例中找出的規則再適用於個案，故曾將收藏判例集的法學院圖書館比喻為科學家的實驗室。（書中頁</a:t>
            </a:r>
            <a:r>
              <a:rPr lang="en-US" altLang="zh-TW" dirty="0" smtClean="0"/>
              <a:t>488</a:t>
            </a:r>
            <a:r>
              <a:rPr lang="zh-TW" altLang="en-US" dirty="0" smtClean="0"/>
              <a:t>）而這些見解在進入</a:t>
            </a:r>
            <a:r>
              <a:rPr lang="en-US" altLang="zh-TW" dirty="0" smtClean="0"/>
              <a:t>20</a:t>
            </a:r>
            <a:r>
              <a:rPr lang="zh-TW" altLang="en-US" dirty="0" smtClean="0"/>
              <a:t>世紀後也都受「法唯實論」者質疑。但無論如此，由於法學當中涉及法之適用的法釋義學，最符合東亞國家引進西方法學的動機與期待，故這個部分在東亞法學顯得一枝獨秀。明治時期的日本、清末民國中國，乃至</a:t>
            </a:r>
            <a:r>
              <a:rPr lang="en-US" altLang="zh-TW" dirty="0" smtClean="0"/>
              <a:t>19</a:t>
            </a:r>
            <a:r>
              <a:rPr lang="zh-TW" altLang="en-US" dirty="0" smtClean="0"/>
              <a:t>世紀末開啟法學發展的台灣，莫不如此。不過時至今日，東亞的法學界</a:t>
            </a:r>
            <a:r>
              <a:rPr lang="zh-TW" altLang="en-US" b="1" dirty="0" smtClean="0"/>
              <a:t>不應</a:t>
            </a:r>
            <a:r>
              <a:rPr lang="zh-TW" altLang="en-US" dirty="0" smtClean="0"/>
              <a:t>只停留在法釋義學。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51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1914</a:t>
            </a:r>
            <a:r>
              <a:rPr lang="zh-TW" altLang="en-US" dirty="0" smtClean="0"/>
              <a:t>年的舊慣立法事業，兼顧漢族法律傳統與西方現代法制而擬定民商法典，即具有啟發性，但涉及性別不平等的法律作為，我們就勇敢地告別傳統吧。再者，我們也應意識到，所謂的「舊慣」乃現代化之後的產物，其並不等於清治時期台灣，在中華帝國法制下的民間習慣，蓋傳統中國法中無現代法概念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戰後施行於台灣的中華民國民法典本是繼受自西歐、且是為中國社會而制定的，故有些台灣社會的法律現象並未加以規範，此時日治時期針對台灣的法律現象所建構的知識，亦即舊慣法學的論述，恰可派上用場，例如視童養媳為一種特定的「收養」關係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6632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「殖民性」就是「從屬性」，亦即須從屬日本帝國的法學框架或侷限。總結整個</a:t>
            </a:r>
            <a:r>
              <a:rPr lang="en-US" altLang="zh-TW" dirty="0" smtClean="0"/>
              <a:t>50</a:t>
            </a:r>
            <a:r>
              <a:rPr lang="zh-TW" altLang="en-US" dirty="0" smtClean="0"/>
              <a:t>年的日治台灣，至多僅能產出具「殖民現代性」的法學知識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924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已知學歷者，畢業生最多的</a:t>
            </a:r>
            <a:r>
              <a:rPr lang="en-US" altLang="zh-TW" dirty="0" smtClean="0"/>
              <a:t>4</a:t>
            </a:r>
            <a:r>
              <a:rPr lang="zh-TW" altLang="en-US" dirty="0" smtClean="0"/>
              <a:t>所學校為：東京帝大、中央大學、京都帝大、位居第四名的就是明大。詳見對「在台司法官簡歷表」所為的整體性分析。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台灣人最早、屬於第二批通過辯護士考試者有</a:t>
            </a:r>
            <a:r>
              <a:rPr lang="en-US" altLang="zh-TW" dirty="0" smtClean="0"/>
              <a:t>4</a:t>
            </a:r>
            <a:r>
              <a:rPr lang="zh-TW" altLang="en-US" dirty="0" smtClean="0"/>
              <a:t>位，其中</a:t>
            </a:r>
            <a:r>
              <a:rPr lang="en-US" altLang="zh-TW" dirty="0" smtClean="0"/>
              <a:t>3</a:t>
            </a:r>
            <a:r>
              <a:rPr lang="zh-TW" altLang="en-US" dirty="0" smtClean="0"/>
              <a:t>位出身明大法科。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698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（一）何孝元曾在中國、美國接受法學教育，曾任國防部法規司中將司長，與韓忠謨</a:t>
            </a:r>
            <a:r>
              <a:rPr lang="zh-TW" altLang="en-US" b="1" dirty="0" smtClean="0"/>
              <a:t>同樣在</a:t>
            </a:r>
            <a:r>
              <a:rPr lang="en-US" altLang="zh-TW" b="1" dirty="0" smtClean="0"/>
              <a:t>1954</a:t>
            </a:r>
            <a:r>
              <a:rPr lang="zh-TW" altLang="en-US" b="1" dirty="0" smtClean="0"/>
              <a:t>年受聘於台大法律系</a:t>
            </a:r>
            <a:r>
              <a:rPr lang="zh-TW" altLang="en-US" dirty="0" smtClean="0"/>
              <a:t>，但其不久即轉至臺灣省立法商學院法律系，且長期任教並領導該校法律系。按</a:t>
            </a:r>
            <a:r>
              <a:rPr lang="en-US" altLang="zh-TW" dirty="0" smtClean="0"/>
              <a:t>1952</a:t>
            </a:r>
            <a:r>
              <a:rPr lang="zh-TW" altLang="en-US" dirty="0" smtClean="0"/>
              <a:t>年為培育書記官而設立的臺灣省立行政專科學校司法行政科，其在</a:t>
            </a:r>
            <a:r>
              <a:rPr lang="en-US" altLang="zh-TW" dirty="0" smtClean="0"/>
              <a:t>1955</a:t>
            </a:r>
            <a:r>
              <a:rPr lang="zh-TW" altLang="en-US" dirty="0" smtClean="0"/>
              <a:t>年改制為臺灣省立法商學院時</a:t>
            </a:r>
            <a:r>
              <a:rPr lang="zh-TW" altLang="en-US" b="1" dirty="0" smtClean="0"/>
              <a:t>設置了法律學系</a:t>
            </a:r>
            <a:r>
              <a:rPr lang="zh-TW" altLang="en-US" dirty="0" smtClean="0"/>
              <a:t>（整個學校其後改制為國立中興大學法商學院，俗稱「中興法商學院」，即今之國立臺北大學）</a:t>
            </a:r>
            <a:endParaRPr lang="en-US" altLang="zh-TW" dirty="0" smtClean="0"/>
          </a:p>
          <a:p>
            <a:r>
              <a:rPr lang="zh-TW" altLang="en-US" dirty="0" smtClean="0"/>
              <a:t>（二）李肇偉於廣西大學畢業後赴法國獲法學博士，曾任教於廣西大學。</a:t>
            </a:r>
            <a:r>
              <a:rPr lang="en-US" altLang="zh-TW" dirty="0" smtClean="0"/>
              <a:t>1949</a:t>
            </a:r>
            <a:r>
              <a:rPr lang="zh-TW" altLang="en-US" dirty="0" smtClean="0"/>
              <a:t>年隨著中華民國政府遷台而移居台灣，先任教育部編審，</a:t>
            </a:r>
            <a:r>
              <a:rPr lang="en-US" altLang="zh-TW" dirty="0" smtClean="0"/>
              <a:t>1953</a:t>
            </a:r>
            <a:r>
              <a:rPr lang="zh-TW" altLang="en-US" dirty="0" smtClean="0"/>
              <a:t>年起為臺灣省立法商學院專任教授，</a:t>
            </a:r>
            <a:r>
              <a:rPr lang="en-US" altLang="zh-TW" dirty="0" smtClean="0"/>
              <a:t>1979</a:t>
            </a:r>
            <a:r>
              <a:rPr lang="zh-TW" altLang="en-US" dirty="0" smtClean="0"/>
              <a:t>年以中興法商學院法律學系教授退休，同年逝世。</a:t>
            </a:r>
            <a:endParaRPr lang="en-US" altLang="zh-TW" dirty="0" smtClean="0"/>
          </a:p>
          <a:p>
            <a:r>
              <a:rPr lang="zh-TW" altLang="en-US" dirty="0" smtClean="0"/>
              <a:t>（三）成長於民國中國的李岱，</a:t>
            </a:r>
            <a:r>
              <a:rPr lang="en-US" altLang="zh-TW" dirty="0" smtClean="0"/>
              <a:t>1948</a:t>
            </a:r>
            <a:r>
              <a:rPr lang="zh-TW" altLang="en-US" dirty="0" smtClean="0"/>
              <a:t>年北京大學畢業，來到台灣的第一份教職是任教於臺灣省立桃園農業學校，</a:t>
            </a:r>
            <a:r>
              <a:rPr lang="en-US" altLang="zh-TW" dirty="0" smtClean="0"/>
              <a:t>1960</a:t>
            </a:r>
            <a:r>
              <a:rPr lang="zh-TW" altLang="en-US" dirty="0" smtClean="0"/>
              <a:t>年轉任臺灣省立法商學院講師，後升等為副教授、教授，開設法學緒論、民法、國際私法等課程，</a:t>
            </a:r>
            <a:r>
              <a:rPr lang="en-US" altLang="zh-TW" dirty="0" smtClean="0"/>
              <a:t>1994</a:t>
            </a:r>
            <a:r>
              <a:rPr lang="zh-TW" altLang="en-US" dirty="0" smtClean="0"/>
              <a:t>年在中興法商學院退休。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不過宜補充的是，戰後來台灣的外省人，經常視本省人之受「日本化」為「奴化」，從而滋生優越感，但是這個情形在法學界較不嚴重，因為中國的法學界本身即深受日本影響。外省人法學教師在肯定本省人法律系學生懂日文之餘，鼓勵其學德文、到德國留學，開啟了後來台灣法律系留學德國的風潮。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866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你丟我撿：</a:t>
            </a:r>
            <a:r>
              <a:rPr lang="en-US" altLang="zh-TW" dirty="0" smtClean="0"/>
              <a:t>1949</a:t>
            </a:r>
            <a:r>
              <a:rPr lang="zh-TW" altLang="en-US" dirty="0" smtClean="0"/>
              <a:t>中國所丟的、台灣撿來用，但沒撿到戰後初期中國乍現之具自由主義色彩法學，撿到的是中國的黨國法學。</a:t>
            </a:r>
            <a:endParaRPr lang="en-US" altLang="zh-TW" dirty="0" smtClean="0"/>
          </a:p>
          <a:p>
            <a:r>
              <a:rPr lang="zh-TW" altLang="en-US" dirty="0" smtClean="0"/>
              <a:t>釋字</a:t>
            </a:r>
            <a:r>
              <a:rPr lang="en-US" altLang="zh-TW" dirty="0" smtClean="0"/>
              <a:t>31</a:t>
            </a:r>
            <a:r>
              <a:rPr lang="zh-TW" altLang="en-US" dirty="0" smtClean="0"/>
              <a:t>號根本是在</a:t>
            </a:r>
            <a:r>
              <a:rPr lang="zh-TW" altLang="en-US" b="1" dirty="0" smtClean="0"/>
              <a:t>曾反對日本帝國主義</a:t>
            </a:r>
            <a:r>
              <a:rPr lang="zh-TW" altLang="en-US" dirty="0" smtClean="0"/>
              <a:t>的本省人的傷口上灑鹽。</a:t>
            </a:r>
            <a:endParaRPr lang="en-US" altLang="zh-TW" dirty="0" smtClean="0"/>
          </a:p>
          <a:p>
            <a:r>
              <a:rPr lang="zh-TW" altLang="en-US" dirty="0" smtClean="0"/>
              <a:t>蔡章麟在日本內地念法律、當法官，專攻民事法，不一定對公法學有深入研究，且林呈祿法學見解本就進不了日治下台灣法學界。不過，他在學校圖書館應有機會讀到「台灣青年」這份雜誌，當中的法學文章應會吸引其注意。但縱使他知道，若提出在台灣一直不改選的話，本省人將一直不能選中央民意代表，就等於懷疑國民黨政府能反攻大陸成功，這是當時台灣的政治禁忌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EB7F1-9404-4C64-8207-9BE25858D91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326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761674" y="166255"/>
            <a:ext cx="9125526" cy="3322831"/>
          </a:xfrm>
        </p:spPr>
        <p:txBody>
          <a:bodyPr>
            <a:normAutofit/>
          </a:bodyPr>
          <a:lstStyle/>
          <a:p>
            <a:r>
              <a:rPr lang="zh-TW" altLang="en-US" sz="6600" dirty="0"/>
              <a:t>台灣的</a:t>
            </a:r>
            <a:r>
              <a:rPr lang="zh-TW" altLang="en-US" sz="6600" dirty="0" smtClean="0"/>
              <a:t>法學者世代與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zh-TW" altLang="en-US" sz="6600" dirty="0" smtClean="0"/>
              <a:t>學知內涵</a:t>
            </a:r>
            <a:r>
              <a:rPr lang="en-US" altLang="zh-TW" sz="6600" dirty="0"/>
              <a:t/>
            </a:r>
            <a:br>
              <a:rPr lang="en-US" altLang="zh-TW" sz="6600" dirty="0"/>
            </a:b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61674" y="4197659"/>
            <a:ext cx="8915399" cy="1787505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4700" dirty="0" smtClean="0"/>
              <a:t>王泰升</a:t>
            </a:r>
            <a:endParaRPr lang="en-US" altLang="zh-TW" sz="4700" dirty="0" smtClean="0"/>
          </a:p>
          <a:p>
            <a:r>
              <a:rPr lang="zh-TW" altLang="en-US" sz="2600" dirty="0" smtClean="0"/>
              <a:t>台灣大學講座教授、科法所特聘教授</a:t>
            </a:r>
            <a:endParaRPr lang="en-US" altLang="zh-TW" sz="2600" dirty="0" smtClean="0"/>
          </a:p>
          <a:p>
            <a:r>
              <a:rPr lang="zh-TW" altLang="en-US" sz="2600" dirty="0" smtClean="0"/>
              <a:t>中央研究院台史所暨法律所合聘研究員</a:t>
            </a:r>
            <a:endParaRPr lang="en-US" altLang="zh-TW" sz="2600" dirty="0" smtClean="0"/>
          </a:p>
          <a:p>
            <a:r>
              <a:rPr lang="zh-TW" altLang="en-US" sz="2600" dirty="0" smtClean="0"/>
              <a:t>教育部終身國家講座主持人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94052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4452" y="586100"/>
            <a:ext cx="8911687" cy="81782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第二代在引進法學知識上的美麗與哀愁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03592" y="1403928"/>
            <a:ext cx="9388043" cy="5024581"/>
          </a:xfrm>
        </p:spPr>
        <p:txBody>
          <a:bodyPr>
            <a:noAutofit/>
          </a:bodyPr>
          <a:lstStyle/>
          <a:p>
            <a:r>
              <a:rPr lang="en-US" altLang="zh-TW" sz="2400" b="1" dirty="0"/>
              <a:t>1960</a:t>
            </a:r>
            <a:r>
              <a:rPr lang="zh-TW" altLang="en-US" sz="2400" b="1" dirty="0"/>
              <a:t>年代中期以後</a:t>
            </a:r>
            <a:r>
              <a:rPr lang="zh-TW" altLang="en-US" sz="2400" dirty="0" smtClean="0"/>
              <a:t>，</a:t>
            </a:r>
            <a:r>
              <a:rPr lang="zh-TW" altLang="en-US" sz="2400" dirty="0" smtClean="0">
                <a:solidFill>
                  <a:srgbClr val="FF0000"/>
                </a:solidFill>
              </a:rPr>
              <a:t>受教</a:t>
            </a:r>
            <a:r>
              <a:rPr lang="zh-TW" altLang="en-US" sz="2400" dirty="0" smtClean="0"/>
              <a:t>於第一代、以</a:t>
            </a:r>
            <a:r>
              <a:rPr lang="zh-TW" altLang="en-US" sz="2400" dirty="0">
                <a:solidFill>
                  <a:srgbClr val="FF0000"/>
                </a:solidFill>
              </a:rPr>
              <a:t>本省人</a:t>
            </a:r>
            <a:r>
              <a:rPr lang="zh-TW" altLang="en-US" sz="2400" dirty="0"/>
              <a:t>居多</a:t>
            </a:r>
            <a:r>
              <a:rPr lang="zh-TW" altLang="en-US" sz="2400" dirty="0" smtClean="0"/>
              <a:t>的</a:t>
            </a:r>
            <a:r>
              <a:rPr lang="zh-TW" altLang="en-US" sz="2400" b="1" dirty="0" smtClean="0"/>
              <a:t>第二</a:t>
            </a:r>
            <a:r>
              <a:rPr lang="zh-TW" altLang="en-US" sz="2400" b="1" dirty="0"/>
              <a:t>代</a:t>
            </a:r>
            <a:r>
              <a:rPr lang="zh-TW" altLang="en-US" sz="2400" dirty="0"/>
              <a:t>法學者，專攻領域包括行政法、憲法、刑事法、法理學等與國家統治權關係密切的學科，</a:t>
            </a:r>
            <a:r>
              <a:rPr lang="zh-TW" altLang="en-US" sz="2400" dirty="0">
                <a:solidFill>
                  <a:srgbClr val="FF0000"/>
                </a:solidFill>
              </a:rPr>
              <a:t>出國留學</a:t>
            </a:r>
            <a:r>
              <a:rPr lang="zh-TW" altLang="en-US" sz="2400" dirty="0"/>
              <a:t>後帶回</a:t>
            </a:r>
            <a:r>
              <a:rPr lang="zh-TW" altLang="en-US" sz="2400" dirty="0">
                <a:solidFill>
                  <a:srgbClr val="FF0000"/>
                </a:solidFill>
              </a:rPr>
              <a:t>德國、日本</a:t>
            </a:r>
            <a:r>
              <a:rPr lang="zh-TW" altLang="en-US" sz="2400" dirty="0"/>
              <a:t>在</a:t>
            </a:r>
            <a:r>
              <a:rPr lang="zh-TW" altLang="en-US" sz="2400" dirty="0">
                <a:solidFill>
                  <a:srgbClr val="FF0000"/>
                </a:solidFill>
              </a:rPr>
              <a:t>戰後</a:t>
            </a:r>
            <a:r>
              <a:rPr lang="zh-TW" altLang="en-US" sz="2400" dirty="0"/>
              <a:t>傾向自由民主，或理論更為完備的法學內涵，據以用法學</a:t>
            </a:r>
            <a:r>
              <a:rPr lang="zh-TW" altLang="en-US" sz="2400" b="1" dirty="0">
                <a:solidFill>
                  <a:schemeClr val="tx1"/>
                </a:solidFill>
              </a:rPr>
              <a:t>論文</a:t>
            </a:r>
            <a:r>
              <a:rPr lang="zh-TW" altLang="en-US" sz="2400" dirty="0"/>
              <a:t>批評國內裁判或法規，或改寫為華文</a:t>
            </a:r>
            <a:r>
              <a:rPr lang="zh-TW" altLang="en-US" sz="2400" b="1" dirty="0">
                <a:solidFill>
                  <a:schemeClr val="tx1"/>
                </a:solidFill>
              </a:rPr>
              <a:t>教科書</a:t>
            </a:r>
            <a:r>
              <a:rPr lang="zh-TW" altLang="en-US" sz="2400" dirty="0"/>
              <a:t>。但流亡海外的第二代法學者所建構的法學知識進不了台灣，如陳隆志的</a:t>
            </a:r>
            <a:r>
              <a:rPr lang="zh-TW" altLang="en-US" sz="2400" dirty="0">
                <a:solidFill>
                  <a:srgbClr val="0070C0"/>
                </a:solidFill>
              </a:rPr>
              <a:t>國際法</a:t>
            </a:r>
            <a:r>
              <a:rPr lang="zh-TW" altLang="en-US" sz="2400" dirty="0"/>
              <a:t>、陳以德的</a:t>
            </a:r>
            <a:r>
              <a:rPr lang="zh-TW" altLang="en-US" sz="2400" dirty="0">
                <a:solidFill>
                  <a:srgbClr val="0070C0"/>
                </a:solidFill>
              </a:rPr>
              <a:t>日治法律史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日治舊藏因國家法已非日本法而效用大減、華文教科書很少且冷戰格局下斷絕與中國往來，以致跟日</a:t>
            </a:r>
            <a:r>
              <a:rPr lang="zh-TW" altLang="en-US" sz="2400" dirty="0"/>
              <a:t>治台灣、民國</a:t>
            </a:r>
            <a:r>
              <a:rPr lang="zh-TW" altLang="en-US" sz="2400" dirty="0" smtClean="0"/>
              <a:t>中國兩</a:t>
            </a:r>
            <a:r>
              <a:rPr lang="zh-TW" altLang="en-US" sz="2400" dirty="0"/>
              <a:t>個知識</a:t>
            </a:r>
            <a:r>
              <a:rPr lang="zh-TW" altLang="en-US" sz="2400" dirty="0" smtClean="0"/>
              <a:t>源頭大幅</a:t>
            </a:r>
            <a:r>
              <a:rPr lang="zh-TW" altLang="en-US" sz="2400" dirty="0" smtClean="0">
                <a:solidFill>
                  <a:srgbClr val="FF0000"/>
                </a:solidFill>
              </a:rPr>
              <a:t>斷裂</a:t>
            </a:r>
            <a:r>
              <a:rPr lang="zh-TW" altLang="en-US" sz="2400" dirty="0" smtClean="0"/>
              <a:t>，由於知識本身「家裡沒大人」，第二代可不受學術權威羈絆，盡情引進具</a:t>
            </a:r>
            <a:r>
              <a:rPr lang="zh-TW" altLang="en-US" sz="2400" b="1" dirty="0" smtClean="0"/>
              <a:t>強大知識競爭力</a:t>
            </a:r>
            <a:r>
              <a:rPr lang="zh-TW" altLang="en-US" sz="2400" dirty="0" smtClean="0"/>
              <a:t>的</a:t>
            </a:r>
            <a:r>
              <a:rPr lang="zh-TW" altLang="en-US" sz="2400" dirty="0" smtClean="0">
                <a:solidFill>
                  <a:srgbClr val="FF0000"/>
                </a:solidFill>
              </a:rPr>
              <a:t>戰後</a:t>
            </a:r>
            <a:r>
              <a:rPr lang="zh-TW" altLang="en-US" sz="2400" dirty="0" smtClean="0"/>
              <a:t>歐、美（常經日本）法學。</a:t>
            </a:r>
            <a:endParaRPr lang="en-US" altLang="zh-TW" sz="2400" dirty="0" smtClean="0"/>
          </a:p>
          <a:p>
            <a:r>
              <a:rPr lang="zh-TW" altLang="en-US" sz="2400" dirty="0" smtClean="0"/>
              <a:t>本省人居多的法律系學生，未出國而從事</a:t>
            </a:r>
            <a:r>
              <a:rPr lang="zh-TW" altLang="en-US" sz="2400" dirty="0" smtClean="0">
                <a:solidFill>
                  <a:srgbClr val="FF0000"/>
                </a:solidFill>
              </a:rPr>
              <a:t>法律</a:t>
            </a:r>
            <a:r>
              <a:rPr lang="zh-TW" altLang="en-US" sz="2400" dirty="0">
                <a:solidFill>
                  <a:srgbClr val="FF0000"/>
                </a:solidFill>
              </a:rPr>
              <a:t>實務</a:t>
            </a:r>
            <a:r>
              <a:rPr lang="zh-TW" altLang="en-US" sz="2400" dirty="0" smtClean="0">
                <a:solidFill>
                  <a:srgbClr val="FF0000"/>
                </a:solidFill>
              </a:rPr>
              <a:t>工作</a:t>
            </a:r>
            <a:r>
              <a:rPr lang="zh-TW" altLang="en-US" sz="2400" dirty="0" smtClean="0">
                <a:solidFill>
                  <a:schemeClr val="tx1"/>
                </a:solidFill>
              </a:rPr>
              <a:t>後</a:t>
            </a:r>
            <a:r>
              <a:rPr lang="zh-TW" altLang="en-US" sz="2400" dirty="0" smtClean="0"/>
              <a:t>，若能使用</a:t>
            </a:r>
            <a:r>
              <a:rPr lang="zh-TW" altLang="en-US" sz="2400" dirty="0" smtClean="0">
                <a:solidFill>
                  <a:srgbClr val="FF0000"/>
                </a:solidFill>
              </a:rPr>
              <a:t>日文</a:t>
            </a:r>
            <a:r>
              <a:rPr lang="zh-TW" altLang="en-US" sz="2400" dirty="0" smtClean="0"/>
              <a:t>理解</a:t>
            </a:r>
            <a:r>
              <a:rPr lang="zh-TW" altLang="en-US" sz="2400" dirty="0" smtClean="0">
                <a:solidFill>
                  <a:srgbClr val="FF0000"/>
                </a:solidFill>
              </a:rPr>
              <a:t>戰後德、日</a:t>
            </a:r>
            <a:r>
              <a:rPr lang="zh-TW" altLang="en-US" sz="2400" dirty="0" smtClean="0">
                <a:solidFill>
                  <a:schemeClr val="tx1"/>
                </a:solidFill>
              </a:rPr>
              <a:t>的</a:t>
            </a:r>
            <a:r>
              <a:rPr lang="zh-TW" altLang="en-US" sz="2400" dirty="0" smtClean="0">
                <a:solidFill>
                  <a:srgbClr val="FF0000"/>
                </a:solidFill>
              </a:rPr>
              <a:t>法釋義學</a:t>
            </a:r>
            <a:r>
              <a:rPr lang="zh-TW" altLang="en-US" sz="2400" dirty="0" smtClean="0"/>
              <a:t>，可成為學院外的第二代法學者。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875888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63103" y="-117436"/>
            <a:ext cx="8911687" cy="234872"/>
          </a:xfrm>
        </p:spPr>
        <p:txBody>
          <a:bodyPr>
            <a:noAutofit/>
          </a:bodyPr>
          <a:lstStyle/>
          <a:p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15249" y="526473"/>
            <a:ext cx="9659611" cy="5892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9600" dirty="0"/>
              <a:t>第二</a:t>
            </a:r>
            <a:r>
              <a:rPr lang="zh-TW" altLang="en-US" sz="9600" dirty="0" smtClean="0"/>
              <a:t>代</a:t>
            </a:r>
            <a:r>
              <a:rPr lang="zh-TW" altLang="en-US" sz="9600" dirty="0">
                <a:solidFill>
                  <a:srgbClr val="FF0000"/>
                </a:solidFill>
              </a:rPr>
              <a:t>開始翻轉</a:t>
            </a:r>
            <a:r>
              <a:rPr lang="zh-TW" altLang="en-US" sz="9600" dirty="0"/>
              <a:t>本省人族群在法學知識建構上劣勢地位，</a:t>
            </a:r>
            <a:r>
              <a:rPr lang="en-US" altLang="zh-TW" sz="9600" dirty="0"/>
              <a:t>1970</a:t>
            </a:r>
            <a:r>
              <a:rPr lang="zh-TW" altLang="en-US" sz="9600" dirty="0"/>
              <a:t>年代國民黨統治集團開始吸納本省人知識菁英，使得本省人法學者在政治立場上</a:t>
            </a:r>
            <a:r>
              <a:rPr lang="zh-TW" altLang="en-US" sz="9600" dirty="0">
                <a:solidFill>
                  <a:srgbClr val="FF0000"/>
                </a:solidFill>
              </a:rPr>
              <a:t>分裂</a:t>
            </a:r>
            <a:r>
              <a:rPr lang="zh-TW" altLang="en-US" sz="9600" dirty="0"/>
              <a:t>，並各自在歐美日本法學中取其所需，</a:t>
            </a:r>
            <a:r>
              <a:rPr lang="zh-TW" altLang="en-US" sz="9600" dirty="0">
                <a:solidFill>
                  <a:srgbClr val="FF0000"/>
                </a:solidFill>
              </a:rPr>
              <a:t>共同</a:t>
            </a:r>
            <a:r>
              <a:rPr lang="zh-TW" altLang="en-US" sz="9600" dirty="0"/>
              <a:t>形成了當時親</a:t>
            </a:r>
            <a:r>
              <a:rPr lang="en-US" altLang="zh-TW" sz="9600" dirty="0"/>
              <a:t>/</a:t>
            </a:r>
            <a:r>
              <a:rPr lang="zh-TW" altLang="en-US" sz="9600" dirty="0"/>
              <a:t>反國民黨的法學知識，助長法學界的意見多元性。</a:t>
            </a:r>
            <a:endParaRPr lang="en-US" altLang="zh-TW" sz="9600" dirty="0"/>
          </a:p>
          <a:p>
            <a:pPr>
              <a:lnSpc>
                <a:spcPct val="120000"/>
              </a:lnSpc>
            </a:pPr>
            <a:r>
              <a:rPr lang="zh-TW" altLang="en-US" sz="9600" dirty="0" smtClean="0"/>
              <a:t>世代間的知識</a:t>
            </a:r>
            <a:r>
              <a:rPr lang="zh-TW" altLang="en-US" sz="9600" dirty="0"/>
              <a:t>差異，或導因於</a:t>
            </a:r>
            <a:r>
              <a:rPr lang="zh-TW" altLang="en-US" sz="9600" b="1" dirty="0"/>
              <a:t>組成者族群別</a:t>
            </a:r>
            <a:r>
              <a:rPr lang="en-US" altLang="zh-TW" sz="9600" b="1" dirty="0"/>
              <a:t>/</a:t>
            </a:r>
            <a:r>
              <a:rPr lang="zh-TW" altLang="en-US" sz="9600" b="1" dirty="0"/>
              <a:t>歷史經驗</a:t>
            </a:r>
            <a:r>
              <a:rPr lang="zh-TW" altLang="en-US" sz="9600" dirty="0"/>
              <a:t>之不同，或緣自</a:t>
            </a:r>
            <a:r>
              <a:rPr lang="zh-TW" altLang="en-US" sz="9600" b="1" dirty="0"/>
              <a:t>繼受母國在學說</a:t>
            </a:r>
            <a:r>
              <a:rPr lang="zh-TW" altLang="en-US" sz="9600" dirty="0"/>
              <a:t>上的改變，並在</a:t>
            </a:r>
            <a:r>
              <a:rPr lang="en-US" altLang="zh-TW" sz="9600" dirty="0"/>
              <a:t>1970</a:t>
            </a:r>
            <a:r>
              <a:rPr lang="zh-TW" altLang="en-US" sz="9600" dirty="0"/>
              <a:t>年代相互交鋒。但面對心懷黨國法學之意識的第一代，第二代為</a:t>
            </a:r>
            <a:r>
              <a:rPr lang="zh-TW" altLang="en-US" sz="9600" dirty="0">
                <a:solidFill>
                  <a:srgbClr val="FF0000"/>
                </a:solidFill>
              </a:rPr>
              <a:t>避免批評</a:t>
            </a:r>
            <a:r>
              <a:rPr lang="zh-TW" altLang="en-US" sz="9600" dirty="0"/>
              <a:t>三民主義，</a:t>
            </a:r>
            <a:r>
              <a:rPr lang="zh-TW" altLang="en-US" sz="9600" dirty="0">
                <a:solidFill>
                  <a:srgbClr val="FF0000"/>
                </a:solidFill>
              </a:rPr>
              <a:t>竟謂</a:t>
            </a:r>
            <a:r>
              <a:rPr lang="zh-TW" altLang="en-US" sz="9600" dirty="0"/>
              <a:t>立足於全體主義</a:t>
            </a:r>
            <a:r>
              <a:rPr lang="en-US" altLang="zh-TW" sz="9600" dirty="0"/>
              <a:t>/</a:t>
            </a:r>
            <a:r>
              <a:rPr lang="zh-TW" altLang="en-US" sz="9600" dirty="0"/>
              <a:t>革命民權</a:t>
            </a:r>
            <a:r>
              <a:rPr lang="zh-TW" altLang="en-US" sz="7200" dirty="0" smtClean="0"/>
              <a:t>（擁護政府者才有民權）</a:t>
            </a:r>
            <a:r>
              <a:rPr lang="zh-TW" altLang="en-US" sz="9600" dirty="0" smtClean="0"/>
              <a:t>的</a:t>
            </a:r>
            <a:r>
              <a:rPr lang="zh-TW" altLang="en-US" sz="9600" dirty="0"/>
              <a:t>三民主義的「</a:t>
            </a:r>
            <a:r>
              <a:rPr lang="zh-TW" altLang="en-US" sz="9600" dirty="0">
                <a:solidFill>
                  <a:srgbClr val="FF0000"/>
                </a:solidFill>
              </a:rPr>
              <a:t>理想</a:t>
            </a:r>
            <a:r>
              <a:rPr lang="zh-TW" altLang="en-US" sz="9600" dirty="0"/>
              <a:t>」，與以個人主義</a:t>
            </a:r>
            <a:r>
              <a:rPr lang="en-US" altLang="zh-TW" sz="9600" dirty="0"/>
              <a:t>/</a:t>
            </a:r>
            <a:r>
              <a:rPr lang="zh-TW" altLang="en-US" sz="9600" dirty="0"/>
              <a:t>天賦人權為基礎的現代法是</a:t>
            </a:r>
            <a:r>
              <a:rPr lang="zh-TW" altLang="en-US" sz="9600" dirty="0">
                <a:solidFill>
                  <a:srgbClr val="FF0000"/>
                </a:solidFill>
              </a:rPr>
              <a:t>一致</a:t>
            </a:r>
            <a:r>
              <a:rPr lang="zh-TW" altLang="en-US" sz="9600" dirty="0" smtClean="0">
                <a:solidFill>
                  <a:srgbClr val="FF0000"/>
                </a:solidFill>
              </a:rPr>
              <a:t>的</a:t>
            </a:r>
            <a:r>
              <a:rPr lang="zh-TW" altLang="en-US" sz="9600" dirty="0" smtClean="0"/>
              <a:t>。意圖</a:t>
            </a:r>
            <a:r>
              <a:rPr lang="zh-TW" altLang="en-US" sz="9600" dirty="0"/>
              <a:t>以三民主義的</a:t>
            </a:r>
            <a:r>
              <a:rPr lang="zh-TW" altLang="en-US" sz="9600" dirty="0" smtClean="0"/>
              <a:t>外衣掩飾</a:t>
            </a:r>
            <a:r>
              <a:rPr lang="zh-TW" altLang="en-US" sz="9600" dirty="0"/>
              <a:t>具自由民主理念的法規範，雖自欺欺人亦無可奈何</a:t>
            </a:r>
            <a:r>
              <a:rPr lang="zh-TW" altLang="en-US" sz="9600" dirty="0" smtClean="0"/>
              <a:t>。</a:t>
            </a:r>
            <a:endParaRPr lang="en-US" altLang="zh-TW" sz="9600" dirty="0" smtClean="0"/>
          </a:p>
          <a:p>
            <a:pPr>
              <a:lnSpc>
                <a:spcPct val="120000"/>
              </a:lnSpc>
            </a:pPr>
            <a:r>
              <a:rPr lang="zh-TW" altLang="en-US" sz="9600" dirty="0" smtClean="0"/>
              <a:t>白色恐怖威權統治</a:t>
            </a:r>
            <a:r>
              <a:rPr lang="zh-TW" altLang="en-US" sz="9600" dirty="0"/>
              <a:t>下</a:t>
            </a:r>
            <a:r>
              <a:rPr lang="zh-TW" altLang="en-US" sz="9600" dirty="0" smtClean="0"/>
              <a:t>，第二代常以</a:t>
            </a:r>
            <a:r>
              <a:rPr lang="zh-TW" altLang="en-US" sz="9600" b="1" dirty="0" smtClean="0"/>
              <a:t>去社會脈絡</a:t>
            </a:r>
            <a:r>
              <a:rPr lang="zh-TW" altLang="en-US" sz="9600" dirty="0" smtClean="0"/>
              <a:t>的「普世」、「先進國家法律」為</a:t>
            </a:r>
            <a:r>
              <a:rPr lang="zh-TW" altLang="en-US" sz="9600" dirty="0"/>
              <a:t>由，</a:t>
            </a:r>
            <a:r>
              <a:rPr lang="zh-TW" altLang="en-US" sz="9600" dirty="0">
                <a:solidFill>
                  <a:srgbClr val="FF0000"/>
                </a:solidFill>
              </a:rPr>
              <a:t>引進</a:t>
            </a:r>
            <a:r>
              <a:rPr lang="zh-TW" altLang="en-US" sz="9600" dirty="0"/>
              <a:t>戰後歐美法學理論或法制</a:t>
            </a:r>
            <a:r>
              <a:rPr lang="zh-TW" altLang="en-US" sz="9600" dirty="0" smtClean="0"/>
              <a:t>，以對其中最關鍵的</a:t>
            </a:r>
            <a:r>
              <a:rPr lang="zh-TW" altLang="en-US" sz="9600" dirty="0"/>
              <a:t>價值選擇或利益</a:t>
            </a:r>
            <a:r>
              <a:rPr lang="zh-TW" altLang="en-US" sz="9600" dirty="0" smtClean="0"/>
              <a:t>衡量，存而刻意</a:t>
            </a:r>
            <a:r>
              <a:rPr lang="zh-TW" altLang="en-US" sz="9600" dirty="0" smtClean="0">
                <a:solidFill>
                  <a:srgbClr val="FF0000"/>
                </a:solidFill>
              </a:rPr>
              <a:t>不論</a:t>
            </a:r>
            <a:r>
              <a:rPr lang="zh-TW" altLang="en-US" sz="9600" dirty="0" smtClean="0"/>
              <a:t>。蓋若明示社會價值可改變為不同於執政當局所採者，形同「反政府</a:t>
            </a:r>
            <a:r>
              <a:rPr lang="zh-TW" altLang="en-US" sz="9600" dirty="0"/>
              <a:t>」。</a:t>
            </a:r>
            <a:r>
              <a:rPr lang="zh-TW" altLang="en-US" sz="9600" dirty="0" smtClean="0"/>
              <a:t>策略上為求自保而</a:t>
            </a:r>
            <a:r>
              <a:rPr lang="zh-TW" altLang="en-US" sz="9600" b="1" dirty="0" smtClean="0"/>
              <a:t>隱藏自己主張</a:t>
            </a:r>
            <a:r>
              <a:rPr lang="zh-TW" altLang="en-US" sz="9600" dirty="0" smtClean="0"/>
              <a:t>，卻造就了「唯外國法（理論）是從」的</a:t>
            </a:r>
            <a:r>
              <a:rPr lang="zh-TW" altLang="en-US" sz="9600" dirty="0" smtClean="0">
                <a:solidFill>
                  <a:srgbClr val="FF0000"/>
                </a:solidFill>
              </a:rPr>
              <a:t>自我殖民</a:t>
            </a:r>
            <a:r>
              <a:rPr lang="zh-TW" altLang="en-US" sz="9600" dirty="0" smtClean="0"/>
              <a:t>心態。</a:t>
            </a:r>
            <a:endParaRPr lang="zh-TW" altLang="en-US" sz="96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5774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4982" y="604573"/>
            <a:ext cx="9855200" cy="817828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至第三代以歐美法學知識重建自由民主法制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12828" y="1514764"/>
            <a:ext cx="9388043" cy="5024581"/>
          </a:xfrm>
        </p:spPr>
        <p:txBody>
          <a:bodyPr>
            <a:noAutofit/>
          </a:bodyPr>
          <a:lstStyle/>
          <a:p>
            <a:r>
              <a:rPr lang="zh-TW" altLang="en-US" sz="2400" b="1" dirty="0" smtClean="0"/>
              <a:t>第三代自</a:t>
            </a:r>
            <a:r>
              <a:rPr lang="en-US" altLang="zh-TW" sz="2400" b="1" dirty="0" smtClean="0"/>
              <a:t>1980</a:t>
            </a:r>
            <a:r>
              <a:rPr lang="zh-TW" altLang="en-US" sz="2400" b="1" dirty="0" smtClean="0"/>
              <a:t>年代前期</a:t>
            </a:r>
            <a:r>
              <a:rPr lang="zh-TW" altLang="en-US" sz="2400" dirty="0" smtClean="0"/>
              <a:t>起浮現，</a:t>
            </a:r>
            <a:r>
              <a:rPr lang="zh-TW" altLang="en-US" sz="2400" dirty="0" smtClean="0">
                <a:solidFill>
                  <a:srgbClr val="FF0000"/>
                </a:solidFill>
              </a:rPr>
              <a:t>族群別</a:t>
            </a:r>
            <a:r>
              <a:rPr lang="zh-TW" altLang="en-US" sz="2400" dirty="0" smtClean="0"/>
              <a:t>因在台共同生活經驗增多而漸失意義，但意識形態別仍值得觀察。女學生較少且較難出國留學，博士學位漸成新聘教師門檻，</a:t>
            </a:r>
            <a:r>
              <a:rPr lang="en-US" altLang="zh-TW" sz="2400" dirty="0" smtClean="0"/>
              <a:t>90</a:t>
            </a:r>
            <a:r>
              <a:rPr lang="zh-TW" altLang="en-US" sz="2400" dirty="0"/>
              <a:t>年代為止以</a:t>
            </a:r>
            <a:r>
              <a:rPr lang="zh-TW" altLang="en-US" sz="2400" dirty="0">
                <a:solidFill>
                  <a:srgbClr val="FF0000"/>
                </a:solidFill>
              </a:rPr>
              <a:t>男性</a:t>
            </a:r>
            <a:r>
              <a:rPr lang="zh-TW" altLang="en-US" sz="2400" dirty="0"/>
              <a:t>居絕對</a:t>
            </a:r>
            <a:r>
              <a:rPr lang="zh-TW" altLang="en-US" sz="2400" dirty="0" smtClean="0"/>
              <a:t>多數。</a:t>
            </a:r>
            <a:endParaRPr lang="en-US" altLang="zh-TW" sz="2400" dirty="0" smtClean="0"/>
          </a:p>
          <a:p>
            <a:r>
              <a:rPr lang="zh-TW" altLang="en-US" sz="2400" dirty="0" smtClean="0"/>
              <a:t>法學論文須經學術審查且論述格式趨向標準化等，使得從事法學研究者絕大多數為</a:t>
            </a:r>
            <a:r>
              <a:rPr lang="zh-TW" altLang="en-US" sz="2400" dirty="0" smtClean="0">
                <a:solidFill>
                  <a:srgbClr val="FF0000"/>
                </a:solidFill>
              </a:rPr>
              <a:t>學院內學者，</a:t>
            </a:r>
            <a:r>
              <a:rPr lang="zh-TW" altLang="en-US" sz="2400" dirty="0">
                <a:solidFill>
                  <a:schemeClr val="tx1"/>
                </a:solidFill>
              </a:rPr>
              <a:t>少見如第二代之同時為</a:t>
            </a:r>
            <a:r>
              <a:rPr lang="zh-TW" altLang="en-US" sz="2400" b="1" dirty="0">
                <a:solidFill>
                  <a:schemeClr val="tx1"/>
                </a:solidFill>
              </a:rPr>
              <a:t>法律實務工作者</a:t>
            </a:r>
            <a:r>
              <a:rPr lang="zh-TW" altLang="en-US" sz="2400" dirty="0">
                <a:solidFill>
                  <a:schemeClr val="tx1"/>
                </a:solidFill>
              </a:rPr>
              <a:t>。兩者已走向</a:t>
            </a:r>
            <a:r>
              <a:rPr lang="zh-TW" altLang="en-US" sz="2400" dirty="0">
                <a:solidFill>
                  <a:srgbClr val="FF0000"/>
                </a:solidFill>
              </a:rPr>
              <a:t>專業分工</a:t>
            </a:r>
            <a:r>
              <a:rPr lang="zh-TW" altLang="en-US" sz="2400" dirty="0">
                <a:solidFill>
                  <a:schemeClr val="tx1"/>
                </a:solidFill>
              </a:rPr>
              <a:t>，應相互尊重及交流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en-US" altLang="zh-TW" sz="2400" dirty="0" smtClean="0"/>
              <a:t>1987</a:t>
            </a:r>
            <a:r>
              <a:rPr lang="zh-TW" altLang="en-US" sz="2400" dirty="0"/>
              <a:t>年解嚴、</a:t>
            </a:r>
            <a:r>
              <a:rPr lang="en-US" altLang="zh-TW" sz="2400" dirty="0"/>
              <a:t>1991</a:t>
            </a:r>
            <a:r>
              <a:rPr lang="zh-TW" altLang="en-US" sz="2400" dirty="0"/>
              <a:t>年終止動員戡亂的</a:t>
            </a:r>
            <a:r>
              <a:rPr lang="zh-TW" altLang="en-US" sz="2400" dirty="0">
                <a:solidFill>
                  <a:srgbClr val="FF0000"/>
                </a:solidFill>
              </a:rPr>
              <a:t>自由化、民主化</a:t>
            </a:r>
            <a:r>
              <a:rPr lang="zh-TW" altLang="en-US" sz="2400" dirty="0"/>
              <a:t>氛圍，讓人數</a:t>
            </a:r>
            <a:r>
              <a:rPr lang="zh-TW" altLang="en-US" sz="2400" dirty="0">
                <a:solidFill>
                  <a:srgbClr val="FF0000"/>
                </a:solidFill>
              </a:rPr>
              <a:t>更多</a:t>
            </a:r>
            <a:r>
              <a:rPr lang="zh-TW" altLang="en-US" sz="2400" dirty="0"/>
              <a:t>、以留學</a:t>
            </a:r>
            <a:r>
              <a:rPr lang="zh-TW" altLang="en-US" sz="2400" dirty="0">
                <a:solidFill>
                  <a:srgbClr val="FF0000"/>
                </a:solidFill>
              </a:rPr>
              <a:t>德、美</a:t>
            </a:r>
            <a:r>
              <a:rPr lang="zh-TW" altLang="en-US" sz="2400" dirty="0"/>
              <a:t>兩國為主的第三代，</a:t>
            </a:r>
            <a:r>
              <a:rPr lang="zh-TW" altLang="en-US" sz="2400" dirty="0">
                <a:solidFill>
                  <a:srgbClr val="FF0000"/>
                </a:solidFill>
              </a:rPr>
              <a:t>全面且毫無禁忌</a:t>
            </a:r>
            <a:r>
              <a:rPr lang="zh-TW" altLang="en-US" sz="2400" dirty="0"/>
              <a:t>地引進當代歐美法學。例如刑法學及民事財產法學，第三代接續繼受並推廣德國理論，建構在概念、體系、思維等更上一層的規範體系</a:t>
            </a:r>
            <a:r>
              <a:rPr lang="zh-TW" altLang="en-US" sz="2400" dirty="0" smtClean="0"/>
              <a:t>。以致歐美法</a:t>
            </a:r>
            <a:r>
              <a:rPr lang="zh-TW" altLang="en-US" sz="2400" dirty="0"/>
              <a:t>理念在台灣</a:t>
            </a:r>
            <a:r>
              <a:rPr lang="zh-TW" altLang="en-US" sz="2400" b="1" dirty="0"/>
              <a:t>法學界</a:t>
            </a:r>
            <a:r>
              <a:rPr lang="zh-TW" altLang="en-US" sz="2400" dirty="0"/>
              <a:t>被接受的程度，可能高於其他亞洲國家（可部分的說明為什麼台灣成為亞洲第一個承認同性婚姻的國家）。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614647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9212" y="134582"/>
            <a:ext cx="8911687" cy="234872"/>
          </a:xfrm>
        </p:spPr>
        <p:txBody>
          <a:bodyPr>
            <a:noAutofit/>
          </a:bodyPr>
          <a:lstStyle/>
          <a:p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25964" y="886693"/>
            <a:ext cx="9274935" cy="543098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9600" dirty="0"/>
              <a:t>在部分老師輩第二代帶領下，第三代積極投身於正常民主國家法律體制之重建，化身為「民意」</a:t>
            </a:r>
            <a:r>
              <a:rPr lang="zh-TW" altLang="en-US" sz="9600" dirty="0" smtClean="0"/>
              <a:t>，展現</a:t>
            </a:r>
            <a:r>
              <a:rPr lang="zh-TW" altLang="en-US" sz="9600" dirty="0"/>
              <a:t>「學者</a:t>
            </a:r>
            <a:r>
              <a:rPr lang="zh-TW" altLang="en-US" sz="9600" b="1" dirty="0"/>
              <a:t>立法</a:t>
            </a:r>
            <a:r>
              <a:rPr lang="zh-TW" altLang="en-US" sz="9600" dirty="0"/>
              <a:t>」氣勢</a:t>
            </a:r>
            <a:r>
              <a:rPr lang="zh-TW" altLang="en-US" sz="9600" dirty="0" smtClean="0"/>
              <a:t>。例如</a:t>
            </a:r>
            <a:r>
              <a:rPr lang="en-US" altLang="zh-TW" sz="9600" dirty="0" smtClean="0"/>
              <a:t>1990</a:t>
            </a:r>
            <a:r>
              <a:rPr lang="zh-TW" altLang="en-US" sz="9600" dirty="0" smtClean="0"/>
              <a:t>年代行政程序法之制定。學院內</a:t>
            </a:r>
            <a:r>
              <a:rPr lang="zh-TW" altLang="en-US" sz="9600" dirty="0" smtClean="0">
                <a:solidFill>
                  <a:srgbClr val="FF0000"/>
                </a:solidFill>
              </a:rPr>
              <a:t>學者</a:t>
            </a:r>
            <a:r>
              <a:rPr lang="zh-TW" altLang="en-US" sz="9600" dirty="0" smtClean="0"/>
              <a:t>所擁有的法學知識，已不僅止於學說，而成為國家法的內涵，具高度影響力。</a:t>
            </a:r>
            <a:endParaRPr lang="zh-TW" altLang="en-US" sz="9600" dirty="0"/>
          </a:p>
          <a:p>
            <a:pPr>
              <a:lnSpc>
                <a:spcPct val="120000"/>
              </a:lnSpc>
            </a:pPr>
            <a:r>
              <a:rPr lang="zh-TW" altLang="en-US" sz="9600" dirty="0" smtClean="0"/>
              <a:t>在</a:t>
            </a:r>
            <a:r>
              <a:rPr lang="zh-TW" altLang="en-US" sz="9600" b="1" dirty="0"/>
              <a:t>司法</a:t>
            </a:r>
            <a:r>
              <a:rPr lang="zh-TW" altLang="en-US" sz="9600" dirty="0"/>
              <a:t>上</a:t>
            </a:r>
            <a:r>
              <a:rPr lang="zh-TW" altLang="en-US" sz="9600" dirty="0" smtClean="0"/>
              <a:t>，第二代及第</a:t>
            </a:r>
            <a:r>
              <a:rPr lang="zh-TW" altLang="en-US" sz="9600" dirty="0"/>
              <a:t>三代法學</a:t>
            </a:r>
            <a:r>
              <a:rPr lang="zh-TW" altLang="en-US" sz="9600" dirty="0" smtClean="0"/>
              <a:t>者相繼出任</a:t>
            </a:r>
            <a:r>
              <a:rPr lang="zh-TW" altLang="en-US" sz="9600" dirty="0">
                <a:solidFill>
                  <a:srgbClr val="FF0000"/>
                </a:solidFill>
              </a:rPr>
              <a:t>大法官</a:t>
            </a:r>
            <a:r>
              <a:rPr lang="zh-TW" altLang="en-US" sz="9600" dirty="0"/>
              <a:t>後，</a:t>
            </a:r>
            <a:r>
              <a:rPr lang="zh-TW" altLang="en-US" sz="9600" dirty="0" smtClean="0"/>
              <a:t>將其根據歐美法制及理論</a:t>
            </a:r>
            <a:r>
              <a:rPr lang="zh-TW" altLang="en-US" sz="9600" dirty="0"/>
              <a:t>所建構的法學</a:t>
            </a:r>
            <a:r>
              <a:rPr lang="zh-TW" altLang="en-US" sz="9600" dirty="0" smtClean="0"/>
              <a:t>知識，納入</a:t>
            </a:r>
            <a:r>
              <a:rPr lang="zh-TW" altLang="en-US" sz="9600" dirty="0"/>
              <a:t>憲法</a:t>
            </a:r>
            <a:r>
              <a:rPr lang="zh-TW" altLang="en-US" sz="9600" dirty="0" smtClean="0"/>
              <a:t>解釋當中</a:t>
            </a:r>
            <a:r>
              <a:rPr lang="zh-TW" altLang="en-US" sz="9600" dirty="0"/>
              <a:t>，實際上</a:t>
            </a:r>
            <a:r>
              <a:rPr lang="zh-TW" altLang="en-US" sz="9600" dirty="0">
                <a:solidFill>
                  <a:srgbClr val="FF0000"/>
                </a:solidFill>
              </a:rPr>
              <a:t>規制</a:t>
            </a:r>
            <a:r>
              <a:rPr lang="zh-TW" altLang="en-US" sz="9600" dirty="0"/>
              <a:t>民眾的法律</a:t>
            </a:r>
            <a:r>
              <a:rPr lang="zh-TW" altLang="en-US" sz="9600" dirty="0" smtClean="0"/>
              <a:t>生活（如同性婚姻合法化由大法官肯認後立法）。</a:t>
            </a:r>
            <a:endParaRPr lang="en-US" altLang="zh-TW" sz="9600" dirty="0"/>
          </a:p>
          <a:p>
            <a:pPr>
              <a:lnSpc>
                <a:spcPct val="120000"/>
              </a:lnSpc>
            </a:pPr>
            <a:r>
              <a:rPr lang="zh-TW" altLang="en-US" sz="9600" dirty="0" smtClean="0"/>
              <a:t>至</a:t>
            </a:r>
            <a:r>
              <a:rPr lang="en-US" altLang="zh-TW" sz="9600" dirty="0" smtClean="0"/>
              <a:t>1990</a:t>
            </a:r>
            <a:r>
              <a:rPr lang="zh-TW" altLang="en-US" sz="9600" dirty="0"/>
              <a:t>年代，主要的</a:t>
            </a:r>
            <a:r>
              <a:rPr lang="zh-TW" altLang="en-US" sz="9600" dirty="0">
                <a:solidFill>
                  <a:srgbClr val="FF0000"/>
                </a:solidFill>
              </a:rPr>
              <a:t>學說繼受來源國</a:t>
            </a:r>
            <a:r>
              <a:rPr lang="zh-TW" altLang="en-US" sz="9600" dirty="0"/>
              <a:t>，已從日本轉向德、美兩國，終結</a:t>
            </a:r>
            <a:r>
              <a:rPr lang="en-US" altLang="zh-TW" sz="9600" dirty="0"/>
              <a:t>19</a:t>
            </a:r>
            <a:r>
              <a:rPr lang="zh-TW" altLang="en-US" sz="9600" dirty="0"/>
              <a:t>世紀末以來日本</a:t>
            </a:r>
            <a:r>
              <a:rPr lang="zh-TW" altLang="en-US" sz="9600" dirty="0" smtClean="0"/>
              <a:t>法學對台灣</a:t>
            </a:r>
            <a:r>
              <a:rPr lang="zh-TW" altLang="en-US" sz="9600" dirty="0"/>
              <a:t>法學知識的</a:t>
            </a:r>
            <a:r>
              <a:rPr lang="zh-TW" altLang="en-US" sz="9600" dirty="0" smtClean="0"/>
              <a:t>主導，含引介歐美法學的地位。然</a:t>
            </a:r>
            <a:r>
              <a:rPr lang="zh-TW" altLang="en-US" sz="9600" dirty="0"/>
              <a:t>在已無獨裁者的民主時代，針對德、美的法學理論，若仍持</a:t>
            </a:r>
            <a:r>
              <a:rPr lang="zh-TW" altLang="en-US" sz="9600" dirty="0" smtClean="0"/>
              <a:t>威權時代為求自保而託詞</a:t>
            </a:r>
            <a:r>
              <a:rPr lang="zh-TW" altLang="en-US" sz="9600" dirty="0"/>
              <a:t>「先進」的「跳躍式論述」，</a:t>
            </a:r>
            <a:r>
              <a:rPr lang="zh-TW" altLang="en-US" sz="9600" dirty="0">
                <a:solidFill>
                  <a:srgbClr val="FF0000"/>
                </a:solidFill>
              </a:rPr>
              <a:t>未納入</a:t>
            </a:r>
            <a:r>
              <a:rPr lang="zh-TW" altLang="en-US" sz="9600" dirty="0"/>
              <a:t>台灣</a:t>
            </a:r>
            <a:r>
              <a:rPr lang="zh-TW" altLang="en-US" sz="9600" dirty="0">
                <a:solidFill>
                  <a:srgbClr val="FF0000"/>
                </a:solidFill>
              </a:rPr>
              <a:t>在地</a:t>
            </a:r>
            <a:r>
              <a:rPr lang="zh-TW" altLang="en-US" sz="9600" dirty="0"/>
              <a:t>現實</a:t>
            </a:r>
            <a:r>
              <a:rPr lang="zh-TW" altLang="en-US" sz="9600" dirty="0">
                <a:solidFill>
                  <a:srgbClr val="FF0000"/>
                </a:solidFill>
              </a:rPr>
              <a:t>條件</a:t>
            </a:r>
            <a:r>
              <a:rPr lang="zh-TW" altLang="en-US" sz="9600" dirty="0"/>
              <a:t>的檢討與改善，</a:t>
            </a:r>
            <a:r>
              <a:rPr lang="zh-TW" altLang="en-US" sz="9600" dirty="0">
                <a:solidFill>
                  <a:srgbClr val="FF0000"/>
                </a:solidFill>
              </a:rPr>
              <a:t>未充分</a:t>
            </a:r>
            <a:r>
              <a:rPr lang="zh-TW" altLang="en-US" sz="9600" dirty="0"/>
              <a:t>地對不熟悉新的法律</a:t>
            </a:r>
            <a:r>
              <a:rPr lang="zh-TW" altLang="en-US" sz="9600" dirty="0">
                <a:solidFill>
                  <a:srgbClr val="FF0000"/>
                </a:solidFill>
              </a:rPr>
              <a:t>價值觀</a:t>
            </a:r>
            <a:r>
              <a:rPr lang="zh-TW" altLang="en-US" sz="9600" dirty="0"/>
              <a:t>的民眾進行</a:t>
            </a:r>
            <a:r>
              <a:rPr lang="zh-TW" altLang="en-US" sz="9600" dirty="0">
                <a:solidFill>
                  <a:srgbClr val="FF0000"/>
                </a:solidFill>
              </a:rPr>
              <a:t>說服</a:t>
            </a:r>
            <a:r>
              <a:rPr lang="zh-TW" altLang="en-US" sz="9600" dirty="0"/>
              <a:t>，似已不合時宜</a:t>
            </a:r>
            <a:r>
              <a:rPr lang="zh-TW" altLang="en-US" sz="9600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4215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2682" y="595336"/>
            <a:ext cx="10113819" cy="817828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加入第四代第五代共同建構具台灣性的法學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12828" y="1413164"/>
            <a:ext cx="9388043" cy="5024581"/>
          </a:xfrm>
        </p:spPr>
        <p:txBody>
          <a:bodyPr>
            <a:noAutofit/>
          </a:bodyPr>
          <a:lstStyle/>
          <a:p>
            <a:r>
              <a:rPr lang="en-US" altLang="zh-TW" sz="2400" b="1" dirty="0"/>
              <a:t>2000</a:t>
            </a:r>
            <a:r>
              <a:rPr lang="zh-TW" altLang="en-US" sz="2400" b="1" dirty="0"/>
              <a:t>年代</a:t>
            </a:r>
            <a:r>
              <a:rPr lang="zh-TW" altLang="en-US" sz="2400" b="1" dirty="0" smtClean="0"/>
              <a:t>初</a:t>
            </a:r>
            <a:r>
              <a:rPr lang="zh-TW" altLang="en-US" sz="2400" dirty="0" smtClean="0"/>
              <a:t>，幾乎</a:t>
            </a:r>
            <a:r>
              <a:rPr lang="zh-TW" altLang="en-US" sz="2400" dirty="0"/>
              <a:t>均以學者為業的</a:t>
            </a:r>
            <a:r>
              <a:rPr lang="zh-TW" altLang="en-US" sz="2400" b="1" dirty="0"/>
              <a:t>第四</a:t>
            </a:r>
            <a:r>
              <a:rPr lang="zh-TW" altLang="en-US" sz="2400" b="1" dirty="0" smtClean="0"/>
              <a:t>代</a:t>
            </a:r>
            <a:r>
              <a:rPr lang="zh-TW" altLang="en-US" sz="2400" dirty="0" smtClean="0"/>
              <a:t>登場</a:t>
            </a:r>
            <a:r>
              <a:rPr lang="zh-TW" altLang="en-US" sz="2400" dirty="0"/>
              <a:t>，</a:t>
            </a:r>
            <a:r>
              <a:rPr lang="zh-TW" altLang="en-US" sz="2400" b="1" dirty="0"/>
              <a:t>與第二代、第三代法學者</a:t>
            </a:r>
            <a:r>
              <a:rPr lang="zh-TW" altLang="en-US" sz="2400" dirty="0"/>
              <a:t>，</a:t>
            </a:r>
            <a:r>
              <a:rPr lang="zh-TW" altLang="en-US" sz="2400" b="1" dirty="0"/>
              <a:t>共同</a:t>
            </a:r>
            <a:r>
              <a:rPr lang="zh-TW" altLang="en-US" sz="2400" dirty="0"/>
              <a:t>建構當代的台灣法學</a:t>
            </a:r>
            <a:r>
              <a:rPr lang="zh-TW" altLang="en-US" sz="2400" dirty="0" smtClean="0"/>
              <a:t>知識，且</a:t>
            </a:r>
            <a:r>
              <a:rPr lang="zh-TW" altLang="en-US" sz="2400" dirty="0"/>
              <a:t>法學研究人口持續增長，於今已有更年輕的</a:t>
            </a:r>
            <a:r>
              <a:rPr lang="zh-TW" altLang="en-US" sz="2400" b="1" dirty="0"/>
              <a:t>第</a:t>
            </a:r>
            <a:r>
              <a:rPr lang="zh-TW" altLang="en-US" sz="2400" b="1" dirty="0" smtClean="0"/>
              <a:t>五代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en-US" altLang="zh-TW" sz="2400" dirty="0">
                <a:solidFill>
                  <a:schemeClr val="tx1"/>
                </a:solidFill>
              </a:rPr>
              <a:t>2000</a:t>
            </a:r>
            <a:r>
              <a:rPr lang="zh-TW" altLang="en-US" sz="2400" dirty="0">
                <a:solidFill>
                  <a:schemeClr val="tx1"/>
                </a:solidFill>
              </a:rPr>
              <a:t>年代以後，傳承自</a:t>
            </a:r>
            <a:r>
              <a:rPr lang="zh-TW" altLang="en-US" sz="2400" b="1" dirty="0">
                <a:solidFill>
                  <a:schemeClr val="tx1"/>
                </a:solidFill>
              </a:rPr>
              <a:t>歐陸法系</a:t>
            </a:r>
            <a:r>
              <a:rPr lang="zh-TW" altLang="en-US" sz="2400" dirty="0">
                <a:solidFill>
                  <a:schemeClr val="tx1"/>
                </a:solidFill>
              </a:rPr>
              <a:t>的</a:t>
            </a:r>
            <a:r>
              <a:rPr lang="zh-TW" altLang="en-US" sz="2400" dirty="0">
                <a:solidFill>
                  <a:srgbClr val="FF0000"/>
                </a:solidFill>
              </a:rPr>
              <a:t>法釋義</a:t>
            </a:r>
            <a:r>
              <a:rPr lang="zh-TW" altLang="en-US" sz="2400" dirty="0" smtClean="0">
                <a:solidFill>
                  <a:srgbClr val="FF0000"/>
                </a:solidFill>
              </a:rPr>
              <a:t>學</a:t>
            </a:r>
            <a:r>
              <a:rPr lang="zh-TW" altLang="en-US" sz="2400" dirty="0" smtClean="0">
                <a:solidFill>
                  <a:schemeClr val="tx1"/>
                </a:solidFill>
              </a:rPr>
              <a:t>，已不再框限於留學國所學，而針對</a:t>
            </a:r>
            <a:r>
              <a:rPr lang="zh-TW" altLang="en-US" sz="2400" b="1" dirty="0" smtClean="0">
                <a:solidFill>
                  <a:schemeClr val="tx1"/>
                </a:solidFill>
              </a:rPr>
              <a:t>台灣社會</a:t>
            </a:r>
            <a:r>
              <a:rPr lang="zh-TW" altLang="en-US" sz="2400" dirty="0" smtClean="0">
                <a:solidFill>
                  <a:schemeClr val="tx1"/>
                </a:solidFill>
              </a:rPr>
              <a:t>的議題為法</a:t>
            </a:r>
            <a:r>
              <a:rPr lang="zh-TW" altLang="en-US" sz="2400" dirty="0">
                <a:solidFill>
                  <a:schemeClr val="tx1"/>
                </a:solidFill>
              </a:rPr>
              <a:t>釋義</a:t>
            </a:r>
            <a:r>
              <a:rPr lang="zh-TW" altLang="en-US" sz="2400" dirty="0" smtClean="0">
                <a:solidFill>
                  <a:schemeClr val="tx1"/>
                </a:solidFill>
              </a:rPr>
              <a:t>上爭辯，且在研究取徑上有</a:t>
            </a:r>
            <a:r>
              <a:rPr lang="zh-TW" altLang="en-US" sz="2400" dirty="0">
                <a:solidFill>
                  <a:srgbClr val="FF0000"/>
                </a:solidFill>
              </a:rPr>
              <a:t>法經驗</a:t>
            </a:r>
            <a:r>
              <a:rPr lang="zh-TW" altLang="en-US" sz="2400" dirty="0" smtClean="0">
                <a:solidFill>
                  <a:srgbClr val="FF0000"/>
                </a:solidFill>
              </a:rPr>
              <a:t>事實研究</a:t>
            </a:r>
            <a:r>
              <a:rPr lang="zh-TW" altLang="en-US" sz="2400" dirty="0" smtClean="0">
                <a:solidFill>
                  <a:schemeClr val="tx1"/>
                </a:solidFill>
              </a:rPr>
              <a:t>與之競逐。第三代已打造相當「完備」的法制，第四</a:t>
            </a:r>
            <a:r>
              <a:rPr lang="zh-TW" altLang="en-US" sz="2400" dirty="0">
                <a:solidFill>
                  <a:schemeClr val="tx1"/>
                </a:solidFill>
              </a:rPr>
              <a:t>代</a:t>
            </a:r>
            <a:r>
              <a:rPr lang="zh-TW" altLang="en-US" sz="2400" b="1" dirty="0">
                <a:solidFill>
                  <a:schemeClr val="tx1"/>
                </a:solidFill>
              </a:rPr>
              <a:t>不問</a:t>
            </a:r>
            <a:r>
              <a:rPr lang="zh-TW" altLang="en-US" sz="2400" dirty="0">
                <a:solidFill>
                  <a:schemeClr val="tx1"/>
                </a:solidFill>
              </a:rPr>
              <a:t>留美或留</a:t>
            </a:r>
            <a:r>
              <a:rPr lang="zh-TW" altLang="en-US" sz="2400" dirty="0" smtClean="0">
                <a:solidFill>
                  <a:schemeClr val="tx1"/>
                </a:solidFill>
              </a:rPr>
              <a:t>德，若</a:t>
            </a:r>
            <a:r>
              <a:rPr lang="zh-TW" altLang="en-US" sz="2400" dirty="0">
                <a:solidFill>
                  <a:schemeClr val="tx1"/>
                </a:solidFill>
              </a:rPr>
              <a:t>欲尋求突破性的創見或論述，有必要參酌其他</a:t>
            </a:r>
            <a:r>
              <a:rPr lang="zh-TW" altLang="en-US" sz="2400" dirty="0" smtClean="0">
                <a:solidFill>
                  <a:schemeClr val="tx1"/>
                </a:solidFill>
              </a:rPr>
              <a:t>學科知識，或以在地素材為法實證研究，而為</a:t>
            </a:r>
            <a:r>
              <a:rPr lang="zh-TW" altLang="en-US" sz="2400" dirty="0" smtClean="0">
                <a:solidFill>
                  <a:srgbClr val="FF0000"/>
                </a:solidFill>
              </a:rPr>
              <a:t>科</a:t>
            </a:r>
            <a:r>
              <a:rPr lang="zh-TW" altLang="en-US" sz="2400" dirty="0">
                <a:solidFill>
                  <a:srgbClr val="FF0000"/>
                </a:solidFill>
              </a:rPr>
              <a:t>際</a:t>
            </a:r>
            <a:r>
              <a:rPr lang="zh-TW" altLang="en-US" sz="2400" dirty="0" smtClean="0">
                <a:solidFill>
                  <a:srgbClr val="FF0000"/>
                </a:solidFill>
              </a:rPr>
              <a:t>整合法學</a:t>
            </a:r>
            <a:r>
              <a:rPr lang="zh-TW" altLang="en-US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/>
          </a:p>
          <a:p>
            <a:r>
              <a:rPr lang="zh-TW" altLang="en-US" sz="2400" dirty="0"/>
              <a:t>留德者在第二代、第三代、乃至第四</a:t>
            </a:r>
            <a:r>
              <a:rPr lang="zh-TW" altLang="en-US" sz="2400" dirty="0" smtClean="0"/>
              <a:t>代中，一直</a:t>
            </a:r>
            <a:r>
              <a:rPr lang="zh-TW" altLang="en-US" sz="2400" dirty="0"/>
              <a:t>占有極重要的地位，</a:t>
            </a:r>
            <a:r>
              <a:rPr lang="zh-TW" altLang="en-US" sz="2400" dirty="0">
                <a:solidFill>
                  <a:srgbClr val="FF0000"/>
                </a:solidFill>
              </a:rPr>
              <a:t>德國法學</a:t>
            </a:r>
            <a:r>
              <a:rPr lang="zh-TW" altLang="en-US" sz="2400" dirty="0" smtClean="0"/>
              <a:t>在台灣</a:t>
            </a:r>
            <a:r>
              <a:rPr lang="zh-TW" altLang="en-US" sz="2400" dirty="0"/>
              <a:t>法學界仍擁有無可倫比的</a:t>
            </a:r>
            <a:r>
              <a:rPr lang="zh-TW" altLang="en-US" sz="2400" dirty="0" smtClean="0"/>
              <a:t>影響力。</a:t>
            </a:r>
            <a:r>
              <a:rPr lang="zh-TW" altLang="en-US" sz="2400" dirty="0"/>
              <a:t>但於今已有不少留德者，對台灣應否全盤接受德國法學進行</a:t>
            </a:r>
            <a:r>
              <a:rPr lang="zh-TW" altLang="en-US" sz="2400" dirty="0">
                <a:solidFill>
                  <a:srgbClr val="FF0000"/>
                </a:solidFill>
              </a:rPr>
              <a:t>反思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03702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9212" y="134582"/>
            <a:ext cx="8911687" cy="234872"/>
          </a:xfrm>
        </p:spPr>
        <p:txBody>
          <a:bodyPr>
            <a:noAutofit/>
          </a:bodyPr>
          <a:lstStyle/>
          <a:p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35227" y="701966"/>
            <a:ext cx="9365672" cy="569883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9600" dirty="0" smtClean="0"/>
              <a:t>關於</a:t>
            </a:r>
            <a:r>
              <a:rPr lang="zh-TW" altLang="en-US" sz="9600" b="1" dirty="0" smtClean="0"/>
              <a:t>台灣性</a:t>
            </a:r>
            <a:r>
              <a:rPr lang="zh-TW" altLang="en-US" sz="9600" dirty="0" smtClean="0"/>
              <a:t>，</a:t>
            </a:r>
            <a:r>
              <a:rPr lang="en-US" altLang="zh-TW" sz="9600" dirty="0" smtClean="0"/>
              <a:t>1990</a:t>
            </a:r>
            <a:r>
              <a:rPr lang="zh-TW" altLang="en-US" sz="9600" dirty="0" smtClean="0"/>
              <a:t>年代</a:t>
            </a:r>
            <a:r>
              <a:rPr lang="zh-TW" altLang="en-US" sz="9600" dirty="0" smtClean="0">
                <a:solidFill>
                  <a:srgbClr val="FF0000"/>
                </a:solidFill>
              </a:rPr>
              <a:t>開始出現</a:t>
            </a:r>
            <a:r>
              <a:rPr lang="zh-TW" altLang="en-US" sz="9600" b="1" dirty="0" smtClean="0"/>
              <a:t>台灣觀點</a:t>
            </a:r>
            <a:r>
              <a:rPr lang="zh-TW" altLang="en-US" sz="9600" dirty="0" smtClean="0"/>
              <a:t>的論述，如台灣法律史。且作為法學</a:t>
            </a:r>
            <a:r>
              <a:rPr lang="zh-TW" altLang="en-US" sz="9600" b="1" dirty="0" smtClean="0"/>
              <a:t>探究對象</a:t>
            </a:r>
            <a:r>
              <a:rPr lang="zh-TW" altLang="en-US" sz="9600" dirty="0" smtClean="0"/>
              <a:t>的國內法（經修憲）</a:t>
            </a:r>
            <a:r>
              <a:rPr lang="zh-TW" altLang="en-US" sz="9600" dirty="0" smtClean="0">
                <a:solidFill>
                  <a:srgbClr val="FF0000"/>
                </a:solidFill>
              </a:rPr>
              <a:t>僅施行於台灣</a:t>
            </a:r>
            <a:r>
              <a:rPr lang="zh-TW" altLang="en-US" sz="9600" dirty="0" smtClean="0"/>
              <a:t>，故很自然的從被規範的台灣人民的立場</a:t>
            </a:r>
            <a:r>
              <a:rPr lang="en-US" altLang="zh-TW" sz="9600" dirty="0" smtClean="0"/>
              <a:t>/</a:t>
            </a:r>
            <a:r>
              <a:rPr lang="zh-TW" altLang="en-US" sz="9600" dirty="0" smtClean="0"/>
              <a:t>利益，論斷法規範的正當性。此即日治</a:t>
            </a:r>
            <a:r>
              <a:rPr lang="en-US" altLang="zh-TW" sz="9600" b="1" dirty="0" smtClean="0">
                <a:solidFill>
                  <a:schemeClr val="tx1"/>
                </a:solidFill>
              </a:rPr>
              <a:t>20</a:t>
            </a:r>
            <a:r>
              <a:rPr lang="zh-TW" altLang="en-US" sz="9600" b="1" dirty="0" smtClean="0">
                <a:solidFill>
                  <a:schemeClr val="tx1"/>
                </a:solidFill>
              </a:rPr>
              <a:t>年代</a:t>
            </a:r>
            <a:r>
              <a:rPr lang="zh-TW" altLang="en-US" sz="9600" dirty="0" smtClean="0"/>
              <a:t>曾破繭而出、旋遭壓制的「</a:t>
            </a:r>
            <a:r>
              <a:rPr lang="zh-TW" altLang="en-US" sz="9600" dirty="0" smtClean="0">
                <a:solidFill>
                  <a:srgbClr val="FF0000"/>
                </a:solidFill>
              </a:rPr>
              <a:t>台灣人法學</a:t>
            </a:r>
            <a:r>
              <a:rPr lang="zh-TW" altLang="en-US" sz="9600" dirty="0" smtClean="0"/>
              <a:t>」</a:t>
            </a:r>
            <a:r>
              <a:rPr lang="zh-TW" altLang="en-US" sz="9600" b="1" dirty="0" smtClean="0"/>
              <a:t>再興</a:t>
            </a:r>
            <a:r>
              <a:rPr lang="zh-TW" altLang="en-US" sz="9600" dirty="0" smtClean="0"/>
              <a:t>；但出於不同的國族意識或多元的理念，對台灣集體利益可能有不同主張。</a:t>
            </a:r>
            <a:endParaRPr lang="zh-TW" altLang="en-US" sz="9600" dirty="0"/>
          </a:p>
          <a:p>
            <a:pPr>
              <a:lnSpc>
                <a:spcPct val="120000"/>
              </a:lnSpc>
            </a:pPr>
            <a:r>
              <a:rPr lang="zh-TW" altLang="en-US" sz="9600" dirty="0" smtClean="0"/>
              <a:t>惟猶有</a:t>
            </a:r>
            <a:r>
              <a:rPr lang="zh-TW" altLang="en-US" sz="9600" b="1" dirty="0" smtClean="0"/>
              <a:t>歷史共業</a:t>
            </a:r>
            <a:r>
              <a:rPr lang="zh-TW" altLang="en-US" sz="9600" dirty="0" smtClean="0"/>
              <a:t>：</a:t>
            </a:r>
            <a:r>
              <a:rPr lang="zh-TW" altLang="en-US" sz="9600" b="1" dirty="0" smtClean="0"/>
              <a:t>慣於</a:t>
            </a:r>
            <a:r>
              <a:rPr lang="zh-TW" altLang="en-US" sz="9600" dirty="0" smtClean="0"/>
              <a:t>援引外國法</a:t>
            </a:r>
            <a:r>
              <a:rPr lang="en-US" altLang="zh-TW" sz="9600" dirty="0" smtClean="0"/>
              <a:t>/</a:t>
            </a:r>
            <a:r>
              <a:rPr lang="zh-TW" altLang="en-US" sz="9600" dirty="0" smtClean="0"/>
              <a:t>比較法及其理論、去脈絡地討論法規範當否，面對例如</a:t>
            </a:r>
            <a:r>
              <a:rPr lang="zh-TW" altLang="en-US" sz="9600" dirty="0"/>
              <a:t>刑事訴訟</a:t>
            </a:r>
            <a:r>
              <a:rPr lang="zh-TW" altLang="en-US" sz="9600" dirty="0" smtClean="0"/>
              <a:t>程序之爭議，經常形成德、美、日</a:t>
            </a:r>
            <a:r>
              <a:rPr lang="zh-TW" altLang="en-US" sz="9600" dirty="0" smtClean="0">
                <a:solidFill>
                  <a:srgbClr val="FF0000"/>
                </a:solidFill>
              </a:rPr>
              <a:t>各國法制「代理人」</a:t>
            </a:r>
            <a:r>
              <a:rPr lang="zh-TW" altLang="en-US" sz="9600" dirty="0" smtClean="0"/>
              <a:t>之間的論戰。在百家爭鳴之餘，</a:t>
            </a:r>
            <a:r>
              <a:rPr lang="zh-TW" altLang="en-US" sz="9600" b="1" dirty="0" smtClean="0"/>
              <a:t>缺席而有待深入探究</a:t>
            </a:r>
            <a:r>
              <a:rPr lang="zh-TW" altLang="en-US" sz="9600" dirty="0" smtClean="0"/>
              <a:t>的是</a:t>
            </a:r>
            <a:r>
              <a:rPr lang="zh-TW" altLang="en-US" sz="9600" dirty="0" smtClean="0">
                <a:solidFill>
                  <a:srgbClr val="FF0000"/>
                </a:solidFill>
              </a:rPr>
              <a:t>一般人民不滿</a:t>
            </a:r>
            <a:r>
              <a:rPr lang="zh-TW" altLang="en-US" sz="9600" dirty="0" smtClean="0"/>
              <a:t>什麼？外國法制是否對「症」的藥，該「藥」追求的法理念是否被理解及</a:t>
            </a:r>
            <a:r>
              <a:rPr lang="zh-TW" altLang="en-US" sz="9600" dirty="0"/>
              <a:t>接受</a:t>
            </a:r>
            <a:r>
              <a:rPr lang="zh-TW" altLang="en-US" sz="9600" dirty="0" smtClean="0"/>
              <a:t>？</a:t>
            </a:r>
            <a:endParaRPr lang="en-US" altLang="zh-TW" sz="9600" dirty="0" smtClean="0"/>
          </a:p>
          <a:p>
            <a:pPr>
              <a:lnSpc>
                <a:spcPct val="120000"/>
              </a:lnSpc>
            </a:pPr>
            <a:r>
              <a:rPr lang="zh-TW" altLang="en-US" sz="9600" dirty="0" smtClean="0"/>
              <a:t>探究</a:t>
            </a:r>
            <a:r>
              <a:rPr lang="zh-TW" altLang="en-US" sz="9600" b="1" dirty="0"/>
              <a:t>人民法律觀</a:t>
            </a:r>
            <a:r>
              <a:rPr lang="en-US" altLang="zh-TW" sz="9600" b="1" dirty="0"/>
              <a:t>/</a:t>
            </a:r>
            <a:r>
              <a:rPr lang="zh-TW" altLang="en-US" sz="9600" b="1" dirty="0"/>
              <a:t>經驗</a:t>
            </a:r>
            <a:r>
              <a:rPr lang="zh-TW" altLang="en-US" sz="9600" dirty="0"/>
              <a:t>時</a:t>
            </a:r>
            <a:r>
              <a:rPr lang="zh-TW" altLang="en-US" sz="9600" dirty="0" smtClean="0"/>
              <a:t>，</a:t>
            </a:r>
            <a:r>
              <a:rPr lang="zh-TW" altLang="en-US" sz="9600" b="1" dirty="0" smtClean="0"/>
              <a:t>受限於</a:t>
            </a:r>
            <a:r>
              <a:rPr lang="zh-TW" altLang="en-US" sz="9600" dirty="0"/>
              <a:t>第二、三代</a:t>
            </a:r>
            <a:r>
              <a:rPr lang="zh-TW" altLang="en-US" sz="9600" dirty="0" smtClean="0"/>
              <a:t>所接受的歷史及法學教育，</a:t>
            </a:r>
            <a:r>
              <a:rPr lang="zh-TW" altLang="en-US" sz="9600" dirty="0"/>
              <a:t>全然</a:t>
            </a:r>
            <a:r>
              <a:rPr lang="zh-TW" altLang="en-US" sz="9600" dirty="0">
                <a:solidFill>
                  <a:srgbClr val="FF0000"/>
                </a:solidFill>
              </a:rPr>
              <a:t>不</a:t>
            </a:r>
            <a:r>
              <a:rPr lang="zh-TW" altLang="en-US" sz="9600" dirty="0" smtClean="0">
                <a:solidFill>
                  <a:srgbClr val="FF0000"/>
                </a:solidFill>
              </a:rPr>
              <a:t>提</a:t>
            </a:r>
            <a:r>
              <a:rPr lang="zh-TW" altLang="en-US" sz="9600" dirty="0" smtClean="0">
                <a:solidFill>
                  <a:schemeClr val="tx1"/>
                </a:solidFill>
              </a:rPr>
              <a:t>實為</a:t>
            </a:r>
            <a:r>
              <a:rPr lang="zh-TW" altLang="en-US" sz="9600" dirty="0" smtClean="0">
                <a:solidFill>
                  <a:srgbClr val="FF0000"/>
                </a:solidFill>
              </a:rPr>
              <a:t>台灣人民</a:t>
            </a:r>
            <a:r>
              <a:rPr lang="zh-TW" altLang="en-US" sz="9600" dirty="0">
                <a:solidFill>
                  <a:schemeClr val="tx1"/>
                </a:solidFill>
              </a:rPr>
              <a:t>之現代法</a:t>
            </a:r>
            <a:r>
              <a:rPr lang="zh-TW" altLang="en-US" sz="9600" dirty="0">
                <a:solidFill>
                  <a:srgbClr val="FF0000"/>
                </a:solidFill>
              </a:rPr>
              <a:t>初</a:t>
            </a:r>
            <a:r>
              <a:rPr lang="zh-TW" altLang="en-US" sz="9600" dirty="0" smtClean="0">
                <a:solidFill>
                  <a:srgbClr val="FF0000"/>
                </a:solidFill>
              </a:rPr>
              <a:t>體驗</a:t>
            </a:r>
            <a:r>
              <a:rPr lang="zh-TW" altLang="en-US" sz="9600" dirty="0" smtClean="0"/>
              <a:t>的</a:t>
            </a:r>
            <a:r>
              <a:rPr lang="zh-TW" altLang="en-US" sz="9600" dirty="0">
                <a:solidFill>
                  <a:srgbClr val="FF0000"/>
                </a:solidFill>
              </a:rPr>
              <a:t>日治</a:t>
            </a:r>
            <a:r>
              <a:rPr lang="zh-TW" altLang="en-US" sz="9600" dirty="0"/>
              <a:t>時期法律</a:t>
            </a:r>
            <a:r>
              <a:rPr lang="zh-TW" altLang="en-US" sz="9600" dirty="0" smtClean="0"/>
              <a:t>史。第四</a:t>
            </a:r>
            <a:r>
              <a:rPr lang="zh-TW" altLang="en-US" sz="9600" dirty="0"/>
              <a:t>、五代亦僅少數曾</a:t>
            </a:r>
            <a:r>
              <a:rPr lang="zh-TW" altLang="en-US" sz="9600" dirty="0" smtClean="0"/>
              <a:t>接觸過，蓋多數的法律系無台灣法律史課程。從</a:t>
            </a:r>
            <a:r>
              <a:rPr lang="zh-TW" altLang="en-US" sz="9600" dirty="0"/>
              <a:t>日治時期開始觀察台灣的法律發展</a:t>
            </a:r>
            <a:r>
              <a:rPr lang="zh-TW" altLang="en-US" sz="9600" dirty="0" smtClean="0"/>
              <a:t>，恐「</a:t>
            </a:r>
            <a:r>
              <a:rPr lang="zh-TW" altLang="en-US" sz="9600" dirty="0"/>
              <a:t>不能」比「不為」者多</a:t>
            </a:r>
            <a:r>
              <a:rPr lang="zh-TW" altLang="en-US" sz="9600" dirty="0" smtClean="0"/>
              <a:t>。</a:t>
            </a:r>
            <a:endParaRPr lang="en-US" altLang="zh-TW" sz="9600" dirty="0"/>
          </a:p>
        </p:txBody>
      </p:sp>
    </p:spTree>
    <p:extLst>
      <p:ext uri="{BB962C8B-B14F-4D97-AF65-F5344CB8AC3E}">
        <p14:creationId xmlns:p14="http://schemas.microsoft.com/office/powerpoint/2010/main" val="371294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28271" y="512209"/>
            <a:ext cx="8911687" cy="81782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法學者與法學知識的國際交流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12829" y="1330037"/>
            <a:ext cx="9314154" cy="5024581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經數世代赴</a:t>
            </a:r>
            <a:r>
              <a:rPr lang="zh-TW" altLang="en-US" sz="2400" dirty="0"/>
              <a:t>國外取經，</a:t>
            </a:r>
            <a:r>
              <a:rPr lang="zh-TW" altLang="en-US" sz="2400" dirty="0" smtClean="0"/>
              <a:t>已可運用當今世界主流</a:t>
            </a:r>
            <a:r>
              <a:rPr lang="zh-TW" altLang="en-US" sz="2400" dirty="0"/>
              <a:t>的法學概念與理論，</a:t>
            </a:r>
            <a:r>
              <a:rPr lang="zh-TW" altLang="en-US" sz="2400" b="1" dirty="0"/>
              <a:t>表述台灣</a:t>
            </a:r>
            <a:r>
              <a:rPr lang="zh-TW" altLang="en-US" sz="2400" dirty="0" smtClean="0"/>
              <a:t>累積百餘年的現代法制施行</a:t>
            </a:r>
            <a:r>
              <a:rPr lang="zh-TW" altLang="en-US" sz="2400" dirty="0"/>
              <a:t>經驗，</a:t>
            </a:r>
            <a:r>
              <a:rPr lang="zh-TW" altLang="en-US" sz="2400" dirty="0" smtClean="0"/>
              <a:t>或</a:t>
            </a:r>
            <a:r>
              <a:rPr lang="zh-TW" altLang="en-US" sz="2400" b="1" dirty="0" smtClean="0"/>
              <a:t>參與國際</a:t>
            </a:r>
            <a:r>
              <a:rPr lang="zh-TW" altLang="en-US" sz="2400" dirty="0" smtClean="0"/>
              <a:t>間法律</a:t>
            </a:r>
            <a:r>
              <a:rPr lang="zh-TW" altLang="en-US" sz="2400" dirty="0"/>
              <a:t>議題</a:t>
            </a:r>
            <a:r>
              <a:rPr lang="zh-TW" altLang="en-US" sz="2400" dirty="0" smtClean="0"/>
              <a:t>的討論；須</a:t>
            </a:r>
            <a:r>
              <a:rPr lang="zh-TW" altLang="en-US" sz="2400" dirty="0"/>
              <a:t>建構更</a:t>
            </a:r>
            <a:r>
              <a:rPr lang="zh-TW" altLang="en-US" sz="2400" dirty="0" smtClean="0"/>
              <a:t>多關於</a:t>
            </a:r>
            <a:r>
              <a:rPr lang="zh-TW" altLang="en-US" sz="2400" dirty="0" smtClean="0">
                <a:solidFill>
                  <a:srgbClr val="FF0000"/>
                </a:solidFill>
              </a:rPr>
              <a:t>在</a:t>
            </a:r>
            <a:r>
              <a:rPr lang="zh-TW" altLang="en-US" sz="2400" dirty="0">
                <a:solidFill>
                  <a:srgbClr val="FF0000"/>
                </a:solidFill>
              </a:rPr>
              <a:t>地法律實務運作</a:t>
            </a:r>
            <a:r>
              <a:rPr lang="zh-TW" altLang="en-US" sz="2400" dirty="0"/>
              <a:t>及其</a:t>
            </a:r>
            <a:r>
              <a:rPr lang="zh-TW" altLang="en-US" sz="2400" dirty="0">
                <a:solidFill>
                  <a:srgbClr val="FF0000"/>
                </a:solidFill>
              </a:rPr>
              <a:t>社會效應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知識，在地化實為國際化之基礎。台灣論著已有</a:t>
            </a:r>
            <a:r>
              <a:rPr lang="zh-TW" altLang="en-US" sz="2400" b="1" dirty="0" smtClean="0"/>
              <a:t>譯為英、日、德</a:t>
            </a:r>
            <a:r>
              <a:rPr lang="zh-TW" altLang="en-US" sz="2400" dirty="0" smtClean="0"/>
              <a:t>文。</a:t>
            </a:r>
            <a:endParaRPr lang="en-US" altLang="zh-TW" sz="2400" dirty="0" smtClean="0"/>
          </a:p>
          <a:p>
            <a:r>
              <a:rPr lang="zh-TW" altLang="en-US" sz="2400" dirty="0"/>
              <a:t>我認為，法學論述越貼近</a:t>
            </a:r>
            <a:r>
              <a:rPr lang="zh-TW" altLang="en-US" sz="2400" dirty="0">
                <a:solidFill>
                  <a:srgbClr val="FF0000"/>
                </a:solidFill>
              </a:rPr>
              <a:t>在地社會脈動</a:t>
            </a:r>
            <a:r>
              <a:rPr lang="zh-TW" altLang="en-US" sz="2400" dirty="0"/>
              <a:t>，越能</a:t>
            </a:r>
            <a:r>
              <a:rPr lang="zh-TW" altLang="en-US" sz="2400" dirty="0">
                <a:solidFill>
                  <a:srgbClr val="FF0000"/>
                </a:solidFill>
              </a:rPr>
              <a:t>運用</a:t>
            </a:r>
            <a:r>
              <a:rPr lang="zh-TW" altLang="en-US" sz="2400" dirty="0"/>
              <a:t>於本國的立法、司法與行政上作為（例如提供憲法法庭參酌），但法學知識的價值</a:t>
            </a:r>
            <a:r>
              <a:rPr lang="zh-TW" altLang="en-US" sz="2400" dirty="0">
                <a:solidFill>
                  <a:srgbClr val="FF0000"/>
                </a:solidFill>
              </a:rPr>
              <a:t>非建立</a:t>
            </a:r>
            <a:r>
              <a:rPr lang="zh-TW" altLang="en-US" sz="2400" dirty="0"/>
              <a:t>在出於實用性、工具性的</a:t>
            </a:r>
            <a:r>
              <a:rPr lang="zh-TW" altLang="en-US" sz="2400" b="1" dirty="0"/>
              <a:t>為</a:t>
            </a:r>
            <a:r>
              <a:rPr lang="zh-TW" altLang="en-US" sz="2400" b="1" dirty="0">
                <a:solidFill>
                  <a:schemeClr val="tx1"/>
                </a:solidFill>
              </a:rPr>
              <a:t>實務界所採用</a:t>
            </a:r>
            <a:r>
              <a:rPr lang="zh-TW" altLang="en-US" sz="2400" dirty="0">
                <a:solidFill>
                  <a:schemeClr val="tx1"/>
                </a:solidFill>
              </a:rPr>
              <a:t>，而有其自身的</a:t>
            </a:r>
            <a:r>
              <a:rPr lang="zh-TW" altLang="en-US" sz="2400" b="1" dirty="0">
                <a:solidFill>
                  <a:schemeClr val="tx1"/>
                </a:solidFill>
              </a:rPr>
              <a:t>學術意義</a:t>
            </a:r>
            <a:r>
              <a:rPr lang="zh-TW" altLang="en-US" sz="2400" dirty="0"/>
              <a:t>。且外國法僅為本國制法或執法上的</a:t>
            </a:r>
            <a:r>
              <a:rPr lang="zh-TW" altLang="en-US" sz="2400" dirty="0">
                <a:solidFill>
                  <a:srgbClr val="FF0000"/>
                </a:solidFill>
              </a:rPr>
              <a:t>選項</a:t>
            </a:r>
            <a:r>
              <a:rPr lang="zh-TW" altLang="en-US" sz="2400" dirty="0"/>
              <a:t>，比較法的目的不在引入本國，而在國際間</a:t>
            </a:r>
            <a:r>
              <a:rPr lang="zh-TW" altLang="en-US" sz="2400" dirty="0">
                <a:solidFill>
                  <a:srgbClr val="FF0000"/>
                </a:solidFill>
              </a:rPr>
              <a:t>相互了解</a:t>
            </a:r>
            <a:r>
              <a:rPr lang="zh-TW" altLang="en-US" sz="2400" dirty="0"/>
              <a:t>。應告別過去，不再一味抄襲外國法，盲信外國學者才會唸經、外國方有經典之作。</a:t>
            </a:r>
            <a:endParaRPr lang="en-US" altLang="zh-TW" sz="2400" dirty="0" smtClean="0"/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日治時台灣人連在台灣的大學任教都不可得，於今</a:t>
            </a:r>
            <a:r>
              <a:rPr lang="zh-TW" altLang="en-US" sz="2400" dirty="0" smtClean="0">
                <a:solidFill>
                  <a:srgbClr val="FF0000"/>
                </a:solidFill>
              </a:rPr>
              <a:t>第四代</a:t>
            </a:r>
            <a:r>
              <a:rPr lang="zh-TW" altLang="en-US" sz="2400" dirty="0" smtClean="0">
                <a:solidFill>
                  <a:schemeClr val="tx1"/>
                </a:solidFill>
              </a:rPr>
              <a:t>已在包括美、德、日、英、新加坡等國著名大學，教外國學生什麼是法學，故應有信心在歐美日本法學</a:t>
            </a:r>
            <a:r>
              <a:rPr lang="zh-TW" altLang="en-US" sz="2400" dirty="0" smtClean="0">
                <a:solidFill>
                  <a:srgbClr val="FF0000"/>
                </a:solidFill>
              </a:rPr>
              <a:t>之外</a:t>
            </a:r>
            <a:r>
              <a:rPr lang="zh-TW" altLang="en-US" sz="2400" dirty="0" smtClean="0">
                <a:solidFill>
                  <a:schemeClr val="tx1"/>
                </a:solidFill>
              </a:rPr>
              <a:t>，建構台灣</a:t>
            </a:r>
            <a:r>
              <a:rPr lang="zh-TW" altLang="en-US" sz="2400" dirty="0" smtClean="0">
                <a:solidFill>
                  <a:srgbClr val="FF0000"/>
                </a:solidFill>
              </a:rPr>
              <a:t>自己</a:t>
            </a:r>
            <a:r>
              <a:rPr lang="zh-TW" altLang="en-US" sz="2400" dirty="0" smtClean="0">
                <a:solidFill>
                  <a:schemeClr val="tx1"/>
                </a:solidFill>
              </a:rPr>
              <a:t>的法學知識。</a:t>
            </a:r>
            <a:endParaRPr lang="en-US" altLang="zh-TW" sz="2400" dirty="0" smtClean="0"/>
          </a:p>
          <a:p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97994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8872" y="475264"/>
            <a:ext cx="9938327" cy="817828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過去所形塑之當今法學者知識背景及其省思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8171" y="1436255"/>
            <a:ext cx="9388043" cy="5421745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於今法學知識建構者幾乎均</a:t>
            </a:r>
            <a:r>
              <a:rPr lang="zh-TW" altLang="en-US" sz="2400" dirty="0" smtClean="0">
                <a:solidFill>
                  <a:srgbClr val="FF0000"/>
                </a:solidFill>
              </a:rPr>
              <a:t>學院內學者</a:t>
            </a:r>
            <a:r>
              <a:rPr lang="zh-TW" altLang="en-US" sz="2400" dirty="0" smtClean="0"/>
              <a:t>，故調查「全台法學相關機構教研人員」計</a:t>
            </a:r>
            <a:r>
              <a:rPr lang="en-US" altLang="zh-TW" sz="2400" dirty="0" smtClean="0"/>
              <a:t>622</a:t>
            </a:r>
            <a:r>
              <a:rPr lang="zh-TW" altLang="en-US" sz="2400" dirty="0" smtClean="0"/>
              <a:t>名的</a:t>
            </a:r>
            <a:r>
              <a:rPr lang="zh-TW" altLang="en-US" sz="2400" b="1" dirty="0" smtClean="0"/>
              <a:t>性別</a:t>
            </a:r>
            <a:r>
              <a:rPr lang="zh-TW" altLang="en-US" sz="2400" dirty="0" smtClean="0"/>
              <a:t>、</a:t>
            </a:r>
            <a:r>
              <a:rPr lang="zh-TW" altLang="en-US" sz="2400" b="1" dirty="0" smtClean="0"/>
              <a:t>最高</a:t>
            </a:r>
            <a:r>
              <a:rPr lang="zh-TW" altLang="en-US" sz="2400" dirty="0" smtClean="0"/>
              <a:t>法學</a:t>
            </a:r>
            <a:r>
              <a:rPr lang="zh-TW" altLang="en-US" sz="2400" b="1" dirty="0" smtClean="0"/>
              <a:t>學歷授予國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雖最近兩個十年（以台大法律系為例）新聘教師中女性已占</a:t>
            </a:r>
            <a:r>
              <a:rPr lang="en-US" altLang="zh-TW" sz="2400" dirty="0" smtClean="0">
                <a:solidFill>
                  <a:schemeClr val="tx1"/>
                </a:solidFill>
              </a:rPr>
              <a:t>4</a:t>
            </a:r>
            <a:r>
              <a:rPr lang="zh-TW" altLang="en-US" sz="2400" dirty="0" smtClean="0">
                <a:solidFill>
                  <a:schemeClr val="tx1"/>
                </a:solidFill>
              </a:rPr>
              <a:t>成，但過往女性占比太低，故於今全台法學教研人員中女性仍不及</a:t>
            </a:r>
            <a:r>
              <a:rPr lang="en-US" altLang="zh-TW" sz="2400" dirty="0" smtClean="0">
                <a:solidFill>
                  <a:schemeClr val="tx1"/>
                </a:solidFill>
              </a:rPr>
              <a:t>3</a:t>
            </a:r>
            <a:r>
              <a:rPr lang="zh-TW" altLang="en-US" sz="2400" dirty="0" smtClean="0">
                <a:solidFill>
                  <a:schemeClr val="tx1"/>
                </a:solidFill>
              </a:rPr>
              <a:t>成（</a:t>
            </a:r>
            <a:r>
              <a:rPr lang="en-US" altLang="zh-TW" sz="2400" dirty="0" smtClean="0">
                <a:solidFill>
                  <a:schemeClr val="tx1"/>
                </a:solidFill>
              </a:rPr>
              <a:t>27.93</a:t>
            </a:r>
            <a:r>
              <a:rPr lang="zh-TW" altLang="en-US" sz="2400" dirty="0" smtClean="0">
                <a:solidFill>
                  <a:schemeClr val="tx1"/>
                </a:solidFill>
              </a:rPr>
              <a:t>％）。此與</a:t>
            </a:r>
            <a:r>
              <a:rPr lang="zh-TW" altLang="en-US" sz="2400" dirty="0">
                <a:solidFill>
                  <a:schemeClr val="tx1"/>
                </a:solidFill>
              </a:rPr>
              <a:t>台灣法學知識的</a:t>
            </a:r>
            <a:r>
              <a:rPr lang="zh-TW" altLang="en-US" sz="2400" dirty="0" smtClean="0">
                <a:solidFill>
                  <a:schemeClr val="tx1"/>
                </a:solidFill>
              </a:rPr>
              <a:t>內涵的關聯性，尚有待</a:t>
            </a:r>
            <a:r>
              <a:rPr lang="zh-TW" altLang="en-US" sz="2400" dirty="0">
                <a:solidFill>
                  <a:schemeClr val="tx1"/>
                </a:solidFill>
              </a:rPr>
              <a:t>深究。</a:t>
            </a:r>
            <a:endParaRPr lang="en-US" altLang="zh-TW" sz="2400" dirty="0" smtClean="0"/>
          </a:p>
          <a:p>
            <a:r>
              <a:rPr lang="zh-TW" altLang="en-US" sz="2400" dirty="0" smtClean="0"/>
              <a:t>在學歷</a:t>
            </a:r>
            <a:r>
              <a:rPr lang="zh-TW" altLang="en-US" sz="2400" dirty="0"/>
              <a:t>授予</a:t>
            </a:r>
            <a:r>
              <a:rPr lang="zh-TW" altLang="en-US" sz="2400" dirty="0" smtClean="0"/>
              <a:t>國，</a:t>
            </a:r>
            <a:r>
              <a:rPr lang="zh-TW" altLang="en-US" sz="2400" b="1" dirty="0" smtClean="0"/>
              <a:t>德國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27.56</a:t>
            </a:r>
            <a:r>
              <a:rPr lang="zh-TW" altLang="en-US" sz="2400" dirty="0" smtClean="0"/>
              <a:t>％）與</a:t>
            </a:r>
            <a:r>
              <a:rPr lang="zh-TW" altLang="en-US" sz="2400" b="1" dirty="0" smtClean="0"/>
              <a:t>美國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26.22</a:t>
            </a:r>
            <a:r>
              <a:rPr lang="zh-TW" altLang="en-US" sz="2400" dirty="0" smtClean="0"/>
              <a:t>％）旗鼓相當，兩者合計過半，對台灣法學知識的建構甚為</a:t>
            </a:r>
            <a:r>
              <a:rPr lang="zh-TW" altLang="en-US" sz="2400" dirty="0" smtClean="0">
                <a:solidFill>
                  <a:srgbClr val="FF0000"/>
                </a:solidFill>
              </a:rPr>
              <a:t>關鍵</a:t>
            </a:r>
            <a:r>
              <a:rPr lang="zh-TW" altLang="en-US" sz="2400" dirty="0" smtClean="0"/>
              <a:t>；按留德者引用德國學說、留美者引用美國學說，依然是常態。日本剩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成（</a:t>
            </a:r>
            <a:r>
              <a:rPr lang="en-US" altLang="zh-TW" sz="2400" dirty="0" smtClean="0"/>
              <a:t>9.92</a:t>
            </a:r>
            <a:r>
              <a:rPr lang="zh-TW" altLang="en-US" sz="2400" dirty="0" smtClean="0"/>
              <a:t>％），其亦受德、美影響；英國（</a:t>
            </a:r>
            <a:r>
              <a:rPr lang="en-US" altLang="zh-TW" sz="2400" dirty="0" smtClean="0"/>
              <a:t>6.22</a:t>
            </a:r>
            <a:r>
              <a:rPr lang="zh-TW" altLang="en-US" sz="2400" dirty="0" smtClean="0"/>
              <a:t>％）排名已優於法國（</a:t>
            </a:r>
            <a:r>
              <a:rPr lang="en-US" altLang="zh-TW" sz="2400" dirty="0" smtClean="0"/>
              <a:t>2.86</a:t>
            </a:r>
            <a:r>
              <a:rPr lang="zh-TW" altLang="en-US" sz="2400" dirty="0" smtClean="0"/>
              <a:t>％），而提升英美法系影響力。</a:t>
            </a:r>
            <a:r>
              <a:rPr lang="zh-TW" altLang="en-US" sz="2400" b="1" dirty="0" smtClean="0"/>
              <a:t>台灣</a:t>
            </a:r>
            <a:r>
              <a:rPr lang="zh-TW" altLang="en-US" sz="2400" dirty="0" smtClean="0"/>
              <a:t>（</a:t>
            </a:r>
            <a:r>
              <a:rPr lang="en-US" altLang="zh-TW" sz="2400" dirty="0" smtClean="0"/>
              <a:t>23.70</a:t>
            </a:r>
            <a:r>
              <a:rPr lang="zh-TW" altLang="en-US" sz="2400" dirty="0" smtClean="0"/>
              <a:t>％）雖堪與德、美三足鼎立，但其博論通常同樣師法歐美學說，</a:t>
            </a:r>
            <a:r>
              <a:rPr lang="zh-TW" altLang="en-US" sz="2400" dirty="0" smtClean="0">
                <a:solidFill>
                  <a:srgbClr val="FF0000"/>
                </a:solidFill>
              </a:rPr>
              <a:t>欠缺</a:t>
            </a:r>
            <a:r>
              <a:rPr lang="zh-TW" altLang="en-US" sz="2400" dirty="0" smtClean="0"/>
              <a:t>在地田野調查或實證分析。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988004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28271" y="733881"/>
            <a:ext cx="8911687" cy="81782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考察法學者之學經驗及見解所獲結論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34502" y="1833419"/>
            <a:ext cx="9101716" cy="5024581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從</a:t>
            </a:r>
            <a:r>
              <a:rPr lang="zh-TW" altLang="en-US" sz="2400" dirty="0"/>
              <a:t>整個</a:t>
            </a:r>
            <a:r>
              <a:rPr lang="zh-TW" altLang="en-US" sz="2400" dirty="0">
                <a:solidFill>
                  <a:srgbClr val="FF0000"/>
                </a:solidFill>
              </a:rPr>
              <a:t>世界</a:t>
            </a:r>
            <a:r>
              <a:rPr lang="zh-TW" altLang="en-US" sz="2400" dirty="0"/>
              <a:t>的</a:t>
            </a:r>
            <a:r>
              <a:rPr lang="zh-TW" altLang="en-US" sz="2400" dirty="0">
                <a:solidFill>
                  <a:srgbClr val="FF0000"/>
                </a:solidFill>
              </a:rPr>
              <a:t>知識史</a:t>
            </a:r>
            <a:r>
              <a:rPr lang="zh-TW" altLang="en-US" sz="2400" dirty="0"/>
              <a:t>而言，於</a:t>
            </a:r>
            <a:r>
              <a:rPr lang="en-US" altLang="zh-TW" sz="2400" dirty="0"/>
              <a:t>19</a:t>
            </a:r>
            <a:r>
              <a:rPr lang="zh-TW" altLang="en-US" sz="2400" dirty="0"/>
              <a:t>世紀</a:t>
            </a:r>
            <a:r>
              <a:rPr lang="zh-TW" altLang="en-US" sz="2400" dirty="0" smtClean="0"/>
              <a:t>後期西方</a:t>
            </a:r>
            <a:r>
              <a:rPr lang="zh-TW" altLang="en-US" sz="2400" dirty="0"/>
              <a:t>勢力席捲東亞的世界局勢中，作為近代西方文明產物的</a:t>
            </a:r>
            <a:r>
              <a:rPr lang="zh-TW" altLang="en-US" sz="2400" dirty="0">
                <a:solidFill>
                  <a:srgbClr val="FF0000"/>
                </a:solidFill>
              </a:rPr>
              <a:t>現代法學</a:t>
            </a:r>
            <a:r>
              <a:rPr lang="zh-TW" altLang="en-US" sz="2400" dirty="0"/>
              <a:t>，</a:t>
            </a:r>
            <a:r>
              <a:rPr lang="en-US" altLang="zh-TW" sz="2400" dirty="0"/>
              <a:t>1895</a:t>
            </a:r>
            <a:r>
              <a:rPr lang="zh-TW" altLang="en-US" sz="2400" dirty="0"/>
              <a:t>年由戰前</a:t>
            </a:r>
            <a:r>
              <a:rPr lang="zh-TW" altLang="en-US" sz="2400" dirty="0">
                <a:solidFill>
                  <a:srgbClr val="FF0000"/>
                </a:solidFill>
              </a:rPr>
              <a:t>日本</a:t>
            </a:r>
            <a:r>
              <a:rPr lang="zh-TW" altLang="en-US" sz="2400" dirty="0"/>
              <a:t>、</a:t>
            </a:r>
            <a:r>
              <a:rPr lang="en-US" altLang="zh-TW" sz="2400" dirty="0"/>
              <a:t>1945</a:t>
            </a:r>
            <a:r>
              <a:rPr lang="zh-TW" altLang="en-US" sz="2400" dirty="0"/>
              <a:t>年再另由民國</a:t>
            </a:r>
            <a:r>
              <a:rPr lang="zh-TW" altLang="en-US" sz="2400" dirty="0">
                <a:solidFill>
                  <a:srgbClr val="FF0000"/>
                </a:solidFill>
              </a:rPr>
              <a:t>中國</a:t>
            </a:r>
            <a:r>
              <a:rPr lang="zh-TW" altLang="en-US" sz="2400" dirty="0"/>
              <a:t>的政權，</a:t>
            </a:r>
            <a:r>
              <a:rPr lang="zh-TW" altLang="en-US" sz="2400" dirty="0">
                <a:solidFill>
                  <a:schemeClr val="tx1"/>
                </a:solidFill>
              </a:rPr>
              <a:t>攜入台灣</a:t>
            </a:r>
            <a:r>
              <a:rPr lang="zh-TW" altLang="en-US" sz="2400" dirty="0"/>
              <a:t>。存在於台灣的</a:t>
            </a:r>
            <a:r>
              <a:rPr lang="zh-TW" altLang="en-US" sz="2400" dirty="0">
                <a:solidFill>
                  <a:srgbClr val="FF0000"/>
                </a:solidFill>
              </a:rPr>
              <a:t>歐美</a:t>
            </a:r>
            <a:r>
              <a:rPr lang="zh-TW" altLang="en-US" sz="2400" dirty="0"/>
              <a:t>法學知識，起初不脫其</a:t>
            </a:r>
            <a:r>
              <a:rPr lang="zh-TW" altLang="en-US" sz="2400" dirty="0">
                <a:solidFill>
                  <a:schemeClr val="tx1"/>
                </a:solidFill>
              </a:rPr>
              <a:t>從屬</a:t>
            </a:r>
            <a:r>
              <a:rPr lang="zh-TW" altLang="en-US" sz="2400" dirty="0"/>
              <a:t>於日本帝國、屬於民國時代中國的性格，但</a:t>
            </a:r>
            <a:r>
              <a:rPr lang="zh-TW" altLang="en-US" sz="2400" b="1" dirty="0"/>
              <a:t>外來</a:t>
            </a:r>
            <a:r>
              <a:rPr lang="zh-TW" altLang="en-US" sz="2400" dirty="0"/>
              <a:t>的法學者，業已或多或少貢獻其心力於建構</a:t>
            </a:r>
            <a:r>
              <a:rPr lang="zh-TW" altLang="en-US" sz="2400" b="1" dirty="0"/>
              <a:t>與台灣相關</a:t>
            </a:r>
            <a:r>
              <a:rPr lang="zh-TW" altLang="en-US" sz="2400" dirty="0"/>
              <a:t>的法學知識。台灣</a:t>
            </a:r>
            <a:r>
              <a:rPr lang="zh-TW" altLang="en-US" sz="2400" b="1" dirty="0"/>
              <a:t>本地</a:t>
            </a:r>
            <a:r>
              <a:rPr lang="zh-TW" altLang="en-US" sz="2400" dirty="0"/>
              <a:t>的法學者，在吸收來自日、中兩國的法學知識後，再繼受戰後歐美日本的法學，最終</a:t>
            </a:r>
            <a:r>
              <a:rPr lang="zh-TW" altLang="en-US" sz="2400" b="1" dirty="0">
                <a:solidFill>
                  <a:schemeClr val="tx1"/>
                </a:solidFill>
              </a:rPr>
              <a:t>在地化</a:t>
            </a:r>
            <a:r>
              <a:rPr lang="zh-TW" altLang="en-US" sz="2400" dirty="0"/>
              <a:t>為</a:t>
            </a:r>
            <a:r>
              <a:rPr lang="zh-TW" altLang="en-US" sz="2400" dirty="0">
                <a:solidFill>
                  <a:srgbClr val="FF0000"/>
                </a:solidFill>
              </a:rPr>
              <a:t>台灣的</a:t>
            </a:r>
            <a:r>
              <a:rPr lang="zh-TW" altLang="en-US" sz="2400" dirty="0"/>
              <a:t>法學知識體系，並持之與國際學界交流。現代法學已在</a:t>
            </a:r>
            <a:r>
              <a:rPr lang="en-US" altLang="zh-TW" sz="2400" dirty="0"/>
              <a:t>21</a:t>
            </a:r>
            <a:r>
              <a:rPr lang="zh-TW" altLang="en-US" sz="2400" dirty="0"/>
              <a:t>世紀</a:t>
            </a:r>
            <a:r>
              <a:rPr lang="en-US" altLang="zh-TW" sz="2400" dirty="0"/>
              <a:t>20</a:t>
            </a:r>
            <a:r>
              <a:rPr lang="zh-TW" altLang="en-US" sz="2400" dirty="0"/>
              <a:t>年代的台灣</a:t>
            </a:r>
            <a:r>
              <a:rPr lang="zh-TW" altLang="en-US" sz="2400" dirty="0">
                <a:solidFill>
                  <a:srgbClr val="FF0000"/>
                </a:solidFill>
              </a:rPr>
              <a:t>落地生根</a:t>
            </a:r>
            <a:r>
              <a:rPr lang="zh-TW" altLang="en-US" sz="2400" dirty="0" smtClean="0"/>
              <a:t>了，但經過後述以</a:t>
            </a:r>
            <a:r>
              <a:rPr lang="zh-TW" altLang="en-US" sz="2400" b="1" dirty="0" smtClean="0"/>
              <a:t>法學文本</a:t>
            </a:r>
            <a:r>
              <a:rPr lang="zh-TW" altLang="en-US" sz="2400" dirty="0" smtClean="0"/>
              <a:t>所做的考察後，卻不能不指出：台灣法學內涵在彙整「歐美日中」之餘，還</a:t>
            </a:r>
            <a:r>
              <a:rPr lang="zh-TW" altLang="en-US" sz="2400" dirty="0"/>
              <a:t>需建構更</a:t>
            </a:r>
            <a:r>
              <a:rPr lang="zh-TW" altLang="en-US" sz="2400" dirty="0" smtClean="0"/>
              <a:t>多</a:t>
            </a:r>
            <a:r>
              <a:rPr lang="zh-TW" altLang="en-US" sz="2400" dirty="0" smtClean="0">
                <a:solidFill>
                  <a:srgbClr val="FF0000"/>
                </a:solidFill>
              </a:rPr>
              <a:t>關於「台」的知識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798739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47273" y="502972"/>
            <a:ext cx="9882909" cy="817828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以</a:t>
            </a:r>
            <a:r>
              <a:rPr lang="zh-TW" altLang="en-US" sz="4000" dirty="0" smtClean="0">
                <a:solidFill>
                  <a:srgbClr val="FF0000"/>
                </a:solidFill>
              </a:rPr>
              <a:t>法學文本</a:t>
            </a:r>
            <a:r>
              <a:rPr lang="zh-TW" altLang="en-US" sz="4000" dirty="0" smtClean="0"/>
              <a:t>考察台灣法學知識史：</a:t>
            </a:r>
            <a:r>
              <a:rPr lang="zh-TW" altLang="en-US" sz="4000" dirty="0" smtClean="0">
                <a:solidFill>
                  <a:srgbClr val="FF0000"/>
                </a:solidFill>
              </a:rPr>
              <a:t>舉例</a:t>
            </a:r>
            <a:r>
              <a:rPr lang="zh-TW" altLang="en-US" sz="4000" dirty="0" smtClean="0"/>
              <a:t>說明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62016" y="1320800"/>
            <a:ext cx="9101716" cy="5024581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當今台灣的</a:t>
            </a:r>
            <a:r>
              <a:rPr lang="zh-TW" altLang="en-US" sz="2400" b="1" dirty="0" smtClean="0"/>
              <a:t>法學緒論</a:t>
            </a:r>
            <a:r>
              <a:rPr lang="zh-TW" altLang="en-US" sz="2400" dirty="0" smtClean="0"/>
              <a:t>教科書之內涵，絕大多數是</a:t>
            </a:r>
            <a:r>
              <a:rPr lang="zh-TW" altLang="en-US" sz="2400" dirty="0" smtClean="0">
                <a:solidFill>
                  <a:srgbClr val="FF0000"/>
                </a:solidFill>
              </a:rPr>
              <a:t>沿襲</a:t>
            </a:r>
            <a:r>
              <a:rPr lang="zh-TW" altLang="en-US" sz="2400" dirty="0" smtClean="0"/>
              <a:t>一百多年前明治日本學者所講授、再經民國中國學者添加「中國特色」的</a:t>
            </a:r>
            <a:r>
              <a:rPr lang="zh-TW" altLang="en-US" sz="2400" b="1" dirty="0" smtClean="0"/>
              <a:t>法學通論</a:t>
            </a:r>
            <a:r>
              <a:rPr lang="zh-TW" altLang="en-US" sz="2400" dirty="0" smtClean="0"/>
              <a:t>著述。此展現了一條在東亞之法學知識傳遞的路徑，亦提醒台灣法界</a:t>
            </a:r>
            <a:r>
              <a:rPr lang="zh-TW" altLang="en-US" sz="2400" b="1" dirty="0" smtClean="0"/>
              <a:t>應</a:t>
            </a:r>
            <a:r>
              <a:rPr lang="zh-TW" altLang="en-US" sz="2400" dirty="0" smtClean="0"/>
              <a:t>有</a:t>
            </a:r>
            <a:r>
              <a:rPr lang="zh-TW" altLang="en-US" sz="2400" dirty="0" smtClean="0">
                <a:solidFill>
                  <a:srgbClr val="FF0000"/>
                </a:solidFill>
              </a:rPr>
              <a:t>不同於百年前</a:t>
            </a:r>
            <a:r>
              <a:rPr lang="zh-TW" altLang="en-US" sz="2400" dirty="0" smtClean="0"/>
              <a:t>、</a:t>
            </a:r>
            <a:r>
              <a:rPr lang="zh-TW" altLang="en-US" sz="2400" dirty="0" smtClean="0">
                <a:solidFill>
                  <a:srgbClr val="FF0000"/>
                </a:solidFill>
              </a:rPr>
              <a:t>異於日中</a:t>
            </a:r>
            <a:r>
              <a:rPr lang="zh-TW" altLang="en-US" sz="2400" dirty="0" smtClean="0"/>
              <a:t>的</a:t>
            </a:r>
            <a:r>
              <a:rPr lang="zh-TW" altLang="en-US" sz="2400" dirty="0" smtClean="0">
                <a:solidFill>
                  <a:srgbClr val="FF0000"/>
                </a:solidFill>
              </a:rPr>
              <a:t>當今台灣版</a:t>
            </a:r>
            <a:r>
              <a:rPr lang="zh-TW" altLang="en-US" sz="2400" dirty="0" smtClean="0"/>
              <a:t>法緒！</a:t>
            </a:r>
            <a:endParaRPr lang="en-US" altLang="zh-TW" sz="2400" dirty="0" smtClean="0"/>
          </a:p>
          <a:p>
            <a:r>
              <a:rPr lang="zh-TW" altLang="en-US" sz="2400" dirty="0" smtClean="0"/>
              <a:t>奧</a:t>
            </a:r>
            <a:r>
              <a:rPr lang="zh-TW" altLang="en-US" sz="2400" dirty="0"/>
              <a:t>田義人、織田萬、岡田朝太</a:t>
            </a:r>
            <a:r>
              <a:rPr lang="zh-TW" altLang="en-US" sz="2400" dirty="0" smtClean="0"/>
              <a:t>郎法學通論華文版，稱</a:t>
            </a:r>
            <a:r>
              <a:rPr lang="zh-TW" altLang="en-US" sz="2400" b="1" dirty="0" smtClean="0"/>
              <a:t>立法</a:t>
            </a:r>
            <a:r>
              <a:rPr lang="zh-TW" altLang="en-US" sz="2400" dirty="0" smtClean="0"/>
              <a:t>機關</a:t>
            </a:r>
            <a:r>
              <a:rPr lang="zh-TW" altLang="en-US" sz="2400" b="1" dirty="0" smtClean="0"/>
              <a:t>制定</a:t>
            </a:r>
            <a:r>
              <a:rPr lang="zh-TW" altLang="en-US" sz="2400" dirty="0" smtClean="0"/>
              <a:t>之法為成文法、須經</a:t>
            </a:r>
            <a:r>
              <a:rPr lang="zh-TW" altLang="en-US" sz="2400" b="1" dirty="0" smtClean="0"/>
              <a:t>法院承認</a:t>
            </a:r>
            <a:r>
              <a:rPr lang="zh-TW" altLang="en-US" sz="2400" dirty="0" smtClean="0"/>
              <a:t>始成為法者為不文法，但</a:t>
            </a:r>
            <a:r>
              <a:rPr lang="zh-TW" altLang="en-US" sz="2400" dirty="0" smtClean="0">
                <a:solidFill>
                  <a:srgbClr val="FF0000"/>
                </a:solidFill>
              </a:rPr>
              <a:t>該等意涵未表現</a:t>
            </a:r>
            <a:r>
              <a:rPr lang="zh-TW" altLang="en-US" sz="2400" dirty="0" smtClean="0"/>
              <a:t>於成文、不文的字義。似傳話遊戲，民國中國出現一詞多義，再傳入戰後台灣，於今第三代</a:t>
            </a:r>
            <a:r>
              <a:rPr lang="zh-TW" altLang="en-US" sz="2400" dirty="0"/>
              <a:t>法學</a:t>
            </a:r>
            <a:r>
              <a:rPr lang="zh-TW" altLang="en-US" sz="2400" dirty="0" smtClean="0"/>
              <a:t>者劉幸義、陳惠馨已</a:t>
            </a:r>
            <a:r>
              <a:rPr lang="zh-TW" altLang="en-US" sz="2400" dirty="0" smtClean="0">
                <a:solidFill>
                  <a:srgbClr val="FF0000"/>
                </a:solidFill>
              </a:rPr>
              <a:t>不知該詞原意</a:t>
            </a:r>
            <a:r>
              <a:rPr lang="zh-TW" altLang="en-US" sz="2400" dirty="0" smtClean="0"/>
              <a:t>。→</a:t>
            </a:r>
            <a:r>
              <a:rPr lang="zh-TW" altLang="en-US" sz="2400" b="1" dirty="0" smtClean="0"/>
              <a:t>應</a:t>
            </a:r>
            <a:r>
              <a:rPr lang="zh-TW" altLang="en-US" sz="2400" dirty="0" smtClean="0">
                <a:solidFill>
                  <a:srgbClr val="FF0000"/>
                </a:solidFill>
              </a:rPr>
              <a:t>改稱</a:t>
            </a:r>
            <a:r>
              <a:rPr lang="zh-TW" altLang="en-US" sz="2400" dirty="0" smtClean="0"/>
              <a:t>制訂法，</a:t>
            </a:r>
            <a:r>
              <a:rPr lang="zh-TW" altLang="en-US" sz="2400" dirty="0" smtClean="0">
                <a:solidFill>
                  <a:srgbClr val="FF0000"/>
                </a:solidFill>
              </a:rPr>
              <a:t>棄用</a:t>
            </a:r>
            <a:r>
              <a:rPr lang="zh-TW" altLang="en-US" sz="2400" dirty="0" smtClean="0"/>
              <a:t>不成文法（已有間接法源）。</a:t>
            </a:r>
            <a:endParaRPr lang="en-US" altLang="zh-TW" sz="2400" dirty="0" smtClean="0"/>
          </a:p>
          <a:p>
            <a:r>
              <a:rPr lang="zh-TW" altLang="en-US" sz="2400" b="1" dirty="0" smtClean="0"/>
              <a:t>明治日本</a:t>
            </a:r>
            <a:r>
              <a:rPr lang="zh-TW" altLang="en-US" sz="2400" dirty="0" smtClean="0"/>
              <a:t>將</a:t>
            </a:r>
            <a:r>
              <a:rPr lang="zh-TW" altLang="en-US" sz="2400" dirty="0" smtClean="0">
                <a:solidFill>
                  <a:srgbClr val="FF0000"/>
                </a:solidFill>
              </a:rPr>
              <a:t>法解釋方法</a:t>
            </a:r>
            <a:r>
              <a:rPr lang="zh-TW" altLang="en-US" sz="2400" dirty="0" smtClean="0"/>
              <a:t>分文理解釋、論理解釋，傳入民國中國後再傳戰後台灣，但第二、第三代法學者亦導入</a:t>
            </a:r>
            <a:r>
              <a:rPr lang="zh-TW" altLang="en-US" sz="2400" b="1" dirty="0" smtClean="0"/>
              <a:t>戰後德式法釋義學</a:t>
            </a:r>
            <a:r>
              <a:rPr lang="zh-TW" altLang="en-US" sz="2400" dirty="0" smtClean="0"/>
              <a:t>，兩者併存徒生自相矛盾。向來所無的</a:t>
            </a:r>
            <a:r>
              <a:rPr lang="zh-TW" altLang="en-US" sz="2400" dirty="0" smtClean="0">
                <a:solidFill>
                  <a:srgbClr val="FF0000"/>
                </a:solidFill>
              </a:rPr>
              <a:t>英美法</a:t>
            </a:r>
            <a:r>
              <a:rPr lang="zh-TW" altLang="en-US" sz="2400" dirty="0" smtClean="0"/>
              <a:t>之法適用方法，有別於歐陸法系故應納入；尤</a:t>
            </a:r>
            <a:r>
              <a:rPr lang="zh-TW" altLang="en-US" sz="2400" b="1" dirty="0" smtClean="0"/>
              <a:t>應</a:t>
            </a:r>
            <a:r>
              <a:rPr lang="zh-TW" altLang="en-US" sz="2400" dirty="0" smtClean="0"/>
              <a:t>「看見」</a:t>
            </a:r>
            <a:r>
              <a:rPr lang="zh-TW" altLang="en-US" sz="2400" dirty="0" smtClean="0">
                <a:solidFill>
                  <a:srgbClr val="FF0000"/>
                </a:solidFill>
              </a:rPr>
              <a:t>台灣法事實</a:t>
            </a:r>
            <a:r>
              <a:rPr lang="zh-TW" altLang="en-US" sz="2400" dirty="0" smtClean="0"/>
              <a:t>，</a:t>
            </a:r>
            <a:r>
              <a:rPr lang="zh-TW" altLang="en-US" sz="2400" b="1" dirty="0" smtClean="0">
                <a:solidFill>
                  <a:schemeClr val="tx1"/>
                </a:solidFill>
              </a:rPr>
              <a:t>重構</a:t>
            </a:r>
            <a:r>
              <a:rPr lang="zh-TW" altLang="en-US" sz="2400" dirty="0" smtClean="0"/>
              <a:t>台版法緒。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416750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1503" y="351637"/>
            <a:ext cx="8911687" cy="973781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台灣</a:t>
            </a:r>
            <a:r>
              <a:rPr lang="zh-TW" altLang="en-US" sz="4000" dirty="0"/>
              <a:t>法律</a:t>
            </a:r>
            <a:r>
              <a:rPr lang="zh-TW" altLang="en-US" sz="4000" dirty="0" smtClean="0"/>
              <a:t>史觀點下法學者世代及其學知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281382" y="1200727"/>
            <a:ext cx="5357090" cy="5260109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戰後</a:t>
            </a:r>
            <a:r>
              <a:rPr lang="zh-TW" altLang="en-US" sz="2000" dirty="0" smtClean="0"/>
              <a:t>台灣長期由來自民國時代中國的國民黨執政，故僅有「</a:t>
            </a:r>
            <a:r>
              <a:rPr lang="zh-TW" altLang="en-US" sz="2000" dirty="0" smtClean="0">
                <a:solidFill>
                  <a:srgbClr val="0070C0"/>
                </a:solidFill>
              </a:rPr>
              <a:t>中華民國</a:t>
            </a:r>
            <a:r>
              <a:rPr lang="zh-TW" altLang="en-US" sz="2000" dirty="0">
                <a:solidFill>
                  <a:srgbClr val="0070C0"/>
                </a:solidFill>
              </a:rPr>
              <a:t>法律</a:t>
            </a:r>
            <a:r>
              <a:rPr lang="zh-TW" altLang="en-US" sz="2000" dirty="0" smtClean="0">
                <a:solidFill>
                  <a:srgbClr val="0070C0"/>
                </a:solidFill>
              </a:rPr>
              <a:t>史</a:t>
            </a:r>
            <a:r>
              <a:rPr lang="zh-TW" altLang="en-US" sz="2000" dirty="0" smtClean="0"/>
              <a:t>」，談</a:t>
            </a:r>
            <a:r>
              <a:rPr lang="en-US" altLang="zh-TW" sz="2000" dirty="0" smtClean="0"/>
              <a:t>1949</a:t>
            </a:r>
            <a:r>
              <a:rPr lang="zh-TW" altLang="en-US" sz="2000" dirty="0"/>
              <a:t>年以前的</a:t>
            </a:r>
            <a:r>
              <a:rPr lang="zh-TW" altLang="en-US" sz="2000" dirty="0">
                <a:solidFill>
                  <a:srgbClr val="FF0000"/>
                </a:solidFill>
              </a:rPr>
              <a:t>中國法律史</a:t>
            </a:r>
            <a:r>
              <a:rPr lang="zh-TW" altLang="en-US" sz="2000" dirty="0" smtClean="0"/>
              <a:t>，不談</a:t>
            </a:r>
            <a:r>
              <a:rPr lang="en-US" altLang="zh-TW" sz="2000" dirty="0" smtClean="0"/>
              <a:t>1949</a:t>
            </a:r>
            <a:r>
              <a:rPr lang="zh-TW" altLang="en-US" sz="2000" dirty="0" smtClean="0"/>
              <a:t>年後共產黨統治下的法律發展。因此它既不是台灣、也不是中國的法律史。</a:t>
            </a:r>
            <a:endParaRPr lang="en-US" altLang="zh-TW" sz="2000" dirty="0" smtClean="0"/>
          </a:p>
          <a:p>
            <a:r>
              <a:rPr lang="en-US" altLang="zh-TW" sz="2000" u="sng" dirty="0" smtClean="0"/>
              <a:t>1990</a:t>
            </a:r>
            <a:r>
              <a:rPr lang="zh-TW" altLang="en-US" sz="2000" u="sng" dirty="0" smtClean="0"/>
              <a:t>年</a:t>
            </a:r>
            <a:r>
              <a:rPr lang="zh-TW" altLang="en-US" sz="2000" dirty="0" smtClean="0"/>
              <a:t>我</a:t>
            </a:r>
            <a:r>
              <a:rPr lang="zh-TW" altLang="en-US" sz="2000" u="sng" dirty="0"/>
              <a:t>在</a:t>
            </a:r>
            <a:r>
              <a:rPr lang="zh-TW" altLang="en-US" sz="2000" u="sng" dirty="0" smtClean="0"/>
              <a:t>美國</a:t>
            </a:r>
            <a:r>
              <a:rPr lang="zh-TW" altLang="en-US" sz="2000" dirty="0" smtClean="0"/>
              <a:t>自由的學術環境下，提出</a:t>
            </a:r>
            <a:r>
              <a:rPr lang="zh-TW" altLang="en-US" sz="2000" u="sng" dirty="0" smtClean="0"/>
              <a:t>以台灣為中心</a:t>
            </a:r>
            <a:r>
              <a:rPr lang="en-US" altLang="zh-TW" sz="2000" u="sng" dirty="0" smtClean="0"/>
              <a:t>/</a:t>
            </a:r>
            <a:r>
              <a:rPr lang="zh-TW" altLang="en-US" sz="2000" u="sng" dirty="0" smtClean="0"/>
              <a:t>主體</a:t>
            </a:r>
            <a:r>
              <a:rPr lang="zh-TW" altLang="en-US" sz="2000" dirty="0" smtClean="0"/>
              <a:t>的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台灣法律史</a:t>
            </a:r>
            <a:r>
              <a:rPr lang="zh-TW" altLang="en-US" sz="2000" dirty="0" smtClean="0"/>
              <a:t>。此視角下，不僅談從二戰結束的</a:t>
            </a:r>
            <a:r>
              <a:rPr lang="en-US" altLang="zh-TW" sz="2000" dirty="0" smtClean="0"/>
              <a:t>1945</a:t>
            </a:r>
            <a:r>
              <a:rPr lang="zh-TW" altLang="en-US" sz="2000" dirty="0" smtClean="0"/>
              <a:t>年（非</a:t>
            </a:r>
            <a:r>
              <a:rPr lang="en-US" altLang="zh-TW" sz="2000" dirty="0" smtClean="0"/>
              <a:t>1949</a:t>
            </a:r>
            <a:r>
              <a:rPr lang="zh-TW" altLang="en-US" sz="2000" dirty="0" smtClean="0"/>
              <a:t>）起，所施行的中華民國法，且談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戰前日本帝國統治下台灣的法</a:t>
            </a:r>
            <a:r>
              <a:rPr lang="zh-TW" altLang="en-US" sz="2000" dirty="0" smtClean="0"/>
              <a:t>。日治時期法律史，乃當今</a:t>
            </a:r>
            <a:r>
              <a:rPr lang="zh-TW" altLang="en-US" sz="2000" dirty="0"/>
              <a:t>民進黨</a:t>
            </a:r>
            <a:r>
              <a:rPr lang="zh-TW" altLang="en-US" sz="2000" dirty="0" smtClean="0"/>
              <a:t>政府所稱「中華民國台灣」（即兩者</a:t>
            </a:r>
            <a:r>
              <a:rPr lang="zh-TW" altLang="en-US" sz="2000" b="1" dirty="0" smtClean="0"/>
              <a:t>合一</a:t>
            </a:r>
            <a:r>
              <a:rPr lang="zh-TW" altLang="en-US" sz="2000" dirty="0" smtClean="0"/>
              <a:t>）歷史的一部分，事實上非中國法律史一部分（但</a:t>
            </a:r>
            <a:r>
              <a:rPr lang="en-US" altLang="zh-TW" sz="2000" dirty="0" smtClean="0"/>
              <a:t>PRC</a:t>
            </a:r>
            <a:r>
              <a:rPr lang="zh-TW" altLang="en-US" sz="2000" dirty="0" smtClean="0"/>
              <a:t>宣稱台灣為中國一部分）</a:t>
            </a:r>
            <a:endParaRPr lang="en-US" altLang="zh-TW" sz="2000" dirty="0" smtClean="0"/>
          </a:p>
          <a:p>
            <a:r>
              <a:rPr lang="zh-TW" altLang="en-US" sz="2000" dirty="0" smtClean="0"/>
              <a:t>法學者所提出的學術知識，與</a:t>
            </a:r>
            <a:r>
              <a:rPr lang="zh-TW" altLang="en-US" sz="2000" b="1" dirty="0" smtClean="0"/>
              <a:t>法學者</a:t>
            </a:r>
            <a:r>
              <a:rPr lang="zh-TW" altLang="en-US" sz="2000" dirty="0" smtClean="0"/>
              <a:t>個人的</a:t>
            </a:r>
            <a:r>
              <a:rPr lang="zh-TW" altLang="en-US" sz="2000" u="sng" dirty="0" smtClean="0"/>
              <a:t>學經歷</a:t>
            </a:r>
            <a:r>
              <a:rPr lang="zh-TW" altLang="en-US" sz="2000" dirty="0" smtClean="0"/>
              <a:t>、所處的</a:t>
            </a:r>
            <a:r>
              <a:rPr lang="zh-TW" altLang="en-US" sz="2000" u="sng" dirty="0" smtClean="0"/>
              <a:t>時空</a:t>
            </a:r>
            <a:r>
              <a:rPr lang="zh-TW" altLang="en-US" sz="2000" dirty="0" smtClean="0"/>
              <a:t>有關，以下將以此觀點，考察在台灣數世代的法學者所建構的學知。</a:t>
            </a:r>
            <a:endParaRPr lang="zh-TW" altLang="en-US" sz="2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4181" y="1581726"/>
            <a:ext cx="3445164" cy="4498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112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未來的展望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2133600"/>
            <a:ext cx="8915400" cy="3777622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以台灣社會為中心進行法史學的考察，始自</a:t>
            </a:r>
            <a:r>
              <a:rPr lang="en-US" altLang="zh-TW" sz="2800" dirty="0" smtClean="0"/>
              <a:t>1990</a:t>
            </a:r>
            <a:r>
              <a:rPr lang="zh-TW" altLang="en-US" sz="2800" dirty="0" smtClean="0"/>
              <a:t>年代，非常年輕而帶點青澀，敬請各方賢德指教。</a:t>
            </a:r>
            <a:endParaRPr lang="en-US" altLang="zh-TW" sz="2800" dirty="0" smtClean="0"/>
          </a:p>
          <a:p>
            <a:r>
              <a:rPr lang="zh-TW" altLang="en-US" sz="2800" dirty="0" smtClean="0"/>
              <a:t>具有許多相似歷史經驗的台、日法學，宜深化對彼此的了解，相互支援；東亞國家面對強勢的歐美法學，須以法與社會的取徑進行比較法研究，虛心學習但不失主體性。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22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38399" y="457854"/>
            <a:ext cx="8911687" cy="75210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從法學者的組成闡釋法學知識的內涵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163979" y="1385453"/>
            <a:ext cx="6326909" cy="5301674"/>
          </a:xfrm>
        </p:spPr>
        <p:txBody>
          <a:bodyPr>
            <a:noAutofit/>
          </a:bodyPr>
          <a:lstStyle/>
          <a:p>
            <a:r>
              <a:rPr lang="zh-TW" altLang="en-US" sz="2200" dirty="0" smtClean="0"/>
              <a:t>從世界史言，原屬歐洲文明的現代法學，於</a:t>
            </a:r>
            <a:r>
              <a:rPr lang="en-US" altLang="zh-TW" sz="2200" dirty="0" smtClean="0"/>
              <a:t>19</a:t>
            </a:r>
            <a:r>
              <a:rPr lang="zh-TW" altLang="en-US" sz="2200" dirty="0" smtClean="0"/>
              <a:t>世紀進入</a:t>
            </a:r>
            <a:r>
              <a:rPr lang="zh-TW" altLang="en-US" sz="2200" dirty="0" smtClean="0">
                <a:solidFill>
                  <a:srgbClr val="FF0000"/>
                </a:solidFill>
              </a:rPr>
              <a:t>東亞</a:t>
            </a:r>
            <a:r>
              <a:rPr lang="zh-TW" altLang="en-US" sz="2200" dirty="0" smtClean="0"/>
              <a:t>，有系統的引進始自</a:t>
            </a:r>
            <a:r>
              <a:rPr lang="zh-TW" altLang="en-US" sz="2200" dirty="0" smtClean="0">
                <a:solidFill>
                  <a:schemeClr val="tx1"/>
                </a:solidFill>
              </a:rPr>
              <a:t>明治初期</a:t>
            </a:r>
            <a:r>
              <a:rPr lang="zh-TW" altLang="en-US" sz="2200" dirty="0" smtClean="0"/>
              <a:t>的</a:t>
            </a:r>
            <a:r>
              <a:rPr lang="zh-TW" altLang="en-US" sz="2200" dirty="0" smtClean="0">
                <a:solidFill>
                  <a:srgbClr val="FF0000"/>
                </a:solidFill>
              </a:rPr>
              <a:t>日本</a:t>
            </a:r>
            <a:r>
              <a:rPr lang="zh-TW" altLang="en-US" sz="2200" dirty="0" smtClean="0"/>
              <a:t>，以「法學」之</a:t>
            </a:r>
            <a:r>
              <a:rPr lang="zh-TW" altLang="en-US" sz="2200" dirty="0" smtClean="0">
                <a:solidFill>
                  <a:srgbClr val="FF0000"/>
                </a:solidFill>
              </a:rPr>
              <a:t>漢字</a:t>
            </a:r>
            <a:r>
              <a:rPr lang="zh-TW" altLang="en-US" sz="2200" dirty="0" smtClean="0"/>
              <a:t>翻譯拉丁文的</a:t>
            </a:r>
            <a:r>
              <a:rPr lang="en-US" altLang="zh-TW" sz="2200" dirty="0" err="1" smtClean="0"/>
              <a:t>jurisprudentia</a:t>
            </a:r>
            <a:r>
              <a:rPr lang="zh-TW" altLang="en-US" sz="2200" dirty="0" smtClean="0"/>
              <a:t>。該漢字相異的發音，恰彰顯其在東亞各地域社會不同的發展歷程；在</a:t>
            </a:r>
            <a:r>
              <a:rPr lang="zh-TW" altLang="en-US" sz="2200" dirty="0" smtClean="0">
                <a:solidFill>
                  <a:srgbClr val="FF0000"/>
                </a:solidFill>
              </a:rPr>
              <a:t>台灣</a:t>
            </a:r>
            <a:r>
              <a:rPr lang="zh-TW" altLang="en-US" sz="2200" dirty="0" smtClean="0"/>
              <a:t>，</a:t>
            </a:r>
            <a:r>
              <a:rPr lang="zh-TW" altLang="en-US" sz="2200" dirty="0" smtClean="0">
                <a:solidFill>
                  <a:srgbClr val="0070C0"/>
                </a:solidFill>
              </a:rPr>
              <a:t>台語</a:t>
            </a:r>
            <a:r>
              <a:rPr lang="zh-TW" altLang="en-US" sz="2200" dirty="0" smtClean="0"/>
              <a:t>發音者係</a:t>
            </a:r>
            <a:r>
              <a:rPr lang="en-US" altLang="zh-TW" sz="2200" dirty="0" smtClean="0"/>
              <a:t>1895</a:t>
            </a:r>
            <a:r>
              <a:rPr lang="zh-TW" altLang="en-US" sz="2200" dirty="0" smtClean="0"/>
              <a:t>年後從戰前</a:t>
            </a:r>
            <a:r>
              <a:rPr lang="zh-TW" altLang="en-US" sz="2200" b="1" dirty="0"/>
              <a:t>日本</a:t>
            </a:r>
            <a:r>
              <a:rPr lang="zh-TW" altLang="en-US" sz="2200" dirty="0"/>
              <a:t>傳入，</a:t>
            </a:r>
            <a:r>
              <a:rPr lang="zh-TW" altLang="en-US" sz="2200" dirty="0">
                <a:solidFill>
                  <a:srgbClr val="0070C0"/>
                </a:solidFill>
              </a:rPr>
              <a:t>華語</a:t>
            </a:r>
            <a:r>
              <a:rPr lang="zh-TW" altLang="en-US" sz="2200" dirty="0" smtClean="0"/>
              <a:t>發音者則二戰後來自</a:t>
            </a:r>
            <a:r>
              <a:rPr lang="zh-TW" altLang="en-US" sz="2200" b="1" dirty="0" smtClean="0"/>
              <a:t>民國中國。</a:t>
            </a:r>
            <a:endParaRPr lang="en-US" altLang="zh-TW" sz="2200" dirty="0" smtClean="0"/>
          </a:p>
          <a:p>
            <a:r>
              <a:rPr lang="zh-TW" altLang="en-US" sz="2200" dirty="0" smtClean="0"/>
              <a:t>將外來的法學知識傳入在地社會的是</a:t>
            </a:r>
            <a:r>
              <a:rPr lang="zh-TW" altLang="en-US" sz="2200" b="1" dirty="0" smtClean="0"/>
              <a:t>法學者</a:t>
            </a:r>
            <a:r>
              <a:rPr lang="zh-TW" altLang="en-US" sz="2200" dirty="0" smtClean="0"/>
              <a:t>：一群研究法學之人。其職業上身分包括（</a:t>
            </a:r>
            <a:r>
              <a:rPr lang="en-US" altLang="zh-TW" sz="2200" dirty="0" smtClean="0"/>
              <a:t>1</a:t>
            </a:r>
            <a:r>
              <a:rPr lang="zh-TW" altLang="en-US" sz="2200" dirty="0" smtClean="0"/>
              <a:t>）學院內以</a:t>
            </a:r>
            <a:r>
              <a:rPr lang="zh-TW" altLang="en-US" sz="2200" dirty="0" smtClean="0">
                <a:solidFill>
                  <a:srgbClr val="0070C0"/>
                </a:solidFill>
              </a:rPr>
              <a:t>學術研究</a:t>
            </a:r>
            <a:r>
              <a:rPr lang="zh-TW" altLang="en-US" sz="2200" dirty="0" smtClean="0"/>
              <a:t>為業的</a:t>
            </a:r>
            <a:r>
              <a:rPr lang="zh-TW" altLang="en-US" sz="2200" b="1" dirty="0" smtClean="0"/>
              <a:t>學者</a:t>
            </a:r>
            <a:r>
              <a:rPr lang="zh-TW" altLang="en-US" sz="2200" dirty="0" smtClean="0"/>
              <a:t>、（</a:t>
            </a:r>
            <a:r>
              <a:rPr lang="en-US" altLang="zh-TW" sz="2200" dirty="0" smtClean="0"/>
              <a:t>2</a:t>
            </a:r>
            <a:r>
              <a:rPr lang="zh-TW" altLang="en-US" sz="2200" dirty="0" smtClean="0"/>
              <a:t>）以從事</a:t>
            </a:r>
            <a:r>
              <a:rPr lang="zh-TW" altLang="en-US" sz="2200" dirty="0" smtClean="0">
                <a:solidFill>
                  <a:srgbClr val="0070C0"/>
                </a:solidFill>
              </a:rPr>
              <a:t>司法</a:t>
            </a:r>
            <a:r>
              <a:rPr lang="zh-TW" altLang="en-US" sz="2200" dirty="0" smtClean="0"/>
              <a:t>上法律適用為業的</a:t>
            </a:r>
            <a:r>
              <a:rPr lang="zh-TW" altLang="en-US" sz="2200" b="1" dirty="0" smtClean="0"/>
              <a:t>法律專業者</a:t>
            </a:r>
            <a:r>
              <a:rPr lang="zh-TW" altLang="en-US" sz="2200" dirty="0" smtClean="0"/>
              <a:t>、（</a:t>
            </a:r>
            <a:r>
              <a:rPr lang="en-US" altLang="zh-TW" sz="2200" dirty="0" smtClean="0"/>
              <a:t>3</a:t>
            </a:r>
            <a:r>
              <a:rPr lang="zh-TW" altLang="en-US" sz="2200" dirty="0" smtClean="0"/>
              <a:t>）在</a:t>
            </a:r>
            <a:r>
              <a:rPr lang="zh-TW" altLang="en-US" sz="2200" dirty="0" smtClean="0">
                <a:solidFill>
                  <a:srgbClr val="0070C0"/>
                </a:solidFill>
              </a:rPr>
              <a:t>立法或行政</a:t>
            </a:r>
            <a:r>
              <a:rPr lang="zh-TW" altLang="en-US" sz="2200" dirty="0" smtClean="0"/>
              <a:t>上為法律政策及條文的制訂或法律適用的</a:t>
            </a:r>
            <a:r>
              <a:rPr lang="zh-TW" altLang="en-US" sz="2200" b="1" dirty="0" smtClean="0"/>
              <a:t>政治工作者</a:t>
            </a:r>
            <a:r>
              <a:rPr lang="zh-TW" altLang="en-US" sz="2200" dirty="0" smtClean="0"/>
              <a:t>。後兩者合稱：</a:t>
            </a:r>
            <a:r>
              <a:rPr lang="zh-TW" altLang="en-US" sz="2200" b="1" dirty="0" smtClean="0"/>
              <a:t>法律實務工作者</a:t>
            </a:r>
            <a:r>
              <a:rPr lang="zh-TW" altLang="en-US" sz="2200" dirty="0" smtClean="0"/>
              <a:t>。三者均屬</a:t>
            </a:r>
            <a:r>
              <a:rPr lang="zh-TW" altLang="en-US" sz="2200" b="1" dirty="0" smtClean="0"/>
              <a:t>法律人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881894" y="1931699"/>
            <a:ext cx="2724317" cy="377825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1894" y="1568664"/>
            <a:ext cx="2820579" cy="419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6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4" y="295564"/>
            <a:ext cx="8911687" cy="1006764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以日人為主之第一代法學者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96656" y="1145309"/>
            <a:ext cx="9407956" cy="5264727"/>
          </a:xfrm>
        </p:spPr>
        <p:txBody>
          <a:bodyPr>
            <a:noAutofit/>
          </a:bodyPr>
          <a:lstStyle/>
          <a:p>
            <a:r>
              <a:rPr lang="en-US" altLang="zh-TW" sz="2300" dirty="0" smtClean="0"/>
              <a:t>1895</a:t>
            </a:r>
            <a:r>
              <a:rPr lang="zh-TW" altLang="en-US" sz="2300" dirty="0" smtClean="0"/>
              <a:t>年領有台灣的日本，在東亞率先</a:t>
            </a:r>
            <a:r>
              <a:rPr lang="zh-TW" altLang="en-US" sz="2300" dirty="0" smtClean="0">
                <a:solidFill>
                  <a:schemeClr val="tx1"/>
                </a:solidFill>
              </a:rPr>
              <a:t>引進</a:t>
            </a:r>
            <a:r>
              <a:rPr lang="zh-TW" altLang="en-US" sz="2300" dirty="0"/>
              <a:t>奠基於西方法律文明的</a:t>
            </a:r>
            <a:r>
              <a:rPr lang="zh-TW" altLang="en-US" sz="2300" dirty="0">
                <a:solidFill>
                  <a:srgbClr val="FF0000"/>
                </a:solidFill>
              </a:rPr>
              <a:t>現代</a:t>
            </a:r>
            <a:r>
              <a:rPr lang="zh-TW" altLang="en-US" sz="2300" dirty="0" smtClean="0">
                <a:solidFill>
                  <a:srgbClr val="FF0000"/>
                </a:solidFill>
              </a:rPr>
              <a:t>法學</a:t>
            </a:r>
            <a:r>
              <a:rPr lang="zh-TW" altLang="en-US" sz="2300" dirty="0" smtClean="0"/>
              <a:t>的主要</a:t>
            </a:r>
            <a:r>
              <a:rPr lang="zh-TW" altLang="en-US" sz="2300" dirty="0" smtClean="0">
                <a:solidFill>
                  <a:schemeClr val="tx1"/>
                </a:solidFill>
              </a:rPr>
              <a:t>目的</a:t>
            </a:r>
            <a:r>
              <a:rPr lang="zh-TW" altLang="en-US" sz="2300" dirty="0" smtClean="0"/>
              <a:t>是：</a:t>
            </a:r>
            <a:r>
              <a:rPr lang="zh-TW" altLang="en-US" sz="2300" dirty="0" smtClean="0">
                <a:solidFill>
                  <a:schemeClr val="tx1"/>
                </a:solidFill>
              </a:rPr>
              <a:t>運作</a:t>
            </a:r>
            <a:r>
              <a:rPr lang="zh-TW" altLang="en-US" sz="2300" dirty="0" smtClean="0"/>
              <a:t>一套剛從</a:t>
            </a:r>
            <a:r>
              <a:rPr lang="zh-TW" altLang="en-US" sz="2300" dirty="0"/>
              <a:t>西方移植</a:t>
            </a:r>
            <a:r>
              <a:rPr lang="zh-TW" altLang="en-US" sz="2300" dirty="0" smtClean="0"/>
              <a:t>過來、所有國民都陌生的</a:t>
            </a:r>
            <a:r>
              <a:rPr lang="zh-TW" altLang="en-US" sz="2300" dirty="0" smtClean="0">
                <a:solidFill>
                  <a:schemeClr val="tx1"/>
                </a:solidFill>
              </a:rPr>
              <a:t>現代法制</a:t>
            </a:r>
            <a:r>
              <a:rPr lang="zh-TW" altLang="en-US" sz="2300" dirty="0" smtClean="0"/>
              <a:t>，即</a:t>
            </a:r>
            <a:r>
              <a:rPr lang="zh-TW" altLang="en-US" sz="2300" b="1" dirty="0" smtClean="0"/>
              <a:t>協助國家</a:t>
            </a:r>
            <a:r>
              <a:rPr lang="zh-TW" altLang="en-US" sz="2300" dirty="0" smtClean="0"/>
              <a:t>在立法或行政上為</a:t>
            </a:r>
            <a:r>
              <a:rPr lang="zh-TW" altLang="en-US" sz="2300" b="1" dirty="0" smtClean="0"/>
              <a:t>法（之）制訂</a:t>
            </a:r>
            <a:r>
              <a:rPr lang="zh-TW" altLang="en-US" sz="2300" dirty="0" smtClean="0"/>
              <a:t>，在司法及行政上為</a:t>
            </a:r>
            <a:r>
              <a:rPr lang="zh-TW" altLang="en-US" sz="2300" b="1" dirty="0" smtClean="0"/>
              <a:t>法（之）適用</a:t>
            </a:r>
            <a:r>
              <a:rPr lang="zh-TW" altLang="en-US" sz="2300" dirty="0" smtClean="0"/>
              <a:t>。按近代西方視法學</a:t>
            </a:r>
            <a:r>
              <a:rPr lang="zh-TW" altLang="en-US" sz="2300" dirty="0"/>
              <a:t>為一種科學</a:t>
            </a:r>
            <a:r>
              <a:rPr lang="en-US" altLang="zh-TW" sz="2300" dirty="0"/>
              <a:t>/</a:t>
            </a:r>
            <a:r>
              <a:rPr lang="zh-TW" altLang="en-US" sz="2300" dirty="0"/>
              <a:t>學術，旨在</a:t>
            </a:r>
            <a:r>
              <a:rPr lang="zh-TW" altLang="en-US" sz="2300" b="1" dirty="0" smtClean="0"/>
              <a:t>探究存於複雜法律現象中之共通的元素</a:t>
            </a:r>
            <a:r>
              <a:rPr lang="zh-TW" altLang="en-US" sz="2300" dirty="0" smtClean="0"/>
              <a:t>，但東亞國家起初對法學中偏向</a:t>
            </a:r>
            <a:r>
              <a:rPr lang="zh-TW" altLang="en-US" sz="2300" dirty="0" smtClean="0">
                <a:solidFill>
                  <a:srgbClr val="FF0000"/>
                </a:solidFill>
              </a:rPr>
              <a:t>實用性、工具性</a:t>
            </a:r>
            <a:r>
              <a:rPr lang="zh-TW" altLang="en-US" sz="2300" dirty="0" smtClean="0"/>
              <a:t>的部分較感興趣。</a:t>
            </a:r>
            <a:endParaRPr lang="en-US" altLang="zh-TW" sz="2300" dirty="0" smtClean="0"/>
          </a:p>
          <a:p>
            <a:r>
              <a:rPr lang="zh-TW" altLang="en-US" sz="2300" dirty="0" smtClean="0"/>
              <a:t>日本帝國亦將前述</a:t>
            </a:r>
            <a:r>
              <a:rPr lang="zh-TW" altLang="en-US" sz="2300" b="1" dirty="0" smtClean="0"/>
              <a:t>現代法制</a:t>
            </a:r>
            <a:r>
              <a:rPr lang="zh-TW" altLang="en-US" sz="2300" dirty="0" smtClean="0"/>
              <a:t>引進台灣，施行於日本</a:t>
            </a:r>
            <a:r>
              <a:rPr lang="zh-TW" altLang="en-US" sz="2300" dirty="0"/>
              <a:t>內地（北海道、本州、四國、</a:t>
            </a:r>
            <a:r>
              <a:rPr lang="zh-TW" altLang="en-US" sz="2300" dirty="0" smtClean="0"/>
              <a:t>九州、沖繩）與憲法、行政法、刑事法、民事法相關法令的</a:t>
            </a:r>
            <a:r>
              <a:rPr lang="zh-TW" altLang="en-US" sz="2300" b="1" dirty="0" smtClean="0"/>
              <a:t>實質</a:t>
            </a:r>
            <a:r>
              <a:rPr lang="zh-TW" altLang="en-US" sz="2300" dirty="0" smtClean="0"/>
              <a:t>內涵（法之形式可能透過特殊的「律令」制度），</a:t>
            </a:r>
            <a:r>
              <a:rPr lang="zh-TW" altLang="en-US" sz="2300" b="1" dirty="0" smtClean="0"/>
              <a:t>大部分</a:t>
            </a:r>
            <a:r>
              <a:rPr lang="zh-TW" altLang="en-US" sz="2300" dirty="0" smtClean="0"/>
              <a:t>已施行在台灣殖民地（有少數特別法）；但</a:t>
            </a:r>
            <a:r>
              <a:rPr lang="zh-TW" altLang="en-US" sz="2300" dirty="0"/>
              <a:t>至</a:t>
            </a:r>
            <a:r>
              <a:rPr lang="en-US" altLang="zh-TW" sz="2300" dirty="0"/>
              <a:t>1922</a:t>
            </a:r>
            <a:r>
              <a:rPr lang="zh-TW" altLang="en-US" sz="2300" dirty="0"/>
              <a:t>年為止</a:t>
            </a:r>
            <a:r>
              <a:rPr lang="zh-TW" altLang="en-US" sz="2300" dirty="0" smtClean="0"/>
              <a:t>的「日治</a:t>
            </a:r>
            <a:r>
              <a:rPr lang="zh-TW" altLang="en-US" sz="2300" b="1" dirty="0" smtClean="0">
                <a:solidFill>
                  <a:schemeClr val="tx1"/>
                </a:solidFill>
              </a:rPr>
              <a:t>前期</a:t>
            </a:r>
            <a:r>
              <a:rPr lang="zh-TW" altLang="en-US" sz="2300" dirty="0" smtClean="0">
                <a:solidFill>
                  <a:schemeClr val="tx1"/>
                </a:solidFill>
              </a:rPr>
              <a:t>」</a:t>
            </a:r>
            <a:r>
              <a:rPr lang="zh-TW" altLang="en-US" sz="2300" dirty="0" smtClean="0"/>
              <a:t>特別在</a:t>
            </a:r>
            <a:r>
              <a:rPr lang="zh-TW" altLang="en-US" sz="2300" dirty="0" smtClean="0">
                <a:solidFill>
                  <a:schemeClr val="tx1"/>
                </a:solidFill>
              </a:rPr>
              <a:t>立法</a:t>
            </a:r>
            <a:r>
              <a:rPr lang="zh-TW" altLang="en-US" sz="2300" dirty="0" smtClean="0"/>
              <a:t>上</a:t>
            </a:r>
            <a:r>
              <a:rPr lang="zh-TW" altLang="en-US" sz="2300" dirty="0"/>
              <a:t>確立，</a:t>
            </a:r>
            <a:r>
              <a:rPr lang="zh-TW" altLang="en-US" sz="2300" b="1" dirty="0">
                <a:solidFill>
                  <a:schemeClr val="tx1"/>
                </a:solidFill>
              </a:rPr>
              <a:t>僅涉及台灣人的民商</a:t>
            </a:r>
            <a:r>
              <a:rPr lang="zh-TW" altLang="en-US" sz="2300" b="1" dirty="0" smtClean="0">
                <a:solidFill>
                  <a:schemeClr val="tx1"/>
                </a:solidFill>
              </a:rPr>
              <a:t>事項依「</a:t>
            </a:r>
            <a:r>
              <a:rPr lang="zh-TW" altLang="en-US" sz="2300" b="1" dirty="0">
                <a:solidFill>
                  <a:schemeClr val="tx1"/>
                </a:solidFill>
              </a:rPr>
              <a:t>舊慣</a:t>
            </a:r>
            <a:r>
              <a:rPr lang="zh-TW" altLang="en-US" sz="2300" b="1" dirty="0" smtClean="0">
                <a:solidFill>
                  <a:schemeClr val="tx1"/>
                </a:solidFill>
              </a:rPr>
              <a:t>」</a:t>
            </a:r>
            <a:r>
              <a:rPr lang="zh-TW" altLang="en-US" sz="2300" dirty="0" smtClean="0"/>
              <a:t>。台灣人在日本統治前</a:t>
            </a:r>
            <a:r>
              <a:rPr lang="zh-TW" altLang="en-US" sz="2300" b="1" dirty="0" smtClean="0"/>
              <a:t>不曾</a:t>
            </a:r>
            <a:r>
              <a:rPr lang="zh-TW" altLang="en-US" sz="2300" dirty="0" smtClean="0"/>
              <a:t>受過現代法學教育，故在林呈祿</a:t>
            </a:r>
            <a:r>
              <a:rPr lang="en-US" altLang="zh-TW" sz="2300" dirty="0" smtClean="0"/>
              <a:t>1920</a:t>
            </a:r>
            <a:r>
              <a:rPr lang="zh-TW" altLang="en-US" sz="2300" dirty="0" smtClean="0"/>
              <a:t>年為文討論台灣憲政體制之前，所有在台灣</a:t>
            </a:r>
            <a:r>
              <a:rPr lang="zh-TW" altLang="en-US" sz="2300" dirty="0"/>
              <a:t>的法學者</a:t>
            </a:r>
            <a:r>
              <a:rPr lang="zh-TW" altLang="en-US" sz="2300" dirty="0">
                <a:solidFill>
                  <a:srgbClr val="FF0000"/>
                </a:solidFill>
              </a:rPr>
              <a:t>全是日本人</a:t>
            </a:r>
            <a:r>
              <a:rPr lang="zh-TW" altLang="en-US" sz="2300" dirty="0"/>
              <a:t>，且以</a:t>
            </a:r>
            <a:r>
              <a:rPr lang="zh-TW" altLang="en-US" sz="2300" dirty="0">
                <a:solidFill>
                  <a:srgbClr val="FF0000"/>
                </a:solidFill>
              </a:rPr>
              <a:t>法律實務工作者</a:t>
            </a:r>
            <a:r>
              <a:rPr lang="zh-TW" altLang="en-US" sz="2300" dirty="0"/>
              <a:t>為主</a:t>
            </a:r>
            <a:r>
              <a:rPr lang="zh-TW" altLang="en-US" sz="2300" dirty="0" smtClean="0"/>
              <a:t>，其為台灣的</a:t>
            </a:r>
            <a:r>
              <a:rPr lang="zh-TW" altLang="en-US" sz="2300" dirty="0" smtClean="0">
                <a:solidFill>
                  <a:srgbClr val="FF0000"/>
                </a:solidFill>
              </a:rPr>
              <a:t>第</a:t>
            </a:r>
            <a:r>
              <a:rPr lang="zh-TW" altLang="en-US" sz="2300" dirty="0">
                <a:solidFill>
                  <a:srgbClr val="FF0000"/>
                </a:solidFill>
              </a:rPr>
              <a:t>一代</a:t>
            </a:r>
            <a:r>
              <a:rPr lang="zh-TW" altLang="en-US" sz="2300" dirty="0"/>
              <a:t>法學</a:t>
            </a:r>
            <a:r>
              <a:rPr lang="zh-TW" altLang="en-US" sz="2300" dirty="0" smtClean="0"/>
              <a:t>者。台灣史中具日本元素</a:t>
            </a:r>
            <a:r>
              <a:rPr lang="zh-TW" altLang="en-US" dirty="0" smtClean="0"/>
              <a:t>（</a:t>
            </a:r>
            <a:r>
              <a:rPr lang="en-US" altLang="zh-TW" dirty="0" smtClean="0"/>
              <a:t>element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1763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26158" y="189999"/>
            <a:ext cx="8911687" cy="567383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舊慣法學內涵及其當今意義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48873" y="942109"/>
            <a:ext cx="9735127" cy="583738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8800" dirty="0" smtClean="0">
                <a:solidFill>
                  <a:schemeClr val="tx1"/>
                </a:solidFill>
              </a:rPr>
              <a:t>日治前期由日本司法及行政官僚為主構成的法學者社群，帶入了</a:t>
            </a:r>
            <a:r>
              <a:rPr lang="zh-TW" altLang="en-US" sz="8800" dirty="0">
                <a:solidFill>
                  <a:schemeClr val="tx1"/>
                </a:solidFill>
              </a:rPr>
              <a:t>主要是</a:t>
            </a:r>
            <a:r>
              <a:rPr lang="zh-TW" altLang="en-US" sz="8800" b="1" dirty="0">
                <a:solidFill>
                  <a:schemeClr val="tx1"/>
                </a:solidFill>
              </a:rPr>
              <a:t>引介西方法制或理論、援用西歐法學概念詮釋日本法條意涵</a:t>
            </a:r>
            <a:r>
              <a:rPr lang="zh-TW" altLang="en-US" sz="8800" dirty="0">
                <a:solidFill>
                  <a:schemeClr val="tx1"/>
                </a:solidFill>
              </a:rPr>
              <a:t>的法學</a:t>
            </a:r>
            <a:r>
              <a:rPr lang="zh-TW" altLang="en-US" sz="8800" dirty="0" smtClean="0">
                <a:solidFill>
                  <a:schemeClr val="tx1"/>
                </a:solidFill>
              </a:rPr>
              <a:t>內涵，但由於在司法與行政實務上有適用「舊慣」之需，台灣總督府</a:t>
            </a:r>
            <a:r>
              <a:rPr lang="zh-TW" altLang="en-US" sz="8800" b="1" dirty="0" smtClean="0">
                <a:solidFill>
                  <a:schemeClr val="tx1"/>
                </a:solidFill>
              </a:rPr>
              <a:t>特別</a:t>
            </a:r>
            <a:r>
              <a:rPr lang="zh-TW" altLang="en-US" sz="8800" dirty="0" smtClean="0">
                <a:solidFill>
                  <a:schemeClr val="tx1"/>
                </a:solidFill>
              </a:rPr>
              <a:t>委請京都</a:t>
            </a:r>
            <a:r>
              <a:rPr lang="zh-TW" altLang="en-US" sz="8800" dirty="0">
                <a:solidFill>
                  <a:schemeClr val="tx1"/>
                </a:solidFill>
              </a:rPr>
              <a:t>大學教授岡松參太郎，</a:t>
            </a:r>
            <a:r>
              <a:rPr lang="zh-TW" altLang="en-US" sz="8800" dirty="0" smtClean="0">
                <a:solidFill>
                  <a:schemeClr val="tx1"/>
                </a:solidFill>
              </a:rPr>
              <a:t>以帝國內一致</a:t>
            </a:r>
            <a:r>
              <a:rPr lang="zh-TW" altLang="en-US" sz="8800" dirty="0">
                <a:solidFill>
                  <a:schemeClr val="tx1"/>
                </a:solidFill>
              </a:rPr>
              <a:t>的歐陸法系法學概念，轉譯台灣漢人固有法</a:t>
            </a:r>
            <a:r>
              <a:rPr lang="zh-TW" altLang="en-US" sz="8800" dirty="0" smtClean="0">
                <a:solidFill>
                  <a:schemeClr val="tx1"/>
                </a:solidFill>
              </a:rPr>
              <a:t>，而稱之為「舊慣」。當時在居住於母國的岡</a:t>
            </a:r>
            <a:r>
              <a:rPr lang="zh-TW" altLang="en-US" sz="8800" dirty="0">
                <a:solidFill>
                  <a:schemeClr val="tx1"/>
                </a:solidFill>
              </a:rPr>
              <a:t>松</a:t>
            </a:r>
            <a:r>
              <a:rPr lang="zh-TW" altLang="en-US" sz="8800" dirty="0" smtClean="0">
                <a:solidFill>
                  <a:schemeClr val="tx1"/>
                </a:solidFill>
              </a:rPr>
              <a:t>引領下，在殖民地台灣的日本人法學者，形成</a:t>
            </a:r>
            <a:r>
              <a:rPr lang="zh-TW" altLang="en-US" sz="8800" b="1" dirty="0" smtClean="0">
                <a:solidFill>
                  <a:schemeClr val="tx1"/>
                </a:solidFill>
              </a:rPr>
              <a:t>具台灣特色</a:t>
            </a:r>
            <a:r>
              <a:rPr lang="zh-TW" altLang="en-US" sz="8800" dirty="0" smtClean="0">
                <a:solidFill>
                  <a:schemeClr val="tx1"/>
                </a:solidFill>
              </a:rPr>
              <a:t>的「</a:t>
            </a:r>
            <a:r>
              <a:rPr lang="zh-TW" altLang="en-US" sz="8800" dirty="0">
                <a:solidFill>
                  <a:srgbClr val="FF0000"/>
                </a:solidFill>
              </a:rPr>
              <a:t>舊慣法學</a:t>
            </a:r>
            <a:r>
              <a:rPr lang="zh-TW" altLang="en-US" sz="8800" dirty="0">
                <a:solidFill>
                  <a:schemeClr val="tx1"/>
                </a:solidFill>
              </a:rPr>
              <a:t>」，具體作品為</a:t>
            </a:r>
            <a:r>
              <a:rPr lang="en-US" altLang="zh-TW" sz="8800" dirty="0">
                <a:solidFill>
                  <a:schemeClr val="tx1"/>
                </a:solidFill>
              </a:rPr>
              <a:t>《</a:t>
            </a:r>
            <a:r>
              <a:rPr lang="zh-TW" altLang="en-US" sz="8800" dirty="0">
                <a:solidFill>
                  <a:schemeClr val="tx1"/>
                </a:solidFill>
              </a:rPr>
              <a:t>臺灣私法</a:t>
            </a:r>
            <a:r>
              <a:rPr lang="en-US" altLang="zh-TW" sz="8800" dirty="0">
                <a:solidFill>
                  <a:schemeClr val="tx1"/>
                </a:solidFill>
              </a:rPr>
              <a:t>》</a:t>
            </a:r>
            <a:r>
              <a:rPr lang="zh-TW" altLang="en-US" sz="8800" dirty="0">
                <a:solidFill>
                  <a:schemeClr val="tx1"/>
                </a:solidFill>
              </a:rPr>
              <a:t>，廣義上包括轉譯傳統中國法的織田萬著</a:t>
            </a:r>
            <a:r>
              <a:rPr lang="en-US" altLang="zh-TW" sz="8800" dirty="0">
                <a:solidFill>
                  <a:schemeClr val="tx1"/>
                </a:solidFill>
              </a:rPr>
              <a:t>《</a:t>
            </a:r>
            <a:r>
              <a:rPr lang="zh-TW" altLang="en-US" sz="8800" dirty="0">
                <a:solidFill>
                  <a:schemeClr val="tx1"/>
                </a:solidFill>
              </a:rPr>
              <a:t>清國行政法</a:t>
            </a:r>
            <a:r>
              <a:rPr lang="en-US" altLang="zh-TW" sz="8800" dirty="0">
                <a:solidFill>
                  <a:schemeClr val="tx1"/>
                </a:solidFill>
              </a:rPr>
              <a:t>》</a:t>
            </a:r>
            <a:r>
              <a:rPr lang="zh-TW" altLang="en-US" sz="8800" dirty="0">
                <a:solidFill>
                  <a:schemeClr val="tx1"/>
                </a:solidFill>
              </a:rPr>
              <a:t>，以及僅供</a:t>
            </a:r>
            <a:r>
              <a:rPr lang="zh-TW" altLang="en-US" sz="8800" dirty="0" smtClean="0">
                <a:solidFill>
                  <a:schemeClr val="tx1"/>
                </a:solidFill>
              </a:rPr>
              <a:t>行政部門參考的</a:t>
            </a:r>
            <a:r>
              <a:rPr lang="zh-TW" altLang="en-US" sz="8800" dirty="0">
                <a:solidFill>
                  <a:schemeClr val="tx1"/>
                </a:solidFill>
              </a:rPr>
              <a:t>「蕃族慣習」調查</a:t>
            </a:r>
            <a:r>
              <a:rPr lang="zh-TW" altLang="en-US" sz="8800" dirty="0" smtClean="0">
                <a:solidFill>
                  <a:schemeClr val="tx1"/>
                </a:solidFill>
              </a:rPr>
              <a:t>。</a:t>
            </a:r>
            <a:endParaRPr lang="en-US" altLang="zh-TW" sz="88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zh-TW" altLang="en-US" sz="8800" dirty="0" smtClean="0">
                <a:solidFill>
                  <a:schemeClr val="tx1"/>
                </a:solidFill>
              </a:rPr>
              <a:t>該舊慣法學建構了關於</a:t>
            </a:r>
            <a:r>
              <a:rPr lang="zh-TW" altLang="en-US" sz="8800" b="1" dirty="0">
                <a:solidFill>
                  <a:schemeClr val="tx1"/>
                </a:solidFill>
              </a:rPr>
              <a:t>台灣的漢族和原住民族固有法律</a:t>
            </a:r>
            <a:r>
              <a:rPr lang="zh-TW" altLang="en-US" sz="8800" dirty="0" smtClean="0">
                <a:solidFill>
                  <a:schemeClr val="tx1"/>
                </a:solidFill>
              </a:rPr>
              <a:t>的學知，然而直到日本帝國</a:t>
            </a:r>
            <a:r>
              <a:rPr lang="en-US" altLang="zh-TW" sz="8800" dirty="0">
                <a:solidFill>
                  <a:schemeClr val="tx1"/>
                </a:solidFill>
              </a:rPr>
              <a:t>1919</a:t>
            </a:r>
            <a:r>
              <a:rPr lang="zh-TW" altLang="en-US" sz="8800" dirty="0" smtClean="0">
                <a:solidFill>
                  <a:schemeClr val="tx1"/>
                </a:solidFill>
              </a:rPr>
              <a:t>年改採「內地延長」政策，以致具特殊性的舊慣法學即將走到盡頭為止，始終</a:t>
            </a:r>
            <a:r>
              <a:rPr lang="zh-TW" altLang="en-US" sz="8800" dirty="0" smtClean="0">
                <a:solidFill>
                  <a:srgbClr val="FF0000"/>
                </a:solidFill>
              </a:rPr>
              <a:t>無台灣人法學者</a:t>
            </a:r>
            <a:r>
              <a:rPr lang="zh-TW" altLang="en-US" sz="8800" dirty="0" smtClean="0">
                <a:solidFill>
                  <a:schemeClr val="tx1"/>
                </a:solidFill>
              </a:rPr>
              <a:t>曾參與此舊慣法學之形塑。</a:t>
            </a:r>
            <a:r>
              <a:rPr lang="zh-TW" altLang="en-US" sz="8800" dirty="0" smtClean="0">
                <a:solidFill>
                  <a:srgbClr val="FF0000"/>
                </a:solidFill>
              </a:rPr>
              <a:t>戰後</a:t>
            </a:r>
            <a:r>
              <a:rPr lang="zh-TW" altLang="en-US" sz="8800" dirty="0" smtClean="0">
                <a:solidFill>
                  <a:schemeClr val="tx1"/>
                </a:solidFill>
              </a:rPr>
              <a:t>台灣改為施行自民國時代</a:t>
            </a:r>
            <a:r>
              <a:rPr lang="zh-TW" altLang="en-US" sz="8800" b="1" dirty="0" smtClean="0">
                <a:solidFill>
                  <a:schemeClr val="tx1"/>
                </a:solidFill>
              </a:rPr>
              <a:t>中國移植到台灣</a:t>
            </a:r>
            <a:r>
              <a:rPr lang="zh-TW" altLang="en-US" sz="8800" dirty="0" smtClean="0">
                <a:solidFill>
                  <a:schemeClr val="tx1"/>
                </a:solidFill>
              </a:rPr>
              <a:t>的中華民國法制，但日治時期親屬繼承習慣法，常被中華民國法院視為</a:t>
            </a:r>
            <a:r>
              <a:rPr lang="zh-TW" altLang="en-US" sz="8800" dirty="0"/>
              <a:t>「民事習慣</a:t>
            </a:r>
            <a:r>
              <a:rPr lang="zh-TW" altLang="en-US" sz="8800" dirty="0" smtClean="0"/>
              <a:t>」而予以援用。</a:t>
            </a:r>
            <a:r>
              <a:rPr lang="en-US" altLang="zh-TW" sz="8800" dirty="0" smtClean="0"/>
              <a:t>1990</a:t>
            </a:r>
            <a:r>
              <a:rPr lang="zh-TW" altLang="en-US" sz="8800" dirty="0" smtClean="0"/>
              <a:t>年代台灣</a:t>
            </a:r>
            <a:r>
              <a:rPr lang="zh-TW" altLang="en-US" sz="8800" b="1" dirty="0" smtClean="0"/>
              <a:t>民主化後</a:t>
            </a:r>
            <a:r>
              <a:rPr lang="zh-TW" altLang="en-US" sz="8800" dirty="0" smtClean="0"/>
              <a:t>，台灣在地社會的經驗獲得重視，原以台灣為考察對象的舊</a:t>
            </a:r>
            <a:r>
              <a:rPr lang="zh-TW" altLang="en-US" sz="8800" dirty="0"/>
              <a:t>慣</a:t>
            </a:r>
            <a:r>
              <a:rPr lang="zh-TW" altLang="en-US" sz="8800" dirty="0" smtClean="0"/>
              <a:t>法學</a:t>
            </a:r>
            <a:r>
              <a:rPr lang="zh-TW" altLang="en-US" sz="8800" b="1" dirty="0" smtClean="0"/>
              <a:t>意外</a:t>
            </a:r>
            <a:r>
              <a:rPr lang="zh-TW" altLang="en-US" sz="8800" b="1" dirty="0"/>
              <a:t>地</a:t>
            </a:r>
            <a:r>
              <a:rPr lang="zh-TW" altLang="en-US" sz="8800" dirty="0" smtClean="0"/>
              <a:t>成為學界的知識</a:t>
            </a:r>
            <a:r>
              <a:rPr lang="zh-TW" altLang="en-US" sz="8800" dirty="0"/>
              <a:t>遺產，</a:t>
            </a:r>
            <a:r>
              <a:rPr lang="zh-TW" altLang="en-US" sz="8800" dirty="0" smtClean="0"/>
              <a:t>但</a:t>
            </a:r>
            <a:r>
              <a:rPr lang="zh-TW" altLang="en-US" sz="8800" dirty="0" smtClean="0">
                <a:solidFill>
                  <a:srgbClr val="FF0000"/>
                </a:solidFill>
              </a:rPr>
              <a:t>於今</a:t>
            </a:r>
            <a:r>
              <a:rPr lang="zh-TW" altLang="en-US" sz="8800" dirty="0"/>
              <a:t>應以台灣</a:t>
            </a:r>
            <a:r>
              <a:rPr lang="zh-TW" altLang="en-US" sz="8800" dirty="0">
                <a:solidFill>
                  <a:srgbClr val="FF0000"/>
                </a:solidFill>
              </a:rPr>
              <a:t>自主</a:t>
            </a:r>
            <a:r>
              <a:rPr lang="zh-TW" altLang="en-US" sz="8800" dirty="0"/>
              <a:t>意識</a:t>
            </a:r>
            <a:r>
              <a:rPr lang="zh-TW" altLang="en-US" sz="8800" dirty="0" smtClean="0"/>
              <a:t>決定承受與否</a:t>
            </a:r>
            <a:r>
              <a:rPr lang="zh-TW" altLang="en-US" sz="8800" dirty="0"/>
              <a:t>。</a:t>
            </a:r>
            <a:endParaRPr lang="en-US" altLang="zh-TW" sz="8800" dirty="0"/>
          </a:p>
          <a:p>
            <a:pPr>
              <a:lnSpc>
                <a:spcPct val="120000"/>
              </a:lnSpc>
            </a:pPr>
            <a:endParaRPr lang="zh-TW" altLang="en-US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46036" y="199238"/>
            <a:ext cx="9154863" cy="604326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作為日本法學之支流且台灣人被邊緣化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65746" y="992911"/>
            <a:ext cx="9762836" cy="586508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zh-TW" altLang="en-US" sz="2600" dirty="0" smtClean="0"/>
              <a:t>日</a:t>
            </a:r>
            <a:r>
              <a:rPr lang="zh-TW" altLang="en-US" sz="2600" dirty="0"/>
              <a:t>治</a:t>
            </a:r>
            <a:r>
              <a:rPr lang="zh-TW" altLang="en-US" sz="2600" dirty="0" smtClean="0"/>
              <a:t>後期（</a:t>
            </a:r>
            <a:r>
              <a:rPr lang="en-US" altLang="zh-TW" sz="2600" dirty="0" smtClean="0"/>
              <a:t>1923-1945</a:t>
            </a:r>
            <a:r>
              <a:rPr lang="zh-TW" altLang="en-US" sz="2600" dirty="0" smtClean="0"/>
              <a:t>）在</a:t>
            </a:r>
            <a:r>
              <a:rPr lang="zh-TW" altLang="en-US" sz="2600" b="1" dirty="0" smtClean="0"/>
              <a:t>國家法制</a:t>
            </a:r>
            <a:r>
              <a:rPr lang="zh-TW" altLang="en-US" sz="2600" dirty="0" smtClean="0"/>
              <a:t>上盡量將日本內地法律效力延長至台灣，只</a:t>
            </a:r>
            <a:r>
              <a:rPr lang="zh-TW" altLang="en-US" sz="2600" dirty="0"/>
              <a:t>剩身分</a:t>
            </a:r>
            <a:r>
              <a:rPr lang="zh-TW" altLang="en-US" sz="2600" dirty="0" smtClean="0"/>
              <a:t>法「依習慣」，不意外的在</a:t>
            </a:r>
            <a:r>
              <a:rPr lang="zh-TW" altLang="en-US" sz="2600" b="1" dirty="0" smtClean="0"/>
              <a:t>法學知識建構</a:t>
            </a:r>
            <a:r>
              <a:rPr lang="zh-TW" altLang="en-US" sz="2600" dirty="0" smtClean="0"/>
              <a:t>上走向「</a:t>
            </a:r>
            <a:r>
              <a:rPr lang="zh-TW" altLang="en-US" sz="2600" dirty="0"/>
              <a:t>內地延長法學</a:t>
            </a:r>
            <a:r>
              <a:rPr lang="zh-TW" altLang="en-US" sz="2600" dirty="0" smtClean="0"/>
              <a:t>」，僅是深受</a:t>
            </a:r>
            <a:r>
              <a:rPr lang="zh-TW" altLang="en-US" sz="2600" dirty="0">
                <a:solidFill>
                  <a:srgbClr val="FF0000"/>
                </a:solidFill>
              </a:rPr>
              <a:t>德國</a:t>
            </a:r>
            <a:r>
              <a:rPr lang="zh-TW" altLang="en-US" sz="2600" dirty="0"/>
              <a:t>影響之</a:t>
            </a:r>
            <a:r>
              <a:rPr lang="zh-TW" altLang="en-US" sz="2600" dirty="0">
                <a:solidFill>
                  <a:srgbClr val="FF0000"/>
                </a:solidFill>
              </a:rPr>
              <a:t>日本法學</a:t>
            </a:r>
            <a:r>
              <a:rPr lang="zh-TW" altLang="en-US" sz="2600" dirty="0"/>
              <a:t>的</a:t>
            </a:r>
            <a:r>
              <a:rPr lang="zh-TW" altLang="en-US" sz="2600" dirty="0" smtClean="0"/>
              <a:t>一個</a:t>
            </a:r>
            <a:r>
              <a:rPr lang="zh-TW" altLang="en-US" sz="2600" dirty="0" smtClean="0">
                <a:solidFill>
                  <a:srgbClr val="FF0000"/>
                </a:solidFill>
              </a:rPr>
              <a:t>支流</a:t>
            </a:r>
            <a:r>
              <a:rPr lang="zh-TW" altLang="en-US" sz="2600" dirty="0" smtClean="0"/>
              <a:t>。法學</a:t>
            </a:r>
            <a:r>
              <a:rPr lang="zh-TW" altLang="en-US" sz="2600" dirty="0"/>
              <a:t>者仍以</a:t>
            </a:r>
            <a:r>
              <a:rPr lang="zh-TW" altLang="en-US" sz="2600" b="1" dirty="0"/>
              <a:t>法律實務工作者</a:t>
            </a:r>
            <a:r>
              <a:rPr lang="zh-TW" altLang="en-US" sz="2600" dirty="0" smtClean="0"/>
              <a:t>居多。整個日本帝國治台</a:t>
            </a:r>
            <a:r>
              <a:rPr lang="en-US" altLang="zh-TW" sz="2600" dirty="0" smtClean="0"/>
              <a:t>50</a:t>
            </a:r>
            <a:r>
              <a:rPr lang="zh-TW" altLang="en-US" sz="2600" dirty="0" smtClean="0"/>
              <a:t>年間，幾位出身</a:t>
            </a:r>
            <a:r>
              <a:rPr lang="zh-TW" altLang="en-US" sz="2600" b="1" dirty="0" smtClean="0"/>
              <a:t>明治大學</a:t>
            </a:r>
            <a:r>
              <a:rPr lang="zh-TW" altLang="en-US" sz="2600" dirty="0" smtClean="0"/>
              <a:t>的司法或行政官僚因而成為法學者，但均為日本人，其詳待後述。</a:t>
            </a:r>
            <a:endParaRPr lang="en-US" altLang="zh-TW" sz="2600" dirty="0" smtClean="0"/>
          </a:p>
          <a:p>
            <a:pPr>
              <a:lnSpc>
                <a:spcPct val="120000"/>
              </a:lnSpc>
            </a:pPr>
            <a:r>
              <a:rPr lang="en-US" altLang="zh-TW" sz="2600" dirty="0" smtClean="0"/>
              <a:t>1928</a:t>
            </a:r>
            <a:r>
              <a:rPr lang="zh-TW" altLang="en-US" sz="2600" dirty="0"/>
              <a:t>年設台北帝大政學科而有</a:t>
            </a:r>
            <a:r>
              <a:rPr lang="zh-TW" altLang="en-US" sz="2600" dirty="0">
                <a:solidFill>
                  <a:schemeClr val="tx1"/>
                </a:solidFill>
              </a:rPr>
              <a:t>少數</a:t>
            </a:r>
            <a:r>
              <a:rPr lang="zh-TW" altLang="en-US" sz="2600" dirty="0"/>
              <a:t>較重學理的學院內</a:t>
            </a:r>
            <a:r>
              <a:rPr lang="zh-TW" altLang="en-US" sz="2600" dirty="0">
                <a:solidFill>
                  <a:srgbClr val="FF0000"/>
                </a:solidFill>
              </a:rPr>
              <a:t>學者</a:t>
            </a:r>
            <a:r>
              <a:rPr lang="zh-TW" altLang="en-US" sz="2600" dirty="0"/>
              <a:t>（中村哲），但沒台灣人的份。</a:t>
            </a:r>
            <a:r>
              <a:rPr lang="zh-TW" altLang="en-US" sz="2600" dirty="0">
                <a:solidFill>
                  <a:srgbClr val="FF0000"/>
                </a:solidFill>
              </a:rPr>
              <a:t>台灣人</a:t>
            </a:r>
            <a:r>
              <a:rPr lang="zh-TW" altLang="en-US" sz="2600" dirty="0"/>
              <a:t>中具政治反抗意識者（倡議設台灣議會的林呈祿）進不了法學界，其餘學院內跑龍套（鍾璧輝），學院外兼差（戴炎輝），或前往滿洲國（林鳳麟）</a:t>
            </a:r>
            <a:r>
              <a:rPr lang="zh-TW" altLang="en-US" sz="2600" dirty="0" smtClean="0"/>
              <a:t>。此時期法學</a:t>
            </a:r>
            <a:r>
              <a:rPr lang="zh-TW" altLang="en-US" sz="2600" dirty="0"/>
              <a:t>知識大體上</a:t>
            </a:r>
            <a:r>
              <a:rPr lang="zh-TW" altLang="en-US" sz="2600" dirty="0">
                <a:solidFill>
                  <a:srgbClr val="FF0000"/>
                </a:solidFill>
              </a:rPr>
              <a:t>與台灣無關</a:t>
            </a:r>
            <a:r>
              <a:rPr lang="zh-TW" altLang="en-US" sz="2600" dirty="0"/>
              <a:t>，除非涉及台灣法律</a:t>
            </a:r>
            <a:r>
              <a:rPr lang="zh-TW" altLang="en-US" sz="2600" dirty="0" smtClean="0"/>
              <a:t>實務上特有者（姉</a:t>
            </a:r>
            <a:r>
              <a:rPr lang="zh-TW" altLang="en-US" sz="2600" dirty="0"/>
              <a:t>齒松平、坂義</a:t>
            </a:r>
            <a:r>
              <a:rPr lang="zh-TW" altLang="en-US" sz="2600" dirty="0" smtClean="0"/>
              <a:t>彥），或出於整個帝國的學術關懷（作為建立大東亞共榮圈的基礎研究）。鮮少與台灣人往來、對台灣社會有疏離感的學院內日本人法學者，未善用舊</a:t>
            </a:r>
            <a:r>
              <a:rPr lang="zh-TW" altLang="en-US" sz="2600" dirty="0"/>
              <a:t>慣</a:t>
            </a:r>
            <a:r>
              <a:rPr lang="zh-TW" altLang="en-US" sz="2600" dirty="0" smtClean="0"/>
              <a:t>法學的資源形塑具台灣特色的學術內涵。</a:t>
            </a:r>
            <a:endParaRPr lang="en-US" altLang="zh-TW" sz="2600" dirty="0" smtClean="0"/>
          </a:p>
          <a:p>
            <a:pPr>
              <a:lnSpc>
                <a:spcPct val="120000"/>
              </a:lnSpc>
            </a:pPr>
            <a:r>
              <a:rPr lang="zh-TW" altLang="en-US" sz="2600" dirty="0" smtClean="0"/>
              <a:t>戰爭時期法學與</a:t>
            </a:r>
            <a:r>
              <a:rPr lang="zh-TW" altLang="en-US" sz="2600" dirty="0"/>
              <a:t>日本同步</a:t>
            </a:r>
            <a:r>
              <a:rPr lang="zh-TW" altLang="en-US" sz="2600" dirty="0">
                <a:solidFill>
                  <a:srgbClr val="FF0000"/>
                </a:solidFill>
              </a:rPr>
              <a:t>法西斯化</a:t>
            </a:r>
            <a:r>
              <a:rPr lang="zh-TW" altLang="en-US" sz="2600" dirty="0"/>
              <a:t>，現代性已逝，僅剩殖民</a:t>
            </a:r>
            <a:r>
              <a:rPr lang="zh-TW" altLang="en-US" sz="2600" dirty="0" smtClean="0"/>
              <a:t>性（從屬性）。</a:t>
            </a:r>
            <a:endParaRPr lang="zh-TW" altLang="en-US" sz="2600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4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2267" y="212436"/>
            <a:ext cx="8911687" cy="729673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附論：日治台灣出身明治大學的法學者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47273" y="1025238"/>
            <a:ext cx="9855200" cy="5915890"/>
          </a:xfrm>
        </p:spPr>
        <p:txBody>
          <a:bodyPr>
            <a:noAutofit/>
          </a:bodyPr>
          <a:lstStyle/>
          <a:p>
            <a:r>
              <a:rPr lang="zh-TW" altLang="en-US" sz="2200" dirty="0"/>
              <a:t>日治</a:t>
            </a:r>
            <a:r>
              <a:rPr lang="en-US" altLang="zh-TW" sz="2200" dirty="0"/>
              <a:t>50</a:t>
            </a:r>
            <a:r>
              <a:rPr lang="zh-TW" altLang="en-US" sz="2200" dirty="0"/>
              <a:t>年曾</a:t>
            </a:r>
            <a:r>
              <a:rPr lang="zh-TW" altLang="en-US" sz="2200" dirty="0">
                <a:solidFill>
                  <a:srgbClr val="FF0000"/>
                </a:solidFill>
              </a:rPr>
              <a:t>在台擔任司法官</a:t>
            </a:r>
            <a:r>
              <a:rPr lang="zh-TW" altLang="en-US" sz="2200" dirty="0"/>
              <a:t>共計</a:t>
            </a:r>
            <a:r>
              <a:rPr lang="en-US" altLang="zh-TW" sz="2200" dirty="0">
                <a:solidFill>
                  <a:srgbClr val="FF0000"/>
                </a:solidFill>
              </a:rPr>
              <a:t>374</a:t>
            </a:r>
            <a:r>
              <a:rPr lang="zh-TW" altLang="en-US" sz="2200" dirty="0">
                <a:solidFill>
                  <a:srgbClr val="FF0000"/>
                </a:solidFill>
              </a:rPr>
              <a:t>人</a:t>
            </a:r>
            <a:r>
              <a:rPr lang="zh-TW" altLang="en-US" sz="2200" dirty="0"/>
              <a:t>，已知學歷的</a:t>
            </a:r>
            <a:r>
              <a:rPr lang="en-US" altLang="zh-TW" sz="2200" dirty="0"/>
              <a:t>283</a:t>
            </a:r>
            <a:r>
              <a:rPr lang="zh-TW" altLang="en-US" sz="2200" dirty="0"/>
              <a:t>人中具</a:t>
            </a:r>
            <a:r>
              <a:rPr lang="zh-TW" altLang="en-US" sz="2200" dirty="0">
                <a:solidFill>
                  <a:srgbClr val="FF0000"/>
                </a:solidFill>
              </a:rPr>
              <a:t>明治大學</a:t>
            </a:r>
            <a:r>
              <a:rPr lang="zh-TW" altLang="en-US" sz="2200" dirty="0"/>
              <a:t>學歷者</a:t>
            </a:r>
            <a:r>
              <a:rPr lang="en-US" altLang="zh-TW" sz="2200" dirty="0"/>
              <a:t>34</a:t>
            </a:r>
            <a:r>
              <a:rPr lang="zh-TW" altLang="en-US" sz="2200" dirty="0"/>
              <a:t>人（占</a:t>
            </a:r>
            <a:r>
              <a:rPr lang="en-US" altLang="zh-TW" sz="2200" dirty="0">
                <a:solidFill>
                  <a:srgbClr val="FF0000"/>
                </a:solidFill>
              </a:rPr>
              <a:t>12</a:t>
            </a:r>
            <a:r>
              <a:rPr lang="zh-TW" altLang="en-US" sz="2200" dirty="0" smtClean="0">
                <a:solidFill>
                  <a:srgbClr val="FF0000"/>
                </a:solidFill>
              </a:rPr>
              <a:t>％</a:t>
            </a:r>
            <a:r>
              <a:rPr lang="zh-TW" altLang="en-US" sz="2200" dirty="0" smtClean="0"/>
              <a:t>），在</a:t>
            </a:r>
            <a:r>
              <a:rPr lang="en-US" altLang="zh-TW" sz="2200" dirty="0"/>
              <a:t>《</a:t>
            </a:r>
            <a:r>
              <a:rPr lang="zh-TW" altLang="en-US" sz="2200" dirty="0"/>
              <a:t>臺法月報</a:t>
            </a:r>
            <a:r>
              <a:rPr lang="en-US" altLang="zh-TW" sz="2200" dirty="0"/>
              <a:t>》</a:t>
            </a:r>
            <a:r>
              <a:rPr lang="zh-TW" altLang="en-US" sz="2200" dirty="0"/>
              <a:t>等發表法學論文者而可謂</a:t>
            </a:r>
            <a:r>
              <a:rPr lang="zh-TW" altLang="en-US" sz="2200" dirty="0">
                <a:solidFill>
                  <a:srgbClr val="FF0000"/>
                </a:solidFill>
              </a:rPr>
              <a:t>法學</a:t>
            </a:r>
            <a:r>
              <a:rPr lang="zh-TW" altLang="en-US" sz="2200" dirty="0" smtClean="0">
                <a:solidFill>
                  <a:srgbClr val="FF0000"/>
                </a:solidFill>
              </a:rPr>
              <a:t>者有</a:t>
            </a:r>
            <a:r>
              <a:rPr lang="en-US" altLang="zh-TW" sz="2200" dirty="0" smtClean="0">
                <a:solidFill>
                  <a:srgbClr val="FF0000"/>
                </a:solidFill>
              </a:rPr>
              <a:t>3</a:t>
            </a:r>
            <a:r>
              <a:rPr lang="zh-TW" altLang="en-US" sz="2200" dirty="0" smtClean="0">
                <a:solidFill>
                  <a:srgbClr val="FF0000"/>
                </a:solidFill>
              </a:rPr>
              <a:t>位</a:t>
            </a:r>
            <a:r>
              <a:rPr lang="zh-TW" altLang="en-US" sz="2200" dirty="0" smtClean="0"/>
              <a:t>，均</a:t>
            </a:r>
            <a:r>
              <a:rPr lang="zh-TW" altLang="en-US" sz="2200" dirty="0" smtClean="0">
                <a:solidFill>
                  <a:srgbClr val="FF0000"/>
                </a:solidFill>
              </a:rPr>
              <a:t>日本人</a:t>
            </a:r>
            <a:r>
              <a:rPr lang="zh-TW" altLang="en-US" sz="2200" dirty="0" smtClean="0"/>
              <a:t>。（</a:t>
            </a:r>
            <a:r>
              <a:rPr lang="en-US" altLang="zh-TW" sz="2200" dirty="0"/>
              <a:t>1</a:t>
            </a:r>
            <a:r>
              <a:rPr lang="zh-TW" altLang="en-US" sz="2200" dirty="0"/>
              <a:t>）早川彌三郎</a:t>
            </a:r>
            <a:r>
              <a:rPr lang="zh-TW" altLang="en-US" sz="2200" dirty="0" smtClean="0"/>
              <a:t>：</a:t>
            </a:r>
            <a:r>
              <a:rPr lang="en-US" altLang="zh-TW" sz="2200" dirty="0" smtClean="0"/>
              <a:t>1901</a:t>
            </a:r>
            <a:r>
              <a:rPr lang="zh-TW" altLang="en-US" sz="2200" dirty="0" smtClean="0"/>
              <a:t>年在台任司法官，參與</a:t>
            </a:r>
            <a:r>
              <a:rPr lang="zh-TW" altLang="en-US" sz="2200" b="1" dirty="0" smtClean="0"/>
              <a:t>舊慣</a:t>
            </a:r>
            <a:r>
              <a:rPr lang="zh-TW" altLang="en-US" sz="2200" dirty="0" smtClean="0"/>
              <a:t>調查，</a:t>
            </a:r>
            <a:r>
              <a:rPr lang="en-US" altLang="zh-TW" sz="2200" dirty="0" smtClean="0"/>
              <a:t>1905</a:t>
            </a:r>
            <a:r>
              <a:rPr lang="zh-TW" altLang="en-US" sz="2200" dirty="0" smtClean="0"/>
              <a:t>年著</a:t>
            </a:r>
            <a:r>
              <a:rPr lang="en-US" altLang="zh-TW" sz="2200" dirty="0" smtClean="0"/>
              <a:t>《</a:t>
            </a:r>
            <a:r>
              <a:rPr lang="zh-TW" altLang="en-US" sz="2200" dirty="0"/>
              <a:t>土地登記規則註釋</a:t>
            </a:r>
            <a:r>
              <a:rPr lang="en-US" altLang="zh-TW" sz="2200" dirty="0" smtClean="0"/>
              <a:t>》</a:t>
            </a:r>
            <a:r>
              <a:rPr lang="zh-TW" altLang="en-US" sz="2200" dirty="0" smtClean="0"/>
              <a:t>，</a:t>
            </a:r>
            <a:r>
              <a:rPr lang="en-US" altLang="zh-TW" sz="2200" dirty="0" smtClean="0"/>
              <a:t>1918</a:t>
            </a:r>
            <a:r>
              <a:rPr lang="zh-TW" altLang="en-US" sz="2200" dirty="0"/>
              <a:t>年</a:t>
            </a:r>
            <a:r>
              <a:rPr lang="zh-TW" altLang="en-US" sz="2200" dirty="0" smtClean="0"/>
              <a:t>回日本後不久轉</a:t>
            </a:r>
            <a:r>
              <a:rPr lang="zh-TW" altLang="en-US" sz="2200" dirty="0"/>
              <a:t>任辯護士</a:t>
            </a:r>
            <a:r>
              <a:rPr lang="zh-TW" altLang="en-US" sz="2200" dirty="0" smtClean="0"/>
              <a:t>，同時在台北</a:t>
            </a:r>
            <a:r>
              <a:rPr lang="zh-TW" altLang="en-US" sz="2200" dirty="0"/>
              <a:t>登錄為辯護</a:t>
            </a:r>
            <a:r>
              <a:rPr lang="zh-TW" altLang="en-US" sz="2200" dirty="0" smtClean="0"/>
              <a:t>士，亦在</a:t>
            </a:r>
            <a:r>
              <a:rPr lang="zh-TW" altLang="en-US" sz="2200" dirty="0"/>
              <a:t>明治大學</a:t>
            </a:r>
            <a:r>
              <a:rPr lang="zh-TW" altLang="en-US" sz="2200" b="1" dirty="0"/>
              <a:t>任教</a:t>
            </a:r>
            <a:r>
              <a:rPr lang="zh-TW" altLang="en-US" sz="2200" dirty="0"/>
              <a:t>。（</a:t>
            </a:r>
            <a:r>
              <a:rPr lang="en-US" altLang="zh-TW" sz="2200" dirty="0"/>
              <a:t>2</a:t>
            </a:r>
            <a:r>
              <a:rPr lang="zh-TW" altLang="en-US" sz="2200" dirty="0"/>
              <a:t>）緒方清繼</a:t>
            </a:r>
            <a:r>
              <a:rPr lang="zh-TW" altLang="en-US" sz="2200" dirty="0" smtClean="0"/>
              <a:t>：</a:t>
            </a:r>
            <a:r>
              <a:rPr lang="en-US" altLang="zh-TW" sz="2200" dirty="0" smtClean="0"/>
              <a:t>1919</a:t>
            </a:r>
            <a:r>
              <a:rPr lang="zh-TW" altLang="en-US" sz="2200" dirty="0"/>
              <a:t>年在台任司法官</a:t>
            </a:r>
            <a:r>
              <a:rPr lang="zh-TW" altLang="en-US" sz="2200" dirty="0" smtClean="0"/>
              <a:t>，偏向</a:t>
            </a:r>
            <a:r>
              <a:rPr lang="zh-TW" altLang="en-US" sz="2200" dirty="0"/>
              <a:t>刑事法之</a:t>
            </a:r>
            <a:r>
              <a:rPr lang="zh-TW" altLang="en-US" sz="2200" dirty="0" smtClean="0"/>
              <a:t>研究，曾任地院院長，</a:t>
            </a:r>
            <a:r>
              <a:rPr lang="en-US" altLang="zh-TW" sz="2200" dirty="0" smtClean="0"/>
              <a:t>1945</a:t>
            </a:r>
            <a:r>
              <a:rPr lang="zh-TW" altLang="en-US" sz="2200" dirty="0" smtClean="0"/>
              <a:t>年離職，在台度過</a:t>
            </a:r>
            <a:r>
              <a:rPr lang="zh-TW" altLang="en-US" sz="2200" b="1" dirty="0" smtClean="0"/>
              <a:t>整個</a:t>
            </a:r>
            <a:r>
              <a:rPr lang="zh-TW" altLang="en-US" sz="2200" b="1" dirty="0"/>
              <a:t>司法官生涯</a:t>
            </a:r>
            <a:r>
              <a:rPr lang="zh-TW" altLang="en-US" sz="2200" dirty="0"/>
              <a:t>。（</a:t>
            </a:r>
            <a:r>
              <a:rPr lang="en-US" altLang="zh-TW" sz="2200" dirty="0"/>
              <a:t>3</a:t>
            </a:r>
            <a:r>
              <a:rPr lang="zh-TW" altLang="en-US" sz="2200" dirty="0"/>
              <a:t>）飯岡隆</a:t>
            </a:r>
            <a:r>
              <a:rPr lang="zh-TW" altLang="en-US" sz="2200" dirty="0" smtClean="0"/>
              <a:t>：</a:t>
            </a:r>
            <a:r>
              <a:rPr lang="en-US" altLang="zh-TW" sz="2200" dirty="0" smtClean="0"/>
              <a:t>1922</a:t>
            </a:r>
            <a:r>
              <a:rPr lang="zh-TW" altLang="en-US" sz="2200" dirty="0" smtClean="0"/>
              <a:t>年在台任司法官，</a:t>
            </a:r>
            <a:r>
              <a:rPr lang="en-US" altLang="zh-TW" sz="2200" dirty="0" smtClean="0"/>
              <a:t>1925</a:t>
            </a:r>
            <a:r>
              <a:rPr lang="zh-TW" altLang="en-US" sz="2200" dirty="0"/>
              <a:t>年起在台任辯護士</a:t>
            </a:r>
            <a:r>
              <a:rPr lang="en-US" altLang="zh-TW" sz="2200" dirty="0"/>
              <a:t>20</a:t>
            </a:r>
            <a:r>
              <a:rPr lang="zh-TW" altLang="en-US" sz="2200" dirty="0" smtClean="0"/>
              <a:t>餘年，</a:t>
            </a:r>
            <a:r>
              <a:rPr lang="zh-TW" altLang="en-US" sz="2200" dirty="0"/>
              <a:t>較具</a:t>
            </a:r>
            <a:r>
              <a:rPr lang="zh-TW" altLang="en-US" sz="2200" b="1" dirty="0"/>
              <a:t>批判國權</a:t>
            </a:r>
            <a:r>
              <a:rPr lang="zh-TW" altLang="en-US" sz="2200" dirty="0"/>
              <a:t>之色彩</a:t>
            </a:r>
            <a:r>
              <a:rPr lang="zh-TW" altLang="en-US" sz="2200" dirty="0" smtClean="0"/>
              <a:t>，主張應將日本行政訴訟</a:t>
            </a:r>
            <a:r>
              <a:rPr lang="zh-TW" altLang="en-US" sz="2200" dirty="0"/>
              <a:t>制度施行於殖民地台灣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r>
              <a:rPr lang="zh-TW" altLang="en-US" sz="2200" dirty="0"/>
              <a:t>日治時期畢業自</a:t>
            </a:r>
            <a:r>
              <a:rPr lang="zh-TW" altLang="en-US" sz="2200" dirty="0">
                <a:solidFill>
                  <a:srgbClr val="FF0000"/>
                </a:solidFill>
              </a:rPr>
              <a:t>明治大學法科</a:t>
            </a:r>
            <a:r>
              <a:rPr lang="zh-TW" altLang="en-US" sz="2200" dirty="0"/>
              <a:t>的</a:t>
            </a:r>
            <a:r>
              <a:rPr lang="zh-TW" altLang="en-US" sz="2200" dirty="0">
                <a:solidFill>
                  <a:srgbClr val="FF0000"/>
                </a:solidFill>
              </a:rPr>
              <a:t>台灣人</a:t>
            </a:r>
            <a:r>
              <a:rPr lang="zh-TW" altLang="en-US" sz="2200" dirty="0"/>
              <a:t>（</a:t>
            </a:r>
            <a:r>
              <a:rPr lang="zh-TW" altLang="en-US" sz="2200" dirty="0" smtClean="0"/>
              <a:t>總數尚不詳</a:t>
            </a:r>
            <a:r>
              <a:rPr lang="zh-TW" altLang="en-US" sz="2200" dirty="0"/>
              <a:t>）</a:t>
            </a:r>
            <a:r>
              <a:rPr lang="zh-TW" altLang="en-US" sz="2200" dirty="0" smtClean="0"/>
              <a:t>，有</a:t>
            </a:r>
            <a:r>
              <a:rPr lang="en-US" altLang="zh-TW" sz="2200" dirty="0">
                <a:solidFill>
                  <a:srgbClr val="FF0000"/>
                </a:solidFill>
              </a:rPr>
              <a:t>3</a:t>
            </a:r>
            <a:r>
              <a:rPr lang="zh-TW" altLang="en-US" sz="2200" dirty="0">
                <a:solidFill>
                  <a:srgbClr val="FF0000"/>
                </a:solidFill>
              </a:rPr>
              <a:t>位成為法學者</a:t>
            </a:r>
            <a:r>
              <a:rPr lang="zh-TW" altLang="en-US" sz="2200" dirty="0" smtClean="0"/>
              <a:t>。（</a:t>
            </a:r>
            <a:r>
              <a:rPr lang="en-US" altLang="zh-TW" sz="2200" dirty="0" smtClean="0"/>
              <a:t>1</a:t>
            </a:r>
            <a:r>
              <a:rPr lang="zh-TW" altLang="en-US" sz="2200" dirty="0" smtClean="0"/>
              <a:t>）林</a:t>
            </a:r>
            <a:r>
              <a:rPr lang="zh-TW" altLang="en-US" sz="2200" dirty="0"/>
              <a:t>呈</a:t>
            </a:r>
            <a:r>
              <a:rPr lang="zh-TW" altLang="en-US" sz="2200" dirty="0" smtClean="0"/>
              <a:t>祿是批判日本帝國殖民統治台灣的政治工作者，</a:t>
            </a:r>
            <a:r>
              <a:rPr lang="en-US" altLang="zh-TW" sz="2200" dirty="0" smtClean="0"/>
              <a:t>1920</a:t>
            </a:r>
            <a:r>
              <a:rPr lang="zh-TW" altLang="en-US" sz="2200" dirty="0" smtClean="0"/>
              <a:t>年提出探究</a:t>
            </a:r>
            <a:r>
              <a:rPr lang="zh-TW" altLang="en-US" sz="2200" dirty="0"/>
              <a:t>台灣憲政</a:t>
            </a:r>
            <a:r>
              <a:rPr lang="zh-TW" altLang="en-US" sz="2200" dirty="0" smtClean="0"/>
              <a:t>體制中「</a:t>
            </a:r>
            <a:r>
              <a:rPr lang="zh-TW" altLang="en-US" sz="2200" dirty="0"/>
              <a:t>六三問題</a:t>
            </a:r>
            <a:r>
              <a:rPr lang="zh-TW" altLang="en-US" sz="2200" dirty="0" smtClean="0"/>
              <a:t>」的論文，可以說是</a:t>
            </a:r>
            <a:r>
              <a:rPr lang="zh-TW" altLang="en-US" sz="2200" b="1" dirty="0" smtClean="0"/>
              <a:t>第一</a:t>
            </a:r>
            <a:r>
              <a:rPr lang="zh-TW" altLang="en-US" sz="2200" b="1" dirty="0"/>
              <a:t>位台灣人法學</a:t>
            </a:r>
            <a:r>
              <a:rPr lang="zh-TW" altLang="en-US" sz="2200" b="1" dirty="0" smtClean="0"/>
              <a:t>者</a:t>
            </a:r>
            <a:r>
              <a:rPr lang="zh-TW" altLang="en-US" sz="2200" dirty="0" smtClean="0"/>
              <a:t>。（</a:t>
            </a:r>
            <a:r>
              <a:rPr lang="en-US" altLang="zh-TW" sz="2200" dirty="0" smtClean="0"/>
              <a:t>2</a:t>
            </a:r>
            <a:r>
              <a:rPr lang="zh-TW" altLang="en-US" sz="2200" dirty="0" smtClean="0"/>
              <a:t>）葉清耀</a:t>
            </a:r>
            <a:r>
              <a:rPr lang="en-US" altLang="zh-TW" sz="2200" dirty="0" smtClean="0"/>
              <a:t>1918</a:t>
            </a:r>
            <a:r>
              <a:rPr lang="zh-TW" altLang="en-US" sz="2200" dirty="0"/>
              <a:t>年通過辯護士考試隔年執業</a:t>
            </a:r>
            <a:r>
              <a:rPr lang="zh-TW" altLang="en-US" sz="2200" dirty="0" smtClean="0"/>
              <a:t>，係第一</a:t>
            </a:r>
            <a:r>
              <a:rPr lang="zh-TW" altLang="en-US" sz="2200" dirty="0"/>
              <a:t>位台灣人辯護</a:t>
            </a:r>
            <a:r>
              <a:rPr lang="zh-TW" altLang="en-US" sz="2200" dirty="0" smtClean="0"/>
              <a:t>士，</a:t>
            </a:r>
            <a:r>
              <a:rPr lang="en-US" altLang="zh-TW" sz="2200" dirty="0" smtClean="0"/>
              <a:t>1933</a:t>
            </a:r>
            <a:r>
              <a:rPr lang="zh-TW" altLang="en-US" sz="2200" dirty="0"/>
              <a:t>年再</a:t>
            </a:r>
            <a:r>
              <a:rPr lang="zh-TW" altLang="en-US" sz="2200" dirty="0" smtClean="0"/>
              <a:t>以「刑法</a:t>
            </a:r>
            <a:r>
              <a:rPr lang="zh-TW" altLang="en-US" sz="2200" dirty="0"/>
              <a:t>同意論」獲明</a:t>
            </a:r>
            <a:r>
              <a:rPr lang="zh-TW" altLang="en-US" sz="2200" dirty="0" smtClean="0"/>
              <a:t>大博士學位，而為</a:t>
            </a:r>
            <a:r>
              <a:rPr lang="zh-TW" altLang="en-US" sz="2200" b="1" dirty="0" smtClean="0"/>
              <a:t>第一</a:t>
            </a:r>
            <a:r>
              <a:rPr lang="zh-TW" altLang="en-US" sz="2200" b="1" dirty="0"/>
              <a:t>位台灣人法學</a:t>
            </a:r>
            <a:r>
              <a:rPr lang="zh-TW" altLang="en-US" sz="2200" b="1" dirty="0" smtClean="0"/>
              <a:t>博士</a:t>
            </a:r>
            <a:r>
              <a:rPr lang="zh-TW" altLang="en-US" sz="2200" dirty="0" smtClean="0"/>
              <a:t>。（</a:t>
            </a:r>
            <a:r>
              <a:rPr lang="en-US" altLang="zh-TW" sz="2200" dirty="0" smtClean="0"/>
              <a:t>3</a:t>
            </a:r>
            <a:r>
              <a:rPr lang="zh-TW" altLang="en-US" sz="2200" dirty="0" smtClean="0"/>
              <a:t>）</a:t>
            </a:r>
            <a:r>
              <a:rPr lang="en-US" altLang="zh-TW" sz="2200" dirty="0" smtClean="0"/>
              <a:t>1922</a:t>
            </a:r>
            <a:r>
              <a:rPr lang="zh-TW" altLang="en-US" sz="2200" dirty="0" smtClean="0"/>
              <a:t>年有</a:t>
            </a:r>
            <a:r>
              <a:rPr lang="en-US" altLang="zh-TW" sz="2200" b="1" dirty="0" smtClean="0"/>
              <a:t>4</a:t>
            </a:r>
            <a:r>
              <a:rPr lang="zh-TW" altLang="en-US" sz="2200" b="1" dirty="0" smtClean="0"/>
              <a:t>位</a:t>
            </a:r>
            <a:r>
              <a:rPr lang="zh-TW" altLang="en-US" sz="2200" dirty="0" smtClean="0"/>
              <a:t>台灣人通過</a:t>
            </a:r>
            <a:r>
              <a:rPr lang="zh-TW" altLang="en-US" sz="2200" b="1" dirty="0"/>
              <a:t>辯護士</a:t>
            </a:r>
            <a:r>
              <a:rPr lang="zh-TW" altLang="en-US" sz="2200" dirty="0" smtClean="0"/>
              <a:t>考試，</a:t>
            </a:r>
            <a:r>
              <a:rPr lang="en-US" altLang="zh-TW" sz="2200" b="1" dirty="0" smtClean="0"/>
              <a:t>3</a:t>
            </a:r>
            <a:r>
              <a:rPr lang="zh-TW" altLang="en-US" sz="2200" b="1" dirty="0" smtClean="0"/>
              <a:t>位</a:t>
            </a:r>
            <a:r>
              <a:rPr lang="zh-TW" altLang="en-US" sz="2200" dirty="0" smtClean="0"/>
              <a:t>出身明大法科，當中包括鄭松筠，其為文</a:t>
            </a:r>
            <a:r>
              <a:rPr lang="zh-TW" altLang="en-US" sz="2200" dirty="0"/>
              <a:t>探究日本民商法典應否適用於台灣等議題</a:t>
            </a:r>
            <a:r>
              <a:rPr lang="zh-TW" altLang="en-US" sz="2200" dirty="0" smtClean="0"/>
              <a:t>，亦堪稱法學</a:t>
            </a:r>
            <a:r>
              <a:rPr lang="zh-TW" altLang="en-US" sz="2200" dirty="0"/>
              <a:t>者。</a:t>
            </a:r>
          </a:p>
        </p:txBody>
      </p:sp>
    </p:spTree>
    <p:extLst>
      <p:ext uri="{BB962C8B-B14F-4D97-AF65-F5344CB8AC3E}">
        <p14:creationId xmlns:p14="http://schemas.microsoft.com/office/powerpoint/2010/main" val="14258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26846" y="419846"/>
            <a:ext cx="8911687" cy="81782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在戰後初期形成「新的」第一代法學者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41234" y="1237674"/>
            <a:ext cx="9818257" cy="5209308"/>
          </a:xfrm>
        </p:spPr>
        <p:txBody>
          <a:bodyPr>
            <a:noAutofit/>
          </a:bodyPr>
          <a:lstStyle/>
          <a:p>
            <a:r>
              <a:rPr lang="en-US" altLang="zh-TW" sz="2400" dirty="0" smtClean="0"/>
              <a:t>1945</a:t>
            </a:r>
            <a:r>
              <a:rPr lang="zh-TW" altLang="en-US" sz="2400" dirty="0" smtClean="0"/>
              <a:t>年在</a:t>
            </a:r>
            <a:r>
              <a:rPr lang="zh-TW" altLang="en-US" sz="2400" dirty="0" smtClean="0">
                <a:solidFill>
                  <a:srgbClr val="FF0000"/>
                </a:solidFill>
              </a:rPr>
              <a:t>中國</a:t>
            </a:r>
            <a:r>
              <a:rPr lang="zh-TW" altLang="en-US" sz="2400" dirty="0" smtClean="0"/>
              <a:t>起家的國民黨政權軍事接收台灣</a:t>
            </a:r>
            <a:r>
              <a:rPr lang="zh-TW" altLang="en-US" sz="2400" dirty="0"/>
              <a:t>，</a:t>
            </a:r>
            <a:r>
              <a:rPr lang="zh-TW" altLang="en-US" sz="2400" b="1" dirty="0"/>
              <a:t>原第一代</a:t>
            </a:r>
            <a:r>
              <a:rPr lang="zh-TW" altLang="en-US" sz="2400" dirty="0"/>
              <a:t>法學者占</a:t>
            </a:r>
            <a:r>
              <a:rPr lang="zh-TW" altLang="en-US" sz="2400" b="1" dirty="0"/>
              <a:t>絕大多數</a:t>
            </a:r>
            <a:r>
              <a:rPr lang="zh-TW" altLang="en-US" sz="2400" dirty="0"/>
              <a:t>的</a:t>
            </a:r>
            <a:r>
              <a:rPr lang="zh-TW" altLang="en-US" sz="2400" dirty="0">
                <a:solidFill>
                  <a:srgbClr val="0070C0"/>
                </a:solidFill>
              </a:rPr>
              <a:t>日本人</a:t>
            </a:r>
            <a:r>
              <a:rPr lang="zh-TW" altLang="en-US" sz="2400" dirty="0">
                <a:solidFill>
                  <a:srgbClr val="FF0000"/>
                </a:solidFill>
              </a:rPr>
              <a:t>離開台灣</a:t>
            </a:r>
            <a:r>
              <a:rPr lang="zh-TW" altLang="en-US" sz="2400" dirty="0"/>
              <a:t>，</a:t>
            </a:r>
            <a:r>
              <a:rPr lang="zh-TW" altLang="en-US" sz="2400" b="1" dirty="0"/>
              <a:t>占少數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台灣人被迫</a:t>
            </a:r>
            <a:r>
              <a:rPr lang="zh-TW" altLang="en-US" sz="2400" dirty="0">
                <a:solidFill>
                  <a:srgbClr val="FF0000"/>
                </a:solidFill>
              </a:rPr>
              <a:t>離開法學</a:t>
            </a:r>
            <a:r>
              <a:rPr lang="zh-TW" altLang="en-US" sz="2400" dirty="0"/>
              <a:t>，戴炎輝</a:t>
            </a:r>
            <a:r>
              <a:rPr lang="zh-TW" altLang="en-US" sz="2400" b="1" dirty="0"/>
              <a:t>例外</a:t>
            </a:r>
            <a:r>
              <a:rPr lang="zh-TW" altLang="en-US" sz="2400" dirty="0"/>
              <a:t>。</a:t>
            </a:r>
            <a:r>
              <a:rPr lang="zh-TW" altLang="en-US" sz="2400" dirty="0" smtClean="0"/>
              <a:t>取代的是，在民國中國已深受</a:t>
            </a:r>
            <a:r>
              <a:rPr lang="zh-TW" altLang="en-US" sz="2400" dirty="0"/>
              <a:t>戰前</a:t>
            </a:r>
            <a:r>
              <a:rPr lang="zh-TW" altLang="en-US" sz="2400" dirty="0">
                <a:solidFill>
                  <a:srgbClr val="FF0000"/>
                </a:solidFill>
              </a:rPr>
              <a:t>日本</a:t>
            </a:r>
            <a:r>
              <a:rPr lang="zh-TW" altLang="en-US" sz="2400" dirty="0"/>
              <a:t>法學</a:t>
            </a:r>
            <a:r>
              <a:rPr lang="zh-TW" altLang="en-US" sz="2400" dirty="0">
                <a:solidFill>
                  <a:srgbClr val="FF0000"/>
                </a:solidFill>
              </a:rPr>
              <a:t>影響</a:t>
            </a:r>
            <a:r>
              <a:rPr lang="zh-TW" altLang="en-US" sz="2400" dirty="0"/>
              <a:t>的外省人，以及極少數具</a:t>
            </a:r>
            <a:r>
              <a:rPr lang="zh-TW" altLang="en-US" sz="2400" dirty="0">
                <a:solidFill>
                  <a:srgbClr val="FF0000"/>
                </a:solidFill>
              </a:rPr>
              <a:t>日治</a:t>
            </a:r>
            <a:r>
              <a:rPr lang="zh-TW" altLang="en-US" sz="2400" dirty="0"/>
              <a:t>經驗的本省人</a:t>
            </a:r>
            <a:r>
              <a:rPr lang="zh-TW" altLang="en-US" sz="2400" dirty="0" smtClean="0"/>
              <a:t>，因此</a:t>
            </a:r>
            <a:r>
              <a:rPr lang="zh-TW" altLang="en-US" sz="2400" dirty="0"/>
              <a:t>戰後事實上</a:t>
            </a:r>
            <a:r>
              <a:rPr lang="zh-TW" altLang="en-US" sz="2400" dirty="0">
                <a:solidFill>
                  <a:srgbClr val="0070C0"/>
                </a:solidFill>
              </a:rPr>
              <a:t>日本法學</a:t>
            </a:r>
            <a:r>
              <a:rPr lang="zh-TW" altLang="en-US" sz="2400" dirty="0">
                <a:solidFill>
                  <a:srgbClr val="FF0000"/>
                </a:solidFill>
              </a:rPr>
              <a:t>並未離開</a:t>
            </a:r>
            <a:r>
              <a:rPr lang="zh-TW" altLang="en-US" sz="2400" dirty="0"/>
              <a:t>台灣。</a:t>
            </a:r>
            <a:endParaRPr lang="en-US" altLang="zh-TW" sz="24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台灣</a:t>
            </a:r>
            <a:r>
              <a:rPr lang="zh-TW" altLang="en-US" sz="2400" dirty="0" smtClean="0"/>
              <a:t>「新的」</a:t>
            </a:r>
            <a:r>
              <a:rPr lang="zh-TW" altLang="en-US" sz="2400" dirty="0"/>
              <a:t>第一代法學</a:t>
            </a:r>
            <a:r>
              <a:rPr lang="zh-TW" altLang="en-US" sz="2400" dirty="0" smtClean="0"/>
              <a:t>者中</a:t>
            </a:r>
            <a:r>
              <a:rPr lang="zh-TW" altLang="en-US" sz="2400" dirty="0" smtClean="0">
                <a:solidFill>
                  <a:srgbClr val="FF0000"/>
                </a:solidFill>
              </a:rPr>
              <a:t>外省</a:t>
            </a:r>
            <a:r>
              <a:rPr lang="zh-TW" altLang="en-US" sz="2400" dirty="0">
                <a:solidFill>
                  <a:srgbClr val="FF0000"/>
                </a:solidFill>
              </a:rPr>
              <a:t>人</a:t>
            </a:r>
            <a:r>
              <a:rPr lang="zh-TW" altLang="en-US" sz="2400" dirty="0"/>
              <a:t>，</a:t>
            </a:r>
            <a:r>
              <a:rPr lang="zh-TW" altLang="en-US" sz="2400" dirty="0" smtClean="0"/>
              <a:t>主要是因中國內戰而在</a:t>
            </a:r>
            <a:r>
              <a:rPr lang="en-US" altLang="zh-TW" sz="2400" dirty="0" smtClean="0"/>
              <a:t>1949</a:t>
            </a:r>
            <a:r>
              <a:rPr lang="zh-TW" altLang="en-US" sz="2400" dirty="0" smtClean="0"/>
              <a:t>年或其前後移居台灣，多數與國民黨政權關係</a:t>
            </a:r>
            <a:r>
              <a:rPr lang="zh-TW" altLang="en-US" sz="2400" dirty="0"/>
              <a:t>密切，僅少數是出於對個人主義資本主義法制的堅定支持，但共同帶入</a:t>
            </a:r>
            <a:r>
              <a:rPr lang="zh-TW" altLang="en-US" sz="2400" dirty="0">
                <a:solidFill>
                  <a:srgbClr val="FF0000"/>
                </a:solidFill>
              </a:rPr>
              <a:t>民國中國法學內涵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成為「新的」</a:t>
            </a:r>
            <a:r>
              <a:rPr lang="zh-TW" altLang="en-US" sz="2400" dirty="0"/>
              <a:t>第一代法學</a:t>
            </a:r>
            <a:r>
              <a:rPr lang="zh-TW" altLang="en-US" sz="2400" dirty="0" smtClean="0"/>
              <a:t>者的本省人</a:t>
            </a:r>
            <a:r>
              <a:rPr lang="zh-TW" altLang="en-US" sz="2400" dirty="0"/>
              <a:t>，須日治時期不曾任教、戰後之初即刻搶到位，按</a:t>
            </a:r>
            <a:r>
              <a:rPr lang="en-US" altLang="zh-TW" sz="2400" dirty="0"/>
              <a:t>1949</a:t>
            </a:r>
            <a:r>
              <a:rPr lang="zh-TW" altLang="en-US" sz="2400" dirty="0"/>
              <a:t>年大批法學者從中國移居台灣後即無機會了。</a:t>
            </a:r>
            <a:endParaRPr lang="en-US" altLang="zh-TW" sz="2400" dirty="0" smtClean="0"/>
          </a:p>
          <a:p>
            <a:r>
              <a:rPr lang="en-US" altLang="zh-TW" sz="2400" dirty="0" smtClean="0"/>
              <a:t>1950</a:t>
            </a:r>
            <a:r>
              <a:rPr lang="zh-TW" altLang="en-US" sz="2400" dirty="0" smtClean="0"/>
              <a:t>年代進入法學界的第一代，</a:t>
            </a:r>
            <a:r>
              <a:rPr lang="zh-TW" altLang="en-US" sz="2400" dirty="0" smtClean="0">
                <a:solidFill>
                  <a:srgbClr val="FF0000"/>
                </a:solidFill>
              </a:rPr>
              <a:t>外省人</a:t>
            </a:r>
            <a:r>
              <a:rPr lang="zh-TW" altLang="en-US" sz="2400" dirty="0" smtClean="0">
                <a:solidFill>
                  <a:schemeClr val="tx1"/>
                </a:solidFill>
              </a:rPr>
              <a:t>如</a:t>
            </a:r>
            <a:r>
              <a:rPr lang="zh-TW" altLang="en-US" sz="2400" dirty="0" smtClean="0"/>
              <a:t>韓</a:t>
            </a:r>
            <a:r>
              <a:rPr lang="zh-TW" altLang="en-US" sz="2400" dirty="0"/>
              <a:t>忠</a:t>
            </a:r>
            <a:r>
              <a:rPr lang="zh-TW" altLang="en-US" sz="2400" dirty="0" smtClean="0"/>
              <a:t>謨</a:t>
            </a:r>
            <a:r>
              <a:rPr lang="zh-TW" altLang="en-US" dirty="0"/>
              <a:t>（</a:t>
            </a:r>
            <a:r>
              <a:rPr lang="zh-TW" altLang="en-US" b="1" dirty="0"/>
              <a:t>台大法律系系主任</a:t>
            </a:r>
            <a:r>
              <a:rPr lang="zh-TW" altLang="en-US" dirty="0"/>
              <a:t>）、</a:t>
            </a:r>
            <a:r>
              <a:rPr lang="zh-TW" altLang="en-US" sz="2400" dirty="0"/>
              <a:t>何孝元</a:t>
            </a:r>
            <a:r>
              <a:rPr lang="zh-TW" altLang="en-US" dirty="0"/>
              <a:t>（</a:t>
            </a:r>
            <a:r>
              <a:rPr lang="zh-TW" altLang="en-US" b="1" dirty="0"/>
              <a:t>省立法商學院法律系</a:t>
            </a:r>
            <a:r>
              <a:rPr lang="en-US" altLang="zh-TW" b="1" dirty="0"/>
              <a:t>〔</a:t>
            </a:r>
            <a:r>
              <a:rPr lang="zh-TW" altLang="en-US" b="1" dirty="0"/>
              <a:t>今台北大學</a:t>
            </a:r>
            <a:r>
              <a:rPr lang="en-US" altLang="zh-TW" b="1" dirty="0"/>
              <a:t>〕</a:t>
            </a:r>
            <a:r>
              <a:rPr lang="zh-TW" altLang="en-US" b="1" dirty="0"/>
              <a:t>系主任</a:t>
            </a:r>
            <a:r>
              <a:rPr lang="zh-TW" altLang="en-US" dirty="0"/>
              <a:t>） </a:t>
            </a:r>
            <a:r>
              <a:rPr lang="zh-TW" altLang="en-US" sz="2400" dirty="0"/>
              <a:t>等，</a:t>
            </a:r>
            <a:r>
              <a:rPr lang="zh-TW" altLang="en-US" sz="2400" dirty="0">
                <a:solidFill>
                  <a:srgbClr val="FF0000"/>
                </a:solidFill>
              </a:rPr>
              <a:t>人數</a:t>
            </a:r>
            <a:r>
              <a:rPr lang="zh-TW" altLang="en-US" sz="2400" dirty="0" smtClean="0">
                <a:solidFill>
                  <a:srgbClr val="FF0000"/>
                </a:solidFill>
              </a:rPr>
              <a:t>眾多</a:t>
            </a:r>
            <a:r>
              <a:rPr lang="zh-TW" altLang="en-US" sz="2400" dirty="0" smtClean="0"/>
              <a:t>；本省人不但人少且均在</a:t>
            </a:r>
            <a:r>
              <a:rPr lang="zh-TW" altLang="en-US" sz="2400" dirty="0"/>
              <a:t>台大任教</a:t>
            </a:r>
            <a:r>
              <a:rPr lang="zh-TW" altLang="en-US" sz="2400" dirty="0" smtClean="0"/>
              <a:t>，法商學院任教的第</a:t>
            </a:r>
            <a:r>
              <a:rPr lang="zh-TW" altLang="en-US" sz="2400" dirty="0"/>
              <a:t>一代法學</a:t>
            </a:r>
            <a:r>
              <a:rPr lang="zh-TW" altLang="en-US" sz="2400" dirty="0" smtClean="0"/>
              <a:t>者竟</a:t>
            </a:r>
            <a:r>
              <a:rPr lang="zh-TW" altLang="en-US" sz="2400" dirty="0" smtClean="0">
                <a:solidFill>
                  <a:srgbClr val="FF0000"/>
                </a:solidFill>
              </a:rPr>
              <a:t>無一</a:t>
            </a:r>
            <a:r>
              <a:rPr lang="zh-TW" altLang="en-US" sz="2400" dirty="0" smtClean="0">
                <a:solidFill>
                  <a:schemeClr val="tx1"/>
                </a:solidFill>
              </a:rPr>
              <a:t>是</a:t>
            </a:r>
            <a:r>
              <a:rPr lang="zh-TW" altLang="en-US" sz="2400" dirty="0" smtClean="0"/>
              <a:t>本省人。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829801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4452" y="586100"/>
            <a:ext cx="8911687" cy="81782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從第一代法學者建構的法學知識出發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03592" y="1403928"/>
            <a:ext cx="9369571" cy="5024581"/>
          </a:xfrm>
        </p:spPr>
        <p:txBody>
          <a:bodyPr>
            <a:no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</a:rPr>
              <a:t>戰後</a:t>
            </a:r>
            <a:r>
              <a:rPr lang="zh-TW" altLang="en-US" sz="2400" dirty="0" smtClean="0"/>
              <a:t>台灣，首先延續</a:t>
            </a:r>
            <a:r>
              <a:rPr lang="zh-TW" altLang="en-US" sz="2400" dirty="0" smtClean="0">
                <a:solidFill>
                  <a:srgbClr val="FF0000"/>
                </a:solidFill>
              </a:rPr>
              <a:t>戰前</a:t>
            </a:r>
            <a:r>
              <a:rPr lang="zh-TW" altLang="en-US" sz="2400" dirty="0" smtClean="0"/>
              <a:t>的</a:t>
            </a:r>
            <a:r>
              <a:rPr lang="zh-TW" altLang="en-US" sz="2400" dirty="0" smtClean="0">
                <a:solidFill>
                  <a:srgbClr val="FF0000"/>
                </a:solidFill>
              </a:rPr>
              <a:t>德日</a:t>
            </a:r>
            <a:r>
              <a:rPr lang="zh-TW" altLang="en-US" sz="2400" dirty="0" smtClean="0"/>
              <a:t>法西斯法學。以懷「亡國之痛」的外省人、法律實務工作者為主的第一代，公法學上承襲</a:t>
            </a:r>
            <a:r>
              <a:rPr lang="zh-TW" altLang="en-US" sz="2400" dirty="0"/>
              <a:t>強調國權至上、祖述戰前歐陸日本的民國中國戰時</a:t>
            </a:r>
            <a:r>
              <a:rPr lang="zh-TW" altLang="en-US" sz="2400" dirty="0" smtClean="0"/>
              <a:t>法學；可謂中國丟、台灣撿，但沒撿到戰後之初中國制憲時乍現、較具自由主義色彩的法學。</a:t>
            </a:r>
            <a:endParaRPr lang="en-US" altLang="zh-TW" sz="2400" dirty="0" smtClean="0"/>
          </a:p>
          <a:p>
            <a:r>
              <a:rPr lang="zh-TW" altLang="en-US" sz="2400" dirty="0" smtClean="0"/>
              <a:t>歐日所無</a:t>
            </a:r>
            <a:r>
              <a:rPr lang="zh-TW" altLang="en-US" sz="2400" dirty="0"/>
              <a:t>、源自</a:t>
            </a:r>
            <a:r>
              <a:rPr lang="zh-TW" altLang="en-US" sz="2400" dirty="0">
                <a:solidFill>
                  <a:srgbClr val="FF0000"/>
                </a:solidFill>
              </a:rPr>
              <a:t>中國</a:t>
            </a:r>
            <a:r>
              <a:rPr lang="zh-TW" altLang="en-US" sz="2400" b="1" dirty="0"/>
              <a:t>訓政</a:t>
            </a:r>
            <a:r>
              <a:rPr lang="zh-TW" altLang="en-US" sz="2400" dirty="0" smtClean="0"/>
              <a:t>時期黨治體制的「</a:t>
            </a:r>
            <a:r>
              <a:rPr lang="zh-TW" altLang="en-US" sz="2400" dirty="0" smtClean="0">
                <a:solidFill>
                  <a:schemeClr val="tx1"/>
                </a:solidFill>
              </a:rPr>
              <a:t>黨國法學</a:t>
            </a:r>
            <a:r>
              <a:rPr lang="zh-TW" altLang="en-US" sz="2400" dirty="0" smtClean="0"/>
              <a:t>」</a:t>
            </a:r>
            <a:r>
              <a:rPr lang="zh-TW" altLang="en-US" dirty="0" smtClean="0"/>
              <a:t>（以國民黨黨義作為國家法指導原則）</a:t>
            </a:r>
            <a:r>
              <a:rPr lang="zh-TW" altLang="en-US" sz="2400" dirty="0" smtClean="0"/>
              <a:t>，原遭</a:t>
            </a:r>
            <a:r>
              <a:rPr lang="en-US" altLang="zh-TW" sz="2400" dirty="0" smtClean="0"/>
              <a:t>1947</a:t>
            </a:r>
            <a:r>
              <a:rPr lang="zh-TW" altLang="en-US" sz="2400" dirty="0" smtClean="0"/>
              <a:t>年憲法否決，卻在戰後台灣</a:t>
            </a:r>
            <a:r>
              <a:rPr lang="zh-TW" altLang="en-US" sz="2400" b="1" dirty="0" smtClean="0"/>
              <a:t>動員戡亂戒嚴體制</a:t>
            </a:r>
            <a:r>
              <a:rPr lang="zh-TW" altLang="en-US" sz="2400" dirty="0" smtClean="0"/>
              <a:t>下復活，第一代中多數與國民黨</a:t>
            </a:r>
            <a:r>
              <a:rPr lang="zh-TW" altLang="en-US" sz="2400" dirty="0"/>
              <a:t>關係</a:t>
            </a:r>
            <a:r>
              <a:rPr lang="zh-TW" altLang="en-US" sz="2400" dirty="0" smtClean="0"/>
              <a:t>密切者不以為意。</a:t>
            </a:r>
            <a:endParaRPr lang="en-US" altLang="zh-TW" sz="2400" dirty="0" smtClean="0"/>
          </a:p>
          <a:p>
            <a:r>
              <a:rPr lang="zh-TW" altLang="en-US" sz="2400" dirty="0" smtClean="0">
                <a:solidFill>
                  <a:srgbClr val="FF0000"/>
                </a:solidFill>
              </a:rPr>
              <a:t>本省人</a:t>
            </a:r>
            <a:r>
              <a:rPr lang="zh-TW" altLang="en-US" sz="2400" b="1" dirty="0" smtClean="0"/>
              <a:t>歷史經驗</a:t>
            </a:r>
            <a:r>
              <a:rPr lang="zh-TW" altLang="en-US" sz="2400" dirty="0" smtClean="0"/>
              <a:t>在知識建構上的</a:t>
            </a:r>
            <a:r>
              <a:rPr lang="zh-TW" altLang="en-US" sz="2400" dirty="0" smtClean="0">
                <a:solidFill>
                  <a:srgbClr val="FF0000"/>
                </a:solidFill>
              </a:rPr>
              <a:t>缺席</a:t>
            </a:r>
            <a:r>
              <a:rPr lang="zh-TW" altLang="en-US" sz="2400" dirty="0" smtClean="0"/>
              <a:t>。</a:t>
            </a:r>
            <a:r>
              <a:rPr lang="zh-TW" altLang="en-US" sz="2400" dirty="0">
                <a:solidFill>
                  <a:srgbClr val="0070C0"/>
                </a:solidFill>
              </a:rPr>
              <a:t>公法學</a:t>
            </a:r>
            <a:r>
              <a:rPr lang="zh-TW" altLang="en-US" sz="2400" dirty="0"/>
              <a:t>幾乎沒有本省人參與，</a:t>
            </a:r>
            <a:r>
              <a:rPr lang="zh-TW" altLang="en-US" sz="2400" dirty="0">
                <a:solidFill>
                  <a:srgbClr val="0070C0"/>
                </a:solidFill>
              </a:rPr>
              <a:t>憲法</a:t>
            </a:r>
            <a:r>
              <a:rPr lang="en-US" altLang="zh-TW" sz="2400" dirty="0">
                <a:solidFill>
                  <a:srgbClr val="0070C0"/>
                </a:solidFill>
              </a:rPr>
              <a:t>1</a:t>
            </a:r>
            <a:r>
              <a:rPr lang="zh-TW" altLang="en-US" sz="2400" dirty="0"/>
              <a:t>：早死、</a:t>
            </a:r>
            <a:r>
              <a:rPr lang="zh-TW" altLang="en-US" sz="2400" dirty="0">
                <a:solidFill>
                  <a:srgbClr val="0070C0"/>
                </a:solidFill>
              </a:rPr>
              <a:t>國際法</a:t>
            </a:r>
            <a:r>
              <a:rPr lang="en-US" altLang="zh-TW" sz="2400" dirty="0">
                <a:solidFill>
                  <a:srgbClr val="0070C0"/>
                </a:solidFill>
              </a:rPr>
              <a:t>1</a:t>
            </a:r>
            <a:r>
              <a:rPr lang="zh-TW" altLang="en-US" sz="2400" dirty="0"/>
              <a:t>：逃亡、</a:t>
            </a:r>
            <a:r>
              <a:rPr lang="zh-TW" altLang="en-US" sz="2400" dirty="0">
                <a:solidFill>
                  <a:srgbClr val="0070C0"/>
                </a:solidFill>
              </a:rPr>
              <a:t>行政法</a:t>
            </a:r>
            <a:r>
              <a:rPr lang="zh-TW" altLang="en-US" sz="2400" dirty="0"/>
              <a:t>：</a:t>
            </a:r>
            <a:r>
              <a:rPr lang="en-US" altLang="zh-TW" sz="2400" dirty="0"/>
              <a:t>0</a:t>
            </a:r>
            <a:r>
              <a:rPr lang="zh-TW" altLang="en-US" sz="2400" dirty="0" smtClean="0"/>
              <a:t>。討論涉及議會代議士產生方式的</a:t>
            </a:r>
            <a:r>
              <a:rPr lang="zh-TW" altLang="en-US" sz="2400" dirty="0"/>
              <a:t>釋字</a:t>
            </a:r>
            <a:r>
              <a:rPr lang="en-US" altLang="zh-TW" sz="2400" dirty="0"/>
              <a:t>31</a:t>
            </a:r>
            <a:r>
              <a:rPr lang="zh-TW" altLang="en-US" sz="2400" dirty="0"/>
              <a:t>號</a:t>
            </a:r>
            <a:r>
              <a:rPr lang="zh-TW" altLang="en-US" sz="2400" dirty="0" smtClean="0"/>
              <a:t>，從未提起日治時期</a:t>
            </a:r>
            <a:r>
              <a:rPr lang="zh-TW" altLang="en-US" sz="2400" b="1" dirty="0" smtClean="0"/>
              <a:t>本省人</a:t>
            </a:r>
            <a:r>
              <a:rPr lang="zh-TW" altLang="en-US" sz="2400" dirty="0" smtClean="0"/>
              <a:t>即因國政上無代議士而要求設置</a:t>
            </a:r>
            <a:r>
              <a:rPr lang="zh-TW" altLang="en-US" sz="2400" b="1" dirty="0" smtClean="0"/>
              <a:t>台灣議會</a:t>
            </a:r>
            <a:r>
              <a:rPr lang="zh-TW" altLang="en-US" sz="2400" dirty="0" smtClean="0"/>
              <a:t>，戰後不應再侵奪其選舉中央民代之權。</a:t>
            </a:r>
            <a:endParaRPr lang="en-US" altLang="zh-TW" sz="2400" dirty="0" smtClean="0"/>
          </a:p>
          <a:p>
            <a:r>
              <a:rPr lang="zh-TW" altLang="en-US" sz="2400" dirty="0"/>
              <a:t>與</a:t>
            </a:r>
            <a:r>
              <a:rPr lang="zh-TW" altLang="en-US" sz="2400" dirty="0" smtClean="0"/>
              <a:t>統治較</a:t>
            </a:r>
            <a:r>
              <a:rPr lang="zh-TW" altLang="en-US" sz="2400" dirty="0"/>
              <a:t>無關</a:t>
            </a:r>
            <a:r>
              <a:rPr lang="zh-TW" altLang="en-US" sz="2400" dirty="0" smtClean="0"/>
              <a:t>的如</a:t>
            </a:r>
            <a:r>
              <a:rPr lang="zh-TW" altLang="en-US" sz="2400" dirty="0"/>
              <a:t>民法學</a:t>
            </a:r>
            <a:r>
              <a:rPr lang="zh-TW" altLang="en-US" sz="2400" dirty="0" smtClean="0"/>
              <a:t>，不論</a:t>
            </a:r>
            <a:r>
              <a:rPr lang="zh-TW" altLang="en-US" sz="2400" dirty="0"/>
              <a:t>外省人或</a:t>
            </a:r>
            <a:r>
              <a:rPr lang="zh-TW" altLang="en-US" sz="2400" dirty="0" smtClean="0"/>
              <a:t>本省人都擷取</a:t>
            </a:r>
            <a:r>
              <a:rPr lang="zh-TW" altLang="en-US" sz="2400" dirty="0">
                <a:solidFill>
                  <a:srgbClr val="FF0000"/>
                </a:solidFill>
              </a:rPr>
              <a:t>日本</a:t>
            </a:r>
            <a:r>
              <a:rPr lang="zh-TW" altLang="en-US" sz="2400" dirty="0"/>
              <a:t>法學。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891277726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15364</TotalTime>
  <Words>7505</Words>
  <Application>Microsoft Office PowerPoint</Application>
  <PresentationFormat>寬螢幕</PresentationFormat>
  <Paragraphs>142</Paragraphs>
  <Slides>20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游ゴシック</vt:lpstr>
      <vt:lpstr>微軟正黑體</vt:lpstr>
      <vt:lpstr>新細明體</vt:lpstr>
      <vt:lpstr>Arial</vt:lpstr>
      <vt:lpstr>Calibri</vt:lpstr>
      <vt:lpstr>Century Gothic</vt:lpstr>
      <vt:lpstr>Wingdings 3</vt:lpstr>
      <vt:lpstr>絲縷</vt:lpstr>
      <vt:lpstr>台灣的法學者世代與 學知內涵 </vt:lpstr>
      <vt:lpstr>台灣法律史觀點下法學者世代及其學知</vt:lpstr>
      <vt:lpstr>從法學者的組成闡釋法學知識的內涵</vt:lpstr>
      <vt:lpstr>以日人為主之第一代法學者</vt:lpstr>
      <vt:lpstr>舊慣法學內涵及其當今意義</vt:lpstr>
      <vt:lpstr>作為日本法學之支流且台灣人被邊緣化</vt:lpstr>
      <vt:lpstr>附論：日治台灣出身明治大學的法學者</vt:lpstr>
      <vt:lpstr>在戰後初期形成「新的」第一代法學者</vt:lpstr>
      <vt:lpstr>從第一代法學者建構的法學知識出發</vt:lpstr>
      <vt:lpstr>第二代在引進法學知識上的美麗與哀愁</vt:lpstr>
      <vt:lpstr>PowerPoint 簡報</vt:lpstr>
      <vt:lpstr>至第三代以歐美法學知識重建自由民主法制</vt:lpstr>
      <vt:lpstr>PowerPoint 簡報</vt:lpstr>
      <vt:lpstr>加入第四代第五代共同建構具台灣性的法學</vt:lpstr>
      <vt:lpstr>PowerPoint 簡報</vt:lpstr>
      <vt:lpstr>法學者與法學知識的國際交流</vt:lpstr>
      <vt:lpstr>過去所形塑之當今法學者知識背景及其省思</vt:lpstr>
      <vt:lpstr>考察法學者之學經驗及見解所獲結論</vt:lpstr>
      <vt:lpstr>以法學文本考察台灣法學知識史：舉例說明</vt:lpstr>
      <vt:lpstr>未來的展望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從人出發的知識史</dc:title>
  <dc:creator>user</dc:creator>
  <cp:lastModifiedBy>user</cp:lastModifiedBy>
  <cp:revision>596</cp:revision>
  <cp:lastPrinted>2024-06-16T05:56:20Z</cp:lastPrinted>
  <dcterms:created xsi:type="dcterms:W3CDTF">2022-07-05T04:57:04Z</dcterms:created>
  <dcterms:modified xsi:type="dcterms:W3CDTF">2024-06-16T06:46:11Z</dcterms:modified>
</cp:coreProperties>
</file>