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35"/>
  </p:notesMasterIdLst>
  <p:handoutMasterIdLst>
    <p:handoutMasterId r:id="rId36"/>
  </p:handoutMasterIdLst>
  <p:sldIdLst>
    <p:sldId id="296" r:id="rId2"/>
    <p:sldId id="298" r:id="rId3"/>
    <p:sldId id="306" r:id="rId4"/>
    <p:sldId id="299" r:id="rId5"/>
    <p:sldId id="300" r:id="rId6"/>
    <p:sldId id="301" r:id="rId7"/>
    <p:sldId id="302" r:id="rId8"/>
    <p:sldId id="303" r:id="rId9"/>
    <p:sldId id="305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58" autoAdjust="0"/>
  </p:normalViewPr>
  <p:slideViewPr>
    <p:cSldViewPr>
      <p:cViewPr varScale="1">
        <p:scale>
          <a:sx n="75" d="100"/>
          <a:sy n="75" d="100"/>
        </p:scale>
        <p:origin x="-152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9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B0E2A-1647-4837-BDB1-67169DAF60ED}" type="datetimeFigureOut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B427D-6433-4E5A-ADDC-ED6FC2BF94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40380-EB2A-4817-AB24-03316DBF2106}" type="datetimeFigureOut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D9324-6950-42ED-A375-7643D10616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這本書的書名怎麼唸呢？</a:t>
            </a:r>
            <a:r>
              <a:rPr lang="en-US" altLang="zh-TW" sz="1400" dirty="0" smtClean="0"/>
              <a:t>…</a:t>
            </a:r>
            <a:r>
              <a:rPr lang="zh-TW" altLang="en-US" sz="1400" dirty="0" smtClean="0"/>
              <a:t>用華語有點拗口，若用台灣福佬話唸，就很到味了。其意思剛好是英語中的</a:t>
            </a:r>
            <a:r>
              <a:rPr lang="en-US" altLang="zh-TW" sz="1400" dirty="0" smtClean="0"/>
              <a:t>go</a:t>
            </a:r>
            <a:r>
              <a:rPr lang="en-US" altLang="zh-TW" sz="1400" baseline="0" dirty="0" smtClean="0"/>
              <a:t> to court</a:t>
            </a:r>
            <a:r>
              <a:rPr lang="zh-TW" altLang="en-US" sz="1400" baseline="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這邊可看到「台灣」，加上一隻「秤」的圖像。在台灣的漢人，傳統的觀念是把「法」跟「刑」（刑事制裁的「刑」）做連結，把包青天跟「虎頭鍘」做連結。但是，台灣白話文文學之父－賴和，最出名的小說：「一根秤仔」（台語），卻將「法」</a:t>
            </a:r>
            <a:r>
              <a:rPr lang="zh-TW" altLang="en-US" sz="1400" b="1" dirty="0" smtClean="0"/>
              <a:t>比喻為是「秤仔」</a:t>
            </a:r>
            <a:r>
              <a:rPr lang="zh-TW" altLang="en-US" sz="1400" dirty="0" smtClean="0"/>
              <a:t>，這很可能是受到西方人</a:t>
            </a:r>
            <a:r>
              <a:rPr lang="zh-TW" altLang="en-US" sz="1400" b="1" dirty="0" smtClean="0"/>
              <a:t>把法想像成天平</a:t>
            </a:r>
            <a:r>
              <a:rPr lang="zh-TW" altLang="en-US" sz="1400" dirty="0" smtClean="0"/>
              <a:t>的影響。賴和是什麼時候的人？</a:t>
            </a:r>
            <a:r>
              <a:rPr lang="zh-TW" altLang="en-US" sz="1400" b="1" dirty="0" smtClean="0"/>
              <a:t>日治時期</a:t>
            </a:r>
            <a:r>
              <a:rPr lang="zh-TW" altLang="en-US" sz="1400" dirty="0" smtClean="0"/>
              <a:t>。正是在日治時期，來自西方的</a:t>
            </a:r>
            <a:r>
              <a:rPr lang="zh-TW" altLang="en-US" sz="1400" b="1" dirty="0" smtClean="0"/>
              <a:t>「現代法」，首度被帶入</a:t>
            </a:r>
            <a:r>
              <a:rPr lang="zh-TW" altLang="en-US" sz="1400" dirty="0" smtClean="0"/>
              <a:t>台灣的國家法制當中。曾接受現代西醫教育的賴和，對於法律的看法似乎已受到現代法影響了，可是當時一般民眾</a:t>
            </a:r>
            <a:r>
              <a:rPr lang="zh-TW" altLang="en-US" sz="1400" b="0" dirty="0" smtClean="0"/>
              <a:t>是否也如此</a:t>
            </a:r>
            <a:r>
              <a:rPr lang="zh-TW" altLang="en-US" sz="1400" dirty="0" smtClean="0"/>
              <a:t>呢？這是在此想要問的問題。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第一個要探究的主題是因「使用法院而體驗依法審判」。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表</a:t>
            </a:r>
            <a:r>
              <a:rPr lang="en-US" altLang="zh-TW" sz="1400" dirty="0" smtClean="0"/>
              <a:t>3-1</a:t>
            </a:r>
            <a:r>
              <a:rPr lang="zh-TW" altLang="en-US" sz="1400" dirty="0" smtClean="0"/>
              <a:t>是</a:t>
            </a:r>
            <a:r>
              <a:rPr lang="zh-TW" altLang="en-US" sz="1400" b="1" dirty="0" smtClean="0"/>
              <a:t>案由</a:t>
            </a:r>
            <a:r>
              <a:rPr lang="zh-TW" altLang="en-US" sz="1400" dirty="0" smtClean="0"/>
              <a:t>與</a:t>
            </a:r>
            <a:r>
              <a:rPr lang="zh-TW" altLang="en-US" sz="1400" b="1" dirty="0" smtClean="0"/>
              <a:t>撤回訴訟</a:t>
            </a:r>
            <a:r>
              <a:rPr lang="zh-TW" altLang="en-US" sz="1400" dirty="0" smtClean="0"/>
              <a:t>的交叉分析。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‧</a:t>
            </a:r>
            <a:r>
              <a:rPr lang="zh-TW" altLang="en-US" sz="1400" b="1" dirty="0" smtClean="0"/>
              <a:t>法院</a:t>
            </a:r>
            <a:r>
              <a:rPr lang="zh-TW" altLang="en-US" sz="1400" dirty="0" smtClean="0"/>
              <a:t>所提供的民事紛爭解決就是「</a:t>
            </a:r>
            <a:r>
              <a:rPr lang="zh-TW" altLang="en-US" sz="1400" b="1" dirty="0" smtClean="0"/>
              <a:t>依法審判</a:t>
            </a:r>
            <a:r>
              <a:rPr lang="zh-TW" altLang="en-US" sz="1400" dirty="0" smtClean="0"/>
              <a:t>」，所以「撤回訴訟」的意義就是，</a:t>
            </a:r>
            <a:r>
              <a:rPr lang="zh-TW" altLang="en-US" sz="1400" b="1" dirty="0" smtClean="0"/>
              <a:t>不欲</a:t>
            </a:r>
            <a:r>
              <a:rPr lang="zh-TW" altLang="en-US" sz="1400" dirty="0" smtClean="0"/>
              <a:t>依照</a:t>
            </a:r>
            <a:r>
              <a:rPr lang="zh-TW" altLang="en-US" sz="1400" b="1" dirty="0" smtClean="0"/>
              <a:t>國家法律</a:t>
            </a:r>
            <a:r>
              <a:rPr lang="zh-TW" altLang="en-US" sz="1400" dirty="0" smtClean="0"/>
              <a:t>處理，寧願回到「相互讓步」、用喬的來解決紛爭。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法院中哪種紛爭，最多撤回？最多：人事，因家內事最好自家人能解決；其次：米穀，所指的是像「繳納租穀」一類的「傳統農業案件」。因台灣社會對此類案件，有其自己的紛爭解決方式及準則，故撤回也相當多。撤回訴訟</a:t>
            </a:r>
            <a:r>
              <a:rPr lang="zh-TW" altLang="en-US" sz="1400" b="1" dirty="0" smtClean="0"/>
              <a:t>越多</a:t>
            </a:r>
            <a:r>
              <a:rPr lang="zh-TW" altLang="en-US" sz="1400" dirty="0" smtClean="0"/>
              <a:t>，表示</a:t>
            </a:r>
            <a:r>
              <a:rPr lang="zh-TW" altLang="en-US" sz="1400" b="1" dirty="0" smtClean="0"/>
              <a:t>越少</a:t>
            </a:r>
            <a:r>
              <a:rPr lang="zh-TW" altLang="en-US" sz="1400" dirty="0" smtClean="0"/>
              <a:t>體驗判調分立、依法審判的觀念。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最少撤回的是「</a:t>
            </a:r>
            <a:r>
              <a:rPr lang="zh-TW" altLang="zh-TW" sz="1400" dirty="0" smtClean="0"/>
              <a:t>建物與船舶</a:t>
            </a:r>
            <a:r>
              <a:rPr lang="zh-TW" altLang="en-US" sz="1400" dirty="0" smtClean="0"/>
              <a:t>」，大概因標的物價值高，利益攸關。第二少的是「</a:t>
            </a:r>
            <a:r>
              <a:rPr lang="zh-TW" altLang="zh-TW" sz="1400" dirty="0" smtClean="0"/>
              <a:t>現代商業案件</a:t>
            </a:r>
            <a:r>
              <a:rPr lang="zh-TW" altLang="en-US" sz="1400" dirty="0" smtClean="0"/>
              <a:t>」，因不了解像現代公司的股票、票據等</a:t>
            </a:r>
            <a:r>
              <a:rPr lang="zh-TW" altLang="en-US" sz="1400" b="1" dirty="0" smtClean="0"/>
              <a:t>新事物</a:t>
            </a:r>
            <a:r>
              <a:rPr lang="zh-TW" altLang="en-US" sz="1400" dirty="0" smtClean="0"/>
              <a:t>的規則是什麼（在書中有以一個判決為例）。從</a:t>
            </a:r>
            <a:r>
              <a:rPr lang="zh-TW" altLang="en-US" sz="1400" b="1" dirty="0" smtClean="0"/>
              <a:t>社會階層來看</a:t>
            </a:r>
            <a:r>
              <a:rPr lang="zh-TW" altLang="en-US" sz="1400" dirty="0" smtClean="0"/>
              <a:t>，較容易發生這兩類民事糾紛之</a:t>
            </a:r>
            <a:r>
              <a:rPr lang="zh-TW" altLang="en-US" sz="1400" b="1" dirty="0" smtClean="0"/>
              <a:t>富人</a:t>
            </a:r>
            <a:r>
              <a:rPr lang="zh-TW" altLang="en-US" sz="1400" dirty="0" smtClean="0"/>
              <a:t>或</a:t>
            </a:r>
            <a:r>
              <a:rPr lang="zh-TW" altLang="en-US" sz="1400" b="1" dirty="0" smtClean="0"/>
              <a:t>商人</a:t>
            </a:r>
            <a:r>
              <a:rPr lang="zh-TW" altLang="en-US" sz="1400" dirty="0" smtClean="0"/>
              <a:t>階級，較有機會因親身體驗，而知悉判調分立底下，審判須依法為之的觀念。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可是，將</a:t>
            </a:r>
            <a:r>
              <a:rPr lang="zh-TW" altLang="en-US" sz="1400" b="1" dirty="0" smtClean="0"/>
              <a:t>案</a:t>
            </a:r>
            <a:r>
              <a:rPr lang="zh-TW" altLang="en-US" sz="1400" dirty="0" smtClean="0"/>
              <a:t>由與</a:t>
            </a:r>
            <a:r>
              <a:rPr lang="zh-TW" altLang="en-US" sz="1400" b="1" dirty="0" smtClean="0"/>
              <a:t>提起上訴</a:t>
            </a:r>
            <a:r>
              <a:rPr lang="zh-TW" altLang="en-US" sz="1400" dirty="0" smtClean="0"/>
              <a:t>進行交叉分析，卻讓我們發現：</a:t>
            </a:r>
            <a:r>
              <a:rPr lang="zh-TW" altLang="zh-TW" sz="1400" dirty="0" smtClean="0"/>
              <a:t>較易撤回訴訟的人事及米穀</a:t>
            </a:r>
            <a:r>
              <a:rPr lang="zh-TW" altLang="en-US" sz="1400" dirty="0" smtClean="0"/>
              <a:t>，</a:t>
            </a:r>
            <a:r>
              <a:rPr lang="zh-TW" altLang="zh-TW" sz="1400" dirty="0" smtClean="0"/>
              <a:t>上訴率</a:t>
            </a:r>
            <a:r>
              <a:rPr lang="zh-TW" altLang="zh-TW" sz="1400" b="0" dirty="0" smtClean="0"/>
              <a:t>非常高</a:t>
            </a:r>
            <a:r>
              <a:rPr lang="zh-TW" altLang="en-US" sz="1400" b="0" dirty="0" smtClean="0"/>
              <a:t>。</a:t>
            </a:r>
            <a:r>
              <a:rPr lang="zh-TW" altLang="en-US" sz="1400" dirty="0" smtClean="0"/>
              <a:t>按「</a:t>
            </a:r>
            <a:r>
              <a:rPr lang="zh-TW" altLang="en-US" sz="1400" b="1" dirty="0" smtClean="0"/>
              <a:t>人事</a:t>
            </a:r>
            <a:r>
              <a:rPr lang="zh-TW" altLang="en-US" sz="1400" dirty="0" smtClean="0"/>
              <a:t>」紛爭的上訴率，僅次於「土地」紛爭。這是因為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雙方在嘗試一切可能彌平爭議的方法都失敗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，以致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未撤回訴訟之後，雙方的歧見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甚至怨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恨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更難解，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故傾向於不計上訴所需時間及金錢的成本，也要告到底。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相對的，</a:t>
            </a:r>
            <a:r>
              <a:rPr lang="zh-TW" altLang="zh-TW" sz="1400" b="1" dirty="0" smtClean="0"/>
              <a:t>原較堅持依法審判</a:t>
            </a:r>
            <a:r>
              <a:rPr lang="zh-TW" altLang="zh-TW" sz="1400" dirty="0" smtClean="0"/>
              <a:t>的「建物與船舶」及「現代商業案件」，前者上訴率未維持高點；後者上訴率</a:t>
            </a:r>
            <a:r>
              <a:rPr lang="zh-TW" altLang="en-US" sz="1400" dirty="0" smtClean="0"/>
              <a:t>則</a:t>
            </a:r>
            <a:r>
              <a:rPr lang="zh-TW" altLang="zh-TW" sz="1400" b="1" dirty="0" smtClean="0"/>
              <a:t>超低</a:t>
            </a:r>
            <a:r>
              <a:rPr lang="zh-TW" altLang="en-US" sz="1400" dirty="0" smtClean="0"/>
              <a:t>。見「現代型商業案件」，只有</a:t>
            </a:r>
            <a:r>
              <a:rPr lang="en-US" altLang="zh-TW" sz="1400" dirty="0" smtClean="0"/>
              <a:t>5.8</a:t>
            </a:r>
            <a:r>
              <a:rPr lang="zh-TW" altLang="en-US" sz="1400" dirty="0" smtClean="0"/>
              <a:t>％、</a:t>
            </a:r>
            <a:r>
              <a:rPr lang="en-US" altLang="zh-TW" sz="1400" dirty="0" smtClean="0"/>
              <a:t>1.1</a:t>
            </a:r>
            <a:r>
              <a:rPr lang="zh-TW" altLang="en-US" sz="1400" dirty="0" smtClean="0"/>
              <a:t>％，跟人事的</a:t>
            </a:r>
            <a:r>
              <a:rPr lang="en-US" altLang="zh-TW" sz="1400" dirty="0" smtClean="0"/>
              <a:t>18.4</a:t>
            </a:r>
            <a:r>
              <a:rPr lang="zh-TW" altLang="en-US" sz="1400" dirty="0" smtClean="0"/>
              <a:t>％、</a:t>
            </a:r>
            <a:r>
              <a:rPr lang="en-US" altLang="zh-TW" sz="1400" dirty="0" smtClean="0"/>
              <a:t>2.8</a:t>
            </a:r>
            <a:r>
              <a:rPr lang="zh-TW" altLang="en-US" sz="1400" dirty="0" smtClean="0"/>
              <a:t>％差很大。似乎對於現代商業案件，在因</a:t>
            </a:r>
            <a:r>
              <a:rPr lang="zh-TW" altLang="en-US" sz="1400" b="1" dirty="0" smtClean="0"/>
              <a:t>第一審</a:t>
            </a:r>
            <a:r>
              <a:rPr lang="zh-TW" altLang="en-US" sz="1400" dirty="0" smtClean="0"/>
              <a:t>法院判決而</a:t>
            </a:r>
            <a:r>
              <a:rPr lang="zh-TW" altLang="en-US" sz="1400" b="1" dirty="0" smtClean="0"/>
              <a:t>獲悉新的規則</a:t>
            </a:r>
            <a:r>
              <a:rPr lang="zh-TW" altLang="en-US" sz="1400" dirty="0" smtClean="0"/>
              <a:t>之後，比</a:t>
            </a:r>
            <a:r>
              <a:rPr lang="zh-TW" altLang="en-US" sz="1400" dirty="0" smtClean="0">
                <a:solidFill>
                  <a:srgbClr val="FF0000"/>
                </a:solidFill>
              </a:rPr>
              <a:t>較願意停止訴訟，亦即較願</a:t>
            </a:r>
            <a:r>
              <a:rPr lang="zh-TW" altLang="en-US" sz="1400" dirty="0" smtClean="0"/>
              <a:t>接受依法審判的結果。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接著，再觀察</a:t>
            </a:r>
            <a:r>
              <a:rPr lang="zh-TW" altLang="en-US" sz="1400" b="1" dirty="0" smtClean="0"/>
              <a:t>案由</a:t>
            </a:r>
            <a:r>
              <a:rPr lang="zh-TW" altLang="en-US" sz="1400" dirty="0" smtClean="0"/>
              <a:t>與</a:t>
            </a:r>
            <a:r>
              <a:rPr lang="zh-TW" altLang="en-US" sz="1400" b="1" dirty="0" smtClean="0"/>
              <a:t>年代</a:t>
            </a:r>
            <a:r>
              <a:rPr lang="zh-TW" altLang="en-US" sz="1400" b="0" dirty="0" smtClean="0"/>
              <a:t>的</a:t>
            </a:r>
            <a:r>
              <a:rPr lang="zh-TW" altLang="en-US" sz="1400" dirty="0" smtClean="0"/>
              <a:t>交叉分析表。依「總和」所顯示，</a:t>
            </a:r>
            <a:r>
              <a:rPr lang="zh-TW" altLang="zh-TW" sz="1400" dirty="0" smtClean="0"/>
              <a:t>日治前期</a:t>
            </a:r>
            <a:r>
              <a:rPr lang="zh-TW" altLang="en-US" sz="1400" dirty="0" smtClean="0"/>
              <a:t>與中期相差</a:t>
            </a:r>
            <a:r>
              <a:rPr lang="en-US" altLang="zh-TW" sz="1400" dirty="0" smtClean="0"/>
              <a:t>20</a:t>
            </a:r>
            <a:r>
              <a:rPr lang="zh-TW" altLang="en-US" sz="1400" dirty="0" smtClean="0"/>
              <a:t>％是常態，但例外的是：</a:t>
            </a:r>
            <a:r>
              <a:rPr lang="zh-TW" altLang="zh-TW" sz="1400" dirty="0" smtClean="0"/>
              <a:t>現代型商業案件</a:t>
            </a:r>
            <a:r>
              <a:rPr lang="zh-TW" altLang="en-US" sz="1400" dirty="0" smtClean="0"/>
              <a:t>，</a:t>
            </a:r>
            <a:r>
              <a:rPr lang="zh-TW" altLang="zh-TW" sz="1400" dirty="0" smtClean="0"/>
              <a:t>前期</a:t>
            </a:r>
            <a:r>
              <a:rPr lang="zh-TW" altLang="en-US" sz="1400" dirty="0" smtClean="0"/>
              <a:t>僅占</a:t>
            </a:r>
            <a:r>
              <a:rPr lang="en-US" altLang="zh-TW" sz="1400" dirty="0" smtClean="0"/>
              <a:t>17.5%</a:t>
            </a:r>
            <a:r>
              <a:rPr lang="zh-TW" altLang="zh-TW" sz="1400" dirty="0" smtClean="0"/>
              <a:t>，中期</a:t>
            </a:r>
            <a:r>
              <a:rPr lang="zh-TW" altLang="en-US" sz="1400" dirty="0" smtClean="0"/>
              <a:t>案件激增，占了</a:t>
            </a:r>
            <a:r>
              <a:rPr lang="en-US" altLang="zh-TW" sz="1400" dirty="0" smtClean="0"/>
              <a:t>69.7%</a:t>
            </a:r>
            <a:r>
              <a:rPr lang="zh-TW" altLang="en-US" sz="1400" dirty="0" smtClean="0"/>
              <a:t>。按作為日治中期之起點的</a:t>
            </a:r>
            <a:r>
              <a:rPr lang="en-US" altLang="zh-TW" sz="1400" b="1" dirty="0" smtClean="0"/>
              <a:t>1923</a:t>
            </a:r>
            <a:r>
              <a:rPr lang="zh-TW" altLang="en-US" sz="1400" b="1" dirty="0" smtClean="0"/>
              <a:t>年</a:t>
            </a:r>
            <a:r>
              <a:rPr lang="zh-TW" altLang="en-US" sz="1400" dirty="0" smtClean="0"/>
              <a:t>，日本商法全面施行於台灣，此造成涉及商法的「現代型商業案件」的大增。而如前所述，現代型商業案件比較常由法院依法審判。因此可以說：「施行資本主義商法的結果，</a:t>
            </a:r>
            <a:r>
              <a:rPr lang="zh-TW" altLang="en-US" sz="1400" dirty="0" smtClean="0">
                <a:solidFill>
                  <a:srgbClr val="FF0000"/>
                </a:solidFill>
              </a:rPr>
              <a:t>助長了</a:t>
            </a:r>
            <a:r>
              <a:rPr lang="zh-TW" altLang="en-US" sz="1400" dirty="0" smtClean="0"/>
              <a:t>新式</a:t>
            </a:r>
            <a:r>
              <a:rPr lang="zh-TW" altLang="en-US" sz="1400" b="1" dirty="0" smtClean="0"/>
              <a:t>法律觀</a:t>
            </a:r>
            <a:r>
              <a:rPr lang="zh-TW" altLang="en-US" sz="1400" smtClean="0"/>
              <a:t>」。特別是對於商人階級而言。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 smtClean="0"/>
              <a:t>‧</a:t>
            </a:r>
            <a:r>
              <a:rPr lang="zh-TW" altLang="en-US" sz="1400" dirty="0" smtClean="0"/>
              <a:t>相反的，日治中期反而呈現「</a:t>
            </a:r>
            <a:r>
              <a:rPr lang="zh-TW" altLang="en-US" sz="1400" dirty="0" smtClean="0">
                <a:solidFill>
                  <a:srgbClr val="FF0000"/>
                </a:solidFill>
              </a:rPr>
              <a:t>負成長」</a:t>
            </a:r>
            <a:r>
              <a:rPr lang="zh-TW" altLang="en-US" sz="1400" dirty="0" smtClean="0"/>
              <a:t>者有二。第一個是「</a:t>
            </a:r>
            <a:r>
              <a:rPr lang="zh-TW" altLang="zh-TW" sz="1400" dirty="0" smtClean="0">
                <a:solidFill>
                  <a:srgbClr val="FF0000"/>
                </a:solidFill>
              </a:rPr>
              <a:t>米穀</a:t>
            </a:r>
            <a:r>
              <a:rPr lang="zh-TW" altLang="en-US" sz="1400" dirty="0" smtClean="0">
                <a:solidFill>
                  <a:srgbClr val="FF0000"/>
                </a:solidFill>
              </a:rPr>
              <a:t>」亦即傳統農業案件</a:t>
            </a:r>
            <a:r>
              <a:rPr lang="zh-TW" altLang="en-US" sz="1400" dirty="0" smtClean="0"/>
              <a:t>：</a:t>
            </a:r>
            <a:r>
              <a:rPr lang="en-US" altLang="zh-TW" sz="1400" dirty="0" smtClean="0"/>
              <a:t>1923</a:t>
            </a:r>
            <a:r>
              <a:rPr lang="zh-TW" altLang="en-US" sz="1400" dirty="0" smtClean="0"/>
              <a:t>年的變化是，民事財產法不再依台灣人習慣，而改依西歐式民法，結果案件</a:t>
            </a:r>
            <a:r>
              <a:rPr lang="zh-TW" altLang="en-US" sz="1400" b="1" dirty="0" smtClean="0"/>
              <a:t>不增反減</a:t>
            </a:r>
            <a:r>
              <a:rPr lang="zh-TW" altLang="en-US" sz="1400" dirty="0" smtClean="0"/>
              <a:t>。這意味著，台灣人可能並非不熟悉法院機制，而是不喜歡法院將適用的西歐式民事法律，故寧願在</a:t>
            </a:r>
            <a:r>
              <a:rPr lang="zh-TW" altLang="en-US" sz="1400" b="1" dirty="0" smtClean="0"/>
              <a:t>法院外</a:t>
            </a:r>
            <a:r>
              <a:rPr lang="zh-TW" altLang="en-US" sz="1400" dirty="0" smtClean="0"/>
              <a:t>，依</a:t>
            </a:r>
            <a:r>
              <a:rPr lang="zh-TW" altLang="en-US" sz="1400" b="1" dirty="0" smtClean="0"/>
              <a:t>傳統的處理準則</a:t>
            </a:r>
            <a:r>
              <a:rPr lang="zh-TW" altLang="en-US" sz="1400" dirty="0" smtClean="0"/>
              <a:t>解決紛爭。</a:t>
            </a:r>
            <a:endParaRPr lang="en-US" altLang="zh-TW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/>
              <a:t>另一個負成長的紛爭類型是「土地」。我在「法律改革」那一本書已指出，與土地相關的法律，在日治前期是「舊瓶裝新酒」，變動相當巨大，而</a:t>
            </a:r>
            <a:r>
              <a:rPr lang="en-US" altLang="zh-TW" sz="1400" dirty="0" smtClean="0"/>
              <a:t>1923</a:t>
            </a:r>
            <a:r>
              <a:rPr lang="zh-TW" altLang="en-US" sz="1400" dirty="0" smtClean="0"/>
              <a:t>年之後，僅是換了「新瓶」，裝上早已釀好的「新酒」。對照這邊的案件數目，我的詮釋是：因法規劇變，而可以依</a:t>
            </a:r>
            <a:r>
              <a:rPr lang="zh-TW" altLang="en-US" sz="1400" b="1" dirty="0" smtClean="0"/>
              <a:t>新法</a:t>
            </a:r>
            <a:r>
              <a:rPr lang="zh-TW" altLang="en-US" sz="1400" dirty="0" smtClean="0"/>
              <a:t>獲得利益者，為了確保該項利益，傾向於由法院依據新法審判，不必徵求對方同意，而在新法底下受到不利益者，則不甘心受損，不惜以訴訟對決。但經過十幾年法院一直依新法做判決，到日治中期，人們大概知道國家已採新法，再到法院爭執者反而減少了。</a:t>
            </a:r>
            <a:endParaRPr lang="en-US" altLang="zh-TW" sz="1400" dirty="0" smtClean="0"/>
          </a:p>
          <a:p>
            <a:r>
              <a:rPr lang="zh-TW" altLang="en-US" sz="1400" dirty="0" smtClean="0"/>
              <a:t>在此過程，當日治前期，人們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較頻繁地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使用法院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解決紛爭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時，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新的判調分立、依法審判的司法正義觀，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其實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悄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悄地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滋長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了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接著要問：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住所地</a:t>
            </a:r>
            <a:r>
              <a:rPr lang="zh-TW" alt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是否也影響人們之使用法院？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依據台北地方法院民事判決原本所記載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當事人住所地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分布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，做成表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3-4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我們發現：案件最多的是居住在台北市者，其次是住在基隆市郡者。但是，兩者人口數差距不大，在台北地院成為當事人的比例卻是非常的懸殊，因為地方法院所在地是台北市，對住基隆郡市的人而言使用上不方便，基隆市根本沒有地方法院，故較少使用法院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我們對照「住在宜蘭者」，僅占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％，羅東、蘇澳更少，但是這個數據不能呈現人民使用法院的情形，被低估了。因為台北地方法院在宜蘭設有出張所，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1919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之後稱「支部」，由一位法官就可審判之「屬於區裁判所管轄」之案件，亦即訴訟標的物價額在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1000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元以下（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1926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年改為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元以下）的民事案件，住在宜蘭、羅東、蘇澳的當事人，可以向該支部起訴，以致這類案件的判決原本不在台北地院。但是當民事案件屬於訴訟標的物價額超過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1000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元（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1926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年後，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元）以及涉及人事訴訟、破產、訴訟標的不能以價額計算（自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1929</a:t>
            </a:r>
            <a:r>
              <a:rPr lang="zh-TW" alt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起）之案件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，即必須到台北地院起訴，此時宜蘭人因離台北法方法院所在地較遠，使用法院所需成本較高。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相對於人口與宜蘭差不多，但在使用法院相對多的海山郡居民，從居住地搭鐵路到座落於台北市的地方法院，所需的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車票錢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來計算。發現：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從宜蘭郡出發的當事人交通成本，是從海山郡出發的當事人之三倍有餘。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居住在使用法院較不便之地方的人，當然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較少有機會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接觸、乃至接受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判調分立、依法裁判的司法正義觀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r>
              <a:rPr lang="zh-TW" alt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這些人若因此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比較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抱持著傳統的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法律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觀，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實導因於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政府在當地較欠缺司法建設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，而非受儒家教化較深所致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有趣的是，這些</a:t>
            </a:r>
            <a:r>
              <a:rPr lang="zh-TW" altLang="zh-TW" sz="1400" dirty="0" smtClean="0">
                <a:solidFill>
                  <a:schemeClr val="tx1"/>
                </a:solidFill>
                <a:latin typeface="+mn-ea"/>
                <a:ea typeface="+mn-ea"/>
              </a:rPr>
              <a:t>使用法院</a:t>
            </a:r>
            <a:r>
              <a:rPr lang="zh-TW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較為</a:t>
            </a:r>
            <a:r>
              <a:rPr lang="zh-TW" altLang="zh-TW" sz="1400" dirty="0" smtClean="0">
                <a:solidFill>
                  <a:schemeClr val="tx1"/>
                </a:solidFill>
                <a:latin typeface="+mn-ea"/>
                <a:ea typeface="+mn-ea"/>
              </a:rPr>
              <a:t>不便</a:t>
            </a:r>
            <a:r>
              <a:rPr lang="zh-TW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的人，</a:t>
            </a:r>
            <a:r>
              <a:rPr lang="zh-TW" altLang="zh-TW" sz="1400" dirty="0" smtClean="0">
                <a:solidFill>
                  <a:schemeClr val="tx1"/>
                </a:solidFill>
                <a:latin typeface="+mn-ea"/>
                <a:ea typeface="+mn-ea"/>
              </a:rPr>
              <a:t>對</a:t>
            </a:r>
            <a:r>
              <a:rPr lang="zh-TW" altLang="zh-TW" sz="1400" b="1" dirty="0" smtClean="0">
                <a:solidFill>
                  <a:schemeClr val="tx1"/>
                </a:solidFill>
                <a:latin typeface="+mn-ea"/>
                <a:ea typeface="+mn-ea"/>
              </a:rPr>
              <a:t>某些</a:t>
            </a:r>
            <a:r>
              <a:rPr lang="zh-TW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糾紛</a:t>
            </a:r>
            <a:r>
              <a:rPr lang="zh-TW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卻是相當</a:t>
            </a:r>
            <a:r>
              <a:rPr lang="zh-TW" altLang="zh-TW" sz="1400" dirty="0" smtClean="0">
                <a:solidFill>
                  <a:schemeClr val="tx1"/>
                </a:solidFill>
                <a:latin typeface="+mn-ea"/>
                <a:ea typeface="+mn-ea"/>
              </a:rPr>
              <a:t>堅持由法院依法審判</a:t>
            </a:r>
            <a:r>
              <a:rPr lang="zh-TW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的。</a:t>
            </a:r>
            <a:endParaRPr lang="en-US" altLang="zh-TW" sz="1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US" altLang="zh-TW" sz="1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就「</a:t>
            </a:r>
            <a:r>
              <a:rPr lang="zh-TW" altLang="en-US" sz="1400" dirty="0" smtClean="0">
                <a:solidFill>
                  <a:srgbClr val="FF0000"/>
                </a:solidFill>
              </a:rPr>
              <a:t>金錢」</a:t>
            </a:r>
            <a:r>
              <a:rPr lang="zh-TW" altLang="en-US" sz="1400" dirty="0" smtClean="0"/>
              <a:t>糾紛而言，依圖</a:t>
            </a:r>
            <a:r>
              <a:rPr lang="en-US" altLang="zh-TW" sz="1400" dirty="0" smtClean="0"/>
              <a:t>3-3</a:t>
            </a:r>
            <a:r>
              <a:rPr lang="zh-TW" altLang="en-US" sz="1400" dirty="0" smtClean="0"/>
              <a:t>，台北基隆海山居民約占八成是金錢紛爭，但宜蘭羅東居民卻不到五成是金錢糾紛。其原因是金錢糾紛中，只有金額較高，才會來台北地方法院進行訴訟，。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可是就「</a:t>
            </a:r>
            <a:r>
              <a:rPr lang="zh-TW" altLang="en-US" sz="1400" dirty="0" smtClean="0">
                <a:solidFill>
                  <a:srgbClr val="FF0000"/>
                </a:solidFill>
              </a:rPr>
              <a:t>人事」</a:t>
            </a:r>
            <a:r>
              <a:rPr lang="zh-TW" altLang="en-US" sz="1400" dirty="0" smtClean="0"/>
              <a:t>糾紛，宜蘭羅東居民必須交台北地方法院審判。此時使用法院的成本高，但因經常</a:t>
            </a:r>
            <a:r>
              <a:rPr lang="zh-TW" altLang="en-US" sz="1400" b="1" dirty="0" smtClean="0"/>
              <a:t>涉及家產者</a:t>
            </a:r>
            <a:r>
              <a:rPr lang="zh-TW" altLang="en-US" sz="1400" dirty="0" smtClean="0"/>
              <a:t>，</a:t>
            </a:r>
            <a:r>
              <a:rPr lang="zh-TW" altLang="zh-TW" sz="1400" dirty="0" smtClean="0"/>
              <a:t>甚具</a:t>
            </a:r>
            <a:r>
              <a:rPr lang="zh-TW" altLang="zh-TW" sz="1400" dirty="0" smtClean="0">
                <a:solidFill>
                  <a:srgbClr val="FF0000"/>
                </a:solidFill>
              </a:rPr>
              <a:t>經濟誘因</a:t>
            </a:r>
            <a:r>
              <a:rPr lang="zh-TW" altLang="en-US" sz="1400" dirty="0" smtClean="0">
                <a:solidFill>
                  <a:srgbClr val="FF0000"/>
                </a:solidFill>
              </a:rPr>
              <a:t> </a:t>
            </a:r>
            <a:r>
              <a:rPr lang="zh-TW" altLang="en-US" sz="1400" dirty="0" smtClean="0"/>
              <a:t>→當事人有機會接觸到新的司法正義觀，人事紛爭，靠「法律」解決，而不是用「喬」即可。不過這個「法」，在日治</a:t>
            </a:r>
            <a:r>
              <a:rPr lang="en-US" altLang="zh-TW" sz="1400" dirty="0" smtClean="0"/>
              <a:t>50</a:t>
            </a:r>
            <a:r>
              <a:rPr lang="zh-TW" altLang="en-US" sz="1400" dirty="0" smtClean="0"/>
              <a:t>年都是原則上依台灣人，這會提高台灣人的接受度。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（有個案判決為例：下一張）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200" dirty="0" smtClean="0"/>
              <a:t>「涉及家產者</a:t>
            </a:r>
            <a:r>
              <a:rPr lang="zh-TW" altLang="zh-TW" sz="1200" dirty="0" smtClean="0"/>
              <a:t>甚具經濟誘因</a:t>
            </a:r>
            <a:r>
              <a:rPr lang="zh-TW" altLang="en-US" sz="1200" dirty="0" smtClean="0"/>
              <a:t>」：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例如關於親權、監護人誰屬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的爭議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，可能牽涉到寡母能否排除亡夫宗親的干涉，而管理幼兒的家產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；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收養是否有效等的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爭議，也可能牽涉到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寡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婦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能否為亡夫收養螟蛉子，以分配</a:t>
            </a:r>
            <a:r>
              <a:rPr lang="zh-TW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家產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。這些爭議可能攸關高額的財產利益，使得紛爭當事人不惜時間及交通費用而請求法院介入。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400" dirty="0" smtClean="0"/>
              <a:t>1.</a:t>
            </a:r>
            <a:r>
              <a:rPr lang="zh-TW" altLang="en-US" sz="1400" dirty="0" smtClean="0"/>
              <a:t>繫屬於台北地方法院合議部的這件人事訴訟，原告為身為親權者的母親及其子女，本於台灣人傳統的「房」的觀念而提起訴訟，紛爭當事人也剛好是住在宜蘭。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2.</a:t>
            </a:r>
            <a:r>
              <a:rPr lang="zh-TW" altLang="en-US" sz="1400" dirty="0" smtClean="0"/>
              <a:t>原被告都不惜聘請「大咖」的日本人辯護士（安保）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3.</a:t>
            </a:r>
            <a:r>
              <a:rPr lang="zh-TW" altLang="en-US" sz="1400" dirty="0" smtClean="0"/>
              <a:t>因所涉及的是「分家產」的紛爭，故在「主文」中提及信用組合及株式會社的股份如何分配。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</a:rPr>
              <a:t>接著要觀察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性別因素</a:t>
            </a:r>
            <a:r>
              <a:rPr lang="zh-TW" altLang="en-US" sz="1400" dirty="0" smtClean="0">
                <a:solidFill>
                  <a:srgbClr val="FF0000"/>
                </a:solidFill>
              </a:rPr>
              <a:t>，對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使用法院</a:t>
            </a:r>
            <a:r>
              <a:rPr lang="zh-TW" altLang="en-US" sz="1400" dirty="0" smtClean="0">
                <a:solidFill>
                  <a:srgbClr val="FF0000"/>
                </a:solidFill>
              </a:rPr>
              <a:t>，以致於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對司法正義觀</a:t>
            </a:r>
            <a:r>
              <a:rPr lang="zh-TW" altLang="en-US" sz="1400" dirty="0" smtClean="0">
                <a:solidFill>
                  <a:srgbClr val="FF0000"/>
                </a:solidFill>
              </a:rPr>
              <a:t>的影響。在表</a:t>
            </a:r>
            <a:r>
              <a:rPr lang="en-US" altLang="zh-TW" sz="1400" dirty="0" smtClean="0">
                <a:solidFill>
                  <a:srgbClr val="FF0000"/>
                </a:solidFill>
              </a:rPr>
              <a:t>3-6</a:t>
            </a:r>
            <a:r>
              <a:rPr lang="zh-TW" altLang="en-US" sz="1400" dirty="0" smtClean="0">
                <a:solidFill>
                  <a:srgbClr val="FF0000"/>
                </a:solidFill>
              </a:rPr>
              <a:t>，就原告屬性分為三種（見表），第二種如前舉之案例。</a:t>
            </a:r>
            <a:endParaRPr lang="en-US" altLang="zh-TW" sz="1400" dirty="0" smtClean="0">
              <a:solidFill>
                <a:srgbClr val="FF0000"/>
              </a:solidFill>
            </a:endParaRPr>
          </a:p>
          <a:p>
            <a:endParaRPr lang="en-US" altLang="zh-TW" sz="1400" dirty="0" smtClean="0">
              <a:solidFill>
                <a:srgbClr val="FF0000"/>
              </a:solidFill>
            </a:endParaRPr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第三種：</a:t>
            </a:r>
            <a:r>
              <a:rPr lang="zh-TW" altLang="zh-TW" sz="1400" dirty="0" smtClean="0"/>
              <a:t>原告為男性</a:t>
            </a:r>
            <a:r>
              <a:rPr lang="zh-TW" altLang="en-US" sz="1400" dirty="0" smtClean="0"/>
              <a:t>的案件數，</a:t>
            </a:r>
            <a:r>
              <a:rPr lang="en-US" altLang="zh-TW" sz="1400" dirty="0" smtClean="0"/>
              <a:t>3</a:t>
            </a:r>
            <a:r>
              <a:rPr lang="zh-TW" altLang="en-US" sz="1400" dirty="0" smtClean="0"/>
              <a:t>萬</a:t>
            </a:r>
            <a:r>
              <a:rPr lang="en-US" altLang="zh-TW" sz="1400" dirty="0" smtClean="0"/>
              <a:t>9</a:t>
            </a:r>
            <a:r>
              <a:rPr lang="zh-TW" altLang="en-US" sz="1400" dirty="0" smtClean="0"/>
              <a:t>千多件，遠</a:t>
            </a:r>
            <a:r>
              <a:rPr lang="zh-TW" altLang="zh-TW" sz="1400" dirty="0" smtClean="0">
                <a:solidFill>
                  <a:srgbClr val="FF0000"/>
                </a:solidFill>
              </a:rPr>
              <a:t>遠多</a:t>
            </a:r>
            <a:r>
              <a:rPr lang="zh-TW" altLang="zh-TW" sz="1400" dirty="0" smtClean="0"/>
              <a:t>於涉及女性爭取其利益的</a:t>
            </a:r>
            <a:r>
              <a:rPr lang="zh-TW" altLang="en-US" sz="1400" dirty="0" smtClean="0"/>
              <a:t>第一種（</a:t>
            </a:r>
            <a:r>
              <a:rPr lang="en-US" altLang="zh-TW" sz="1400" dirty="0" smtClean="0"/>
              <a:t>4</a:t>
            </a:r>
            <a:r>
              <a:rPr lang="zh-TW" altLang="en-US" sz="1400" dirty="0" smtClean="0"/>
              <a:t>千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百多件）和第二種（</a:t>
            </a:r>
            <a:r>
              <a:rPr lang="en-US" altLang="zh-TW" sz="1400" dirty="0" smtClean="0"/>
              <a:t>794</a:t>
            </a:r>
            <a:r>
              <a:rPr lang="zh-TW" altLang="en-US" sz="1400" dirty="0" smtClean="0"/>
              <a:t>件）→這也造成女性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少有機會</a:t>
            </a:r>
            <a:r>
              <a:rPr lang="zh-TW" altLang="en-US" sz="1400" dirty="0" smtClean="0"/>
              <a:t>轉變其法律觀。</a:t>
            </a:r>
            <a:endParaRPr lang="en-US" altLang="zh-TW" sz="1400" dirty="0" smtClean="0"/>
          </a:p>
          <a:p>
            <a:endParaRPr lang="en-US" altLang="zh-TW" sz="1400" dirty="0" smtClean="0">
              <a:solidFill>
                <a:srgbClr val="FF0000"/>
              </a:solidFill>
            </a:endParaRPr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就案件類型，</a:t>
            </a:r>
            <a:r>
              <a:rPr lang="zh-TW" altLang="zh-TW" sz="1400" dirty="0" smtClean="0"/>
              <a:t>男性以及非自然人的團體，</a:t>
            </a:r>
            <a:r>
              <a:rPr lang="zh-TW" altLang="zh-TW" sz="1400" dirty="0" smtClean="0">
                <a:solidFill>
                  <a:srgbClr val="FF0000"/>
                </a:solidFill>
              </a:rPr>
              <a:t>絕大多數</a:t>
            </a:r>
            <a:r>
              <a:rPr lang="zh-TW" altLang="zh-TW" sz="1400" dirty="0" smtClean="0"/>
              <a:t>是</a:t>
            </a:r>
            <a:r>
              <a:rPr lang="zh-TW" altLang="en-US" sz="1400" dirty="0" smtClean="0"/>
              <a:t>「</a:t>
            </a:r>
            <a:r>
              <a:rPr lang="zh-TW" altLang="zh-TW" sz="1400" dirty="0" smtClean="0">
                <a:solidFill>
                  <a:srgbClr val="FF0000"/>
                </a:solidFill>
              </a:rPr>
              <a:t>金錢</a:t>
            </a:r>
            <a:r>
              <a:rPr lang="zh-TW" altLang="en-US" sz="1400" dirty="0" smtClean="0">
                <a:solidFill>
                  <a:srgbClr val="FF0000"/>
                </a:solidFill>
              </a:rPr>
              <a:t>」紛爭</a:t>
            </a:r>
            <a:r>
              <a:rPr lang="zh-TW" altLang="zh-TW" sz="1400" dirty="0" smtClean="0"/>
              <a:t>，但</a:t>
            </a:r>
            <a:r>
              <a:rPr lang="zh-TW" altLang="en-US" sz="1400" dirty="0" smtClean="0"/>
              <a:t>對原告</a:t>
            </a:r>
            <a:r>
              <a:rPr lang="zh-TW" altLang="zh-TW" sz="1400" dirty="0" smtClean="0"/>
              <a:t>女性</a:t>
            </a:r>
            <a:r>
              <a:rPr lang="zh-TW" altLang="en-US" sz="1400" dirty="0" smtClean="0"/>
              <a:t>者，金錢紛爭</a:t>
            </a:r>
            <a:r>
              <a:rPr lang="zh-TW" altLang="zh-TW" sz="1400" dirty="0" smtClean="0"/>
              <a:t>只約</a:t>
            </a:r>
            <a:r>
              <a:rPr lang="zh-TW" altLang="en-US" sz="1400" dirty="0" smtClean="0"/>
              <a:t>占</a:t>
            </a:r>
            <a:r>
              <a:rPr lang="zh-TW" altLang="zh-TW" sz="1400" dirty="0" smtClean="0"/>
              <a:t>一半</a:t>
            </a:r>
            <a:r>
              <a:rPr lang="zh-TW" altLang="en-US" sz="1400" b="1" dirty="0" smtClean="0"/>
              <a:t>。</a:t>
            </a:r>
            <a:endParaRPr lang="en-US" altLang="zh-TW" sz="1400" dirty="0" smtClean="0">
              <a:solidFill>
                <a:srgbClr val="FF0000"/>
              </a:solidFill>
            </a:endParaRPr>
          </a:p>
          <a:p>
            <a:endParaRPr lang="en-US" altLang="zh-TW" sz="1400" dirty="0" smtClean="0">
              <a:solidFill>
                <a:srgbClr val="FF0000"/>
              </a:solidFill>
            </a:endParaRPr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有趣的是，</a:t>
            </a:r>
            <a:r>
              <a:rPr lang="zh-TW" altLang="en-US" sz="1400" dirty="0" smtClean="0">
                <a:solidFill>
                  <a:srgbClr val="FF0000"/>
                </a:solidFill>
              </a:rPr>
              <a:t>就「人事」紛爭，</a:t>
            </a:r>
            <a:r>
              <a:rPr lang="zh-TW" altLang="en-US" sz="1400" dirty="0" smtClean="0"/>
              <a:t>對女性而言係</a:t>
            </a:r>
            <a:r>
              <a:rPr lang="zh-TW" altLang="zh-TW" sz="1400" dirty="0" smtClean="0">
                <a:solidFill>
                  <a:srgbClr val="FF0000"/>
                </a:solidFill>
              </a:rPr>
              <a:t>僅次</a:t>
            </a:r>
            <a:r>
              <a:rPr lang="zh-TW" altLang="zh-TW" sz="1400" dirty="0" smtClean="0"/>
              <a:t>於</a:t>
            </a:r>
            <a:r>
              <a:rPr lang="zh-TW" altLang="en-US" sz="1400" dirty="0" smtClean="0"/>
              <a:t>「</a:t>
            </a:r>
            <a:r>
              <a:rPr lang="zh-TW" altLang="zh-TW" sz="1400" dirty="0" smtClean="0"/>
              <a:t>金錢</a:t>
            </a:r>
            <a:r>
              <a:rPr lang="zh-TW" altLang="en-US" sz="1400" dirty="0" smtClean="0"/>
              <a:t>」紛爭者，對男性而言，卻屬於</a:t>
            </a:r>
            <a:r>
              <a:rPr lang="zh-TW" altLang="en-US" sz="1400" dirty="0" smtClean="0">
                <a:solidFill>
                  <a:srgbClr val="FF0000"/>
                </a:solidFill>
              </a:rPr>
              <a:t>最少者。</a:t>
            </a:r>
            <a:endParaRPr lang="en-US" altLang="zh-TW" sz="1400" dirty="0" smtClean="0">
              <a:solidFill>
                <a:srgbClr val="FF0000"/>
              </a:solidFill>
            </a:endParaRPr>
          </a:p>
          <a:p>
            <a:r>
              <a:rPr lang="zh-TW" altLang="en-US" sz="1400" dirty="0" smtClean="0">
                <a:solidFill>
                  <a:srgbClr val="FF0000"/>
                </a:solidFill>
              </a:rPr>
              <a:t>可見，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男性比較不需要靠法院，透過國家公權力介入來解決人事紛爭。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女性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雖一般而言很少使用法院，但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關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於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人事紛爭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卻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特別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期待以法院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的依法審判，亦即藉助於國家之力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以抗衡男性在社會上的優勢，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並因而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肯定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判調分立、依法裁判的司法正義觀。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接著要討論「使用辯護士而體驗審辯分立」。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「去法院相告」時曾使用過律師的人，實際上體驗過「靠自己聘請的法律專家，爭取自己的權利」</a:t>
            </a:r>
            <a:r>
              <a:rPr lang="zh-TW" altLang="en-US" sz="1400" b="0" dirty="0" smtClean="0"/>
              <a:t>的「</a:t>
            </a:r>
            <a:r>
              <a:rPr lang="zh-TW" altLang="en-US" sz="1400" dirty="0" smtClean="0"/>
              <a:t>審辯分立」原則，較易在觀念上有所轉變。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在表</a:t>
            </a:r>
            <a:r>
              <a:rPr lang="en-US" altLang="zh-TW" sz="1400" dirty="0" smtClean="0"/>
              <a:t>4-1</a:t>
            </a:r>
            <a:r>
              <a:rPr lang="zh-TW" altLang="en-US" sz="1400" dirty="0" smtClean="0"/>
              <a:t>，展現當事人屬性，與使用法律專家為訴訟代理人之間的關係。如前所述，</a:t>
            </a:r>
            <a:r>
              <a:rPr lang="zh-TW" altLang="zh-TW" sz="1400" dirty="0" smtClean="0"/>
              <a:t>當事人以男性居多</a:t>
            </a:r>
            <a:r>
              <a:rPr lang="zh-TW" altLang="en-US" sz="1400" dirty="0" smtClean="0"/>
              <a:t>，在表上「無訴訟代理人」，也就是自為訴訟，占了</a:t>
            </a:r>
            <a:r>
              <a:rPr lang="en-US" altLang="zh-TW" sz="1400" dirty="0" smtClean="0"/>
              <a:t>69.9</a:t>
            </a:r>
            <a:r>
              <a:rPr lang="zh-TW" altLang="en-US" sz="1400" dirty="0" smtClean="0"/>
              <a:t>％，約七成。但是當他不自為訴訟時，由於將對訟師的期待投射於辯護士，故大多數情形就會找作為法律專家的辯護士，只有少數情形延續「抱告」經驗、找只懂案情、不懂法律的人擔任訴訟代理人（只占</a:t>
            </a:r>
            <a:r>
              <a:rPr lang="en-US" altLang="zh-TW" sz="1400" dirty="0" smtClean="0"/>
              <a:t>4.3</a:t>
            </a:r>
            <a:r>
              <a:rPr lang="zh-TW" altLang="en-US" sz="1400" dirty="0" smtClean="0"/>
              <a:t>％）。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相對的，「有女性」的案件，如前所述在案件總數上較少，但是其使用辯護士的比例較高（</a:t>
            </a:r>
            <a:r>
              <a:rPr lang="en-US" altLang="zh-TW" sz="1400" dirty="0" smtClean="0"/>
              <a:t>38.5</a:t>
            </a:r>
            <a:r>
              <a:rPr lang="zh-TW" altLang="en-US" sz="1400" dirty="0" smtClean="0"/>
              <a:t>％），不過在「非辯護士為訴訟代理人」這邊也相對的高（</a:t>
            </a:r>
            <a:r>
              <a:rPr lang="en-US" altLang="zh-TW" sz="1400" dirty="0" smtClean="0"/>
              <a:t>8.2</a:t>
            </a:r>
            <a:r>
              <a:rPr lang="zh-TW" altLang="en-US" sz="1400" dirty="0" smtClean="0"/>
              <a:t>％），這可能反映了以男性為抱告的觀念仍相當強，故以男性親屬取代辯護士。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在當事人為「非自然人」，亦即各種團體的案件，因為其成員較不願自為訴訟，故最常使用辯護士，占了</a:t>
            </a:r>
            <a:r>
              <a:rPr lang="en-US" altLang="zh-TW" sz="1400" dirty="0" smtClean="0"/>
              <a:t>45.8</a:t>
            </a:r>
            <a:r>
              <a:rPr lang="zh-TW" altLang="en-US" sz="1400" dirty="0" smtClean="0"/>
              <a:t>％。</a:t>
            </a:r>
            <a:endParaRPr lang="en-US" altLang="zh-TW" sz="1400" dirty="0" smtClean="0"/>
          </a:p>
          <a:p>
            <a:r>
              <a:rPr lang="zh-TW" altLang="en-US" sz="1400" dirty="0" smtClean="0"/>
              <a:t>不過「非辯護士訴訟代理人」也占了</a:t>
            </a:r>
            <a:r>
              <a:rPr lang="en-US" altLang="zh-TW" sz="1400" dirty="0" smtClean="0"/>
              <a:t>17.7</a:t>
            </a:r>
            <a:r>
              <a:rPr lang="zh-TW" altLang="en-US" sz="1400" dirty="0" smtClean="0"/>
              <a:t>％。</a:t>
            </a:r>
            <a:endParaRPr lang="en-US" altLang="zh-TW" sz="1400" dirty="0" smtClean="0"/>
          </a:p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這是因為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在現代式、規模較大的企業內，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很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可能有從法科畢業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具備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法律專業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的職員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法院傾向於允許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這些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職員擔任訴訟代理人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TW" altLang="en-US" sz="1400" u="sng" dirty="0" smtClean="0"/>
              <a:t>為企業自身</a:t>
            </a:r>
            <a:r>
              <a:rPr lang="zh-TW" altLang="en-US" sz="1400" dirty="0" smtClean="0"/>
              <a:t>權利</a:t>
            </a:r>
            <a:r>
              <a:rPr lang="zh-TW" altLang="en-US" sz="1400" u="sng" dirty="0" smtClean="0"/>
              <a:t>辯護，</a:t>
            </a:r>
            <a:r>
              <a:rPr lang="zh-TW" altLang="en-US" sz="1400" u="none" dirty="0" smtClean="0"/>
              <a:t>仍立足於審辯分立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。此與清治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時期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著重親屬或受雇人關係、而非法律專業能力的「抱告」經驗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無關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圖</a:t>
            </a:r>
            <a:r>
              <a:rPr lang="en-US" altLang="zh-TW" sz="1400" dirty="0" smtClean="0"/>
              <a:t>4-1</a:t>
            </a:r>
            <a:r>
              <a:rPr lang="zh-TW" altLang="en-US" sz="1400" dirty="0" smtClean="0"/>
              <a:t>可呼應上述的分析。可能與</a:t>
            </a:r>
            <a:r>
              <a:rPr lang="zh-TW" altLang="zh-TW" sz="1400" dirty="0" smtClean="0">
                <a:solidFill>
                  <a:srgbClr val="0070C0"/>
                </a:solidFill>
              </a:rPr>
              <a:t>抱告</a:t>
            </a:r>
            <a:r>
              <a:rPr lang="zh-TW" altLang="en-US" sz="1400" dirty="0" smtClean="0"/>
              <a:t>觀念有關</a:t>
            </a:r>
            <a:r>
              <a:rPr lang="zh-TW" altLang="zh-TW" sz="1400" dirty="0" smtClean="0"/>
              <a:t>的</a:t>
            </a:r>
            <a:r>
              <a:rPr lang="zh-TW" altLang="zh-TW" sz="1400" dirty="0" smtClean="0">
                <a:solidFill>
                  <a:srgbClr val="0070C0"/>
                </a:solidFill>
              </a:rPr>
              <a:t>非辯護士訴訟代理人使用率</a:t>
            </a:r>
            <a:r>
              <a:rPr lang="zh-TW" altLang="zh-TW" sz="1400" dirty="0" smtClean="0"/>
              <a:t>，或持平或趨於減少。</a:t>
            </a:r>
            <a:r>
              <a:rPr lang="zh-TW" altLang="en-US" sz="1400" dirty="0" smtClean="0"/>
              <a:t>能</a:t>
            </a:r>
            <a:r>
              <a:rPr lang="zh-TW" altLang="zh-TW" sz="1400" dirty="0" smtClean="0"/>
              <a:t>接觸</a:t>
            </a:r>
            <a:r>
              <a:rPr lang="zh-TW" altLang="en-US" sz="1400" dirty="0" smtClean="0"/>
              <a:t>或進而</a:t>
            </a:r>
            <a:r>
              <a:rPr lang="zh-TW" altLang="zh-TW" sz="1400" dirty="0" smtClean="0"/>
              <a:t>接受</a:t>
            </a:r>
            <a:r>
              <a:rPr lang="zh-TW" altLang="zh-TW" sz="1400" dirty="0" smtClean="0">
                <a:solidFill>
                  <a:srgbClr val="FF0000"/>
                </a:solidFill>
              </a:rPr>
              <a:t>審辯分立</a:t>
            </a:r>
            <a:r>
              <a:rPr lang="zh-TW" altLang="zh-TW" sz="1400" dirty="0" smtClean="0"/>
              <a:t>觀念的</a:t>
            </a:r>
            <a:r>
              <a:rPr lang="zh-TW" altLang="zh-TW" sz="1400" dirty="0" smtClean="0">
                <a:solidFill>
                  <a:srgbClr val="FF0000"/>
                </a:solidFill>
              </a:rPr>
              <a:t>辯護士使用率</a:t>
            </a:r>
            <a:r>
              <a:rPr lang="zh-TW" altLang="zh-TW" sz="1400" dirty="0" smtClean="0"/>
              <a:t>，則一直平穩的上升。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1933</a:t>
            </a:r>
            <a:r>
              <a:rPr lang="zh-TW" altLang="en-US" sz="1400" dirty="0" smtClean="0"/>
              <a:t>到</a:t>
            </a:r>
            <a:r>
              <a:rPr lang="en-US" altLang="zh-TW" sz="1400" dirty="0" smtClean="0"/>
              <a:t>1935</a:t>
            </a:r>
            <a:r>
              <a:rPr lang="zh-TW" altLang="en-US" sz="1400" dirty="0" smtClean="0"/>
              <a:t>有一個</a:t>
            </a:r>
            <a:r>
              <a:rPr lang="zh-TW" altLang="en-US" sz="1400" b="1" dirty="0" smtClean="0"/>
              <a:t>大量使用辯護士</a:t>
            </a:r>
            <a:r>
              <a:rPr lang="zh-TW" altLang="en-US" sz="1400" dirty="0" smtClean="0"/>
              <a:t>的</a:t>
            </a:r>
            <a:r>
              <a:rPr lang="zh-TW" altLang="en-US" sz="1400" b="1" dirty="0" smtClean="0"/>
              <a:t>波動</a:t>
            </a:r>
            <a:r>
              <a:rPr lang="zh-TW" altLang="en-US" sz="1400" dirty="0" smtClean="0"/>
              <a:t>，可能是因</a:t>
            </a:r>
            <a:r>
              <a:rPr lang="en-US" altLang="zh-TW" sz="1400" dirty="0" smtClean="0"/>
              <a:t>1933</a:t>
            </a:r>
            <a:r>
              <a:rPr lang="zh-TW" altLang="en-US" sz="1400" dirty="0" smtClean="0"/>
              <a:t>年日本辯護士法修正，對辯護士的登錄地加以管制，將導致一些日本人辯護士不想在台北地院登錄，而減少辯護士人數，故有</a:t>
            </a:r>
            <a:r>
              <a:rPr lang="zh-TW" altLang="en-US" sz="1400" b="1" dirty="0" smtClean="0"/>
              <a:t>搶先找辯護士處理案件</a:t>
            </a:r>
            <a:r>
              <a:rPr lang="zh-TW" altLang="en-US" sz="1400" dirty="0" smtClean="0"/>
              <a:t>的情形。</a:t>
            </a:r>
            <a:r>
              <a:rPr lang="en-US" altLang="zh-TW" sz="1400" dirty="0" smtClean="0"/>
              <a:t>1936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4</a:t>
            </a:r>
            <a:r>
              <a:rPr lang="zh-TW" altLang="en-US" sz="1400" dirty="0" smtClean="0"/>
              <a:t>月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日起，實施新的辯護士令，辯護士人數確實已減少，但逐漸回到常軌，而持續攀升。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總結的來說，</a:t>
            </a:r>
            <a:r>
              <a:rPr lang="zh-TW" altLang="zh-TW" sz="1400" dirty="0" smtClean="0">
                <a:solidFill>
                  <a:srgbClr val="FF0000"/>
                </a:solidFill>
              </a:rPr>
              <a:t>大多數</a:t>
            </a:r>
            <a:r>
              <a:rPr lang="zh-TW" altLang="zh-TW" sz="1400" dirty="0" smtClean="0"/>
              <a:t>台灣人仍</a:t>
            </a:r>
            <a:r>
              <a:rPr lang="zh-TW" altLang="en-US" sz="1400" dirty="0" smtClean="0"/>
              <a:t>期待經由</a:t>
            </a:r>
            <a:r>
              <a:rPr lang="zh-TW" altLang="zh-TW" sz="1400" dirty="0" smtClean="0"/>
              <a:t>陳述事實</a:t>
            </a:r>
            <a:r>
              <a:rPr lang="zh-TW" altLang="en-US" sz="1400" dirty="0" smtClean="0"/>
              <a:t>，</a:t>
            </a:r>
            <a:r>
              <a:rPr lang="zh-TW" altLang="zh-TW" sz="1400" dirty="0" smtClean="0"/>
              <a:t>即可獲「好法官」</a:t>
            </a:r>
            <a:r>
              <a:rPr lang="zh-TW" altLang="en-US" sz="1400" dirty="0" smtClean="0">
                <a:solidFill>
                  <a:srgbClr val="FF0000"/>
                </a:solidFill>
              </a:rPr>
              <a:t>施恩</a:t>
            </a:r>
            <a:r>
              <a:rPr lang="zh-TW" altLang="zh-TW" sz="1400" dirty="0" smtClean="0"/>
              <a:t>，不必依賴「好律師」為自己爭取權利</a:t>
            </a:r>
            <a:r>
              <a:rPr lang="zh-TW" altLang="en-US" sz="1400" dirty="0" smtClean="0"/>
              <a:t>，但一旦認為</a:t>
            </a:r>
            <a:r>
              <a:rPr lang="zh-TW" altLang="zh-TW" sz="1400" dirty="0" smtClean="0"/>
              <a:t>「法官不好」時，已知找日本人辯護士幫忙。</a:t>
            </a:r>
            <a:r>
              <a:rPr lang="zh-TW" altLang="en-US" sz="1400" dirty="0" smtClean="0"/>
              <a:t>對此，我引用了某位台灣人的日記為旁證。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原告：訴訟代理人為辯護士，有</a:t>
            </a:r>
            <a:r>
              <a:rPr lang="en-US" altLang="zh-TW" sz="1400" dirty="0" smtClean="0"/>
              <a:t>36.2</a:t>
            </a:r>
            <a:r>
              <a:rPr lang="zh-TW" altLang="en-US" sz="1400" dirty="0" smtClean="0"/>
              <a:t>％、被告：訴訟代理人為辯護士，只有</a:t>
            </a:r>
            <a:r>
              <a:rPr lang="en-US" altLang="zh-TW" sz="1400" dirty="0" smtClean="0"/>
              <a:t>21.2</a:t>
            </a:r>
            <a:r>
              <a:rPr lang="zh-TW" altLang="en-US" sz="1400" dirty="0" smtClean="0"/>
              <a:t>％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表</a:t>
            </a:r>
            <a:r>
              <a:rPr lang="en-US" altLang="zh-TW" sz="1400" dirty="0" smtClean="0"/>
              <a:t>4-2</a:t>
            </a:r>
            <a:r>
              <a:rPr lang="zh-TW" altLang="en-US" sz="1400" dirty="0" smtClean="0"/>
              <a:t>，原告：在「有女性」部分，訴訟代理人為「辯護士」者</a:t>
            </a:r>
            <a:r>
              <a:rPr lang="en-US" altLang="zh-TW" sz="1400" dirty="0" smtClean="0"/>
              <a:t>46.6</a:t>
            </a:r>
            <a:r>
              <a:rPr lang="zh-TW" altLang="en-US" sz="1400" dirty="0" smtClean="0"/>
              <a:t>％，高於「無訴訟代理人」的</a:t>
            </a:r>
            <a:r>
              <a:rPr lang="en-US" altLang="zh-TW" sz="1400" dirty="0" smtClean="0"/>
              <a:t>45.8</a:t>
            </a:r>
            <a:r>
              <a:rPr lang="zh-TW" altLang="en-US" sz="1400" dirty="0" smtClean="0"/>
              <a:t>％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/>
              <a:t>同樣在</a:t>
            </a:r>
            <a:r>
              <a:rPr lang="en-US" altLang="zh-TW" sz="1400" b="1" dirty="0" smtClean="0"/>
              <a:t>2000</a:t>
            </a:r>
            <a:r>
              <a:rPr lang="zh-TW" altLang="en-US" sz="1400" b="1" dirty="0" smtClean="0"/>
              <a:t>年，我發現了被埋沒</a:t>
            </a:r>
            <a:r>
              <a:rPr lang="en-US" altLang="zh-TW" sz="1400" b="1" dirty="0" smtClean="0"/>
              <a:t>55</a:t>
            </a:r>
            <a:r>
              <a:rPr lang="zh-TW" altLang="en-US" sz="1400" b="1" dirty="0" smtClean="0"/>
              <a:t>年的「日治法院檔案」</a:t>
            </a:r>
            <a:r>
              <a:rPr lang="zh-TW" altLang="en-US" sz="1400" dirty="0" smtClean="0"/>
              <a:t>，經整編後，</a:t>
            </a:r>
            <a:r>
              <a:rPr lang="zh-TW" altLang="en-US" sz="1400" b="1" dirty="0" smtClean="0"/>
              <a:t>在</a:t>
            </a:r>
            <a:r>
              <a:rPr lang="en-US" altLang="zh-TW" sz="1400" b="1" dirty="0" smtClean="0"/>
              <a:t>2008</a:t>
            </a:r>
            <a:r>
              <a:rPr lang="zh-TW" altLang="en-US" sz="1400" b="1" dirty="0" smtClean="0"/>
              <a:t>年作為一個數位化資料庫而公開</a:t>
            </a:r>
            <a:r>
              <a:rPr lang="zh-TW" altLang="en-US" sz="1400" b="0" dirty="0" smtClean="0"/>
              <a:t>（這是我們的網頁）。</a:t>
            </a:r>
            <a:endParaRPr lang="en-US" altLang="zh-TW" sz="14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/>
              <a:t>這一套「關於台灣史、東亞史、殖民地史的世界級檔案」，至今已有來自數個國家、兩百多位研究者使用過，而它正是我要深入探究日治時期法律的利器。</a:t>
            </a:r>
          </a:p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當原告是非自然人時，哪一些團體最可能以辯護士擔任訴訟代理人呢？這些團體的</a:t>
            </a:r>
            <a:r>
              <a:rPr lang="zh-TW" altLang="en-US" sz="1400" b="1" dirty="0" smtClean="0"/>
              <a:t>構成員或從業人員</a:t>
            </a:r>
            <a:r>
              <a:rPr lang="zh-TW" altLang="en-US" sz="1400" dirty="0" smtClean="0"/>
              <a:t>，將因此較有機會知悉審辯分立的觀念。</a:t>
            </a:r>
            <a:endParaRPr lang="en-US" altLang="zh-TW" sz="1400" dirty="0" smtClean="0"/>
          </a:p>
          <a:p>
            <a:r>
              <a:rPr lang="zh-TW" altLang="en-US" sz="1400" dirty="0" smtClean="0"/>
              <a:t>從表</a:t>
            </a:r>
            <a:r>
              <a:rPr lang="en-US" altLang="zh-TW" sz="1400" dirty="0" smtClean="0"/>
              <a:t>4-5</a:t>
            </a:r>
            <a:r>
              <a:rPr lang="zh-TW" altLang="en-US" sz="1400" dirty="0" smtClean="0"/>
              <a:t>可知：當事人為銀行時，最可能使用辯護士。信用組合（戰後稱信用合作社）是規模較小的金融機構，使用辯護士的比例相當低，但「非辯護士為訴代」的比例是最高的，關鍵是其有曾習法的職員，故仍可「</a:t>
            </a:r>
            <a:r>
              <a:rPr lang="zh-TW" altLang="en-US" sz="1400" dirty="0" smtClean="0">
                <a:solidFill>
                  <a:srgbClr val="FF0000"/>
                </a:solidFill>
              </a:rPr>
              <a:t>提出</a:t>
            </a:r>
            <a:r>
              <a:rPr lang="zh-TW" altLang="en-US" sz="1400" dirty="0" smtClean="0"/>
              <a:t>有利於己的法律上主張及事證」，而踐行審辯分立。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再看今稱為公司的「會社」：株式會社、合資會社、合名會社、祭祀公業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台北地方法院民事案件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中，當事人使用日本人辯護士和台灣人辯護士的一般比例，約為</a:t>
            </a:r>
            <a:r>
              <a:rPr lang="en-US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9:1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</a:t>
            </a:r>
            <a:r>
              <a:rPr lang="en-US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89.0%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11.0%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</a:t>
            </a:r>
            <a:endParaRPr lang="en-US" altLang="zh-TW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但當事人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可分成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三個區塊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來觀察。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日本人占優勢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的金融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業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亦即銀行、信用組合：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使用日本人辯護士的比例，較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平均值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為高。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台灣人企業與日本人企業在家數上差不多一樣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</a:t>
            </a:r>
            <a:r>
              <a:rPr lang="zh-TW" altLang="en-US" sz="1400" dirty="0" smtClean="0"/>
              <a:t>株式會社，亦即股份有限公司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，使用日本人辯護士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與使用台灣人辯護士的比例，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非常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接近平均值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台灣人企業在家數上多於日本人企業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</a:t>
            </a:r>
            <a:r>
              <a:rPr lang="zh-TW" altLang="en-US" sz="1400" dirty="0" smtClean="0"/>
              <a:t>合資會社，亦即兩合公司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以及當時稱為「公司」的合股企業、商號，乃至一定由台灣人組成的祭祀公業，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台灣人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辯護士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的比例，都高於平均值，唯一例外是台灣人企業也較多的合名會社，亦即無限公司。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台人為主的「公司」、「祭祀公業」使用日人辯護士，也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低於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平均值。不過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相差很有限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，所以我說「</a:t>
            </a:r>
            <a:r>
              <a:rPr lang="zh-TW" altLang="en-US" sz="1400" dirty="0" smtClean="0"/>
              <a:t>族群因素似乎存在，但影響不大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」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看藍色「聘用台灣人辯護士」這條線。原本是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，因為直到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1919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，才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首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度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出現一位台灣人辯護士，但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整個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1920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年代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所占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比例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都很微小。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1920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年代到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1930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年代前期是台灣法院民事訴訟案件最多的時候，但這時台灣人辯護士卻很少。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大概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到了</a:t>
            </a:r>
            <a:r>
              <a:rPr lang="en-US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1934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「聘用台灣人辯護士」的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比例才達到約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％。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1936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年因實施新的登錄規則，許多日本內地的辯護士取消其在台北地方法院檢察局的登錄，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所以棕色的「聘用日本人辯護士」這條線陡降，且從此以後兩條線的差距縮小很多，但是日治晚期的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案件數已大減</a:t>
            </a:r>
            <a:r>
              <a:rPr lang="zh-TW" alt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，故台灣人辯護士並沒有因此獲得太多利益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「審辯分立」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源自近代西方個人主義、資本主義的觀念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但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是，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在某特定時空下的社會裡，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這項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制度所立足的社會條件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不一定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存在，以致運作的結果不一定公平。從今之觀點，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若要施行「必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須靠法律專家方能確保自身權益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」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「審辯分立」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制度，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應同時要有</a:t>
            </a:r>
            <a:r>
              <a:rPr lang="zh-TW" alt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配套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，例如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一般人付得起律師費用、將律師費用納入保險給付範圍內、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或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施行具有社會保險意義的法律扶助等等。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司法改革時，應設置研究單位，以發現這類司法不公，謀求改善。雖不能一步到位，亦已展現司法為民的核心價值。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接著，我們要討論「審檢辯分立」，一樣從人們的法院活動，觀察是否能體驗這種新的觀念。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首先，我們從所分析的日治時期台北地方法院刑事判決原本，整理出當時的刑事犯罪態樣，如圖</a:t>
            </a:r>
            <a:r>
              <a:rPr lang="en-US" altLang="zh-TW" sz="1400" dirty="0" smtClean="0"/>
              <a:t>5-1</a:t>
            </a:r>
            <a:r>
              <a:rPr lang="zh-TW" altLang="en-US" sz="1400" dirty="0" smtClean="0"/>
              <a:t>所示，最多的是竊盜罪，其次是戰爭時期的「經濟統治犯罪」。但是，這是由法院的刑事訴訟程序所認定的犯罪。在日治時期，占大多數的刑事案件，是由警察官依犯罪即決程序而為處斷。整體而言，賭博罪及阿片罪，這些比竊盜更輕微的犯罪，才是最常發生者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人事：設置薪水相當高的檢察官，時間：因須經審檢辯三方共同運作整個審判程序，需要相當長的時間才能結案。</a:t>
            </a:r>
            <a:endParaRPr lang="en-US" altLang="zh-TW" sz="1400" dirty="0" smtClean="0"/>
          </a:p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左邊是淡新檔案、右邊是日治法院檔案。上面是淡新檔案，下面是日治法院檔案，其分界就是</a:t>
            </a:r>
            <a:r>
              <a:rPr lang="en-US" altLang="zh-TW" sz="1400" dirty="0" smtClean="0"/>
              <a:t>1895</a:t>
            </a:r>
            <a:r>
              <a:rPr lang="zh-TW" altLang="en-US" sz="1400" dirty="0" smtClean="0"/>
              <a:t>年。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「</a:t>
            </a:r>
            <a:r>
              <a:rPr lang="zh-TW" altLang="zh-TW" sz="1400" dirty="0" smtClean="0"/>
              <a:t>略式程序</a:t>
            </a:r>
            <a:r>
              <a:rPr lang="zh-TW" altLang="en-US" sz="1400" dirty="0" smtClean="0"/>
              <a:t>」：就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屬於地方法院單獨部管轄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，且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應處罰金或科料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（較小額的罰金）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之刑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，檢察官得於起訴時聲請以略式命令處刑，法院認為不得或不宜以命令處刑者即應適用通常程序，不然即得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僅據書狀，以命令處刑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；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被告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則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得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以略式命令送達後七日內</a:t>
            </a:r>
            <a:r>
              <a:rPr lang="zh-TW" altLang="zh-TW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聲請為正式審判</a:t>
            </a:r>
            <a:r>
              <a:rPr lang="zh-TW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，法院或駁回其聲請或改為另依通常程序審理。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400" dirty="0" smtClean="0"/>
              <a:t>略式</a:t>
            </a:r>
            <a:r>
              <a:rPr lang="zh-TW" altLang="en-US" sz="1400" dirty="0" smtClean="0"/>
              <a:t>命令：</a:t>
            </a:r>
            <a:r>
              <a:rPr lang="en-US" altLang="zh-TW" sz="1400" dirty="0" smtClean="0"/>
              <a:t>28.7</a:t>
            </a:r>
            <a:r>
              <a:rPr lang="zh-TW" altLang="en-US" sz="1400" dirty="0" smtClean="0"/>
              <a:t>％，故將近三成是如此。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例如，本件的第一審是昭和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年宣判、但上訴後的第二審是民國</a:t>
            </a:r>
            <a:r>
              <a:rPr lang="en-US" altLang="zh-TW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</a:t>
            </a:r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年宣判。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審判者稱為是推事，不再是判官，也不再是日本人。有日治經驗的本省人、從中國大陸來的外省人。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為當事人主張法律上權利的是律師，不再是辯護士，也不再是日本人。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這位許竹模律師見證了日治時期司法經驗的傳承，因為其兒子許宗力正是當今台灣的司法院院長。</a:t>
            </a:r>
            <a:endParaRPr lang="en-US" altLang="zh-TW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本書的結論是</a:t>
            </a:r>
            <a:r>
              <a:rPr lang="en-US" altLang="zh-TW" sz="1400" dirty="0" smtClean="0"/>
              <a:t>…</a:t>
            </a:r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回到我個人的學術歷程，等於是在</a:t>
            </a:r>
            <a:r>
              <a:rPr lang="en-US" altLang="zh-TW" sz="1400" dirty="0" smtClean="0"/>
              <a:t>20</a:t>
            </a:r>
            <a:r>
              <a:rPr lang="zh-TW" altLang="en-US" sz="1400" dirty="0" smtClean="0"/>
              <a:t>多年之後，用新的</a:t>
            </a:r>
            <a:r>
              <a:rPr lang="zh-TW" altLang="en-US" sz="1400" b="1" dirty="0" smtClean="0"/>
              <a:t>史料</a:t>
            </a:r>
            <a:r>
              <a:rPr lang="zh-TW" altLang="en-US" sz="1400" dirty="0" smtClean="0"/>
              <a:t>、新的</a:t>
            </a:r>
            <a:r>
              <a:rPr lang="zh-TW" altLang="en-US" sz="1400" b="1" dirty="0" smtClean="0"/>
              <a:t>研究方法</a:t>
            </a:r>
            <a:r>
              <a:rPr lang="zh-TW" altLang="en-US" sz="1400" dirty="0" smtClean="0"/>
              <a:t>，</a:t>
            </a:r>
            <a:r>
              <a:rPr lang="zh-TW" altLang="en-US" sz="1400" b="1" dirty="0" smtClean="0"/>
              <a:t>確認</a:t>
            </a:r>
            <a:r>
              <a:rPr lang="zh-TW" altLang="en-US" sz="1400" b="0" dirty="0" smtClean="0"/>
              <a:t>先前</a:t>
            </a:r>
            <a:r>
              <a:rPr lang="zh-TW" altLang="en-US" sz="1400" dirty="0" smtClean="0"/>
              <a:t>所提出的，台灣是在日治時期第一次進行、一定的程度的法律現代化。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我想運用這個檔案，觀察一般人</a:t>
            </a:r>
            <a:r>
              <a:rPr lang="zh-TW" altLang="en-US" sz="1400" b="1" dirty="0" smtClean="0"/>
              <a:t>如何使用法院</a:t>
            </a:r>
            <a:r>
              <a:rPr lang="zh-TW" altLang="en-US" sz="1400" dirty="0" smtClean="0"/>
              <a:t>，進而回答日治時期人們的</a:t>
            </a:r>
            <a:r>
              <a:rPr lang="zh-TW" altLang="en-US" sz="1400" b="1" dirty="0" smtClean="0"/>
              <a:t>法律觀</a:t>
            </a:r>
            <a:r>
              <a:rPr lang="zh-TW" altLang="en-US" sz="1400" dirty="0" smtClean="0"/>
              <a:t>是否、以及如何</a:t>
            </a:r>
            <a:r>
              <a:rPr lang="zh-TW" altLang="en-US" sz="1400" b="1" dirty="0" smtClean="0"/>
              <a:t>轉變</a:t>
            </a:r>
            <a:r>
              <a:rPr lang="zh-TW" altLang="en-US" sz="1400" dirty="0" smtClean="0"/>
              <a:t>。而這樣的追問，需要</a:t>
            </a:r>
            <a:r>
              <a:rPr lang="zh-TW" altLang="en-US" sz="1400" b="1" dirty="0" smtClean="0"/>
              <a:t>科際整合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首先要說明的是，日治時期</a:t>
            </a:r>
            <a:r>
              <a:rPr lang="zh-TW" altLang="en-US" sz="1400" b="1" dirty="0" smtClean="0"/>
              <a:t>國家法制上</a:t>
            </a:r>
            <a:r>
              <a:rPr lang="zh-TW" altLang="en-US" sz="1400" b="0" dirty="0" smtClean="0"/>
              <a:t>的</a:t>
            </a:r>
            <a:r>
              <a:rPr lang="zh-TW" altLang="en-US" sz="1400" dirty="0" smtClean="0"/>
              <a:t>規範，</a:t>
            </a:r>
            <a:r>
              <a:rPr lang="zh-TW" altLang="en-US" sz="1400" u="sng" dirty="0" smtClean="0"/>
              <a:t>在</a:t>
            </a:r>
            <a:r>
              <a:rPr lang="zh-TW" altLang="en-US" sz="1400" b="1" u="sng" dirty="0" smtClean="0"/>
              <a:t>引進</a:t>
            </a:r>
            <a:r>
              <a:rPr lang="zh-TW" altLang="en-US" sz="1400" u="sng" dirty="0" smtClean="0"/>
              <a:t>某些新的現代法的同時，</a:t>
            </a:r>
            <a:r>
              <a:rPr lang="zh-TW" altLang="en-US" sz="1400" b="1" u="sng" dirty="0" smtClean="0"/>
              <a:t>保存</a:t>
            </a:r>
            <a:r>
              <a:rPr lang="zh-TW" altLang="en-US" sz="1400" u="sng" dirty="0" smtClean="0"/>
              <a:t>部分傳統價值或作法</a:t>
            </a:r>
            <a:r>
              <a:rPr lang="zh-TW" altLang="en-US" sz="1400" dirty="0" smtClean="0"/>
              <a:t>，亦即「新舊交織」，這部分基本上屬於</a:t>
            </a:r>
            <a:r>
              <a:rPr lang="zh-TW" altLang="en-US" sz="1400" b="1" dirty="0" smtClean="0"/>
              <a:t>法律學</a:t>
            </a:r>
            <a:r>
              <a:rPr lang="zh-TW" altLang="en-US" sz="1400" dirty="0" smtClean="0"/>
              <a:t>的研究。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接著就可用「日治法院檔案」探究：</a:t>
            </a:r>
            <a:r>
              <a:rPr lang="zh-TW" altLang="en-US" sz="1400" b="1" dirty="0" smtClean="0"/>
              <a:t>人民</a:t>
            </a:r>
            <a:r>
              <a:rPr lang="zh-TW" altLang="en-US" sz="1400" dirty="0" smtClean="0"/>
              <a:t>是如何透過</a:t>
            </a:r>
            <a:r>
              <a:rPr lang="zh-TW" altLang="en-US" sz="1400" b="1" dirty="0" smtClean="0"/>
              <a:t>理性的考量</a:t>
            </a:r>
            <a:r>
              <a:rPr lang="zh-TW" altLang="en-US" sz="1400" dirty="0" smtClean="0"/>
              <a:t>，使用或不使用法院來解決民事紛爭，或在國家的支配下，接觸或不接觸專業的檢察官。這個部分必須借助於</a:t>
            </a:r>
            <a:r>
              <a:rPr lang="zh-TW" altLang="en-US" sz="1400" b="1" dirty="0" smtClean="0"/>
              <a:t>統計學、經濟學</a:t>
            </a:r>
            <a:r>
              <a:rPr lang="zh-TW" altLang="en-US" sz="1400" dirty="0" smtClean="0"/>
              <a:t>的幫忙。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而我認識這些法院活動的</a:t>
            </a:r>
            <a:r>
              <a:rPr lang="zh-TW" altLang="en-US" sz="1400" b="1" dirty="0" smtClean="0"/>
              <a:t>目的</a:t>
            </a:r>
            <a:r>
              <a:rPr lang="zh-TW" altLang="en-US" sz="1400" dirty="0" smtClean="0"/>
              <a:t>，是想了解</a:t>
            </a:r>
            <a:r>
              <a:rPr lang="zh-TW" altLang="en-US" sz="1400" b="0" dirty="0" smtClean="0"/>
              <a:t>人民</a:t>
            </a:r>
            <a:r>
              <a:rPr lang="zh-TW" altLang="en-US" sz="1400" dirty="0" smtClean="0"/>
              <a:t>的</a:t>
            </a:r>
            <a:r>
              <a:rPr lang="zh-TW" altLang="en-US" sz="1400" b="1" dirty="0" smtClean="0"/>
              <a:t>法律觀</a:t>
            </a:r>
            <a:r>
              <a:rPr lang="zh-TW" altLang="en-US" sz="1400" dirty="0" smtClean="0"/>
              <a:t>，探究其觀念</a:t>
            </a:r>
            <a:r>
              <a:rPr lang="zh-TW" altLang="en-US" sz="1400" b="1" dirty="0" smtClean="0"/>
              <a:t>可能有</a:t>
            </a:r>
            <a:r>
              <a:rPr lang="zh-TW" altLang="en-US" sz="1400" dirty="0" smtClean="0"/>
              <a:t>怎樣的改變了。這也涉及</a:t>
            </a:r>
            <a:r>
              <a:rPr lang="zh-TW" altLang="en-US" sz="1400" b="1" dirty="0" smtClean="0"/>
              <a:t>歷史學、</a:t>
            </a:r>
            <a:r>
              <a:rPr lang="zh-TW" altLang="en-US" sz="1400" b="0" dirty="0" smtClean="0"/>
              <a:t>乃至</a:t>
            </a:r>
            <a:r>
              <a:rPr lang="zh-TW" altLang="en-US" sz="1400" b="1" dirty="0" smtClean="0"/>
              <a:t>哲學</a:t>
            </a:r>
            <a:r>
              <a:rPr lang="zh-TW" altLang="en-US" sz="1400" b="0" dirty="0" smtClean="0"/>
              <a:t>的知識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其成果就是</a:t>
            </a:r>
            <a:r>
              <a:rPr lang="en-US" altLang="zh-TW" sz="1400" dirty="0" smtClean="0"/>
              <a:t>2017</a:t>
            </a:r>
            <a:r>
              <a:rPr lang="zh-TW" altLang="en-US" sz="1400" dirty="0" smtClean="0"/>
              <a:t>年這本書：去法院相告（台語），並納入「科際整合法學叢書」。</a:t>
            </a:r>
            <a:endParaRPr lang="en-US" altLang="zh-TW" sz="1400" dirty="0" smtClean="0"/>
          </a:p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日治時期國家法制中，到底交織著怎樣的新、舊法律觀呢？第一是，</a:t>
            </a:r>
            <a:r>
              <a:rPr lang="zh-TW" altLang="en-US" sz="1400" b="1" dirty="0" smtClean="0"/>
              <a:t>新的「判調分立」的觀念</a:t>
            </a:r>
            <a:r>
              <a:rPr lang="zh-TW" altLang="en-US" sz="1400" b="0" dirty="0" smtClean="0"/>
              <a:t>，亦即明確的</a:t>
            </a:r>
            <a:r>
              <a:rPr lang="zh-TW" altLang="en-US" sz="1400" b="1" dirty="0" smtClean="0"/>
              <a:t>區分</a:t>
            </a:r>
            <a:r>
              <a:rPr lang="zh-TW" altLang="en-US" sz="1400" b="0" dirty="0" smtClean="0"/>
              <a:t>審判與調解</a:t>
            </a:r>
            <a:r>
              <a:rPr lang="zh-TW" altLang="en-US" sz="1400" dirty="0" smtClean="0"/>
              <a:t>。審判：由法院</a:t>
            </a:r>
            <a:r>
              <a:rPr lang="zh-TW" altLang="en-US" sz="1400" dirty="0" smtClean="0">
                <a:solidFill>
                  <a:srgbClr val="FF0000"/>
                </a:solidFill>
              </a:rPr>
              <a:t>依法律</a:t>
            </a:r>
            <a:r>
              <a:rPr lang="zh-TW" altLang="en-US" sz="1400" dirty="0" smtClean="0"/>
              <a:t>做成判決，</a:t>
            </a:r>
            <a:r>
              <a:rPr lang="zh-TW" altLang="en-US" sz="1400" b="1" dirty="0" smtClean="0"/>
              <a:t>因為法律就像天平一樣，是人間的公道</a:t>
            </a:r>
            <a:r>
              <a:rPr lang="zh-TW" altLang="en-US" sz="1400" dirty="0" smtClean="0"/>
              <a:t>，所有的人本來就應該遵守，故</a:t>
            </a:r>
            <a:r>
              <a:rPr lang="zh-TW" altLang="en-US" sz="1400" dirty="0" smtClean="0">
                <a:solidFill>
                  <a:srgbClr val="FF0000"/>
                </a:solidFill>
              </a:rPr>
              <a:t>不必再得當事人同意了。相對的，</a:t>
            </a:r>
            <a:r>
              <a:rPr lang="zh-TW" altLang="en-US" sz="1400" dirty="0" smtClean="0">
                <a:solidFill>
                  <a:srgbClr val="0070C0"/>
                </a:solidFill>
              </a:rPr>
              <a:t>調解</a:t>
            </a:r>
            <a:r>
              <a:rPr lang="zh-TW" altLang="en-US" sz="1400" dirty="0" smtClean="0"/>
              <a:t>由調解者</a:t>
            </a:r>
            <a:r>
              <a:rPr lang="zh-TW" altLang="en-US" sz="1400" dirty="0" smtClean="0">
                <a:solidFill>
                  <a:srgbClr val="0070C0"/>
                </a:solidFill>
              </a:rPr>
              <a:t>不必依法律所定，而</a:t>
            </a:r>
            <a:r>
              <a:rPr lang="zh-TW" altLang="en-US" sz="1400" dirty="0" smtClean="0"/>
              <a:t>做成解決方案，其正當性必須建立在雙方的同意。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‧</a:t>
            </a:r>
            <a:r>
              <a:rPr lang="zh-TW" altLang="en-US" sz="1400" b="1" dirty="0" smtClean="0"/>
              <a:t>舊的，</a:t>
            </a:r>
            <a:r>
              <a:rPr lang="zh-TW" altLang="en-US" sz="1400" b="0" dirty="0" smtClean="0"/>
              <a:t>是清治時期地方衙門內的</a:t>
            </a:r>
            <a:r>
              <a:rPr lang="zh-TW" altLang="en-US" sz="1400" b="1" dirty="0" smtClean="0"/>
              <a:t>「聽訟後勸諭」</a:t>
            </a:r>
            <a:r>
              <a:rPr lang="zh-TW" altLang="en-US" sz="1400" b="0" dirty="0" smtClean="0"/>
              <a:t>。由</a:t>
            </a:r>
            <a:r>
              <a:rPr lang="zh-TW" altLang="en-US" sz="1400" dirty="0" smtClean="0"/>
              <a:t>具有政治權威或道德高度的父母官，在聽完雙方抱怨後，不一定須依照國法</a:t>
            </a:r>
            <a:r>
              <a:rPr lang="en-US" altLang="zh-TW" sz="1400" dirty="0" smtClean="0"/>
              <a:t>/</a:t>
            </a:r>
            <a:r>
              <a:rPr lang="zh-TW" altLang="en-US" sz="1400" dirty="0" smtClean="0"/>
              <a:t>官府規定，而做出其自己認為妥當的裁斷，並以父母官的威嚴，強勢要求</a:t>
            </a:r>
            <a:r>
              <a:rPr lang="zh-TW" altLang="en-US" sz="1400" b="1" dirty="0" smtClean="0"/>
              <a:t>子民</a:t>
            </a:r>
            <a:r>
              <a:rPr lang="zh-TW" altLang="en-US" sz="1400" dirty="0" smtClean="0"/>
              <a:t>接受該解決方案。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日治時期的國家法，因日本明治維新之後以接受西方的法制，故表面上是承認</a:t>
            </a:r>
            <a:r>
              <a:rPr lang="zh-TW" altLang="en-US" sz="1400" b="1" dirty="0" smtClean="0"/>
              <a:t>審判與調解為兩件事</a:t>
            </a:r>
            <a:r>
              <a:rPr lang="zh-TW" altLang="en-US" sz="1400" b="0" dirty="0" smtClean="0"/>
              <a:t>。因此關於</a:t>
            </a:r>
            <a:r>
              <a:rPr lang="zh-TW" altLang="en-US" sz="1400" dirty="0" smtClean="0"/>
              <a:t>審判，必須由法院為之。地方政府的調停官，僅能從事民事爭訟調停。因</a:t>
            </a:r>
            <a:r>
              <a:rPr lang="zh-TW" altLang="en-US" sz="1400" b="1" dirty="0" smtClean="0"/>
              <a:t>名義上</a:t>
            </a:r>
            <a:r>
              <a:rPr lang="zh-TW" altLang="en-US" sz="1400" dirty="0" smtClean="0"/>
              <a:t>是屬於</a:t>
            </a:r>
            <a:r>
              <a:rPr lang="zh-TW" altLang="en-US" sz="1400" b="0" dirty="0" smtClean="0"/>
              <a:t>「調解」，故</a:t>
            </a:r>
            <a:r>
              <a:rPr lang="zh-TW" altLang="en-US" sz="1400" b="1" dirty="0" smtClean="0"/>
              <a:t>調停官</a:t>
            </a:r>
            <a:r>
              <a:rPr lang="zh-TW" altLang="en-US" sz="1400" b="0" dirty="0" smtClean="0"/>
              <a:t>可以「不必依法律所定」做成裁斷，但其</a:t>
            </a:r>
            <a:r>
              <a:rPr lang="zh-TW" altLang="en-US" sz="1400" b="1" dirty="0" smtClean="0"/>
              <a:t>事實上</a:t>
            </a:r>
            <a:r>
              <a:rPr lang="zh-TW" altLang="en-US" sz="1400" b="0" dirty="0" smtClean="0"/>
              <a:t>運用官府權威，要求人民接受裁斷，所以經常</a:t>
            </a:r>
            <a:r>
              <a:rPr lang="zh-TW" altLang="en-US" sz="1400" b="1" dirty="0" smtClean="0"/>
              <a:t>取得了原本是「審判」才有</a:t>
            </a:r>
            <a:r>
              <a:rPr lang="zh-TW" altLang="en-US" sz="1400" b="0" dirty="0" smtClean="0"/>
              <a:t>的「不必得當事人同意」。換言之，調停官的裁斷「不依法卻有類似判決之效力」。這已模糊化了「判調</a:t>
            </a:r>
            <a:r>
              <a:rPr lang="zh-TW" altLang="en-US" sz="1400" b="1" dirty="0" smtClean="0"/>
              <a:t>分立</a:t>
            </a:r>
            <a:r>
              <a:rPr lang="zh-TW" altLang="en-US" sz="1400" b="0" dirty="0" smtClean="0"/>
              <a:t>」原則。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 smtClean="0"/>
              <a:t>‧</a:t>
            </a:r>
            <a:r>
              <a:rPr lang="zh-TW" altLang="en-US" sz="1400" dirty="0" smtClean="0"/>
              <a:t>第二是，新的「審辯分立」，亦即在法院內，若當事人不告，審判者就不受理；當事人不辯，審判者即不審理。審判與辯護兩個角色是分離的，自己權利</a:t>
            </a:r>
            <a:r>
              <a:rPr lang="zh-TW" altLang="en-US" sz="1400" dirty="0" smtClean="0">
                <a:solidFill>
                  <a:srgbClr val="FF0000"/>
                </a:solidFill>
              </a:rPr>
              <a:t>須自己辯</a:t>
            </a:r>
            <a:r>
              <a:rPr lang="zh-TW" altLang="en-US" sz="1400" dirty="0" smtClean="0"/>
              <a:t>，不自辯即承受不利益，因法官係中立的裁決者。但人民不一定懂法律，故制度上其得聘請具法律專業的律師，提出有利於自己的法律上主張或事證。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 smtClean="0"/>
              <a:t>‧</a:t>
            </a:r>
            <a:r>
              <a:rPr lang="zh-TW" altLang="en-US" sz="1400" dirty="0" smtClean="0"/>
              <a:t>舊的、清治時期的觀念是「父母官施恩」。是由衙門內的大老爺作主，子民沾恩就是了。觀念上認為，全能的、有德性的官員，將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兼顧</a:t>
            </a:r>
            <a:r>
              <a:rPr lang="zh-TW" altLang="en-US" sz="1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所有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當事人的利益</a:t>
            </a:r>
            <a:r>
              <a:rPr lang="zh-TW" altLang="en-US" sz="1400" dirty="0" smtClean="0"/>
              <a:t>，而</a:t>
            </a:r>
            <a:r>
              <a:rPr lang="zh-TW" altLang="en-US" sz="1400" b="1" dirty="0" smtClean="0"/>
              <a:t>恩賜</a:t>
            </a:r>
            <a:r>
              <a:rPr lang="zh-TW" altLang="en-US" sz="1400" b="0" dirty="0" smtClean="0"/>
              <a:t>一個</a:t>
            </a:r>
            <a:r>
              <a:rPr lang="zh-TW" altLang="en-US" sz="1400" b="1" dirty="0" smtClean="0"/>
              <a:t>妥當的</a:t>
            </a:r>
            <a:r>
              <a:rPr lang="zh-TW" altLang="en-US" sz="1400" dirty="0" smtClean="0"/>
              <a:t>處斷，</a:t>
            </a:r>
            <a:r>
              <a:rPr lang="zh-TW" altLang="en-US" sz="1400" b="1" dirty="0" smtClean="0"/>
              <a:t>故人民只要講出實情</a:t>
            </a:r>
            <a:r>
              <a:rPr lang="zh-TW" altLang="en-US" sz="1400" dirty="0" smtClean="0"/>
              <a:t>就好了，其利益自有父母官來照顧，不容訟師干擾。但實際上，官府總是基於治理上的需要而為裁斷，自認為受到冤屈的人，毋寧希望有一位訟師，能幫他</a:t>
            </a:r>
            <a:r>
              <a:rPr lang="zh-TW" altLang="en-US" sz="1400" b="1" dirty="0" smtClean="0"/>
              <a:t>向官府申冤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/>
              <a:t>（註：乾隆皇帝曾要求台灣地方官要「</a:t>
            </a:r>
            <a:r>
              <a:rPr lang="zh-TW" altLang="en-US" sz="1400" b="1" dirty="0" smtClean="0"/>
              <a:t>法外施仁</a:t>
            </a:r>
            <a:r>
              <a:rPr lang="zh-TW" altLang="en-US" sz="1400" dirty="0" smtClean="0"/>
              <a:t>」，亦即地方官不但應施恩，且不必受限於國法。）</a:t>
            </a:r>
            <a:endParaRPr lang="en-US" altLang="zh-TW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400" dirty="0" smtClean="0"/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日治國家法制</a:t>
            </a:r>
            <a:r>
              <a:rPr lang="zh-TW" altLang="en-US" sz="1400" dirty="0" smtClean="0">
                <a:solidFill>
                  <a:srgbClr val="FF0000"/>
                </a:solidFill>
              </a:rPr>
              <a:t>引進了</a:t>
            </a:r>
            <a:r>
              <a:rPr lang="zh-TW" altLang="en-US" sz="1400" dirty="0" smtClean="0"/>
              <a:t>以法律專業為當事人辯解的律師制度，且</a:t>
            </a:r>
            <a:r>
              <a:rPr lang="en-US" altLang="zh-TW" sz="1400" dirty="0" smtClean="0"/>
              <a:t>1919</a:t>
            </a:r>
            <a:r>
              <a:rPr lang="zh-TW" altLang="en-US" sz="1400" dirty="0" smtClean="0"/>
              <a:t>後出現台人辯護士，其人數越來越多。但有意</a:t>
            </a:r>
            <a:r>
              <a:rPr lang="zh-TW" altLang="en-US" sz="1400" dirty="0" smtClean="0">
                <a:solidFill>
                  <a:srgbClr val="FF0000"/>
                </a:solidFill>
              </a:rPr>
              <a:t>壓縮</a:t>
            </a:r>
            <a:r>
              <a:rPr lang="zh-TW" altLang="en-US" sz="1400" dirty="0" smtClean="0"/>
              <a:t>辯護士可發揮的空間，在前述的民事爭訟調停，拒絕讓辯護士參與其中，</a:t>
            </a:r>
            <a:r>
              <a:rPr lang="zh-TW" altLang="en-US" sz="1400" b="0" dirty="0" smtClean="0"/>
              <a:t>抑制了「以法律專家維護自己權利」的觀念。</a:t>
            </a:r>
            <a:endParaRPr lang="en-US" altLang="zh-TW" sz="1400" b="0" dirty="0" smtClean="0"/>
          </a:p>
          <a:p>
            <a:endParaRPr lang="en-US" altLang="zh-TW" sz="1400" b="0" dirty="0" smtClean="0"/>
          </a:p>
          <a:p>
            <a:r>
              <a:rPr lang="zh-TW" altLang="en-US" sz="1400" b="0" dirty="0" smtClean="0"/>
              <a:t>並且法院</a:t>
            </a:r>
            <a:r>
              <a:rPr lang="zh-TW" altLang="en-US" sz="1400" b="1" dirty="0" smtClean="0"/>
              <a:t>容忍了</a:t>
            </a:r>
            <a:r>
              <a:rPr lang="zh-TW" altLang="en-US" sz="1400" dirty="0" smtClean="0"/>
              <a:t>傳統的「</a:t>
            </a:r>
            <a:r>
              <a:rPr lang="zh-TW" altLang="en-US" sz="1400" b="1" dirty="0" smtClean="0"/>
              <a:t>抱告</a:t>
            </a:r>
            <a:r>
              <a:rPr lang="zh-TW" altLang="en-US" sz="1400" dirty="0" smtClean="0"/>
              <a:t>」，可為訴訟代理人。</a:t>
            </a:r>
            <a:r>
              <a:rPr lang="zh-TW" altLang="en-US" sz="1400" b="1" dirty="0" smtClean="0"/>
              <a:t>所謂「抱告」</a:t>
            </a:r>
            <a:r>
              <a:rPr lang="zh-TW" altLang="en-US" sz="1400" dirty="0" smtClean="0"/>
              <a:t>是指清治時期</a:t>
            </a:r>
            <a:r>
              <a:rPr lang="zh-TW" altLang="en-US" sz="1400" b="1" dirty="0" smtClean="0"/>
              <a:t>男性家屬</a:t>
            </a:r>
            <a:r>
              <a:rPr lang="zh-TW" altLang="en-US" sz="1400" dirty="0" smtClean="0"/>
              <a:t>代理女性，或</a:t>
            </a:r>
            <a:r>
              <a:rPr lang="zh-TW" altLang="en-US" sz="1400" b="1" dirty="0" smtClean="0"/>
              <a:t>受雇人</a:t>
            </a:r>
            <a:r>
              <a:rPr lang="zh-TW" altLang="en-US" sz="1400" dirty="0" smtClean="0"/>
              <a:t>代理有名望的主人，</a:t>
            </a:r>
            <a:r>
              <a:rPr lang="zh-TW" altLang="en-US" sz="1400" b="1" dirty="0" smtClean="0"/>
              <a:t>向官員陳述案件事實的人</a:t>
            </a:r>
            <a:r>
              <a:rPr lang="zh-TW" altLang="en-US" sz="1400" dirty="0" smtClean="0"/>
              <a:t>，這個人</a:t>
            </a:r>
            <a:r>
              <a:rPr lang="zh-TW" altLang="en-US" sz="1400" b="1" dirty="0" smtClean="0"/>
              <a:t>不必懂法律</a:t>
            </a:r>
            <a:r>
              <a:rPr lang="zh-TW" altLang="en-US" sz="1400" dirty="0" smtClean="0"/>
              <a:t>。依日治時期法制，擔任民事訴訟代理人者，</a:t>
            </a:r>
            <a:r>
              <a:rPr lang="zh-TW" altLang="en-US" sz="1400" b="1" dirty="0" smtClean="0"/>
              <a:t>必須</a:t>
            </a:r>
            <a:r>
              <a:rPr lang="zh-TW" altLang="en-US" sz="1400" dirty="0" smtClean="0"/>
              <a:t>是辯護士，但「經法院同意」即可例外，</a:t>
            </a:r>
            <a:r>
              <a:rPr lang="zh-TW" altLang="en-US" sz="1400" b="0" dirty="0" smtClean="0"/>
              <a:t>法院即藉此，讓沒法律專業的傳統上「抱告」可出任訴訟代理人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第三「</a:t>
            </a:r>
            <a:r>
              <a:rPr lang="zh-TW" altLang="en-US" sz="1400" b="1" dirty="0" smtClean="0"/>
              <a:t>審檢辯分立</a:t>
            </a:r>
            <a:r>
              <a:rPr lang="zh-TW" altLang="en-US" sz="1400" dirty="0" smtClean="0"/>
              <a:t>」。在</a:t>
            </a:r>
            <a:r>
              <a:rPr lang="zh-TW" altLang="en-US" sz="1400" b="1" dirty="0" smtClean="0"/>
              <a:t>刑事訴訟</a:t>
            </a:r>
            <a:r>
              <a:rPr lang="zh-TW" altLang="en-US" sz="1400" dirty="0" smtClean="0"/>
              <a:t>上，根據採「審辯分立」理念的控訴主義，由</a:t>
            </a:r>
            <a:r>
              <a:rPr lang="zh-TW" altLang="zh-TW" sz="1400" dirty="0" smtClean="0">
                <a:solidFill>
                  <a:srgbClr val="FF0000"/>
                </a:solidFill>
              </a:rPr>
              <a:t>檢察官</a:t>
            </a:r>
            <a:r>
              <a:rPr lang="zh-TW" altLang="en-US" sz="1400" dirty="0" smtClean="0"/>
              <a:t>代表國家而為</a:t>
            </a:r>
            <a:r>
              <a:rPr lang="zh-TW" altLang="zh-TW" sz="1400" dirty="0" smtClean="0">
                <a:solidFill>
                  <a:srgbClr val="FF0000"/>
                </a:solidFill>
              </a:rPr>
              <a:t>原告</a:t>
            </a:r>
            <a:r>
              <a:rPr lang="zh-TW" altLang="zh-TW" sz="1400" dirty="0" smtClean="0"/>
              <a:t>，</a:t>
            </a:r>
            <a:r>
              <a:rPr lang="zh-TW" altLang="en-US" sz="1400" dirty="0" smtClean="0">
                <a:solidFill>
                  <a:srgbClr val="FF0000"/>
                </a:solidFill>
              </a:rPr>
              <a:t>主張</a:t>
            </a:r>
            <a:r>
              <a:rPr lang="zh-TW" altLang="en-US" sz="1400" dirty="0" smtClean="0"/>
              <a:t>被告的人民構成犯罪，被告獲得法律專家的辯護後，由中立的法官依法審判</a:t>
            </a:r>
            <a:r>
              <a:rPr lang="zh-TW" altLang="zh-TW" sz="1400" dirty="0" smtClean="0"/>
              <a:t>。</a:t>
            </a:r>
            <a:r>
              <a:rPr lang="zh-TW" altLang="en-US" sz="1400" dirty="0" smtClean="0"/>
              <a:t>若原告不盡力主張，以致法官判原告敗訴，不能怪法官，所以當批評「恐龍法官」時，宜注意有可能是碰到「恐龍檢察官」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在舊的、清治時期的地方衙門，是把新制中律師及檢察官所應擔當的任務，全部交給負責審案的官員，故稱為「各種角色</a:t>
            </a:r>
            <a:r>
              <a:rPr lang="zh-TW" altLang="en-US" sz="1400" b="1" dirty="0" smtClean="0"/>
              <a:t>全包</a:t>
            </a:r>
            <a:r>
              <a:rPr lang="zh-TW" altLang="en-US" sz="1400" dirty="0" smtClean="0"/>
              <a:t>的「包青天式司法正義觀」。我們在包青天的戲劇中，既沒有被告的辯護律師，也看不到「檢察官」。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‧</a:t>
            </a:r>
            <a:r>
              <a:rPr lang="zh-TW" altLang="en-US" sz="1400" dirty="0" smtClean="0"/>
              <a:t>日治時期法制雖引進檢察官制度，但又在某些刑事案件中</a:t>
            </a:r>
            <a:r>
              <a:rPr lang="zh-TW" altLang="en-US" sz="1400" b="1" dirty="0" smtClean="0"/>
              <a:t>排除</a:t>
            </a:r>
            <a:r>
              <a:rPr lang="zh-TW" altLang="en-US" sz="1400" dirty="0" smtClean="0"/>
              <a:t>檢察官的</a:t>
            </a:r>
            <a:r>
              <a:rPr lang="zh-TW" altLang="en-US" sz="1400" b="1" dirty="0" smtClean="0"/>
              <a:t>參與</a:t>
            </a:r>
            <a:r>
              <a:rPr lang="zh-TW" altLang="en-US" sz="1400" dirty="0" smtClean="0"/>
              <a:t>，亦即仿效清治時期由地方衙門自行處理輕罪的作法，創設了「犯罪即決制」。讓占</a:t>
            </a:r>
            <a:r>
              <a:rPr lang="zh-TW" altLang="en-US" sz="1400" dirty="0" smtClean="0">
                <a:solidFill>
                  <a:srgbClr val="FF0000"/>
                </a:solidFill>
              </a:rPr>
              <a:t>多數</a:t>
            </a:r>
            <a:r>
              <a:rPr lang="zh-TW" altLang="en-US" sz="1400" dirty="0" smtClean="0"/>
              <a:t>之常發生、輕微的犯罪案件，由欠法律專業的警察官起訴及審判，這根本是「</a:t>
            </a:r>
            <a:r>
              <a:rPr lang="zh-TW" altLang="en-US" sz="1400" dirty="0" smtClean="0">
                <a:solidFill>
                  <a:srgbClr val="FF0000"/>
                </a:solidFill>
              </a:rPr>
              <a:t>審檢不分」</a:t>
            </a:r>
            <a:r>
              <a:rPr lang="zh-TW" altLang="en-US" sz="1400" dirty="0" smtClean="0"/>
              <a:t>。僅少數較重大的刑案進入法院刑事訴訟程序，但前期有</a:t>
            </a:r>
            <a:r>
              <a:rPr lang="zh-TW" altLang="en-US" sz="1400" dirty="0" smtClean="0">
                <a:solidFill>
                  <a:srgbClr val="FF0000"/>
                </a:solidFill>
              </a:rPr>
              <a:t>警官代理檢察官</a:t>
            </a:r>
            <a:r>
              <a:rPr lang="zh-TW" altLang="en-US" sz="1400" dirty="0" smtClean="0"/>
              <a:t>之事，後期有檢察官只起訴、不與被告對辯的</a:t>
            </a:r>
            <a:r>
              <a:rPr lang="zh-TW" altLang="en-US" sz="1400" dirty="0" smtClean="0">
                <a:solidFill>
                  <a:srgbClr val="FF0000"/>
                </a:solidFill>
              </a:rPr>
              <a:t>略式判決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 這些都</a:t>
            </a:r>
            <a:r>
              <a:rPr lang="zh-TW" altLang="en-US" sz="1400" b="1" dirty="0" smtClean="0"/>
              <a:t>模糊化檢察官的角色</a:t>
            </a:r>
            <a:r>
              <a:rPr lang="zh-TW" altLang="en-US" sz="1400" dirty="0" smtClean="0"/>
              <a:t>，不利於「審檢辯分立」觀念的傳播。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第四是，新的「行政司法分立」觀念。亦即「</a:t>
            </a:r>
            <a:r>
              <a:rPr lang="zh-TW" altLang="en-US" sz="1400" dirty="0" smtClean="0">
                <a:solidFill>
                  <a:srgbClr val="FF0000"/>
                </a:solidFill>
              </a:rPr>
              <a:t>司法裁判」是指，在民事訴訟上</a:t>
            </a:r>
            <a:r>
              <a:rPr lang="zh-TW" altLang="en-US" sz="1400" dirty="0" smtClean="0"/>
              <a:t>由審辯、在刑事訴訟上由審檢辯，</a:t>
            </a:r>
            <a:r>
              <a:rPr lang="zh-TW" altLang="en-US" sz="1400" u="sng" dirty="0" smtClean="0"/>
              <a:t>找出法律，適用於個案</a:t>
            </a:r>
            <a:r>
              <a:rPr lang="zh-TW" altLang="en-US" sz="1400" dirty="0" smtClean="0"/>
              <a:t>，故從業者需具備法律</a:t>
            </a:r>
            <a:r>
              <a:rPr lang="zh-TW" altLang="en-US" sz="1400" u="sng" dirty="0" smtClean="0"/>
              <a:t>專業</a:t>
            </a:r>
            <a:r>
              <a:rPr lang="zh-TW" altLang="en-US" sz="1400" dirty="0" smtClean="0"/>
              <a:t>，非一般公務員可擔任，且在行政訴訟上，行政機關根本就是被告，故須由</a:t>
            </a:r>
            <a:r>
              <a:rPr lang="zh-TW" altLang="en-US" sz="1400" dirty="0" smtClean="0">
                <a:solidFill>
                  <a:srgbClr val="FF0000"/>
                </a:solidFill>
              </a:rPr>
              <a:t>獨立</a:t>
            </a:r>
            <a:r>
              <a:rPr lang="zh-TW" altLang="en-US" sz="1400" dirty="0" smtClean="0"/>
              <a:t>於行政部門的</a:t>
            </a:r>
            <a:r>
              <a:rPr lang="zh-TW" altLang="en-US" sz="1400" dirty="0" smtClean="0">
                <a:solidFill>
                  <a:srgbClr val="FF0000"/>
                </a:solidFill>
              </a:rPr>
              <a:t>司法機關</a:t>
            </a:r>
            <a:r>
              <a:rPr lang="zh-TW" altLang="en-US" sz="1400" dirty="0" smtClean="0"/>
              <a:t>為之</a:t>
            </a:r>
            <a:r>
              <a:rPr lang="zh-TW" altLang="zh-TW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/>
              <a:t>舊的司法正義觀並</a:t>
            </a:r>
            <a:r>
              <a:rPr lang="zh-TW" altLang="en-US" sz="1400" dirty="0" smtClean="0">
                <a:solidFill>
                  <a:srgbClr val="0070C0"/>
                </a:solidFill>
              </a:rPr>
              <a:t>不支持</a:t>
            </a:r>
            <a:r>
              <a:rPr lang="zh-TW" altLang="en-US" sz="1400" dirty="0" smtClean="0"/>
              <a:t>找出「法」，即據以斷案的作法，常聽到的「情理法」，就是不但要考慮情理，甚至其比法還優先。清治台灣也沒有</a:t>
            </a:r>
            <a:r>
              <a:rPr lang="zh-TW" altLang="en-US" sz="1400" dirty="0" smtClean="0">
                <a:solidFill>
                  <a:srgbClr val="0070C0"/>
                </a:solidFill>
              </a:rPr>
              <a:t>無</a:t>
            </a:r>
            <a:r>
              <a:rPr lang="zh-TW" altLang="en-US" sz="1400" dirty="0" smtClean="0"/>
              <a:t>現代的「權力分立」概念，不可能產生「行政司法分立」。</a:t>
            </a:r>
            <a:endParaRPr lang="en-US" altLang="zh-TW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/>
              <a:t>日治時期，在台灣的憲政</a:t>
            </a:r>
            <a:r>
              <a:rPr lang="zh-TW" altLang="en-US" sz="1400" dirty="0" smtClean="0">
                <a:solidFill>
                  <a:srgbClr val="FF0000"/>
                </a:solidFill>
              </a:rPr>
              <a:t>體制上，確實有區分</a:t>
            </a:r>
            <a:r>
              <a:rPr lang="zh-TW" altLang="en-US" sz="1400" dirty="0" smtClean="0"/>
              <a:t>行政部門與司法部門，而且總督並無司法審判權，法院有時還會採取與總督府不同的法律見解。但卻一直</a:t>
            </a:r>
            <a:r>
              <a:rPr lang="zh-TW" altLang="en-US" sz="1400" dirty="0" smtClean="0">
                <a:solidFill>
                  <a:srgbClr val="FF0000"/>
                </a:solidFill>
              </a:rPr>
              <a:t>未施行司法機關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可審查</a:t>
            </a:r>
            <a:r>
              <a:rPr lang="zh-TW" altLang="en-US" sz="1400" dirty="0" smtClean="0">
                <a:solidFill>
                  <a:srgbClr val="FF0000"/>
                </a:solidFill>
              </a:rPr>
              <a:t>行政機關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之作為</a:t>
            </a:r>
            <a:r>
              <a:rPr lang="zh-TW" altLang="en-US" sz="1400" dirty="0" smtClean="0">
                <a:solidFill>
                  <a:srgbClr val="FF0000"/>
                </a:solidFill>
              </a:rPr>
              <a:t>的「</a:t>
            </a:r>
            <a:r>
              <a:rPr lang="zh-TW" altLang="en-US" sz="1400" dirty="0" smtClean="0"/>
              <a:t>行政訴訟制度」。簡言之，為了實現政治上的</a:t>
            </a:r>
            <a:r>
              <a:rPr lang="zh-TW" altLang="en-US" sz="1400" b="1" dirty="0" smtClean="0"/>
              <a:t>威權統治</a:t>
            </a:r>
            <a:r>
              <a:rPr lang="zh-TW" altLang="en-US" sz="1400" dirty="0" smtClean="0"/>
              <a:t>，而不願貫徹行政司法分立。</a:t>
            </a:r>
            <a:endParaRPr lang="en-US" altLang="zh-TW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為探究在</a:t>
            </a:r>
            <a:r>
              <a:rPr lang="zh-TW" altLang="en-US" sz="1400" b="1" dirty="0" smtClean="0"/>
              <a:t>新制</a:t>
            </a:r>
            <a:r>
              <a:rPr lang="zh-TW" altLang="en-US" sz="1400" dirty="0" smtClean="0"/>
              <a:t>底下的運作，須以「日治法院檔案」進行實證研究。在此的</a:t>
            </a:r>
            <a:r>
              <a:rPr lang="zh-TW" altLang="en-US" sz="1400" b="1" dirty="0" smtClean="0"/>
              <a:t>研究上設定（</a:t>
            </a:r>
            <a:r>
              <a:rPr lang="en-US" altLang="zh-TW" sz="1400" b="1" dirty="0" smtClean="0"/>
              <a:t>presumption</a:t>
            </a:r>
            <a:r>
              <a:rPr lang="zh-TW" altLang="en-US" sz="1400" b="1" dirty="0" smtClean="0"/>
              <a:t>）是：</a:t>
            </a:r>
            <a:endParaRPr lang="en-US" altLang="zh-TW" sz="14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D9324-6950-42ED-A375-7643D106161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E5F-00A6-4E5D-9747-D2DCFE408310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8382-EDCD-484C-B942-6A48134CBE75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1A79-8520-40FA-84D6-CD14B0D9D891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031E-FB69-4D46-8965-075232AB9E8F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A1F5-3551-40E5-9B97-ECBBF2D6DD7D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B307-7E45-4B94-86BD-B0C872AAA105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F8FF-F1DD-4F69-A768-F017127AA331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7211-55C4-43E9-BD1E-F104D6883F2A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8E48-9625-4E2B-818D-207FF7462755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64AB-5FB0-44D0-9B78-18DD9E1CE689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F7E-D2D4-4CE9-8AAA-6ED111CB25E2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7EC533-24DB-4926-8521-E781AAF1E0F9}" type="datetime1">
              <a:rPr lang="zh-TW" altLang="en-US" smtClean="0"/>
              <a:pPr/>
              <a:t>2017/8/1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C39640-C4FF-4D6B-9C0C-2B483CDA363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/>
          <p:nvPr/>
        </p:nvGrpSpPr>
        <p:grpSpPr>
          <a:xfrm>
            <a:off x="5148064" y="3789040"/>
            <a:ext cx="3168352" cy="2160240"/>
            <a:chOff x="3851920" y="3534726"/>
            <a:chExt cx="4824536" cy="3153723"/>
          </a:xfrm>
        </p:grpSpPr>
        <p:pic>
          <p:nvPicPr>
            <p:cNvPr id="1028" name="Picture 4" descr="http://www.goldmark.com.tw/z/index_Taiwa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534726"/>
              <a:ext cx="1971675" cy="3076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6.blog.xuite.net/6/5/6/f/12232218/blog_64483/txt/18173922/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sharpenSoften amount="44000"/>
                      </a14:imgEffect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  <a14:imgEffect>
                        <a14:brightnessContrast bright="12000" contrast="48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67" t="3537" r="1613" b="3014"/>
            <a:stretch/>
          </p:blipFill>
          <p:spPr bwMode="auto">
            <a:xfrm>
              <a:off x="3851920" y="3788125"/>
              <a:ext cx="4824536" cy="29003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827584" y="119675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5400" dirty="0" smtClean="0">
                <a:latin typeface="+mj-ea"/>
                <a:ea typeface="+mj-ea"/>
              </a:rPr>
              <a:t>以法院檔案探究</a:t>
            </a:r>
            <a:endParaRPr lang="en-US" altLang="zh-TW" sz="5400" dirty="0" smtClean="0">
              <a:latin typeface="+mj-ea"/>
              <a:ea typeface="+mj-ea"/>
            </a:endParaRPr>
          </a:p>
          <a:p>
            <a:r>
              <a:rPr lang="zh-TW" altLang="zh-TW" sz="5400" dirty="0" smtClean="0">
                <a:latin typeface="+mj-ea"/>
                <a:ea typeface="+mj-ea"/>
              </a:rPr>
              <a:t>日治台灣司法正義觀</a:t>
            </a:r>
            <a:endParaRPr lang="zh-TW" altLang="en-US" sz="5400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4365104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+mj-ea"/>
                <a:ea typeface="+mj-ea"/>
              </a:rPr>
              <a:t>王泰升</a:t>
            </a:r>
            <a:endParaRPr lang="en-US" altLang="zh-TW" sz="4000" dirty="0" smtClean="0">
              <a:latin typeface="+mj-ea"/>
              <a:ea typeface="+mj-ea"/>
            </a:endParaRPr>
          </a:p>
          <a:p>
            <a:r>
              <a:rPr lang="zh-TW" altLang="en-US" sz="2800" dirty="0" smtClean="0"/>
              <a:t>國立臺灣法學法律學院</a:t>
            </a:r>
            <a:endParaRPr lang="en-US" altLang="zh-TW" sz="2800" dirty="0" smtClean="0"/>
          </a:p>
          <a:p>
            <a:r>
              <a:rPr lang="zh-TW" altLang="en-US" sz="2800" dirty="0" smtClean="0"/>
              <a:t>台大講座教授</a:t>
            </a:r>
            <a:endParaRPr lang="zh-TW" altLang="en-US" sz="28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905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5110336" cy="720080"/>
          </a:xfrm>
        </p:spPr>
        <p:txBody>
          <a:bodyPr/>
          <a:lstStyle/>
          <a:p>
            <a:r>
              <a:rPr lang="zh-TW" altLang="zh-TW" sz="3600" dirty="0" smtClean="0"/>
              <a:t>使用法院而體驗依法審判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3568" y="1772816"/>
            <a:ext cx="2736304" cy="45720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因</a:t>
            </a:r>
            <a:r>
              <a:rPr lang="zh-TW" altLang="zh-TW" sz="2400" dirty="0" smtClean="0"/>
              <a:t>「人事」或「米穀」而發生紛爭者，較易撤回訴訟</a:t>
            </a:r>
            <a:r>
              <a:rPr lang="zh-TW" altLang="en-US" sz="2400" dirty="0" smtClean="0"/>
              <a:t>，不擬依法律解決，從而</a:t>
            </a:r>
            <a:r>
              <a:rPr lang="zh-TW" altLang="en-US" sz="2400" dirty="0" smtClean="0">
                <a:solidFill>
                  <a:srgbClr val="FF0000"/>
                </a:solidFill>
              </a:rPr>
              <a:t>較少</a:t>
            </a:r>
            <a:r>
              <a:rPr lang="zh-TW" altLang="en-US" sz="2400" dirty="0" smtClean="0"/>
              <a:t>體驗判調分立、依法審判的觀念。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撤回訴訟率最低的是「建物與船舶」「現代商業案件」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FF0000"/>
                </a:solidFill>
              </a:rPr>
              <a:t>較傾向</a:t>
            </a:r>
            <a:r>
              <a:rPr lang="zh-TW" altLang="en-US" sz="2400" dirty="0" smtClean="0"/>
              <a:t>依法律解決，因而體驗新觀念。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00808"/>
            <a:ext cx="49685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995936" y="2636912"/>
            <a:ext cx="2880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995936" y="4509120"/>
            <a:ext cx="2880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427984" y="4509120"/>
            <a:ext cx="720080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923928" y="3140968"/>
            <a:ext cx="792088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25035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124744"/>
            <a:ext cx="2743200" cy="5123656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較易撤回訴訟的人事及米穀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上訴率非常高</a:t>
            </a:r>
            <a:r>
              <a:rPr lang="zh-TW" altLang="en-US" sz="2400" dirty="0" smtClean="0"/>
              <a:t>（僅次於土地）。因難善了而體驗新觀念</a:t>
            </a:r>
            <a:r>
              <a:rPr lang="zh-TW" altLang="en-US" sz="2400" dirty="0" smtClean="0">
                <a:solidFill>
                  <a:srgbClr val="FF0000"/>
                </a:solidFill>
              </a:rPr>
              <a:t>更深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原較堅持依法審判的「建物與船舶」及「現代商業案件」，前者上訴率未維持高點；後者上訴率</a:t>
            </a:r>
            <a:r>
              <a:rPr lang="zh-TW" altLang="en-US" sz="2400" dirty="0" smtClean="0"/>
              <a:t>則</a:t>
            </a:r>
            <a:r>
              <a:rPr lang="zh-TW" altLang="zh-TW" sz="2400" dirty="0" smtClean="0"/>
              <a:t>超低</a:t>
            </a:r>
            <a:r>
              <a:rPr lang="zh-TW" altLang="en-US" sz="2400" dirty="0" smtClean="0"/>
              <a:t>。現代商業案件獲悉新規則後，</a:t>
            </a:r>
            <a:r>
              <a:rPr lang="zh-TW" altLang="en-US" sz="2400" dirty="0" smtClean="0">
                <a:solidFill>
                  <a:srgbClr val="FF0000"/>
                </a:solidFill>
              </a:rPr>
              <a:t>較願止訟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24744"/>
            <a:ext cx="4896543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6516216" y="1988840"/>
            <a:ext cx="1368152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6516216" y="4365104"/>
            <a:ext cx="1368152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25035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9552" y="1124744"/>
            <a:ext cx="3022104" cy="5123656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日治前期</a:t>
            </a:r>
            <a:r>
              <a:rPr lang="zh-TW" altLang="en-US" sz="2400" dirty="0" smtClean="0"/>
              <a:t>與中期相差</a:t>
            </a:r>
            <a:r>
              <a:rPr lang="en-US" altLang="zh-TW" sz="2400" dirty="0" smtClean="0"/>
              <a:t>20</a:t>
            </a:r>
            <a:r>
              <a:rPr lang="zh-TW" altLang="en-US" sz="2400" dirty="0" smtClean="0"/>
              <a:t>％是常態。例外一為</a:t>
            </a:r>
            <a:r>
              <a:rPr lang="zh-TW" altLang="zh-TW" sz="2400" dirty="0" smtClean="0">
                <a:solidFill>
                  <a:srgbClr val="FF0000"/>
                </a:solidFill>
              </a:rPr>
              <a:t>現代型商業案件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前期</a:t>
            </a:r>
            <a:r>
              <a:rPr lang="zh-TW" altLang="en-US" sz="2400" dirty="0" smtClean="0"/>
              <a:t>占</a:t>
            </a:r>
            <a:r>
              <a:rPr lang="en-US" altLang="zh-TW" sz="2400" dirty="0" smtClean="0"/>
              <a:t>17.5%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中期</a:t>
            </a:r>
            <a:r>
              <a:rPr lang="zh-TW" altLang="en-US" sz="2400" dirty="0" smtClean="0"/>
              <a:t>占</a:t>
            </a:r>
            <a:r>
              <a:rPr lang="en-US" altLang="zh-TW" sz="2400" dirty="0" smtClean="0"/>
              <a:t>69.7%</a:t>
            </a:r>
            <a:r>
              <a:rPr lang="zh-TW" altLang="en-US" sz="2400" dirty="0" smtClean="0"/>
              <a:t>→施行資本主義商法</a:t>
            </a:r>
            <a:r>
              <a:rPr lang="zh-TW" altLang="en-US" sz="2400" dirty="0" smtClean="0">
                <a:solidFill>
                  <a:srgbClr val="FF0000"/>
                </a:solidFill>
              </a:rPr>
              <a:t>助長</a:t>
            </a:r>
            <a:r>
              <a:rPr lang="zh-TW" altLang="en-US" sz="2400" dirty="0" smtClean="0"/>
              <a:t>新式法律觀。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>
                <a:solidFill>
                  <a:srgbClr val="FF0000"/>
                </a:solidFill>
              </a:rPr>
              <a:t>負成長</a:t>
            </a:r>
            <a:r>
              <a:rPr lang="zh-TW" altLang="en-US" sz="2400" dirty="0" smtClean="0"/>
              <a:t>者有二。</a:t>
            </a:r>
            <a:r>
              <a:rPr lang="zh-TW" altLang="zh-TW" sz="2400" dirty="0" smtClean="0">
                <a:solidFill>
                  <a:srgbClr val="FF0000"/>
                </a:solidFill>
              </a:rPr>
              <a:t>米穀</a:t>
            </a:r>
            <a:r>
              <a:rPr lang="zh-TW" altLang="en-US" sz="2400" dirty="0" smtClean="0"/>
              <a:t>：不喜法院依新法，寧可法院外依傳統處理準則。</a:t>
            </a:r>
            <a:r>
              <a:rPr lang="zh-TW" altLang="en-US" sz="2400" dirty="0" smtClean="0">
                <a:solidFill>
                  <a:srgbClr val="FF0000"/>
                </a:solidFill>
              </a:rPr>
              <a:t>土地</a:t>
            </a:r>
            <a:r>
              <a:rPr lang="zh-TW" altLang="en-US" sz="2400" dirty="0" smtClean="0"/>
              <a:t>：因法規劇變而獲利者訴諸法院依法審判，在新規則穩定後訴訟減少。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052737"/>
            <a:ext cx="48245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796136" y="4437112"/>
            <a:ext cx="1368152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868144" y="2492896"/>
            <a:ext cx="1296144" cy="2160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796136" y="4077072"/>
            <a:ext cx="1368152" cy="2160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8208912" cy="1080120"/>
          </a:xfrm>
        </p:spPr>
        <p:txBody>
          <a:bodyPr/>
          <a:lstStyle/>
          <a:p>
            <a:r>
              <a:rPr lang="zh-TW" altLang="en-US" sz="2800" b="0" dirty="0" smtClean="0">
                <a:solidFill>
                  <a:schemeClr val="tx1"/>
                </a:solidFill>
              </a:rPr>
              <a:t>相較於台北人，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距地院遠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的基隆人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較少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使用法院。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r>
              <a:rPr lang="zh-TW" altLang="en-US" sz="2800" b="0" dirty="0" smtClean="0">
                <a:solidFill>
                  <a:schemeClr val="tx1"/>
                </a:solidFill>
              </a:rPr>
              <a:t>宜蘭人除價額較小的案件外，使用法院的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成本較高</a:t>
            </a:r>
            <a:endParaRPr lang="zh-TW" altLang="en-US" sz="2000" b="0" dirty="0">
              <a:solidFill>
                <a:srgbClr val="FF0000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8820472" y="1052737"/>
            <a:ext cx="144016" cy="146186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0324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4"/>
            <a:ext cx="41044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203848" y="3717032"/>
            <a:ext cx="432048" cy="5040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331640" y="2564904"/>
            <a:ext cx="648072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331640" y="3717032"/>
            <a:ext cx="648072" cy="5040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131840" y="2564904"/>
            <a:ext cx="504056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084168" y="2708920"/>
            <a:ext cx="648072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8172400" y="2708920"/>
            <a:ext cx="504056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064896" cy="538384"/>
          </a:xfrm>
        </p:spPr>
        <p:txBody>
          <a:bodyPr/>
          <a:lstStyle/>
          <a:p>
            <a:r>
              <a:rPr lang="zh-TW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使用法院不便者對某些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糾紛仍</a:t>
            </a:r>
            <a:r>
              <a:rPr lang="zh-TW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堅持由法院</a:t>
            </a:r>
            <a:r>
              <a:rPr lang="zh-TW" altLang="zh-TW" sz="2800" dirty="0" smtClean="0">
                <a:solidFill>
                  <a:srgbClr val="FF0000"/>
                </a:solidFill>
                <a:latin typeface="+mn-ea"/>
                <a:ea typeface="+mn-ea"/>
              </a:rPr>
              <a:t>依法</a:t>
            </a:r>
            <a:r>
              <a:rPr lang="zh-TW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審判</a:t>
            </a:r>
            <a:endParaRPr lang="zh-TW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755576" y="1772816"/>
            <a:ext cx="3166120" cy="4619600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>
                <a:solidFill>
                  <a:srgbClr val="FF0000"/>
                </a:solidFill>
              </a:rPr>
              <a:t>金錢</a:t>
            </a:r>
            <a:r>
              <a:rPr lang="zh-TW" altLang="en-US" sz="2400" dirty="0" smtClean="0"/>
              <a:t>糾紛：台北基隆海山居民約占八成，宜蘭羅東居民卻不到五成→因只有</a:t>
            </a:r>
            <a:r>
              <a:rPr lang="zh-TW" altLang="en-US" sz="2400" dirty="0" smtClean="0">
                <a:solidFill>
                  <a:srgbClr val="FF0000"/>
                </a:solidFill>
              </a:rPr>
              <a:t>高額者</a:t>
            </a:r>
            <a:r>
              <a:rPr lang="zh-TW" altLang="en-US" sz="2400" dirty="0" smtClean="0"/>
              <a:t>才會至北院訴訟。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就</a:t>
            </a:r>
            <a:r>
              <a:rPr lang="zh-TW" altLang="en-US" sz="2400" dirty="0" smtClean="0">
                <a:solidFill>
                  <a:srgbClr val="FF0000"/>
                </a:solidFill>
              </a:rPr>
              <a:t>人事</a:t>
            </a:r>
            <a:r>
              <a:rPr lang="zh-TW" altLang="en-US" sz="2400" dirty="0" smtClean="0"/>
              <a:t>糾紛，宜蘭羅東居民須至北院訴訟，雖使用成本高，但常涉及家產，</a:t>
            </a:r>
            <a:r>
              <a:rPr lang="zh-TW" altLang="zh-TW" sz="2400" dirty="0" smtClean="0"/>
              <a:t>具</a:t>
            </a:r>
            <a:r>
              <a:rPr lang="zh-TW" altLang="en-US" sz="2400" dirty="0" smtClean="0"/>
              <a:t>有</a:t>
            </a:r>
            <a:r>
              <a:rPr lang="zh-TW" altLang="zh-TW" sz="2400" dirty="0" smtClean="0">
                <a:solidFill>
                  <a:srgbClr val="FF0000"/>
                </a:solidFill>
              </a:rPr>
              <a:t>經濟誘因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→人事紛爭亦</a:t>
            </a:r>
            <a:r>
              <a:rPr lang="zh-TW" altLang="en-US" sz="2400" dirty="0" smtClean="0">
                <a:solidFill>
                  <a:srgbClr val="FF0000"/>
                </a:solidFill>
              </a:rPr>
              <a:t>接觸</a:t>
            </a:r>
            <a:r>
              <a:rPr lang="zh-TW" altLang="en-US" sz="2400" dirty="0" smtClean="0"/>
              <a:t>新的司法正義觀：靠法律解決，非用「喬」即可。此「法」依台人習慣。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1124744"/>
            <a:ext cx="5338936" cy="1584176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日治時期女性透過法院的依法裁判爭取其自己或子女（己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  <a:ea typeface="+mn-ea"/>
              </a:rPr>
              <a:t>房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）的家產利益之例。（台北地方法院大正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>14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>1925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）年合民第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>510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號「分戶及財產分配請求事件」）</a:t>
            </a:r>
            <a:endParaRPr lang="zh-TW" altLang="en-US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1905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888432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7308304" y="4221088"/>
            <a:ext cx="648072" cy="23042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419872" y="4581128"/>
            <a:ext cx="288032" cy="18722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619672" y="5301208"/>
            <a:ext cx="288032" cy="122413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059832" y="5085184"/>
            <a:ext cx="360040" cy="129614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67544" y="1340768"/>
            <a:ext cx="3096344" cy="4979640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原告為男性</a:t>
            </a:r>
            <a:r>
              <a:rPr lang="zh-TW" altLang="en-US" sz="2400" dirty="0" smtClean="0"/>
              <a:t>的案件數</a:t>
            </a:r>
            <a:r>
              <a:rPr lang="zh-TW" altLang="zh-TW" sz="2400" dirty="0" smtClean="0">
                <a:solidFill>
                  <a:srgbClr val="FF0000"/>
                </a:solidFill>
              </a:rPr>
              <a:t>遠多</a:t>
            </a:r>
            <a:r>
              <a:rPr lang="zh-TW" altLang="zh-TW" sz="2400" dirty="0" smtClean="0"/>
              <a:t>於涉及女性爭取其利益的「原告為女性」與「原告或法定代理人之一為女性」</a:t>
            </a:r>
            <a:r>
              <a:rPr lang="zh-TW" altLang="en-US" sz="2400" dirty="0" smtClean="0"/>
              <a:t>→女性</a:t>
            </a:r>
            <a:r>
              <a:rPr lang="zh-TW" altLang="en-US" sz="2400" dirty="0" smtClean="0">
                <a:solidFill>
                  <a:srgbClr val="FF0000"/>
                </a:solidFill>
              </a:rPr>
              <a:t>少有機會</a:t>
            </a:r>
            <a:r>
              <a:rPr lang="zh-TW" altLang="en-US" sz="2400" dirty="0" smtClean="0"/>
              <a:t>轉變其法律觀。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就案件類型，</a:t>
            </a:r>
            <a:r>
              <a:rPr lang="zh-TW" altLang="zh-TW" sz="2400" dirty="0" smtClean="0"/>
              <a:t>男性以及非自然人的團體，</a:t>
            </a:r>
            <a:r>
              <a:rPr lang="zh-TW" altLang="zh-TW" sz="2400" dirty="0" smtClean="0">
                <a:solidFill>
                  <a:srgbClr val="FF0000"/>
                </a:solidFill>
              </a:rPr>
              <a:t>絕大多數</a:t>
            </a:r>
            <a:r>
              <a:rPr lang="zh-TW" altLang="zh-TW" sz="2400" dirty="0" smtClean="0"/>
              <a:t>是</a:t>
            </a:r>
            <a:r>
              <a:rPr lang="zh-TW" altLang="zh-TW" sz="2400" dirty="0" smtClean="0">
                <a:solidFill>
                  <a:srgbClr val="FF0000"/>
                </a:solidFill>
              </a:rPr>
              <a:t>金錢</a:t>
            </a:r>
            <a:r>
              <a:rPr lang="zh-TW" altLang="zh-TW" sz="2400" dirty="0" smtClean="0"/>
              <a:t>，但女性只有約一半</a:t>
            </a:r>
            <a:r>
              <a:rPr lang="zh-TW" altLang="en-US" sz="2400" b="1" dirty="0" smtClean="0"/>
              <a:t>。</a:t>
            </a:r>
            <a:r>
              <a:rPr lang="zh-TW" altLang="en-US" sz="2400" dirty="0" smtClean="0">
                <a:solidFill>
                  <a:srgbClr val="FF0000"/>
                </a:solidFill>
              </a:rPr>
              <a:t>人事</a:t>
            </a:r>
            <a:r>
              <a:rPr lang="zh-TW" altLang="en-US" sz="2400" dirty="0" smtClean="0"/>
              <a:t>對女性係</a:t>
            </a:r>
            <a:r>
              <a:rPr lang="zh-TW" altLang="zh-TW" sz="2400" dirty="0" smtClean="0">
                <a:solidFill>
                  <a:srgbClr val="FF0000"/>
                </a:solidFill>
              </a:rPr>
              <a:t>僅次</a:t>
            </a:r>
            <a:r>
              <a:rPr lang="zh-TW" altLang="zh-TW" sz="2400" dirty="0" smtClean="0"/>
              <a:t>於金錢者</a:t>
            </a:r>
            <a:r>
              <a:rPr lang="zh-TW" altLang="en-US" sz="2400" dirty="0" smtClean="0"/>
              <a:t>，對男性卻</a:t>
            </a:r>
            <a:r>
              <a:rPr lang="zh-TW" altLang="en-US" sz="2400" dirty="0" smtClean="0">
                <a:solidFill>
                  <a:srgbClr val="FF0000"/>
                </a:solidFill>
              </a:rPr>
              <a:t>最少</a:t>
            </a:r>
            <a:r>
              <a:rPr lang="zh-TW" altLang="en-US" sz="2400" dirty="0" smtClean="0"/>
              <a:t>→少數女性援引法院抗衡男性而體驗新的司法。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24744"/>
            <a:ext cx="489622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220072" y="3933056"/>
            <a:ext cx="432048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6444208" y="3933056"/>
            <a:ext cx="432048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8388424" y="3717032"/>
            <a:ext cx="432048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8460432" y="2492896"/>
            <a:ext cx="334888" cy="86409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220072" y="2780928"/>
            <a:ext cx="432048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444208" y="2780928"/>
            <a:ext cx="432048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444208" y="4437112"/>
            <a:ext cx="432048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5616624" cy="720080"/>
          </a:xfrm>
        </p:spPr>
        <p:txBody>
          <a:bodyPr/>
          <a:lstStyle/>
          <a:p>
            <a:r>
              <a:rPr lang="zh-TW" altLang="zh-TW" sz="3600" dirty="0" smtClean="0"/>
              <a:t>使用辯護士而體驗審辯分立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95536" y="1844824"/>
            <a:ext cx="3744416" cy="4752528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使用過律師的人，體驗了</a:t>
            </a:r>
            <a:r>
              <a:rPr lang="zh-TW" altLang="en-US" sz="2400" dirty="0" smtClean="0">
                <a:solidFill>
                  <a:srgbClr val="FF0000"/>
                </a:solidFill>
              </a:rPr>
              <a:t>靠自聘法律專家</a:t>
            </a:r>
            <a:r>
              <a:rPr lang="zh-TW" altLang="en-US" sz="2400" dirty="0" smtClean="0"/>
              <a:t>爭取自己權利，較易接受審辯分立觀念。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當事人以男性居多</a:t>
            </a:r>
            <a:r>
              <a:rPr lang="zh-TW" altLang="en-US" sz="2400" dirty="0" smtClean="0"/>
              <a:t>，其約七成</a:t>
            </a:r>
            <a:r>
              <a:rPr lang="zh-TW" altLang="en-US" sz="2400" dirty="0" smtClean="0">
                <a:solidFill>
                  <a:srgbClr val="FF0000"/>
                </a:solidFill>
              </a:rPr>
              <a:t>自為</a:t>
            </a:r>
            <a:r>
              <a:rPr lang="zh-TW" altLang="en-US" sz="2400" dirty="0" smtClean="0"/>
              <a:t>訴訟，但不自為時大多找辯護士。女性較少、但較可能使用辯護士，惟仍不少以男性為「抱告」。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非自然人的團體，因其成員較不願自為訴訟，故最常使用辯護士或以非辯護士為訴訟代理人。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3204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7740352" y="2996952"/>
            <a:ext cx="432048" cy="2160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7236296" y="3501008"/>
            <a:ext cx="432048" cy="2160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228184" y="3501008"/>
            <a:ext cx="432048" cy="2160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7236296" y="2996952"/>
            <a:ext cx="432048" cy="2160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7740352" y="4005064"/>
            <a:ext cx="432048" cy="2160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236296" y="4005064"/>
            <a:ext cx="432048" cy="2160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67544" y="1340768"/>
            <a:ext cx="3456384" cy="4863008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可能與</a:t>
            </a:r>
            <a:r>
              <a:rPr lang="zh-TW" altLang="zh-TW" sz="2400" dirty="0" smtClean="0">
                <a:solidFill>
                  <a:srgbClr val="0070C0"/>
                </a:solidFill>
              </a:rPr>
              <a:t>抱告</a:t>
            </a:r>
            <a:r>
              <a:rPr lang="zh-TW" altLang="en-US" sz="2400" dirty="0" smtClean="0"/>
              <a:t>觀念有關</a:t>
            </a:r>
            <a:r>
              <a:rPr lang="zh-TW" altLang="zh-TW" sz="2400" dirty="0" smtClean="0"/>
              <a:t>的</a:t>
            </a:r>
            <a:r>
              <a:rPr lang="zh-TW" altLang="zh-TW" sz="2400" dirty="0" smtClean="0">
                <a:solidFill>
                  <a:srgbClr val="0070C0"/>
                </a:solidFill>
              </a:rPr>
              <a:t>非辯護士訴訟代理人使用率</a:t>
            </a:r>
            <a:r>
              <a:rPr lang="zh-TW" altLang="zh-TW" sz="2400" dirty="0" smtClean="0"/>
              <a:t>，或持平或趨於減少。</a:t>
            </a:r>
            <a:r>
              <a:rPr lang="zh-TW" altLang="en-US" sz="2400" dirty="0" smtClean="0"/>
              <a:t>能</a:t>
            </a:r>
            <a:r>
              <a:rPr lang="zh-TW" altLang="zh-TW" sz="2400" dirty="0" smtClean="0"/>
              <a:t>接觸</a:t>
            </a:r>
            <a:r>
              <a:rPr lang="zh-TW" altLang="en-US" sz="2400" dirty="0" smtClean="0"/>
              <a:t>或進而</a:t>
            </a:r>
            <a:r>
              <a:rPr lang="zh-TW" altLang="zh-TW" sz="2400" dirty="0" smtClean="0"/>
              <a:t>接受</a:t>
            </a:r>
            <a:r>
              <a:rPr lang="zh-TW" altLang="zh-TW" sz="2400" dirty="0" smtClean="0">
                <a:solidFill>
                  <a:srgbClr val="FF0000"/>
                </a:solidFill>
              </a:rPr>
              <a:t>審辯分立</a:t>
            </a:r>
            <a:r>
              <a:rPr lang="zh-TW" altLang="zh-TW" sz="2400" dirty="0" smtClean="0"/>
              <a:t>觀念的</a:t>
            </a:r>
            <a:r>
              <a:rPr lang="zh-TW" altLang="zh-TW" sz="2400" dirty="0" smtClean="0">
                <a:solidFill>
                  <a:srgbClr val="FF0000"/>
                </a:solidFill>
              </a:rPr>
              <a:t>辯護士使用率</a:t>
            </a:r>
            <a:r>
              <a:rPr lang="zh-TW" altLang="zh-TW" sz="2400" dirty="0" smtClean="0"/>
              <a:t>，則一直平穩的上升。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zh-TW" sz="2400" dirty="0" smtClean="0">
                <a:solidFill>
                  <a:srgbClr val="FF0000"/>
                </a:solidFill>
              </a:rPr>
              <a:t>大多數</a:t>
            </a:r>
            <a:r>
              <a:rPr lang="zh-TW" altLang="zh-TW" sz="2400" dirty="0" smtClean="0"/>
              <a:t>台灣人仍</a:t>
            </a:r>
            <a:r>
              <a:rPr lang="zh-TW" altLang="en-US" sz="2400" dirty="0" smtClean="0"/>
              <a:t>期待經由</a:t>
            </a:r>
            <a:r>
              <a:rPr lang="zh-TW" altLang="zh-TW" sz="2400" dirty="0" smtClean="0"/>
              <a:t>陳述事實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即可獲「好法官」</a:t>
            </a:r>
            <a:r>
              <a:rPr lang="zh-TW" altLang="en-US" sz="2400" dirty="0" smtClean="0">
                <a:solidFill>
                  <a:srgbClr val="FF0000"/>
                </a:solidFill>
              </a:rPr>
              <a:t>施恩</a:t>
            </a:r>
            <a:r>
              <a:rPr lang="zh-TW" altLang="zh-TW" sz="2400" dirty="0" smtClean="0"/>
              <a:t>，不必依賴「好律師」為自己爭取權利</a:t>
            </a:r>
            <a:r>
              <a:rPr lang="zh-TW" altLang="en-US" sz="2400" dirty="0" smtClean="0"/>
              <a:t>，但一旦認為</a:t>
            </a:r>
            <a:r>
              <a:rPr lang="zh-TW" altLang="zh-TW" sz="2400" dirty="0" smtClean="0"/>
              <a:t>「法官不好」時，已知找日本人辯護士幫忙。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32047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8280920" cy="1080120"/>
          </a:xfrm>
        </p:spPr>
        <p:txBody>
          <a:bodyPr/>
          <a:lstStyle/>
          <a:p>
            <a:r>
              <a:rPr lang="zh-TW" altLang="zh-TW" sz="2800" b="0" dirty="0" smtClean="0">
                <a:solidFill>
                  <a:srgbClr val="FF0000"/>
                </a:solidFill>
              </a:rPr>
              <a:t>原告</a:t>
            </a:r>
            <a:r>
              <a:rPr lang="zh-TW" altLang="zh-TW" sz="2800" b="0" dirty="0" smtClean="0">
                <a:solidFill>
                  <a:schemeClr val="tx1"/>
                </a:solidFill>
              </a:rPr>
              <a:t>比被告更常使用辯護士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r>
              <a:rPr lang="zh-TW" altLang="en-US" sz="2800" b="0" dirty="0" smtClean="0">
                <a:solidFill>
                  <a:schemeClr val="tx1"/>
                </a:solidFill>
              </a:rPr>
              <a:t>原告方有女性參與時，使用辯護士已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多於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自為訴訟</a:t>
            </a:r>
            <a:endParaRPr lang="zh-TW" alt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8820472" y="1052737"/>
            <a:ext cx="144016" cy="146186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39604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348880"/>
            <a:ext cx="3816424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7596336" y="5013176"/>
            <a:ext cx="432048" cy="1440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491880" y="5013176"/>
            <a:ext cx="432048" cy="14401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123728" y="3356993"/>
            <a:ext cx="432048" cy="1440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491880" y="3356993"/>
            <a:ext cx="432048" cy="1440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971600" y="2276872"/>
            <a:ext cx="360040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148064" y="2348880"/>
            <a:ext cx="360040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58608" cy="648072"/>
          </a:xfrm>
        </p:spPr>
        <p:txBody>
          <a:bodyPr/>
          <a:lstStyle/>
          <a:p>
            <a:r>
              <a:rPr lang="zh-TW" altLang="en-US" sz="3600" dirty="0" smtClean="0"/>
              <a:t>發現</a:t>
            </a:r>
            <a:r>
              <a:rPr lang="en-US" altLang="zh-TW" sz="3600" dirty="0" smtClean="0"/>
              <a:t>《</a:t>
            </a:r>
            <a:r>
              <a:rPr lang="zh-TW" altLang="en-US" sz="3600" dirty="0" smtClean="0"/>
              <a:t>日治法院檔案</a:t>
            </a:r>
            <a:r>
              <a:rPr lang="en-US" altLang="zh-TW" sz="3600" dirty="0" smtClean="0"/>
              <a:t>》</a:t>
            </a:r>
            <a:r>
              <a:rPr lang="zh-TW" altLang="en-US" sz="3600" dirty="0" smtClean="0"/>
              <a:t>及建置資料庫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9552" y="2204864"/>
            <a:ext cx="2520280" cy="4427984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2000</a:t>
            </a:r>
            <a:r>
              <a:rPr lang="zh-TW" altLang="en-US" sz="2800" dirty="0" smtClean="0"/>
              <a:t>年發現、</a:t>
            </a:r>
            <a:r>
              <a:rPr lang="en-US" altLang="zh-TW" sz="2800" dirty="0" smtClean="0"/>
              <a:t>2008</a:t>
            </a:r>
            <a:r>
              <a:rPr lang="zh-TW" altLang="en-US" sz="2800" dirty="0" smtClean="0"/>
              <a:t>年公開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關於台灣史、東亞史、殖民地史的</a:t>
            </a:r>
            <a:r>
              <a:rPr lang="zh-TW" altLang="en-US" sz="2800" dirty="0" smtClean="0">
                <a:solidFill>
                  <a:srgbClr val="FF0000"/>
                </a:solidFill>
              </a:rPr>
              <a:t>世界級</a:t>
            </a:r>
            <a:r>
              <a:rPr lang="zh-TW" altLang="en-US" sz="2800" dirty="0" smtClean="0"/>
              <a:t>檔案</a:t>
            </a:r>
            <a:endParaRPr lang="zh-TW" altLang="en-US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5400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67544" y="1268760"/>
            <a:ext cx="3096344" cy="497964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原告為男性時，</a:t>
            </a:r>
            <a:r>
              <a:rPr lang="zh-TW" altLang="zh-TW" sz="2400" dirty="0" smtClean="0"/>
              <a:t>使用辯護士的比例</a:t>
            </a:r>
            <a:r>
              <a:rPr lang="zh-TW" altLang="en-US" sz="2400" dirty="0" smtClean="0"/>
              <a:t>，在</a:t>
            </a:r>
            <a:r>
              <a:rPr lang="zh-TW" altLang="zh-TW" sz="2400" dirty="0" smtClean="0"/>
              <a:t>「建物與船舶」或「土地」紛爭</a:t>
            </a:r>
            <a:r>
              <a:rPr lang="zh-TW" altLang="en-US" sz="2400" b="1" dirty="0" smtClean="0"/>
              <a:t>最高</a:t>
            </a:r>
            <a:r>
              <a:rPr lang="zh-TW" altLang="zh-TW" sz="2400" dirty="0" smtClean="0"/>
              <a:t>，</a:t>
            </a:r>
            <a:r>
              <a:rPr lang="zh-TW" altLang="en-US" sz="2400" dirty="0" smtClean="0"/>
              <a:t>在</a:t>
            </a:r>
            <a:r>
              <a:rPr lang="zh-TW" altLang="zh-TW" sz="2400" dirty="0" smtClean="0"/>
              <a:t>「人事」或「金錢」紛爭</a:t>
            </a:r>
            <a:r>
              <a:rPr lang="zh-TW" altLang="zh-TW" sz="2400" b="1" dirty="0" smtClean="0"/>
              <a:t>最低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原告有女性時，</a:t>
            </a:r>
            <a:r>
              <a:rPr lang="zh-TW" altLang="zh-TW" sz="2400" dirty="0" smtClean="0"/>
              <a:t>使用辯護士</a:t>
            </a:r>
            <a:r>
              <a:rPr lang="zh-TW" altLang="en-US" sz="2400" dirty="0" smtClean="0"/>
              <a:t>與紛爭類型的關係同上，</a:t>
            </a:r>
            <a:r>
              <a:rPr lang="zh-TW" altLang="en-US" sz="2400" dirty="0" smtClean="0">
                <a:solidFill>
                  <a:srgbClr val="FF0000"/>
                </a:solidFill>
              </a:rPr>
              <a:t>未因性別而異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訴訟標的的</a:t>
            </a:r>
            <a:r>
              <a:rPr lang="zh-TW" altLang="en-US" sz="2400" dirty="0" smtClean="0">
                <a:solidFill>
                  <a:srgbClr val="FF0000"/>
                </a:solidFill>
              </a:rPr>
              <a:t>經濟</a:t>
            </a:r>
            <a:r>
              <a:rPr lang="zh-TW" altLang="zh-TW" sz="2400" dirty="0" smtClean="0">
                <a:solidFill>
                  <a:srgbClr val="FF0000"/>
                </a:solidFill>
              </a:rPr>
              <a:t>價值</a:t>
            </a:r>
            <a:r>
              <a:rPr lang="zh-TW" altLang="zh-TW" sz="2400" dirty="0" smtClean="0"/>
              <a:t>，</a:t>
            </a:r>
            <a:r>
              <a:rPr lang="zh-TW" altLang="en-US" sz="2400" dirty="0" smtClean="0"/>
              <a:t>係</a:t>
            </a:r>
            <a:r>
              <a:rPr lang="zh-TW" altLang="zh-TW" sz="2400" dirty="0" smtClean="0"/>
              <a:t>原告聘請辯護士與否的重要考量因素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68760"/>
            <a:ext cx="43924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9552" y="1556792"/>
            <a:ext cx="3096344" cy="432048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銀行靠辯護士，信用組合則主要靠曾習法的職員，</a:t>
            </a:r>
            <a:r>
              <a:rPr lang="zh-TW" altLang="en-US" sz="2400" dirty="0" smtClean="0">
                <a:solidFill>
                  <a:srgbClr val="FF0000"/>
                </a:solidFill>
              </a:rPr>
              <a:t>提出</a:t>
            </a:r>
            <a:r>
              <a:rPr lang="zh-TW" altLang="en-US" sz="2400" dirty="0" smtClean="0"/>
              <a:t>有利於己的法律上主張及事證。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大公司（株式會社）比小公司（合資、合名）較常使用辯護士，相關人員得體驗審辯分立。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台人特有、依習慣法的（祭祀）公業，亦常使用辯護士而有新體驗。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80728"/>
            <a:ext cx="453650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788024" y="1988840"/>
            <a:ext cx="576064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4788024" y="2780928"/>
            <a:ext cx="648072" cy="86409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788024" y="4149080"/>
            <a:ext cx="576064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9552" y="1556792"/>
            <a:ext cx="3240360" cy="4320480"/>
          </a:xfrm>
        </p:spPr>
        <p:txBody>
          <a:bodyPr>
            <a:normAutofit fontScale="92500"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於日治台灣，當事人在聘任訴訟代理人時，會考慮其</a:t>
            </a:r>
            <a:r>
              <a:rPr lang="zh-TW" altLang="en-US" sz="2400" dirty="0" smtClean="0">
                <a:solidFill>
                  <a:srgbClr val="FF0000"/>
                </a:solidFill>
              </a:rPr>
              <a:t>族群背景</a:t>
            </a:r>
            <a:r>
              <a:rPr lang="zh-TW" altLang="en-US" sz="2400" dirty="0" smtClean="0"/>
              <a:t>嗎？從結果而論，族群因素</a:t>
            </a:r>
            <a:r>
              <a:rPr lang="zh-TW" altLang="en-US" sz="2400" u="sng" dirty="0" smtClean="0"/>
              <a:t>似乎存在，但影響不大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日人辯護士長於「官方關係」，台人辯護士長於「語言」；兩者論法能力相當，當事人對此亦難以辨別。出於</a:t>
            </a:r>
            <a:r>
              <a:rPr lang="zh-TW" altLang="zh-TW" sz="2400" dirty="0" smtClean="0"/>
              <a:t>期待官府施恩的傳統觀念，看重官</a:t>
            </a:r>
            <a:r>
              <a:rPr lang="zh-TW" altLang="en-US" sz="2400" dirty="0" smtClean="0"/>
              <a:t>方</a:t>
            </a:r>
            <a:r>
              <a:rPr lang="zh-TW" altLang="zh-TW" sz="2400" dirty="0" smtClean="0"/>
              <a:t>關</a:t>
            </a:r>
            <a:r>
              <a:rPr lang="zh-TW" altLang="en-US" sz="2400" dirty="0" smtClean="0"/>
              <a:t>係</a:t>
            </a:r>
            <a:r>
              <a:rPr lang="zh-TW" altLang="zh-TW" sz="2400" dirty="0" smtClean="0"/>
              <a:t> </a:t>
            </a:r>
            <a:r>
              <a:rPr lang="zh-TW" altLang="en-US" sz="2400" dirty="0" smtClean="0"/>
              <a:t>，故</a:t>
            </a:r>
            <a:r>
              <a:rPr lang="zh-TW" altLang="en-US" sz="2400" dirty="0" smtClean="0">
                <a:solidFill>
                  <a:srgbClr val="FF0000"/>
                </a:solidFill>
              </a:rPr>
              <a:t>不排斥</a:t>
            </a:r>
            <a:r>
              <a:rPr lang="zh-TW" altLang="en-US" sz="2400" dirty="0" smtClean="0"/>
              <a:t>日人辯護士。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2736"/>
            <a:ext cx="446449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4716016" y="2060848"/>
            <a:ext cx="648072" cy="5040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788024" y="2852936"/>
            <a:ext cx="576064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644008" y="3068960"/>
            <a:ext cx="792088" cy="129614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084168" y="5517232"/>
            <a:ext cx="1800200" cy="1440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9552" y="1628800"/>
            <a:ext cx="3240360" cy="432048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會不會出於特定民事紛爭類型之故，而使台灣人辯護士較受歡迎呢？ 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表</a:t>
            </a:r>
            <a:r>
              <a:rPr lang="en-US" altLang="zh-TW" sz="2400" dirty="0" smtClean="0"/>
              <a:t>4-7</a:t>
            </a:r>
            <a:r>
              <a:rPr lang="zh-TW" altLang="en-US" sz="2400" dirty="0" smtClean="0"/>
              <a:t>這</a:t>
            </a:r>
            <a:r>
              <a:rPr lang="zh-TW" altLang="zh-TW" sz="2400" dirty="0" smtClean="0"/>
              <a:t>兩種類型的案件，在使用日本人辯護士一事上，</a:t>
            </a:r>
            <a:r>
              <a:rPr lang="zh-TW" altLang="zh-TW" sz="2400" dirty="0" smtClean="0">
                <a:solidFill>
                  <a:srgbClr val="FF0000"/>
                </a:solidFill>
              </a:rPr>
              <a:t>差異不大</a:t>
            </a:r>
            <a:r>
              <a:rPr lang="zh-TW" altLang="zh-TW" sz="2400" dirty="0" smtClean="0"/>
              <a:t>；甚至台灣人就其較熟悉的傳統農業案件，似乎更常找日本人辯護士。</a:t>
            </a:r>
            <a:r>
              <a:rPr lang="zh-TW" altLang="en-US" sz="2400" dirty="0" smtClean="0"/>
              <a:t>證實前述「不排斥」說</a:t>
            </a:r>
            <a:r>
              <a:rPr lang="zh-TW" altLang="zh-TW" sz="2400" dirty="0" smtClean="0"/>
              <a:t> 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41044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9552" y="1628800"/>
            <a:ext cx="2952328" cy="432048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當</a:t>
            </a:r>
            <a:r>
              <a:rPr lang="zh-TW" altLang="zh-TW" sz="2400" dirty="0" smtClean="0">
                <a:solidFill>
                  <a:srgbClr val="FF0000"/>
                </a:solidFill>
              </a:rPr>
              <a:t>法院案件數</a:t>
            </a:r>
            <a:r>
              <a:rPr lang="zh-TW" altLang="zh-TW" sz="2400" dirty="0" smtClean="0"/>
              <a:t>處於高峰期時，</a:t>
            </a:r>
            <a:r>
              <a:rPr lang="zh-TW" altLang="zh-TW" sz="2400" dirty="0" smtClean="0">
                <a:solidFill>
                  <a:srgbClr val="FF0000"/>
                </a:solidFill>
              </a:rPr>
              <a:t>台灣人辯護士的人數</a:t>
            </a:r>
            <a:r>
              <a:rPr lang="zh-TW" altLang="zh-TW" sz="2400" dirty="0" smtClean="0"/>
              <a:t>卻很少。 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 </a:t>
            </a:r>
            <a:r>
              <a:rPr lang="zh-TW" altLang="en-US" sz="2400" dirty="0" smtClean="0"/>
              <a:t>當</a:t>
            </a:r>
            <a:r>
              <a:rPr lang="zh-TW" altLang="zh-TW" sz="2400" dirty="0" smtClean="0"/>
              <a:t>台灣人辯護士人數</a:t>
            </a:r>
            <a:r>
              <a:rPr lang="zh-TW" altLang="en-US" sz="2400" dirty="0" smtClean="0">
                <a:solidFill>
                  <a:srgbClr val="FF0000"/>
                </a:solidFill>
              </a:rPr>
              <a:t>增多</a:t>
            </a:r>
            <a:r>
              <a:rPr lang="zh-TW" altLang="en-US" sz="2400" dirty="0" smtClean="0"/>
              <a:t>，不少日本人辯護士亦放棄在台北執業時，法院的</a:t>
            </a:r>
            <a:r>
              <a:rPr lang="zh-TW" altLang="zh-TW" sz="2400" dirty="0" smtClean="0"/>
              <a:t>案件數</a:t>
            </a:r>
            <a:r>
              <a:rPr lang="zh-TW" altLang="en-US" sz="2400" dirty="0" smtClean="0"/>
              <a:t>卻</a:t>
            </a:r>
            <a:r>
              <a:rPr lang="zh-TW" altLang="zh-TW" sz="2400" dirty="0" smtClean="0"/>
              <a:t>已</a:t>
            </a:r>
            <a:r>
              <a:rPr lang="zh-TW" altLang="zh-TW" sz="2400" dirty="0" smtClean="0">
                <a:solidFill>
                  <a:srgbClr val="FF0000"/>
                </a:solidFill>
              </a:rPr>
              <a:t>大減</a:t>
            </a:r>
            <a:r>
              <a:rPr lang="zh-TW" altLang="en-US" sz="2400" dirty="0" smtClean="0"/>
              <a:t>，以致整體而言使用日人辯護士與使用台人辯護士呈現約</a:t>
            </a:r>
            <a:r>
              <a:rPr lang="en-US" altLang="zh-TW" sz="2400" dirty="0" smtClean="0"/>
              <a:t>9:1</a:t>
            </a:r>
            <a:r>
              <a:rPr lang="zh-TW" altLang="en-US" sz="2400" dirty="0" smtClean="0"/>
              <a:t>（如前述）。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24744"/>
            <a:ext cx="51125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67544" y="1916832"/>
            <a:ext cx="3816424" cy="432048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有</a:t>
            </a:r>
            <a:r>
              <a:rPr lang="zh-TW" altLang="zh-TW" sz="2400" dirty="0" smtClean="0">
                <a:solidFill>
                  <a:srgbClr val="FF0000"/>
                </a:solidFill>
              </a:rPr>
              <a:t>上訴</a:t>
            </a:r>
            <a:r>
              <a:rPr lang="zh-TW" altLang="zh-TW" sz="2400" dirty="0" smtClean="0"/>
              <a:t>（含控訴或上告）的民事</a:t>
            </a:r>
            <a:r>
              <a:rPr lang="zh-TW" altLang="en-US" sz="2400" dirty="0" smtClean="0"/>
              <a:t>訴訟</a:t>
            </a:r>
            <a:r>
              <a:rPr lang="zh-TW" altLang="zh-TW" sz="2400" dirty="0" smtClean="0"/>
              <a:t>案件，使用辯護士的比例即</a:t>
            </a:r>
            <a:r>
              <a:rPr lang="zh-TW" altLang="zh-TW" sz="2400" dirty="0" smtClean="0">
                <a:solidFill>
                  <a:srgbClr val="FF0000"/>
                </a:solidFill>
              </a:rPr>
              <a:t>遽增 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當事人</a:t>
            </a:r>
            <a:r>
              <a:rPr lang="zh-TW" altLang="zh-TW" sz="2400" dirty="0" smtClean="0"/>
              <a:t>在一審時仍期待以自己陳述事實的方式進行訴訟，但對判決的失望，使其不再仰賴法官</a:t>
            </a:r>
            <a:r>
              <a:rPr lang="zh-TW" altLang="en-US" sz="2400" dirty="0" smtClean="0"/>
              <a:t>「</a:t>
            </a:r>
            <a:r>
              <a:rPr lang="zh-TW" altLang="zh-TW" sz="2400" dirty="0" smtClean="0"/>
              <a:t>施恩</a:t>
            </a:r>
            <a:r>
              <a:rPr lang="zh-TW" altLang="en-US" sz="2400" dirty="0" smtClean="0"/>
              <a:t>」</a:t>
            </a:r>
            <a:r>
              <a:rPr lang="zh-TW" altLang="zh-TW" sz="2400" dirty="0" smtClean="0"/>
              <a:t>，而尋求法律專家</a:t>
            </a:r>
            <a:r>
              <a:rPr lang="zh-TW" altLang="en-US" sz="2400" dirty="0" smtClean="0"/>
              <a:t>協助，具體實踐</a:t>
            </a:r>
            <a:r>
              <a:rPr lang="zh-TW" altLang="zh-TW" sz="2400" dirty="0" smtClean="0"/>
              <a:t>審辯分立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244" y="1196752"/>
            <a:ext cx="40592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7308304" y="2996952"/>
            <a:ext cx="432048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7308304" y="3789040"/>
            <a:ext cx="432048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220072" y="3573016"/>
            <a:ext cx="288032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67544" y="1268760"/>
            <a:ext cx="3672408" cy="4968552"/>
          </a:xfrm>
        </p:spPr>
        <p:txBody>
          <a:bodyPr>
            <a:normAutofit fontScale="92500"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在北院的民事案件，相較於</a:t>
            </a:r>
            <a:r>
              <a:rPr lang="zh-TW" altLang="en-US" sz="2400" u="sng" dirty="0" smtClean="0"/>
              <a:t>台北人</a:t>
            </a:r>
            <a:r>
              <a:rPr lang="zh-TW" altLang="en-US" sz="2400" dirty="0" smtClean="0"/>
              <a:t>，</a:t>
            </a:r>
            <a:r>
              <a:rPr lang="zh-TW" altLang="en-US" sz="2400" u="sng" dirty="0" smtClean="0"/>
              <a:t>宜蘭人及羅東人</a:t>
            </a:r>
            <a:r>
              <a:rPr lang="zh-TW" altLang="en-US" sz="2400" dirty="0" smtClean="0"/>
              <a:t>聘請辯護士的比例</a:t>
            </a:r>
            <a:r>
              <a:rPr lang="zh-TW" altLang="en-US" sz="2400" dirty="0" smtClean="0">
                <a:solidFill>
                  <a:srgbClr val="FF0000"/>
                </a:solidFill>
              </a:rPr>
              <a:t>高出很多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宜蘭人或羅東人繫屬於北院的民事案件，通常屬</a:t>
            </a:r>
            <a:r>
              <a:rPr lang="zh-TW" altLang="en-US" sz="2400" dirty="0" smtClean="0">
                <a:solidFill>
                  <a:srgbClr val="FF0000"/>
                </a:solidFill>
              </a:rPr>
              <a:t>價額相當高或涉家產的人事紛爭</a:t>
            </a:r>
            <a:r>
              <a:rPr lang="zh-TW" altLang="en-US" sz="2400" dirty="0" smtClean="0"/>
              <a:t>，訴訟攸關的利益重大，故較願花錢聘辯護士。但也因此訴訟成本高，故案件總數少，如此一來，可接觸辯護士的總人口</a:t>
            </a:r>
            <a:r>
              <a:rPr lang="zh-TW" altLang="en-US" sz="2400" dirty="0" smtClean="0">
                <a:solidFill>
                  <a:srgbClr val="FF0000"/>
                </a:solidFill>
              </a:rPr>
              <a:t>不多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u="sng" dirty="0" smtClean="0"/>
              <a:t>文山人</a:t>
            </a:r>
            <a:r>
              <a:rPr lang="zh-TW" altLang="en-US" sz="2400" dirty="0" smtClean="0"/>
              <a:t>可繫屬北院的案件類型與台北人一樣</a:t>
            </a:r>
            <a:r>
              <a:rPr lang="zh-TW" altLang="zh-TW" sz="2400" dirty="0" smtClean="0"/>
              <a:t>，</a:t>
            </a:r>
            <a:r>
              <a:rPr lang="zh-TW" altLang="en-US" sz="2400" dirty="0" smtClean="0"/>
              <a:t>但其</a:t>
            </a:r>
            <a:r>
              <a:rPr lang="zh-TW" altLang="zh-TW" sz="2400" dirty="0" smtClean="0"/>
              <a:t>使用辯護士的比例卻</a:t>
            </a:r>
            <a:r>
              <a:rPr lang="zh-TW" altLang="zh-TW" sz="2400" dirty="0" smtClean="0">
                <a:solidFill>
                  <a:srgbClr val="FF0000"/>
                </a:solidFill>
              </a:rPr>
              <a:t>最低</a:t>
            </a:r>
            <a:r>
              <a:rPr lang="zh-TW" altLang="en-US" sz="2400" dirty="0" smtClean="0">
                <a:solidFill>
                  <a:srgbClr val="FF0000"/>
                </a:solidFill>
              </a:rPr>
              <a:t>，</a:t>
            </a:r>
            <a:r>
              <a:rPr lang="zh-TW" altLang="en-US" sz="2400" dirty="0" smtClean="0"/>
              <a:t>比台北人少了近一成（</a:t>
            </a:r>
            <a:r>
              <a:rPr lang="en-US" altLang="zh-TW" sz="2400" dirty="0" smtClean="0"/>
              <a:t>9</a:t>
            </a:r>
            <a:r>
              <a:rPr lang="zh-TW" altLang="en-US" sz="2400" dirty="0" smtClean="0"/>
              <a:t>％）。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17646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7380312" y="1988840"/>
            <a:ext cx="432048" cy="1440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7380312" y="4797152"/>
            <a:ext cx="432048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7380312" y="5229200"/>
            <a:ext cx="432048" cy="1440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380312" y="3573016"/>
            <a:ext cx="432048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23528" y="1196752"/>
            <a:ext cx="3960440" cy="5472608"/>
          </a:xfrm>
        </p:spPr>
        <p:txBody>
          <a:bodyPr>
            <a:normAutofit fontScale="92500"/>
          </a:bodyPr>
          <a:lstStyle/>
          <a:p>
            <a:r>
              <a:rPr lang="en-US" altLang="zh-TW" sz="2400" dirty="0" smtClean="0"/>
              <a:t>‧</a:t>
            </a:r>
            <a:r>
              <a:rPr lang="zh-TW" altLang="zh-TW" sz="2400" dirty="0" smtClean="0"/>
              <a:t>八成從事農業</a:t>
            </a:r>
            <a:r>
              <a:rPr lang="zh-TW" altLang="en-US" sz="2400" dirty="0" smtClean="0"/>
              <a:t>的</a:t>
            </a:r>
            <a:r>
              <a:rPr lang="zh-TW" altLang="zh-TW" sz="2400" dirty="0" smtClean="0"/>
              <a:t>文山郡</a:t>
            </a:r>
            <a:r>
              <a:rPr lang="zh-TW" altLang="en-US" sz="2400" dirty="0" smtClean="0"/>
              <a:t>居民</a:t>
            </a:r>
            <a:r>
              <a:rPr lang="zh-TW" altLang="zh-TW" sz="2400" dirty="0" smtClean="0"/>
              <a:t>，</a:t>
            </a:r>
            <a:r>
              <a:rPr lang="zh-TW" altLang="en-US" sz="2400" dirty="0" smtClean="0"/>
              <a:t>可能因</a:t>
            </a:r>
            <a:r>
              <a:rPr lang="zh-TW" altLang="zh-TW" sz="2400" dirty="0" smtClean="0">
                <a:solidFill>
                  <a:srgbClr val="FF0000"/>
                </a:solidFill>
              </a:rPr>
              <a:t>經濟能力</a:t>
            </a:r>
            <a:r>
              <a:rPr lang="zh-TW" altLang="zh-TW" sz="2400" dirty="0" smtClean="0"/>
              <a:t>較弱，難</a:t>
            </a:r>
            <a:r>
              <a:rPr lang="zh-TW" altLang="en-US" sz="2400" dirty="0" smtClean="0"/>
              <a:t>以</a:t>
            </a:r>
            <a:r>
              <a:rPr lang="zh-TW" altLang="zh-TW" sz="2400" dirty="0" smtClean="0"/>
              <a:t>支應聘請辯護士所需費用</a:t>
            </a:r>
            <a:r>
              <a:rPr lang="zh-TW" altLang="en-US" sz="2400" dirty="0" smtClean="0"/>
              <a:t>，故辯護士使用率最低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若以商業、自由業、工業所占比重來評斷繁華程度，則依次為北市、基隆、宜蘭羅東。</a:t>
            </a:r>
            <a:r>
              <a:rPr lang="zh-TW" altLang="en-US" sz="2400" u="sng" dirty="0" smtClean="0"/>
              <a:t>基隆人</a:t>
            </a:r>
            <a:r>
              <a:rPr lang="zh-TW" altLang="en-US" sz="2400" dirty="0" smtClean="0"/>
              <a:t>的辯護士使用率雖</a:t>
            </a:r>
            <a:r>
              <a:rPr lang="zh-TW" altLang="en-US" sz="2400" dirty="0" smtClean="0">
                <a:solidFill>
                  <a:srgbClr val="FF0000"/>
                </a:solidFill>
              </a:rPr>
              <a:t>略高</a:t>
            </a:r>
            <a:r>
              <a:rPr lang="zh-TW" altLang="en-US" sz="2400" dirty="0" smtClean="0"/>
              <a:t>於台北人，但其案件數遠低於台北人，因此實際上接觸辯護士的人也</a:t>
            </a:r>
            <a:r>
              <a:rPr lang="zh-TW" altLang="en-US" sz="2400" dirty="0" smtClean="0">
                <a:solidFill>
                  <a:srgbClr val="FF0000"/>
                </a:solidFill>
              </a:rPr>
              <a:t>不多</a:t>
            </a:r>
            <a:r>
              <a:rPr lang="zh-TW" altLang="en-US" sz="2400" dirty="0" smtClean="0"/>
              <a:t>，這跟前述</a:t>
            </a:r>
            <a:r>
              <a:rPr lang="zh-TW" altLang="zh-TW" sz="2400" dirty="0" smtClean="0"/>
              <a:t>宜蘭羅東</a:t>
            </a:r>
            <a:r>
              <a:rPr lang="zh-TW" altLang="en-US" sz="2400" dirty="0" smtClean="0"/>
              <a:t>類似。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從文山郡之例可知，立足於個人主義與資本主義的審辯分立制，應有</a:t>
            </a:r>
            <a:r>
              <a:rPr lang="zh-TW" altLang="en-US" sz="2400" dirty="0" smtClean="0">
                <a:solidFill>
                  <a:srgbClr val="FF0000"/>
                </a:solidFill>
              </a:rPr>
              <a:t>配套</a:t>
            </a:r>
            <a:r>
              <a:rPr lang="zh-TW" altLang="en-US" sz="2400" dirty="0" smtClean="0"/>
              <a:t>方能實質公平。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2484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696744" cy="720080"/>
          </a:xfrm>
        </p:spPr>
        <p:txBody>
          <a:bodyPr/>
          <a:lstStyle/>
          <a:p>
            <a:r>
              <a:rPr lang="zh-TW" altLang="zh-TW" sz="3600" dirty="0" smtClean="0"/>
              <a:t>與檢察官對辯而體驗審檢辯分立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67544" y="1916832"/>
            <a:ext cx="3744416" cy="4176464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由</a:t>
            </a:r>
            <a:r>
              <a:rPr lang="zh-TW" altLang="zh-TW" sz="2400" dirty="0" smtClean="0">
                <a:solidFill>
                  <a:srgbClr val="FF0000"/>
                </a:solidFill>
              </a:rPr>
              <a:t>法院</a:t>
            </a:r>
            <a:r>
              <a:rPr lang="zh-TW" altLang="en-US" sz="2400" dirty="0" smtClean="0">
                <a:solidFill>
                  <a:srgbClr val="FF0000"/>
                </a:solidFill>
              </a:rPr>
              <a:t>程序</a:t>
            </a:r>
            <a:r>
              <a:rPr lang="zh-TW" altLang="zh-TW" sz="2400" dirty="0" smtClean="0"/>
              <a:t>所認定的犯罪，竊盜罪最常發生</a:t>
            </a:r>
            <a:r>
              <a:rPr lang="zh-TW" altLang="en-US" sz="2400" dirty="0" smtClean="0"/>
              <a:t>，但加入</a:t>
            </a:r>
            <a:r>
              <a:rPr lang="zh-TW" altLang="zh-TW" sz="2400" dirty="0" smtClean="0"/>
              <a:t>由警察官</a:t>
            </a:r>
            <a:r>
              <a:rPr lang="zh-TW" altLang="en-US" sz="2400" dirty="0" smtClean="0"/>
              <a:t>所</a:t>
            </a:r>
            <a:r>
              <a:rPr lang="zh-TW" altLang="zh-TW" sz="2400" dirty="0" smtClean="0"/>
              <a:t>為</a:t>
            </a:r>
            <a:r>
              <a:rPr lang="zh-TW" altLang="en-US" sz="2400" dirty="0" smtClean="0"/>
              <a:t>的</a:t>
            </a:r>
            <a:r>
              <a:rPr lang="zh-TW" altLang="zh-TW" sz="2400" dirty="0" smtClean="0">
                <a:solidFill>
                  <a:srgbClr val="FF0000"/>
                </a:solidFill>
              </a:rPr>
              <a:t>犯罪即決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賭博罪</a:t>
            </a:r>
            <a:r>
              <a:rPr lang="zh-TW" altLang="en-US" sz="2400" dirty="0" smtClean="0"/>
              <a:t>及</a:t>
            </a:r>
            <a:r>
              <a:rPr lang="zh-TW" altLang="zh-TW" sz="2400" dirty="0" smtClean="0"/>
              <a:t>阿片罪</a:t>
            </a:r>
            <a:r>
              <a:rPr lang="zh-TW" altLang="en-US" sz="2400" dirty="0" smtClean="0"/>
              <a:t>等更輕微之罪</a:t>
            </a:r>
            <a:r>
              <a:rPr lang="zh-TW" altLang="zh-TW" sz="2400" dirty="0" smtClean="0"/>
              <a:t>才是</a:t>
            </a:r>
            <a:r>
              <a:rPr lang="zh-TW" altLang="zh-TW" sz="2400" dirty="0" smtClean="0">
                <a:solidFill>
                  <a:srgbClr val="FF0000"/>
                </a:solidFill>
              </a:rPr>
              <a:t>最常</a:t>
            </a:r>
            <a:r>
              <a:rPr lang="zh-TW" altLang="zh-TW" sz="2400" dirty="0" smtClean="0"/>
              <a:t>發生</a:t>
            </a:r>
            <a:r>
              <a:rPr lang="zh-TW" altLang="en-US" sz="2400" dirty="0" smtClean="0"/>
              <a:t>者</a:t>
            </a:r>
            <a:r>
              <a:rPr lang="zh-TW" altLang="zh-TW" sz="2400" dirty="0" smtClean="0"/>
              <a:t> 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「審檢辯」所需</a:t>
            </a:r>
            <a:r>
              <a:rPr lang="zh-TW" altLang="en-US" sz="2400" dirty="0" smtClean="0">
                <a:solidFill>
                  <a:srgbClr val="FF0000"/>
                </a:solidFill>
              </a:rPr>
              <a:t>人事及時間成本</a:t>
            </a:r>
            <a:r>
              <a:rPr lang="zh-TW" altLang="en-US" sz="2400" dirty="0" smtClean="0"/>
              <a:t>較高，故殖民地統治當局僅用以處理</a:t>
            </a:r>
            <a:r>
              <a:rPr lang="zh-TW" altLang="en-US" sz="2400" dirty="0" smtClean="0">
                <a:solidFill>
                  <a:srgbClr val="FF0000"/>
                </a:solidFill>
              </a:rPr>
              <a:t>重罪</a:t>
            </a:r>
            <a:r>
              <a:rPr lang="zh-TW" altLang="en-US" sz="2400" dirty="0" smtClean="0"/>
              <a:t>。在「</a:t>
            </a:r>
            <a:r>
              <a:rPr lang="zh-TW" altLang="zh-TW" sz="2400" dirty="0" smtClean="0"/>
              <a:t>重罪</a:t>
            </a:r>
            <a:r>
              <a:rPr lang="zh-TW" altLang="zh-TW" sz="2400" dirty="0" smtClean="0">
                <a:solidFill>
                  <a:srgbClr val="0070C0"/>
                </a:solidFill>
              </a:rPr>
              <a:t>少見</a:t>
            </a:r>
            <a:r>
              <a:rPr lang="zh-TW" altLang="zh-TW" sz="2400" dirty="0" smtClean="0"/>
              <a:t>、輕罪不斷</a:t>
            </a:r>
            <a:r>
              <a:rPr lang="zh-TW" altLang="en-US" sz="2400" dirty="0" smtClean="0"/>
              <a:t>」底下，只</a:t>
            </a:r>
            <a:r>
              <a:rPr lang="zh-TW" altLang="en-US" sz="2400" dirty="0" smtClean="0">
                <a:solidFill>
                  <a:srgbClr val="0070C0"/>
                </a:solidFill>
              </a:rPr>
              <a:t>少數人</a:t>
            </a:r>
            <a:r>
              <a:rPr lang="zh-TW" altLang="en-US" sz="2400" dirty="0" smtClean="0"/>
              <a:t>有機會接觸到檢察官，體驗審檢辯分立。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1342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11560" y="1340768"/>
            <a:ext cx="3672408" cy="4968552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刑案已很少移送法院而遇到檢察官，縱令</a:t>
            </a:r>
            <a:r>
              <a:rPr lang="zh-TW" altLang="en-US" sz="2400" dirty="0" smtClean="0">
                <a:solidFill>
                  <a:srgbClr val="FF0000"/>
                </a:solidFill>
              </a:rPr>
              <a:t>送至法院</a:t>
            </a:r>
            <a:r>
              <a:rPr lang="zh-TW" altLang="en-US" sz="2400" dirty="0" smtClean="0"/>
              <a:t>，於日治</a:t>
            </a:r>
            <a:r>
              <a:rPr lang="zh-TW" altLang="en-US" sz="2400" dirty="0" smtClean="0">
                <a:solidFill>
                  <a:srgbClr val="FF0000"/>
                </a:solidFill>
              </a:rPr>
              <a:t>前期</a:t>
            </a:r>
            <a:r>
              <a:rPr lang="zh-TW" altLang="en-US" sz="2400" dirty="0" smtClean="0"/>
              <a:t>有四分之一的案件，由於</a:t>
            </a:r>
            <a:r>
              <a:rPr lang="zh-TW" altLang="zh-TW" sz="2400" dirty="0" smtClean="0"/>
              <a:t>警察官代理檢察官職權</a:t>
            </a:r>
            <a:r>
              <a:rPr lang="zh-TW" altLang="en-US" sz="2400" dirty="0" smtClean="0"/>
              <a:t>，與犯罪即決同樣</a:t>
            </a:r>
            <a:r>
              <a:rPr lang="zh-TW" altLang="en-US" sz="2400" dirty="0" smtClean="0">
                <a:solidFill>
                  <a:srgbClr val="FF0000"/>
                </a:solidFill>
              </a:rPr>
              <a:t>遭警察官</a:t>
            </a:r>
            <a:r>
              <a:rPr lang="zh-TW" altLang="en-US" sz="2400" dirty="0" smtClean="0"/>
              <a:t>訴追犯罪。日治中、後期已無此現象。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加上檢察官確實可指揮警察辦案，故欠缺行政司法分立觀念的人們，認為其是</a:t>
            </a:r>
            <a:r>
              <a:rPr lang="zh-TW" altLang="en-US" sz="2400" dirty="0" smtClean="0">
                <a:solidFill>
                  <a:srgbClr val="FF0000"/>
                </a:solidFill>
              </a:rPr>
              <a:t>警察官的上司</a:t>
            </a:r>
            <a:r>
              <a:rPr lang="zh-TW" altLang="en-US" sz="2400" dirty="0" smtClean="0"/>
              <a:t>，非常具有權威，而非僅訴訟程序上與被告對等的</a:t>
            </a:r>
            <a:r>
              <a:rPr lang="zh-TW" altLang="en-US" sz="2400" dirty="0" smtClean="0">
                <a:solidFill>
                  <a:srgbClr val="FF0000"/>
                </a:solidFill>
              </a:rPr>
              <a:t>原告</a:t>
            </a:r>
            <a:r>
              <a:rPr lang="zh-TW" altLang="en-US" sz="2400" dirty="0" smtClean="0"/>
              <a:t>爾。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8100392" y="2636912"/>
            <a:ext cx="432048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04856" cy="1296144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新、舊法律觀具體展現於兩份檔案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2400" dirty="0" smtClean="0"/>
              <a:t>（臺大圖書館淡新、日治兩檔案簡介摺頁）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495800" cy="356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4"/>
            <a:ext cx="4572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95536" y="1124744"/>
            <a:ext cx="3456384" cy="5328592"/>
          </a:xfrm>
        </p:spPr>
        <p:txBody>
          <a:bodyPr>
            <a:normAutofit fontScale="92500"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大約日治的中、後期，法院內有</a:t>
            </a:r>
            <a:r>
              <a:rPr lang="en-US" altLang="zh-TW" sz="2400" dirty="0" smtClean="0"/>
              <a:t>28.7</a:t>
            </a:r>
            <a:r>
              <a:rPr lang="zh-TW" altLang="en-US" sz="2400" dirty="0" smtClean="0"/>
              <a:t>％的刑案，</a:t>
            </a:r>
            <a:r>
              <a:rPr lang="zh-TW" altLang="zh-TW" sz="2400" dirty="0" smtClean="0"/>
              <a:t>依</a:t>
            </a:r>
            <a:r>
              <a:rPr lang="zh-TW" altLang="zh-TW" sz="2400" dirty="0" smtClean="0">
                <a:solidFill>
                  <a:srgbClr val="FF0000"/>
                </a:solidFill>
              </a:rPr>
              <a:t>略式</a:t>
            </a:r>
            <a:r>
              <a:rPr lang="zh-TW" altLang="en-US" sz="2400" dirty="0" smtClean="0">
                <a:solidFill>
                  <a:srgbClr val="FF0000"/>
                </a:solidFill>
              </a:rPr>
              <a:t>命令</a:t>
            </a:r>
            <a:r>
              <a:rPr lang="zh-TW" altLang="en-US" sz="2400" dirty="0" smtClean="0"/>
              <a:t>處斷。就這類由獨任法官科以罰金的案件，雖由</a:t>
            </a:r>
            <a:r>
              <a:rPr lang="zh-TW" altLang="zh-TW" sz="2400" dirty="0" smtClean="0"/>
              <a:t>檢察官提</a:t>
            </a:r>
            <a:r>
              <a:rPr lang="zh-TW" altLang="en-US" sz="2400" dirty="0" smtClean="0"/>
              <a:t>起</a:t>
            </a:r>
            <a:r>
              <a:rPr lang="zh-TW" altLang="zh-TW" sz="2400" dirty="0" smtClean="0"/>
              <a:t>公訴，</a:t>
            </a:r>
            <a:r>
              <a:rPr lang="zh-TW" altLang="en-US" sz="2400" dirty="0" smtClean="0"/>
              <a:t>但法官得僅據書狀以命令處刑，</a:t>
            </a:r>
            <a:r>
              <a:rPr lang="zh-TW" altLang="zh-TW" sz="2400" dirty="0" smtClean="0"/>
              <a:t>被告</a:t>
            </a:r>
            <a:r>
              <a:rPr lang="zh-TW" altLang="en-US" sz="2400" dirty="0" smtClean="0">
                <a:solidFill>
                  <a:srgbClr val="FF0000"/>
                </a:solidFill>
              </a:rPr>
              <a:t>未</a:t>
            </a:r>
            <a:r>
              <a:rPr lang="zh-TW" altLang="zh-TW" sz="2400" dirty="0" smtClean="0"/>
              <a:t>與檢察官在</a:t>
            </a:r>
            <a:r>
              <a:rPr lang="zh-TW" altLang="zh-TW" sz="2400" dirty="0" smtClean="0">
                <a:solidFill>
                  <a:srgbClr val="FF0000"/>
                </a:solidFill>
              </a:rPr>
              <a:t>公判庭上對辯</a:t>
            </a:r>
            <a:r>
              <a:rPr lang="zh-TW" altLang="en-US" sz="2400" dirty="0" smtClean="0"/>
              <a:t>即</a:t>
            </a:r>
            <a:r>
              <a:rPr lang="zh-TW" altLang="zh-TW" sz="2400" dirty="0" smtClean="0"/>
              <a:t>被定罪 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表上「無檢察官」係指</a:t>
            </a:r>
            <a:r>
              <a:rPr lang="zh-TW" altLang="en-US" sz="2400" dirty="0" smtClean="0">
                <a:solidFill>
                  <a:srgbClr val="FF0000"/>
                </a:solidFill>
              </a:rPr>
              <a:t>無該等記載</a:t>
            </a:r>
            <a:r>
              <a:rPr lang="zh-TW" altLang="en-US" sz="2400" dirty="0" smtClean="0"/>
              <a:t>。若依據「公判調書」而來，則其實檢察官</a:t>
            </a:r>
            <a:r>
              <a:rPr lang="zh-TW" altLang="en-US" sz="2400" dirty="0" smtClean="0">
                <a:solidFill>
                  <a:srgbClr val="FF0000"/>
                </a:solidFill>
              </a:rPr>
              <a:t>有</a:t>
            </a:r>
            <a:r>
              <a:rPr lang="zh-TW" altLang="en-US" sz="2400" dirty="0" smtClean="0"/>
              <a:t>參與公判庭，只不過這種</a:t>
            </a:r>
            <a:r>
              <a:rPr lang="zh-TW" altLang="en-US" sz="2400" dirty="0" smtClean="0">
                <a:solidFill>
                  <a:srgbClr val="0070C0"/>
                </a:solidFill>
              </a:rPr>
              <a:t>用以替代判決書的公判調書</a:t>
            </a:r>
            <a:r>
              <a:rPr lang="zh-TW" altLang="en-US" sz="2400" dirty="0" smtClean="0"/>
              <a:t>沒記載爾；依據「略式命令」而來，才是沒與檢察官對辯。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6085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6372200" y="4437112"/>
            <a:ext cx="288032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660232" y="2780928"/>
            <a:ext cx="360040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499992" y="2492896"/>
            <a:ext cx="360040" cy="5040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372200" y="1988840"/>
            <a:ext cx="288032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208912" cy="1944216"/>
          </a:xfrm>
        </p:spPr>
        <p:txBody>
          <a:bodyPr/>
          <a:lstStyle/>
          <a:p>
            <a:r>
              <a:rPr lang="en-US" altLang="zh-TW" b="0" dirty="0" smtClean="0">
                <a:solidFill>
                  <a:schemeClr val="tx1"/>
                </a:solidFill>
              </a:rPr>
              <a:t>‧</a:t>
            </a:r>
            <a:r>
              <a:rPr lang="zh-TW" altLang="en-US" b="0" dirty="0" smtClean="0">
                <a:solidFill>
                  <a:schemeClr val="tx1"/>
                </a:solidFill>
              </a:rPr>
              <a:t>依表</a:t>
            </a:r>
            <a:r>
              <a:rPr lang="en-US" altLang="zh-TW" b="0" dirty="0" smtClean="0">
                <a:solidFill>
                  <a:schemeClr val="tx1"/>
                </a:solidFill>
              </a:rPr>
              <a:t>5-3</a:t>
            </a:r>
            <a:r>
              <a:rPr lang="zh-TW" altLang="en-US" b="0" dirty="0" smtClean="0">
                <a:solidFill>
                  <a:schemeClr val="tx1"/>
                </a:solidFill>
              </a:rPr>
              <a:t>，</a:t>
            </a:r>
            <a:r>
              <a:rPr lang="zh-TW" altLang="zh-TW" b="0" dirty="0" smtClean="0">
                <a:solidFill>
                  <a:schemeClr val="tx1"/>
                </a:solidFill>
              </a:rPr>
              <a:t>法院以略式命令處刑者主要是</a:t>
            </a:r>
            <a:r>
              <a:rPr lang="zh-TW" altLang="zh-TW" b="0" dirty="0" smtClean="0">
                <a:solidFill>
                  <a:srgbClr val="FF0000"/>
                </a:solidFill>
              </a:rPr>
              <a:t>經濟統制犯罪</a:t>
            </a:r>
            <a:r>
              <a:rPr lang="zh-TW" altLang="en-US" b="0" dirty="0" smtClean="0">
                <a:solidFill>
                  <a:schemeClr val="tx1"/>
                </a:solidFill>
              </a:rPr>
              <a:t>，而該等犯罪乃日治晚期進入戰爭後的產物。依表</a:t>
            </a:r>
            <a:r>
              <a:rPr lang="en-US" altLang="zh-TW" b="0" dirty="0" smtClean="0">
                <a:solidFill>
                  <a:schemeClr val="tx1"/>
                </a:solidFill>
              </a:rPr>
              <a:t>5-1</a:t>
            </a:r>
            <a:r>
              <a:rPr lang="zh-TW" altLang="en-US" b="0" dirty="0" smtClean="0">
                <a:solidFill>
                  <a:schemeClr val="tx1"/>
                </a:solidFill>
              </a:rPr>
              <a:t>，</a:t>
            </a:r>
            <a:r>
              <a:rPr lang="zh-TW" altLang="en-US" b="0" dirty="0" smtClean="0">
                <a:solidFill>
                  <a:srgbClr val="FF0000"/>
                </a:solidFill>
              </a:rPr>
              <a:t>日治晚期</a:t>
            </a:r>
            <a:r>
              <a:rPr lang="zh-TW" altLang="en-US" b="0" dirty="0" smtClean="0">
                <a:solidFill>
                  <a:schemeClr val="tx1"/>
                </a:solidFill>
              </a:rPr>
              <a:t>以</a:t>
            </a:r>
            <a:r>
              <a:rPr lang="zh-TW" altLang="zh-TW" b="0" dirty="0" smtClean="0">
                <a:solidFill>
                  <a:schemeClr val="tx1"/>
                </a:solidFill>
              </a:rPr>
              <a:t>「無檢察官」占</a:t>
            </a:r>
            <a:r>
              <a:rPr lang="zh-TW" altLang="en-US" b="0" dirty="0" smtClean="0">
                <a:solidFill>
                  <a:schemeClr val="tx1"/>
                </a:solidFill>
              </a:rPr>
              <a:t>絕大多數，即因</a:t>
            </a:r>
            <a:r>
              <a:rPr lang="zh-TW" altLang="en-US" b="0" dirty="0" smtClean="0">
                <a:solidFill>
                  <a:srgbClr val="FF0000"/>
                </a:solidFill>
              </a:rPr>
              <a:t>依</a:t>
            </a:r>
            <a:r>
              <a:rPr lang="zh-TW" altLang="zh-TW" b="0" dirty="0" smtClean="0">
                <a:solidFill>
                  <a:srgbClr val="FF0000"/>
                </a:solidFill>
              </a:rPr>
              <a:t>略式命令</a:t>
            </a:r>
            <a:r>
              <a:rPr lang="zh-TW" altLang="en-US" b="0" dirty="0" smtClean="0">
                <a:solidFill>
                  <a:schemeClr val="tx1"/>
                </a:solidFill>
              </a:rPr>
              <a:t>處斷甚為普遍。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r>
              <a:rPr lang="en-US" altLang="zh-TW" b="0" dirty="0" smtClean="0">
                <a:solidFill>
                  <a:schemeClr val="tx1"/>
                </a:solidFill>
              </a:rPr>
              <a:t>‧</a:t>
            </a:r>
            <a:r>
              <a:rPr lang="zh-TW" altLang="en-US" b="0" dirty="0" smtClean="0">
                <a:solidFill>
                  <a:schemeClr val="tx1"/>
                </a:solidFill>
              </a:rPr>
              <a:t>於日治末期，一般人民</a:t>
            </a:r>
            <a:r>
              <a:rPr lang="zh-TW" altLang="zh-TW" b="0" dirty="0" smtClean="0">
                <a:solidFill>
                  <a:schemeClr val="tx1"/>
                </a:solidFill>
              </a:rPr>
              <a:t>經常未</a:t>
            </a:r>
            <a:r>
              <a:rPr lang="zh-TW" altLang="en-US" b="0" dirty="0" smtClean="0">
                <a:solidFill>
                  <a:schemeClr val="tx1"/>
                </a:solidFill>
              </a:rPr>
              <a:t>曾</a:t>
            </a:r>
            <a:r>
              <a:rPr lang="zh-TW" altLang="zh-TW" b="0" dirty="0" smtClean="0">
                <a:solidFill>
                  <a:schemeClr val="tx1"/>
                </a:solidFill>
              </a:rPr>
              <a:t>與檢察官對辯</a:t>
            </a:r>
            <a:r>
              <a:rPr lang="zh-TW" altLang="en-US" b="0" dirty="0" smtClean="0">
                <a:solidFill>
                  <a:schemeClr val="tx1"/>
                </a:solidFill>
              </a:rPr>
              <a:t>即</a:t>
            </a:r>
            <a:r>
              <a:rPr lang="zh-TW" altLang="zh-TW" b="0" dirty="0" smtClean="0">
                <a:solidFill>
                  <a:schemeClr val="tx1"/>
                </a:solidFill>
              </a:rPr>
              <a:t>被定罪</a:t>
            </a:r>
            <a:r>
              <a:rPr lang="zh-TW" altLang="en-US" b="0" dirty="0" smtClean="0">
                <a:solidFill>
                  <a:schemeClr val="tx1"/>
                </a:solidFill>
              </a:rPr>
              <a:t>，無從體驗審檢辯分立，依舊</a:t>
            </a:r>
            <a:r>
              <a:rPr lang="zh-TW" altLang="en-US" b="0" dirty="0" smtClean="0">
                <a:solidFill>
                  <a:srgbClr val="FF0000"/>
                </a:solidFill>
              </a:rPr>
              <a:t>不太知悉</a:t>
            </a:r>
            <a:r>
              <a:rPr lang="zh-TW" altLang="en-US" b="0" dirty="0" smtClean="0">
                <a:solidFill>
                  <a:schemeClr val="tx1"/>
                </a:solidFill>
              </a:rPr>
              <a:t>檢察官的角色。</a:t>
            </a:r>
            <a:endParaRPr lang="zh-TW" altLang="en-US" b="0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8820472" y="1052737"/>
            <a:ext cx="144016" cy="146186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40324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660232" y="4941168"/>
            <a:ext cx="360040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148064" y="4797152"/>
            <a:ext cx="576064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3568" y="4365104"/>
            <a:ext cx="36004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907704" y="4725144"/>
            <a:ext cx="360040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943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11560" y="1988840"/>
            <a:ext cx="2088232" cy="3384376"/>
          </a:xfrm>
        </p:spPr>
        <p:txBody>
          <a:bodyPr>
            <a:normAutofit/>
          </a:bodyPr>
          <a:lstStyle/>
          <a:p>
            <a:r>
              <a:rPr lang="en-US" altLang="zh-TW" sz="2600" dirty="0" smtClean="0"/>
              <a:t>‧</a:t>
            </a:r>
            <a:r>
              <a:rPr lang="zh-TW" altLang="en-US" sz="2600" dirty="0" smtClean="0"/>
              <a:t>二次大戰後，日本人離開了，</a:t>
            </a:r>
            <a:r>
              <a:rPr lang="zh-TW" altLang="en-US" sz="2600" dirty="0" smtClean="0">
                <a:solidFill>
                  <a:srgbClr val="FF0000"/>
                </a:solidFill>
              </a:rPr>
              <a:t>台灣人</a:t>
            </a:r>
            <a:r>
              <a:rPr lang="zh-TW" altLang="en-US" sz="2600" dirty="0" smtClean="0"/>
              <a:t>在同屬現代歐陸法系的中華民國司法制度下，</a:t>
            </a:r>
            <a:r>
              <a:rPr lang="zh-TW" altLang="en-US" sz="2600" dirty="0" smtClean="0">
                <a:solidFill>
                  <a:srgbClr val="FF0000"/>
                </a:solidFill>
              </a:rPr>
              <a:t>繼續去法院相告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08720"/>
            <a:ext cx="57606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6660232" y="2996952"/>
            <a:ext cx="360040" cy="295232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4716016" y="2132856"/>
            <a:ext cx="504056" cy="20162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7884368" y="3140968"/>
            <a:ext cx="360040" cy="72008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995936" y="3861048"/>
            <a:ext cx="792088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7452320" y="3861048"/>
            <a:ext cx="72008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結論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384376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　</a:t>
            </a:r>
            <a:r>
              <a:rPr lang="zh-TW" altLang="zh-TW" sz="2800" dirty="0" smtClean="0">
                <a:latin typeface="+mj-ea"/>
                <a:ea typeface="+mj-ea"/>
              </a:rPr>
              <a:t>日本殖民統治下的台灣，不論在國家的法制或人民的法律行動上，都已</a:t>
            </a:r>
            <a:r>
              <a:rPr lang="zh-TW" altLang="zh-TW" sz="2800" b="1" dirty="0" smtClean="0">
                <a:latin typeface="+mj-ea"/>
                <a:ea typeface="+mj-ea"/>
              </a:rPr>
              <a:t>開啟</a:t>
            </a:r>
            <a:r>
              <a:rPr lang="zh-TW" altLang="zh-TW" sz="2800" dirty="0" smtClean="0">
                <a:latin typeface="+mj-ea"/>
                <a:ea typeface="+mj-ea"/>
              </a:rPr>
              <a:t>了司法正義觀從「傳統」走向「現代」的路徑，但整個前進的步伐仍緩慢，亦即轉型的程度猶相當</a:t>
            </a:r>
            <a:r>
              <a:rPr lang="zh-TW" altLang="zh-TW" sz="2800" b="1" dirty="0" smtClean="0">
                <a:latin typeface="+mj-ea"/>
                <a:ea typeface="+mj-ea"/>
              </a:rPr>
              <a:t>有限</a:t>
            </a:r>
            <a:r>
              <a:rPr lang="zh-TW" altLang="zh-TW" sz="2800" dirty="0" smtClean="0">
                <a:latin typeface="+mj-ea"/>
                <a:ea typeface="+mj-ea"/>
              </a:rPr>
              <a:t>，處處可見固有、傳統中國式司法正義觀的遺緒。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134672" cy="720080"/>
          </a:xfrm>
        </p:spPr>
        <p:txBody>
          <a:bodyPr/>
          <a:lstStyle/>
          <a:p>
            <a:r>
              <a:rPr lang="zh-TW" altLang="en-US" sz="3600" dirty="0" smtClean="0"/>
              <a:t>探究人民法院活動及法律觀需科際整合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3568" y="1916832"/>
            <a:ext cx="4464496" cy="4475584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※</a:t>
            </a:r>
            <a:r>
              <a:rPr lang="zh-TW" altLang="en-US" sz="2400" dirty="0" smtClean="0">
                <a:solidFill>
                  <a:srgbClr val="FF0000"/>
                </a:solidFill>
              </a:rPr>
              <a:t>國家</a:t>
            </a:r>
            <a:r>
              <a:rPr lang="zh-TW" altLang="en-US" sz="2400" dirty="0" smtClean="0"/>
              <a:t>法制上規範：新舊交織</a:t>
            </a:r>
            <a:endParaRPr lang="en-US" altLang="zh-TW" sz="2400" dirty="0" smtClean="0"/>
          </a:p>
          <a:p>
            <a:r>
              <a:rPr lang="zh-TW" altLang="en-US" sz="2400" dirty="0" smtClean="0"/>
              <a:t>    ☞法律學</a:t>
            </a:r>
            <a:endParaRPr lang="en-US" altLang="zh-TW" sz="2400" dirty="0" smtClean="0"/>
          </a:p>
          <a:p>
            <a:r>
              <a:rPr lang="zh-TW" altLang="en-US" sz="2400" dirty="0" smtClean="0"/>
              <a:t>↓</a:t>
            </a:r>
            <a:endParaRPr lang="en-US" altLang="zh-TW" sz="2400" dirty="0" smtClean="0"/>
          </a:p>
          <a:p>
            <a:r>
              <a:rPr lang="en-US" altLang="zh-TW" sz="2400" dirty="0" smtClean="0">
                <a:solidFill>
                  <a:srgbClr val="00B0F0"/>
                </a:solidFill>
              </a:rPr>
              <a:t>※</a:t>
            </a:r>
            <a:r>
              <a:rPr lang="zh-TW" altLang="en-US" sz="2400" dirty="0" smtClean="0">
                <a:solidFill>
                  <a:srgbClr val="FF0000"/>
                </a:solidFill>
              </a:rPr>
              <a:t>人民</a:t>
            </a:r>
            <a:r>
              <a:rPr lang="zh-TW" altLang="en-US" sz="2400" dirty="0" smtClean="0"/>
              <a:t>法院活動：依理性而作為</a:t>
            </a:r>
            <a:endParaRPr lang="en-US" altLang="zh-TW" sz="2400" dirty="0" smtClean="0"/>
          </a:p>
          <a:p>
            <a:r>
              <a:rPr lang="zh-TW" altLang="en-US" sz="2400" dirty="0" smtClean="0"/>
              <a:t>    ☞統計學、經濟學</a:t>
            </a:r>
            <a:endParaRPr lang="en-US" altLang="zh-TW" sz="2400" dirty="0" smtClean="0"/>
          </a:p>
          <a:p>
            <a:r>
              <a:rPr lang="zh-TW" altLang="en-US" sz="2400" dirty="0" smtClean="0"/>
              <a:t>↓</a:t>
            </a:r>
            <a:endParaRPr lang="en-US" altLang="zh-TW" sz="2400" dirty="0" smtClean="0"/>
          </a:p>
          <a:p>
            <a:r>
              <a:rPr lang="en-US" altLang="zh-TW" sz="2400" dirty="0" smtClean="0">
                <a:solidFill>
                  <a:srgbClr val="00B0F0"/>
                </a:solidFill>
              </a:rPr>
              <a:t>※</a:t>
            </a:r>
            <a:r>
              <a:rPr lang="zh-TW" altLang="en-US" sz="2400" dirty="0" smtClean="0"/>
              <a:t>人民</a:t>
            </a:r>
            <a:r>
              <a:rPr lang="zh-TW" altLang="en-US" sz="2400" dirty="0" smtClean="0">
                <a:solidFill>
                  <a:srgbClr val="FF0000"/>
                </a:solidFill>
              </a:rPr>
              <a:t>法律觀</a:t>
            </a:r>
            <a:r>
              <a:rPr lang="zh-TW" altLang="en-US" sz="2400" dirty="0" smtClean="0"/>
              <a:t>：觀念可能轉變</a:t>
            </a:r>
            <a:endParaRPr lang="en-US" altLang="zh-TW" sz="2400" dirty="0" smtClean="0"/>
          </a:p>
          <a:p>
            <a:r>
              <a:rPr lang="zh-TW" altLang="en-US" sz="2400" dirty="0" smtClean="0"/>
              <a:t>    ☞歷史學、哲學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053943"/>
            <a:ext cx="3048000" cy="38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128792" cy="85270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/>
              <a:t>日治國家法制交織著新、舊法律觀（一）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新的「判調分立」：</a:t>
            </a:r>
            <a:r>
              <a:rPr lang="zh-TW" altLang="en-US" sz="2800" dirty="0" smtClean="0">
                <a:solidFill>
                  <a:srgbClr val="FF0000"/>
                </a:solidFill>
              </a:rPr>
              <a:t>審判</a:t>
            </a:r>
            <a:r>
              <a:rPr lang="zh-TW" altLang="en-US" sz="2800" dirty="0" smtClean="0"/>
              <a:t>由</a:t>
            </a:r>
            <a:r>
              <a:rPr lang="zh-TW" altLang="en-US" sz="2800" b="1" dirty="0" smtClean="0"/>
              <a:t>法院</a:t>
            </a:r>
            <a:r>
              <a:rPr lang="zh-TW" altLang="en-US" sz="2800" dirty="0" smtClean="0">
                <a:solidFill>
                  <a:srgbClr val="FF0000"/>
                </a:solidFill>
              </a:rPr>
              <a:t>依法律</a:t>
            </a:r>
            <a:r>
              <a:rPr lang="zh-TW" altLang="en-US" sz="2800" dirty="0" smtClean="0"/>
              <a:t>做成判決，故</a:t>
            </a:r>
            <a:r>
              <a:rPr lang="zh-TW" altLang="en-US" sz="2800" dirty="0" smtClean="0">
                <a:solidFill>
                  <a:srgbClr val="FF0000"/>
                </a:solidFill>
              </a:rPr>
              <a:t>不必得當事人同意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vs. </a:t>
            </a:r>
            <a:r>
              <a:rPr lang="zh-TW" altLang="en-US" sz="2800" dirty="0" smtClean="0">
                <a:solidFill>
                  <a:srgbClr val="0070C0"/>
                </a:solidFill>
              </a:rPr>
              <a:t>調解</a:t>
            </a:r>
            <a:r>
              <a:rPr lang="zh-TW" altLang="en-US" sz="2800" dirty="0" smtClean="0"/>
              <a:t>由調解者</a:t>
            </a:r>
            <a:r>
              <a:rPr lang="zh-TW" altLang="en-US" sz="2800" dirty="0" smtClean="0">
                <a:solidFill>
                  <a:srgbClr val="0070C0"/>
                </a:solidFill>
              </a:rPr>
              <a:t>不必依法律所定</a:t>
            </a:r>
            <a:r>
              <a:rPr lang="zh-TW" altLang="en-US" sz="2800" dirty="0" smtClean="0"/>
              <a:t>做成解決方案，故須雙方</a:t>
            </a:r>
            <a:r>
              <a:rPr lang="zh-TW" altLang="en-US" sz="2800" dirty="0" smtClean="0">
                <a:solidFill>
                  <a:srgbClr val="0070C0"/>
                </a:solidFill>
              </a:rPr>
              <a:t>同意</a:t>
            </a:r>
            <a:r>
              <a:rPr lang="zh-TW" altLang="en-US" sz="2800" dirty="0" smtClean="0"/>
              <a:t>。判，就依法。</a:t>
            </a:r>
            <a:endParaRPr lang="en-US" altLang="zh-TW" sz="2800" dirty="0" smtClean="0"/>
          </a:p>
          <a:p>
            <a:r>
              <a:rPr lang="zh-TW" altLang="en-US" sz="2800" dirty="0" smtClean="0"/>
              <a:t>舊的「聽訟後勸諭」：</a:t>
            </a:r>
            <a:r>
              <a:rPr lang="zh-TW" altLang="en-US" sz="2800" b="1" dirty="0" smtClean="0"/>
              <a:t>衙門</a:t>
            </a:r>
            <a:r>
              <a:rPr lang="zh-TW" altLang="en-US" sz="2800" dirty="0" smtClean="0"/>
              <a:t>內</a:t>
            </a:r>
            <a:r>
              <a:rPr lang="zh-TW" altLang="en-US" sz="2800" b="1" dirty="0" smtClean="0"/>
              <a:t>父母官</a:t>
            </a:r>
            <a:r>
              <a:rPr lang="zh-TW" altLang="en-US" sz="2800" dirty="0" smtClean="0"/>
              <a:t>在聽完雙方抱怨後，不必全然依照國法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官府規定而做出其認為妥當的裁斷，並強勢要求</a:t>
            </a:r>
            <a:r>
              <a:rPr lang="zh-TW" altLang="en-US" sz="2800" b="1" dirty="0" smtClean="0"/>
              <a:t>子民</a:t>
            </a:r>
            <a:r>
              <a:rPr lang="zh-TW" altLang="en-US" sz="2800" dirty="0" smtClean="0"/>
              <a:t>接受該解決方案。</a:t>
            </a:r>
            <a:endParaRPr lang="en-US" altLang="zh-TW" sz="2800" dirty="0" smtClean="0"/>
          </a:p>
          <a:p>
            <a:r>
              <a:rPr lang="zh-TW" altLang="en-US" sz="2800" dirty="0" smtClean="0"/>
              <a:t>表面上分立，地方政府</a:t>
            </a:r>
            <a:r>
              <a:rPr lang="zh-TW" altLang="en-US" sz="2800" b="1" dirty="0" smtClean="0"/>
              <a:t>調停官</a:t>
            </a:r>
            <a:r>
              <a:rPr lang="zh-TW" altLang="en-US" sz="2800" dirty="0" smtClean="0"/>
              <a:t>僅為民事爭訟調停。</a:t>
            </a:r>
            <a:r>
              <a:rPr lang="zh-TW" altLang="en-US" sz="2800" b="1" dirty="0" smtClean="0"/>
              <a:t>名為</a:t>
            </a:r>
            <a:r>
              <a:rPr lang="zh-TW" altLang="en-US" sz="2800" dirty="0" smtClean="0"/>
              <a:t>「調解」→可</a:t>
            </a:r>
            <a:r>
              <a:rPr lang="zh-TW" altLang="en-US" sz="2800" dirty="0" smtClean="0">
                <a:solidFill>
                  <a:srgbClr val="0070C0"/>
                </a:solidFill>
              </a:rPr>
              <a:t>不必依法律所定</a:t>
            </a:r>
            <a:r>
              <a:rPr lang="zh-TW" altLang="en-US" sz="2800" dirty="0" smtClean="0"/>
              <a:t>做成裁斷，</a:t>
            </a:r>
            <a:r>
              <a:rPr lang="zh-TW" altLang="en-US" sz="2800" b="1" dirty="0" smtClean="0"/>
              <a:t>但實為</a:t>
            </a:r>
            <a:r>
              <a:rPr lang="zh-TW" altLang="en-US" sz="2800" dirty="0" smtClean="0"/>
              <a:t>「審判」→經常</a:t>
            </a:r>
            <a:r>
              <a:rPr lang="zh-TW" altLang="en-US" sz="2800" dirty="0" smtClean="0">
                <a:solidFill>
                  <a:srgbClr val="FF0000"/>
                </a:solidFill>
              </a:rPr>
              <a:t>不必得當事人同意</a:t>
            </a:r>
            <a:r>
              <a:rPr lang="zh-TW" altLang="en-US" sz="2800" dirty="0" smtClean="0"/>
              <a:t>。</a:t>
            </a:r>
            <a:r>
              <a:rPr lang="zh-TW" altLang="en-US" sz="2800" b="1" dirty="0" smtClean="0"/>
              <a:t>不依法</a:t>
            </a:r>
            <a:r>
              <a:rPr lang="zh-TW" altLang="en-US" sz="2800" dirty="0" smtClean="0"/>
              <a:t>卻有類似判決的效力，</a:t>
            </a:r>
            <a:r>
              <a:rPr lang="zh-TW" altLang="en-US" sz="2800" b="1" dirty="0" smtClean="0">
                <a:latin typeface="+mj-ea"/>
                <a:ea typeface="+mj-ea"/>
              </a:rPr>
              <a:t>模糊化</a:t>
            </a:r>
            <a:r>
              <a:rPr lang="zh-TW" altLang="en-US" sz="2800" dirty="0" smtClean="0"/>
              <a:t>現代法上判調分立。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128792" cy="85270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/>
              <a:t>日治國家法制交織著新、舊法律觀（二）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新的「審辯分立」：法院內不告不理、不辯亦不審理；審、辯角色分離，自己權利</a:t>
            </a:r>
            <a:r>
              <a:rPr lang="zh-TW" altLang="en-US" sz="2800" dirty="0" smtClean="0">
                <a:solidFill>
                  <a:srgbClr val="FF0000"/>
                </a:solidFill>
              </a:rPr>
              <a:t>須自己辯</a:t>
            </a:r>
            <a:r>
              <a:rPr lang="zh-TW" altLang="en-US" sz="2800" dirty="0" smtClean="0"/>
              <a:t>，不自辯即承受不利益，因法官係中立的裁決者。人民不一定懂法律，故得聘律師來</a:t>
            </a:r>
            <a:r>
              <a:rPr lang="zh-TW" altLang="en-US" sz="2800" dirty="0" smtClean="0">
                <a:solidFill>
                  <a:srgbClr val="FF0000"/>
                </a:solidFill>
              </a:rPr>
              <a:t>提出</a:t>
            </a:r>
            <a:r>
              <a:rPr lang="zh-TW" altLang="en-US" sz="2800" dirty="0" smtClean="0"/>
              <a:t>利己的主張。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/>
              <a:t>舊的「父母官施恩」：衙門內</a:t>
            </a:r>
            <a:r>
              <a:rPr lang="zh-TW" altLang="en-US" sz="2800" dirty="0" smtClean="0">
                <a:solidFill>
                  <a:srgbClr val="0070C0"/>
                </a:solidFill>
              </a:rPr>
              <a:t>大老爺作主</a:t>
            </a:r>
            <a:r>
              <a:rPr lang="zh-TW" altLang="en-US" sz="2800" dirty="0" smtClean="0"/>
              <a:t>、</a:t>
            </a:r>
            <a:r>
              <a:rPr lang="zh-TW" altLang="en-US" sz="2800" dirty="0" smtClean="0">
                <a:solidFill>
                  <a:srgbClr val="0070C0"/>
                </a:solidFill>
              </a:rPr>
              <a:t>子民沾恩</a:t>
            </a:r>
            <a:r>
              <a:rPr lang="zh-TW" altLang="en-US" sz="2800" dirty="0" smtClean="0"/>
              <a:t>。認為全能、有德的官員將恩賜妥當的處斷，人民只需講出實情，其利益自有父母官照顧，故不容訟師</a:t>
            </a:r>
            <a:r>
              <a:rPr lang="zh-TW" altLang="en-US" sz="2800" dirty="0" smtClean="0">
                <a:solidFill>
                  <a:srgbClr val="0070C0"/>
                </a:solidFill>
              </a:rPr>
              <a:t>干擾</a:t>
            </a:r>
            <a:r>
              <a:rPr lang="zh-TW" altLang="en-US" sz="2800" dirty="0" smtClean="0"/>
              <a:t>，但人民常期盼有訟師為其申冤。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引進</a:t>
            </a:r>
            <a:r>
              <a:rPr lang="zh-TW" altLang="en-US" sz="2800" dirty="0" smtClean="0"/>
              <a:t>以法律專業為當事人辯解的律師制度，且</a:t>
            </a:r>
            <a:r>
              <a:rPr lang="en-US" altLang="zh-TW" sz="2800" dirty="0" smtClean="0"/>
              <a:t>1919</a:t>
            </a:r>
            <a:r>
              <a:rPr lang="zh-TW" altLang="en-US" sz="2800" dirty="0" smtClean="0"/>
              <a:t>後出現台人辯護士，但有意</a:t>
            </a:r>
            <a:r>
              <a:rPr lang="zh-TW" altLang="en-US" sz="2800" dirty="0" smtClean="0">
                <a:solidFill>
                  <a:srgbClr val="FF0000"/>
                </a:solidFill>
              </a:rPr>
              <a:t>壓縮</a:t>
            </a:r>
            <a:r>
              <a:rPr lang="zh-TW" altLang="en-US" sz="2800" dirty="0" smtClean="0"/>
              <a:t>辯護士可發揮的空間。 並</a:t>
            </a:r>
            <a:r>
              <a:rPr lang="zh-TW" altLang="en-US" sz="2800" b="1" dirty="0" smtClean="0"/>
              <a:t>容忍</a:t>
            </a:r>
            <a:r>
              <a:rPr lang="zh-TW" altLang="en-US" sz="2800" dirty="0" smtClean="0"/>
              <a:t>傳統的「</a:t>
            </a:r>
            <a:r>
              <a:rPr lang="zh-TW" altLang="en-US" sz="2800" b="1" dirty="0" smtClean="0"/>
              <a:t>抱告</a:t>
            </a:r>
            <a:r>
              <a:rPr lang="zh-TW" altLang="en-US" sz="2800" dirty="0" smtClean="0"/>
              <a:t>」出任訴訟代理人。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128792" cy="85270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/>
              <a:t>日治國家法制交織著新、舊法律觀（三）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新的「審檢辯分立」：根據採審辯分立理念的控訴主義，</a:t>
            </a:r>
            <a:r>
              <a:rPr lang="zh-TW" altLang="zh-TW" sz="2800" dirty="0" smtClean="0">
                <a:solidFill>
                  <a:srgbClr val="FF0000"/>
                </a:solidFill>
              </a:rPr>
              <a:t>檢察官</a:t>
            </a:r>
            <a:r>
              <a:rPr lang="zh-TW" altLang="en-US" sz="2800" dirty="0" smtClean="0"/>
              <a:t>代表國家為</a:t>
            </a:r>
            <a:r>
              <a:rPr lang="zh-TW" altLang="zh-TW" sz="2800" dirty="0" smtClean="0">
                <a:solidFill>
                  <a:srgbClr val="FF0000"/>
                </a:solidFill>
              </a:rPr>
              <a:t>原告</a:t>
            </a:r>
            <a:r>
              <a:rPr lang="zh-TW" altLang="zh-TW" sz="2800" dirty="0" smtClean="0"/>
              <a:t>，</a:t>
            </a:r>
            <a:r>
              <a:rPr lang="zh-TW" altLang="en-US" sz="2800" dirty="0" smtClean="0">
                <a:solidFill>
                  <a:srgbClr val="FF0000"/>
                </a:solidFill>
              </a:rPr>
              <a:t>主張</a:t>
            </a:r>
            <a:r>
              <a:rPr lang="zh-TW" altLang="en-US" sz="2800" dirty="0" smtClean="0"/>
              <a:t>被告的人民構成犯罪，被告獲</a:t>
            </a:r>
            <a:r>
              <a:rPr lang="zh-TW" altLang="en-US" sz="2800" u="sng" dirty="0" smtClean="0"/>
              <a:t>辯護</a:t>
            </a:r>
            <a:r>
              <a:rPr lang="zh-TW" altLang="en-US" sz="2800" dirty="0" smtClean="0"/>
              <a:t>後，</a:t>
            </a:r>
            <a:r>
              <a:rPr lang="zh-TW" altLang="en-US" sz="2800" u="sng" dirty="0" smtClean="0"/>
              <a:t>法官</a:t>
            </a:r>
            <a:r>
              <a:rPr lang="zh-TW" altLang="en-US" sz="2800" dirty="0" smtClean="0"/>
              <a:t>依法審判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舊的、各種角色</a:t>
            </a:r>
            <a:r>
              <a:rPr lang="zh-TW" altLang="en-US" sz="2800" dirty="0" smtClean="0">
                <a:solidFill>
                  <a:srgbClr val="0070C0"/>
                </a:solidFill>
              </a:rPr>
              <a:t>全包</a:t>
            </a:r>
            <a:r>
              <a:rPr lang="zh-TW" altLang="en-US" sz="2800" dirty="0" smtClean="0"/>
              <a:t>的「包青天式司法正義觀」中，既沒有被告的辯護律師，也</a:t>
            </a:r>
            <a:r>
              <a:rPr lang="zh-TW" altLang="en-US" sz="2800" dirty="0" smtClean="0">
                <a:solidFill>
                  <a:srgbClr val="00B0F0"/>
                </a:solidFill>
              </a:rPr>
              <a:t>不存在著</a:t>
            </a:r>
            <a:r>
              <a:rPr lang="zh-TW" altLang="en-US" sz="2800" dirty="0" smtClean="0"/>
              <a:t>檢察官。</a:t>
            </a:r>
            <a:endParaRPr lang="en-US" altLang="zh-TW" sz="2800" dirty="0" smtClean="0"/>
          </a:p>
          <a:p>
            <a:r>
              <a:rPr lang="zh-TW" altLang="en-US" sz="2800" dirty="0" smtClean="0"/>
              <a:t>引進檢察官，但以類似舊時衙門的</a:t>
            </a:r>
            <a:r>
              <a:rPr lang="zh-TW" altLang="en-US" sz="2800" dirty="0" smtClean="0">
                <a:solidFill>
                  <a:srgbClr val="FF0000"/>
                </a:solidFill>
              </a:rPr>
              <a:t>犯罪即決制</a:t>
            </a:r>
            <a:r>
              <a:rPr lang="zh-TW" altLang="en-US" sz="2800" dirty="0" smtClean="0"/>
              <a:t>，讓占</a:t>
            </a:r>
            <a:r>
              <a:rPr lang="zh-TW" altLang="en-US" sz="2800" dirty="0" smtClean="0">
                <a:solidFill>
                  <a:srgbClr val="FF0000"/>
                </a:solidFill>
              </a:rPr>
              <a:t>多數</a:t>
            </a:r>
            <a:r>
              <a:rPr lang="zh-TW" altLang="en-US" sz="2800" dirty="0" smtClean="0"/>
              <a:t>之常發生、輕微的犯罪案件，由欠法律專業的警察官起訴及審判（</a:t>
            </a:r>
            <a:r>
              <a:rPr lang="zh-TW" altLang="en-US" sz="2800" dirty="0" smtClean="0">
                <a:solidFill>
                  <a:srgbClr val="FF0000"/>
                </a:solidFill>
              </a:rPr>
              <a:t>審檢不分</a:t>
            </a:r>
            <a:r>
              <a:rPr lang="zh-TW" altLang="en-US" sz="2800" dirty="0" smtClean="0"/>
              <a:t>）。僅少數較重大的刑案進入法院刑事訴訟程序，但前期有</a:t>
            </a:r>
            <a:r>
              <a:rPr lang="zh-TW" altLang="en-US" sz="2800" dirty="0" smtClean="0">
                <a:solidFill>
                  <a:srgbClr val="FF0000"/>
                </a:solidFill>
              </a:rPr>
              <a:t>警官代理檢察官</a:t>
            </a:r>
            <a:r>
              <a:rPr lang="zh-TW" altLang="en-US" sz="2800" dirty="0" smtClean="0"/>
              <a:t>之事，後期有檢察官只起訴、不與被告對辯的</a:t>
            </a:r>
            <a:r>
              <a:rPr lang="zh-TW" altLang="en-US" sz="2800" dirty="0" smtClean="0">
                <a:solidFill>
                  <a:srgbClr val="FF0000"/>
                </a:solidFill>
              </a:rPr>
              <a:t>略式判決</a:t>
            </a:r>
            <a:r>
              <a:rPr lang="zh-TW" altLang="en-US" sz="2800" dirty="0" smtClean="0"/>
              <a:t>。</a:t>
            </a:r>
            <a:r>
              <a:rPr lang="zh-TW" altLang="en-US" sz="2800" b="1" dirty="0" smtClean="0"/>
              <a:t>模糊化</a:t>
            </a:r>
            <a:r>
              <a:rPr lang="zh-TW" altLang="en-US" sz="2800" dirty="0" smtClean="0"/>
              <a:t>檢察官的角色。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128792" cy="85270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/>
              <a:t>日治國家法制交織著新、舊法律觀（四）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新的「行政司法分立」：</a:t>
            </a:r>
            <a:r>
              <a:rPr lang="zh-TW" altLang="en-US" sz="2800" dirty="0" smtClean="0">
                <a:solidFill>
                  <a:srgbClr val="FF0000"/>
                </a:solidFill>
              </a:rPr>
              <a:t>司法裁判</a:t>
            </a:r>
            <a:r>
              <a:rPr lang="zh-TW" altLang="en-US" sz="2800" dirty="0" smtClean="0"/>
              <a:t>在民訴上由審辯、刑訴上由審檢辯</a:t>
            </a:r>
            <a:r>
              <a:rPr lang="zh-TW" altLang="en-US" sz="2800" u="sng" dirty="0" smtClean="0"/>
              <a:t>找出法律，適用於個案</a:t>
            </a:r>
            <a:r>
              <a:rPr lang="zh-TW" altLang="en-US" sz="2800" dirty="0" smtClean="0"/>
              <a:t>，從業者需具備</a:t>
            </a:r>
            <a:r>
              <a:rPr lang="zh-TW" altLang="en-US" sz="2800" u="sng" dirty="0" smtClean="0"/>
              <a:t>法律專業</a:t>
            </a:r>
            <a:r>
              <a:rPr lang="zh-TW" altLang="en-US" sz="2800" dirty="0" smtClean="0"/>
              <a:t>，且行政訴訟上被告乃是行政機關，故須由</a:t>
            </a:r>
            <a:r>
              <a:rPr lang="zh-TW" altLang="en-US" sz="2800" dirty="0" smtClean="0">
                <a:solidFill>
                  <a:srgbClr val="FF0000"/>
                </a:solidFill>
              </a:rPr>
              <a:t>獨立</a:t>
            </a:r>
            <a:r>
              <a:rPr lang="zh-TW" altLang="en-US" sz="2800" dirty="0" smtClean="0"/>
              <a:t>於行政部門的</a:t>
            </a:r>
            <a:r>
              <a:rPr lang="zh-TW" altLang="en-US" sz="2800" dirty="0" smtClean="0">
                <a:solidFill>
                  <a:srgbClr val="FF0000"/>
                </a:solidFill>
              </a:rPr>
              <a:t>司法機關</a:t>
            </a:r>
            <a:r>
              <a:rPr lang="zh-TW" altLang="en-US" sz="2800" dirty="0" smtClean="0"/>
              <a:t>為之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舊的司法正義觀</a:t>
            </a:r>
            <a:r>
              <a:rPr lang="zh-TW" altLang="en-US" sz="2800" dirty="0" smtClean="0">
                <a:solidFill>
                  <a:srgbClr val="0070C0"/>
                </a:solidFill>
              </a:rPr>
              <a:t>不支持</a:t>
            </a:r>
            <a:r>
              <a:rPr lang="zh-TW" altLang="en-US" sz="2800" dirty="0" smtClean="0"/>
              <a:t>找出「法」即據以斷案（情理＞法），</a:t>
            </a:r>
            <a:r>
              <a:rPr lang="zh-TW" altLang="en-US" sz="2800" dirty="0" smtClean="0">
                <a:solidFill>
                  <a:srgbClr val="0070C0"/>
                </a:solidFill>
              </a:rPr>
              <a:t>亦無</a:t>
            </a:r>
            <a:r>
              <a:rPr lang="zh-TW" altLang="en-US" sz="2800" dirty="0" smtClean="0"/>
              <a:t>現代的「權力分立」概念。</a:t>
            </a:r>
            <a:endParaRPr lang="en-US" altLang="zh-TW" sz="2800" dirty="0" smtClean="0"/>
          </a:p>
          <a:p>
            <a:r>
              <a:rPr lang="zh-TW" altLang="en-US" sz="2800" dirty="0" smtClean="0"/>
              <a:t>在台憲政</a:t>
            </a:r>
            <a:r>
              <a:rPr lang="zh-TW" altLang="en-US" sz="2800" dirty="0" smtClean="0">
                <a:solidFill>
                  <a:srgbClr val="FF0000"/>
                </a:solidFill>
              </a:rPr>
              <a:t>體制上區分</a:t>
            </a:r>
            <a:r>
              <a:rPr lang="zh-TW" altLang="en-US" sz="2800" dirty="0" smtClean="0"/>
              <a:t>行政部門與司法部門，總督並</a:t>
            </a:r>
            <a:r>
              <a:rPr lang="zh-TW" altLang="en-US" sz="2800" dirty="0" smtClean="0">
                <a:solidFill>
                  <a:srgbClr val="FF0000"/>
                </a:solidFill>
              </a:rPr>
              <a:t>無</a:t>
            </a:r>
            <a:r>
              <a:rPr lang="zh-TW" altLang="en-US" sz="2800" dirty="0" smtClean="0"/>
              <a:t>司法審判權，且法院有時採取與總督府不同的法律見解，但一直</a:t>
            </a:r>
            <a:r>
              <a:rPr lang="zh-TW" altLang="en-US" sz="2800" dirty="0" smtClean="0">
                <a:solidFill>
                  <a:srgbClr val="FF0000"/>
                </a:solidFill>
              </a:rPr>
              <a:t>未施行</a:t>
            </a:r>
            <a:r>
              <a:rPr lang="zh-TW" altLang="en-US" sz="2800" dirty="0" smtClean="0"/>
              <a:t>行政訴訟制度。→為實現政治上的</a:t>
            </a:r>
            <a:r>
              <a:rPr lang="zh-TW" altLang="en-US" sz="2800" b="1" dirty="0" smtClean="0"/>
              <a:t>威權統治</a:t>
            </a:r>
            <a:r>
              <a:rPr lang="zh-TW" altLang="en-US" sz="2800" dirty="0" smtClean="0"/>
              <a:t>，不願貫徹行政司法分立。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以</a:t>
            </a:r>
            <a:r>
              <a:rPr lang="en-US" altLang="zh-TW" sz="3600" dirty="0" smtClean="0"/>
              <a:t>《</a:t>
            </a:r>
            <a:r>
              <a:rPr lang="zh-TW" altLang="en-US" sz="3600" dirty="0" smtClean="0"/>
              <a:t>日治法院檔案</a:t>
            </a:r>
            <a:r>
              <a:rPr lang="en-US" altLang="zh-TW" sz="3600" dirty="0" smtClean="0"/>
              <a:t>》</a:t>
            </a:r>
            <a:r>
              <a:rPr lang="zh-TW" altLang="en-US" sz="3600" dirty="0" smtClean="0"/>
              <a:t>進行實證研究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是否</a:t>
            </a:r>
            <a:r>
              <a:rPr lang="zh-TW" altLang="zh-TW" dirty="0" smtClean="0"/>
              <a:t>（</a:t>
            </a:r>
            <a:r>
              <a:rPr lang="en-US" altLang="zh-TW" dirty="0" smtClean="0"/>
              <a:t>1</a:t>
            </a:r>
            <a:r>
              <a:rPr lang="zh-TW" altLang="zh-TW" dirty="0" smtClean="0"/>
              <a:t>）使用</a:t>
            </a:r>
            <a:r>
              <a:rPr lang="zh-TW" altLang="zh-TW" b="1" dirty="0" smtClean="0"/>
              <a:t>法院</a:t>
            </a:r>
            <a:r>
              <a:rPr lang="zh-TW" altLang="zh-TW" dirty="0" smtClean="0"/>
              <a:t>解決民事紛爭、（</a:t>
            </a:r>
            <a:r>
              <a:rPr lang="en-US" altLang="zh-TW" dirty="0" smtClean="0"/>
              <a:t>2</a:t>
            </a:r>
            <a:r>
              <a:rPr lang="zh-TW" altLang="zh-TW" dirty="0" smtClean="0"/>
              <a:t>）</a:t>
            </a:r>
            <a:r>
              <a:rPr lang="zh-TW" altLang="en-US" dirty="0" smtClean="0"/>
              <a:t>使用</a:t>
            </a:r>
            <a:r>
              <a:rPr lang="zh-TW" altLang="zh-TW" b="1" dirty="0" smtClean="0"/>
              <a:t>律師</a:t>
            </a:r>
            <a:r>
              <a:rPr lang="zh-TW" altLang="zh-TW" dirty="0" smtClean="0"/>
              <a:t>作為民事訴訟代理人、（</a:t>
            </a:r>
            <a:r>
              <a:rPr lang="en-US" altLang="zh-TW" dirty="0" smtClean="0"/>
              <a:t>3</a:t>
            </a:r>
            <a:r>
              <a:rPr lang="zh-TW" altLang="zh-TW" dirty="0" smtClean="0"/>
              <a:t>）在刑事訴訟程序上</a:t>
            </a:r>
            <a:r>
              <a:rPr lang="zh-TW" altLang="zh-TW" b="1" dirty="0" smtClean="0"/>
              <a:t>接觸檢察官</a:t>
            </a:r>
            <a:r>
              <a:rPr lang="zh-TW" altLang="en-US" dirty="0" smtClean="0"/>
              <a:t>，將分別顯示人們是否</a:t>
            </a:r>
            <a:r>
              <a:rPr lang="zh-TW" altLang="en-US" b="1" dirty="0" smtClean="0"/>
              <a:t>體驗</a:t>
            </a:r>
            <a:r>
              <a:rPr lang="zh-TW" altLang="zh-TW" dirty="0" smtClean="0"/>
              <a:t>（</a:t>
            </a:r>
            <a:r>
              <a:rPr lang="en-US" altLang="zh-TW" dirty="0" smtClean="0"/>
              <a:t>1</a:t>
            </a:r>
            <a:r>
              <a:rPr lang="zh-TW" altLang="zh-TW" dirty="0" smtClean="0"/>
              <a:t>）</a:t>
            </a:r>
            <a:r>
              <a:rPr lang="zh-TW" altLang="en-US" dirty="0" smtClean="0"/>
              <a:t>判調分立</a:t>
            </a:r>
            <a:r>
              <a:rPr lang="en-US" altLang="zh-TW" dirty="0" smtClean="0"/>
              <a:t>/</a:t>
            </a:r>
            <a:r>
              <a:rPr lang="zh-TW" altLang="en-US" dirty="0" smtClean="0"/>
              <a:t>依法審判、</a:t>
            </a:r>
            <a:r>
              <a:rPr lang="zh-TW" altLang="zh-TW" dirty="0" smtClean="0"/>
              <a:t>（</a:t>
            </a:r>
            <a:r>
              <a:rPr lang="en-US" altLang="zh-TW" dirty="0" smtClean="0"/>
              <a:t>2</a:t>
            </a:r>
            <a:r>
              <a:rPr lang="zh-TW" altLang="zh-TW" dirty="0" smtClean="0"/>
              <a:t>）</a:t>
            </a:r>
            <a:r>
              <a:rPr lang="zh-TW" altLang="en-US" dirty="0" smtClean="0"/>
              <a:t>審辯分立、</a:t>
            </a:r>
            <a:r>
              <a:rPr lang="zh-TW" altLang="zh-TW" dirty="0" smtClean="0"/>
              <a:t>（</a:t>
            </a:r>
            <a:r>
              <a:rPr lang="en-US" altLang="zh-TW" dirty="0" smtClean="0"/>
              <a:t>3</a:t>
            </a:r>
            <a:r>
              <a:rPr lang="zh-TW" altLang="zh-TW" dirty="0" smtClean="0"/>
              <a:t>）</a:t>
            </a:r>
            <a:r>
              <a:rPr lang="zh-TW" altLang="en-US" dirty="0" smtClean="0"/>
              <a:t>審檢辯分立等</a:t>
            </a:r>
            <a:r>
              <a:rPr lang="zh-TW" altLang="en-US" b="1" dirty="0" smtClean="0"/>
              <a:t>法律觀</a:t>
            </a:r>
            <a:r>
              <a:rPr lang="zh-TW" altLang="en-US" dirty="0" smtClean="0"/>
              <a:t>。   →</a:t>
            </a:r>
            <a:r>
              <a:rPr lang="zh-TW" altLang="en-US" dirty="0" smtClean="0">
                <a:solidFill>
                  <a:srgbClr val="FF0000"/>
                </a:solidFill>
              </a:rPr>
              <a:t>從人民的法院活動，探究其法律觀</a:t>
            </a:r>
            <a:endParaRPr lang="en-US" altLang="zh-TW" dirty="0" smtClean="0"/>
          </a:p>
          <a:p>
            <a:r>
              <a:rPr lang="zh-TW" altLang="en-US" dirty="0" smtClean="0"/>
              <a:t>以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日治法院檔案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內，</a:t>
            </a:r>
            <a:r>
              <a:rPr lang="zh-TW" altLang="en-US" dirty="0" smtClean="0">
                <a:solidFill>
                  <a:srgbClr val="0070C0"/>
                </a:solidFill>
              </a:rPr>
              <a:t>台北地方法院</a:t>
            </a:r>
            <a:r>
              <a:rPr lang="zh-TW" altLang="en-US" dirty="0" smtClean="0"/>
              <a:t>的</a:t>
            </a:r>
            <a:r>
              <a:rPr lang="zh-TW" altLang="zh-TW" dirty="0" smtClean="0">
                <a:solidFill>
                  <a:srgbClr val="0070C0"/>
                </a:solidFill>
              </a:rPr>
              <a:t>民事</a:t>
            </a:r>
            <a:r>
              <a:rPr lang="zh-TW" altLang="zh-TW" dirty="0" smtClean="0"/>
              <a:t>判決原本</a:t>
            </a:r>
            <a:r>
              <a:rPr lang="zh-TW" altLang="en-US" dirty="0" smtClean="0"/>
              <a:t>中</a:t>
            </a:r>
            <a:r>
              <a:rPr lang="en-US" altLang="zh-TW" dirty="0" smtClean="0">
                <a:solidFill>
                  <a:srgbClr val="0070C0"/>
                </a:solidFill>
              </a:rPr>
              <a:t>48,338</a:t>
            </a:r>
            <a:r>
              <a:rPr lang="zh-TW" altLang="zh-TW" dirty="0" smtClean="0">
                <a:solidFill>
                  <a:srgbClr val="0070C0"/>
                </a:solidFill>
              </a:rPr>
              <a:t>件</a:t>
            </a:r>
            <a:r>
              <a:rPr lang="zh-TW" altLang="zh-TW" dirty="0" smtClean="0"/>
              <a:t>案件</a:t>
            </a:r>
            <a:r>
              <a:rPr lang="zh-TW" altLang="en-US" dirty="0" smtClean="0"/>
              <a:t>、</a:t>
            </a:r>
            <a:r>
              <a:rPr lang="zh-TW" altLang="zh-TW" dirty="0" smtClean="0">
                <a:solidFill>
                  <a:srgbClr val="0070C0"/>
                </a:solidFill>
              </a:rPr>
              <a:t>刑事</a:t>
            </a:r>
            <a:r>
              <a:rPr lang="zh-TW" altLang="zh-TW" dirty="0" smtClean="0"/>
              <a:t>判決原本中</a:t>
            </a:r>
            <a:r>
              <a:rPr lang="en-US" altLang="zh-TW" dirty="0" smtClean="0">
                <a:solidFill>
                  <a:srgbClr val="0070C0"/>
                </a:solidFill>
              </a:rPr>
              <a:t>82,407</a:t>
            </a:r>
            <a:r>
              <a:rPr lang="zh-TW" altLang="zh-TW" dirty="0" smtClean="0">
                <a:solidFill>
                  <a:srgbClr val="0070C0"/>
                </a:solidFill>
              </a:rPr>
              <a:t>件</a:t>
            </a:r>
            <a:r>
              <a:rPr lang="zh-TW" altLang="zh-TW" dirty="0" smtClean="0"/>
              <a:t>案件，做為分析單元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將各案的案由、年代、訴訟結果、原被告個人特質（住所地、性別、法律屬性）、訴訟代理人特質（辯護士否、警察官否）等作為</a:t>
            </a:r>
            <a:r>
              <a:rPr lang="zh-TW" altLang="en-US" dirty="0" smtClean="0">
                <a:solidFill>
                  <a:srgbClr val="0070C0"/>
                </a:solidFill>
              </a:rPr>
              <a:t>變數</a:t>
            </a:r>
            <a:r>
              <a:rPr lang="zh-TW" altLang="en-US" dirty="0" smtClean="0"/>
              <a:t>，進行編碼，以就變數進行</a:t>
            </a:r>
            <a:r>
              <a:rPr lang="zh-TW" altLang="en-US" dirty="0" smtClean="0">
                <a:solidFill>
                  <a:srgbClr val="0070C0"/>
                </a:solidFill>
              </a:rPr>
              <a:t>交叉分析</a:t>
            </a:r>
            <a:r>
              <a:rPr lang="zh-TW" altLang="en-US" dirty="0" smtClean="0"/>
              <a:t>。所得出的表格以下均省略，見拙書。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9640-C4FF-4D6B-9C0C-2B483CDA363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15201</TotalTime>
  <Words>8345</Words>
  <Application>Microsoft Office PowerPoint</Application>
  <PresentationFormat>如螢幕大小 (4:3)</PresentationFormat>
  <Paragraphs>314</Paragraphs>
  <Slides>33</Slides>
  <Notes>33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流線</vt:lpstr>
      <vt:lpstr>投影片 1</vt:lpstr>
      <vt:lpstr>發現《日治法院檔案》及建置資料庫</vt:lpstr>
      <vt:lpstr>新、舊法律觀具體展現於兩份檔案 （臺大圖書館淡新、日治兩檔案簡介摺頁）</vt:lpstr>
      <vt:lpstr>探究人民法院活動及法律觀需科際整合</vt:lpstr>
      <vt:lpstr>日治國家法制交織著新、舊法律觀（一）</vt:lpstr>
      <vt:lpstr>日治國家法制交織著新、舊法律觀（二）</vt:lpstr>
      <vt:lpstr>日治國家法制交織著新、舊法律觀（三）</vt:lpstr>
      <vt:lpstr>日治國家法制交織著新、舊法律觀（四）</vt:lpstr>
      <vt:lpstr>以《日治法院檔案》進行實證研究</vt:lpstr>
      <vt:lpstr>使用法院而體驗依法審判</vt:lpstr>
      <vt:lpstr>投影片 11</vt:lpstr>
      <vt:lpstr>投影片 12</vt:lpstr>
      <vt:lpstr>投影片 13</vt:lpstr>
      <vt:lpstr>使用法院不便者對某些糾紛仍堅持由法院依法審判</vt:lpstr>
      <vt:lpstr>日治時期女性透過法院的依法裁判爭取其自己或子女（己房）的家產利益之例。（台北地方法院大正14（1925）年合民第510號「分戶及財產分配請求事件」）</vt:lpstr>
      <vt:lpstr>投影片 16</vt:lpstr>
      <vt:lpstr>使用辯護士而體驗審辯分立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與檢察官對辯而體驗審檢辯分立</vt:lpstr>
      <vt:lpstr>投影片 29</vt:lpstr>
      <vt:lpstr>投影片 30</vt:lpstr>
      <vt:lpstr>投影片 31</vt:lpstr>
      <vt:lpstr>投影片 32</vt:lpstr>
      <vt:lpstr>結論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wang</dc:creator>
  <cp:lastModifiedBy>user</cp:lastModifiedBy>
  <cp:revision>337</cp:revision>
  <dcterms:created xsi:type="dcterms:W3CDTF">2012-05-10T08:39:54Z</dcterms:created>
  <dcterms:modified xsi:type="dcterms:W3CDTF">2017-08-01T01:57:51Z</dcterms:modified>
</cp:coreProperties>
</file>