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2F9D2-79CC-4425-BD7A-49934BBA7F78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CE219-59BD-4EFF-8945-46F610B48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409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8E8F7-998F-4DF8-B217-0D9EB6A3A05E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EB7F1-9404-4C64-8207-9BE25858D9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54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205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已不合時宜：於今法學者可暢所欲言，需要說服的不是蔡英文，而是社會大眾。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325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2288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新的論述取徑：例如欲有系統地加入在地的素材，而與外國理論對話，或進行科際整法學，都與</a:t>
            </a:r>
            <a:r>
              <a:rPr lang="en-US" altLang="zh-TW" dirty="0" smtClean="0"/>
              <a:t>40</a:t>
            </a:r>
            <a:r>
              <a:rPr lang="zh-TW" altLang="en-US" dirty="0" smtClean="0"/>
              <a:t>幾年前第二代法學者出版論文集時的需求不一樣了。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480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外國學者才會唸經：好像法釋義非得跟著德國學說走不可。外國方有經典之作：好像參考文獻若沒有外國論著就不好看。語言不是問題：法學者之間不要再比誰的日文、誰的德文比較好，而要比法學論述本身。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031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877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873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今天我是「回」台南，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歲時我從在民權路</a:t>
            </a:r>
            <a:r>
              <a:rPr lang="en-US" altLang="zh-TW" dirty="0" smtClean="0"/>
              <a:t>263</a:t>
            </a:r>
            <a:r>
              <a:rPr lang="zh-TW" altLang="en-US" dirty="0" smtClean="0"/>
              <a:t>號的家搬到台北，所以在海報上特別註明：台南民權路布行之子。這是為了向我在天上的雙親致敬，並將這本新書獻給雙親。在台南大家說「讀冊」，所以今天是「發表新冊」。</a:t>
            </a:r>
          </a:p>
          <a:p>
            <a:r>
              <a:rPr lang="zh-TW" altLang="en-US" dirty="0" smtClean="0"/>
              <a:t>在今天的民權路附近，</a:t>
            </a:r>
            <a:r>
              <a:rPr lang="en-US" altLang="zh-TW" dirty="0" smtClean="0"/>
              <a:t>4</a:t>
            </a:r>
            <a:r>
              <a:rPr lang="zh-TW" altLang="en-US" dirty="0" smtClean="0"/>
              <a:t>百年前荷蘭人建立了一個歐洲式的城市，第一批從中國來台灣定居的漢人，就在此處從事商業活動。</a:t>
            </a:r>
            <a:r>
              <a:rPr lang="zh-TW" altLang="en-US" b="1" dirty="0" smtClean="0"/>
              <a:t>在此地成長的經歷</a:t>
            </a:r>
            <a:r>
              <a:rPr lang="zh-TW" altLang="en-US" dirty="0" smtClean="0"/>
              <a:t>，是否會對台灣斯土有更深的認同？是一個有趣的觀察點。如今在台南</a:t>
            </a:r>
            <a:r>
              <a:rPr lang="zh-TW" altLang="en-US" b="1" dirty="0" smtClean="0"/>
              <a:t>幾乎已看不這個歐洲式赤崁市鎮的風采。</a:t>
            </a:r>
            <a:r>
              <a:rPr lang="zh-TW" altLang="en-US" b="0" dirty="0" smtClean="0"/>
              <a:t>今天</a:t>
            </a:r>
            <a:r>
              <a:rPr lang="zh-TW" altLang="en-US" dirty="0" smtClean="0"/>
              <a:t>這個演講所在的</a:t>
            </a:r>
            <a:r>
              <a:rPr lang="zh-TW" altLang="en-US" b="1" dirty="0" smtClean="0"/>
              <a:t>司法博物館</a:t>
            </a:r>
            <a:r>
              <a:rPr lang="zh-TW" altLang="en-US" dirty="0" smtClean="0"/>
              <a:t>，即</a:t>
            </a:r>
            <a:r>
              <a:rPr lang="zh-TW" altLang="en-US" b="1" dirty="0" smtClean="0"/>
              <a:t>原來的台南地方法院，乃是歐洲巴洛克式建築</a:t>
            </a:r>
            <a:r>
              <a:rPr lang="zh-TW" altLang="en-US" dirty="0" smtClean="0"/>
              <a:t>，但它是</a:t>
            </a:r>
            <a:r>
              <a:rPr lang="zh-TW" altLang="en-US" b="1" dirty="0" smtClean="0"/>
              <a:t>日本人</a:t>
            </a:r>
            <a:r>
              <a:rPr lang="zh-TW" altLang="en-US" dirty="0" smtClean="0"/>
              <a:t>留下來的。</a:t>
            </a:r>
            <a:r>
              <a:rPr lang="en-US" altLang="zh-TW" dirty="0" smtClean="0"/>
              <a:t>1895</a:t>
            </a:r>
            <a:r>
              <a:rPr lang="zh-TW" altLang="en-US" dirty="0" smtClean="0"/>
              <a:t>年日本人帶入兩個源自西方文明的機構：病院與法院，病院使用的是西方的醫學，法院使用的就是西方的法學。「法學」這個漢字，如這本書的封面所示，是翻譯拉丁文而來的。在歐洲人發展出這個學問後，</a:t>
            </a:r>
            <a:r>
              <a:rPr lang="en-US" altLang="zh-TW" dirty="0" smtClean="0"/>
              <a:t>19</a:t>
            </a:r>
            <a:r>
              <a:rPr lang="zh-TW" altLang="en-US" dirty="0" smtClean="0"/>
              <a:t>世紀傳到東亞的漢字文化圈，用這個漢字來表達，一開始怎麼唸？用日語：</a:t>
            </a:r>
            <a:r>
              <a:rPr lang="en-US" altLang="zh-TW" dirty="0" smtClean="0"/>
              <a:t>Ho </a:t>
            </a:r>
            <a:r>
              <a:rPr lang="en-US" altLang="zh-TW" dirty="0" err="1" smtClean="0"/>
              <a:t>Gaku</a:t>
            </a:r>
            <a:r>
              <a:rPr lang="zh-TW" altLang="en-US" dirty="0" smtClean="0"/>
              <a:t>，但日治時期在台南地方法院擔任判官、戰後負責台南地院的洪壽南法官，會用台語唸「法學」，但戰後在中華民國法院內，只能用華語唸「法學」，可見它來自民國時代中國。此剛好見證了本書第四章所說的「明治日本、民國中國、戰後台灣」的知識傳遞路線。</a:t>
            </a:r>
            <a:endParaRPr lang="en-US" altLang="zh-TW" dirty="0" smtClean="0"/>
          </a:p>
          <a:p>
            <a:r>
              <a:rPr lang="zh-TW" altLang="en-US" dirty="0" smtClean="0"/>
              <a:t>（下一段）我剛剛所說的這些，都不是來自我在台灣讀了</a:t>
            </a:r>
            <a:r>
              <a:rPr lang="en-US" altLang="zh-TW" dirty="0" smtClean="0"/>
              <a:t>4</a:t>
            </a:r>
            <a:r>
              <a:rPr lang="zh-TW" altLang="en-US" dirty="0" smtClean="0"/>
              <a:t>年台大法律系、讀了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年的中興法商法研所，而是</a:t>
            </a:r>
            <a:r>
              <a:rPr lang="en-US" altLang="zh-TW" dirty="0" smtClean="0"/>
              <a:t>1989</a:t>
            </a:r>
            <a:r>
              <a:rPr lang="zh-TW" altLang="en-US" dirty="0" smtClean="0"/>
              <a:t>年到美國留學之後才知道的，故我說「</a:t>
            </a:r>
            <a:r>
              <a:rPr lang="en-US" altLang="zh-TW" dirty="0" smtClean="0"/>
              <a:t>1980</a:t>
            </a:r>
            <a:r>
              <a:rPr lang="zh-TW" altLang="en-US" dirty="0" smtClean="0"/>
              <a:t>年代須遠離台灣，始發現台灣」。在華大法學院圖書館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（第三段）最後：今天所述，可說是第一章到第三章的重點摘要，向大家做一個簡明的概說，希望引發大家仔細閱讀的興趣。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535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台灣在地漢人的知識，如長年、做十六歲，因此被納入如此建構的法學知識中。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51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1914</a:t>
            </a:r>
            <a:r>
              <a:rPr lang="zh-TW" altLang="en-US" dirty="0" smtClean="0"/>
              <a:t>年的舊慣立法事業，兼顧漢族法律傳統與西方現代法制而擬定民商法典，即具有啟發性，例如若制定合股令，晚近不必再自美國引進閉鎖性公司。但涉及性別不平等的法律作為，我們就勇敢地告別傳統吧。也因為所謂「舊慣」乃現代化之後的產物，其並不等於清治時期台灣，在中華帝國法制下的民間習慣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6632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866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你丟我撿：中國丟、台灣撿，但沒撿到戰後初期中國乍現之具自由主義色彩法學，撿到的是中國的黨國法學。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263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74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反政府者，可能明天就會消失。隱藏自己主張，將它的正當性推給「先進國家」如此規定、如此認為。其實該國可能有做如此規定相搭配的條件，或者該國學界也存有不同意見。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587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20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575" y="1804377"/>
            <a:ext cx="8915399" cy="2552927"/>
          </a:xfrm>
        </p:spPr>
        <p:txBody>
          <a:bodyPr>
            <a:normAutofit fontScale="90000"/>
          </a:bodyPr>
          <a:lstStyle/>
          <a:p>
            <a:r>
              <a:rPr lang="zh-TW" altLang="en-US" sz="8000" dirty="0"/>
              <a:t>從人出發的知識</a:t>
            </a:r>
            <a:r>
              <a:rPr lang="zh-TW" altLang="en-US" sz="8000" dirty="0" smtClean="0"/>
              <a:t>史</a:t>
            </a:r>
            <a:r>
              <a:rPr lang="en-US" altLang="zh-TW" sz="8000" dirty="0" smtClean="0"/>
              <a:t/>
            </a:r>
            <a:br>
              <a:rPr lang="en-US" altLang="zh-TW" sz="8000" dirty="0" smtClean="0"/>
            </a:br>
            <a:r>
              <a:rPr lang="zh-TW" altLang="en-US" sz="5300" dirty="0"/>
              <a:t>台灣的法學者與法學建構</a:t>
            </a:r>
            <a:br>
              <a:rPr lang="zh-TW" altLang="en-US" sz="5300" dirty="0"/>
            </a:br>
            <a:endParaRPr lang="zh-TW" altLang="en-US" sz="53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4668715"/>
            <a:ext cx="8915399" cy="13716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 smtClean="0"/>
              <a:t>王泰升</a:t>
            </a:r>
            <a:endParaRPr lang="en-US" altLang="zh-TW" sz="3900" dirty="0" smtClean="0"/>
          </a:p>
          <a:p>
            <a:r>
              <a:rPr lang="zh-TW" altLang="en-US" sz="2400" dirty="0" smtClean="0"/>
              <a:t>台大講座教授、科法所特聘教授</a:t>
            </a:r>
            <a:endParaRPr lang="en-US" altLang="zh-TW" sz="2400" dirty="0" smtClean="0"/>
          </a:p>
          <a:p>
            <a:r>
              <a:rPr lang="zh-TW" altLang="en-US" sz="2400" dirty="0" smtClean="0"/>
              <a:t>中研院台史所暨法律所合聘教授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052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134582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25964" y="886693"/>
            <a:ext cx="9274935" cy="54309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/>
              <a:t>在部分老師輩第二代帶領下，第三代積極投身於正常民主國家法律體制之重建，化身為「民意」</a:t>
            </a:r>
            <a:r>
              <a:rPr lang="zh-TW" altLang="en-US" sz="9600" dirty="0" smtClean="0"/>
              <a:t>，展現</a:t>
            </a:r>
            <a:r>
              <a:rPr lang="zh-TW" altLang="en-US" sz="9600" dirty="0"/>
              <a:t>「學者</a:t>
            </a:r>
            <a:r>
              <a:rPr lang="zh-TW" altLang="en-US" sz="9600" b="1" dirty="0"/>
              <a:t>立法</a:t>
            </a:r>
            <a:r>
              <a:rPr lang="zh-TW" altLang="en-US" sz="9600" dirty="0"/>
              <a:t>」氣勢</a:t>
            </a:r>
            <a:r>
              <a:rPr lang="zh-TW" altLang="en-US" sz="9600" dirty="0" smtClean="0"/>
              <a:t>。例如</a:t>
            </a:r>
            <a:r>
              <a:rPr lang="en-US" altLang="zh-TW" sz="9600" dirty="0" smtClean="0"/>
              <a:t>1990</a:t>
            </a:r>
            <a:r>
              <a:rPr lang="zh-TW" altLang="en-US" sz="9600" dirty="0" smtClean="0"/>
              <a:t>年代行政程序法之制定。學院內</a:t>
            </a:r>
            <a:r>
              <a:rPr lang="zh-TW" altLang="en-US" sz="9600" dirty="0" smtClean="0">
                <a:solidFill>
                  <a:srgbClr val="FF0000"/>
                </a:solidFill>
              </a:rPr>
              <a:t>學者</a:t>
            </a:r>
            <a:r>
              <a:rPr lang="zh-TW" altLang="en-US" sz="9600" dirty="0" smtClean="0"/>
              <a:t>所擁有的法學知識，已不僅止於學說，而成為國家法的內涵，具高度影響力。</a:t>
            </a:r>
            <a:endParaRPr lang="zh-TW" altLang="en-US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在</a:t>
            </a:r>
            <a:r>
              <a:rPr lang="zh-TW" altLang="en-US" sz="9600" b="1" dirty="0"/>
              <a:t>司法</a:t>
            </a:r>
            <a:r>
              <a:rPr lang="zh-TW" altLang="en-US" sz="9600" dirty="0"/>
              <a:t>上，從</a:t>
            </a:r>
            <a:r>
              <a:rPr lang="en-US" altLang="zh-TW" sz="9600" dirty="0"/>
              <a:t>1990</a:t>
            </a:r>
            <a:r>
              <a:rPr lang="zh-TW" altLang="en-US" sz="9600" dirty="0"/>
              <a:t>年代至</a:t>
            </a:r>
            <a:r>
              <a:rPr lang="en-US" altLang="zh-TW" sz="9600" dirty="0"/>
              <a:t>2000</a:t>
            </a:r>
            <a:r>
              <a:rPr lang="zh-TW" altLang="en-US" sz="9600" dirty="0"/>
              <a:t>年代，第二代、</a:t>
            </a:r>
            <a:r>
              <a:rPr lang="zh-TW" altLang="en-US" sz="9600" dirty="0" smtClean="0"/>
              <a:t>接著第</a:t>
            </a:r>
            <a:r>
              <a:rPr lang="zh-TW" altLang="en-US" sz="9600" dirty="0"/>
              <a:t>三代法學者出任</a:t>
            </a:r>
            <a:r>
              <a:rPr lang="zh-TW" altLang="en-US" sz="9600" dirty="0">
                <a:solidFill>
                  <a:srgbClr val="FF0000"/>
                </a:solidFill>
              </a:rPr>
              <a:t>大法官</a:t>
            </a:r>
            <a:r>
              <a:rPr lang="zh-TW" altLang="en-US" sz="9600" dirty="0"/>
              <a:t>後，</a:t>
            </a:r>
            <a:r>
              <a:rPr lang="zh-TW" altLang="en-US" sz="9600" dirty="0" smtClean="0"/>
              <a:t>將其根據歐美法制及理論</a:t>
            </a:r>
            <a:r>
              <a:rPr lang="zh-TW" altLang="en-US" sz="9600" dirty="0"/>
              <a:t>所建構的法學</a:t>
            </a:r>
            <a:r>
              <a:rPr lang="zh-TW" altLang="en-US" sz="9600" dirty="0" smtClean="0"/>
              <a:t>知識，納入</a:t>
            </a:r>
            <a:r>
              <a:rPr lang="zh-TW" altLang="en-US" sz="9600" dirty="0"/>
              <a:t>憲法</a:t>
            </a:r>
            <a:r>
              <a:rPr lang="zh-TW" altLang="en-US" sz="9600" dirty="0" smtClean="0"/>
              <a:t>解釋當中</a:t>
            </a:r>
            <a:r>
              <a:rPr lang="zh-TW" altLang="en-US" sz="9600" dirty="0"/>
              <a:t>，實際上</a:t>
            </a:r>
            <a:r>
              <a:rPr lang="zh-TW" altLang="en-US" sz="9600" dirty="0">
                <a:solidFill>
                  <a:srgbClr val="FF0000"/>
                </a:solidFill>
              </a:rPr>
              <a:t>規制</a:t>
            </a:r>
            <a:r>
              <a:rPr lang="zh-TW" altLang="en-US" sz="9600" dirty="0"/>
              <a:t>民眾的法律生活。</a:t>
            </a:r>
            <a:endParaRPr lang="en-US" altLang="zh-TW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至</a:t>
            </a:r>
            <a:r>
              <a:rPr lang="en-US" altLang="zh-TW" sz="9600" dirty="0" smtClean="0"/>
              <a:t>1990</a:t>
            </a:r>
            <a:r>
              <a:rPr lang="zh-TW" altLang="en-US" sz="9600" dirty="0"/>
              <a:t>年代，主要的</a:t>
            </a:r>
            <a:r>
              <a:rPr lang="zh-TW" altLang="en-US" sz="9600" dirty="0">
                <a:solidFill>
                  <a:srgbClr val="FF0000"/>
                </a:solidFill>
              </a:rPr>
              <a:t>學說繼受來源國</a:t>
            </a:r>
            <a:r>
              <a:rPr lang="zh-TW" altLang="en-US" sz="9600" dirty="0"/>
              <a:t>，已從日本轉向德、美兩國，終結</a:t>
            </a:r>
            <a:r>
              <a:rPr lang="en-US" altLang="zh-TW" sz="9600" dirty="0"/>
              <a:t>19</a:t>
            </a:r>
            <a:r>
              <a:rPr lang="zh-TW" altLang="en-US" sz="9600" dirty="0"/>
              <a:t>世紀末以來日本</a:t>
            </a:r>
            <a:r>
              <a:rPr lang="zh-TW" altLang="en-US" sz="9600" dirty="0" smtClean="0"/>
              <a:t>法學對台灣</a:t>
            </a:r>
            <a:r>
              <a:rPr lang="zh-TW" altLang="en-US" sz="9600" dirty="0"/>
              <a:t>法學知識的</a:t>
            </a:r>
            <a:r>
              <a:rPr lang="zh-TW" altLang="en-US" sz="9600" dirty="0" smtClean="0"/>
              <a:t>主導，含引介歐美法學的地位。然在沒有「蔣經國」的民主</a:t>
            </a:r>
            <a:r>
              <a:rPr lang="zh-TW" altLang="en-US" sz="9600" dirty="0"/>
              <a:t>時代，針對德、美的法學理論，若仍持</a:t>
            </a:r>
            <a:r>
              <a:rPr lang="zh-TW" altLang="en-US" sz="9600" dirty="0" smtClean="0"/>
              <a:t>威權</a:t>
            </a:r>
            <a:r>
              <a:rPr lang="zh-TW" altLang="en-US" sz="9600" dirty="0" smtClean="0"/>
              <a:t>時代為求自保而託詞</a:t>
            </a:r>
            <a:r>
              <a:rPr lang="zh-TW" altLang="en-US" sz="9600" dirty="0"/>
              <a:t>「先進」的「跳躍式論述」，</a:t>
            </a:r>
            <a:r>
              <a:rPr lang="zh-TW" altLang="en-US" sz="9600" dirty="0">
                <a:solidFill>
                  <a:srgbClr val="FF0000"/>
                </a:solidFill>
              </a:rPr>
              <a:t>未納入</a:t>
            </a:r>
            <a:r>
              <a:rPr lang="zh-TW" altLang="en-US" sz="9600" dirty="0"/>
              <a:t>台灣</a:t>
            </a:r>
            <a:r>
              <a:rPr lang="zh-TW" altLang="en-US" sz="9600" dirty="0">
                <a:solidFill>
                  <a:srgbClr val="FF0000"/>
                </a:solidFill>
              </a:rPr>
              <a:t>在地</a:t>
            </a:r>
            <a:r>
              <a:rPr lang="zh-TW" altLang="en-US" sz="9600" dirty="0"/>
              <a:t>現實</a:t>
            </a:r>
            <a:r>
              <a:rPr lang="zh-TW" altLang="en-US" sz="9600" dirty="0">
                <a:solidFill>
                  <a:srgbClr val="FF0000"/>
                </a:solidFill>
              </a:rPr>
              <a:t>條件</a:t>
            </a:r>
            <a:r>
              <a:rPr lang="zh-TW" altLang="en-US" sz="9600" dirty="0"/>
              <a:t>的檢討與改善，</a:t>
            </a:r>
            <a:r>
              <a:rPr lang="zh-TW" altLang="en-US" sz="9600" dirty="0">
                <a:solidFill>
                  <a:srgbClr val="FF0000"/>
                </a:solidFill>
              </a:rPr>
              <a:t>未充分</a:t>
            </a:r>
            <a:r>
              <a:rPr lang="zh-TW" altLang="en-US" sz="9600" dirty="0"/>
              <a:t>地對不熟悉新的法律</a:t>
            </a:r>
            <a:r>
              <a:rPr lang="zh-TW" altLang="en-US" sz="9600" dirty="0">
                <a:solidFill>
                  <a:srgbClr val="FF0000"/>
                </a:solidFill>
              </a:rPr>
              <a:t>價值觀</a:t>
            </a:r>
            <a:r>
              <a:rPr lang="zh-TW" altLang="en-US" sz="9600" dirty="0"/>
              <a:t>的民眾進行</a:t>
            </a:r>
            <a:r>
              <a:rPr lang="zh-TW" altLang="en-US" sz="9600" dirty="0">
                <a:solidFill>
                  <a:srgbClr val="FF0000"/>
                </a:solidFill>
              </a:rPr>
              <a:t>說服</a:t>
            </a:r>
            <a:r>
              <a:rPr lang="zh-TW" altLang="en-US" sz="9600" dirty="0"/>
              <a:t>，似已不合時宜</a:t>
            </a:r>
            <a:r>
              <a:rPr lang="zh-TW" altLang="en-US" sz="9600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421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9855" y="595336"/>
            <a:ext cx="9430327" cy="8178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/>
              <a:t>於今第四</a:t>
            </a:r>
            <a:r>
              <a:rPr lang="zh-TW" altLang="en-US" sz="4000" dirty="0" smtClean="0"/>
              <a:t>代及第五代</a:t>
            </a:r>
            <a:r>
              <a:rPr lang="zh-TW" altLang="en-US" sz="4000" dirty="0" smtClean="0"/>
              <a:t>一起建</a:t>
            </a:r>
            <a:r>
              <a:rPr lang="zh-TW" altLang="en-US" sz="4000" dirty="0" smtClean="0"/>
              <a:t>構具台灣性的法學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8" y="1413164"/>
            <a:ext cx="9388043" cy="5024581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2000</a:t>
            </a:r>
            <a:r>
              <a:rPr lang="zh-TW" altLang="en-US" sz="2400" dirty="0"/>
              <a:t>年代</a:t>
            </a:r>
            <a:r>
              <a:rPr lang="zh-TW" altLang="en-US" sz="2400" dirty="0" smtClean="0"/>
              <a:t>初，幾乎</a:t>
            </a:r>
            <a:r>
              <a:rPr lang="zh-TW" altLang="en-US" sz="2400" dirty="0"/>
              <a:t>均以學者為業的第四</a:t>
            </a:r>
            <a:r>
              <a:rPr lang="zh-TW" altLang="en-US" sz="2400" dirty="0" smtClean="0"/>
              <a:t>代登場</a:t>
            </a:r>
            <a:r>
              <a:rPr lang="zh-TW" altLang="en-US" sz="2400" dirty="0"/>
              <a:t>，</a:t>
            </a:r>
            <a:r>
              <a:rPr lang="zh-TW" altLang="en-US" sz="2400" b="1" dirty="0"/>
              <a:t>與第二代、第三代法學者</a:t>
            </a:r>
            <a:r>
              <a:rPr lang="zh-TW" altLang="en-US" sz="2400" dirty="0"/>
              <a:t>，</a:t>
            </a:r>
            <a:r>
              <a:rPr lang="zh-TW" altLang="en-US" sz="2400" b="1" dirty="0"/>
              <a:t>共同</a:t>
            </a:r>
            <a:r>
              <a:rPr lang="zh-TW" altLang="en-US" sz="2400" dirty="0"/>
              <a:t>建構當代的台灣法學</a:t>
            </a:r>
            <a:r>
              <a:rPr lang="zh-TW" altLang="en-US" sz="2400" dirty="0" smtClean="0"/>
              <a:t>知識，且</a:t>
            </a:r>
            <a:r>
              <a:rPr lang="zh-TW" altLang="en-US" sz="2400" dirty="0"/>
              <a:t>法學研究人口持續增長，於今已有更年輕的第</a:t>
            </a:r>
            <a:r>
              <a:rPr lang="zh-TW" altLang="en-US" sz="2400" dirty="0" smtClean="0"/>
              <a:t>五代。</a:t>
            </a:r>
            <a:endParaRPr lang="en-US" altLang="zh-TW" sz="2400" dirty="0" smtClean="0"/>
          </a:p>
          <a:p>
            <a:r>
              <a:rPr lang="en-US" altLang="zh-TW" sz="2400" dirty="0">
                <a:solidFill>
                  <a:schemeClr val="tx1"/>
                </a:solidFill>
              </a:rPr>
              <a:t>2000</a:t>
            </a:r>
            <a:r>
              <a:rPr lang="zh-TW" altLang="en-US" sz="2400" dirty="0">
                <a:solidFill>
                  <a:schemeClr val="tx1"/>
                </a:solidFill>
              </a:rPr>
              <a:t>年代以後，傳承自</a:t>
            </a:r>
            <a:r>
              <a:rPr lang="zh-TW" altLang="en-US" sz="2400" b="1" dirty="0">
                <a:solidFill>
                  <a:schemeClr val="tx1"/>
                </a:solidFill>
              </a:rPr>
              <a:t>歐陸法系</a:t>
            </a:r>
            <a:r>
              <a:rPr lang="zh-TW" altLang="en-US" sz="2400" dirty="0">
                <a:solidFill>
                  <a:schemeClr val="tx1"/>
                </a:solidFill>
              </a:rPr>
              <a:t>的</a:t>
            </a:r>
            <a:r>
              <a:rPr lang="zh-TW" altLang="en-US" sz="2400" dirty="0">
                <a:solidFill>
                  <a:srgbClr val="FF0000"/>
                </a:solidFill>
              </a:rPr>
              <a:t>法釋義</a:t>
            </a:r>
            <a:r>
              <a:rPr lang="zh-TW" altLang="en-US" sz="2400" dirty="0" smtClean="0">
                <a:solidFill>
                  <a:srgbClr val="FF0000"/>
                </a:solidFill>
              </a:rPr>
              <a:t>學</a:t>
            </a:r>
            <a:r>
              <a:rPr lang="zh-TW" altLang="en-US" sz="2400" dirty="0" smtClean="0">
                <a:solidFill>
                  <a:schemeClr val="tx1"/>
                </a:solidFill>
              </a:rPr>
              <a:t>，已不再框限於留學國所學，而針對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台灣社會</a:t>
            </a:r>
            <a:r>
              <a:rPr lang="zh-TW" altLang="en-US" sz="2400" dirty="0" smtClean="0">
                <a:solidFill>
                  <a:schemeClr val="tx1"/>
                </a:solidFill>
              </a:rPr>
              <a:t>的議題為法</a:t>
            </a:r>
            <a:r>
              <a:rPr lang="zh-TW" altLang="en-US" sz="2400" dirty="0">
                <a:solidFill>
                  <a:schemeClr val="tx1"/>
                </a:solidFill>
              </a:rPr>
              <a:t>釋義</a:t>
            </a:r>
            <a:r>
              <a:rPr lang="zh-TW" altLang="en-US" sz="2400" dirty="0" smtClean="0">
                <a:solidFill>
                  <a:schemeClr val="tx1"/>
                </a:solidFill>
              </a:rPr>
              <a:t>上爭辯，且在研究取徑上有</a:t>
            </a:r>
            <a:r>
              <a:rPr lang="zh-TW" altLang="en-US" sz="2400" dirty="0">
                <a:solidFill>
                  <a:srgbClr val="FF0000"/>
                </a:solidFill>
              </a:rPr>
              <a:t>法經驗</a:t>
            </a:r>
            <a:r>
              <a:rPr lang="zh-TW" altLang="en-US" sz="2400" dirty="0" smtClean="0">
                <a:solidFill>
                  <a:srgbClr val="FF0000"/>
                </a:solidFill>
              </a:rPr>
              <a:t>事實</a:t>
            </a:r>
            <a:r>
              <a:rPr lang="zh-TW" altLang="en-US" sz="2400" dirty="0" smtClean="0">
                <a:solidFill>
                  <a:schemeClr val="tx1"/>
                </a:solidFill>
              </a:rPr>
              <a:t>研究與之競逐。第三代已打造相當「完備」的法制，第四</a:t>
            </a:r>
            <a:r>
              <a:rPr lang="zh-TW" altLang="en-US" sz="2400" dirty="0">
                <a:solidFill>
                  <a:schemeClr val="tx1"/>
                </a:solidFill>
              </a:rPr>
              <a:t>代</a:t>
            </a:r>
            <a:r>
              <a:rPr lang="zh-TW" altLang="en-US" sz="2400" b="1" dirty="0">
                <a:solidFill>
                  <a:schemeClr val="tx1"/>
                </a:solidFill>
              </a:rPr>
              <a:t>不問</a:t>
            </a:r>
            <a:r>
              <a:rPr lang="zh-TW" altLang="en-US" sz="2400" dirty="0">
                <a:solidFill>
                  <a:schemeClr val="tx1"/>
                </a:solidFill>
              </a:rPr>
              <a:t>留美或留</a:t>
            </a:r>
            <a:r>
              <a:rPr lang="zh-TW" altLang="en-US" sz="2400" dirty="0" smtClean="0">
                <a:solidFill>
                  <a:schemeClr val="tx1"/>
                </a:solidFill>
              </a:rPr>
              <a:t>德，若</a:t>
            </a:r>
            <a:r>
              <a:rPr lang="zh-TW" altLang="en-US" sz="2400" dirty="0">
                <a:solidFill>
                  <a:schemeClr val="tx1"/>
                </a:solidFill>
              </a:rPr>
              <a:t>欲尋求突破性的創見或論述，有必要參酌其他</a:t>
            </a:r>
            <a:r>
              <a:rPr lang="zh-TW" altLang="en-US" sz="2400" dirty="0" smtClean="0">
                <a:solidFill>
                  <a:schemeClr val="tx1"/>
                </a:solidFill>
              </a:rPr>
              <a:t>學科知識，或以在地素材為法實證研究，而為</a:t>
            </a:r>
            <a:r>
              <a:rPr lang="zh-TW" altLang="en-US" sz="2400" dirty="0" smtClean="0">
                <a:solidFill>
                  <a:srgbClr val="FF0000"/>
                </a:solidFill>
              </a:rPr>
              <a:t>科</a:t>
            </a:r>
            <a:r>
              <a:rPr lang="zh-TW" altLang="en-US" sz="2400" dirty="0">
                <a:solidFill>
                  <a:srgbClr val="FF0000"/>
                </a:solidFill>
              </a:rPr>
              <a:t>際</a:t>
            </a:r>
            <a:r>
              <a:rPr lang="zh-TW" altLang="en-US" sz="2400" dirty="0" smtClean="0">
                <a:solidFill>
                  <a:srgbClr val="FF0000"/>
                </a:solidFill>
              </a:rPr>
              <a:t>整合法學</a:t>
            </a:r>
            <a:r>
              <a:rPr lang="zh-TW" altLang="en-US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/>
          </a:p>
          <a:p>
            <a:r>
              <a:rPr lang="zh-TW" altLang="en-US" sz="2400" dirty="0"/>
              <a:t>留德者在第二代、第三代、乃至第四</a:t>
            </a:r>
            <a:r>
              <a:rPr lang="zh-TW" altLang="en-US" sz="2400" dirty="0" smtClean="0"/>
              <a:t>代中，一直</a:t>
            </a:r>
            <a:r>
              <a:rPr lang="zh-TW" altLang="en-US" sz="2400" dirty="0"/>
              <a:t>占有極重要的地位，</a:t>
            </a:r>
            <a:r>
              <a:rPr lang="zh-TW" altLang="en-US" sz="2400" dirty="0">
                <a:solidFill>
                  <a:srgbClr val="FF0000"/>
                </a:solidFill>
              </a:rPr>
              <a:t>德國法學</a:t>
            </a:r>
            <a:r>
              <a:rPr lang="zh-TW" altLang="en-US" sz="2400" dirty="0" smtClean="0"/>
              <a:t>在台灣</a:t>
            </a:r>
            <a:r>
              <a:rPr lang="zh-TW" altLang="en-US" sz="2400" dirty="0"/>
              <a:t>法學界仍擁有無可倫比的</a:t>
            </a:r>
            <a:r>
              <a:rPr lang="zh-TW" altLang="en-US" sz="2400" dirty="0" smtClean="0"/>
              <a:t>影響力。但</a:t>
            </a:r>
            <a:r>
              <a:rPr lang="zh-TW" altLang="en-US" sz="2400" dirty="0"/>
              <a:t>已有不少留</a:t>
            </a:r>
            <a:r>
              <a:rPr lang="zh-TW" altLang="en-US" sz="2400" dirty="0" smtClean="0"/>
              <a:t>德者對</a:t>
            </a:r>
            <a:r>
              <a:rPr lang="zh-TW" altLang="en-US" sz="2400" dirty="0"/>
              <a:t>台灣應否全盤接受德國法學進行</a:t>
            </a:r>
            <a:r>
              <a:rPr lang="zh-TW" altLang="en-US" sz="2400" dirty="0">
                <a:solidFill>
                  <a:srgbClr val="FF0000"/>
                </a:solidFill>
              </a:rPr>
              <a:t>反</a:t>
            </a:r>
            <a:r>
              <a:rPr lang="zh-TW" altLang="en-US" sz="2400" dirty="0" smtClean="0">
                <a:solidFill>
                  <a:srgbClr val="FF0000"/>
                </a:solidFill>
              </a:rPr>
              <a:t>思</a:t>
            </a:r>
            <a:r>
              <a:rPr lang="zh-TW" altLang="en-US" sz="2400" dirty="0" smtClean="0"/>
              <a:t>，例如在刑法學有第三代的黃榮堅，及第四代的蔡聖偉，公法學有第三代的張嘉尹、李惠宗。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03702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134582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35227" y="701966"/>
            <a:ext cx="9365672" cy="569883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 smtClean="0"/>
              <a:t>關於</a:t>
            </a:r>
            <a:r>
              <a:rPr lang="zh-TW" altLang="en-US" sz="9600" b="1" dirty="0" smtClean="0"/>
              <a:t>台灣性</a:t>
            </a:r>
            <a:r>
              <a:rPr lang="zh-TW" altLang="en-US" sz="9600" dirty="0" smtClean="0"/>
              <a:t>，</a:t>
            </a:r>
            <a:r>
              <a:rPr lang="en-US" altLang="zh-TW" sz="9600" dirty="0" smtClean="0"/>
              <a:t>1990</a:t>
            </a:r>
            <a:r>
              <a:rPr lang="zh-TW" altLang="en-US" sz="9600" dirty="0" smtClean="0"/>
              <a:t>年代</a:t>
            </a:r>
            <a:r>
              <a:rPr lang="zh-TW" altLang="en-US" sz="9600" dirty="0" smtClean="0">
                <a:solidFill>
                  <a:srgbClr val="FF0000"/>
                </a:solidFill>
              </a:rPr>
              <a:t>開始</a:t>
            </a:r>
            <a:r>
              <a:rPr lang="zh-TW" altLang="en-US" sz="9600" dirty="0" smtClean="0">
                <a:solidFill>
                  <a:srgbClr val="FF0000"/>
                </a:solidFill>
              </a:rPr>
              <a:t>出現</a:t>
            </a:r>
            <a:r>
              <a:rPr lang="zh-TW" altLang="en-US" sz="9600" b="1" dirty="0" smtClean="0"/>
              <a:t>台灣觀點</a:t>
            </a:r>
            <a:r>
              <a:rPr lang="zh-TW" altLang="en-US" sz="9600" dirty="0" smtClean="0"/>
              <a:t>的</a:t>
            </a:r>
            <a:r>
              <a:rPr lang="zh-TW" altLang="en-US" sz="9600" dirty="0" smtClean="0"/>
              <a:t>論述，包括台灣法律史。且法學</a:t>
            </a:r>
            <a:r>
              <a:rPr lang="zh-TW" altLang="en-US" sz="9600" b="1" dirty="0" smtClean="0"/>
              <a:t>探究對象</a:t>
            </a:r>
            <a:r>
              <a:rPr lang="zh-TW" altLang="en-US" sz="9600" dirty="0" smtClean="0"/>
              <a:t>的國內法（經修憲）就</a:t>
            </a:r>
            <a:r>
              <a:rPr lang="zh-TW" altLang="en-US" sz="9600" dirty="0" smtClean="0">
                <a:solidFill>
                  <a:srgbClr val="FF0000"/>
                </a:solidFill>
              </a:rPr>
              <a:t>僅施行於台灣</a:t>
            </a:r>
            <a:r>
              <a:rPr lang="zh-TW" altLang="en-US" sz="9600" dirty="0" smtClean="0"/>
              <a:t>，故很自然的從被規範的台灣人民的立場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利益，論斷法規範的正當性。此即日治</a:t>
            </a:r>
            <a:r>
              <a:rPr lang="en-US" altLang="zh-TW" sz="9600" b="1" dirty="0" smtClean="0">
                <a:solidFill>
                  <a:schemeClr val="tx1"/>
                </a:solidFill>
              </a:rPr>
              <a:t>20</a:t>
            </a:r>
            <a:r>
              <a:rPr lang="zh-TW" altLang="en-US" sz="9600" b="1" dirty="0" smtClean="0">
                <a:solidFill>
                  <a:schemeClr val="tx1"/>
                </a:solidFill>
              </a:rPr>
              <a:t>年代</a:t>
            </a:r>
            <a:r>
              <a:rPr lang="zh-TW" altLang="en-US" sz="9600" dirty="0" smtClean="0"/>
              <a:t>曾破繭而出、旋遭壓制的「</a:t>
            </a:r>
            <a:r>
              <a:rPr lang="zh-TW" altLang="en-US" sz="9600" dirty="0" smtClean="0">
                <a:solidFill>
                  <a:srgbClr val="FF0000"/>
                </a:solidFill>
              </a:rPr>
              <a:t>台灣人法學</a:t>
            </a:r>
            <a:r>
              <a:rPr lang="zh-TW" altLang="en-US" sz="9600" dirty="0" smtClean="0"/>
              <a:t>」</a:t>
            </a:r>
            <a:r>
              <a:rPr lang="zh-TW" altLang="en-US" sz="9600" b="1" dirty="0" smtClean="0"/>
              <a:t>再興</a:t>
            </a:r>
            <a:r>
              <a:rPr lang="zh-TW" altLang="en-US" sz="9600" dirty="0" smtClean="0"/>
              <a:t>，縱令出於不同的國族意識或多元的理念，對台灣集體利益有不同主張。</a:t>
            </a:r>
            <a:endParaRPr lang="zh-TW" altLang="en-US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惟猶有</a:t>
            </a:r>
            <a:r>
              <a:rPr lang="zh-TW" altLang="en-US" sz="9600" b="1" dirty="0" smtClean="0"/>
              <a:t>歷史共業</a:t>
            </a:r>
            <a:r>
              <a:rPr lang="zh-TW" altLang="en-US" sz="9600" dirty="0" smtClean="0"/>
              <a:t>：</a:t>
            </a:r>
            <a:r>
              <a:rPr lang="zh-TW" altLang="en-US" sz="9600" b="1" dirty="0" smtClean="0"/>
              <a:t>慣</a:t>
            </a:r>
            <a:r>
              <a:rPr lang="zh-TW" altLang="en-US" sz="9600" b="1" dirty="0" smtClean="0"/>
              <a:t>於</a:t>
            </a:r>
            <a:r>
              <a:rPr lang="zh-TW" altLang="en-US" sz="9600" dirty="0" smtClean="0"/>
              <a:t>援引外國法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比較法及其理論、去脈絡地討論法規範當否，</a:t>
            </a:r>
            <a:r>
              <a:rPr lang="zh-TW" altLang="en-US" sz="9600" dirty="0" smtClean="0"/>
              <a:t>面對例如</a:t>
            </a:r>
            <a:r>
              <a:rPr lang="zh-TW" altLang="en-US" sz="9600" dirty="0"/>
              <a:t>刑事訴訟</a:t>
            </a:r>
            <a:r>
              <a:rPr lang="zh-TW" altLang="en-US" sz="9600" dirty="0" smtClean="0"/>
              <a:t>程序之爭議</a:t>
            </a:r>
            <a:r>
              <a:rPr lang="zh-TW" altLang="en-US" sz="9600" dirty="0" smtClean="0"/>
              <a:t>，</a:t>
            </a:r>
            <a:r>
              <a:rPr lang="zh-TW" altLang="en-US" sz="9600" dirty="0" smtClean="0"/>
              <a:t>經常形成德、美、日</a:t>
            </a:r>
            <a:r>
              <a:rPr lang="zh-TW" altLang="en-US" sz="9600" dirty="0" smtClean="0">
                <a:solidFill>
                  <a:srgbClr val="FF0000"/>
                </a:solidFill>
              </a:rPr>
              <a:t>各國法制「代理人」</a:t>
            </a:r>
            <a:r>
              <a:rPr lang="zh-TW" altLang="en-US" sz="9600" dirty="0" smtClean="0"/>
              <a:t>之間的論戰。在百家爭鳴之餘，</a:t>
            </a:r>
            <a:r>
              <a:rPr lang="zh-TW" altLang="en-US" sz="9600" b="1" dirty="0" smtClean="0"/>
              <a:t>缺席而有待深入探究</a:t>
            </a:r>
            <a:r>
              <a:rPr lang="zh-TW" altLang="en-US" sz="9600" dirty="0" smtClean="0"/>
              <a:t>的是</a:t>
            </a:r>
            <a:r>
              <a:rPr lang="zh-TW" altLang="en-US" sz="9600" dirty="0" smtClean="0">
                <a:solidFill>
                  <a:srgbClr val="FF0000"/>
                </a:solidFill>
              </a:rPr>
              <a:t>一般人民不滿</a:t>
            </a:r>
            <a:r>
              <a:rPr lang="zh-TW" altLang="en-US" sz="9600" dirty="0" smtClean="0"/>
              <a:t>什麼？外國法制是否對「症」的藥，該「藥」追求的法理念是否被理解及</a:t>
            </a:r>
            <a:r>
              <a:rPr lang="zh-TW" altLang="en-US" sz="9600" dirty="0"/>
              <a:t>接受</a:t>
            </a:r>
            <a:r>
              <a:rPr lang="zh-TW" altLang="en-US" sz="9600" dirty="0" smtClean="0"/>
              <a:t>？美式法庭劇沒有包青天。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探究</a:t>
            </a:r>
            <a:r>
              <a:rPr lang="zh-TW" altLang="en-US" sz="9600" b="1" dirty="0" smtClean="0"/>
              <a:t>人民法律</a:t>
            </a:r>
            <a:r>
              <a:rPr lang="zh-TW" altLang="en-US" sz="9600" b="1" dirty="0"/>
              <a:t>觀</a:t>
            </a:r>
            <a:r>
              <a:rPr lang="en-US" altLang="zh-TW" sz="9600" b="1" dirty="0"/>
              <a:t>/</a:t>
            </a:r>
            <a:r>
              <a:rPr lang="zh-TW" altLang="en-US" sz="9600" b="1" dirty="0"/>
              <a:t>經驗</a:t>
            </a:r>
            <a:r>
              <a:rPr lang="zh-TW" altLang="en-US" sz="9600" dirty="0"/>
              <a:t>時</a:t>
            </a:r>
            <a:r>
              <a:rPr lang="zh-TW" altLang="en-US" sz="9600" dirty="0" smtClean="0"/>
              <a:t>，</a:t>
            </a:r>
            <a:r>
              <a:rPr lang="zh-TW" altLang="en-US" sz="9600" b="1" dirty="0" smtClean="0"/>
              <a:t>苦於</a:t>
            </a:r>
            <a:r>
              <a:rPr lang="zh-TW" altLang="en-US" sz="9600" dirty="0" smtClean="0"/>
              <a:t>第二</a:t>
            </a:r>
            <a:r>
              <a:rPr lang="zh-TW" altLang="en-US" sz="9600" dirty="0" smtClean="0"/>
              <a:t>、三代</a:t>
            </a:r>
            <a:r>
              <a:rPr lang="zh-TW" altLang="en-US" sz="9600" dirty="0"/>
              <a:t>所受</a:t>
            </a:r>
            <a:r>
              <a:rPr lang="zh-TW" altLang="en-US" sz="9600" dirty="0" smtClean="0"/>
              <a:t>教育</a:t>
            </a:r>
            <a:r>
              <a:rPr lang="zh-TW" altLang="en-US" sz="9600" dirty="0" smtClean="0">
                <a:solidFill>
                  <a:srgbClr val="FF0000"/>
                </a:solidFill>
              </a:rPr>
              <a:t>不提</a:t>
            </a:r>
            <a:r>
              <a:rPr lang="zh-TW" altLang="en-US" sz="9600" dirty="0" smtClean="0"/>
              <a:t>台灣人民</a:t>
            </a:r>
            <a:r>
              <a:rPr lang="zh-TW" altLang="en-US" sz="9600" dirty="0"/>
              <a:t>的現代法初體驗、形塑當今法制</a:t>
            </a:r>
            <a:r>
              <a:rPr lang="zh-TW" altLang="en-US" sz="9600" dirty="0" smtClean="0"/>
              <a:t>環境（戶政、地政等等）的</a:t>
            </a:r>
            <a:r>
              <a:rPr lang="zh-TW" altLang="en-US" sz="9600" dirty="0">
                <a:solidFill>
                  <a:srgbClr val="FF0000"/>
                </a:solidFill>
              </a:rPr>
              <a:t>日治</a:t>
            </a:r>
            <a:r>
              <a:rPr lang="zh-TW" altLang="en-US" sz="9600" dirty="0"/>
              <a:t>時期，</a:t>
            </a:r>
            <a:r>
              <a:rPr lang="zh-TW" altLang="en-US" sz="9600" dirty="0" smtClean="0"/>
              <a:t>第四、五代</a:t>
            </a:r>
            <a:r>
              <a:rPr lang="zh-TW" altLang="en-US" sz="9600" dirty="0"/>
              <a:t>亦僅少數曾接觸。對此恐「不能」比「不為」者多</a:t>
            </a:r>
            <a:r>
              <a:rPr lang="zh-TW" altLang="en-US" sz="9600" dirty="0" smtClean="0"/>
              <a:t>。</a:t>
            </a:r>
            <a:endParaRPr lang="en-US" altLang="zh-TW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>
                <a:solidFill>
                  <a:srgbClr val="FF0000"/>
                </a:solidFill>
              </a:rPr>
              <a:t>第二</a:t>
            </a:r>
            <a:r>
              <a:rPr lang="zh-TW" altLang="en-US" sz="9600" dirty="0" smtClean="0">
                <a:solidFill>
                  <a:srgbClr val="FF0000"/>
                </a:solidFill>
              </a:rPr>
              <a:t>代</a:t>
            </a:r>
            <a:r>
              <a:rPr lang="zh-TW" altLang="en-US" sz="9600" dirty="0" smtClean="0"/>
              <a:t>倡導的論文寫作及合集仍主流，但新的論述取</a:t>
            </a:r>
            <a:r>
              <a:rPr lang="zh-TW" altLang="en-US" sz="9600" dirty="0" smtClean="0"/>
              <a:t>徑需</a:t>
            </a:r>
            <a:r>
              <a:rPr lang="zh-TW" altLang="en-US" sz="9600" dirty="0" smtClean="0"/>
              <a:t>學術專書。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2943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8271" y="595336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法學者與法學知識的國際交流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9" y="1413164"/>
            <a:ext cx="9314154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經數世代赴</a:t>
            </a:r>
            <a:r>
              <a:rPr lang="zh-TW" altLang="en-US" sz="2400" dirty="0"/>
              <a:t>國外取經，</a:t>
            </a:r>
            <a:r>
              <a:rPr lang="zh-TW" altLang="en-US" sz="2400" dirty="0" smtClean="0"/>
              <a:t>已可</a:t>
            </a:r>
            <a:r>
              <a:rPr lang="zh-TW" altLang="en-US" sz="2400" dirty="0"/>
              <a:t>運用</a:t>
            </a:r>
            <a:r>
              <a:rPr lang="zh-TW" altLang="en-US" sz="2400" dirty="0" smtClean="0"/>
              <a:t>當今世界主流</a:t>
            </a:r>
            <a:r>
              <a:rPr lang="zh-TW" altLang="en-US" sz="2400" dirty="0"/>
              <a:t>的法學概念與理論，</a:t>
            </a:r>
            <a:r>
              <a:rPr lang="zh-TW" altLang="en-US" sz="2400" b="1" dirty="0"/>
              <a:t>表述台灣</a:t>
            </a:r>
            <a:r>
              <a:rPr lang="zh-TW" altLang="en-US" sz="2400" dirty="0" smtClean="0"/>
              <a:t>累積百餘年的現代法制施行</a:t>
            </a:r>
            <a:r>
              <a:rPr lang="zh-TW" altLang="en-US" sz="2400" dirty="0"/>
              <a:t>經驗，</a:t>
            </a:r>
            <a:r>
              <a:rPr lang="zh-TW" altLang="en-US" sz="2400" dirty="0" smtClean="0"/>
              <a:t>或</a:t>
            </a:r>
            <a:r>
              <a:rPr lang="zh-TW" altLang="en-US" sz="2400" b="1" dirty="0" smtClean="0"/>
              <a:t>參與國際</a:t>
            </a:r>
            <a:r>
              <a:rPr lang="zh-TW" altLang="en-US" sz="2400" dirty="0" smtClean="0"/>
              <a:t>間法律</a:t>
            </a:r>
            <a:r>
              <a:rPr lang="zh-TW" altLang="en-US" sz="2400" dirty="0"/>
              <a:t>議題的</a:t>
            </a:r>
            <a:r>
              <a:rPr lang="zh-TW" altLang="en-US" sz="2400" dirty="0" smtClean="0"/>
              <a:t>討論，須</a:t>
            </a:r>
            <a:r>
              <a:rPr lang="zh-TW" altLang="en-US" sz="2400" dirty="0"/>
              <a:t>建構更</a:t>
            </a:r>
            <a:r>
              <a:rPr lang="zh-TW" altLang="en-US" sz="2400" dirty="0" smtClean="0"/>
              <a:t>多關於</a:t>
            </a:r>
            <a:r>
              <a:rPr lang="zh-TW" altLang="en-US" sz="2400" dirty="0" smtClean="0">
                <a:solidFill>
                  <a:srgbClr val="FF0000"/>
                </a:solidFill>
              </a:rPr>
              <a:t>在</a:t>
            </a:r>
            <a:r>
              <a:rPr lang="zh-TW" altLang="en-US" sz="2400" dirty="0">
                <a:solidFill>
                  <a:srgbClr val="FF0000"/>
                </a:solidFill>
              </a:rPr>
              <a:t>地法律實務運作</a:t>
            </a:r>
            <a:r>
              <a:rPr lang="zh-TW" altLang="en-US" sz="2400" dirty="0"/>
              <a:t>及其</a:t>
            </a:r>
            <a:r>
              <a:rPr lang="zh-TW" altLang="en-US" sz="2400" dirty="0">
                <a:solidFill>
                  <a:srgbClr val="FF0000"/>
                </a:solidFill>
              </a:rPr>
              <a:t>社會效應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知識。知識的在地化是國際化之基礎。台灣論著</a:t>
            </a:r>
            <a:r>
              <a:rPr lang="zh-TW" altLang="en-US" sz="2400" b="1" dirty="0" smtClean="0"/>
              <a:t>譯為英、日、德</a:t>
            </a:r>
            <a:r>
              <a:rPr lang="zh-TW" altLang="en-US" sz="2400" dirty="0" smtClean="0"/>
              <a:t>文。</a:t>
            </a:r>
            <a:endParaRPr lang="en-US" altLang="zh-TW" sz="2400" dirty="0" smtClean="0"/>
          </a:p>
          <a:p>
            <a:r>
              <a:rPr lang="zh-TW" altLang="en-US" sz="2400" dirty="0" smtClean="0"/>
              <a:t>法學論述越貼近</a:t>
            </a:r>
            <a:r>
              <a:rPr lang="zh-TW" altLang="en-US" sz="2400" dirty="0">
                <a:solidFill>
                  <a:srgbClr val="FF0000"/>
                </a:solidFill>
              </a:rPr>
              <a:t>在地社會脈動</a:t>
            </a:r>
            <a:r>
              <a:rPr lang="zh-TW" altLang="en-US" sz="2400" dirty="0" smtClean="0"/>
              <a:t>，越能</a:t>
            </a:r>
            <a:r>
              <a:rPr lang="zh-TW" altLang="en-US" sz="2400" dirty="0" smtClean="0">
                <a:solidFill>
                  <a:srgbClr val="FF0000"/>
                </a:solidFill>
              </a:rPr>
              <a:t>運用</a:t>
            </a:r>
            <a:r>
              <a:rPr lang="zh-TW" altLang="en-US" sz="2400" dirty="0" smtClean="0"/>
              <a:t>於本國的立法</a:t>
            </a:r>
            <a:r>
              <a:rPr lang="zh-TW" altLang="en-US" sz="2400" dirty="0"/>
              <a:t>、司法與</a:t>
            </a:r>
            <a:r>
              <a:rPr lang="zh-TW" altLang="en-US" sz="2400" dirty="0" smtClean="0"/>
              <a:t>行政上作為，但法學知識的價值</a:t>
            </a:r>
            <a:r>
              <a:rPr lang="zh-TW" altLang="en-US" sz="2400" dirty="0" smtClean="0">
                <a:solidFill>
                  <a:srgbClr val="FF0000"/>
                </a:solidFill>
              </a:rPr>
              <a:t>非建立</a:t>
            </a:r>
            <a:r>
              <a:rPr lang="zh-TW" altLang="en-US" sz="2400" dirty="0" smtClean="0"/>
              <a:t>在出於實用性、工具性的為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實務界所採用</a:t>
            </a:r>
            <a:r>
              <a:rPr lang="zh-TW" altLang="en-US" sz="2400" dirty="0" smtClean="0">
                <a:solidFill>
                  <a:schemeClr val="tx1"/>
                </a:solidFill>
              </a:rPr>
              <a:t>，而有其自身的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學術意義</a:t>
            </a:r>
            <a:r>
              <a:rPr lang="zh-TW" altLang="en-US" sz="2400" dirty="0" smtClean="0"/>
              <a:t>。有優質的「學」而後有恰當的「術」。且</a:t>
            </a:r>
            <a:r>
              <a:rPr lang="zh-TW" altLang="en-US" sz="2400" dirty="0" smtClean="0"/>
              <a:t>外國法僅為</a:t>
            </a:r>
            <a:r>
              <a:rPr lang="zh-TW" altLang="en-US" sz="2400" dirty="0"/>
              <a:t>本國制</a:t>
            </a:r>
            <a:r>
              <a:rPr lang="zh-TW" altLang="en-US" sz="2400" dirty="0" smtClean="0"/>
              <a:t>法或執法</a:t>
            </a:r>
            <a:r>
              <a:rPr lang="zh-TW" altLang="en-US" sz="2400" dirty="0"/>
              <a:t>上的</a:t>
            </a:r>
            <a:r>
              <a:rPr lang="zh-TW" altLang="en-US" sz="2400" dirty="0">
                <a:solidFill>
                  <a:srgbClr val="FF0000"/>
                </a:solidFill>
              </a:rPr>
              <a:t>選項</a:t>
            </a:r>
            <a:r>
              <a:rPr lang="zh-TW" altLang="en-US" sz="2400" dirty="0" smtClean="0"/>
              <a:t>，比較法的</a:t>
            </a:r>
            <a:r>
              <a:rPr lang="zh-TW" altLang="en-US" sz="2400" dirty="0" smtClean="0"/>
              <a:t>目的不在引入本國，而在國際</a:t>
            </a:r>
            <a:r>
              <a:rPr lang="zh-TW" altLang="en-US" sz="2400" dirty="0" smtClean="0"/>
              <a:t>間</a:t>
            </a:r>
            <a:r>
              <a:rPr lang="zh-TW" altLang="en-US" sz="2400" dirty="0" smtClean="0">
                <a:solidFill>
                  <a:srgbClr val="FF0000"/>
                </a:solidFill>
              </a:rPr>
              <a:t>相互了解</a:t>
            </a:r>
            <a:r>
              <a:rPr lang="zh-TW" altLang="en-US" sz="2400" dirty="0" smtClean="0"/>
              <a:t>。應告別過去，不再一味抄襲外國法，盲信外國學者才會唸</a:t>
            </a:r>
            <a:r>
              <a:rPr lang="zh-TW" altLang="en-US" sz="2400" dirty="0" smtClean="0"/>
              <a:t>經、</a:t>
            </a:r>
            <a:r>
              <a:rPr lang="zh-TW" altLang="en-US" sz="2400" dirty="0" smtClean="0"/>
              <a:t>外國方有經典之作。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日治時台灣人連在台灣的大學任教都不可得，於今</a:t>
            </a:r>
            <a:r>
              <a:rPr lang="zh-TW" altLang="en-US" sz="2400" dirty="0" smtClean="0">
                <a:solidFill>
                  <a:srgbClr val="FF0000"/>
                </a:solidFill>
              </a:rPr>
              <a:t>第四代</a:t>
            </a:r>
            <a:r>
              <a:rPr lang="zh-TW" altLang="en-US" sz="2400" dirty="0" smtClean="0">
                <a:solidFill>
                  <a:schemeClr val="tx1"/>
                </a:solidFill>
              </a:rPr>
              <a:t>已在國際上著名大學教外國學生什麼是法學。應有信心在歐美日本法學</a:t>
            </a:r>
            <a:r>
              <a:rPr lang="zh-TW" altLang="en-US" sz="2400" dirty="0" smtClean="0">
                <a:solidFill>
                  <a:srgbClr val="FF0000"/>
                </a:solidFill>
              </a:rPr>
              <a:t>之外</a:t>
            </a:r>
            <a:r>
              <a:rPr lang="zh-TW" altLang="en-US" sz="2400" dirty="0" smtClean="0">
                <a:solidFill>
                  <a:schemeClr val="tx1"/>
                </a:solidFill>
              </a:rPr>
              <a:t>，建構台灣</a:t>
            </a:r>
            <a:r>
              <a:rPr lang="zh-TW" altLang="en-US" sz="2400" dirty="0" smtClean="0">
                <a:solidFill>
                  <a:srgbClr val="FF0000"/>
                </a:solidFill>
              </a:rPr>
              <a:t>自己</a:t>
            </a:r>
            <a:r>
              <a:rPr lang="zh-TW" altLang="en-US" sz="2400" dirty="0" smtClean="0">
                <a:solidFill>
                  <a:schemeClr val="tx1"/>
                </a:solidFill>
              </a:rPr>
              <a:t>的法學知識，語言不是問題，內涵才是王道。</a:t>
            </a:r>
            <a:endParaRPr lang="en-US" altLang="zh-TW" sz="2400" dirty="0" smtClean="0"/>
          </a:p>
          <a:p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97994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8271" y="595336"/>
            <a:ext cx="8911687" cy="8178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/>
              <a:t>過去所形塑之當今</a:t>
            </a:r>
            <a:r>
              <a:rPr lang="zh-TW" altLang="en-US" sz="4000" dirty="0" smtClean="0"/>
              <a:t>法學者知識</a:t>
            </a:r>
            <a:r>
              <a:rPr lang="zh-TW" altLang="en-US" sz="4000" dirty="0" smtClean="0"/>
              <a:t>背景及</a:t>
            </a:r>
            <a:r>
              <a:rPr lang="zh-TW" altLang="en-US" sz="4000" dirty="0" smtClean="0"/>
              <a:t>其省思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8" y="1413164"/>
            <a:ext cx="9388043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於今法學知識建構者幾乎均</a:t>
            </a:r>
            <a:r>
              <a:rPr lang="zh-TW" altLang="en-US" sz="2400" dirty="0" smtClean="0">
                <a:solidFill>
                  <a:srgbClr val="FF0000"/>
                </a:solidFill>
              </a:rPr>
              <a:t>學院內學者</a:t>
            </a:r>
            <a:r>
              <a:rPr lang="zh-TW" altLang="en-US" sz="2400" dirty="0" smtClean="0"/>
              <a:t>，故調查「全台法學相關機構教研人員」計</a:t>
            </a:r>
            <a:r>
              <a:rPr lang="en-US" altLang="zh-TW" sz="2400" dirty="0" smtClean="0"/>
              <a:t>622</a:t>
            </a:r>
            <a:r>
              <a:rPr lang="zh-TW" altLang="en-US" sz="2400" dirty="0" smtClean="0"/>
              <a:t>名的</a:t>
            </a:r>
            <a:r>
              <a:rPr lang="zh-TW" altLang="en-US" sz="2400" b="1" dirty="0" smtClean="0"/>
              <a:t>性別</a:t>
            </a:r>
            <a:r>
              <a:rPr lang="zh-TW" altLang="en-US" sz="2400" dirty="0" smtClean="0"/>
              <a:t>、</a:t>
            </a:r>
            <a:r>
              <a:rPr lang="zh-TW" altLang="en-US" sz="2400" b="1" dirty="0" smtClean="0"/>
              <a:t>最高</a:t>
            </a:r>
            <a:r>
              <a:rPr lang="zh-TW" altLang="en-US" sz="2400" dirty="0" smtClean="0"/>
              <a:t>法學</a:t>
            </a:r>
            <a:r>
              <a:rPr lang="zh-TW" altLang="en-US" sz="2400" b="1" dirty="0" smtClean="0"/>
              <a:t>學歷授予國</a:t>
            </a:r>
            <a:r>
              <a:rPr lang="zh-TW" altLang="en-US" sz="2400" dirty="0" smtClean="0"/>
              <a:t>、學術</a:t>
            </a:r>
            <a:r>
              <a:rPr lang="zh-TW" altLang="en-US" sz="2400" b="1" dirty="0" smtClean="0"/>
              <a:t>專長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雖最近兩個十年（以台大法律系為例）新聘教師中女性已占</a:t>
            </a:r>
            <a:r>
              <a:rPr lang="en-US" altLang="zh-TW" sz="2400" dirty="0" smtClean="0">
                <a:solidFill>
                  <a:schemeClr val="tx1"/>
                </a:solidFill>
              </a:rPr>
              <a:t>4</a:t>
            </a:r>
            <a:r>
              <a:rPr lang="zh-TW" altLang="en-US" sz="2400" dirty="0" smtClean="0">
                <a:solidFill>
                  <a:schemeClr val="tx1"/>
                </a:solidFill>
              </a:rPr>
              <a:t>成，但過往女性占比太低，故於今全台法學教研人員中女性仍不及</a:t>
            </a:r>
            <a:r>
              <a:rPr lang="en-US" altLang="zh-TW" sz="2400" dirty="0" smtClean="0">
                <a:solidFill>
                  <a:schemeClr val="tx1"/>
                </a:solidFill>
              </a:rPr>
              <a:t>3</a:t>
            </a:r>
            <a:r>
              <a:rPr lang="zh-TW" altLang="en-US" sz="2400" dirty="0" smtClean="0">
                <a:solidFill>
                  <a:schemeClr val="tx1"/>
                </a:solidFill>
              </a:rPr>
              <a:t>成（</a:t>
            </a:r>
            <a:r>
              <a:rPr lang="en-US" altLang="zh-TW" sz="2400" dirty="0" smtClean="0">
                <a:solidFill>
                  <a:schemeClr val="tx1"/>
                </a:solidFill>
              </a:rPr>
              <a:t>27.93</a:t>
            </a:r>
            <a:r>
              <a:rPr lang="zh-TW" altLang="en-US" sz="2400" dirty="0" smtClean="0">
                <a:solidFill>
                  <a:schemeClr val="tx1"/>
                </a:solidFill>
              </a:rPr>
              <a:t>％），此與</a:t>
            </a:r>
            <a:r>
              <a:rPr lang="zh-TW" altLang="en-US" sz="2400" dirty="0">
                <a:solidFill>
                  <a:schemeClr val="tx1"/>
                </a:solidFill>
              </a:rPr>
              <a:t>台灣法學知識的</a:t>
            </a:r>
            <a:r>
              <a:rPr lang="zh-TW" altLang="en-US" sz="2400" dirty="0" smtClean="0">
                <a:solidFill>
                  <a:schemeClr val="tx1"/>
                </a:solidFill>
              </a:rPr>
              <a:t>內涵的關聯性，尚有待</a:t>
            </a:r>
            <a:r>
              <a:rPr lang="zh-TW" altLang="en-US" sz="2400" dirty="0">
                <a:solidFill>
                  <a:schemeClr val="tx1"/>
                </a:solidFill>
              </a:rPr>
              <a:t>深究。</a:t>
            </a:r>
            <a:endParaRPr lang="en-US" altLang="zh-TW" sz="2400" dirty="0" smtClean="0"/>
          </a:p>
          <a:p>
            <a:r>
              <a:rPr lang="zh-TW" altLang="en-US" sz="2400" dirty="0" smtClean="0"/>
              <a:t>在學歷</a:t>
            </a:r>
            <a:r>
              <a:rPr lang="zh-TW" altLang="en-US" sz="2400" dirty="0"/>
              <a:t>授予</a:t>
            </a:r>
            <a:r>
              <a:rPr lang="zh-TW" altLang="en-US" sz="2400" dirty="0" smtClean="0"/>
              <a:t>國，德國（</a:t>
            </a:r>
            <a:r>
              <a:rPr lang="en-US" altLang="zh-TW" sz="2400" dirty="0" smtClean="0"/>
              <a:t>27.56</a:t>
            </a:r>
            <a:r>
              <a:rPr lang="zh-TW" altLang="en-US" sz="2400" dirty="0" smtClean="0"/>
              <a:t>％）與美國（</a:t>
            </a:r>
            <a:r>
              <a:rPr lang="en-US" altLang="zh-TW" sz="2400" dirty="0" smtClean="0"/>
              <a:t>26.22</a:t>
            </a:r>
            <a:r>
              <a:rPr lang="zh-TW" altLang="en-US" sz="2400" dirty="0" smtClean="0"/>
              <a:t>％）旗鼓相當，兩者合計過半，對台灣法學知識的建構甚為</a:t>
            </a:r>
            <a:r>
              <a:rPr lang="zh-TW" altLang="en-US" sz="2400" dirty="0" smtClean="0">
                <a:solidFill>
                  <a:srgbClr val="FF0000"/>
                </a:solidFill>
              </a:rPr>
              <a:t>關鍵</a:t>
            </a:r>
            <a:r>
              <a:rPr lang="zh-TW" altLang="en-US" sz="2400" dirty="0" smtClean="0"/>
              <a:t>。日本剩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成（</a:t>
            </a:r>
            <a:r>
              <a:rPr lang="en-US" altLang="zh-TW" sz="2400" dirty="0" smtClean="0"/>
              <a:t>9.92</a:t>
            </a:r>
            <a:r>
              <a:rPr lang="zh-TW" altLang="en-US" sz="2400" dirty="0" smtClean="0"/>
              <a:t>％），其亦受德、美影響。英國（</a:t>
            </a:r>
            <a:r>
              <a:rPr lang="en-US" altLang="zh-TW" sz="2400" dirty="0" smtClean="0"/>
              <a:t>6.22</a:t>
            </a:r>
            <a:r>
              <a:rPr lang="zh-TW" altLang="en-US" sz="2400" dirty="0" smtClean="0"/>
              <a:t>％）排名優於法國（</a:t>
            </a:r>
            <a:r>
              <a:rPr lang="en-US" altLang="zh-TW" sz="2400" dirty="0" smtClean="0"/>
              <a:t>2.86</a:t>
            </a:r>
            <a:r>
              <a:rPr lang="zh-TW" altLang="en-US" sz="2400" dirty="0" smtClean="0"/>
              <a:t>％），提升英美法系影響力。台灣（</a:t>
            </a:r>
            <a:r>
              <a:rPr lang="en-US" altLang="zh-TW" sz="2400" dirty="0" smtClean="0"/>
              <a:t>23.70</a:t>
            </a:r>
            <a:r>
              <a:rPr lang="zh-TW" altLang="en-US" sz="2400" dirty="0" smtClean="0"/>
              <a:t>％）雖堪與德、美三足鼎立，但若博論欠缺在地田野調查或實證分析，在地化的意義有限。</a:t>
            </a:r>
            <a:endParaRPr lang="en-US" altLang="zh-TW" sz="2400" dirty="0" smtClean="0"/>
          </a:p>
          <a:p>
            <a:r>
              <a:rPr lang="zh-TW" altLang="en-US" sz="2400" dirty="0"/>
              <a:t>學術</a:t>
            </a:r>
            <a:r>
              <a:rPr lang="zh-TW" altLang="en-US" sz="2400" dirty="0" smtClean="0"/>
              <a:t>專長已難依</a:t>
            </a:r>
            <a:r>
              <a:rPr lang="en-US" altLang="zh-TW" sz="2400" dirty="0" smtClean="0"/>
              <a:t>19</a:t>
            </a:r>
            <a:r>
              <a:rPr lang="zh-TW" altLang="en-US" sz="2400" dirty="0"/>
              <a:t>世紀末傳入的公、私法或六法體系</a:t>
            </a:r>
            <a:r>
              <a:rPr lang="zh-TW" altLang="en-US" sz="2400" dirty="0" smtClean="0"/>
              <a:t>來歸類，有待考察法學知識如何分枝散葉的系譜關係，重新分類，與時俱進。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988004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8271" y="733881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結論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34502" y="1833419"/>
            <a:ext cx="9101716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從</a:t>
            </a:r>
            <a:r>
              <a:rPr lang="zh-TW" altLang="en-US" sz="2400" dirty="0"/>
              <a:t>整個</a:t>
            </a:r>
            <a:r>
              <a:rPr lang="zh-TW" altLang="en-US" sz="2400" dirty="0">
                <a:solidFill>
                  <a:srgbClr val="FF0000"/>
                </a:solidFill>
              </a:rPr>
              <a:t>世界</a:t>
            </a:r>
            <a:r>
              <a:rPr lang="zh-TW" altLang="en-US" sz="2400" dirty="0"/>
              <a:t>的</a:t>
            </a:r>
            <a:r>
              <a:rPr lang="zh-TW" altLang="en-US" sz="2400" dirty="0">
                <a:solidFill>
                  <a:srgbClr val="FF0000"/>
                </a:solidFill>
              </a:rPr>
              <a:t>知識史</a:t>
            </a:r>
            <a:r>
              <a:rPr lang="zh-TW" altLang="en-US" sz="2400" dirty="0"/>
              <a:t>而言，於</a:t>
            </a:r>
            <a:r>
              <a:rPr lang="en-US" altLang="zh-TW" sz="2400" dirty="0"/>
              <a:t>19</a:t>
            </a:r>
            <a:r>
              <a:rPr lang="zh-TW" altLang="en-US" sz="2400" dirty="0"/>
              <a:t>世紀</a:t>
            </a:r>
            <a:r>
              <a:rPr lang="zh-TW" altLang="en-US" sz="2400" dirty="0" smtClean="0"/>
              <a:t>後期西方</a:t>
            </a:r>
            <a:r>
              <a:rPr lang="zh-TW" altLang="en-US" sz="2400" dirty="0"/>
              <a:t>勢力席捲東亞的世界局勢中，作為近代西方文明產物的</a:t>
            </a:r>
            <a:r>
              <a:rPr lang="zh-TW" altLang="en-US" sz="2400" dirty="0">
                <a:solidFill>
                  <a:srgbClr val="FF0000"/>
                </a:solidFill>
              </a:rPr>
              <a:t>現代法學</a:t>
            </a:r>
            <a:r>
              <a:rPr lang="zh-TW" altLang="en-US" sz="2400" dirty="0"/>
              <a:t>，</a:t>
            </a:r>
            <a:r>
              <a:rPr lang="en-US" altLang="zh-TW" sz="2400" dirty="0"/>
              <a:t>1895</a:t>
            </a:r>
            <a:r>
              <a:rPr lang="zh-TW" altLang="en-US" sz="2400" dirty="0"/>
              <a:t>年由戰前</a:t>
            </a:r>
            <a:r>
              <a:rPr lang="zh-TW" altLang="en-US" sz="2400" dirty="0">
                <a:solidFill>
                  <a:srgbClr val="FF0000"/>
                </a:solidFill>
              </a:rPr>
              <a:t>日本</a:t>
            </a:r>
            <a:r>
              <a:rPr lang="zh-TW" altLang="en-US" sz="2400" dirty="0"/>
              <a:t>、</a:t>
            </a:r>
            <a:r>
              <a:rPr lang="en-US" altLang="zh-TW" sz="2400" dirty="0"/>
              <a:t>1945</a:t>
            </a:r>
            <a:r>
              <a:rPr lang="zh-TW" altLang="en-US" sz="2400" dirty="0"/>
              <a:t>年再另由民國</a:t>
            </a:r>
            <a:r>
              <a:rPr lang="zh-TW" altLang="en-US" sz="2400" dirty="0">
                <a:solidFill>
                  <a:srgbClr val="FF0000"/>
                </a:solidFill>
              </a:rPr>
              <a:t>中國</a:t>
            </a:r>
            <a:r>
              <a:rPr lang="zh-TW" altLang="en-US" sz="2400" dirty="0"/>
              <a:t>的政權，</a:t>
            </a:r>
            <a:r>
              <a:rPr lang="zh-TW" altLang="en-US" sz="2400" dirty="0">
                <a:solidFill>
                  <a:schemeClr val="tx1"/>
                </a:solidFill>
              </a:rPr>
              <a:t>攜入台灣</a:t>
            </a:r>
            <a:r>
              <a:rPr lang="zh-TW" altLang="en-US" sz="2400" dirty="0"/>
              <a:t>。存在於台灣的</a:t>
            </a:r>
            <a:r>
              <a:rPr lang="zh-TW" altLang="en-US" sz="2400" dirty="0">
                <a:solidFill>
                  <a:srgbClr val="FF0000"/>
                </a:solidFill>
              </a:rPr>
              <a:t>歐美</a:t>
            </a:r>
            <a:r>
              <a:rPr lang="zh-TW" altLang="en-US" sz="2400" dirty="0"/>
              <a:t>法學知識，起初不脫其</a:t>
            </a:r>
            <a:r>
              <a:rPr lang="zh-TW" altLang="en-US" sz="2400" dirty="0">
                <a:solidFill>
                  <a:schemeClr val="tx1"/>
                </a:solidFill>
              </a:rPr>
              <a:t>從屬</a:t>
            </a:r>
            <a:r>
              <a:rPr lang="zh-TW" altLang="en-US" sz="2400" dirty="0"/>
              <a:t>於日本帝國、屬於民國時代中國的性格，但</a:t>
            </a:r>
            <a:r>
              <a:rPr lang="zh-TW" altLang="en-US" sz="2400" b="1" dirty="0"/>
              <a:t>外來</a:t>
            </a:r>
            <a:r>
              <a:rPr lang="zh-TW" altLang="en-US" sz="2400" dirty="0"/>
              <a:t>的法學者，業已或多或少貢獻其心力於建構</a:t>
            </a:r>
            <a:r>
              <a:rPr lang="zh-TW" altLang="en-US" sz="2400" b="1" dirty="0"/>
              <a:t>與台灣相關</a:t>
            </a:r>
            <a:r>
              <a:rPr lang="zh-TW" altLang="en-US" sz="2400" dirty="0"/>
              <a:t>的法學知識。台灣</a:t>
            </a:r>
            <a:r>
              <a:rPr lang="zh-TW" altLang="en-US" sz="2400" b="1" dirty="0"/>
              <a:t>本地</a:t>
            </a:r>
            <a:r>
              <a:rPr lang="zh-TW" altLang="en-US" sz="2400" dirty="0"/>
              <a:t>的法學者，在吸收來自日、中兩國的法學知識後，再繼受戰後歐美日本的法學，最終</a:t>
            </a:r>
            <a:r>
              <a:rPr lang="zh-TW" altLang="en-US" sz="2400" b="1" dirty="0">
                <a:solidFill>
                  <a:schemeClr val="tx1"/>
                </a:solidFill>
              </a:rPr>
              <a:t>在地化</a:t>
            </a:r>
            <a:r>
              <a:rPr lang="zh-TW" altLang="en-US" sz="2400" dirty="0"/>
              <a:t>為</a:t>
            </a:r>
            <a:r>
              <a:rPr lang="zh-TW" altLang="en-US" sz="2400" dirty="0">
                <a:solidFill>
                  <a:srgbClr val="FF0000"/>
                </a:solidFill>
              </a:rPr>
              <a:t>台灣的</a:t>
            </a:r>
            <a:r>
              <a:rPr lang="zh-TW" altLang="en-US" sz="2400" dirty="0"/>
              <a:t>法學知識體系，並持之與國際學界交流。現代法學已在</a:t>
            </a:r>
            <a:r>
              <a:rPr lang="en-US" altLang="zh-TW" sz="2400" dirty="0"/>
              <a:t>21</a:t>
            </a:r>
            <a:r>
              <a:rPr lang="zh-TW" altLang="en-US" sz="2400" dirty="0"/>
              <a:t>世紀</a:t>
            </a:r>
            <a:r>
              <a:rPr lang="en-US" altLang="zh-TW" sz="2400" dirty="0"/>
              <a:t>20</a:t>
            </a:r>
            <a:r>
              <a:rPr lang="zh-TW" altLang="en-US" sz="2400" dirty="0"/>
              <a:t>年代的台灣</a:t>
            </a:r>
            <a:r>
              <a:rPr lang="zh-TW" altLang="en-US" sz="2400" dirty="0">
                <a:solidFill>
                  <a:srgbClr val="FF0000"/>
                </a:solidFill>
              </a:rPr>
              <a:t>落地生根</a:t>
            </a:r>
            <a:r>
              <a:rPr lang="zh-TW" altLang="en-US" sz="2400" dirty="0"/>
              <a:t>了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79873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2467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人</a:t>
            </a:r>
            <a:r>
              <a:rPr lang="zh-TW" altLang="en-US" sz="4000" dirty="0" smtClean="0"/>
              <a:t>的成長背景與知識的建構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1469558"/>
            <a:ext cx="8915400" cy="492200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4400" dirty="0" smtClean="0"/>
              <a:t>回故鄉（民權路</a:t>
            </a:r>
            <a:r>
              <a:rPr lang="en-US" altLang="zh-TW" sz="4400" dirty="0" smtClean="0"/>
              <a:t>263</a:t>
            </a:r>
            <a:r>
              <a:rPr lang="zh-TW" altLang="en-US" sz="4400" dirty="0" smtClean="0"/>
              <a:t>號、</a:t>
            </a:r>
            <a:r>
              <a:rPr lang="en-US" altLang="zh-TW" sz="4400" dirty="0" smtClean="0"/>
              <a:t>4</a:t>
            </a:r>
            <a:r>
              <a:rPr lang="zh-TW" altLang="en-US" sz="4400" dirty="0" smtClean="0"/>
              <a:t>百年前</a:t>
            </a:r>
            <a:r>
              <a:rPr lang="zh-TW" altLang="en-US" sz="4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赤</a:t>
            </a:r>
            <a:r>
              <a:rPr lang="zh-TW" altLang="en-US" sz="4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崁</a:t>
            </a:r>
            <a:r>
              <a:rPr lang="zh-TW" altLang="en-US" sz="4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歐式城市裡住著從中國移居</a:t>
            </a:r>
            <a:r>
              <a:rPr lang="zh-TW" altLang="en-US" sz="4400" dirty="0" smtClean="0"/>
              <a:t>台灣從事商業的漢人）在西方巴洛克式法院建築，發表</a:t>
            </a:r>
            <a:r>
              <a:rPr lang="zh-TW" altLang="en-US" sz="4400" dirty="0"/>
              <a:t>「新冊</a:t>
            </a:r>
            <a:r>
              <a:rPr lang="zh-TW" altLang="en-US" sz="4400" dirty="0" smtClean="0"/>
              <a:t>」，探討</a:t>
            </a:r>
            <a:r>
              <a:rPr lang="en-US" altLang="zh-TW" sz="4400" dirty="0" smtClean="0"/>
              <a:t>19</a:t>
            </a:r>
            <a:r>
              <a:rPr lang="zh-TW" altLang="en-US" sz="4400" dirty="0" smtClean="0"/>
              <a:t>世紀從西方傳入東亞</a:t>
            </a:r>
            <a:r>
              <a:rPr lang="zh-TW" altLang="en-US" sz="4400" b="1" dirty="0" smtClean="0"/>
              <a:t>漢字</a:t>
            </a:r>
            <a:r>
              <a:rPr lang="zh-TW" altLang="en-US" sz="4400" dirty="0" smtClean="0"/>
              <a:t>文化圈的台灣</a:t>
            </a:r>
            <a:r>
              <a:rPr lang="zh-TW" altLang="en-US" sz="4400" dirty="0" smtClean="0">
                <a:solidFill>
                  <a:srgbClr val="FF0000"/>
                </a:solidFill>
              </a:rPr>
              <a:t>法學</a:t>
            </a:r>
            <a:r>
              <a:rPr lang="zh-TW" altLang="en-US" sz="4400" dirty="0" smtClean="0"/>
              <a:t>知識。</a:t>
            </a:r>
            <a:endParaRPr lang="en-US" altLang="zh-TW" sz="4400" dirty="0" smtClean="0"/>
          </a:p>
          <a:p>
            <a:pPr>
              <a:lnSpc>
                <a:spcPct val="120000"/>
              </a:lnSpc>
            </a:pPr>
            <a:r>
              <a:rPr lang="en-US" altLang="zh-TW" sz="4400" dirty="0" smtClean="0"/>
              <a:t>1980</a:t>
            </a:r>
            <a:r>
              <a:rPr lang="zh-TW" altLang="en-US" sz="4400" dirty="0" smtClean="0"/>
              <a:t>年代須</a:t>
            </a:r>
            <a:r>
              <a:rPr lang="zh-TW" altLang="en-US" sz="4400" b="1" dirty="0" smtClean="0"/>
              <a:t>遠離台灣，始發現台灣</a:t>
            </a:r>
            <a:r>
              <a:rPr lang="zh-TW" altLang="en-US" sz="4400" dirty="0" smtClean="0"/>
              <a:t>。華大法學院圖書館驚訝看見</a:t>
            </a:r>
            <a:r>
              <a:rPr lang="en-US" altLang="zh-TW" sz="4400" dirty="0" smtClean="0"/>
              <a:t>《</a:t>
            </a:r>
            <a:r>
              <a:rPr lang="zh-TW" altLang="en-US" sz="4400" dirty="0"/>
              <a:t>臺灣私法物權編</a:t>
            </a:r>
            <a:r>
              <a:rPr lang="en-US" altLang="zh-TW" sz="4400" dirty="0" smtClean="0"/>
              <a:t>》</a:t>
            </a:r>
            <a:r>
              <a:rPr lang="zh-TW" altLang="en-US" sz="4400" dirty="0" smtClean="0"/>
              <a:t>（轉錄</a:t>
            </a:r>
            <a:r>
              <a:rPr lang="en-US" altLang="zh-TW" sz="4400" dirty="0" smtClean="0"/>
              <a:t>《</a:t>
            </a:r>
            <a:r>
              <a:rPr lang="zh-TW" altLang="en-US" sz="4400" dirty="0"/>
              <a:t>臺灣私法附錄參考書</a:t>
            </a:r>
            <a:r>
              <a:rPr lang="en-US" altLang="zh-TW" sz="4400" dirty="0" smtClean="0"/>
              <a:t>》</a:t>
            </a:r>
            <a:r>
              <a:rPr lang="zh-TW" altLang="en-US" sz="4400" dirty="0" smtClean="0"/>
              <a:t>），民權路兒時</a:t>
            </a:r>
            <a:r>
              <a:rPr lang="zh-TW" altLang="en-US" sz="4400" dirty="0" smtClean="0"/>
              <a:t>記憶中的文</a:t>
            </a:r>
            <a:r>
              <a:rPr lang="zh-TW" altLang="en-US" sz="4400" dirty="0" smtClean="0"/>
              <a:t>市</a:t>
            </a:r>
            <a:r>
              <a:rPr lang="zh-TW" altLang="en-US" sz="4400" dirty="0"/>
              <a:t>、長年、成年</a:t>
            </a:r>
            <a:r>
              <a:rPr lang="zh-TW" altLang="en-US" sz="4400" dirty="0" smtClean="0"/>
              <a:t>年齡依「做十六歲</a:t>
            </a:r>
            <a:r>
              <a:rPr lang="zh-TW" altLang="en-US" sz="4400" dirty="0" smtClean="0"/>
              <a:t>」，出現</a:t>
            </a:r>
            <a:r>
              <a:rPr lang="zh-TW" altLang="en-US" sz="4400" dirty="0" smtClean="0"/>
              <a:t>於日本人學者寫的</a:t>
            </a:r>
            <a:r>
              <a:rPr lang="en-US" altLang="zh-TW" sz="4400" dirty="0" smtClean="0"/>
              <a:t>《</a:t>
            </a:r>
            <a:r>
              <a:rPr lang="zh-TW" altLang="en-US" sz="4400" dirty="0" smtClean="0"/>
              <a:t>臺灣私法</a:t>
            </a:r>
            <a:r>
              <a:rPr lang="en-US" altLang="zh-TW" sz="4400" dirty="0" smtClean="0"/>
              <a:t>》</a:t>
            </a:r>
            <a:r>
              <a:rPr lang="zh-TW" altLang="en-US" sz="4400" dirty="0" smtClean="0"/>
              <a:t>。</a:t>
            </a:r>
            <a:r>
              <a:rPr lang="en-US" altLang="zh-TW" sz="4400" dirty="0" smtClean="0">
                <a:solidFill>
                  <a:srgbClr val="FF0000"/>
                </a:solidFill>
              </a:rPr>
              <a:t>1990</a:t>
            </a:r>
            <a:r>
              <a:rPr lang="zh-TW" altLang="en-US" sz="4400" dirty="0" smtClean="0">
                <a:solidFill>
                  <a:srgbClr val="FF0000"/>
                </a:solidFill>
              </a:rPr>
              <a:t>年</a:t>
            </a:r>
            <a:r>
              <a:rPr lang="zh-TW" altLang="en-US" sz="4400" dirty="0" smtClean="0"/>
              <a:t>在</a:t>
            </a:r>
            <a:r>
              <a:rPr lang="zh-TW" altLang="en-US" sz="4400" dirty="0"/>
              <a:t>美國「黃昏的故鄉</a:t>
            </a:r>
            <a:r>
              <a:rPr lang="zh-TW" altLang="en-US" sz="4400" dirty="0" smtClean="0"/>
              <a:t>」呼喚出台灣法律史研究，</a:t>
            </a:r>
            <a:r>
              <a:rPr lang="en-US" altLang="zh-TW" sz="4400" dirty="0" smtClean="0"/>
              <a:t>30</a:t>
            </a:r>
            <a:r>
              <a:rPr lang="zh-TW" altLang="en-US" sz="4400" dirty="0" smtClean="0"/>
              <a:t>餘年後有這本</a:t>
            </a:r>
            <a:r>
              <a:rPr lang="en-US" altLang="zh-TW" sz="4400" dirty="0" smtClean="0"/>
              <a:t>6</a:t>
            </a:r>
            <a:r>
              <a:rPr lang="zh-TW" altLang="en-US" sz="4400" dirty="0" smtClean="0"/>
              <a:t>百多頁的書。</a:t>
            </a:r>
            <a:endParaRPr lang="en-US" altLang="zh-TW" sz="4400" dirty="0" smtClean="0"/>
          </a:p>
          <a:p>
            <a:pPr>
              <a:lnSpc>
                <a:spcPct val="120000"/>
              </a:lnSpc>
            </a:pPr>
            <a:r>
              <a:rPr lang="zh-TW" altLang="en-US" sz="4400" dirty="0" smtClean="0"/>
              <a:t>如同個人的生命經驗會引導學術研究的方向，整個</a:t>
            </a:r>
            <a:r>
              <a:rPr lang="zh-TW" altLang="en-US" sz="4400" dirty="0"/>
              <a:t>台灣法學者之「</a:t>
            </a:r>
            <a:r>
              <a:rPr lang="zh-TW" altLang="en-US" sz="4400" dirty="0">
                <a:solidFill>
                  <a:srgbClr val="FF0000"/>
                </a:solidFill>
              </a:rPr>
              <a:t>人</a:t>
            </a:r>
            <a:r>
              <a:rPr lang="zh-TW" altLang="en-US" sz="4400" dirty="0"/>
              <a:t>」的因素</a:t>
            </a:r>
            <a:r>
              <a:rPr lang="zh-TW" altLang="en-US" sz="4400" dirty="0" smtClean="0"/>
              <a:t>，也會影響所建構的法學</a:t>
            </a:r>
            <a:r>
              <a:rPr lang="zh-TW" altLang="en-US" sz="4400" dirty="0"/>
              <a:t>「</a:t>
            </a:r>
            <a:r>
              <a:rPr lang="zh-TW" altLang="en-US" sz="4400" dirty="0">
                <a:solidFill>
                  <a:srgbClr val="FF0000"/>
                </a:solidFill>
              </a:rPr>
              <a:t>知識</a:t>
            </a:r>
            <a:r>
              <a:rPr lang="zh-TW" altLang="en-US" sz="4400" dirty="0" smtClean="0"/>
              <a:t>」內涵，即</a:t>
            </a:r>
            <a:r>
              <a:rPr lang="en-US" altLang="zh-TW" sz="4400" dirty="0" smtClean="0"/>
              <a:t>1</a:t>
            </a:r>
            <a:r>
              <a:rPr lang="zh-TW" altLang="en-US" sz="4400" dirty="0" smtClean="0"/>
              <a:t>到</a:t>
            </a:r>
            <a:r>
              <a:rPr lang="en-US" altLang="zh-TW" sz="4400" dirty="0" smtClean="0"/>
              <a:t>3</a:t>
            </a:r>
            <a:r>
              <a:rPr lang="zh-TW" altLang="en-US" sz="4400" dirty="0" smtClean="0"/>
              <a:t>章。</a:t>
            </a:r>
            <a:r>
              <a:rPr lang="en-US" altLang="zh-TW" sz="4400" dirty="0" smtClean="0"/>
              <a:t>4</a:t>
            </a:r>
            <a:r>
              <a:rPr lang="zh-TW" altLang="en-US" sz="4400" dirty="0" smtClean="0"/>
              <a:t>到</a:t>
            </a:r>
            <a:r>
              <a:rPr lang="en-US" altLang="zh-TW" sz="4400" dirty="0" smtClean="0"/>
              <a:t>6</a:t>
            </a:r>
            <a:r>
              <a:rPr lang="zh-TW" altLang="en-US" sz="4400" dirty="0" smtClean="0"/>
              <a:t>章從「文本」談</a:t>
            </a:r>
            <a:r>
              <a:rPr lang="zh-TW" altLang="en-US" sz="4400" dirty="0"/>
              <a:t>法學</a:t>
            </a:r>
            <a:r>
              <a:rPr lang="zh-TW" altLang="en-US" sz="4400" dirty="0" smtClean="0"/>
              <a:t>知識的系譜</a:t>
            </a:r>
            <a:r>
              <a:rPr lang="zh-TW" altLang="en-US" sz="4400" dirty="0"/>
              <a:t>及流</a:t>
            </a:r>
            <a:r>
              <a:rPr lang="zh-TW" altLang="en-US" sz="4400" dirty="0" smtClean="0"/>
              <a:t>變，亦立足於在台大法律系講授法學緒論的經驗，等在台大的發表會再談。</a:t>
            </a:r>
            <a:endParaRPr lang="en-US" altLang="zh-TW" sz="44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42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586100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以日人為主之「舊的」第一代法學者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99156" y="1403927"/>
            <a:ext cx="8986983" cy="5024581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1895</a:t>
            </a:r>
            <a:r>
              <a:rPr lang="zh-TW" altLang="en-US" sz="2400" dirty="0" smtClean="0"/>
              <a:t>年領有台灣</a:t>
            </a:r>
            <a:r>
              <a:rPr lang="zh-TW" altLang="en-US" sz="2400" dirty="0" smtClean="0"/>
              <a:t>的日本</a:t>
            </a:r>
            <a:r>
              <a:rPr lang="zh-TW" altLang="en-US" sz="2400" dirty="0" smtClean="0"/>
              <a:t>，當時在東亞率先</a:t>
            </a:r>
            <a:r>
              <a:rPr lang="zh-TW" altLang="en-US" sz="2400" dirty="0" smtClean="0">
                <a:solidFill>
                  <a:srgbClr val="FF0000"/>
                </a:solidFill>
              </a:rPr>
              <a:t>引進</a:t>
            </a:r>
            <a:r>
              <a:rPr lang="zh-TW" altLang="en-US" sz="2400" dirty="0"/>
              <a:t>奠基於西方法律文明的</a:t>
            </a:r>
            <a:r>
              <a:rPr lang="zh-TW" altLang="en-US" sz="2400" dirty="0">
                <a:solidFill>
                  <a:srgbClr val="FF0000"/>
                </a:solidFill>
              </a:rPr>
              <a:t>現代</a:t>
            </a:r>
            <a:r>
              <a:rPr lang="zh-TW" altLang="en-US" sz="2400" dirty="0" smtClean="0">
                <a:solidFill>
                  <a:srgbClr val="FF0000"/>
                </a:solidFill>
              </a:rPr>
              <a:t>法學</a:t>
            </a:r>
            <a:r>
              <a:rPr lang="zh-TW" altLang="en-US" sz="2400" dirty="0" smtClean="0"/>
              <a:t>的主要</a:t>
            </a:r>
            <a:r>
              <a:rPr lang="zh-TW" altLang="en-US" sz="2400" dirty="0" smtClean="0">
                <a:solidFill>
                  <a:srgbClr val="FF0000"/>
                </a:solidFill>
              </a:rPr>
              <a:t>目的</a:t>
            </a:r>
            <a:r>
              <a:rPr lang="zh-TW" altLang="en-US" sz="2400" dirty="0" smtClean="0"/>
              <a:t>為：</a:t>
            </a:r>
            <a:r>
              <a:rPr lang="zh-TW" altLang="en-US" sz="2400" dirty="0" smtClean="0"/>
              <a:t>運作一套剛從</a:t>
            </a:r>
            <a:r>
              <a:rPr lang="zh-TW" altLang="en-US" sz="2400" dirty="0"/>
              <a:t>西方移植</a:t>
            </a:r>
            <a:r>
              <a:rPr lang="zh-TW" altLang="en-US" sz="2400" dirty="0" smtClean="0"/>
              <a:t>過來、所有國民都</a:t>
            </a:r>
            <a:r>
              <a:rPr lang="zh-TW" altLang="en-US" sz="2400" dirty="0" smtClean="0"/>
              <a:t>陌生的</a:t>
            </a:r>
            <a:r>
              <a:rPr lang="zh-TW" altLang="en-US" sz="2400" dirty="0" smtClean="0"/>
              <a:t>現代法制</a:t>
            </a:r>
            <a:r>
              <a:rPr lang="zh-TW" altLang="en-US" sz="2400" dirty="0" smtClean="0"/>
              <a:t>，即</a:t>
            </a:r>
            <a:r>
              <a:rPr lang="zh-TW" altLang="en-US" sz="2400" b="1" dirty="0" smtClean="0"/>
              <a:t>協助國家</a:t>
            </a:r>
            <a:r>
              <a:rPr lang="zh-TW" altLang="en-US" sz="2400" dirty="0" smtClean="0"/>
              <a:t>為立法</a:t>
            </a:r>
            <a:r>
              <a:rPr lang="en-US" altLang="zh-TW" sz="2400" dirty="0" smtClean="0"/>
              <a:t>/</a:t>
            </a:r>
            <a:r>
              <a:rPr lang="zh-TW" altLang="en-US" sz="2400" b="1" dirty="0" smtClean="0"/>
              <a:t>法（之）制訂</a:t>
            </a:r>
            <a:r>
              <a:rPr lang="zh-TW" altLang="en-US" sz="2400" dirty="0" smtClean="0"/>
              <a:t>（含行政），以及為司法</a:t>
            </a:r>
            <a:r>
              <a:rPr lang="en-US" altLang="zh-TW" sz="2400" dirty="0" smtClean="0"/>
              <a:t>/</a:t>
            </a:r>
            <a:r>
              <a:rPr lang="zh-TW" altLang="en-US" sz="2400" b="1" dirty="0" smtClean="0"/>
              <a:t>法（之）適用</a:t>
            </a:r>
            <a:r>
              <a:rPr lang="zh-TW" altLang="en-US" sz="2400" dirty="0" smtClean="0"/>
              <a:t>（含行政）</a:t>
            </a:r>
            <a:r>
              <a:rPr lang="zh-TW" altLang="en-US" sz="2400" dirty="0" smtClean="0"/>
              <a:t>，有別於西方原本之視</a:t>
            </a:r>
            <a:r>
              <a:rPr lang="zh-TW" altLang="en-US" sz="2400" dirty="0" smtClean="0"/>
              <a:t>法學為一種科學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學術</a:t>
            </a:r>
            <a:r>
              <a:rPr lang="zh-TW" altLang="en-US" sz="2400" dirty="0" smtClean="0"/>
              <a:t>，旨在</a:t>
            </a:r>
            <a:r>
              <a:rPr lang="zh-TW" altLang="en-US" sz="2400" b="1" dirty="0" smtClean="0"/>
              <a:t>探究</a:t>
            </a:r>
            <a:r>
              <a:rPr lang="zh-TW" altLang="en-US" sz="2400" b="1" dirty="0" smtClean="0"/>
              <a:t>存</a:t>
            </a:r>
            <a:r>
              <a:rPr lang="zh-TW" altLang="en-US" sz="2400" b="1" dirty="0" smtClean="0"/>
              <a:t>於複雜法律</a:t>
            </a:r>
            <a:r>
              <a:rPr lang="zh-TW" altLang="en-US" sz="2400" b="1" dirty="0" smtClean="0"/>
              <a:t>現象中之共通</a:t>
            </a:r>
            <a:r>
              <a:rPr lang="zh-TW" altLang="en-US" sz="2400" b="1" dirty="0" smtClean="0"/>
              <a:t>的元素</a:t>
            </a:r>
            <a:r>
              <a:rPr lang="zh-TW" altLang="en-US" sz="2400" dirty="0"/>
              <a:t>。法學在東亞因而</a:t>
            </a:r>
            <a:r>
              <a:rPr lang="zh-TW" altLang="en-US" sz="2400" dirty="0" smtClean="0"/>
              <a:t>帶有強烈的</a:t>
            </a:r>
            <a:r>
              <a:rPr lang="zh-TW" altLang="en-US" sz="2400" dirty="0" smtClean="0">
                <a:solidFill>
                  <a:srgbClr val="FF0000"/>
                </a:solidFill>
              </a:rPr>
              <a:t>實用性、工具性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日本帝國先在立法上</a:t>
            </a:r>
            <a:r>
              <a:rPr lang="zh-TW" altLang="en-US" sz="2400" dirty="0"/>
              <a:t>確立，僅涉及台灣人的民商</a:t>
            </a:r>
            <a:r>
              <a:rPr lang="zh-TW" altLang="en-US" sz="2400" dirty="0" smtClean="0"/>
              <a:t>事項依「</a:t>
            </a:r>
            <a:r>
              <a:rPr lang="zh-TW" altLang="en-US" sz="2400" dirty="0"/>
              <a:t>舊慣</a:t>
            </a:r>
            <a:r>
              <a:rPr lang="zh-TW" altLang="en-US" sz="2400" dirty="0" smtClean="0"/>
              <a:t>」。於是司法上如何適用法律，就由京都大學教授岡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郎，以日本</a:t>
            </a:r>
            <a:r>
              <a:rPr lang="zh-TW" altLang="en-US" sz="2400" b="1" dirty="0" smtClean="0"/>
              <a:t>全帝國一致</a:t>
            </a:r>
            <a:r>
              <a:rPr lang="zh-TW" altLang="en-US" sz="2400" dirty="0" smtClean="0"/>
              <a:t>的歐陸法系</a:t>
            </a:r>
            <a:r>
              <a:rPr lang="zh-TW" altLang="en-US" sz="2400" dirty="0" smtClean="0">
                <a:solidFill>
                  <a:srgbClr val="FF0000"/>
                </a:solidFill>
              </a:rPr>
              <a:t>法學</a:t>
            </a:r>
            <a:r>
              <a:rPr lang="zh-TW" altLang="en-US" sz="2400" dirty="0"/>
              <a:t>概念，轉譯台灣漢人固有</a:t>
            </a:r>
            <a:r>
              <a:rPr lang="zh-TW" altLang="en-US" sz="2400" dirty="0" smtClean="0"/>
              <a:t>法，形成「</a:t>
            </a:r>
            <a:r>
              <a:rPr lang="zh-TW" altLang="en-US" sz="2400" dirty="0"/>
              <a:t>舊慣法學」</a:t>
            </a:r>
            <a:r>
              <a:rPr lang="zh-TW" altLang="en-US" sz="2400" dirty="0" smtClean="0"/>
              <a:t>，具體作品為</a:t>
            </a:r>
            <a:r>
              <a:rPr lang="en-US" altLang="zh-TW" sz="2400" dirty="0" smtClean="0"/>
              <a:t>《</a:t>
            </a:r>
            <a:r>
              <a:rPr lang="zh-TW" altLang="en-US" sz="2400" dirty="0" smtClean="0"/>
              <a:t>臺灣私法</a:t>
            </a:r>
            <a:r>
              <a:rPr lang="en-US" altLang="zh-TW" sz="2400" dirty="0" smtClean="0"/>
              <a:t>》</a:t>
            </a:r>
            <a:r>
              <a:rPr lang="zh-TW" altLang="en-US" sz="2400" dirty="0"/>
              <a:t>，</a:t>
            </a:r>
            <a:r>
              <a:rPr lang="zh-TW" altLang="en-US" sz="2400" dirty="0" smtClean="0"/>
              <a:t>廣義上包括轉譯傳統</a:t>
            </a:r>
            <a:r>
              <a:rPr lang="zh-TW" altLang="en-US" sz="2400" dirty="0"/>
              <a:t>中</a:t>
            </a:r>
            <a:r>
              <a:rPr lang="zh-TW" altLang="en-US" sz="2400" dirty="0" smtClean="0"/>
              <a:t>國法的織</a:t>
            </a:r>
            <a:r>
              <a:rPr lang="zh-TW" altLang="en-US" sz="2400" dirty="0"/>
              <a:t>田</a:t>
            </a:r>
            <a:r>
              <a:rPr lang="zh-TW" altLang="en-US" sz="2400" dirty="0" smtClean="0"/>
              <a:t>萬著</a:t>
            </a:r>
            <a:r>
              <a:rPr lang="en-US" altLang="zh-TW" sz="2400" dirty="0"/>
              <a:t>《</a:t>
            </a:r>
            <a:r>
              <a:rPr lang="zh-TW" altLang="en-US" sz="2400" dirty="0"/>
              <a:t>清國行政法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以及僅供行政</a:t>
            </a:r>
            <a:r>
              <a:rPr lang="zh-TW" altLang="en-US" sz="2400" dirty="0" smtClean="0"/>
              <a:t>參考的「</a:t>
            </a:r>
            <a:r>
              <a:rPr lang="zh-TW" altLang="en-US" sz="2400" dirty="0"/>
              <a:t>蕃族慣習」調查</a:t>
            </a:r>
            <a:r>
              <a:rPr lang="zh-TW" altLang="en-US" sz="2400" dirty="0" smtClean="0"/>
              <a:t>。可謂是「</a:t>
            </a:r>
            <a:r>
              <a:rPr lang="zh-TW" altLang="en-US" sz="2400" b="1" dirty="0"/>
              <a:t>日本</a:t>
            </a:r>
            <a:r>
              <a:rPr lang="zh-TW" altLang="en-US" sz="2400" dirty="0"/>
              <a:t>製造</a:t>
            </a:r>
            <a:r>
              <a:rPr lang="zh-TW" altLang="en-US" sz="2400" dirty="0" smtClean="0"/>
              <a:t>」之以</a:t>
            </a:r>
            <a:r>
              <a:rPr lang="zh-TW" altLang="en-US" sz="2400" b="1" dirty="0"/>
              <a:t>歐洲</a:t>
            </a:r>
            <a:r>
              <a:rPr lang="zh-TW" altLang="en-US" sz="2400" dirty="0"/>
              <a:t>的法學概念，建構關於</a:t>
            </a:r>
            <a:r>
              <a:rPr lang="zh-TW" altLang="en-US" sz="2400" b="1" dirty="0"/>
              <a:t>台灣</a:t>
            </a:r>
            <a:r>
              <a:rPr lang="zh-TW" altLang="en-US" sz="2400" dirty="0"/>
              <a:t>的漢族和原住民族固有法律的</a:t>
            </a:r>
            <a:r>
              <a:rPr lang="zh-TW" altLang="en-US" sz="2400" b="1" dirty="0"/>
              <a:t>知識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417635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134582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25964" y="701965"/>
            <a:ext cx="9513454" cy="54309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/>
              <a:t>至</a:t>
            </a:r>
            <a:r>
              <a:rPr lang="en-US" altLang="zh-TW" sz="9600" dirty="0"/>
              <a:t>1922</a:t>
            </a:r>
            <a:r>
              <a:rPr lang="zh-TW" altLang="en-US" sz="9600" dirty="0"/>
              <a:t>年為止的日治</a:t>
            </a:r>
            <a:r>
              <a:rPr lang="zh-TW" altLang="en-US" sz="9600" dirty="0">
                <a:solidFill>
                  <a:srgbClr val="FF0000"/>
                </a:solidFill>
              </a:rPr>
              <a:t>前期</a:t>
            </a:r>
            <a:r>
              <a:rPr lang="zh-TW" altLang="en-US" sz="9600" dirty="0"/>
              <a:t>，住在台灣而從事法學研究之人，亦即「法學者」，因此</a:t>
            </a:r>
            <a:r>
              <a:rPr lang="zh-TW" altLang="en-US" sz="9600" dirty="0">
                <a:solidFill>
                  <a:srgbClr val="FF0000"/>
                </a:solidFill>
              </a:rPr>
              <a:t>全是日本人</a:t>
            </a:r>
            <a:r>
              <a:rPr lang="zh-TW" altLang="en-US" sz="9600" dirty="0"/>
              <a:t>，且以從事</a:t>
            </a:r>
            <a:r>
              <a:rPr lang="zh-TW" altLang="en-US" sz="9600" dirty="0">
                <a:solidFill>
                  <a:srgbClr val="FF0000"/>
                </a:solidFill>
              </a:rPr>
              <a:t>法律實務工作</a:t>
            </a:r>
            <a:r>
              <a:rPr lang="zh-TW" altLang="en-US" sz="9600" dirty="0"/>
              <a:t>的「法律專業者」（司法官、律師）、「政治工作者」（含行政官僚）為主。這些人是日治時期台灣</a:t>
            </a:r>
            <a:r>
              <a:rPr lang="zh-TW" altLang="en-US" sz="9600" dirty="0">
                <a:solidFill>
                  <a:srgbClr val="FF0000"/>
                </a:solidFill>
              </a:rPr>
              <a:t>第一代法學者</a:t>
            </a:r>
            <a:r>
              <a:rPr lang="zh-TW" altLang="en-US" sz="9600" dirty="0"/>
              <a:t>，岡松參太郎未居住於台灣，故不屬之，但乃是他們的指導者</a:t>
            </a:r>
            <a:r>
              <a:rPr lang="zh-TW" altLang="en-US" sz="9600" dirty="0" smtClean="0"/>
              <a:t>。舊慣法學成為</a:t>
            </a:r>
            <a:r>
              <a:rPr lang="en-US" altLang="zh-TW" sz="9600" dirty="0" smtClean="0"/>
              <a:t>1990</a:t>
            </a:r>
            <a:r>
              <a:rPr lang="zh-TW" altLang="en-US" sz="9600" dirty="0" smtClean="0"/>
              <a:t>年代「意外」的知識遺產，須具</a:t>
            </a:r>
            <a:r>
              <a:rPr lang="zh-TW" altLang="en-US" sz="9600" dirty="0" smtClean="0">
                <a:solidFill>
                  <a:srgbClr val="FF0000"/>
                </a:solidFill>
              </a:rPr>
              <a:t>自主</a:t>
            </a:r>
            <a:r>
              <a:rPr lang="zh-TW" altLang="en-US" sz="9600" dirty="0" smtClean="0"/>
              <a:t>意識地承受。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日治後期跟隨法制而為</a:t>
            </a:r>
            <a:r>
              <a:rPr lang="zh-TW" altLang="en-US" sz="9600" dirty="0"/>
              <a:t>「內地延長法學</a:t>
            </a:r>
            <a:r>
              <a:rPr lang="zh-TW" altLang="en-US" sz="9600" dirty="0" smtClean="0"/>
              <a:t>」</a:t>
            </a:r>
            <a:r>
              <a:rPr lang="zh-TW" altLang="en-US" sz="9600" dirty="0"/>
              <a:t>，係深受</a:t>
            </a:r>
            <a:r>
              <a:rPr lang="zh-TW" altLang="en-US" sz="9600" dirty="0">
                <a:solidFill>
                  <a:srgbClr val="FF0000"/>
                </a:solidFill>
              </a:rPr>
              <a:t>德國</a:t>
            </a:r>
            <a:r>
              <a:rPr lang="zh-TW" altLang="en-US" sz="9600" dirty="0" smtClean="0"/>
              <a:t>影響之日本法學的一個支流</a:t>
            </a:r>
            <a:r>
              <a:rPr lang="zh-TW" altLang="en-US" sz="9600" dirty="0" smtClean="0"/>
              <a:t>。法學者仍以法律實務工作者居多</a:t>
            </a:r>
            <a:r>
              <a:rPr lang="zh-TW" altLang="en-US" sz="9600" dirty="0" smtClean="0"/>
              <a:t>，</a:t>
            </a:r>
            <a:r>
              <a:rPr lang="en-US" altLang="zh-TW" sz="9600" dirty="0" smtClean="0"/>
              <a:t>1928</a:t>
            </a:r>
            <a:r>
              <a:rPr lang="zh-TW" altLang="en-US" sz="9600" dirty="0" smtClean="0"/>
              <a:t>年設台北帝大政</a:t>
            </a:r>
            <a:r>
              <a:rPr lang="zh-TW" altLang="en-US" sz="9600" dirty="0" smtClean="0"/>
              <a:t>學科而有</a:t>
            </a:r>
            <a:r>
              <a:rPr lang="zh-TW" altLang="en-US" sz="9600" dirty="0" smtClean="0">
                <a:solidFill>
                  <a:schemeClr val="tx1"/>
                </a:solidFill>
              </a:rPr>
              <a:t>少數</a:t>
            </a:r>
            <a:r>
              <a:rPr lang="zh-TW" altLang="en-US" sz="9600" dirty="0" smtClean="0"/>
              <a:t>較</a:t>
            </a:r>
            <a:r>
              <a:rPr lang="zh-TW" altLang="en-US" sz="9600" dirty="0" smtClean="0"/>
              <a:t>重學理</a:t>
            </a:r>
            <a:r>
              <a:rPr lang="zh-TW" altLang="en-US" sz="9600" dirty="0" smtClean="0"/>
              <a:t>的學院內</a:t>
            </a:r>
            <a:r>
              <a:rPr lang="zh-TW" altLang="en-US" sz="9600" dirty="0">
                <a:solidFill>
                  <a:srgbClr val="FF0000"/>
                </a:solidFill>
              </a:rPr>
              <a:t>學者</a:t>
            </a:r>
            <a:r>
              <a:rPr lang="zh-TW" altLang="en-US" sz="9600" dirty="0" smtClean="0"/>
              <a:t>（中</a:t>
            </a:r>
            <a:r>
              <a:rPr lang="zh-TW" altLang="en-US" sz="9600" dirty="0"/>
              <a:t>村</a:t>
            </a:r>
            <a:r>
              <a:rPr lang="zh-TW" altLang="en-US" sz="9600" dirty="0" smtClean="0"/>
              <a:t>哲），但沒台灣人的份。</a:t>
            </a:r>
            <a:r>
              <a:rPr lang="zh-TW" altLang="en-US" sz="9600" dirty="0" smtClean="0">
                <a:solidFill>
                  <a:srgbClr val="FF0000"/>
                </a:solidFill>
              </a:rPr>
              <a:t>台灣人</a:t>
            </a:r>
            <a:r>
              <a:rPr lang="zh-TW" altLang="en-US" sz="9600" dirty="0" smtClean="0"/>
              <a:t>中具政治反抗意識者（林呈祿）進不了法學界，上不了法律雜誌，其餘學院內跑龍套（鍾璧輝），學院外兼差（戴炎輝），或前往滿洲國（林鳳麟）。此時期法學知識大體上</a:t>
            </a:r>
            <a:r>
              <a:rPr lang="zh-TW" altLang="en-US" sz="9600" dirty="0" smtClean="0">
                <a:solidFill>
                  <a:srgbClr val="FF0000"/>
                </a:solidFill>
              </a:rPr>
              <a:t>與台灣無關</a:t>
            </a:r>
            <a:r>
              <a:rPr lang="zh-TW" altLang="en-US" sz="9600" dirty="0" smtClean="0"/>
              <a:t>，除非涉及台灣法律實務（姉齒松平），學院內未承續舊慣法學。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戰爭時期的法學，與日本同步</a:t>
            </a:r>
            <a:r>
              <a:rPr lang="zh-TW" altLang="en-US" sz="9600" dirty="0" smtClean="0">
                <a:solidFill>
                  <a:srgbClr val="FF0000"/>
                </a:solidFill>
              </a:rPr>
              <a:t>法西斯化</a:t>
            </a:r>
            <a:r>
              <a:rPr lang="zh-TW" altLang="en-US" sz="9600" dirty="0" smtClean="0"/>
              <a:t>，現代性已逝，僅剩殖民性。</a:t>
            </a:r>
            <a:endParaRPr lang="zh-TW" altLang="en-US" sz="9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524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586100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在戰後</a:t>
            </a:r>
            <a:r>
              <a:rPr lang="zh-TW" altLang="en-US" sz="4000" dirty="0" smtClean="0"/>
              <a:t>初期形成「新的」第一代法學者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3593" y="1403928"/>
            <a:ext cx="9282546" cy="5024581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1945</a:t>
            </a:r>
            <a:r>
              <a:rPr lang="zh-TW" altLang="en-US" sz="2400" dirty="0" smtClean="0"/>
              <a:t>年在中國起家的國民黨政權軍事接收台灣，原第一代法學者占絕大多數的日人</a:t>
            </a:r>
            <a:r>
              <a:rPr lang="zh-TW" altLang="en-US" sz="2400" dirty="0" smtClean="0">
                <a:solidFill>
                  <a:srgbClr val="FF0000"/>
                </a:solidFill>
              </a:rPr>
              <a:t>離開台灣</a:t>
            </a:r>
            <a:r>
              <a:rPr lang="zh-TW" altLang="en-US" sz="2400" dirty="0" smtClean="0"/>
              <a:t>（政學科</a:t>
            </a:r>
            <a:r>
              <a:rPr lang="zh-TW" altLang="en-US" sz="2400" dirty="0" smtClean="0"/>
              <a:t>學術傳承全</a:t>
            </a:r>
            <a:r>
              <a:rPr lang="zh-TW" altLang="en-US" sz="2400" dirty="0" smtClean="0"/>
              <a:t>斷），占少數的台灣人被迫</a:t>
            </a:r>
            <a:r>
              <a:rPr lang="zh-TW" altLang="en-US" sz="2400" dirty="0" smtClean="0">
                <a:solidFill>
                  <a:srgbClr val="FF0000"/>
                </a:solidFill>
              </a:rPr>
              <a:t>離開法學</a:t>
            </a:r>
            <a:r>
              <a:rPr lang="zh-TW" altLang="en-US" sz="2400" dirty="0" smtClean="0"/>
              <a:t>，戴炎輝例外。取代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是深受</a:t>
            </a:r>
            <a:r>
              <a:rPr lang="zh-TW" altLang="en-US" sz="2400" dirty="0"/>
              <a:t>戰前</a:t>
            </a:r>
            <a:r>
              <a:rPr lang="zh-TW" altLang="en-US" sz="2400" dirty="0" smtClean="0">
                <a:solidFill>
                  <a:srgbClr val="FF0000"/>
                </a:solidFill>
              </a:rPr>
              <a:t>日本</a:t>
            </a:r>
            <a:r>
              <a:rPr lang="zh-TW" altLang="en-US" sz="2400" dirty="0" smtClean="0"/>
              <a:t>法學影響的外省人，極少數具</a:t>
            </a:r>
            <a:r>
              <a:rPr lang="zh-TW" altLang="en-US" sz="2400" dirty="0" smtClean="0">
                <a:solidFill>
                  <a:srgbClr val="FF0000"/>
                </a:solidFill>
              </a:rPr>
              <a:t>日治</a:t>
            </a:r>
            <a:r>
              <a:rPr lang="zh-TW" altLang="en-US" sz="2400" dirty="0" smtClean="0"/>
              <a:t>經驗的本省人，外觀非</a:t>
            </a:r>
            <a:r>
              <a:rPr lang="en-US" altLang="zh-TW" sz="2400" dirty="0" smtClean="0"/>
              <a:t>Y</a:t>
            </a:r>
            <a:r>
              <a:rPr lang="zh-TW" altLang="en-US" sz="2400" dirty="0" smtClean="0"/>
              <a:t>，實質為</a:t>
            </a:r>
            <a:r>
              <a:rPr lang="en-US" altLang="zh-TW" sz="2400" dirty="0"/>
              <a:t>Y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台灣</a:t>
            </a:r>
            <a:r>
              <a:rPr lang="zh-TW" altLang="en-US" sz="2400" dirty="0" smtClean="0"/>
              <a:t>「新的」</a:t>
            </a:r>
            <a:r>
              <a:rPr lang="zh-TW" altLang="en-US" sz="2400" dirty="0"/>
              <a:t>第一代法學</a:t>
            </a:r>
            <a:r>
              <a:rPr lang="zh-TW" altLang="en-US" sz="2400" dirty="0" smtClean="0"/>
              <a:t>者中</a:t>
            </a:r>
            <a:r>
              <a:rPr lang="zh-TW" altLang="en-US" sz="2400" dirty="0" smtClean="0">
                <a:solidFill>
                  <a:srgbClr val="FF0000"/>
                </a:solidFill>
              </a:rPr>
              <a:t>外省</a:t>
            </a:r>
            <a:r>
              <a:rPr lang="zh-TW" altLang="en-US" sz="2400" dirty="0">
                <a:solidFill>
                  <a:srgbClr val="FF0000"/>
                </a:solidFill>
              </a:rPr>
              <a:t>人</a:t>
            </a:r>
            <a:r>
              <a:rPr lang="zh-TW" altLang="en-US" sz="2400" dirty="0"/>
              <a:t>，</a:t>
            </a:r>
            <a:r>
              <a:rPr lang="zh-TW" altLang="en-US" sz="2400" dirty="0" smtClean="0"/>
              <a:t>主要是因中國內戰而在</a:t>
            </a:r>
            <a:r>
              <a:rPr lang="en-US" altLang="zh-TW" sz="2400" dirty="0" smtClean="0"/>
              <a:t>1949</a:t>
            </a:r>
            <a:r>
              <a:rPr lang="zh-TW" altLang="en-US" sz="2400" dirty="0" smtClean="0"/>
              <a:t>年或其前後移居台灣，多數與國民黨政權關係密切（梅仲協、林彬、</a:t>
            </a:r>
            <a:r>
              <a:rPr lang="zh-TW" altLang="en-US" sz="2400" dirty="0"/>
              <a:t>林紀東、趙琛、查良鑑）</a:t>
            </a:r>
            <a:r>
              <a:rPr lang="zh-TW" altLang="en-US" sz="2400" dirty="0" smtClean="0"/>
              <a:t>，少數出於對個人主義、資本主義法制的堅定支持（薩孟武、徐道鄰），帶入</a:t>
            </a:r>
            <a:r>
              <a:rPr lang="zh-TW" altLang="en-US" sz="2400" dirty="0" smtClean="0">
                <a:solidFill>
                  <a:srgbClr val="FF0000"/>
                </a:solidFill>
              </a:rPr>
              <a:t>民國中國法學內涵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成為「新的」</a:t>
            </a:r>
            <a:r>
              <a:rPr lang="zh-TW" altLang="en-US" sz="2400" dirty="0"/>
              <a:t>第一代法學</a:t>
            </a:r>
            <a:r>
              <a:rPr lang="zh-TW" altLang="en-US" sz="2400" dirty="0" smtClean="0"/>
              <a:t>者的本省人，須</a:t>
            </a:r>
            <a:r>
              <a:rPr lang="zh-TW" altLang="en-US" sz="2400" dirty="0"/>
              <a:t>舊時代不曾任教（</a:t>
            </a:r>
            <a:r>
              <a:rPr lang="zh-TW" altLang="en-US" sz="2400" dirty="0" smtClean="0"/>
              <a:t>戴炎輝、蔡章麟</a:t>
            </a:r>
            <a:r>
              <a:rPr lang="zh-TW" altLang="en-US" sz="2400" dirty="0"/>
              <a:t>、洪遜欣）</a:t>
            </a:r>
            <a:r>
              <a:rPr lang="zh-TW" altLang="en-US" sz="2400" dirty="0" smtClean="0"/>
              <a:t>、戰後之初即刻搶到位（對照組陳茂源）。</a:t>
            </a:r>
            <a:endParaRPr lang="en-US" altLang="zh-TW" sz="2400" dirty="0" smtClean="0"/>
          </a:p>
          <a:p>
            <a:r>
              <a:rPr lang="en-US" altLang="zh-TW" sz="2400" dirty="0" smtClean="0"/>
              <a:t>1950</a:t>
            </a:r>
            <a:r>
              <a:rPr lang="zh-TW" altLang="en-US" sz="2400" dirty="0" smtClean="0"/>
              <a:t>年代進法學界的第一代，外省</a:t>
            </a:r>
            <a:r>
              <a:rPr lang="zh-TW" altLang="en-US" sz="2400" dirty="0"/>
              <a:t>人：韓忠謨、何孝元或</a:t>
            </a:r>
            <a:r>
              <a:rPr lang="zh-TW" altLang="en-US" sz="2400" dirty="0" smtClean="0"/>
              <a:t>馬漢寶，</a:t>
            </a:r>
            <a:r>
              <a:rPr lang="zh-TW" altLang="en-US" sz="2400" dirty="0" smtClean="0">
                <a:solidFill>
                  <a:srgbClr val="FF0000"/>
                </a:solidFill>
              </a:rPr>
              <a:t>人數</a:t>
            </a:r>
            <a:r>
              <a:rPr lang="zh-TW" altLang="en-US" sz="2400" dirty="0">
                <a:solidFill>
                  <a:srgbClr val="FF0000"/>
                </a:solidFill>
              </a:rPr>
              <a:t>眾多</a:t>
            </a:r>
            <a:r>
              <a:rPr lang="zh-TW" altLang="en-US" sz="2400" dirty="0"/>
              <a:t>，本省人：陳棋炎、劉甲一、彭明敏、</a:t>
            </a:r>
            <a:r>
              <a:rPr lang="zh-TW" altLang="en-US" sz="2400" dirty="0" smtClean="0"/>
              <a:t>劉慶瑞等幾位爾。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82980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586100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從第一代法學者建構的法學知識出發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3593" y="1403928"/>
            <a:ext cx="9282546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戰後</a:t>
            </a:r>
            <a:r>
              <a:rPr lang="zh-TW" altLang="en-US" sz="2400" dirty="0" smtClean="0"/>
              <a:t>台灣</a:t>
            </a:r>
            <a:r>
              <a:rPr lang="zh-TW" altLang="en-US" sz="2400" dirty="0" smtClean="0"/>
              <a:t>，首先延續</a:t>
            </a:r>
            <a:r>
              <a:rPr lang="zh-TW" altLang="en-US" sz="2400" dirty="0" smtClean="0">
                <a:solidFill>
                  <a:srgbClr val="FF0000"/>
                </a:solidFill>
              </a:rPr>
              <a:t>戰前</a:t>
            </a:r>
            <a:r>
              <a:rPr lang="zh-TW" altLang="en-US" sz="2400" dirty="0" smtClean="0"/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德日</a:t>
            </a:r>
            <a:r>
              <a:rPr lang="zh-TW" altLang="en-US" sz="2400" dirty="0" smtClean="0"/>
              <a:t>法西斯法學。以懷「亡國之痛」的外省人、法律實務工作者為主的第一代，公法學上承襲</a:t>
            </a:r>
            <a:r>
              <a:rPr lang="zh-TW" altLang="en-US" sz="2400" dirty="0"/>
              <a:t>強調國權至上、祖述戰前歐陸日本的民國中國戰時</a:t>
            </a:r>
            <a:r>
              <a:rPr lang="zh-TW" altLang="en-US" sz="2400" dirty="0" smtClean="0"/>
              <a:t>法學：你丟我撿；戰後之初中國制憲時乍現、較具自由主義色彩的法學已成明日黃花。</a:t>
            </a:r>
            <a:endParaRPr lang="en-US" altLang="zh-TW" sz="2400" dirty="0" smtClean="0"/>
          </a:p>
          <a:p>
            <a:r>
              <a:rPr lang="zh-TW" altLang="en-US" sz="2400" dirty="0" smtClean="0"/>
              <a:t>歐日所無</a:t>
            </a:r>
            <a:r>
              <a:rPr lang="zh-TW" altLang="en-US" sz="2400" dirty="0"/>
              <a:t>、源自</a:t>
            </a:r>
            <a:r>
              <a:rPr lang="zh-TW" altLang="en-US" sz="2400" dirty="0">
                <a:solidFill>
                  <a:srgbClr val="FF0000"/>
                </a:solidFill>
              </a:rPr>
              <a:t>中國</a:t>
            </a:r>
            <a:r>
              <a:rPr lang="zh-TW" altLang="en-US" sz="2400" b="1" dirty="0"/>
              <a:t>訓政</a:t>
            </a:r>
            <a:r>
              <a:rPr lang="zh-TW" altLang="en-US" sz="2400" dirty="0"/>
              <a:t>時期黨治體制的</a:t>
            </a:r>
            <a:r>
              <a:rPr lang="zh-TW" altLang="en-US" sz="2400" dirty="0" smtClean="0"/>
              <a:t>「</a:t>
            </a:r>
            <a:r>
              <a:rPr lang="zh-TW" altLang="en-US" sz="2400" dirty="0" smtClean="0">
                <a:solidFill>
                  <a:schemeClr val="tx1"/>
                </a:solidFill>
              </a:rPr>
              <a:t>黨國法學</a:t>
            </a:r>
            <a:r>
              <a:rPr lang="zh-TW" altLang="en-US" sz="2400" dirty="0" smtClean="0"/>
              <a:t>」（以國民黨黨義作為國家法指導原則），因戰後台灣施行</a:t>
            </a:r>
            <a:r>
              <a:rPr lang="zh-TW" altLang="en-US" sz="2400" b="1" dirty="0" smtClean="0"/>
              <a:t>動員戡亂戒嚴</a:t>
            </a:r>
            <a:r>
              <a:rPr lang="zh-TW" altLang="en-US" sz="2400" dirty="0" smtClean="0"/>
              <a:t>體制而</a:t>
            </a:r>
            <a:r>
              <a:rPr lang="zh-TW" altLang="en-US" sz="2400" dirty="0"/>
              <a:t>復活</a:t>
            </a:r>
            <a:r>
              <a:rPr lang="zh-TW" altLang="en-US" sz="2400" dirty="0" smtClean="0"/>
              <a:t>，第一代中占多數之與國民黨</a:t>
            </a:r>
            <a:r>
              <a:rPr lang="zh-TW" altLang="en-US" sz="2400" dirty="0"/>
              <a:t>關係</a:t>
            </a:r>
            <a:r>
              <a:rPr lang="zh-TW" altLang="en-US" sz="2400" dirty="0" smtClean="0"/>
              <a:t>密切者不以為意。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本省人</a:t>
            </a:r>
            <a:r>
              <a:rPr lang="zh-TW" altLang="en-US" sz="2400" dirty="0" smtClean="0"/>
              <a:t>歷史經驗在知識建構上</a:t>
            </a:r>
            <a:r>
              <a:rPr lang="zh-TW" altLang="en-US" sz="2400" dirty="0" smtClean="0">
                <a:solidFill>
                  <a:srgbClr val="FF0000"/>
                </a:solidFill>
              </a:rPr>
              <a:t>缺席</a:t>
            </a:r>
            <a:r>
              <a:rPr lang="zh-TW" altLang="en-US" sz="2400" dirty="0" smtClean="0"/>
              <a:t>。公法學幾乎沒有本省人參與，憲法：早死、國際法：逃亡、行政法：</a:t>
            </a:r>
            <a:r>
              <a:rPr lang="en-US" altLang="zh-TW" sz="2400" dirty="0" smtClean="0"/>
              <a:t>0</a:t>
            </a:r>
            <a:r>
              <a:rPr lang="zh-TW" altLang="en-US" sz="2400" dirty="0"/>
              <a:t>。釋字</a:t>
            </a:r>
            <a:r>
              <a:rPr lang="en-US" altLang="zh-TW" sz="2400" dirty="0"/>
              <a:t>31</a:t>
            </a:r>
            <a:r>
              <a:rPr lang="zh-TW" altLang="en-US" sz="2400" dirty="0"/>
              <a:t>號的</a:t>
            </a:r>
            <a:r>
              <a:rPr lang="zh-TW" altLang="en-US" sz="2400" dirty="0" smtClean="0"/>
              <a:t>討論，外省人異議者未提本省人之國政參與（似日治初期</a:t>
            </a:r>
            <a:r>
              <a:rPr lang="zh-TW" altLang="en-US" sz="2400" dirty="0"/>
              <a:t>）、歷史記憶</a:t>
            </a:r>
            <a:r>
              <a:rPr lang="zh-TW" altLang="en-US" sz="2400" dirty="0" smtClean="0"/>
              <a:t>中無台灣議會（</a:t>
            </a:r>
            <a:r>
              <a:rPr lang="zh-TW" altLang="en-US" sz="2400" dirty="0"/>
              <a:t>林呈</a:t>
            </a:r>
            <a:r>
              <a:rPr lang="zh-TW" altLang="en-US" sz="2400" dirty="0" smtClean="0"/>
              <a:t>祿們噤聲）</a:t>
            </a:r>
            <a:r>
              <a:rPr lang="zh-TW" altLang="en-US" sz="2400" dirty="0"/>
              <a:t>，</a:t>
            </a:r>
            <a:r>
              <a:rPr lang="zh-TW" altLang="en-US" sz="2400" dirty="0" smtClean="0"/>
              <a:t>日治法律被（戴）包裝為民事習慣。</a:t>
            </a:r>
            <a:endParaRPr lang="en-US" altLang="zh-TW" sz="2400" dirty="0" smtClean="0"/>
          </a:p>
          <a:p>
            <a:r>
              <a:rPr lang="zh-TW" altLang="en-US" sz="2400" dirty="0"/>
              <a:t>與</a:t>
            </a:r>
            <a:r>
              <a:rPr lang="zh-TW" altLang="en-US" sz="2400" dirty="0" smtClean="0"/>
              <a:t>統治較</a:t>
            </a:r>
            <a:r>
              <a:rPr lang="zh-TW" altLang="en-US" sz="2400" dirty="0"/>
              <a:t>無關</a:t>
            </a:r>
            <a:r>
              <a:rPr lang="zh-TW" altLang="en-US" sz="2400" dirty="0" smtClean="0"/>
              <a:t>的如</a:t>
            </a:r>
            <a:r>
              <a:rPr lang="zh-TW" altLang="en-US" sz="2400" dirty="0"/>
              <a:t>民法學</a:t>
            </a:r>
            <a:r>
              <a:rPr lang="zh-TW" altLang="en-US" sz="2400" dirty="0" smtClean="0"/>
              <a:t>，不論</a:t>
            </a:r>
            <a:r>
              <a:rPr lang="zh-TW" altLang="en-US" sz="2400" dirty="0"/>
              <a:t>外省人或</a:t>
            </a:r>
            <a:r>
              <a:rPr lang="zh-TW" altLang="en-US" sz="2400" dirty="0" smtClean="0"/>
              <a:t>本省人都擷取</a:t>
            </a:r>
            <a:r>
              <a:rPr lang="zh-TW" altLang="en-US" sz="2400" dirty="0">
                <a:solidFill>
                  <a:srgbClr val="FF0000"/>
                </a:solidFill>
              </a:rPr>
              <a:t>日本</a:t>
            </a:r>
            <a:r>
              <a:rPr lang="zh-TW" altLang="en-US" sz="2400" dirty="0"/>
              <a:t>法學。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89127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586100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第二代在引進法學知識上的美麗與哀愁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3592" y="1403928"/>
            <a:ext cx="9388043" cy="5024581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1960</a:t>
            </a:r>
            <a:r>
              <a:rPr lang="zh-TW" altLang="en-US" sz="2400" dirty="0"/>
              <a:t>年代中期以後</a:t>
            </a:r>
            <a:r>
              <a:rPr lang="zh-TW" altLang="en-US" sz="2400" dirty="0" smtClean="0"/>
              <a:t>，</a:t>
            </a:r>
            <a:r>
              <a:rPr lang="zh-TW" altLang="en-US" sz="2400" dirty="0" smtClean="0">
                <a:solidFill>
                  <a:srgbClr val="FF0000"/>
                </a:solidFill>
              </a:rPr>
              <a:t>受教</a:t>
            </a:r>
            <a:r>
              <a:rPr lang="zh-TW" altLang="en-US" sz="2400" dirty="0" smtClean="0"/>
              <a:t>於第一代、以</a:t>
            </a:r>
            <a:r>
              <a:rPr lang="zh-TW" altLang="en-US" sz="2400" dirty="0">
                <a:solidFill>
                  <a:srgbClr val="FF0000"/>
                </a:solidFill>
              </a:rPr>
              <a:t>本省人</a:t>
            </a:r>
            <a:r>
              <a:rPr lang="zh-TW" altLang="en-US" sz="2400" dirty="0"/>
              <a:t>居多</a:t>
            </a:r>
            <a:r>
              <a:rPr lang="zh-TW" altLang="en-US" sz="2400" dirty="0" smtClean="0"/>
              <a:t>的第二</a:t>
            </a:r>
            <a:r>
              <a:rPr lang="zh-TW" altLang="en-US" sz="2400" dirty="0"/>
              <a:t>代法學者，蔡墩銘、</a:t>
            </a:r>
            <a:r>
              <a:rPr lang="zh-TW" altLang="en-US" sz="2400" dirty="0" smtClean="0"/>
              <a:t>翁岳生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行政法、李鴻禧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憲法、</a:t>
            </a:r>
            <a:r>
              <a:rPr lang="zh-TW" altLang="en-US" sz="2400" dirty="0"/>
              <a:t>王澤鑑、楊日然、邱聯恭</a:t>
            </a:r>
            <a:r>
              <a:rPr lang="zh-TW" altLang="en-US" sz="2400" dirty="0" smtClean="0"/>
              <a:t>等等，</a:t>
            </a:r>
            <a:r>
              <a:rPr lang="zh-TW" altLang="en-US" sz="2400" dirty="0" smtClean="0">
                <a:solidFill>
                  <a:srgbClr val="FF0000"/>
                </a:solidFill>
              </a:rPr>
              <a:t>出國留學</a:t>
            </a:r>
            <a:r>
              <a:rPr lang="zh-TW" altLang="en-US" sz="2400" dirty="0" smtClean="0"/>
              <a:t>帶回德國</a:t>
            </a:r>
            <a:r>
              <a:rPr lang="zh-TW" altLang="en-US" sz="2400" dirty="0"/>
              <a:t>、日本於</a:t>
            </a:r>
            <a:r>
              <a:rPr lang="zh-TW" altLang="en-US" sz="2400" dirty="0">
                <a:solidFill>
                  <a:srgbClr val="FF0000"/>
                </a:solidFill>
              </a:rPr>
              <a:t>戰後</a:t>
            </a:r>
            <a:r>
              <a:rPr lang="zh-TW" altLang="en-US" sz="2400" dirty="0"/>
              <a:t>傾向自由民主，或</a:t>
            </a:r>
            <a:r>
              <a:rPr lang="zh-TW" altLang="en-US" sz="2400" dirty="0" smtClean="0"/>
              <a:t>理論更完備</a:t>
            </a:r>
            <a:r>
              <a:rPr lang="zh-TW" altLang="en-US" sz="2400" dirty="0"/>
              <a:t>的法學</a:t>
            </a:r>
            <a:r>
              <a:rPr lang="zh-TW" altLang="en-US" sz="2400" dirty="0" smtClean="0"/>
              <a:t>內涵，據以用法學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論文</a:t>
            </a:r>
            <a:r>
              <a:rPr lang="zh-TW" altLang="en-US" sz="2400" dirty="0" smtClean="0"/>
              <a:t>（合為論文集，王澤鑑「天龍八部」）批評國內裁判或法規，或改寫為華文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教科書</a:t>
            </a:r>
            <a:r>
              <a:rPr lang="zh-TW" altLang="en-US" sz="2400" dirty="0" smtClean="0"/>
              <a:t>（林山田「黑白書」）。但某些法學知識進不了台灣，如陳隆志的國際法論述。</a:t>
            </a:r>
            <a:endParaRPr lang="en-US" altLang="zh-TW" sz="2400" dirty="0" smtClean="0"/>
          </a:p>
          <a:p>
            <a:r>
              <a:rPr lang="zh-TW" altLang="en-US" sz="2400" dirty="0" smtClean="0"/>
              <a:t>日治舊藏因國家法已非日本法而效用大減、華文教科書很少且冷戰格局下斷絕與中國往來，以致跟日</a:t>
            </a:r>
            <a:r>
              <a:rPr lang="zh-TW" altLang="en-US" sz="2400" dirty="0"/>
              <a:t>治台灣、民國</a:t>
            </a:r>
            <a:r>
              <a:rPr lang="zh-TW" altLang="en-US" sz="2400" dirty="0" smtClean="0"/>
              <a:t>中國兩</a:t>
            </a:r>
            <a:r>
              <a:rPr lang="zh-TW" altLang="en-US" sz="2400" dirty="0"/>
              <a:t>個知識</a:t>
            </a:r>
            <a:r>
              <a:rPr lang="zh-TW" altLang="en-US" sz="2400" dirty="0" smtClean="0"/>
              <a:t>源頭大幅</a:t>
            </a:r>
            <a:r>
              <a:rPr lang="zh-TW" altLang="en-US" sz="2400" dirty="0" smtClean="0">
                <a:solidFill>
                  <a:srgbClr val="FF0000"/>
                </a:solidFill>
              </a:rPr>
              <a:t>斷裂</a:t>
            </a:r>
            <a:r>
              <a:rPr lang="zh-TW" altLang="en-US" sz="2400" dirty="0" smtClean="0"/>
              <a:t>，由於知識本身「家裡沒大人」，第二代可不受學術權威羈絆，盡情引進具</a:t>
            </a:r>
            <a:r>
              <a:rPr lang="zh-TW" altLang="en-US" sz="2400" b="1" dirty="0" smtClean="0"/>
              <a:t>強大知識競爭力</a:t>
            </a:r>
            <a:r>
              <a:rPr lang="zh-TW" altLang="en-US" sz="2400" dirty="0" smtClean="0"/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戰後</a:t>
            </a:r>
            <a:r>
              <a:rPr lang="zh-TW" altLang="en-US" sz="2400" dirty="0" smtClean="0"/>
              <a:t>歐、美（常經日本）法學。</a:t>
            </a:r>
            <a:endParaRPr lang="en-US" altLang="zh-TW" sz="2400" dirty="0" smtClean="0"/>
          </a:p>
          <a:p>
            <a:r>
              <a:rPr lang="zh-TW" altLang="en-US" sz="2400" dirty="0" smtClean="0"/>
              <a:t>本省人居多的法律系學生，未出國而從事</a:t>
            </a:r>
            <a:r>
              <a:rPr lang="zh-TW" altLang="en-US" sz="2400" dirty="0" smtClean="0">
                <a:solidFill>
                  <a:srgbClr val="FF0000"/>
                </a:solidFill>
              </a:rPr>
              <a:t>法律</a:t>
            </a:r>
            <a:r>
              <a:rPr lang="zh-TW" altLang="en-US" sz="2400" dirty="0">
                <a:solidFill>
                  <a:srgbClr val="FF0000"/>
                </a:solidFill>
              </a:rPr>
              <a:t>實務</a:t>
            </a:r>
            <a:r>
              <a:rPr lang="zh-TW" altLang="en-US" sz="2400" dirty="0" smtClean="0">
                <a:solidFill>
                  <a:srgbClr val="FF0000"/>
                </a:solidFill>
              </a:rPr>
              <a:t>工作</a:t>
            </a:r>
            <a:r>
              <a:rPr lang="zh-TW" altLang="en-US" sz="2400" dirty="0" smtClean="0">
                <a:solidFill>
                  <a:schemeClr val="tx1"/>
                </a:solidFill>
              </a:rPr>
              <a:t>者</a:t>
            </a:r>
            <a:r>
              <a:rPr lang="zh-TW" altLang="en-US" sz="2400" dirty="0" smtClean="0"/>
              <a:t>，若能使用</a:t>
            </a:r>
            <a:r>
              <a:rPr lang="zh-TW" altLang="en-US" sz="2400" dirty="0" smtClean="0">
                <a:solidFill>
                  <a:srgbClr val="FF0000"/>
                </a:solidFill>
              </a:rPr>
              <a:t>日文</a:t>
            </a:r>
            <a:r>
              <a:rPr lang="zh-TW" altLang="en-US" sz="2400" dirty="0" smtClean="0"/>
              <a:t>理解</a:t>
            </a:r>
            <a:r>
              <a:rPr lang="zh-TW" altLang="en-US" sz="2400" dirty="0" smtClean="0">
                <a:solidFill>
                  <a:srgbClr val="FF0000"/>
                </a:solidFill>
              </a:rPr>
              <a:t>戰後德、日</a:t>
            </a:r>
            <a:r>
              <a:rPr lang="zh-TW" altLang="en-US" sz="2400" dirty="0" smtClean="0">
                <a:solidFill>
                  <a:schemeClr val="tx1"/>
                </a:solidFill>
              </a:rPr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法釋義學</a:t>
            </a:r>
            <a:r>
              <a:rPr lang="zh-TW" altLang="en-US" sz="2400" dirty="0" smtClean="0"/>
              <a:t>，可成為學院</a:t>
            </a:r>
            <a:r>
              <a:rPr lang="zh-TW" altLang="en-US" sz="2400" dirty="0"/>
              <a:t>內學者</a:t>
            </a:r>
            <a:r>
              <a:rPr lang="zh-TW" altLang="en-US" sz="2400" dirty="0" smtClean="0"/>
              <a:t>之外的第二代成員。如孫</a:t>
            </a:r>
            <a:r>
              <a:rPr lang="zh-TW" altLang="en-US" sz="2400" dirty="0"/>
              <a:t>森</a:t>
            </a:r>
            <a:r>
              <a:rPr lang="zh-TW" altLang="en-US" sz="2400" dirty="0" smtClean="0"/>
              <a:t>焱、陳</a:t>
            </a:r>
            <a:r>
              <a:rPr lang="zh-TW" altLang="en-US" sz="2400" dirty="0"/>
              <a:t>計</a:t>
            </a:r>
            <a:r>
              <a:rPr lang="zh-TW" altLang="en-US" sz="2400" dirty="0" smtClean="0"/>
              <a:t>男等等。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87588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63103" y="-117436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5249" y="526473"/>
            <a:ext cx="9659611" cy="54309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/>
              <a:t>第二</a:t>
            </a:r>
            <a:r>
              <a:rPr lang="zh-TW" altLang="en-US" sz="9600" dirty="0" smtClean="0"/>
              <a:t>代</a:t>
            </a:r>
            <a:r>
              <a:rPr lang="zh-TW" altLang="en-US" sz="9600" dirty="0" smtClean="0">
                <a:solidFill>
                  <a:srgbClr val="FF0000"/>
                </a:solidFill>
              </a:rPr>
              <a:t>開始翻轉</a:t>
            </a:r>
            <a:r>
              <a:rPr lang="zh-TW" altLang="en-US" sz="9600" dirty="0" smtClean="0"/>
              <a:t>福佬、客家族群在法學知識建構上劣勢地位，國民黨</a:t>
            </a:r>
            <a:r>
              <a:rPr lang="en-US" altLang="zh-TW" sz="9600" dirty="0" smtClean="0"/>
              <a:t>1970</a:t>
            </a:r>
            <a:r>
              <a:rPr lang="zh-TW" altLang="en-US" sz="9600" dirty="0" smtClean="0"/>
              <a:t>年代採取被謔稱為「吹台青」的政策，使得本省人法學者在政治立場上</a:t>
            </a:r>
            <a:r>
              <a:rPr lang="zh-TW" altLang="en-US" sz="9600" dirty="0" smtClean="0">
                <a:solidFill>
                  <a:srgbClr val="FF0000"/>
                </a:solidFill>
              </a:rPr>
              <a:t>分裂</a:t>
            </a:r>
            <a:r>
              <a:rPr lang="zh-TW" altLang="en-US" sz="9600" dirty="0" smtClean="0"/>
              <a:t>，如李鴻禧</a:t>
            </a:r>
            <a:r>
              <a:rPr lang="en-US" altLang="zh-TW" sz="9600" dirty="0"/>
              <a:t>vs.</a:t>
            </a:r>
            <a:r>
              <a:rPr lang="zh-TW" altLang="en-US" sz="9600" dirty="0"/>
              <a:t>施啟揚</a:t>
            </a:r>
            <a:r>
              <a:rPr lang="zh-TW" altLang="en-US" sz="9600" dirty="0" smtClean="0"/>
              <a:t>，各在歐美日本法學中取其所需，</a:t>
            </a:r>
            <a:r>
              <a:rPr lang="zh-TW" altLang="en-US" sz="9600" dirty="0" smtClean="0">
                <a:solidFill>
                  <a:srgbClr val="FF0000"/>
                </a:solidFill>
              </a:rPr>
              <a:t>共同</a:t>
            </a:r>
            <a:r>
              <a:rPr lang="zh-TW" altLang="en-US" sz="9600" dirty="0" smtClean="0"/>
              <a:t>形成了當時親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反國民黨的法學知識。</a:t>
            </a:r>
            <a:endParaRPr lang="en-US" altLang="zh-TW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世代間的知識</a:t>
            </a:r>
            <a:r>
              <a:rPr lang="zh-TW" altLang="en-US" sz="9600" dirty="0" smtClean="0"/>
              <a:t>差異或導因</a:t>
            </a:r>
            <a:r>
              <a:rPr lang="zh-TW" altLang="en-US" sz="9600" dirty="0" smtClean="0"/>
              <a:t>於</a:t>
            </a:r>
            <a:r>
              <a:rPr lang="zh-TW" altLang="en-US" sz="9600" b="1" dirty="0" smtClean="0"/>
              <a:t>組成者歷史經驗</a:t>
            </a:r>
            <a:r>
              <a:rPr lang="zh-TW" altLang="en-US" sz="9600" dirty="0" smtClean="0"/>
              <a:t>之不同</a:t>
            </a:r>
            <a:r>
              <a:rPr lang="zh-TW" altLang="en-US" sz="9600" dirty="0" smtClean="0"/>
              <a:t>，或緣自</a:t>
            </a:r>
            <a:r>
              <a:rPr lang="zh-TW" altLang="en-US" sz="9600" b="1" dirty="0" smtClean="0"/>
              <a:t>繼</a:t>
            </a:r>
            <a:r>
              <a:rPr lang="zh-TW" altLang="en-US" sz="9600" b="1" dirty="0"/>
              <a:t>受母國在學說</a:t>
            </a:r>
            <a:r>
              <a:rPr lang="zh-TW" altLang="en-US" sz="9600" dirty="0" smtClean="0"/>
              <a:t>上的改變，並在</a:t>
            </a:r>
            <a:r>
              <a:rPr lang="en-US" altLang="zh-TW" sz="9600" dirty="0" smtClean="0"/>
              <a:t>70</a:t>
            </a:r>
            <a:r>
              <a:rPr lang="zh-TW" altLang="en-US" sz="9600" dirty="0" smtClean="0"/>
              <a:t>年代相互</a:t>
            </a:r>
            <a:r>
              <a:rPr lang="zh-TW" altLang="en-US" sz="9600" dirty="0"/>
              <a:t>交鋒</a:t>
            </a:r>
            <a:r>
              <a:rPr lang="zh-TW" altLang="en-US" sz="9600" dirty="0" smtClean="0"/>
              <a:t>。但面對心懷黨國</a:t>
            </a:r>
            <a:r>
              <a:rPr lang="zh-TW" altLang="en-US" sz="9600" dirty="0" smtClean="0"/>
              <a:t>法學之意識</a:t>
            </a:r>
            <a:r>
              <a:rPr lang="zh-TW" altLang="en-US" sz="9600" dirty="0" smtClean="0"/>
              <a:t>的第一代，</a:t>
            </a:r>
            <a:r>
              <a:rPr lang="zh-TW" altLang="en-US" sz="9600" dirty="0"/>
              <a:t>第二</a:t>
            </a:r>
            <a:r>
              <a:rPr lang="zh-TW" altLang="en-US" sz="9600" dirty="0" smtClean="0"/>
              <a:t>代為</a:t>
            </a:r>
            <a:r>
              <a:rPr lang="zh-TW" altLang="en-US" sz="9600" dirty="0" smtClean="0">
                <a:solidFill>
                  <a:srgbClr val="FF0000"/>
                </a:solidFill>
              </a:rPr>
              <a:t>避免批評</a:t>
            </a:r>
            <a:r>
              <a:rPr lang="zh-TW" altLang="en-US" sz="9600" dirty="0" smtClean="0"/>
              <a:t>三民主義，</a:t>
            </a:r>
            <a:r>
              <a:rPr lang="zh-TW" altLang="en-US" sz="9600" dirty="0" smtClean="0">
                <a:solidFill>
                  <a:srgbClr val="FF0000"/>
                </a:solidFill>
              </a:rPr>
              <a:t>竟謂</a:t>
            </a:r>
            <a:r>
              <a:rPr lang="zh-TW" altLang="en-US" sz="9600" dirty="0" smtClean="0"/>
              <a:t>立足</a:t>
            </a:r>
            <a:r>
              <a:rPr lang="zh-TW" altLang="en-US" sz="9600" dirty="0"/>
              <a:t>於全體主義</a:t>
            </a:r>
            <a:r>
              <a:rPr lang="en-US" altLang="zh-TW" sz="9600" dirty="0"/>
              <a:t>/</a:t>
            </a:r>
            <a:r>
              <a:rPr lang="zh-TW" altLang="en-US" sz="9600" dirty="0"/>
              <a:t>革命民權的</a:t>
            </a:r>
            <a:r>
              <a:rPr lang="zh-TW" altLang="en-US" sz="9600" dirty="0" smtClean="0"/>
              <a:t>三民主義的「</a:t>
            </a:r>
            <a:r>
              <a:rPr lang="zh-TW" altLang="en-US" sz="9600" dirty="0" smtClean="0">
                <a:solidFill>
                  <a:srgbClr val="FF0000"/>
                </a:solidFill>
              </a:rPr>
              <a:t>理想</a:t>
            </a:r>
            <a:r>
              <a:rPr lang="zh-TW" altLang="en-US" sz="9600" dirty="0" smtClean="0"/>
              <a:t>」，與以個人主義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天賦人權為基礎的現代法是</a:t>
            </a:r>
            <a:r>
              <a:rPr lang="zh-TW" altLang="en-US" sz="9600" dirty="0" smtClean="0">
                <a:solidFill>
                  <a:srgbClr val="FF0000"/>
                </a:solidFill>
              </a:rPr>
              <a:t>一致的</a:t>
            </a:r>
            <a:r>
              <a:rPr lang="zh-TW" altLang="en-US" sz="9600" dirty="0" smtClean="0"/>
              <a:t>，僅在實現「理想」之方法為適度修正爾</a:t>
            </a:r>
            <a:r>
              <a:rPr lang="zh-TW" altLang="en-US" sz="9600" dirty="0" smtClean="0"/>
              <a:t>。誠自欺欺人之論，但是又何奈。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白色恐怖</a:t>
            </a:r>
            <a:r>
              <a:rPr lang="zh-TW" altLang="en-US" sz="9600" dirty="0" smtClean="0"/>
              <a:t>威權統治</a:t>
            </a:r>
            <a:r>
              <a:rPr lang="zh-TW" altLang="en-US" sz="9600" dirty="0"/>
              <a:t>下</a:t>
            </a:r>
            <a:r>
              <a:rPr lang="zh-TW" altLang="en-US" sz="9600" dirty="0" smtClean="0"/>
              <a:t>，第二代常以</a:t>
            </a:r>
            <a:r>
              <a:rPr lang="zh-TW" altLang="en-US" sz="9600" b="1" dirty="0" smtClean="0"/>
              <a:t>去社會脈絡</a:t>
            </a:r>
            <a:r>
              <a:rPr lang="zh-TW" altLang="en-US" sz="9600" dirty="0" smtClean="0"/>
              <a:t>的「普世」、「先進國家法律」為</a:t>
            </a:r>
            <a:r>
              <a:rPr lang="zh-TW" altLang="en-US" sz="9600" dirty="0"/>
              <a:t>由，</a:t>
            </a:r>
            <a:r>
              <a:rPr lang="zh-TW" altLang="en-US" sz="9600" dirty="0">
                <a:solidFill>
                  <a:srgbClr val="FF0000"/>
                </a:solidFill>
              </a:rPr>
              <a:t>引進</a:t>
            </a:r>
            <a:r>
              <a:rPr lang="zh-TW" altLang="en-US" sz="9600" dirty="0"/>
              <a:t>戰後歐美法學理論或法制</a:t>
            </a:r>
            <a:r>
              <a:rPr lang="zh-TW" altLang="en-US" sz="9600" dirty="0" smtClean="0"/>
              <a:t>，以對其</a:t>
            </a:r>
            <a:r>
              <a:rPr lang="zh-TW" altLang="en-US" sz="9600" dirty="0" smtClean="0"/>
              <a:t>中最關鍵的</a:t>
            </a:r>
            <a:r>
              <a:rPr lang="zh-TW" altLang="en-US" sz="9600" dirty="0"/>
              <a:t>價值選擇或利益</a:t>
            </a:r>
            <a:r>
              <a:rPr lang="zh-TW" altLang="en-US" sz="9600" dirty="0" smtClean="0"/>
              <a:t>衡量，</a:t>
            </a:r>
            <a:r>
              <a:rPr lang="zh-TW" altLang="en-US" sz="9600" dirty="0" smtClean="0"/>
              <a:t>存而刻意</a:t>
            </a:r>
            <a:r>
              <a:rPr lang="zh-TW" altLang="en-US" sz="9600" dirty="0" smtClean="0">
                <a:solidFill>
                  <a:srgbClr val="FF0000"/>
                </a:solidFill>
              </a:rPr>
              <a:t>不論</a:t>
            </a:r>
            <a:r>
              <a:rPr lang="zh-TW" altLang="en-US" sz="9600" dirty="0" smtClean="0"/>
              <a:t>。蓋若明示社會價值可改變為不同於執政當局所採者，形同「反政府</a:t>
            </a:r>
            <a:r>
              <a:rPr lang="zh-TW" altLang="en-US" sz="9600" dirty="0"/>
              <a:t>」。</a:t>
            </a:r>
            <a:r>
              <a:rPr lang="zh-TW" altLang="en-US" sz="9600" dirty="0" smtClean="0"/>
              <a:t>策略上為求自保而</a:t>
            </a:r>
            <a:r>
              <a:rPr lang="zh-TW" altLang="en-US" sz="9600" b="1" dirty="0" smtClean="0"/>
              <a:t>隱藏自己主張</a:t>
            </a:r>
            <a:r>
              <a:rPr lang="zh-TW" altLang="en-US" sz="9600" dirty="0" smtClean="0"/>
              <a:t>，卻造就了「唯外國法（理論）是從」的</a:t>
            </a:r>
            <a:r>
              <a:rPr lang="zh-TW" altLang="en-US" sz="9600" dirty="0" smtClean="0">
                <a:solidFill>
                  <a:srgbClr val="FF0000"/>
                </a:solidFill>
              </a:rPr>
              <a:t>自我殖民</a:t>
            </a:r>
            <a:r>
              <a:rPr lang="zh-TW" altLang="en-US" sz="9600" dirty="0" smtClean="0"/>
              <a:t>心態。</a:t>
            </a:r>
            <a:endParaRPr lang="zh-TW" altLang="en-US" sz="9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577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696936"/>
            <a:ext cx="8911687" cy="8178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/>
              <a:t>至第</a:t>
            </a:r>
            <a:r>
              <a:rPr lang="zh-TW" altLang="en-US" sz="4000" dirty="0" smtClean="0"/>
              <a:t>三代以歐美法學知識重建自由民主法制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8" y="1514764"/>
            <a:ext cx="9388043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第三代自</a:t>
            </a:r>
            <a:r>
              <a:rPr lang="en-US" altLang="zh-TW" sz="2400" dirty="0" smtClean="0"/>
              <a:t>1980</a:t>
            </a:r>
            <a:r>
              <a:rPr lang="zh-TW" altLang="en-US" sz="2400" dirty="0" smtClean="0"/>
              <a:t>年代前期起浮現，</a:t>
            </a:r>
            <a:r>
              <a:rPr lang="zh-TW" altLang="en-US" sz="2400" dirty="0" smtClean="0">
                <a:solidFill>
                  <a:srgbClr val="FF0000"/>
                </a:solidFill>
              </a:rPr>
              <a:t>族群別</a:t>
            </a:r>
            <a:r>
              <a:rPr lang="zh-TW" altLang="en-US" sz="2400" dirty="0" smtClean="0"/>
              <a:t>因在台共同生活經驗增多而漸失意義，但意識形態別仍值得觀察。女學生較少且較難出國留學，博士學位漸成新聘教師門檻，</a:t>
            </a:r>
            <a:r>
              <a:rPr lang="en-US" altLang="zh-TW" sz="2400" dirty="0" smtClean="0"/>
              <a:t>90</a:t>
            </a:r>
            <a:r>
              <a:rPr lang="zh-TW" altLang="en-US" sz="2400" dirty="0"/>
              <a:t>年代為止以</a:t>
            </a:r>
            <a:r>
              <a:rPr lang="zh-TW" altLang="en-US" sz="2400" dirty="0">
                <a:solidFill>
                  <a:srgbClr val="FF0000"/>
                </a:solidFill>
              </a:rPr>
              <a:t>男性</a:t>
            </a:r>
            <a:r>
              <a:rPr lang="zh-TW" altLang="en-US" sz="2400" dirty="0"/>
              <a:t>居絕對</a:t>
            </a:r>
            <a:r>
              <a:rPr lang="zh-TW" altLang="en-US" sz="2400" dirty="0" smtClean="0"/>
              <a:t>多數。</a:t>
            </a:r>
            <a:endParaRPr lang="en-US" altLang="zh-TW" sz="2400" dirty="0" smtClean="0"/>
          </a:p>
          <a:p>
            <a:r>
              <a:rPr lang="zh-TW" altLang="en-US" sz="2400" dirty="0" smtClean="0"/>
              <a:t>法學論文須經學術審查且論述格式趨向標準化等，使得從事法學研究者絕大多數為</a:t>
            </a:r>
            <a:r>
              <a:rPr lang="zh-TW" altLang="en-US" sz="2400" dirty="0" smtClean="0">
                <a:solidFill>
                  <a:srgbClr val="FF0000"/>
                </a:solidFill>
              </a:rPr>
              <a:t>學院內學者，</a:t>
            </a:r>
            <a:r>
              <a:rPr lang="zh-TW" altLang="en-US" sz="2400" dirty="0" smtClean="0">
                <a:solidFill>
                  <a:schemeClr val="tx1"/>
                </a:solidFill>
              </a:rPr>
              <a:t>少見如第二代之同時為法律專業者或政治工作者。法律實務工作者與法學研究者走向</a:t>
            </a:r>
            <a:r>
              <a:rPr lang="zh-TW" altLang="en-US" sz="2400" dirty="0" smtClean="0">
                <a:solidFill>
                  <a:srgbClr val="FF0000"/>
                </a:solidFill>
              </a:rPr>
              <a:t>專業分工</a:t>
            </a:r>
            <a:r>
              <a:rPr lang="zh-TW" altLang="en-US" sz="2400" dirty="0" smtClean="0">
                <a:solidFill>
                  <a:schemeClr val="tx1"/>
                </a:solidFill>
              </a:rPr>
              <a:t>，故應相互尊重及交流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1987</a:t>
            </a:r>
            <a:r>
              <a:rPr lang="zh-TW" altLang="en-US" sz="2400" dirty="0" smtClean="0"/>
              <a:t>年解嚴、</a:t>
            </a:r>
            <a:r>
              <a:rPr lang="en-US" altLang="zh-TW" sz="2400" dirty="0" smtClean="0"/>
              <a:t>1991</a:t>
            </a:r>
            <a:r>
              <a:rPr lang="zh-TW" altLang="en-US" sz="2400" dirty="0" smtClean="0"/>
              <a:t>年終止動員戡亂的</a:t>
            </a:r>
            <a:r>
              <a:rPr lang="zh-TW" altLang="en-US" sz="2400" dirty="0" smtClean="0">
                <a:solidFill>
                  <a:srgbClr val="FF0000"/>
                </a:solidFill>
              </a:rPr>
              <a:t>自由化、民主化</a:t>
            </a:r>
            <a:r>
              <a:rPr lang="zh-TW" altLang="en-US" sz="2400" dirty="0" smtClean="0"/>
              <a:t>氛圍，讓人數</a:t>
            </a:r>
            <a:r>
              <a:rPr lang="zh-TW" altLang="en-US" sz="2400" dirty="0" smtClean="0">
                <a:solidFill>
                  <a:srgbClr val="FF0000"/>
                </a:solidFill>
              </a:rPr>
              <a:t>更多</a:t>
            </a:r>
            <a:r>
              <a:rPr lang="zh-TW" altLang="en-US" sz="2400" dirty="0" smtClean="0"/>
              <a:t>、以留學</a:t>
            </a:r>
            <a:r>
              <a:rPr lang="zh-TW" altLang="en-US" sz="2400" dirty="0" smtClean="0">
                <a:solidFill>
                  <a:srgbClr val="FF0000"/>
                </a:solidFill>
              </a:rPr>
              <a:t>德、美</a:t>
            </a:r>
            <a:r>
              <a:rPr lang="zh-TW" altLang="en-US" sz="2400" dirty="0" smtClean="0"/>
              <a:t>兩國為主的</a:t>
            </a:r>
            <a:r>
              <a:rPr lang="zh-TW" altLang="en-US" sz="2400" dirty="0"/>
              <a:t>第</a:t>
            </a:r>
            <a:r>
              <a:rPr lang="zh-TW" altLang="en-US" sz="2400" dirty="0" smtClean="0"/>
              <a:t>三代，全面且毫無禁忌地引進當代歐美法學。例如刑法學</a:t>
            </a:r>
            <a:r>
              <a:rPr lang="zh-TW" altLang="en-US" sz="2400" dirty="0"/>
              <a:t>及民事財產</a:t>
            </a:r>
            <a:r>
              <a:rPr lang="zh-TW" altLang="en-US" sz="2400" dirty="0" smtClean="0"/>
              <a:t>法學，第三代接續</a:t>
            </a:r>
            <a:r>
              <a:rPr lang="zh-TW" altLang="en-US" sz="2400" dirty="0"/>
              <a:t>繼受並推廣德國</a:t>
            </a:r>
            <a:r>
              <a:rPr lang="zh-TW" altLang="en-US" sz="2400" dirty="0" smtClean="0"/>
              <a:t>理論（黃榮堅、許玉秀），</a:t>
            </a:r>
            <a:r>
              <a:rPr lang="zh-TW" altLang="en-US" sz="2400" dirty="0"/>
              <a:t>建</a:t>
            </a:r>
            <a:r>
              <a:rPr lang="zh-TW" altLang="en-US" sz="2400" dirty="0" smtClean="0"/>
              <a:t>構在</a:t>
            </a:r>
            <a:r>
              <a:rPr lang="zh-TW" altLang="en-US" sz="2400" dirty="0"/>
              <a:t>概念、體系、思維等更上一層的規範體系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3614647712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8029</TotalTime>
  <Words>4220</Words>
  <Application>Microsoft Office PowerPoint</Application>
  <PresentationFormat>寬螢幕</PresentationFormat>
  <Paragraphs>83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微軟正黑體</vt:lpstr>
      <vt:lpstr>新細明體</vt:lpstr>
      <vt:lpstr>Arial</vt:lpstr>
      <vt:lpstr>Calibri</vt:lpstr>
      <vt:lpstr>Century Gothic</vt:lpstr>
      <vt:lpstr>Wingdings 3</vt:lpstr>
      <vt:lpstr>絲縷</vt:lpstr>
      <vt:lpstr>從人出發的知識史 台灣的法學者與法學建構 </vt:lpstr>
      <vt:lpstr>人的成長背景與知識的建構</vt:lpstr>
      <vt:lpstr>以日人為主之「舊的」第一代法學者</vt:lpstr>
      <vt:lpstr>PowerPoint 簡報</vt:lpstr>
      <vt:lpstr>在戰後初期形成「新的」第一代法學者</vt:lpstr>
      <vt:lpstr>從第一代法學者建構的法學知識出發</vt:lpstr>
      <vt:lpstr>第二代在引進法學知識上的美麗與哀愁</vt:lpstr>
      <vt:lpstr>PowerPoint 簡報</vt:lpstr>
      <vt:lpstr>至第三代以歐美法學知識重建自由民主法制</vt:lpstr>
      <vt:lpstr>PowerPoint 簡報</vt:lpstr>
      <vt:lpstr>於今第四代及第五代一起建構具台灣性的法學</vt:lpstr>
      <vt:lpstr>PowerPoint 簡報</vt:lpstr>
      <vt:lpstr>法學者與法學知識的國際交流</vt:lpstr>
      <vt:lpstr>過去所形塑之當今法學者知識背景及其省思</vt:lpstr>
      <vt:lpstr>結論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從人出發的知識史</dc:title>
  <dc:creator>user</dc:creator>
  <cp:lastModifiedBy>user</cp:lastModifiedBy>
  <cp:revision>229</cp:revision>
  <cp:lastPrinted>2022-08-17T13:20:19Z</cp:lastPrinted>
  <dcterms:created xsi:type="dcterms:W3CDTF">2022-07-05T04:57:04Z</dcterms:created>
  <dcterms:modified xsi:type="dcterms:W3CDTF">2022-08-25T03:29:52Z</dcterms:modified>
</cp:coreProperties>
</file>