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6" r:id="rId20"/>
    <p:sldId id="274" r:id="rId21"/>
  </p:sldIdLst>
  <p:sldSz cx="12192000" cy="6858000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2CF63-EB2A-4CDD-B971-E59B5E2C4785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151D-D0FE-4F73-8C1F-E759F5AD97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58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今天是「建構台灣法學」新書發表會的第二場。第一場在我的故鄉台南，講的是「上篇」，即從</a:t>
            </a:r>
            <a:r>
              <a:rPr lang="zh-TW" altLang="en-US" b="1" dirty="0" smtClean="0"/>
              <a:t>法學者的個人特質</a:t>
            </a:r>
            <a:r>
              <a:rPr lang="zh-TW" altLang="en-US" dirty="0" smtClean="0"/>
              <a:t>，來談法學知識的建構。今天要講「下篇」，則是從</a:t>
            </a:r>
            <a:r>
              <a:rPr lang="zh-TW" altLang="en-US" b="1" dirty="0" smtClean="0"/>
              <a:t>法學論述的文本</a:t>
            </a:r>
            <a:r>
              <a:rPr lang="zh-TW" altLang="en-US" dirty="0" smtClean="0"/>
              <a:t>，談法學</a:t>
            </a:r>
            <a:r>
              <a:rPr lang="zh-TW" altLang="en-US" b="1" dirty="0" smtClean="0"/>
              <a:t>知識</a:t>
            </a:r>
            <a:r>
              <a:rPr lang="zh-TW" altLang="en-US" dirty="0" smtClean="0"/>
              <a:t>的</a:t>
            </a:r>
            <a:r>
              <a:rPr lang="zh-TW" altLang="en-US" b="1" dirty="0" smtClean="0"/>
              <a:t>源流與變遷</a:t>
            </a:r>
            <a:r>
              <a:rPr lang="zh-TW" altLang="en-US" dirty="0" smtClean="0"/>
              <a:t>。以法學緒論教科書為文本，因為其討論的是</a:t>
            </a:r>
            <a:r>
              <a:rPr lang="zh-TW" altLang="en-US" b="1" dirty="0" smtClean="0"/>
              <a:t>整個法學</a:t>
            </a:r>
            <a:r>
              <a:rPr lang="zh-TW" altLang="en-US" dirty="0" smtClean="0"/>
              <a:t>，而</a:t>
            </a:r>
            <a:r>
              <a:rPr lang="zh-TW" altLang="en-US" b="1" dirty="0" smtClean="0"/>
              <a:t>非特定的法學次領域</a:t>
            </a:r>
            <a:r>
              <a:rPr lang="zh-TW" altLang="en-US" dirty="0" smtClean="0"/>
              <a:t>，也因為我個人曾經</a:t>
            </a:r>
            <a:r>
              <a:rPr lang="zh-TW" altLang="en-US" b="1" dirty="0" smtClean="0"/>
              <a:t>在台大法律學院</a:t>
            </a:r>
            <a:r>
              <a:rPr lang="zh-TW" altLang="en-US" dirty="0" smtClean="0"/>
              <a:t>，也就是今天這個發表會所在的場域，</a:t>
            </a:r>
            <a:r>
              <a:rPr lang="zh-TW" altLang="en-US" b="1" dirty="0" smtClean="0"/>
              <a:t>講過</a:t>
            </a:r>
            <a:r>
              <a:rPr lang="en-US" altLang="zh-TW" b="1" dirty="0" smtClean="0"/>
              <a:t>11</a:t>
            </a:r>
            <a:r>
              <a:rPr lang="zh-TW" altLang="en-US" b="1" dirty="0" smtClean="0"/>
              <a:t>年的法學緒論的課，故我稱今天是「補課」。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25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空洞性</a:t>
            </a:r>
            <a:r>
              <a:rPr lang="zh-TW" altLang="en-US" dirty="0" smtClean="0"/>
              <a:t>：從「成文」的字面，根本看不出</a:t>
            </a:r>
            <a:r>
              <a:rPr lang="zh-TW" altLang="en-US" b="1" dirty="0" smtClean="0"/>
              <a:t>形式上是否包括法律與命令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03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朱祖貽</a:t>
            </a:r>
            <a:r>
              <a:rPr lang="zh-TW" altLang="en-US" dirty="0" smtClean="0"/>
              <a:t>跟隨此</a:t>
            </a:r>
            <a:r>
              <a:rPr lang="zh-TW" altLang="en-US" smtClean="0"/>
              <a:t>說，這也是前述</a:t>
            </a:r>
            <a:r>
              <a:rPr lang="zh-TW" altLang="en-US" b="1" smtClean="0"/>
              <a:t>陳惠馨</a:t>
            </a:r>
            <a:r>
              <a:rPr lang="zh-TW" altLang="en-US" smtClean="0"/>
              <a:t>教授見解的由來。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73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元照版沿用迄今：其同樣</a:t>
            </a:r>
            <a:r>
              <a:rPr lang="zh-TW" altLang="en-US" b="1" dirty="0" smtClean="0"/>
              <a:t>區分</a:t>
            </a:r>
            <a:r>
              <a:rPr lang="zh-TW" altLang="en-US" dirty="0" smtClean="0"/>
              <a:t>法律之「解釋」與「補充」。</a:t>
            </a:r>
            <a:r>
              <a:rPr lang="zh-TW" altLang="en-US" b="1" dirty="0" smtClean="0"/>
              <a:t>為什麼</a:t>
            </a:r>
            <a:r>
              <a:rPr lang="zh-TW" altLang="en-US" dirty="0" smtClean="0"/>
              <a:t>這些會被元照版稱為解釋，也須從清末中國的法學通論講起。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80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0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27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我所教的</a:t>
            </a:r>
            <a:r>
              <a:rPr lang="zh-TW" altLang="en-US" b="1" dirty="0" smtClean="0"/>
              <a:t>第一批</a:t>
            </a:r>
            <a:r>
              <a:rPr lang="zh-TW" altLang="en-US" dirty="0" smtClean="0"/>
              <a:t>學生，</a:t>
            </a:r>
            <a:r>
              <a:rPr lang="zh-TW" altLang="en-US" b="1" dirty="0" smtClean="0"/>
              <a:t>沒有上過</a:t>
            </a:r>
            <a:r>
              <a:rPr lang="zh-TW" altLang="en-US" dirty="0" smtClean="0"/>
              <a:t>這個部分，更需在此「補課」。</a:t>
            </a:r>
            <a:r>
              <a:rPr lang="zh-TW" altLang="en-US" b="1" dirty="0" smtClean="0"/>
              <a:t>後來</a:t>
            </a:r>
            <a:r>
              <a:rPr lang="zh-TW" altLang="en-US" b="0" dirty="0" smtClean="0"/>
              <a:t>我</a:t>
            </a:r>
            <a:r>
              <a:rPr lang="zh-TW" altLang="en-US" dirty="0" smtClean="0"/>
              <a:t>在法緒中，使用一份</a:t>
            </a:r>
            <a:r>
              <a:rPr lang="zh-TW" altLang="en-US" b="1" dirty="0" smtClean="0"/>
              <a:t>討論澳大利亞法</a:t>
            </a:r>
            <a:r>
              <a:rPr lang="zh-TW" altLang="en-US" dirty="0" smtClean="0"/>
              <a:t>的</a:t>
            </a:r>
            <a:r>
              <a:rPr lang="zh-TW" altLang="en-US" b="1" dirty="0" smtClean="0"/>
              <a:t>英文教材</a:t>
            </a:r>
            <a:r>
              <a:rPr lang="zh-TW" altLang="en-US" dirty="0" smtClean="0"/>
              <a:t>，講</a:t>
            </a:r>
            <a:r>
              <a:rPr lang="zh-TW" altLang="en-US" b="1" dirty="0" smtClean="0"/>
              <a:t>英美法的法適用方法</a:t>
            </a:r>
            <a:r>
              <a:rPr lang="zh-TW" altLang="en-US" dirty="0" smtClean="0"/>
              <a:t>。如今在這本</a:t>
            </a:r>
            <a:r>
              <a:rPr lang="zh-TW" altLang="en-US" b="1" dirty="0" smtClean="0"/>
              <a:t>新書</a:t>
            </a:r>
            <a:r>
              <a:rPr lang="zh-TW" altLang="en-US" dirty="0" smtClean="0"/>
              <a:t>中，將其</a:t>
            </a:r>
            <a:r>
              <a:rPr lang="zh-TW" altLang="en-US" b="1" dirty="0" smtClean="0"/>
              <a:t>華文化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b="1" dirty="0" smtClean="0"/>
              <a:t>為什麼</a:t>
            </a:r>
            <a:r>
              <a:rPr lang="zh-TW" altLang="en-US" dirty="0" smtClean="0"/>
              <a:t>英美法系有其</a:t>
            </a:r>
            <a:r>
              <a:rPr lang="zh-TW" altLang="en-US" b="1" dirty="0" smtClean="0"/>
              <a:t>不同於</a:t>
            </a:r>
            <a:r>
              <a:rPr lang="zh-TW" altLang="en-US" dirty="0" smtClean="0"/>
              <a:t>歐陸法系的</a:t>
            </a:r>
            <a:r>
              <a:rPr lang="zh-TW" altLang="en-US" b="1" dirty="0" smtClean="0"/>
              <a:t>法適用方法</a:t>
            </a:r>
            <a:r>
              <a:rPr lang="zh-TW" altLang="en-US" dirty="0" smtClean="0"/>
              <a:t>，或者說</a:t>
            </a:r>
            <a:r>
              <a:rPr lang="zh-TW" altLang="en-US" b="1" dirty="0" smtClean="0"/>
              <a:t>法律論證形式</a:t>
            </a:r>
            <a:r>
              <a:rPr lang="zh-TW" altLang="en-US" dirty="0" smtClean="0"/>
              <a:t>，可看這個圖示。</a:t>
            </a:r>
            <a:endParaRPr lang="en-US" altLang="zh-TW" dirty="0" smtClean="0"/>
          </a:p>
          <a:p>
            <a:r>
              <a:rPr lang="zh-TW" altLang="en-US" dirty="0" smtClean="0"/>
              <a:t>在歐陸法系，法之適用乃邏輯三段論法，作為</a:t>
            </a:r>
            <a:r>
              <a:rPr lang="zh-TW" altLang="en-US" b="1" dirty="0" smtClean="0"/>
              <a:t>大前提</a:t>
            </a:r>
            <a:r>
              <a:rPr lang="zh-TW" altLang="en-US" dirty="0" smtClean="0"/>
              <a:t>的就是「</a:t>
            </a:r>
            <a:r>
              <a:rPr lang="zh-TW" altLang="en-US" b="1" dirty="0" smtClean="0"/>
              <a:t>法源</a:t>
            </a:r>
            <a:r>
              <a:rPr lang="zh-TW" altLang="en-US" dirty="0" smtClean="0"/>
              <a:t>」，亦即</a:t>
            </a:r>
            <a:r>
              <a:rPr lang="zh-TW" altLang="en-US" b="1" dirty="0" smtClean="0"/>
              <a:t>法律或稱制定法</a:t>
            </a:r>
            <a:r>
              <a:rPr lang="zh-TW" altLang="en-US" dirty="0" smtClean="0"/>
              <a:t>，但適用上的第一步驟是「</a:t>
            </a:r>
            <a:r>
              <a:rPr lang="zh-TW" altLang="en-US" b="1" dirty="0" smtClean="0"/>
              <a:t>解釋</a:t>
            </a:r>
            <a:r>
              <a:rPr lang="zh-TW" altLang="en-US" dirty="0" smtClean="0"/>
              <a:t>」該法律規範的意涵。但「</a:t>
            </a:r>
            <a:r>
              <a:rPr lang="zh-TW" altLang="en-US" b="1" dirty="0" smtClean="0"/>
              <a:t>超越法律文義</a:t>
            </a:r>
            <a:r>
              <a:rPr lang="zh-TW" altLang="en-US" dirty="0" smtClean="0"/>
              <a:t>」就進入法律之「</a:t>
            </a:r>
            <a:r>
              <a:rPr lang="zh-TW" altLang="en-US" b="1" dirty="0" smtClean="0"/>
              <a:t>補充</a:t>
            </a:r>
            <a:r>
              <a:rPr lang="zh-TW" altLang="en-US" dirty="0" smtClean="0"/>
              <a:t>」，以</a:t>
            </a:r>
            <a:r>
              <a:rPr lang="zh-TW" altLang="en-US" b="1" dirty="0" smtClean="0"/>
              <a:t>新的法規範</a:t>
            </a:r>
            <a:r>
              <a:rPr lang="zh-TW" altLang="en-US" dirty="0" smtClean="0"/>
              <a:t>作為三段論法上</a:t>
            </a:r>
            <a:r>
              <a:rPr lang="zh-TW" altLang="en-US" b="1" dirty="0" smtClean="0"/>
              <a:t>大前提</a:t>
            </a:r>
            <a:r>
              <a:rPr lang="zh-TW" altLang="en-US" dirty="0" smtClean="0"/>
              <a:t>。</a:t>
            </a:r>
            <a:r>
              <a:rPr lang="zh-TW" altLang="en-US" b="1" dirty="0" smtClean="0"/>
              <a:t>例外的是「超越法律」</a:t>
            </a:r>
            <a:r>
              <a:rPr lang="zh-TW" altLang="en-US" dirty="0" smtClean="0"/>
              <a:t>，而以「</a:t>
            </a:r>
            <a:r>
              <a:rPr lang="zh-TW" altLang="en-US" b="1" dirty="0" smtClean="0"/>
              <a:t>法律續造」出的新的法規範</a:t>
            </a:r>
            <a:r>
              <a:rPr lang="zh-TW" altLang="en-US" dirty="0" smtClean="0"/>
              <a:t>作為大前提。英美法系的法之適用同樣是運用邏輯三段論法，但是作為大前提的法源有一個歐陸法系所</a:t>
            </a:r>
            <a:r>
              <a:rPr lang="zh-TW" altLang="en-US" b="1" dirty="0" smtClean="0"/>
              <a:t>沒有</a:t>
            </a:r>
            <a:r>
              <a:rPr lang="zh-TW" altLang="en-US" dirty="0" smtClean="0"/>
              <a:t>的「普通法」，此時須</a:t>
            </a:r>
            <a:r>
              <a:rPr lang="zh-TW" altLang="en-US" b="1" dirty="0" smtClean="0"/>
              <a:t>先進行「法律推理」（</a:t>
            </a:r>
            <a:r>
              <a:rPr lang="en-US" altLang="zh-TW" b="1" dirty="0" smtClean="0"/>
              <a:t>legal reasoning</a:t>
            </a:r>
            <a:r>
              <a:rPr lang="zh-TW" altLang="en-US" b="1" dirty="0" smtClean="0"/>
              <a:t>），而非條文的解釋</a:t>
            </a:r>
            <a:r>
              <a:rPr lang="zh-TW" altLang="en-US" b="0" dirty="0" smtClean="0"/>
              <a:t>，找出本案</a:t>
            </a:r>
            <a:r>
              <a:rPr lang="zh-TW" altLang="en-US" b="1" dirty="0" smtClean="0"/>
              <a:t>應跟隨的規則</a:t>
            </a:r>
            <a:r>
              <a:rPr lang="zh-TW" altLang="en-US" b="0" dirty="0" smtClean="0"/>
              <a:t>（這個等一下會講），作為三段論法上</a:t>
            </a:r>
            <a:r>
              <a:rPr lang="zh-TW" altLang="en-US" b="1" dirty="0" smtClean="0"/>
              <a:t>大前提，再以本案事實為小前提，得出法律上結論</a:t>
            </a:r>
            <a:r>
              <a:rPr lang="zh-TW" altLang="en-US" b="0" dirty="0" smtClean="0"/>
              <a:t>。不過，英美法系同樣以制定法為法源，其加上行政機關的命令，即過往被稱為「成文法」的「制訂法」，在適用時同樣須先做條文解釋，但與歐陸法系</a:t>
            </a:r>
            <a:r>
              <a:rPr lang="zh-TW" altLang="en-US" b="1" dirty="0" smtClean="0"/>
              <a:t>不同</a:t>
            </a:r>
            <a:r>
              <a:rPr lang="zh-TW" altLang="en-US" b="0" dirty="0" smtClean="0"/>
              <a:t>的是：其解釋的內涵，受到</a:t>
            </a:r>
            <a:r>
              <a:rPr lang="zh-TW" altLang="en-US" b="1" dirty="0" smtClean="0"/>
              <a:t>由法院所做成的「判例法</a:t>
            </a:r>
            <a:r>
              <a:rPr lang="zh-TW" altLang="en-US" b="0" dirty="0" smtClean="0"/>
              <a:t>」的拘束。什麼是</a:t>
            </a:r>
            <a:r>
              <a:rPr lang="zh-TW" altLang="en-US" b="1" dirty="0" smtClean="0"/>
              <a:t>「判例法」</a:t>
            </a:r>
            <a:r>
              <a:rPr lang="zh-TW" altLang="en-US" b="0" dirty="0" smtClean="0"/>
              <a:t>，以</a:t>
            </a:r>
            <a:r>
              <a:rPr lang="zh-TW" altLang="en-US" b="1" dirty="0" smtClean="0"/>
              <a:t>下一張</a:t>
            </a:r>
            <a:r>
              <a:rPr lang="en-US" altLang="zh-TW" b="0" dirty="0" smtClean="0"/>
              <a:t>PPT</a:t>
            </a:r>
            <a:r>
              <a:rPr lang="zh-TW" altLang="en-US" b="0" dirty="0" smtClean="0"/>
              <a:t>來說明。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85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第一點（尾）：這種</a:t>
            </a:r>
            <a:r>
              <a:rPr lang="zh-TW" altLang="en-US" b="1" dirty="0" smtClean="0"/>
              <a:t>兩個「事實」間須</a:t>
            </a:r>
            <a:r>
              <a:rPr lang="zh-TW" altLang="en-US" dirty="0" smtClean="0"/>
              <a:t>進行</a:t>
            </a:r>
            <a:r>
              <a:rPr lang="zh-TW" altLang="en-US" b="1" dirty="0" smtClean="0"/>
              <a:t>類比</a:t>
            </a:r>
            <a:r>
              <a:rPr lang="zh-TW" altLang="en-US" dirty="0" smtClean="0"/>
              <a:t>的工作，是</a:t>
            </a:r>
            <a:r>
              <a:rPr lang="zh-TW" altLang="en-US" b="1" dirty="0" smtClean="0"/>
              <a:t>不存在</a:t>
            </a:r>
            <a:r>
              <a:rPr lang="zh-TW" altLang="en-US" dirty="0" smtClean="0"/>
              <a:t>於台灣過去長期奉行的「判例制度」，所謂「判例要旨」僅有抽象法規範內涵的解釋而已，蓋台灣</a:t>
            </a:r>
            <a:r>
              <a:rPr lang="zh-TW" altLang="en-US" b="1" dirty="0" smtClean="0"/>
              <a:t>並未採取</a:t>
            </a:r>
            <a:r>
              <a:rPr lang="zh-TW" altLang="en-US" dirty="0" smtClean="0"/>
              <a:t>英美法系的判例法制度。</a:t>
            </a:r>
            <a:endParaRPr lang="en-US" altLang="zh-TW" dirty="0" smtClean="0"/>
          </a:p>
          <a:p>
            <a:r>
              <a:rPr lang="zh-TW" altLang="en-US" dirty="0" smtClean="0"/>
              <a:t>第二點：</a:t>
            </a:r>
            <a:r>
              <a:rPr lang="zh-TW" altLang="en-US" b="1" dirty="0" smtClean="0"/>
              <a:t>本於權力分立，不同權力部門之間的相互制衡、相互尊重</a:t>
            </a:r>
            <a:r>
              <a:rPr lang="zh-TW" altLang="en-US" dirty="0" smtClean="0"/>
              <a:t>，法院在解釋</a:t>
            </a:r>
            <a:r>
              <a:rPr lang="zh-TW" altLang="en-US" b="1" dirty="0" smtClean="0"/>
              <a:t>由議會所做成的制定法</a:t>
            </a:r>
            <a:r>
              <a:rPr lang="zh-TW" altLang="en-US" dirty="0" smtClean="0"/>
              <a:t>（相對於普通法）之條文時，應該讓議會欲達成的立法目的或意圖得以實現。（尾）這種關於制定法的解釋適用，也延伸至對於憲法的解釋，例如澳大利亞的憲法本身就是一項制定法（</a:t>
            </a:r>
            <a:r>
              <a:rPr lang="en-US" altLang="zh-TW" dirty="0" smtClean="0"/>
              <a:t>statute</a:t>
            </a:r>
            <a:r>
              <a:rPr lang="zh-TW" altLang="en-US" dirty="0" smtClean="0"/>
              <a:t>），美國的聯邦憲法固然是另外經由制憲會議所完成的，但</a:t>
            </a:r>
            <a:r>
              <a:rPr lang="zh-TW" altLang="en-US" b="1" dirty="0" smtClean="0"/>
              <a:t>同樣</a:t>
            </a:r>
            <a:r>
              <a:rPr lang="zh-TW" altLang="en-US" dirty="0" smtClean="0"/>
              <a:t>依這些解釋取徑或準則在運作。研究者宜從這些知識，</a:t>
            </a:r>
            <a:r>
              <a:rPr lang="zh-TW" altLang="en-US" b="1" dirty="0" smtClean="0"/>
              <a:t>理解</a:t>
            </a:r>
            <a:r>
              <a:rPr lang="zh-TW" altLang="en-US" dirty="0" smtClean="0"/>
              <a:t>憲法學上所謂「</a:t>
            </a:r>
            <a:r>
              <a:rPr lang="zh-TW" altLang="en-US" b="1" dirty="0" smtClean="0"/>
              <a:t>原意主義</a:t>
            </a:r>
            <a:r>
              <a:rPr lang="zh-TW" altLang="en-US" dirty="0" smtClean="0"/>
              <a:t>」，或當中的「</a:t>
            </a:r>
            <a:r>
              <a:rPr lang="zh-TW" altLang="en-US" b="1" dirty="0" smtClean="0"/>
              <a:t>文本主義」</a:t>
            </a:r>
            <a:r>
              <a:rPr lang="zh-TW" altLang="en-US" dirty="0" smtClean="0"/>
              <a:t>，與主張「</a:t>
            </a:r>
            <a:r>
              <a:rPr lang="zh-TW" altLang="en-US" b="1" dirty="0" smtClean="0"/>
              <a:t>活的憲法」之間</a:t>
            </a:r>
            <a:r>
              <a:rPr lang="zh-TW" altLang="en-US" dirty="0" smtClean="0"/>
              <a:t>的</a:t>
            </a:r>
            <a:r>
              <a:rPr lang="zh-TW" altLang="en-US" b="1" dirty="0" smtClean="0"/>
              <a:t>針鋒相對</a:t>
            </a:r>
            <a:r>
              <a:rPr lang="zh-TW" altLang="en-US" dirty="0" smtClean="0"/>
              <a:t>。不過，不用期待這本新書會對那些美國憲法爭議提出什麼見解，本書只想強調英美法系的「法律適用的方式」與歐陸法系有所不同，在讀美國法學文獻時需要留意這一點。</a:t>
            </a:r>
            <a:endParaRPr lang="en-US" altLang="zh-TW" dirty="0" smtClean="0"/>
          </a:p>
          <a:p>
            <a:r>
              <a:rPr lang="zh-TW" altLang="en-US" dirty="0" smtClean="0"/>
              <a:t>第三點：</a:t>
            </a:r>
            <a:r>
              <a:rPr lang="zh-TW" altLang="en-US" b="1" dirty="0" smtClean="0"/>
              <a:t>再回到一般制定法的解釋</a:t>
            </a:r>
            <a:r>
              <a:rPr lang="zh-TW" altLang="en-US" dirty="0" smtClean="0"/>
              <a:t>，在此強調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（關於</a:t>
            </a:r>
            <a:r>
              <a:rPr lang="zh-TW" altLang="en-US" b="1" dirty="0" smtClean="0"/>
              <a:t>重要性</a:t>
            </a:r>
            <a:r>
              <a:rPr lang="zh-TW" altLang="en-US" dirty="0" smtClean="0"/>
              <a:t>的判斷，請看書中以案例所做的說明，不再做口頭的報告）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520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第二點（尾）：現今法緒都詳述憲法增修文的內涵，</a:t>
            </a:r>
            <a:r>
              <a:rPr lang="zh-TW" altLang="en-US" b="1" dirty="0" smtClean="0"/>
              <a:t>卻幾乎都不提</a:t>
            </a:r>
            <a:r>
              <a:rPr lang="zh-TW" altLang="en-US" b="0" dirty="0" smtClean="0"/>
              <a:t>促成</a:t>
            </a:r>
            <a:r>
              <a:rPr lang="zh-TW" altLang="en-US" dirty="0" smtClean="0"/>
              <a:t>這些憲法條文的</a:t>
            </a:r>
            <a:r>
              <a:rPr lang="zh-TW" altLang="en-US" b="1" dirty="0" smtClean="0"/>
              <a:t>政治動因</a:t>
            </a:r>
            <a:r>
              <a:rPr lang="zh-TW" altLang="en-US" dirty="0" smtClean="0"/>
              <a:t>，例如李登輝的「寧靜革命」，或這些憲法條文</a:t>
            </a:r>
            <a:r>
              <a:rPr lang="zh-TW" altLang="en-US" b="1" dirty="0" smtClean="0"/>
              <a:t>造就的台灣政治共同體意識的提升等等「法事實」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（結語處）「去法院相告」（台語）的增訂版，將於</a:t>
            </a:r>
            <a:r>
              <a:rPr lang="en-US" altLang="zh-TW" dirty="0" smtClean="0"/>
              <a:t>2022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月問世，從</a:t>
            </a:r>
            <a:r>
              <a:rPr lang="en-US" altLang="zh-TW" dirty="0" smtClean="0"/>
              <a:t>5</a:t>
            </a:r>
            <a:r>
              <a:rPr lang="zh-TW" altLang="en-US" dirty="0" smtClean="0"/>
              <a:t>章改為</a:t>
            </a:r>
            <a:r>
              <a:rPr lang="en-US" altLang="zh-TW" dirty="0" smtClean="0"/>
              <a:t>8</a:t>
            </a:r>
            <a:r>
              <a:rPr lang="zh-TW" altLang="en-US" dirty="0" smtClean="0"/>
              <a:t>章，但維持原有論旨。（在「建構台灣法學」書稿送審的等待期間，就是在增訂「去法院相告」）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44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549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36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當年</a:t>
            </a:r>
            <a:r>
              <a:rPr lang="zh-TW" altLang="en-US" dirty="0" smtClean="0"/>
              <a:t>我自己對於</a:t>
            </a:r>
            <a:r>
              <a:rPr lang="zh-TW" altLang="en-US" b="1" dirty="0" smtClean="0"/>
              <a:t>為什麼有法緒</a:t>
            </a:r>
            <a:r>
              <a:rPr lang="zh-TW" altLang="en-US" dirty="0" smtClean="0"/>
              <a:t>這門課？到底</a:t>
            </a:r>
            <a:r>
              <a:rPr lang="zh-TW" altLang="en-US" b="1" dirty="0" smtClean="0"/>
              <a:t>應講哪些內容</a:t>
            </a:r>
            <a:r>
              <a:rPr lang="zh-TW" altLang="en-US" dirty="0" smtClean="0"/>
              <a:t>？是有所</a:t>
            </a:r>
            <a:r>
              <a:rPr lang="zh-TW" altLang="en-US" b="1" dirty="0" smtClean="0"/>
              <a:t>疑惑</a:t>
            </a:r>
            <a:r>
              <a:rPr lang="zh-TW" altLang="en-US" dirty="0" smtClean="0"/>
              <a:t>的。</a:t>
            </a:r>
            <a:r>
              <a:rPr lang="zh-TW" altLang="en-US" b="1" dirty="0" smtClean="0"/>
              <a:t>經多年的法律史研究，我終於解開這些謎團</a:t>
            </a:r>
            <a:r>
              <a:rPr lang="zh-TW" altLang="en-US" dirty="0" smtClean="0"/>
              <a:t>，所以</a:t>
            </a:r>
            <a:r>
              <a:rPr lang="zh-TW" altLang="en-US" b="1" dirty="0" smtClean="0"/>
              <a:t>今天</a:t>
            </a:r>
            <a:r>
              <a:rPr lang="zh-TW" altLang="en-US" dirty="0" smtClean="0"/>
              <a:t>需要「補課」。左邊的圖是我上法緒這門課，最後一個學年，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學年度的講授大綱，明白表示這是專為法律系一年級生而規劃的課程，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原來這是源自</a:t>
            </a:r>
            <a:r>
              <a:rPr lang="en-US" altLang="zh-TW" dirty="0" smtClean="0"/>
              <a:t>1881</a:t>
            </a:r>
            <a:r>
              <a:rPr lang="zh-TW" altLang="en-US" dirty="0" smtClean="0"/>
              <a:t>年的明治時代日本（見圖上文字）。那麼，</a:t>
            </a:r>
            <a:r>
              <a:rPr lang="zh-TW" altLang="en-US" b="1" dirty="0" smtClean="0"/>
              <a:t>當時他們為什麼有這個課程，並因此提供了什麼樣的知識？一百多年後的台灣，應該延續這樣的課程及其內容嗎？這就是「建構台灣法學」下篇所要探究及回答的問題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65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其實首創法學通論的東京帝國大學法科，很快的就不再講這門課，轉而發展更進階的「法理學」，且整個帝大系統的法科都如此。在</a:t>
            </a:r>
            <a:r>
              <a:rPr lang="en-US" altLang="zh-TW" dirty="0" smtClean="0"/>
              <a:t>1900</a:t>
            </a:r>
            <a:r>
              <a:rPr lang="zh-TW" altLang="en-US" dirty="0" smtClean="0"/>
              <a:t>年代的明治日本，這些</a:t>
            </a:r>
            <a:r>
              <a:rPr lang="zh-TW" altLang="en-US" b="1" dirty="0" smtClean="0"/>
              <a:t>內容已成熟、也幾乎不再有創新</a:t>
            </a:r>
            <a:r>
              <a:rPr lang="zh-TW" altLang="en-US" dirty="0" smtClean="0"/>
              <a:t>的法學通論，僅僅存在於一部分私校的法科一年級生課程中，或作為非法科之領導菁英的通識教育一部份。然而它卻剛好符合開始要繼受西方法的清末中國之需。見兩本最重要的譯本。表</a:t>
            </a:r>
            <a:r>
              <a:rPr lang="en-US" altLang="zh-TW" dirty="0" smtClean="0"/>
              <a:t>4-1</a:t>
            </a:r>
            <a:r>
              <a:rPr lang="zh-TW" altLang="en-US" dirty="0" smtClean="0"/>
              <a:t>：戰前日本</a:t>
            </a:r>
            <a:r>
              <a:rPr lang="en-US" altLang="zh-TW" dirty="0" smtClean="0"/>
              <a:t>17</a:t>
            </a:r>
            <a:r>
              <a:rPr lang="zh-TW" altLang="en-US" dirty="0" smtClean="0"/>
              <a:t>份、民國中國</a:t>
            </a:r>
            <a:r>
              <a:rPr lang="en-US" altLang="zh-TW" dirty="0" smtClean="0"/>
              <a:t>14</a:t>
            </a:r>
            <a:r>
              <a:rPr lang="zh-TW" altLang="en-US" dirty="0" smtClean="0"/>
              <a:t>份、戰後台灣</a:t>
            </a:r>
            <a:r>
              <a:rPr lang="en-US" altLang="zh-TW" dirty="0" smtClean="0"/>
              <a:t>12</a:t>
            </a:r>
            <a:r>
              <a:rPr lang="zh-TW" altLang="en-US" dirty="0" smtClean="0"/>
              <a:t>份，共計</a:t>
            </a:r>
            <a:r>
              <a:rPr lang="en-US" altLang="zh-TW" dirty="0" smtClean="0"/>
              <a:t>43</a:t>
            </a:r>
            <a:r>
              <a:rPr lang="zh-TW" altLang="en-US" dirty="0" smtClean="0"/>
              <a:t>份，一部份包含不同版本及語種。當中明治時期的有</a:t>
            </a:r>
            <a:r>
              <a:rPr lang="en-US" altLang="zh-TW" dirty="0" smtClean="0"/>
              <a:t>13</a:t>
            </a:r>
            <a:r>
              <a:rPr lang="zh-TW" altLang="en-US" dirty="0" smtClean="0"/>
              <a:t>份，</a:t>
            </a:r>
            <a:r>
              <a:rPr lang="en-US" altLang="zh-TW" dirty="0" smtClean="0"/>
              <a:t>11</a:t>
            </a:r>
            <a:r>
              <a:rPr lang="zh-TW" altLang="en-US" dirty="0" smtClean="0"/>
              <a:t>份曾被譯為華文。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88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梅仲協的執行決議：按中國</a:t>
            </a:r>
            <a:r>
              <a:rPr lang="en-US" altLang="zh-TW" dirty="0" smtClean="0"/>
              <a:t>1942</a:t>
            </a:r>
            <a:r>
              <a:rPr lang="zh-TW" altLang="en-US" dirty="0" smtClean="0"/>
              <a:t>年教育部決議僅講總論（法學原理）、不講各論，但學校內所使用稱為「法學通論」的教科書，並未依此意旨編排。</a:t>
            </a:r>
            <a:endParaRPr lang="en-US" altLang="zh-TW" dirty="0" smtClean="0"/>
          </a:p>
          <a:p>
            <a:r>
              <a:rPr lang="zh-TW" altLang="en-US" dirty="0" smtClean="0"/>
              <a:t>日本式「法政經一家」的法科模式，不同於美國式的法、政、經各學系獨自發展。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35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作為應加以解構的一個例子，就是「成文法與不成文法」這組概念，因為其有「詞不達意、一詞多義」的問題。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en-US" altLang="zh-TW" dirty="0" smtClean="0"/>
              <a:t>※</a:t>
            </a:r>
            <a:r>
              <a:rPr lang="zh-TW" altLang="en-US" dirty="0" smtClean="0"/>
              <a:t>」的符號，表示依我的觀察。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72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這種</a:t>
            </a:r>
            <a:r>
              <a:rPr lang="zh-TW" altLang="en-US" b="1" dirty="0" smtClean="0"/>
              <a:t>基本概念</a:t>
            </a:r>
            <a:r>
              <a:rPr lang="zh-TW" altLang="en-US" dirty="0" smtClean="0"/>
              <a:t>上的混亂，可能造成法學內涵，</a:t>
            </a:r>
            <a:r>
              <a:rPr lang="zh-TW" altLang="en-US" b="1" dirty="0" smtClean="0"/>
              <a:t>在表達上的不清晰</a:t>
            </a:r>
            <a:r>
              <a:rPr lang="zh-TW" altLang="en-US" dirty="0" smtClean="0"/>
              <a:t>。在此舉出一個新書中沒提到的例子。這是</a:t>
            </a:r>
            <a:r>
              <a:rPr lang="en-US" altLang="zh-TW" dirty="0" smtClean="0"/>
              <a:t>L. Friedman</a:t>
            </a:r>
            <a:r>
              <a:rPr lang="zh-TW" altLang="en-US" dirty="0" smtClean="0"/>
              <a:t>在「美國法律史」大作中一段話的原文，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年出版的劉宏恩、王敏銓譯注本如此翻譯。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97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12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這些問題的根源</a:t>
            </a:r>
            <a:r>
              <a:rPr lang="zh-TW" altLang="en-US" dirty="0" smtClean="0"/>
              <a:t>就是，</a:t>
            </a:r>
            <a:r>
              <a:rPr lang="zh-TW" altLang="en-US" b="1" dirty="0" smtClean="0"/>
              <a:t>從明治日本開始的成文法概念「傳話遊戲」</a:t>
            </a:r>
            <a:r>
              <a:rPr lang="zh-TW" altLang="en-US" dirty="0" smtClean="0"/>
              <a:t>。因此要從</a:t>
            </a:r>
            <a:r>
              <a:rPr lang="zh-TW" altLang="en-US" b="1" dirty="0" smtClean="0"/>
              <a:t>華文當中</a:t>
            </a:r>
            <a:r>
              <a:rPr lang="zh-TW" altLang="en-US" dirty="0" smtClean="0"/>
              <a:t>，</a:t>
            </a:r>
            <a:r>
              <a:rPr lang="zh-TW" altLang="en-US" b="1" dirty="0" smtClean="0"/>
              <a:t>首先提出</a:t>
            </a:r>
            <a:r>
              <a:rPr lang="zh-TW" altLang="en-US" dirty="0" smtClean="0"/>
              <a:t>成文法、不成文法概念的那兩本</a:t>
            </a:r>
            <a:r>
              <a:rPr lang="zh-TW" altLang="en-US" b="1" dirty="0" smtClean="0"/>
              <a:t>法學通論華文版</a:t>
            </a:r>
            <a:r>
              <a:rPr lang="zh-TW" altLang="en-US" dirty="0" smtClean="0"/>
              <a:t>說起。第一本奧田義人</a:t>
            </a:r>
            <a:r>
              <a:rPr lang="en-US" altLang="zh-TW" dirty="0" smtClean="0"/>
              <a:t>1906</a:t>
            </a:r>
            <a:r>
              <a:rPr lang="zh-TW" altLang="en-US" dirty="0" smtClean="0"/>
              <a:t>年華文版的</a:t>
            </a:r>
            <a:r>
              <a:rPr lang="zh-TW" altLang="en-US" b="1" dirty="0" smtClean="0"/>
              <a:t>作者</a:t>
            </a:r>
            <a:r>
              <a:rPr lang="zh-TW" altLang="en-US" dirty="0" smtClean="0"/>
              <a:t>，在明治日本法學界是屬於英國法系統的，亦即</a:t>
            </a:r>
            <a:r>
              <a:rPr lang="zh-TW" altLang="en-US" b="1" dirty="0" smtClean="0"/>
              <a:t>一開始是接受英美法訓練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r>
              <a:rPr lang="zh-TW" altLang="en-US" dirty="0" smtClean="0"/>
              <a:t>進入近代立憲政治後的英美法，關於</a:t>
            </a:r>
            <a:r>
              <a:rPr lang="en-US" altLang="zh-TW" dirty="0" smtClean="0"/>
              <a:t>written law, unwritten law</a:t>
            </a:r>
            <a:r>
              <a:rPr lang="zh-TW" altLang="en-US" dirty="0" smtClean="0"/>
              <a:t>的概念，也是以法之作成機關及其形式為準，見</a:t>
            </a:r>
            <a:r>
              <a:rPr lang="en-US" altLang="zh-TW" dirty="0" smtClean="0"/>
              <a:t>R.</a:t>
            </a:r>
            <a:r>
              <a:rPr lang="zh-TW" altLang="en-US" dirty="0" smtClean="0"/>
              <a:t> </a:t>
            </a:r>
            <a:r>
              <a:rPr lang="en-US" altLang="zh-TW" dirty="0" smtClean="0"/>
              <a:t>Friedman</a:t>
            </a:r>
            <a:r>
              <a:rPr lang="zh-TW" altLang="en-US" dirty="0" smtClean="0"/>
              <a:t>在「美國法律史」書中的序。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8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胡挹琪就已經從華文的語感，發現該等詞彙不妥</a:t>
            </a:r>
            <a:r>
              <a:rPr lang="zh-TW" altLang="en-US" dirty="0" smtClean="0"/>
              <a:t>，但</a:t>
            </a:r>
            <a:r>
              <a:rPr lang="zh-TW" altLang="en-US" b="1" dirty="0" smtClean="0"/>
              <a:t>不敢「做自己」</a:t>
            </a:r>
            <a:r>
              <a:rPr lang="zh-TW" altLang="en-US" dirty="0" smtClean="0"/>
              <a:t>，盲從西方、跟隨日本。</a:t>
            </a:r>
            <a:endParaRPr lang="en-US" altLang="zh-TW" dirty="0" smtClean="0"/>
          </a:p>
          <a:p>
            <a:r>
              <a:rPr lang="zh-TW" altLang="en-US" dirty="0" smtClean="0"/>
              <a:t>例如得失論中常提到不成文法的缺點是「因襲舊習，不能適應新時代」，但不成文法中也有「法理」，可不被法律傳統所束縛。林紀東</a:t>
            </a:r>
            <a:r>
              <a:rPr lang="en-US" altLang="zh-TW" dirty="0" smtClean="0"/>
              <a:t>1978</a:t>
            </a:r>
            <a:r>
              <a:rPr lang="zh-TW" altLang="en-US" dirty="0" smtClean="0"/>
              <a:t>年版很重視「法理」，或許其意識到這點，故刪除得失論，但這是我的猜測，林紀東沒有說為何刪除。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151D-D0FE-4F73-8C1F-E759F5AD97A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6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14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89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00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6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44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5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6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6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28A4-A867-4E25-8848-6F8FAFF61CDB}" type="datetimeFigureOut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44FE-0906-4601-861D-417B9635DC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5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24486"/>
            <a:ext cx="9144000" cy="2387600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台灣法學知識的流變</a:t>
            </a:r>
            <a: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法學緒論十餘年後的補課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393347"/>
            <a:ext cx="9144000" cy="1655762"/>
          </a:xfrm>
        </p:spPr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王泰升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台大講座教授、科際整合法律學研究所特聘教授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48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236" y="637310"/>
            <a:ext cx="11203709" cy="59759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傳遞至中國出現南京國民政府的</a:t>
            </a:r>
            <a:r>
              <a:rPr lang="en-US" altLang="zh-TW" dirty="0" smtClean="0"/>
              <a:t>1928</a:t>
            </a:r>
            <a:r>
              <a:rPr lang="zh-TW" altLang="en-US" dirty="0"/>
              <a:t>年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朱采真</a:t>
            </a:r>
            <a:r>
              <a:rPr lang="zh-TW" altLang="en-US" dirty="0" smtClean="0">
                <a:solidFill>
                  <a:prstClr val="black"/>
                </a:solidFill>
              </a:rPr>
              <a:t>在其所稱</a:t>
            </a:r>
            <a:r>
              <a:rPr lang="zh-TW" altLang="en-US" dirty="0" smtClean="0"/>
              <a:t>「國民黨黨治時代」論法律之</a:t>
            </a:r>
            <a:r>
              <a:rPr lang="zh-TW" altLang="en-US" b="1" dirty="0" smtClean="0"/>
              <a:t>成立</a:t>
            </a:r>
            <a:r>
              <a:rPr lang="zh-TW" altLang="en-US" dirty="0" smtClean="0"/>
              <a:t>時，亦以成文法相對於不文法而非慣習法，認為民國成立</a:t>
            </a:r>
            <a:r>
              <a:rPr lang="zh-TW" altLang="en-US" dirty="0"/>
              <a:t>後由議會或五權憲法</a:t>
            </a:r>
            <a:r>
              <a:rPr lang="zh-TW" altLang="en-US" dirty="0" smtClean="0"/>
              <a:t>下</a:t>
            </a:r>
            <a:r>
              <a:rPr lang="zh-TW" altLang="en-US" b="1" dirty="0" smtClean="0"/>
              <a:t>立法院</a:t>
            </a:r>
            <a:r>
              <a:rPr lang="zh-TW" altLang="en-US" dirty="0"/>
              <a:t>擁有</a:t>
            </a:r>
            <a:r>
              <a:rPr lang="zh-TW" altLang="en-US" b="1" dirty="0" smtClean="0"/>
              <a:t>立法權</a:t>
            </a:r>
            <a:r>
              <a:rPr lang="zh-TW" altLang="en-US" dirty="0" smtClean="0"/>
              <a:t>，故成文法（如岡田言）</a:t>
            </a:r>
            <a:r>
              <a:rPr lang="zh-TW" altLang="en-US" dirty="0" smtClean="0">
                <a:solidFill>
                  <a:srgbClr val="FF0000"/>
                </a:solidFill>
              </a:rPr>
              <a:t>僅限</a:t>
            </a:r>
            <a:r>
              <a:rPr lang="zh-TW" altLang="en-US" dirty="0"/>
              <a:t>於立法院制定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法律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不含命令</a:t>
            </a:r>
            <a:r>
              <a:rPr lang="zh-TW" altLang="en-US" dirty="0" smtClean="0"/>
              <a:t>，但在法律之</a:t>
            </a:r>
            <a:r>
              <a:rPr lang="zh-TW" altLang="en-US" b="1" dirty="0" smtClean="0"/>
              <a:t>種類</a:t>
            </a:r>
            <a:r>
              <a:rPr lang="zh-TW" altLang="en-US" dirty="0" smtClean="0"/>
              <a:t>又謂成文法從廣義解釋</a:t>
            </a:r>
            <a:r>
              <a:rPr lang="zh-TW" altLang="en-US" dirty="0" smtClean="0">
                <a:solidFill>
                  <a:srgbClr val="FF0000"/>
                </a:solidFill>
              </a:rPr>
              <a:t>包括</a:t>
            </a:r>
            <a:r>
              <a:rPr lang="zh-TW" altLang="en-US" dirty="0" smtClean="0"/>
              <a:t>命令，同書內一詞多義緣自「成文」兩字的空洞性。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引用</a:t>
            </a:r>
            <a:r>
              <a:rPr lang="zh-TW" altLang="en-US" dirty="0"/>
              <a:t>母校東京帝大三潴信</a:t>
            </a:r>
            <a:r>
              <a:rPr lang="zh-TW" altLang="en-US" dirty="0" smtClean="0"/>
              <a:t>三教授見解的</a:t>
            </a:r>
            <a:r>
              <a:rPr lang="zh-TW" altLang="en-US" dirty="0" smtClean="0">
                <a:solidFill>
                  <a:srgbClr val="FF0000"/>
                </a:solidFill>
              </a:rPr>
              <a:t>白</a:t>
            </a:r>
            <a:r>
              <a:rPr lang="zh-TW" altLang="en-US" dirty="0">
                <a:solidFill>
                  <a:srgbClr val="FF0000"/>
                </a:solidFill>
              </a:rPr>
              <a:t>鵬</a:t>
            </a:r>
            <a:r>
              <a:rPr lang="zh-TW" altLang="en-US" dirty="0" smtClean="0">
                <a:solidFill>
                  <a:srgbClr val="FF0000"/>
                </a:solidFill>
              </a:rPr>
              <a:t>飛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1928</a:t>
            </a:r>
            <a:r>
              <a:rPr lang="zh-TW" altLang="en-US" dirty="0" smtClean="0"/>
              <a:t>在華文世界</a:t>
            </a:r>
            <a:r>
              <a:rPr lang="zh-TW" altLang="en-US" b="1" dirty="0" smtClean="0"/>
              <a:t>首度提出</a:t>
            </a:r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制定法與非制定法（即成文法與不成文法）</a:t>
            </a:r>
            <a:r>
              <a:rPr lang="zh-TW" altLang="en-US" dirty="0" smtClean="0"/>
              <a:t>」，擬以「制定法」</a:t>
            </a:r>
            <a:r>
              <a:rPr lang="zh-TW" altLang="en-US" b="1" dirty="0" smtClean="0"/>
              <a:t>替換</a:t>
            </a:r>
            <a:r>
              <a:rPr lang="zh-TW" altLang="en-US" dirty="0" smtClean="0"/>
              <a:t>向來所稱「成文法」，但</a:t>
            </a:r>
            <a:r>
              <a:rPr lang="zh-TW" altLang="en-US" b="1" dirty="0" smtClean="0"/>
              <a:t>制定法</a:t>
            </a:r>
            <a:r>
              <a:rPr lang="zh-TW" altLang="en-US" dirty="0" smtClean="0"/>
              <a:t>既然指稱議會制定的法律，</a:t>
            </a:r>
            <a:r>
              <a:rPr lang="zh-TW" altLang="en-US" b="1" dirty="0" smtClean="0"/>
              <a:t>成文法</a:t>
            </a:r>
            <a:r>
              <a:rPr lang="zh-TW" altLang="en-US" dirty="0" smtClean="0"/>
              <a:t>亦將</a:t>
            </a:r>
            <a:r>
              <a:rPr lang="zh-TW" altLang="en-US" dirty="0" smtClean="0">
                <a:solidFill>
                  <a:srgbClr val="FF0000"/>
                </a:solidFill>
              </a:rPr>
              <a:t>限於法律</a:t>
            </a:r>
            <a:r>
              <a:rPr lang="zh-TW" altLang="en-US" dirty="0" smtClean="0"/>
              <a:t>，抵觸沿用自日本通說的包括命令。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民國中國</a:t>
            </a:r>
            <a:r>
              <a:rPr lang="zh-TW" altLang="en-US" dirty="0" smtClean="0"/>
              <a:t>後期（</a:t>
            </a:r>
            <a:r>
              <a:rPr lang="en-US" altLang="zh-TW" dirty="0" smtClean="0"/>
              <a:t>1930</a:t>
            </a:r>
            <a:r>
              <a:rPr lang="zh-TW" altLang="en-US" dirty="0" smtClean="0"/>
              <a:t>年代後）的著述，就源自日本學界的成文法與不文法概念進行各有選擇的相互仿效。</a:t>
            </a:r>
            <a:r>
              <a:rPr lang="en-US" altLang="zh-TW" dirty="0" smtClean="0"/>
              <a:t>1.</a:t>
            </a:r>
            <a:r>
              <a:rPr lang="zh-TW" altLang="en-US" dirty="0" smtClean="0"/>
              <a:t>多數</a:t>
            </a:r>
            <a:r>
              <a:rPr lang="zh-TW" altLang="en-US" dirty="0"/>
              <a:t>以成文法與不成文法為法之</a:t>
            </a:r>
            <a:r>
              <a:rPr lang="zh-TW" altLang="en-US" dirty="0" smtClean="0">
                <a:solidFill>
                  <a:srgbClr val="FF0000"/>
                </a:solidFill>
              </a:rPr>
              <a:t>分類</a:t>
            </a:r>
            <a:r>
              <a:rPr lang="zh-TW" altLang="en-US" dirty="0" smtClean="0"/>
              <a:t>；</a:t>
            </a:r>
            <a:r>
              <a:rPr lang="en-US" altLang="zh-TW" dirty="0" smtClean="0"/>
              <a:t>2.</a:t>
            </a:r>
            <a:r>
              <a:rPr lang="zh-TW" altLang="en-US" dirty="0" smtClean="0"/>
              <a:t>一部份將</a:t>
            </a:r>
            <a:r>
              <a:rPr lang="zh-TW" altLang="en-US" dirty="0">
                <a:solidFill>
                  <a:srgbClr val="FF0000"/>
                </a:solidFill>
              </a:rPr>
              <a:t>法源</a:t>
            </a:r>
            <a:r>
              <a:rPr lang="zh-TW" altLang="en-US" dirty="0"/>
              <a:t>分為</a:t>
            </a:r>
            <a:r>
              <a:rPr lang="zh-TW" altLang="en-US" dirty="0">
                <a:solidFill>
                  <a:srgbClr val="FF0000"/>
                </a:solidFill>
              </a:rPr>
              <a:t>成文法與不文法</a:t>
            </a:r>
            <a:r>
              <a:rPr lang="zh-TW" altLang="en-US" dirty="0"/>
              <a:t>且成文法</a:t>
            </a:r>
            <a:r>
              <a:rPr lang="zh-TW" altLang="en-US" dirty="0">
                <a:solidFill>
                  <a:srgbClr val="FF0000"/>
                </a:solidFill>
              </a:rPr>
              <a:t>不包括</a:t>
            </a:r>
            <a:r>
              <a:rPr lang="zh-TW" altLang="en-US" dirty="0" smtClean="0"/>
              <a:t>命令；</a:t>
            </a:r>
            <a:r>
              <a:rPr lang="en-US" altLang="zh-TW" dirty="0" smtClean="0"/>
              <a:t>3.</a:t>
            </a:r>
            <a:r>
              <a:rPr lang="zh-TW" altLang="en-US" dirty="0" smtClean="0"/>
              <a:t>另一部份將</a:t>
            </a:r>
            <a:r>
              <a:rPr lang="zh-TW" altLang="en-US" dirty="0">
                <a:solidFill>
                  <a:srgbClr val="FF0000"/>
                </a:solidFill>
              </a:rPr>
              <a:t>法源</a:t>
            </a:r>
            <a:r>
              <a:rPr lang="zh-TW" altLang="en-US" dirty="0"/>
              <a:t>分為</a:t>
            </a:r>
            <a:r>
              <a:rPr lang="zh-TW" altLang="en-US" dirty="0">
                <a:solidFill>
                  <a:srgbClr val="FF0000"/>
                </a:solidFill>
              </a:rPr>
              <a:t>直接與間接</a:t>
            </a:r>
            <a:r>
              <a:rPr lang="zh-TW" altLang="en-US" dirty="0"/>
              <a:t>且成文法經常</a:t>
            </a:r>
            <a:r>
              <a:rPr lang="zh-TW" altLang="en-US" dirty="0">
                <a:solidFill>
                  <a:srgbClr val="FF0000"/>
                </a:solidFill>
              </a:rPr>
              <a:t>包括</a:t>
            </a:r>
            <a:r>
              <a:rPr lang="zh-TW" altLang="en-US" dirty="0" smtClean="0"/>
              <a:t>命令。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民國中國學界的一詞多義，再被戰後台灣的法緒論述所承襲。</a:t>
            </a:r>
            <a:r>
              <a:rPr lang="en-US" altLang="zh-TW" dirty="0" smtClean="0"/>
              <a:t>1956</a:t>
            </a:r>
            <a:r>
              <a:rPr lang="zh-TW" altLang="en-US" dirty="0" smtClean="0">
                <a:solidFill>
                  <a:srgbClr val="FF0000"/>
                </a:solidFill>
              </a:rPr>
              <a:t>鄭玉波</a:t>
            </a:r>
            <a:r>
              <a:rPr lang="zh-TW" altLang="en-US" dirty="0" smtClean="0"/>
              <a:t>將</a:t>
            </a:r>
            <a:r>
              <a:rPr lang="en-US" altLang="zh-TW" dirty="0" smtClean="0"/>
              <a:t>2</a:t>
            </a:r>
            <a:r>
              <a:rPr lang="zh-TW" altLang="en-US" dirty="0" smtClean="0"/>
              <a:t>和</a:t>
            </a:r>
            <a:r>
              <a:rPr lang="en-US" altLang="zh-TW" dirty="0" smtClean="0"/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湊合</a:t>
            </a:r>
            <a:r>
              <a:rPr lang="zh-TW" altLang="en-US" dirty="0" smtClean="0"/>
              <a:t>為「</a:t>
            </a:r>
            <a:r>
              <a:rPr lang="zh-TW" altLang="en-US" b="1" dirty="0" smtClean="0"/>
              <a:t>直接法源</a:t>
            </a:r>
            <a:r>
              <a:rPr lang="zh-TW" altLang="en-US" b="1" dirty="0" smtClean="0">
                <a:solidFill>
                  <a:srgbClr val="FF0000"/>
                </a:solidFill>
              </a:rPr>
              <a:t>亦稱</a:t>
            </a:r>
            <a:r>
              <a:rPr lang="zh-TW" altLang="en-US" b="1" dirty="0" smtClean="0"/>
              <a:t>成文法法源、間接法源</a:t>
            </a:r>
            <a:r>
              <a:rPr lang="zh-TW" altLang="en-US" b="1" dirty="0">
                <a:solidFill>
                  <a:srgbClr val="FF0000"/>
                </a:solidFill>
              </a:rPr>
              <a:t>亦</a:t>
            </a:r>
            <a:r>
              <a:rPr lang="zh-TW" altLang="en-US" b="1" dirty="0" smtClean="0">
                <a:solidFill>
                  <a:srgbClr val="FF0000"/>
                </a:solidFill>
              </a:rPr>
              <a:t>稱</a:t>
            </a:r>
            <a:r>
              <a:rPr lang="zh-TW" altLang="en-US" b="1" dirty="0" smtClean="0"/>
              <a:t>不成文法</a:t>
            </a:r>
            <a:r>
              <a:rPr lang="zh-TW" altLang="en-US" b="1" dirty="0"/>
              <a:t>法</a:t>
            </a:r>
            <a:r>
              <a:rPr lang="zh-TW" altLang="en-US" b="1" dirty="0" smtClean="0"/>
              <a:t>源</a:t>
            </a:r>
            <a:r>
              <a:rPr lang="zh-TW" altLang="en-US" dirty="0" smtClean="0"/>
              <a:t>」，此</a:t>
            </a:r>
            <a:r>
              <a:rPr lang="zh-TW" altLang="en-US" dirty="0" smtClean="0">
                <a:solidFill>
                  <a:srgbClr val="FF0000"/>
                </a:solidFill>
              </a:rPr>
              <a:t>忽略了英美法系</a:t>
            </a:r>
            <a:r>
              <a:rPr lang="zh-TW" altLang="en-US" dirty="0" smtClean="0"/>
              <a:t>的直接法源還包括屬不成文法的判例法</a:t>
            </a:r>
            <a:r>
              <a:rPr lang="zh-TW" altLang="en-US" dirty="0"/>
              <a:t>；且</a:t>
            </a:r>
            <a:r>
              <a:rPr lang="zh-TW" altLang="en-US" dirty="0" smtClean="0"/>
              <a:t>鄭玉波表示</a:t>
            </a:r>
            <a:r>
              <a:rPr lang="zh-TW" altLang="en-US" b="1" dirty="0" smtClean="0"/>
              <a:t>直接法源</a:t>
            </a:r>
            <a:r>
              <a:rPr lang="zh-TW" altLang="en-US" dirty="0" smtClean="0">
                <a:solidFill>
                  <a:srgbClr val="FF0000"/>
                </a:solidFill>
              </a:rPr>
              <a:t>包括</a:t>
            </a:r>
            <a:r>
              <a:rPr lang="zh-TW" altLang="en-US" dirty="0" smtClean="0"/>
              <a:t>法律與</a:t>
            </a:r>
            <a:r>
              <a:rPr lang="zh-TW" altLang="en-US" b="1" dirty="0" smtClean="0"/>
              <a:t>命令</a:t>
            </a:r>
            <a:r>
              <a:rPr lang="zh-TW" altLang="en-US" dirty="0" smtClean="0"/>
              <a:t>，但在法律之</a:t>
            </a:r>
            <a:r>
              <a:rPr lang="zh-TW" altLang="en-US" b="1" dirty="0" smtClean="0"/>
              <a:t>分類</a:t>
            </a:r>
            <a:r>
              <a:rPr lang="zh-TW" altLang="en-US" dirty="0" smtClean="0"/>
              <a:t>又將</a:t>
            </a:r>
            <a:r>
              <a:rPr lang="zh-TW" altLang="en-US" b="1" dirty="0" smtClean="0"/>
              <a:t>成文法</a:t>
            </a:r>
            <a:r>
              <a:rPr lang="zh-TW" altLang="en-US" dirty="0" smtClean="0"/>
              <a:t>定義為擁有立法權之機關所制定的法律，亦稱「</a:t>
            </a:r>
            <a:r>
              <a:rPr lang="zh-TW" altLang="en-US" b="1" dirty="0" smtClean="0"/>
              <a:t>制定法</a:t>
            </a:r>
            <a:r>
              <a:rPr lang="zh-TW" altLang="en-US" dirty="0" smtClean="0"/>
              <a:t>」（參見白</a:t>
            </a:r>
            <a:r>
              <a:rPr lang="zh-TW" altLang="en-US" dirty="0"/>
              <a:t>鵬</a:t>
            </a:r>
            <a:r>
              <a:rPr lang="zh-TW" altLang="en-US" dirty="0" smtClean="0"/>
              <a:t>飛著述），顯然</a:t>
            </a:r>
            <a:r>
              <a:rPr lang="zh-TW" altLang="en-US" dirty="0" smtClean="0">
                <a:solidFill>
                  <a:srgbClr val="FF0000"/>
                </a:solidFill>
              </a:rPr>
              <a:t>不含</a:t>
            </a:r>
            <a:r>
              <a:rPr lang="zh-TW" altLang="en-US" b="1" dirty="0" smtClean="0"/>
              <a:t>命令</a:t>
            </a:r>
            <a:r>
              <a:rPr lang="zh-TW" altLang="en-US" dirty="0" smtClean="0"/>
              <a:t>。經過如</a:t>
            </a:r>
            <a:r>
              <a:rPr lang="en-US" altLang="zh-TW" dirty="0" smtClean="0"/>
              <a:t>1987</a:t>
            </a:r>
            <a:r>
              <a:rPr lang="zh-TW" altLang="en-US" dirty="0" smtClean="0"/>
              <a:t>梁宇賢的沿用，</a:t>
            </a:r>
            <a:r>
              <a:rPr lang="en-US" altLang="zh-TW" dirty="0" smtClean="0">
                <a:solidFill>
                  <a:srgbClr val="FF0000"/>
                </a:solidFill>
              </a:rPr>
              <a:t>1993</a:t>
            </a:r>
            <a:r>
              <a:rPr lang="zh-TW" altLang="en-US" dirty="0" smtClean="0">
                <a:solidFill>
                  <a:srgbClr val="FF0000"/>
                </a:solidFill>
              </a:rPr>
              <a:t>元照版即照抄上述見解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57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7236" y="637310"/>
            <a:ext cx="11305309" cy="59759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/>
              <a:t>日本</a:t>
            </a:r>
            <a:r>
              <a:rPr lang="zh-TW" altLang="en-US" b="1" dirty="0"/>
              <a:t>造詞、再華語化</a:t>
            </a:r>
            <a:r>
              <a:rPr lang="zh-TW" altLang="en-US" dirty="0"/>
              <a:t>的成文法</a:t>
            </a:r>
            <a:r>
              <a:rPr lang="zh-TW" altLang="en-US" dirty="0" smtClean="0"/>
              <a:t>概念，傳遞到</a:t>
            </a:r>
            <a:r>
              <a:rPr lang="zh-TW" altLang="en-US" dirty="0" smtClean="0">
                <a:solidFill>
                  <a:srgbClr val="FF0000"/>
                </a:solidFill>
              </a:rPr>
              <a:t>民國中國晚期</a:t>
            </a:r>
            <a:r>
              <a:rPr lang="zh-TW" altLang="en-US" dirty="0" smtClean="0"/>
              <a:t>被某程度</a:t>
            </a:r>
            <a:r>
              <a:rPr lang="zh-TW" altLang="en-US" dirty="0" smtClean="0">
                <a:solidFill>
                  <a:srgbClr val="FF0000"/>
                </a:solidFill>
              </a:rPr>
              <a:t>「中國化」</a:t>
            </a:r>
            <a:r>
              <a:rPr lang="zh-TW" altLang="en-US" dirty="0" smtClean="0"/>
              <a:t>。</a:t>
            </a:r>
            <a:r>
              <a:rPr lang="en-US" altLang="zh-TW" dirty="0" smtClean="0"/>
              <a:t>1939</a:t>
            </a:r>
            <a:r>
              <a:rPr lang="zh-TW" altLang="en-US" dirty="0" smtClean="0"/>
              <a:t>年</a:t>
            </a:r>
            <a:r>
              <a:rPr lang="zh-TW" altLang="en-US" dirty="0" smtClean="0">
                <a:solidFill>
                  <a:srgbClr val="FF0000"/>
                </a:solidFill>
              </a:rPr>
              <a:t>樓</a:t>
            </a:r>
            <a:r>
              <a:rPr lang="zh-TW" altLang="en-US" dirty="0">
                <a:solidFill>
                  <a:srgbClr val="FF0000"/>
                </a:solidFill>
              </a:rPr>
              <a:t>桐</a:t>
            </a:r>
            <a:r>
              <a:rPr lang="zh-TW" altLang="en-US" dirty="0" smtClean="0">
                <a:solidFill>
                  <a:srgbClr val="FF0000"/>
                </a:solidFill>
              </a:rPr>
              <a:t>孫</a:t>
            </a:r>
            <a:r>
              <a:rPr lang="zh-TW" altLang="en-US" dirty="0" smtClean="0"/>
              <a:t>肯認成文法為近代的發展趨勢，並謂中國古代的「</a:t>
            </a:r>
            <a:r>
              <a:rPr lang="zh-TW" altLang="en-US" dirty="0" smtClean="0">
                <a:latin typeface="+mn-ea"/>
              </a:rPr>
              <a:t>法經」是「成文</a:t>
            </a:r>
            <a:r>
              <a:rPr lang="zh-TW" altLang="en-US" dirty="0">
                <a:latin typeface="+mn-ea"/>
              </a:rPr>
              <a:t>法典的</a:t>
            </a:r>
            <a:r>
              <a:rPr lang="zh-TW" altLang="en-US" dirty="0" smtClean="0">
                <a:latin typeface="+mn-ea"/>
              </a:rPr>
              <a:t>始祖」</a:t>
            </a:r>
            <a:r>
              <a:rPr lang="zh-TW" altLang="en-US" dirty="0" smtClean="0"/>
              <a:t>，歷朝</a:t>
            </a:r>
            <a:r>
              <a:rPr lang="zh-TW" altLang="en-US" dirty="0" smtClean="0">
                <a:solidFill>
                  <a:srgbClr val="FF0000"/>
                </a:solidFill>
              </a:rPr>
              <a:t>以</a:t>
            </a:r>
            <a:r>
              <a:rPr lang="zh-TW" altLang="en-US" dirty="0">
                <a:solidFill>
                  <a:srgbClr val="FF0000"/>
                </a:solidFill>
              </a:rPr>
              <a:t>文字編寫成律或</a:t>
            </a:r>
            <a:r>
              <a:rPr lang="zh-TW" altLang="en-US" dirty="0" smtClean="0">
                <a:solidFill>
                  <a:srgbClr val="FF0000"/>
                </a:solidFill>
              </a:rPr>
              <a:t>典</a:t>
            </a:r>
            <a:r>
              <a:rPr lang="zh-TW" altLang="en-US" dirty="0" smtClean="0"/>
              <a:t>者即成文法。</a:t>
            </a:r>
            <a:r>
              <a:rPr lang="en-US" altLang="zh-TW" dirty="0" smtClean="0"/>
              <a:t>1946</a:t>
            </a:r>
            <a:r>
              <a:rPr lang="zh-TW" altLang="en-US" dirty="0" smtClean="0">
                <a:solidFill>
                  <a:srgbClr val="FF0000"/>
                </a:solidFill>
              </a:rPr>
              <a:t>朱</a:t>
            </a:r>
            <a:r>
              <a:rPr lang="zh-TW" altLang="en-US" dirty="0">
                <a:solidFill>
                  <a:srgbClr val="FF0000"/>
                </a:solidFill>
              </a:rPr>
              <a:t>祖</a:t>
            </a:r>
            <a:r>
              <a:rPr lang="zh-TW" altLang="en-US" dirty="0" smtClean="0">
                <a:solidFill>
                  <a:srgbClr val="FF0000"/>
                </a:solidFill>
              </a:rPr>
              <a:t>貽</a:t>
            </a:r>
            <a:r>
              <a:rPr lang="zh-TW" altLang="en-US" dirty="0" smtClean="0"/>
              <a:t>跟隨此說，明確表示英國乃「</a:t>
            </a:r>
            <a:r>
              <a:rPr lang="zh-TW" altLang="en-US" dirty="0"/>
              <a:t>不成文法國家</a:t>
            </a:r>
            <a:r>
              <a:rPr lang="zh-TW" altLang="en-US" dirty="0" smtClean="0"/>
              <a:t>」，中國則為</a:t>
            </a:r>
            <a:r>
              <a:rPr lang="zh-TW" altLang="en-US" dirty="0"/>
              <a:t>「成文法國家</a:t>
            </a:r>
            <a:r>
              <a:rPr lang="zh-TW" altLang="en-US" dirty="0" smtClean="0"/>
              <a:t>」；</a:t>
            </a:r>
            <a:r>
              <a:rPr lang="en-US" altLang="zh-TW" dirty="0" smtClean="0"/>
              <a:t>1947</a:t>
            </a:r>
            <a:r>
              <a:rPr lang="zh-TW" altLang="en-US" dirty="0" smtClean="0">
                <a:solidFill>
                  <a:srgbClr val="FF0000"/>
                </a:solidFill>
              </a:rPr>
              <a:t>林紀東</a:t>
            </a:r>
            <a:r>
              <a:rPr lang="zh-TW" altLang="en-US" dirty="0" smtClean="0"/>
              <a:t>亦言及包括中國在內的歐陸法系各國「</a:t>
            </a:r>
            <a:r>
              <a:rPr lang="zh-TW" altLang="en-US" dirty="0" smtClean="0">
                <a:latin typeface="+mn-ea"/>
              </a:rPr>
              <a:t>均為成文法國家</a:t>
            </a:r>
            <a:r>
              <a:rPr lang="zh-TW" altLang="en-US" dirty="0" smtClean="0"/>
              <a:t>」，使成文法與不成文法提升為</a:t>
            </a:r>
            <a:r>
              <a:rPr lang="zh-TW" altLang="en-US" dirty="0" smtClean="0">
                <a:solidFill>
                  <a:srgbClr val="FF0000"/>
                </a:solidFill>
              </a:rPr>
              <a:t>特定法系之名稱</a:t>
            </a:r>
            <a:r>
              <a:rPr lang="zh-TW" altLang="en-US" dirty="0"/>
              <a:t>。</a:t>
            </a:r>
            <a:r>
              <a:rPr lang="zh-TW" altLang="en-US" dirty="0" smtClean="0"/>
              <a:t>惟當時中國許多著述再三提醒：</a:t>
            </a:r>
            <a:r>
              <a:rPr lang="zh-TW" altLang="en-US" dirty="0" smtClean="0">
                <a:solidFill>
                  <a:srgbClr val="FF0000"/>
                </a:solidFill>
              </a:rPr>
              <a:t>不可</a:t>
            </a:r>
            <a:r>
              <a:rPr lang="zh-TW" altLang="en-US" dirty="0">
                <a:solidFill>
                  <a:srgbClr val="FF0000"/>
                </a:solidFill>
              </a:rPr>
              <a:t>拘泥於「成文」</a:t>
            </a:r>
            <a:r>
              <a:rPr lang="zh-TW" altLang="en-US" dirty="0" smtClean="0">
                <a:solidFill>
                  <a:srgbClr val="FF0000"/>
                </a:solidFill>
              </a:rPr>
              <a:t>字義</a:t>
            </a:r>
            <a:r>
              <a:rPr lang="zh-TW" altLang="en-US" dirty="0" smtClean="0"/>
              <a:t>來理解成文法意涵，蓋其指稱的是</a:t>
            </a:r>
            <a:r>
              <a:rPr lang="zh-TW" altLang="en-US" dirty="0" smtClean="0">
                <a:solidFill>
                  <a:srgbClr val="FF0000"/>
                </a:solidFill>
              </a:rPr>
              <a:t>現代</a:t>
            </a:r>
            <a:r>
              <a:rPr lang="zh-TW" altLang="en-US" dirty="0">
                <a:solidFill>
                  <a:srgbClr val="FF0000"/>
                </a:solidFill>
              </a:rPr>
              <a:t>憲政</a:t>
            </a:r>
            <a:r>
              <a:rPr lang="zh-TW" altLang="en-US" dirty="0"/>
              <a:t>國家中法</a:t>
            </a:r>
            <a:r>
              <a:rPr lang="zh-TW" altLang="en-US" dirty="0" smtClean="0"/>
              <a:t>規範之</a:t>
            </a:r>
            <a:r>
              <a:rPr lang="zh-TW" altLang="en-US" b="1" dirty="0" smtClean="0">
                <a:solidFill>
                  <a:srgbClr val="0070C0"/>
                </a:solidFill>
              </a:rPr>
              <a:t>做成機關、程序和形式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在</a:t>
            </a:r>
            <a:r>
              <a:rPr lang="zh-TW" altLang="en-US" dirty="0" smtClean="0">
                <a:solidFill>
                  <a:srgbClr val="FF0000"/>
                </a:solidFill>
              </a:rPr>
              <a:t>戰後台灣</a:t>
            </a:r>
            <a:r>
              <a:rPr lang="zh-TW" altLang="en-US" dirty="0" smtClean="0"/>
              <a:t>，第一代的法緒大體上</a:t>
            </a:r>
            <a:r>
              <a:rPr lang="zh-TW" altLang="en-US" dirty="0" smtClean="0">
                <a:solidFill>
                  <a:srgbClr val="FF0000"/>
                </a:solidFill>
              </a:rPr>
              <a:t>承襲</a:t>
            </a:r>
            <a:r>
              <a:rPr lang="zh-TW" altLang="en-US" dirty="0" smtClean="0"/>
              <a:t>前揭兩論點；但西方在古代</a:t>
            </a:r>
            <a:r>
              <a:rPr lang="zh-TW" altLang="en-US" b="1" dirty="0" smtClean="0"/>
              <a:t>都沒近代</a:t>
            </a:r>
            <a:r>
              <a:rPr lang="zh-TW" altLang="en-US" dirty="0" smtClean="0"/>
              <a:t>的成文法概念，更遑論中國，且英美法系的法源</a:t>
            </a:r>
            <a:r>
              <a:rPr lang="zh-TW" altLang="en-US" b="1" dirty="0" smtClean="0"/>
              <a:t>還有成文法</a:t>
            </a:r>
            <a:r>
              <a:rPr lang="zh-TW" altLang="en-US" dirty="0" smtClean="0"/>
              <a:t>。鄭玉波（</a:t>
            </a:r>
            <a:r>
              <a:rPr lang="zh-TW" altLang="en-US" dirty="0" smtClean="0">
                <a:solidFill>
                  <a:srgbClr val="FF0000"/>
                </a:solidFill>
              </a:rPr>
              <a:t>含</a:t>
            </a:r>
            <a:r>
              <a:rPr lang="en-US" altLang="zh-TW" dirty="0" smtClean="0">
                <a:solidFill>
                  <a:srgbClr val="FF0000"/>
                </a:solidFill>
              </a:rPr>
              <a:t>2016</a:t>
            </a:r>
            <a:r>
              <a:rPr lang="zh-TW" altLang="en-US" dirty="0" smtClean="0">
                <a:solidFill>
                  <a:srgbClr val="FF0000"/>
                </a:solidFill>
              </a:rPr>
              <a:t>年版</a:t>
            </a:r>
            <a:r>
              <a:rPr lang="zh-TW" altLang="en-US" dirty="0" smtClean="0"/>
              <a:t>）、李岱等曾點出成文法與否與</a:t>
            </a:r>
            <a:r>
              <a:rPr lang="zh-TW" altLang="en-US" b="1" dirty="0" smtClean="0"/>
              <a:t>有無文字記載</a:t>
            </a:r>
            <a:r>
              <a:rPr lang="zh-TW" altLang="en-US" dirty="0" smtClean="0"/>
              <a:t>為</a:t>
            </a:r>
            <a:r>
              <a:rPr lang="zh-TW" altLang="en-US" dirty="0" smtClean="0">
                <a:solidFill>
                  <a:srgbClr val="FF0000"/>
                </a:solidFill>
              </a:rPr>
              <a:t>兩事</a:t>
            </a:r>
            <a:r>
              <a:rPr lang="zh-TW" altLang="en-US" dirty="0" smtClean="0"/>
              <a:t>，卻</a:t>
            </a:r>
            <a:r>
              <a:rPr lang="zh-TW" altLang="en-US" dirty="0" smtClean="0">
                <a:solidFill>
                  <a:srgbClr val="FF0000"/>
                </a:solidFill>
              </a:rPr>
              <a:t>未傳至</a:t>
            </a:r>
            <a:r>
              <a:rPr lang="zh-TW" altLang="en-US" dirty="0" smtClean="0"/>
              <a:t>元照版及劉、陳兩位。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本書建議：成文法改稱「</a:t>
            </a:r>
            <a:r>
              <a:rPr lang="zh-TW" altLang="en-US" dirty="0" smtClean="0">
                <a:solidFill>
                  <a:srgbClr val="FF0000"/>
                </a:solidFill>
              </a:rPr>
              <a:t>制訂法</a:t>
            </a:r>
            <a:r>
              <a:rPr lang="zh-TW" altLang="en-US" dirty="0" smtClean="0"/>
              <a:t>」（</a:t>
            </a:r>
            <a:r>
              <a:rPr lang="en-US" altLang="zh-TW" dirty="0" smtClean="0"/>
              <a:t>enacted law</a:t>
            </a:r>
            <a:r>
              <a:rPr lang="zh-TW" altLang="en-US" dirty="0" smtClean="0"/>
              <a:t>），指涉</a:t>
            </a:r>
            <a:r>
              <a:rPr lang="zh-TW" altLang="en-US" b="1" dirty="0" smtClean="0">
                <a:solidFill>
                  <a:srgbClr val="0070C0"/>
                </a:solidFill>
              </a:rPr>
              <a:t>立法機關制定的法律</a:t>
            </a:r>
            <a:r>
              <a:rPr lang="zh-TW" altLang="en-US" dirty="0" smtClean="0"/>
              <a:t>和</a:t>
            </a:r>
            <a:r>
              <a:rPr lang="zh-TW" altLang="en-US" b="1" dirty="0" smtClean="0">
                <a:solidFill>
                  <a:srgbClr val="0070C0"/>
                </a:solidFill>
              </a:rPr>
              <a:t>行政機關訂定的命令</a:t>
            </a:r>
            <a:r>
              <a:rPr lang="zh-TW" altLang="en-US" dirty="0" smtClean="0"/>
              <a:t>；</a:t>
            </a:r>
            <a:r>
              <a:rPr lang="zh-TW" altLang="en-US" dirty="0" smtClean="0">
                <a:solidFill>
                  <a:srgbClr val="FF0000"/>
                </a:solidFill>
              </a:rPr>
              <a:t>廢棄</a:t>
            </a:r>
            <a:r>
              <a:rPr lang="zh-TW" altLang="en-US" dirty="0" smtClean="0"/>
              <a:t>僅出以</a:t>
            </a:r>
            <a:r>
              <a:rPr lang="zh-TW" altLang="en-US" b="1" dirty="0" smtClean="0"/>
              <a:t>否定語句</a:t>
            </a:r>
            <a:r>
              <a:rPr lang="zh-TW" altLang="en-US" dirty="0" smtClean="0"/>
              <a:t>（非經制訂之法）的「不成文法」，依素材來源而</a:t>
            </a:r>
            <a:r>
              <a:rPr lang="zh-TW" altLang="en-US" b="1" dirty="0" smtClean="0"/>
              <a:t>正面表述</a:t>
            </a:r>
            <a:r>
              <a:rPr lang="zh-TW" altLang="en-US" dirty="0" smtClean="0"/>
              <a:t>為習慣法、判例法等；法源論採直接法源、間接法源</a:t>
            </a:r>
            <a:r>
              <a:rPr lang="zh-TW" altLang="en-US" sz="1900" dirty="0" smtClean="0"/>
              <a:t>（須經國家承認）</a:t>
            </a:r>
            <a:r>
              <a:rPr lang="zh-TW" altLang="en-US" dirty="0" smtClean="0"/>
              <a:t>概念即可，法系名稱回歸到普世通用的歐陸法系、英美法系（如元照版）。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853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4454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元照版解釋適用論何以有別於王澤鑑的書？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1198" y="1182256"/>
            <a:ext cx="10954327" cy="53755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留</a:t>
            </a:r>
            <a:r>
              <a:rPr lang="zh-TW" altLang="en-US" dirty="0"/>
              <a:t>德的</a:t>
            </a:r>
            <a:r>
              <a:rPr lang="zh-TW" altLang="en-US" dirty="0" smtClean="0"/>
              <a:t>王海南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年在元</a:t>
            </a:r>
            <a:r>
              <a:rPr lang="zh-TW" altLang="en-US" dirty="0"/>
              <a:t>照</a:t>
            </a:r>
            <a:r>
              <a:rPr lang="zh-TW" altLang="en-US" dirty="0" smtClean="0"/>
              <a:t>版「法律的適用」這章，採納</a:t>
            </a:r>
            <a:r>
              <a:rPr lang="zh-TW" altLang="en-US" dirty="0" smtClean="0">
                <a:solidFill>
                  <a:srgbClr val="FF0000"/>
                </a:solidFill>
              </a:rPr>
              <a:t>戰後德國</a:t>
            </a:r>
            <a:r>
              <a:rPr lang="zh-TW" altLang="en-US" dirty="0" smtClean="0"/>
              <a:t>關於法律解釋適用的理論，但何以</a:t>
            </a:r>
            <a:r>
              <a:rPr lang="zh-TW" altLang="en-US" dirty="0" smtClean="0">
                <a:solidFill>
                  <a:srgbClr val="FF0000"/>
                </a:solidFill>
              </a:rPr>
              <a:t>出現</a:t>
            </a:r>
            <a:r>
              <a:rPr lang="zh-TW" altLang="en-US" dirty="0" smtClean="0"/>
              <a:t>較早引進</a:t>
            </a:r>
            <a:r>
              <a:rPr lang="zh-TW" altLang="en-US" dirty="0" smtClean="0">
                <a:solidFill>
                  <a:srgbClr val="FF0000"/>
                </a:solidFill>
              </a:rPr>
              <a:t>德式法釋義學</a:t>
            </a:r>
            <a:r>
              <a:rPr lang="zh-TW" altLang="en-US" dirty="0" smtClean="0"/>
              <a:t>的王澤鑑書中論及「法律之解釋」，</a:t>
            </a:r>
            <a:r>
              <a:rPr lang="zh-TW" altLang="en-US" dirty="0" smtClean="0">
                <a:solidFill>
                  <a:srgbClr val="FF0000"/>
                </a:solidFill>
              </a:rPr>
              <a:t>所無</a:t>
            </a:r>
            <a:r>
              <a:rPr lang="zh-TW" altLang="en-US" dirty="0" smtClean="0"/>
              <a:t>之「</a:t>
            </a:r>
            <a:r>
              <a:rPr lang="zh-TW" altLang="en-US" dirty="0" smtClean="0">
                <a:solidFill>
                  <a:srgbClr val="FF0000"/>
                </a:solidFill>
              </a:rPr>
              <a:t>論理解釋</a:t>
            </a:r>
            <a:r>
              <a:rPr lang="zh-TW" altLang="en-US" dirty="0" smtClean="0"/>
              <a:t>」及其下的「</a:t>
            </a:r>
            <a:r>
              <a:rPr lang="zh-TW" altLang="en-US" b="1" dirty="0" smtClean="0">
                <a:solidFill>
                  <a:srgbClr val="0070C0"/>
                </a:solidFill>
              </a:rPr>
              <a:t>當然解釋</a:t>
            </a:r>
            <a:r>
              <a:rPr lang="zh-TW" altLang="en-US" dirty="0" smtClean="0"/>
              <a:t>」（包括</a:t>
            </a:r>
            <a:r>
              <a:rPr lang="zh-TW" altLang="en-US" u="sng" dirty="0" smtClean="0"/>
              <a:t>以小例大、以大例小</a:t>
            </a:r>
            <a:r>
              <a:rPr lang="zh-TW" altLang="en-US" dirty="0" smtClean="0"/>
              <a:t>）和「</a:t>
            </a:r>
            <a:r>
              <a:rPr lang="zh-TW" altLang="en-US" b="1" dirty="0" smtClean="0">
                <a:solidFill>
                  <a:srgbClr val="0070C0"/>
                </a:solidFill>
              </a:rPr>
              <a:t>反面解釋</a:t>
            </a:r>
            <a:r>
              <a:rPr lang="zh-TW" altLang="en-US" dirty="0" smtClean="0"/>
              <a:t>」？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可溯源至</a:t>
            </a:r>
            <a:r>
              <a:rPr lang="en-US" altLang="zh-TW" dirty="0" smtClean="0"/>
              <a:t>1906</a:t>
            </a:r>
            <a:r>
              <a:rPr lang="zh-TW" altLang="en-US" dirty="0">
                <a:solidFill>
                  <a:srgbClr val="FF0000"/>
                </a:solidFill>
              </a:rPr>
              <a:t>奧</a:t>
            </a:r>
            <a:r>
              <a:rPr lang="zh-TW" altLang="en-US" dirty="0" smtClean="0">
                <a:solidFill>
                  <a:srgbClr val="FF0000"/>
                </a:solidFill>
              </a:rPr>
              <a:t>田義人</a:t>
            </a:r>
            <a:r>
              <a:rPr lang="zh-TW" altLang="en-US" dirty="0" smtClean="0"/>
              <a:t>華文版，就法律之「解釋」區分</a:t>
            </a:r>
            <a:r>
              <a:rPr lang="en-US" altLang="zh-TW" dirty="0" smtClean="0"/>
              <a:t>1.</a:t>
            </a:r>
            <a:r>
              <a:rPr lang="zh-TW" altLang="en-US" dirty="0" smtClean="0"/>
              <a:t> 針對「表現疑義」</a:t>
            </a:r>
            <a:r>
              <a:rPr lang="zh-TW" altLang="en-US" sz="2000" dirty="0" smtClean="0"/>
              <a:t>（表意的文字不明確）</a:t>
            </a:r>
            <a:r>
              <a:rPr lang="zh-TW" altLang="en-US" dirty="0" smtClean="0"/>
              <a:t>，根據法律本身</a:t>
            </a:r>
            <a:r>
              <a:rPr lang="zh-TW" altLang="en-US" b="1" dirty="0" smtClean="0"/>
              <a:t>文辭</a:t>
            </a:r>
            <a:r>
              <a:rPr lang="zh-TW" altLang="en-US" dirty="0" smtClean="0"/>
              <a:t>的本義、章句的構造</a:t>
            </a:r>
            <a:r>
              <a:rPr lang="zh-TW" altLang="en-US" dirty="0"/>
              <a:t>而為「</a:t>
            </a:r>
            <a:r>
              <a:rPr lang="zh-TW" altLang="en-US" dirty="0">
                <a:solidFill>
                  <a:srgbClr val="FF0000"/>
                </a:solidFill>
              </a:rPr>
              <a:t>文理解釋</a:t>
            </a:r>
            <a:r>
              <a:rPr lang="zh-TW" altLang="en-US" dirty="0" smtClean="0"/>
              <a:t>」；</a:t>
            </a:r>
            <a:r>
              <a:rPr lang="en-US" altLang="zh-TW" dirty="0" smtClean="0"/>
              <a:t>2.</a:t>
            </a:r>
            <a:r>
              <a:rPr lang="zh-TW" altLang="en-US" dirty="0" smtClean="0"/>
              <a:t> 針對「隱匿疑義</a:t>
            </a:r>
            <a:r>
              <a:rPr lang="zh-TW" altLang="en-US" dirty="0"/>
              <a:t>」</a:t>
            </a:r>
            <a:r>
              <a:rPr lang="zh-TW" altLang="en-US" sz="2000" dirty="0" smtClean="0"/>
              <a:t>（文字明確但該當的事物不明）</a:t>
            </a:r>
            <a:r>
              <a:rPr lang="zh-TW" altLang="en-US" dirty="0"/>
              <a:t>，根據</a:t>
            </a:r>
            <a:r>
              <a:rPr lang="zh-TW" altLang="en-US" dirty="0" smtClean="0"/>
              <a:t>法律本身</a:t>
            </a:r>
            <a:r>
              <a:rPr lang="zh-TW" altLang="en-US" b="1" dirty="0" smtClean="0"/>
              <a:t>以外</a:t>
            </a:r>
            <a:r>
              <a:rPr lang="zh-TW" altLang="en-US" dirty="0" smtClean="0"/>
              <a:t>的</a:t>
            </a:r>
            <a:r>
              <a:rPr lang="zh-TW" altLang="en-US" b="1" dirty="0" smtClean="0"/>
              <a:t>材料</a:t>
            </a:r>
            <a:r>
              <a:rPr lang="zh-TW" altLang="en-US" dirty="0"/>
              <a:t>而為「</a:t>
            </a:r>
            <a:r>
              <a:rPr lang="zh-TW" altLang="en-US" dirty="0">
                <a:solidFill>
                  <a:srgbClr val="FF0000"/>
                </a:solidFill>
              </a:rPr>
              <a:t>論理解釋</a:t>
            </a:r>
            <a:r>
              <a:rPr lang="zh-TW" altLang="en-US" dirty="0" smtClean="0"/>
              <a:t>」，但其下有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種，卻</a:t>
            </a:r>
            <a:r>
              <a:rPr lang="zh-TW" altLang="en-US" dirty="0" smtClean="0">
                <a:solidFill>
                  <a:srgbClr val="FF0000"/>
                </a:solidFill>
              </a:rPr>
              <a:t>無</a:t>
            </a:r>
            <a:r>
              <a:rPr lang="zh-TW" altLang="en-US" dirty="0" smtClean="0"/>
              <a:t>當然解釋、反面</a:t>
            </a:r>
            <a:r>
              <a:rPr lang="zh-TW" altLang="en-US" dirty="0"/>
              <a:t>解釋。奧</a:t>
            </a:r>
            <a:r>
              <a:rPr lang="zh-TW" altLang="en-US" dirty="0" smtClean="0"/>
              <a:t>田視法律</a:t>
            </a:r>
            <a:r>
              <a:rPr lang="zh-TW" altLang="en-US" dirty="0"/>
              <a:t>之「</a:t>
            </a:r>
            <a:r>
              <a:rPr lang="zh-TW" altLang="en-US" b="1" dirty="0" smtClean="0">
                <a:solidFill>
                  <a:srgbClr val="0070C0"/>
                </a:solidFill>
              </a:rPr>
              <a:t>補充</a:t>
            </a:r>
            <a:r>
              <a:rPr lang="zh-TW" altLang="en-US" dirty="0" smtClean="0"/>
              <a:t>」為</a:t>
            </a:r>
            <a:r>
              <a:rPr lang="zh-TW" altLang="en-US" b="1" dirty="0" smtClean="0"/>
              <a:t>平行、有別</a:t>
            </a:r>
            <a:r>
              <a:rPr lang="zh-TW" altLang="en-US" dirty="0" smtClean="0"/>
              <a:t>於法律</a:t>
            </a:r>
            <a:r>
              <a:rPr lang="zh-TW" altLang="en-US" b="1" dirty="0" smtClean="0"/>
              <a:t>「解釋」</a:t>
            </a:r>
            <a:r>
              <a:rPr lang="zh-TW" altLang="en-US" dirty="0" smtClean="0"/>
              <a:t>的</a:t>
            </a:r>
            <a:r>
              <a:rPr lang="zh-TW" altLang="en-US" b="1" dirty="0" smtClean="0"/>
              <a:t>另一</a:t>
            </a:r>
            <a:r>
              <a:rPr lang="zh-TW" altLang="en-US" dirty="0" smtClean="0"/>
              <a:t>概念，補充之方法有推理論法、類推論法、</a:t>
            </a:r>
            <a:r>
              <a:rPr lang="zh-TW" altLang="en-US" b="1" dirty="0" smtClean="0">
                <a:solidFill>
                  <a:srgbClr val="0070C0"/>
                </a:solidFill>
              </a:rPr>
              <a:t>反理論法、強</a:t>
            </a:r>
            <a:r>
              <a:rPr lang="zh-TW" altLang="en-US" b="1" dirty="0">
                <a:solidFill>
                  <a:srgbClr val="0070C0"/>
                </a:solidFill>
              </a:rPr>
              <a:t>理論法</a:t>
            </a:r>
            <a:r>
              <a:rPr lang="zh-TW" altLang="en-US" dirty="0"/>
              <a:t>（包括</a:t>
            </a:r>
            <a:r>
              <a:rPr lang="zh-TW" altLang="en-US" u="sng" dirty="0"/>
              <a:t>以小例大、以大例小</a:t>
            </a:r>
            <a:r>
              <a:rPr lang="zh-TW" altLang="en-US" dirty="0" smtClean="0"/>
              <a:t>）。</a:t>
            </a:r>
            <a:r>
              <a:rPr lang="en-US" altLang="zh-TW" dirty="0" smtClean="0"/>
              <a:t>※</a:t>
            </a:r>
            <a:r>
              <a:rPr lang="zh-TW" altLang="en-US" b="1" dirty="0" smtClean="0"/>
              <a:t>元照版沿用迄今（</a:t>
            </a:r>
            <a:r>
              <a:rPr lang="en-US" altLang="zh-TW" b="1" dirty="0" smtClean="0"/>
              <a:t>2018</a:t>
            </a:r>
            <a:r>
              <a:rPr lang="zh-TW" altLang="en-US" b="1" dirty="0" smtClean="0"/>
              <a:t>版），但有些被稱為</a:t>
            </a:r>
            <a:r>
              <a:rPr lang="zh-TW" altLang="en-US" sz="2100" b="1" dirty="0" smtClean="0"/>
              <a:t>（反面、當然）</a:t>
            </a:r>
            <a:r>
              <a:rPr lang="zh-TW" altLang="en-US" b="1" dirty="0" smtClean="0"/>
              <a:t>「解釋」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b="1" dirty="0" smtClean="0"/>
              <a:t>清末中國</a:t>
            </a:r>
            <a:r>
              <a:rPr lang="zh-TW" altLang="en-US" b="1" dirty="0"/>
              <a:t>華文</a:t>
            </a:r>
            <a:r>
              <a:rPr lang="zh-TW" altLang="en-US" b="1" dirty="0" smtClean="0"/>
              <a:t>論述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均採</a:t>
            </a:r>
            <a:r>
              <a:rPr lang="zh-TW" altLang="en-US" dirty="0" smtClean="0"/>
              <a:t>文理解釋、論理解釋之說。惟</a:t>
            </a:r>
            <a:r>
              <a:rPr lang="zh-TW" altLang="en-US" dirty="0" smtClean="0">
                <a:solidFill>
                  <a:srgbClr val="FF0000"/>
                </a:solidFill>
              </a:rPr>
              <a:t>織</a:t>
            </a:r>
            <a:r>
              <a:rPr lang="zh-TW" altLang="en-US" dirty="0">
                <a:solidFill>
                  <a:srgbClr val="FF0000"/>
                </a:solidFill>
              </a:rPr>
              <a:t>田</a:t>
            </a:r>
            <a:r>
              <a:rPr lang="zh-TW" altLang="en-US" dirty="0" smtClean="0">
                <a:solidFill>
                  <a:srgbClr val="FF0000"/>
                </a:solidFill>
              </a:rPr>
              <a:t>萬</a:t>
            </a:r>
            <a:r>
              <a:rPr lang="zh-TW" altLang="en-US" dirty="0" smtClean="0"/>
              <a:t>認為法官不應自居立法者而補充法律，故將所謂「</a:t>
            </a:r>
            <a:r>
              <a:rPr lang="zh-TW" altLang="en-US" dirty="0"/>
              <a:t>補充</a:t>
            </a:r>
            <a:r>
              <a:rPr lang="zh-TW" altLang="en-US" dirty="0" smtClean="0"/>
              <a:t>」方法，均</a:t>
            </a:r>
            <a:r>
              <a:rPr lang="zh-TW" altLang="en-US" dirty="0"/>
              <a:t>視為探求「法律之真意」的「</a:t>
            </a:r>
            <a:r>
              <a:rPr lang="zh-TW" altLang="en-US" dirty="0">
                <a:solidFill>
                  <a:srgbClr val="FF0000"/>
                </a:solidFill>
              </a:rPr>
              <a:t>解釋</a:t>
            </a:r>
            <a:r>
              <a:rPr lang="zh-TW" altLang="en-US" dirty="0" smtClean="0"/>
              <a:t>」，例如稱「類推解釋</a:t>
            </a:r>
            <a:r>
              <a:rPr lang="zh-TW" altLang="en-US" dirty="0"/>
              <a:t>」。</a:t>
            </a:r>
            <a:r>
              <a:rPr lang="zh-TW" altLang="en-US" dirty="0">
                <a:solidFill>
                  <a:srgbClr val="FF0000"/>
                </a:solidFill>
              </a:rPr>
              <a:t>岡田朝太郎</a:t>
            </a:r>
            <a:r>
              <a:rPr lang="zh-TW" altLang="en-US" dirty="0" smtClean="0"/>
              <a:t>以「</a:t>
            </a:r>
            <a:r>
              <a:rPr lang="zh-TW" altLang="en-US" dirty="0"/>
              <a:t>比附援引</a:t>
            </a:r>
            <a:r>
              <a:rPr lang="zh-TW" altLang="en-US" dirty="0" smtClean="0"/>
              <a:t>」稱呼</a:t>
            </a:r>
            <a:r>
              <a:rPr lang="zh-TW" altLang="en-US" dirty="0"/>
              <a:t>類推適用</a:t>
            </a:r>
            <a:r>
              <a:rPr lang="zh-TW" altLang="en-US" dirty="0" smtClean="0"/>
              <a:t>，視為</a:t>
            </a:r>
            <a:r>
              <a:rPr lang="zh-TW" altLang="en-US" dirty="0"/>
              <a:t>法之</a:t>
            </a:r>
            <a:r>
              <a:rPr lang="zh-TW" altLang="en-US" dirty="0" smtClean="0"/>
              <a:t>解釋</a:t>
            </a:r>
            <a:r>
              <a:rPr lang="zh-TW" altLang="en-US" dirty="0" smtClean="0">
                <a:solidFill>
                  <a:srgbClr val="FF0000"/>
                </a:solidFill>
              </a:rPr>
              <a:t>以外</a:t>
            </a:r>
            <a:r>
              <a:rPr lang="zh-TW" altLang="en-US" dirty="0" smtClean="0"/>
              <a:t>的法</a:t>
            </a:r>
            <a:r>
              <a:rPr lang="zh-TW" altLang="en-US" dirty="0"/>
              <a:t>之</a:t>
            </a:r>
            <a:r>
              <a:rPr lang="zh-TW" altLang="en-US" dirty="0" smtClean="0"/>
              <a:t>適用</a:t>
            </a:r>
            <a:r>
              <a:rPr lang="zh-TW" altLang="en-US" dirty="0"/>
              <a:t>活動。</a:t>
            </a:r>
            <a:r>
              <a:rPr lang="zh-TW" altLang="en-US" dirty="0">
                <a:solidFill>
                  <a:srgbClr val="FF0000"/>
                </a:solidFill>
              </a:rPr>
              <a:t>胡挹</a:t>
            </a:r>
            <a:r>
              <a:rPr lang="zh-TW" altLang="en-US" dirty="0" smtClean="0">
                <a:solidFill>
                  <a:srgbClr val="FF0000"/>
                </a:solidFill>
              </a:rPr>
              <a:t>琪</a:t>
            </a:r>
            <a:r>
              <a:rPr lang="zh-TW" altLang="en-US" dirty="0" smtClean="0"/>
              <a:t>不承認法律適用</a:t>
            </a:r>
            <a:r>
              <a:rPr lang="zh-TW" altLang="en-US" dirty="0"/>
              <a:t>時可</a:t>
            </a:r>
            <a:r>
              <a:rPr lang="zh-TW" altLang="en-US" dirty="0" smtClean="0"/>
              <a:t>為「補充」，故將奧田所稱「</a:t>
            </a:r>
            <a:r>
              <a:rPr lang="zh-TW" altLang="en-US" dirty="0"/>
              <a:t>補充」視為「解釋</a:t>
            </a:r>
            <a:r>
              <a:rPr lang="zh-TW" altLang="en-US" dirty="0" smtClean="0"/>
              <a:t>」，且</a:t>
            </a:r>
            <a:r>
              <a:rPr lang="zh-TW" altLang="en-US" dirty="0"/>
              <a:t>認為法律文字有「弊」時可為「</a:t>
            </a:r>
            <a:r>
              <a:rPr lang="zh-TW" altLang="en-US" dirty="0">
                <a:solidFill>
                  <a:srgbClr val="FF0000"/>
                </a:solidFill>
              </a:rPr>
              <a:t>變更的解釋</a:t>
            </a:r>
            <a:r>
              <a:rPr lang="zh-TW" altLang="en-US" dirty="0"/>
              <a:t>」，不受法條文字之</a:t>
            </a:r>
            <a:r>
              <a:rPr lang="zh-TW" altLang="en-US" dirty="0" smtClean="0"/>
              <a:t>約束。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84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9491" y="498764"/>
            <a:ext cx="11333017" cy="59112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/>
              <a:t>民國中國法學通論，亦均採用文理</a:t>
            </a:r>
            <a:r>
              <a:rPr lang="zh-TW" altLang="en-US" sz="2400" dirty="0"/>
              <a:t>解釋、論理解釋之說</a:t>
            </a:r>
            <a:r>
              <a:rPr lang="zh-TW" altLang="en-US" sz="2400" dirty="0" smtClean="0"/>
              <a:t>。主流是受三</a:t>
            </a:r>
            <a:r>
              <a:rPr lang="zh-TW" altLang="en-US" sz="2400" dirty="0"/>
              <a:t>潴信</a:t>
            </a:r>
            <a:r>
              <a:rPr lang="zh-TW" altLang="en-US" sz="2400" dirty="0" smtClean="0"/>
              <a:t>三影響的</a:t>
            </a:r>
            <a:r>
              <a:rPr lang="zh-TW" altLang="en-US" sz="2400" dirty="0" smtClean="0">
                <a:solidFill>
                  <a:srgbClr val="FF0000"/>
                </a:solidFill>
              </a:rPr>
              <a:t>白</a:t>
            </a:r>
            <a:r>
              <a:rPr lang="zh-TW" altLang="en-US" sz="2400" dirty="0">
                <a:solidFill>
                  <a:srgbClr val="FF0000"/>
                </a:solidFill>
              </a:rPr>
              <a:t>鵬</a:t>
            </a:r>
            <a:r>
              <a:rPr lang="zh-TW" altLang="en-US" sz="2400" dirty="0" smtClean="0">
                <a:solidFill>
                  <a:srgbClr val="FF0000"/>
                </a:solidFill>
              </a:rPr>
              <a:t>飛</a:t>
            </a:r>
            <a:r>
              <a:rPr lang="en-US" altLang="zh-TW" sz="2400" dirty="0" smtClean="0"/>
              <a:t>1928</a:t>
            </a:r>
            <a:r>
              <a:rPr lang="zh-TW" altLang="en-US" sz="2400" dirty="0" smtClean="0"/>
              <a:t>年就</a:t>
            </a:r>
            <a:r>
              <a:rPr lang="zh-TW" altLang="en-US" sz="2400" b="1" dirty="0" smtClean="0"/>
              <a:t>論理解釋</a:t>
            </a:r>
            <a:r>
              <a:rPr lang="zh-TW" altLang="en-US" sz="2400" dirty="0" smtClean="0"/>
              <a:t>列舉的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種方法，即沿襲自清末北洋時期的</a:t>
            </a:r>
            <a:r>
              <a:rPr lang="en-US" altLang="zh-TW" sz="2400" dirty="0" smtClean="0"/>
              <a:t>5</a:t>
            </a:r>
            <a:r>
              <a:rPr lang="zh-TW" altLang="en-US" sz="2400" dirty="0"/>
              <a:t>種：擴張、縮小、</a:t>
            </a:r>
            <a:r>
              <a:rPr lang="zh-TW" altLang="en-US" sz="2400" b="1" dirty="0"/>
              <a:t>變更</a:t>
            </a:r>
            <a:r>
              <a:rPr lang="zh-TW" altLang="en-US" sz="2400" dirty="0"/>
              <a:t>、補正、沿革，</a:t>
            </a:r>
            <a:r>
              <a:rPr lang="zh-TW" altLang="en-US" sz="2400" dirty="0" smtClean="0"/>
              <a:t>以及新詞彙但實相當於奧田所</a:t>
            </a:r>
            <a:r>
              <a:rPr lang="zh-TW" altLang="en-US" sz="2400" dirty="0"/>
              <a:t>稱反理論法、強理論</a:t>
            </a:r>
            <a:r>
              <a:rPr lang="zh-TW" altLang="en-US" sz="2400" dirty="0" smtClean="0"/>
              <a:t>法的</a:t>
            </a:r>
            <a:r>
              <a:rPr lang="en-US" altLang="zh-TW" sz="2400" dirty="0" smtClean="0"/>
              <a:t>2</a:t>
            </a:r>
            <a:r>
              <a:rPr lang="zh-TW" altLang="en-US" sz="2400" dirty="0"/>
              <a:t>種：</a:t>
            </a:r>
            <a:r>
              <a:rPr lang="zh-TW" altLang="en-US" sz="2400" b="1" dirty="0">
                <a:solidFill>
                  <a:srgbClr val="0070C0"/>
                </a:solidFill>
              </a:rPr>
              <a:t>反對、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當然</a:t>
            </a:r>
            <a:r>
              <a:rPr lang="zh-TW" altLang="en-US" sz="2400" dirty="0" smtClean="0"/>
              <a:t>，但晚期已有幾份著述</a:t>
            </a:r>
            <a:r>
              <a:rPr lang="zh-TW" altLang="en-US" sz="2400" dirty="0" smtClean="0">
                <a:solidFill>
                  <a:srgbClr val="FF0000"/>
                </a:solidFill>
              </a:rPr>
              <a:t>刪除</a:t>
            </a:r>
            <a:r>
              <a:rPr lang="zh-TW" altLang="en-US" sz="2400" dirty="0"/>
              <a:t>變更解釋</a:t>
            </a:r>
            <a:r>
              <a:rPr lang="zh-TW" altLang="en-US" sz="2400" dirty="0" smtClean="0"/>
              <a:t>；類推</a:t>
            </a:r>
            <a:r>
              <a:rPr lang="zh-TW" altLang="en-US" sz="2400" dirty="0">
                <a:solidFill>
                  <a:srgbClr val="FF0000"/>
                </a:solidFill>
              </a:rPr>
              <a:t>解釋</a:t>
            </a:r>
            <a:r>
              <a:rPr lang="zh-TW" altLang="en-US" sz="2400" dirty="0"/>
              <a:t>抑或類推</a:t>
            </a:r>
            <a:r>
              <a:rPr lang="zh-TW" altLang="en-US" sz="2400" dirty="0">
                <a:solidFill>
                  <a:srgbClr val="FF0000"/>
                </a:solidFill>
              </a:rPr>
              <a:t>適用</a:t>
            </a:r>
            <a:r>
              <a:rPr lang="zh-TW" altLang="en-US" sz="2400" dirty="0"/>
              <a:t>之爭</a:t>
            </a:r>
            <a:r>
              <a:rPr lang="zh-TW" altLang="en-US" sz="2400" dirty="0" smtClean="0"/>
              <a:t>，則支持前者為多。</a:t>
            </a:r>
            <a:endParaRPr lang="en-US" altLang="zh-TW" sz="2400" dirty="0" smtClean="0"/>
          </a:p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FF0000"/>
                </a:solidFill>
              </a:rPr>
              <a:t>林紀東</a:t>
            </a:r>
            <a:r>
              <a:rPr lang="en-US" altLang="zh-TW" sz="2400" dirty="0"/>
              <a:t>1953</a:t>
            </a:r>
            <a:r>
              <a:rPr lang="zh-TW" altLang="en-US" sz="2400" dirty="0"/>
              <a:t>年版將其在民國中國承襲而來的法解釋適用論，幾乎原封不動的搬來戰後</a:t>
            </a:r>
            <a:r>
              <a:rPr lang="zh-TW" altLang="en-US" sz="2400" dirty="0" smtClean="0"/>
              <a:t>台灣，其與稍後的</a:t>
            </a:r>
            <a:r>
              <a:rPr lang="zh-TW" altLang="en-US" sz="2400" dirty="0" smtClean="0">
                <a:solidFill>
                  <a:srgbClr val="FF0000"/>
                </a:solidFill>
              </a:rPr>
              <a:t>管歐</a:t>
            </a:r>
            <a:r>
              <a:rPr lang="zh-TW" altLang="en-US" sz="2400" dirty="0" smtClean="0"/>
              <a:t>均在</a:t>
            </a:r>
            <a:r>
              <a:rPr lang="zh-TW" altLang="en-US" sz="2400" b="1" dirty="0" smtClean="0"/>
              <a:t>論理解釋</a:t>
            </a:r>
            <a:r>
              <a:rPr lang="zh-TW" altLang="en-US" sz="2400" dirty="0" smtClean="0"/>
              <a:t>下列舉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種：</a:t>
            </a:r>
            <a:r>
              <a:rPr lang="zh-TW" altLang="en-US" sz="2400" dirty="0"/>
              <a:t>擴張、限制、</a:t>
            </a:r>
            <a:r>
              <a:rPr lang="zh-TW" altLang="en-US" sz="2400" b="1" dirty="0">
                <a:solidFill>
                  <a:srgbClr val="0070C0"/>
                </a:solidFill>
              </a:rPr>
              <a:t>當然、反對</a:t>
            </a:r>
            <a:r>
              <a:rPr lang="zh-TW" altLang="en-US" sz="2400" dirty="0"/>
              <a:t>、補正、歷史、</a:t>
            </a:r>
            <a:r>
              <a:rPr lang="zh-TW" altLang="en-US" sz="2400" dirty="0">
                <a:solidFill>
                  <a:srgbClr val="FF0000"/>
                </a:solidFill>
              </a:rPr>
              <a:t>類推</a:t>
            </a:r>
            <a:r>
              <a:rPr lang="zh-TW" altLang="en-US" sz="2400" dirty="0"/>
              <a:t>等</a:t>
            </a:r>
            <a:r>
              <a:rPr lang="zh-TW" altLang="en-US" sz="2400" dirty="0" smtClean="0"/>
              <a:t>解釋，已</a:t>
            </a:r>
            <a:r>
              <a:rPr lang="zh-TW" altLang="en-US" sz="2400" dirty="0" smtClean="0">
                <a:solidFill>
                  <a:srgbClr val="FF0000"/>
                </a:solidFill>
              </a:rPr>
              <a:t>無</a:t>
            </a:r>
            <a:r>
              <a:rPr lang="zh-TW" altLang="en-US" sz="2400" dirty="0" smtClean="0"/>
              <a:t>變更解釋，</a:t>
            </a:r>
            <a:r>
              <a:rPr lang="zh-TW" altLang="en-US" sz="2400" dirty="0" smtClean="0">
                <a:solidFill>
                  <a:srgbClr val="FF0000"/>
                </a:solidFill>
              </a:rPr>
              <a:t>鄭玉波</a:t>
            </a:r>
            <a:r>
              <a:rPr lang="zh-TW" altLang="en-US" sz="2400" dirty="0" smtClean="0"/>
              <a:t>就論理解釋列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種，即上述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種中去除歷史解釋。凡此可見皆是沿用民國中國晚期主流意見，其又源自明治日本。</a:t>
            </a:r>
            <a:endParaRPr lang="en-US" altLang="zh-TW" sz="2400" dirty="0" smtClean="0"/>
          </a:p>
          <a:p>
            <a:pPr>
              <a:lnSpc>
                <a:spcPct val="120000"/>
              </a:lnSpc>
            </a:pPr>
            <a:r>
              <a:rPr lang="en-US" altLang="zh-TW" sz="2400" dirty="0" smtClean="0"/>
              <a:t>50</a:t>
            </a:r>
            <a:r>
              <a:rPr lang="zh-TW" altLang="en-US" sz="2400" dirty="0" smtClean="0"/>
              <a:t>年代法緒定調的法</a:t>
            </a:r>
            <a:r>
              <a:rPr lang="zh-TW" altLang="en-US" sz="2400" dirty="0"/>
              <a:t>解釋適用</a:t>
            </a:r>
            <a:r>
              <a:rPr lang="zh-TW" altLang="en-US" sz="2400" dirty="0" smtClean="0"/>
              <a:t>論，大體上延續至</a:t>
            </a:r>
            <a:r>
              <a:rPr lang="en-US" altLang="zh-TW" sz="2400" dirty="0" smtClean="0"/>
              <a:t>80</a:t>
            </a:r>
            <a:r>
              <a:rPr lang="zh-TW" altLang="en-US" sz="2400" dirty="0" smtClean="0"/>
              <a:t>年代，元照版</a:t>
            </a:r>
            <a:r>
              <a:rPr lang="en-US" altLang="zh-TW" sz="2400" dirty="0" smtClean="0"/>
              <a:t>1993</a:t>
            </a:r>
            <a:r>
              <a:rPr lang="zh-TW" altLang="en-US" sz="2400" dirty="0" smtClean="0"/>
              <a:t>年以之為通說而納入，卻忽略其與</a:t>
            </a:r>
            <a:r>
              <a:rPr lang="zh-TW" altLang="en-US" sz="2400" b="1" dirty="0" smtClean="0"/>
              <a:t>已採用的德式法釋義學</a:t>
            </a:r>
            <a:r>
              <a:rPr lang="zh-TW" altLang="en-US" sz="2400" dirty="0" smtClean="0"/>
              <a:t>之間的</a:t>
            </a:r>
            <a:r>
              <a:rPr lang="zh-TW" altLang="en-US" sz="2400" dirty="0" smtClean="0">
                <a:solidFill>
                  <a:srgbClr val="FF0000"/>
                </a:solidFill>
              </a:rPr>
              <a:t>不</a:t>
            </a:r>
            <a:r>
              <a:rPr lang="zh-TW" altLang="en-US" sz="2400" dirty="0">
                <a:solidFill>
                  <a:srgbClr val="FF0000"/>
                </a:solidFill>
              </a:rPr>
              <a:t>協調</a:t>
            </a:r>
            <a:r>
              <a:rPr lang="zh-TW" altLang="en-US" sz="2400" dirty="0" smtClean="0"/>
              <a:t>。該「當然解釋」所指以</a:t>
            </a:r>
            <a:r>
              <a:rPr lang="zh-TW" altLang="en-US" sz="2400" dirty="0"/>
              <a:t>小例大、以大例小，</a:t>
            </a:r>
            <a:r>
              <a:rPr lang="zh-TW" altLang="en-US" sz="2400" dirty="0" smtClean="0"/>
              <a:t>涉及須以</a:t>
            </a:r>
            <a:r>
              <a:rPr lang="zh-TW" altLang="en-US" sz="2400" dirty="0">
                <a:solidFill>
                  <a:srgbClr val="FF0000"/>
                </a:solidFill>
              </a:rPr>
              <a:t>新創</a:t>
            </a:r>
            <a:r>
              <a:rPr lang="zh-TW" altLang="en-US" sz="2400" dirty="0"/>
              <a:t>的法</a:t>
            </a:r>
            <a:r>
              <a:rPr lang="zh-TW" altLang="en-US" sz="2400" dirty="0" smtClean="0"/>
              <a:t>規範，作為法之適用邏輯三段論法上</a:t>
            </a:r>
            <a:r>
              <a:rPr lang="zh-TW" altLang="en-US" sz="2400" dirty="0" smtClean="0">
                <a:solidFill>
                  <a:srgbClr val="FF0000"/>
                </a:solidFill>
              </a:rPr>
              <a:t>大前提</a:t>
            </a:r>
            <a:r>
              <a:rPr lang="zh-TW" altLang="en-US" sz="2400" dirty="0" smtClean="0"/>
              <a:t>，而依同書自</a:t>
            </a:r>
            <a:r>
              <a:rPr lang="zh-TW" altLang="en-US" sz="2400" b="1" dirty="0" smtClean="0"/>
              <a:t>德國</a:t>
            </a:r>
            <a:r>
              <a:rPr lang="zh-TW" altLang="en-US" sz="2400" dirty="0" smtClean="0"/>
              <a:t>引進的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法律</a:t>
            </a:r>
            <a:r>
              <a:rPr lang="zh-TW" altLang="en-US" sz="2400" b="1" dirty="0">
                <a:solidFill>
                  <a:srgbClr val="0070C0"/>
                </a:solidFill>
              </a:rPr>
              <a:t>漏洞</a:t>
            </a:r>
            <a:r>
              <a:rPr lang="zh-TW" altLang="en-US" sz="2400" dirty="0"/>
              <a:t>及其</a:t>
            </a:r>
            <a:r>
              <a:rPr lang="zh-TW" altLang="en-US" sz="2400" b="1" dirty="0">
                <a:solidFill>
                  <a:srgbClr val="0070C0"/>
                </a:solidFill>
              </a:rPr>
              <a:t>補充</a:t>
            </a:r>
            <a:r>
              <a:rPr lang="zh-TW" altLang="en-US" sz="2400" dirty="0"/>
              <a:t>之</a:t>
            </a:r>
            <a:r>
              <a:rPr lang="zh-TW" altLang="en-US" sz="2400" b="1" dirty="0"/>
              <a:t>理論</a:t>
            </a:r>
            <a:r>
              <a:rPr lang="zh-TW" altLang="en-US" sz="2400" dirty="0"/>
              <a:t>，應屬</a:t>
            </a:r>
            <a:r>
              <a:rPr lang="zh-TW" altLang="en-US" sz="2400" b="1" dirty="0">
                <a:solidFill>
                  <a:srgbClr val="0070C0"/>
                </a:solidFill>
              </a:rPr>
              <a:t>類推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適用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非解釋也</a:t>
            </a:r>
            <a:r>
              <a:rPr lang="zh-TW" altLang="en-US" sz="2400" dirty="0" smtClean="0"/>
              <a:t>。元照版從</a:t>
            </a:r>
            <a:r>
              <a:rPr lang="zh-TW" altLang="en-US" sz="2400" dirty="0"/>
              <a:t>「滿二十歲為成年」</a:t>
            </a:r>
            <a:r>
              <a:rPr lang="zh-TW" altLang="en-US" sz="2400" dirty="0" smtClean="0"/>
              <a:t>之規定，「</a:t>
            </a:r>
            <a:r>
              <a:rPr lang="zh-TW" altLang="en-US" sz="2400" dirty="0"/>
              <a:t>反面解釋」為不滿二十歲為未成年人，</a:t>
            </a:r>
            <a:r>
              <a:rPr lang="zh-TW" altLang="en-US" sz="2400" dirty="0" smtClean="0"/>
              <a:t>但同書在「</a:t>
            </a:r>
            <a:r>
              <a:rPr lang="zh-TW" altLang="en-US" sz="2400" dirty="0"/>
              <a:t>法律的</a:t>
            </a:r>
            <a:r>
              <a:rPr lang="zh-TW" altLang="en-US" sz="2400" b="1" dirty="0">
                <a:solidFill>
                  <a:srgbClr val="0070C0"/>
                </a:solidFill>
              </a:rPr>
              <a:t>補充</a:t>
            </a:r>
            <a:r>
              <a:rPr lang="zh-TW" altLang="en-US" sz="2400" dirty="0" smtClean="0"/>
              <a:t>」中，又</a:t>
            </a:r>
            <a:r>
              <a:rPr lang="zh-TW" altLang="en-US" sz="2400" dirty="0"/>
              <a:t>認為運用</a:t>
            </a:r>
            <a:r>
              <a:rPr lang="zh-TW" altLang="en-US" sz="2400" dirty="0">
                <a:solidFill>
                  <a:srgbClr val="FF0000"/>
                </a:solidFill>
              </a:rPr>
              <a:t>反對解釋</a:t>
            </a:r>
            <a:r>
              <a:rPr lang="zh-TW" altLang="en-US" sz="2400" dirty="0"/>
              <a:t>必須類推之要件已被檢驗並遭否決；按</a:t>
            </a:r>
            <a:r>
              <a:rPr lang="zh-TW" altLang="en-US" sz="2400" dirty="0" smtClean="0"/>
              <a:t>依其新</a:t>
            </a:r>
            <a:r>
              <a:rPr lang="zh-TW" altLang="en-US" sz="2400" dirty="0"/>
              <a:t>的知識框架，法律的「</a:t>
            </a:r>
            <a:r>
              <a:rPr lang="zh-TW" altLang="en-US" sz="2400" b="1" dirty="0">
                <a:solidFill>
                  <a:srgbClr val="0070C0"/>
                </a:solidFill>
              </a:rPr>
              <a:t>補充</a:t>
            </a:r>
            <a:r>
              <a:rPr lang="zh-TW" altLang="en-US" sz="2400" dirty="0"/>
              <a:t>」與「</a:t>
            </a:r>
            <a:r>
              <a:rPr lang="zh-TW" altLang="en-US" sz="2400" dirty="0">
                <a:solidFill>
                  <a:srgbClr val="FF0000"/>
                </a:solidFill>
              </a:rPr>
              <a:t>解釋</a:t>
            </a:r>
            <a:r>
              <a:rPr lang="zh-TW" altLang="en-US" sz="2400" dirty="0"/>
              <a:t>」</a:t>
            </a:r>
            <a:r>
              <a:rPr lang="zh-TW" altLang="en-US" sz="2400" dirty="0">
                <a:solidFill>
                  <a:srgbClr val="FF0000"/>
                </a:solidFill>
              </a:rPr>
              <a:t>不能相容</a:t>
            </a:r>
            <a:r>
              <a:rPr lang="zh-TW" altLang="en-US" sz="2400" dirty="0"/>
              <a:t>，故對於這種</a:t>
            </a:r>
            <a:r>
              <a:rPr lang="zh-TW" altLang="en-US" sz="2400" b="1" dirty="0"/>
              <a:t>德國學說</a:t>
            </a:r>
            <a:r>
              <a:rPr lang="zh-TW" altLang="en-US" sz="2400" dirty="0"/>
              <a:t>上所謂「</a:t>
            </a:r>
            <a:r>
              <a:rPr lang="zh-TW" altLang="en-US" sz="2400" b="1" dirty="0">
                <a:solidFill>
                  <a:srgbClr val="0070C0"/>
                </a:solidFill>
              </a:rPr>
              <a:t>反面推論</a:t>
            </a:r>
            <a:r>
              <a:rPr lang="zh-TW" altLang="en-US" sz="2400" dirty="0"/>
              <a:t>」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不宜稱為「解釋」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877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4" y="572654"/>
            <a:ext cx="11166762" cy="59112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1995</a:t>
            </a:r>
            <a:r>
              <a:rPr lang="zh-TW" altLang="en-US" dirty="0"/>
              <a:t>陳惠馨</a:t>
            </a:r>
            <a:r>
              <a:rPr lang="zh-TW" altLang="en-US" dirty="0" smtClean="0"/>
              <a:t>採</a:t>
            </a:r>
            <a:r>
              <a:rPr lang="zh-TW" altLang="en-US" dirty="0" smtClean="0">
                <a:solidFill>
                  <a:srgbClr val="FF0000"/>
                </a:solidFill>
              </a:rPr>
              <a:t>德式</a:t>
            </a:r>
            <a:r>
              <a:rPr lang="zh-TW" altLang="en-US" dirty="0" smtClean="0"/>
              <a:t>法釋義學而</a:t>
            </a:r>
            <a:r>
              <a:rPr lang="zh-TW" altLang="en-US" dirty="0" smtClean="0">
                <a:solidFill>
                  <a:srgbClr val="FF0000"/>
                </a:solidFill>
              </a:rPr>
              <a:t>捨棄</a:t>
            </a:r>
            <a:r>
              <a:rPr lang="zh-TW" altLang="en-US" dirty="0" smtClean="0"/>
              <a:t>「論理解釋」，故</a:t>
            </a:r>
            <a:r>
              <a:rPr lang="zh-TW" altLang="en-US" dirty="0" smtClean="0">
                <a:solidFill>
                  <a:srgbClr val="FF0000"/>
                </a:solidFill>
              </a:rPr>
              <a:t>不再</a:t>
            </a:r>
            <a:r>
              <a:rPr lang="zh-TW" altLang="en-US" dirty="0">
                <a:solidFill>
                  <a:srgbClr val="FF0000"/>
                </a:solidFill>
              </a:rPr>
              <a:t>列</a:t>
            </a:r>
            <a:r>
              <a:rPr lang="zh-TW" altLang="en-US" dirty="0"/>
              <a:t>當然解釋、反面</a:t>
            </a:r>
            <a:r>
              <a:rPr lang="zh-TW" altLang="en-US" dirty="0" smtClean="0"/>
              <a:t>解釋，但將向來</a:t>
            </a:r>
            <a:r>
              <a:rPr lang="zh-TW" altLang="en-US" dirty="0"/>
              <a:t>用以闡明反面解釋的「滿二十歲為成年」之</a:t>
            </a:r>
            <a:r>
              <a:rPr lang="zh-TW" altLang="en-US" dirty="0" smtClean="0"/>
              <a:t>例，置</a:t>
            </a:r>
            <a:r>
              <a:rPr lang="zh-TW" altLang="en-US" dirty="0"/>
              <a:t>於「文義解釋」</a:t>
            </a:r>
            <a:r>
              <a:rPr lang="zh-TW" altLang="en-US" dirty="0" smtClean="0"/>
              <a:t>底下，與眾不同；尤要</a:t>
            </a:r>
            <a:r>
              <a:rPr lang="zh-TW" altLang="en-US" dirty="0"/>
              <a:t>者，陳惠馨將</a:t>
            </a:r>
            <a:r>
              <a:rPr lang="zh-TW" altLang="en-US" dirty="0" smtClean="0"/>
              <a:t>「</a:t>
            </a:r>
            <a:r>
              <a:rPr lang="zh-TW" altLang="en-US" dirty="0">
                <a:solidFill>
                  <a:srgbClr val="FF0000"/>
                </a:solidFill>
              </a:rPr>
              <a:t>合憲性解釋</a:t>
            </a:r>
            <a:r>
              <a:rPr lang="zh-TW" altLang="en-US" dirty="0" smtClean="0"/>
              <a:t>」</a:t>
            </a:r>
            <a:r>
              <a:rPr lang="zh-TW" altLang="en-US" dirty="0" smtClean="0">
                <a:solidFill>
                  <a:srgbClr val="FF0000"/>
                </a:solidFill>
              </a:rPr>
              <a:t>列入</a:t>
            </a:r>
            <a:r>
              <a:rPr lang="zh-TW" altLang="en-US" dirty="0" smtClean="0"/>
              <a:t>解釋方法，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王海南在元照版則已明白</a:t>
            </a:r>
            <a:r>
              <a:rPr lang="zh-TW" altLang="en-US" dirty="0" smtClean="0">
                <a:solidFill>
                  <a:srgbClr val="FF0000"/>
                </a:solidFill>
              </a:rPr>
              <a:t>否認</a:t>
            </a:r>
            <a:r>
              <a:rPr lang="zh-TW" altLang="en-US" dirty="0" smtClean="0"/>
              <a:t>其為解釋方法</a:t>
            </a:r>
            <a:r>
              <a:rPr lang="zh-TW" altLang="en-US" sz="2000" dirty="0" smtClean="0"/>
              <a:t>（合憲之要求是法律解釋的基本限制）</a:t>
            </a:r>
            <a:r>
              <a:rPr lang="zh-TW" altLang="en-US" dirty="0" smtClean="0"/>
              <a:t>；迄今尚有態度上採「列入」的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2019</a:t>
            </a:r>
            <a:r>
              <a:rPr lang="zh-TW" altLang="en-US" dirty="0" smtClean="0"/>
              <a:t>王澤鑑，採「否認」的</a:t>
            </a:r>
            <a:r>
              <a:rPr lang="en-US" altLang="zh-TW" dirty="0" smtClean="0"/>
              <a:t>1999</a:t>
            </a:r>
            <a:r>
              <a:rPr lang="zh-TW" altLang="en-US" dirty="0" smtClean="0"/>
              <a:t>王澤鑑</a:t>
            </a:r>
            <a:r>
              <a:rPr lang="zh-TW" altLang="en-US" sz="2000" dirty="0" smtClean="0"/>
              <a:t>（係屬體系解釋，亦可作為目的解釋之一）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李惠宗（</a:t>
            </a:r>
            <a:r>
              <a:rPr lang="zh-TW" altLang="en-US" sz="2000" dirty="0" smtClean="0"/>
              <a:t>僅適用於法律是否違憲的審查上，不列為解釋方法）</a:t>
            </a:r>
            <a:r>
              <a:rPr lang="zh-TW" altLang="en-US" dirty="0" smtClean="0"/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>※</a:t>
            </a:r>
            <a:r>
              <a:rPr lang="zh-TW" altLang="en-US" dirty="0" smtClean="0"/>
              <a:t>同</a:t>
            </a:r>
            <a:r>
              <a:rPr lang="zh-TW" altLang="en-US" dirty="0"/>
              <a:t>採德式法釋義</a:t>
            </a:r>
            <a:r>
              <a:rPr lang="zh-TW" altLang="en-US" dirty="0" smtClean="0"/>
              <a:t>學，仍可能</a:t>
            </a:r>
            <a:r>
              <a:rPr lang="zh-TW" altLang="en-US" dirty="0"/>
              <a:t>見解不一，但於今（</a:t>
            </a:r>
            <a:r>
              <a:rPr lang="en-US" altLang="zh-TW" dirty="0"/>
              <a:t>2022</a:t>
            </a:r>
            <a:r>
              <a:rPr lang="zh-TW" altLang="en-US" dirty="0" smtClean="0"/>
              <a:t>）這兩份法緒的</a:t>
            </a:r>
            <a:r>
              <a:rPr lang="zh-TW" altLang="en-US" dirty="0">
                <a:solidFill>
                  <a:srgbClr val="FF0000"/>
                </a:solidFill>
              </a:rPr>
              <a:t>最</a:t>
            </a:r>
            <a:r>
              <a:rPr lang="zh-TW" altLang="en-US" dirty="0" smtClean="0">
                <a:solidFill>
                  <a:srgbClr val="FF0000"/>
                </a:solidFill>
              </a:rPr>
              <a:t>新版尚未</a:t>
            </a:r>
            <a:r>
              <a:rPr lang="zh-TW" altLang="en-US" dirty="0">
                <a:solidFill>
                  <a:srgbClr val="FF0000"/>
                </a:solidFill>
              </a:rPr>
              <a:t>做</a:t>
            </a:r>
            <a:r>
              <a:rPr lang="zh-TW" altLang="en-US" dirty="0" smtClean="0">
                <a:solidFill>
                  <a:srgbClr val="FF0000"/>
                </a:solidFill>
              </a:rPr>
              <a:t>補述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從</a:t>
            </a:r>
            <a:r>
              <a:rPr lang="en-US" altLang="zh-TW" dirty="0">
                <a:solidFill>
                  <a:srgbClr val="FF0000"/>
                </a:solidFill>
              </a:rPr>
              <a:t>1980</a:t>
            </a:r>
            <a:r>
              <a:rPr lang="zh-TW" altLang="en-US" dirty="0">
                <a:solidFill>
                  <a:srgbClr val="FF0000"/>
                </a:solidFill>
              </a:rPr>
              <a:t>年代起迄今</a:t>
            </a:r>
            <a:r>
              <a:rPr lang="zh-TW" altLang="en-US" dirty="0" smtClean="0"/>
              <a:t>，</a:t>
            </a:r>
            <a:r>
              <a:rPr lang="zh-TW" altLang="en-US" dirty="0"/>
              <a:t>第二</a:t>
            </a:r>
            <a:r>
              <a:rPr lang="zh-TW" altLang="en-US" dirty="0" smtClean="0"/>
              <a:t>世代法學者王</a:t>
            </a:r>
            <a:r>
              <a:rPr lang="zh-TW" altLang="en-US" dirty="0"/>
              <a:t>澤鑑、黃茂榮、</a:t>
            </a:r>
            <a:r>
              <a:rPr lang="zh-TW" altLang="en-US" dirty="0" smtClean="0"/>
              <a:t>楊仁壽等，以</a:t>
            </a:r>
            <a:r>
              <a:rPr lang="zh-TW" altLang="en-US" dirty="0"/>
              <a:t>戰後德國法學理論為主</a:t>
            </a:r>
            <a:r>
              <a:rPr lang="zh-TW" altLang="en-US" dirty="0" smtClean="0"/>
              <a:t>，形塑出</a:t>
            </a:r>
            <a:r>
              <a:rPr lang="zh-TW" altLang="en-US" dirty="0" smtClean="0">
                <a:solidFill>
                  <a:srgbClr val="FF0000"/>
                </a:solidFill>
              </a:rPr>
              <a:t>有</a:t>
            </a:r>
            <a:r>
              <a:rPr lang="zh-TW" altLang="en-US" dirty="0">
                <a:solidFill>
                  <a:srgbClr val="FF0000"/>
                </a:solidFill>
              </a:rPr>
              <a:t>別於傳承</a:t>
            </a:r>
            <a:r>
              <a:rPr lang="zh-TW" altLang="en-US" dirty="0"/>
              <a:t>自明治日本、民國中國之</a:t>
            </a:r>
            <a:r>
              <a:rPr lang="zh-TW" altLang="en-US" dirty="0">
                <a:solidFill>
                  <a:srgbClr val="FF0000"/>
                </a:solidFill>
              </a:rPr>
              <a:t>新的</a:t>
            </a:r>
            <a:r>
              <a:rPr lang="zh-TW" altLang="en-US" dirty="0"/>
              <a:t>法解釋適用論。</a:t>
            </a:r>
            <a:r>
              <a:rPr lang="zh-TW" altLang="en-US" dirty="0">
                <a:solidFill>
                  <a:srgbClr val="FF0000"/>
                </a:solidFill>
              </a:rPr>
              <a:t>留德</a:t>
            </a:r>
            <a:r>
              <a:rPr lang="zh-TW" altLang="en-US" dirty="0"/>
              <a:t>的第</a:t>
            </a:r>
            <a:r>
              <a:rPr lang="zh-TW" altLang="en-US" dirty="0" smtClean="0"/>
              <a:t>三代如</a:t>
            </a:r>
            <a:r>
              <a:rPr lang="zh-TW" altLang="en-US" dirty="0"/>
              <a:t>劉幸義、顏厥安、張嘉尹、李惠宗</a:t>
            </a:r>
            <a:r>
              <a:rPr lang="zh-TW" altLang="en-US" dirty="0" smtClean="0"/>
              <a:t>，第四代如黃</a:t>
            </a:r>
            <a:r>
              <a:rPr lang="zh-TW" altLang="en-US" dirty="0"/>
              <a:t>舒芃、吳從周，都曾</a:t>
            </a:r>
            <a:r>
              <a:rPr lang="zh-TW" altLang="en-US" b="1" dirty="0"/>
              <a:t>提出與德式法釋義學有關的論著</a:t>
            </a:r>
            <a:r>
              <a:rPr lang="zh-TW" altLang="en-US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留美</a:t>
            </a:r>
            <a:r>
              <a:rPr lang="zh-TW" altLang="en-US" dirty="0" smtClean="0"/>
              <a:t>的</a:t>
            </a:r>
            <a:r>
              <a:rPr lang="zh-TW" altLang="en-US" dirty="0"/>
              <a:t>第</a:t>
            </a:r>
            <a:r>
              <a:rPr lang="zh-TW" altLang="en-US" dirty="0" smtClean="0"/>
              <a:t>三代中如筆者、第四代如張永健，也主張</a:t>
            </a:r>
            <a:r>
              <a:rPr lang="zh-TW" altLang="en-US" dirty="0"/>
              <a:t>以其他法學方法補充或強化，</a:t>
            </a:r>
            <a:r>
              <a:rPr lang="zh-TW" altLang="en-US" dirty="0" smtClean="0"/>
              <a:t>而</a:t>
            </a:r>
            <a:r>
              <a:rPr lang="zh-TW" altLang="en-US" b="1" dirty="0" smtClean="0"/>
              <a:t>非反對德式法釋義學</a:t>
            </a:r>
            <a:r>
              <a:rPr lang="zh-TW" altLang="en-US" dirty="0" smtClean="0"/>
              <a:t>。</a:t>
            </a:r>
            <a:r>
              <a:rPr lang="en-US" altLang="zh-TW" dirty="0">
                <a:solidFill>
                  <a:srgbClr val="FF0000"/>
                </a:solidFill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</a:rPr>
              <a:t>為台灣法律人</a:t>
            </a:r>
            <a:r>
              <a:rPr lang="zh-TW" altLang="en-US" dirty="0" smtClean="0"/>
              <a:t>而建構的法學緒論，應</a:t>
            </a:r>
            <a:r>
              <a:rPr lang="zh-TW" altLang="en-US" dirty="0" smtClean="0">
                <a:solidFill>
                  <a:srgbClr val="FF0000"/>
                </a:solidFill>
              </a:rPr>
              <a:t>廣納</a:t>
            </a:r>
            <a:r>
              <a:rPr lang="zh-TW" altLang="en-US" dirty="0" smtClean="0"/>
              <a:t>這些</a:t>
            </a:r>
            <a:r>
              <a:rPr lang="zh-TW" altLang="en-US" b="1" dirty="0" smtClean="0"/>
              <a:t>已在地化的法解釋適用論</a:t>
            </a:r>
            <a:r>
              <a:rPr lang="zh-TW" altLang="en-US" dirty="0" smtClean="0"/>
              <a:t>，且法緒之具有</a:t>
            </a:r>
            <a:r>
              <a:rPr lang="zh-TW" altLang="en-US" dirty="0"/>
              <a:t>綜述</a:t>
            </a:r>
            <a:r>
              <a:rPr lang="zh-TW" altLang="en-US" dirty="0">
                <a:solidFill>
                  <a:srgbClr val="FF0000"/>
                </a:solidFill>
              </a:rPr>
              <a:t>所有法領域</a:t>
            </a:r>
            <a:r>
              <a:rPr lang="zh-TW" altLang="en-US" dirty="0"/>
              <a:t>的高度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恰可</a:t>
            </a:r>
            <a:r>
              <a:rPr lang="zh-TW" altLang="en-US" dirty="0">
                <a:solidFill>
                  <a:srgbClr val="FF0000"/>
                </a:solidFill>
              </a:rPr>
              <a:t>跳</a:t>
            </a:r>
            <a:r>
              <a:rPr lang="zh-TW" altLang="en-US" dirty="0" smtClean="0">
                <a:solidFill>
                  <a:srgbClr val="FF0000"/>
                </a:solidFill>
              </a:rPr>
              <a:t>脫</a:t>
            </a:r>
            <a:r>
              <a:rPr lang="zh-TW" altLang="en-US" dirty="0" smtClean="0"/>
              <a:t>僅就單一法領域而談</a:t>
            </a:r>
            <a:r>
              <a:rPr lang="zh-TW" altLang="en-US" dirty="0"/>
              <a:t>法學方法論的</a:t>
            </a:r>
            <a:r>
              <a:rPr lang="zh-TW" altLang="en-US" dirty="0" smtClean="0">
                <a:solidFill>
                  <a:srgbClr val="FF0000"/>
                </a:solidFill>
              </a:rPr>
              <a:t>侷限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83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198" y="365126"/>
            <a:ext cx="10808856" cy="81713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填補一直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被忽略的英美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法系之法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解釋適用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1198" y="1182256"/>
            <a:ext cx="10954327" cy="53755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 smtClean="0"/>
              <a:t>需填補乃</a:t>
            </a:r>
            <a:r>
              <a:rPr lang="zh-TW" altLang="en-US" sz="2600" dirty="0"/>
              <a:t>因歐陸、英美兩</a:t>
            </a:r>
            <a:r>
              <a:rPr lang="zh-TW" altLang="en-US" sz="2600" dirty="0" smtClean="0"/>
              <a:t>法系，就</a:t>
            </a:r>
            <a:r>
              <a:rPr lang="zh-TW" altLang="en-US" sz="2600" dirty="0">
                <a:solidFill>
                  <a:srgbClr val="FF0000"/>
                </a:solidFill>
              </a:rPr>
              <a:t>法律適用的方式</a:t>
            </a:r>
            <a:r>
              <a:rPr lang="zh-TW" altLang="en-US" sz="2600" dirty="0"/>
              <a:t>存有</a:t>
            </a:r>
            <a:r>
              <a:rPr lang="zh-TW" altLang="en-US" sz="2600" dirty="0">
                <a:solidFill>
                  <a:srgbClr val="FF0000"/>
                </a:solidFill>
              </a:rPr>
              <a:t>差異</a:t>
            </a:r>
            <a:r>
              <a:rPr lang="zh-TW" altLang="en-US" sz="2600" dirty="0" smtClean="0"/>
              <a:t>，即</a:t>
            </a:r>
            <a:r>
              <a:rPr lang="zh-TW" altLang="en-US" sz="2600" b="1" dirty="0" smtClean="0"/>
              <a:t>英</a:t>
            </a:r>
            <a:r>
              <a:rPr lang="zh-TW" altLang="en-US" sz="2600" b="1" dirty="0"/>
              <a:t>美法</a:t>
            </a:r>
            <a:r>
              <a:rPr lang="zh-TW" altLang="en-US" sz="2600" dirty="0"/>
              <a:t>有</a:t>
            </a:r>
            <a:r>
              <a:rPr lang="zh-TW" altLang="en-US" sz="2600" b="1" dirty="0">
                <a:solidFill>
                  <a:srgbClr val="0070C0"/>
                </a:solidFill>
              </a:rPr>
              <a:t>法律形式上</a:t>
            </a:r>
            <a:r>
              <a:rPr lang="zh-TW" altLang="en-US" sz="2600" dirty="0"/>
              <a:t>屬於</a:t>
            </a:r>
            <a:r>
              <a:rPr lang="zh-TW" altLang="en-US" sz="2600" b="1" dirty="0">
                <a:solidFill>
                  <a:srgbClr val="0070C0"/>
                </a:solidFill>
              </a:rPr>
              <a:t>判例法</a:t>
            </a:r>
            <a:r>
              <a:rPr lang="zh-TW" altLang="en-US" sz="2600" dirty="0"/>
              <a:t>的</a:t>
            </a:r>
            <a:r>
              <a:rPr lang="zh-TW" altLang="en-US" sz="2600" dirty="0">
                <a:solidFill>
                  <a:srgbClr val="FF0000"/>
                </a:solidFill>
              </a:rPr>
              <a:t>普通法</a:t>
            </a:r>
            <a:r>
              <a:rPr lang="zh-TW" altLang="en-US" sz="2600" dirty="0" smtClean="0"/>
              <a:t>體系，作為</a:t>
            </a:r>
            <a:r>
              <a:rPr lang="zh-TW" altLang="en-US" sz="2600" dirty="0">
                <a:solidFill>
                  <a:srgbClr val="FF0000"/>
                </a:solidFill>
              </a:rPr>
              <a:t>法</a:t>
            </a:r>
            <a:r>
              <a:rPr lang="zh-TW" altLang="en-US" sz="2600" dirty="0" smtClean="0">
                <a:solidFill>
                  <a:srgbClr val="FF0000"/>
                </a:solidFill>
              </a:rPr>
              <a:t>源之一</a:t>
            </a:r>
            <a:r>
              <a:rPr lang="zh-TW" altLang="en-US" sz="2600" dirty="0" smtClean="0"/>
              <a:t>，縱令</a:t>
            </a:r>
            <a:r>
              <a:rPr lang="zh-TW" altLang="en-US" sz="2600" dirty="0">
                <a:solidFill>
                  <a:srgbClr val="FF0000"/>
                </a:solidFill>
              </a:rPr>
              <a:t>實質上</a:t>
            </a:r>
            <a:r>
              <a:rPr lang="zh-TW" altLang="en-US" sz="2600" dirty="0"/>
              <a:t>最終都決定於法律專業者</a:t>
            </a:r>
            <a:r>
              <a:rPr lang="en-US" altLang="zh-TW" sz="2600" dirty="0"/>
              <a:t>/</a:t>
            </a:r>
            <a:r>
              <a:rPr lang="zh-TW" altLang="en-US" sz="2600" dirty="0"/>
              <a:t>法官的價值判斷與利益</a:t>
            </a:r>
            <a:r>
              <a:rPr lang="zh-TW" altLang="en-US" sz="2600" dirty="0" smtClean="0"/>
              <a:t>衡量。（英文教材</a:t>
            </a:r>
            <a:r>
              <a:rPr lang="zh-TW" altLang="en-US" sz="2600" b="1" dirty="0" smtClean="0"/>
              <a:t>華文化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pPr>
              <a:lnSpc>
                <a:spcPct val="120000"/>
              </a:lnSpc>
            </a:pPr>
            <a:endParaRPr lang="en-US" altLang="zh-TW" dirty="0" smtClean="0"/>
          </a:p>
          <a:p>
            <a:pPr>
              <a:lnSpc>
                <a:spcPct val="120000"/>
              </a:lnSpc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2743200"/>
            <a:ext cx="10363200" cy="37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4" y="572654"/>
            <a:ext cx="11166762" cy="59112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/>
              <a:t>適用</a:t>
            </a:r>
            <a:r>
              <a:rPr lang="zh-TW" altLang="en-US" dirty="0" smtClean="0"/>
              <a:t>英美法</a:t>
            </a:r>
            <a:r>
              <a:rPr lang="zh-TW" altLang="en-US" b="1" dirty="0" smtClean="0">
                <a:solidFill>
                  <a:srgbClr val="0070C0"/>
                </a:solidFill>
              </a:rPr>
              <a:t>獨有</a:t>
            </a:r>
            <a:r>
              <a:rPr lang="zh-TW" altLang="en-US" dirty="0" smtClean="0"/>
              <a:t>的</a:t>
            </a:r>
            <a:r>
              <a:rPr lang="zh-TW" altLang="en-US" b="1" dirty="0" smtClean="0">
                <a:solidFill>
                  <a:srgbClr val="C00000"/>
                </a:solidFill>
              </a:rPr>
              <a:t>普通法</a:t>
            </a:r>
            <a:r>
              <a:rPr lang="zh-TW" altLang="en-US" dirty="0" smtClean="0"/>
              <a:t>，須先「</a:t>
            </a:r>
            <a:r>
              <a:rPr lang="zh-TW" altLang="en-US" dirty="0" smtClean="0">
                <a:solidFill>
                  <a:srgbClr val="FF0000"/>
                </a:solidFill>
              </a:rPr>
              <a:t>法律推理</a:t>
            </a:r>
            <a:r>
              <a:rPr lang="zh-TW" altLang="en-US" dirty="0" smtClean="0"/>
              <a:t>」出</a:t>
            </a:r>
            <a:r>
              <a:rPr lang="zh-TW" altLang="en-US" b="1" dirty="0" smtClean="0">
                <a:solidFill>
                  <a:srgbClr val="C00000"/>
                </a:solidFill>
              </a:rPr>
              <a:t>三段論法</a:t>
            </a:r>
            <a:r>
              <a:rPr lang="zh-TW" altLang="en-US" dirty="0" smtClean="0">
                <a:solidFill>
                  <a:srgbClr val="C00000"/>
                </a:solidFill>
              </a:rPr>
              <a:t>上的</a:t>
            </a:r>
            <a:r>
              <a:rPr lang="zh-TW" altLang="en-US" b="1" dirty="0" smtClean="0">
                <a:solidFill>
                  <a:srgbClr val="C00000"/>
                </a:solidFill>
              </a:rPr>
              <a:t>大前提</a:t>
            </a:r>
            <a:r>
              <a:rPr lang="zh-TW" altLang="en-US" dirty="0" smtClean="0"/>
              <a:t>。本於</a:t>
            </a:r>
            <a:r>
              <a:rPr lang="zh-TW" altLang="en-US" dirty="0"/>
              <a:t>所有人在類似</a:t>
            </a:r>
            <a:r>
              <a:rPr lang="zh-TW" altLang="en-US" dirty="0" smtClean="0">
                <a:solidFill>
                  <a:srgbClr val="FF0000"/>
                </a:solidFill>
              </a:rPr>
              <a:t>狀況</a:t>
            </a:r>
            <a:r>
              <a:rPr lang="zh-TW" altLang="en-US" dirty="0" smtClean="0"/>
              <a:t>皆</a:t>
            </a:r>
            <a:r>
              <a:rPr lang="zh-TW" altLang="en-US" dirty="0"/>
              <a:t>應受到</a:t>
            </a:r>
            <a:r>
              <a:rPr lang="zh-TW" altLang="en-US" dirty="0" smtClean="0"/>
              <a:t>類似</a:t>
            </a:r>
            <a:r>
              <a:rPr lang="zh-TW" altLang="en-US" dirty="0" smtClean="0">
                <a:solidFill>
                  <a:srgbClr val="FF0000"/>
                </a:solidFill>
              </a:rPr>
              <a:t>待遇</a:t>
            </a:r>
            <a:r>
              <a:rPr lang="zh-TW" altLang="en-US" dirty="0" smtClean="0"/>
              <a:t>，即</a:t>
            </a:r>
            <a:r>
              <a:rPr lang="zh-TW" altLang="en-US" b="1" dirty="0" smtClean="0"/>
              <a:t>判例</a:t>
            </a:r>
            <a:r>
              <a:rPr lang="zh-TW" altLang="en-US" b="1" dirty="0"/>
              <a:t>遵循</a:t>
            </a:r>
            <a:r>
              <a:rPr lang="zh-TW" altLang="en-US" dirty="0" smtClean="0"/>
              <a:t>原則，</a:t>
            </a:r>
            <a:r>
              <a:rPr lang="zh-TW" altLang="en-US" b="1" dirty="0" smtClean="0"/>
              <a:t>從判決先例</a:t>
            </a:r>
            <a:r>
              <a:rPr lang="zh-TW" altLang="en-US" dirty="0" smtClean="0">
                <a:solidFill>
                  <a:srgbClr val="FF0000"/>
                </a:solidFill>
              </a:rPr>
              <a:t>產出</a:t>
            </a:r>
            <a:r>
              <a:rPr lang="zh-TW" altLang="en-US" b="1" dirty="0">
                <a:solidFill>
                  <a:srgbClr val="C00000"/>
                </a:solidFill>
              </a:rPr>
              <a:t>具普遍適用性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F0000"/>
                </a:solidFill>
              </a:rPr>
              <a:t>法規範</a:t>
            </a:r>
            <a:r>
              <a:rPr lang="zh-TW" altLang="en-US" dirty="0" smtClean="0"/>
              <a:t>，故稱</a:t>
            </a:r>
            <a:r>
              <a:rPr lang="zh-TW" altLang="en-US" dirty="0"/>
              <a:t>「</a:t>
            </a:r>
            <a:r>
              <a:rPr lang="zh-TW" altLang="en-US" dirty="0">
                <a:solidFill>
                  <a:srgbClr val="FF0000"/>
                </a:solidFill>
              </a:rPr>
              <a:t>判例法</a:t>
            </a:r>
            <a:r>
              <a:rPr lang="zh-TW" altLang="en-US" dirty="0" smtClean="0"/>
              <a:t>」。從法院判決</a:t>
            </a:r>
            <a:r>
              <a:rPr lang="zh-TW" altLang="en-US" dirty="0"/>
              <a:t>文</a:t>
            </a:r>
            <a:r>
              <a:rPr lang="zh-TW" altLang="en-US" dirty="0" smtClean="0"/>
              <a:t>本解析出</a:t>
            </a:r>
            <a:r>
              <a:rPr lang="zh-TW" altLang="en-US" b="1" dirty="0" smtClean="0">
                <a:solidFill>
                  <a:srgbClr val="C00000"/>
                </a:solidFill>
              </a:rPr>
              <a:t>未寫成文字的判決</a:t>
            </a:r>
            <a:r>
              <a:rPr lang="zh-TW" altLang="en-US" b="1" dirty="0">
                <a:solidFill>
                  <a:srgbClr val="C00000"/>
                </a:solidFill>
              </a:rPr>
              <a:t>理由</a:t>
            </a:r>
            <a:r>
              <a:rPr lang="zh-TW" altLang="en-US" dirty="0" smtClean="0"/>
              <a:t>，即</a:t>
            </a:r>
            <a:r>
              <a:rPr lang="zh-TW" altLang="en-US" b="1" dirty="0" smtClean="0">
                <a:solidFill>
                  <a:srgbClr val="C00000"/>
                </a:solidFill>
              </a:rPr>
              <a:t>規則</a:t>
            </a:r>
            <a:r>
              <a:rPr lang="zh-TW" altLang="en-US" b="1" dirty="0">
                <a:solidFill>
                  <a:srgbClr val="C00000"/>
                </a:solidFill>
              </a:rPr>
              <a:t>或</a:t>
            </a:r>
            <a:r>
              <a:rPr lang="zh-TW" altLang="en-US" b="1" dirty="0" smtClean="0">
                <a:solidFill>
                  <a:srgbClr val="C00000"/>
                </a:solidFill>
              </a:rPr>
              <a:t>原則</a:t>
            </a:r>
            <a:r>
              <a:rPr lang="zh-TW" altLang="en-US" dirty="0" smtClean="0"/>
              <a:t>，成為</a:t>
            </a:r>
            <a:r>
              <a:rPr lang="zh-TW" altLang="en-US" b="1" dirty="0" smtClean="0"/>
              <a:t>普通法</a:t>
            </a:r>
            <a:r>
              <a:rPr lang="zh-TW" altLang="en-US" dirty="0" smtClean="0"/>
              <a:t>上</a:t>
            </a:r>
            <a:r>
              <a:rPr lang="zh-TW" altLang="en-US" b="1" dirty="0" smtClean="0">
                <a:solidFill>
                  <a:srgbClr val="C00000"/>
                </a:solidFill>
              </a:rPr>
              <a:t>法規範</a:t>
            </a:r>
            <a:r>
              <a:rPr lang="zh-TW" altLang="en-US" dirty="0" smtClean="0"/>
              <a:t>。該法規範</a:t>
            </a:r>
            <a:r>
              <a:rPr lang="zh-TW" altLang="en-US" u="sng" dirty="0" smtClean="0"/>
              <a:t>應否適用於受理案件</a:t>
            </a:r>
            <a:r>
              <a:rPr lang="zh-TW" altLang="en-US" dirty="0" smtClean="0"/>
              <a:t>，尚</a:t>
            </a:r>
            <a:r>
              <a:rPr lang="zh-TW" altLang="en-US" u="sng" dirty="0" smtClean="0"/>
              <a:t>須經「類比」</a:t>
            </a:r>
            <a:r>
              <a:rPr lang="zh-TW" altLang="en-US" dirty="0" smtClean="0"/>
              <a:t>，該規則的法律構成要件</a:t>
            </a:r>
            <a:r>
              <a:rPr lang="zh-TW" altLang="en-US" b="1" dirty="0" smtClean="0"/>
              <a:t>事實</a:t>
            </a:r>
            <a:r>
              <a:rPr lang="zh-TW" altLang="en-US" dirty="0" smtClean="0"/>
              <a:t>，與受理案件的</a:t>
            </a:r>
            <a:r>
              <a:rPr lang="zh-TW" altLang="en-US" b="1" dirty="0" smtClean="0"/>
              <a:t>事實</a:t>
            </a:r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FF0000"/>
                </a:solidFill>
              </a:rPr>
              <a:t>相似</a:t>
            </a:r>
            <a:r>
              <a:rPr lang="zh-TW" altLang="en-US" dirty="0" smtClean="0"/>
              <a:t>」，才</a:t>
            </a:r>
            <a:r>
              <a:rPr lang="zh-TW" altLang="en-US" dirty="0" smtClean="0">
                <a:solidFill>
                  <a:srgbClr val="FF0000"/>
                </a:solidFill>
              </a:rPr>
              <a:t>跟隨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英美法上</a:t>
            </a:r>
            <a:r>
              <a:rPr lang="zh-TW" altLang="en-US" b="1" dirty="0" smtClean="0">
                <a:solidFill>
                  <a:srgbClr val="FF0000"/>
                </a:solidFill>
              </a:rPr>
              <a:t>制定法</a:t>
            </a:r>
            <a:r>
              <a:rPr lang="zh-TW" altLang="en-US" dirty="0" smtClean="0"/>
              <a:t>之適用，與歐陸法系</a:t>
            </a:r>
            <a:r>
              <a:rPr lang="zh-TW" altLang="en-US" b="1" dirty="0" smtClean="0">
                <a:solidFill>
                  <a:srgbClr val="0070C0"/>
                </a:solidFill>
              </a:rPr>
              <a:t>同樣</a:t>
            </a:r>
            <a:r>
              <a:rPr lang="zh-TW" altLang="en-US" dirty="0" smtClean="0"/>
              <a:t>需「</a:t>
            </a:r>
            <a:r>
              <a:rPr lang="zh-TW" altLang="en-US" dirty="0">
                <a:solidFill>
                  <a:srgbClr val="FF0000"/>
                </a:solidFill>
              </a:rPr>
              <a:t>解釋</a:t>
            </a:r>
            <a:r>
              <a:rPr lang="zh-TW" altLang="en-US" dirty="0" smtClean="0"/>
              <a:t>」制訂法（法源上含命令）之</a:t>
            </a:r>
            <a:r>
              <a:rPr lang="zh-TW" altLang="en-US" b="1" dirty="0" smtClean="0">
                <a:solidFill>
                  <a:srgbClr val="C00000"/>
                </a:solidFill>
              </a:rPr>
              <a:t>條文</a:t>
            </a:r>
            <a:r>
              <a:rPr lang="zh-TW" altLang="en-US" dirty="0" smtClean="0"/>
              <a:t>的意涵。</a:t>
            </a:r>
            <a:r>
              <a:rPr lang="zh-TW" altLang="en-US" b="1" dirty="0" smtClean="0"/>
              <a:t>法院</a:t>
            </a:r>
            <a:r>
              <a:rPr lang="zh-TW" altLang="en-US" dirty="0" smtClean="0"/>
              <a:t>的解釋，應讓</a:t>
            </a:r>
            <a:r>
              <a:rPr lang="zh-TW" altLang="en-US" b="1" dirty="0" smtClean="0"/>
              <a:t>議會</a:t>
            </a:r>
            <a:r>
              <a:rPr lang="zh-TW" altLang="en-US" dirty="0" smtClean="0"/>
              <a:t>欲達成的</a:t>
            </a:r>
            <a:r>
              <a:rPr lang="zh-TW" altLang="en-US" dirty="0" smtClean="0">
                <a:solidFill>
                  <a:srgbClr val="FF0000"/>
                </a:solidFill>
              </a:rPr>
              <a:t>立法目的或意圖</a:t>
            </a:r>
            <a:r>
              <a:rPr lang="zh-TW" altLang="en-US" dirty="0" smtClean="0"/>
              <a:t>得以實現，而關於立法目的或意圖的最佳證據是</a:t>
            </a:r>
            <a:r>
              <a:rPr lang="zh-TW" altLang="en-US" b="1" dirty="0" smtClean="0"/>
              <a:t>制定法之文本</a:t>
            </a:r>
            <a:r>
              <a:rPr lang="zh-TW" altLang="en-US" dirty="0" smtClean="0"/>
              <a:t>，故第一種解釋取徑為「</a:t>
            </a:r>
            <a:r>
              <a:rPr lang="zh-TW" altLang="en-US" dirty="0" smtClean="0">
                <a:solidFill>
                  <a:srgbClr val="FF0000"/>
                </a:solidFill>
              </a:rPr>
              <a:t>依通常平易文義</a:t>
            </a:r>
            <a:r>
              <a:rPr lang="zh-TW" altLang="en-US" dirty="0" smtClean="0"/>
              <a:t>」，除非依從文</a:t>
            </a:r>
            <a:r>
              <a:rPr lang="zh-TW" altLang="en-US" dirty="0"/>
              <a:t>義將得出</a:t>
            </a:r>
            <a:r>
              <a:rPr lang="zh-TW" altLang="en-US" b="1" dirty="0" smtClean="0"/>
              <a:t>荒謬</a:t>
            </a:r>
            <a:r>
              <a:rPr lang="zh-TW" altLang="en-US" dirty="0" smtClean="0"/>
              <a:t>結論，另可透過</a:t>
            </a:r>
            <a:r>
              <a:rPr lang="zh-TW" altLang="en-US" b="1" dirty="0" smtClean="0"/>
              <a:t>立法史</a:t>
            </a:r>
            <a:r>
              <a:rPr lang="zh-TW" altLang="en-US" dirty="0" smtClean="0"/>
              <a:t>探究之，此成為第二種解釋取徑；與</a:t>
            </a:r>
            <a:r>
              <a:rPr lang="zh-TW" altLang="en-US" dirty="0"/>
              <a:t>依通常平</a:t>
            </a:r>
            <a:r>
              <a:rPr lang="zh-TW" altLang="en-US" dirty="0" smtClean="0"/>
              <a:t>易文義而為解釋</a:t>
            </a:r>
            <a:r>
              <a:rPr lang="zh-TW" altLang="en-US" b="1" dirty="0" smtClean="0"/>
              <a:t>相對立</a:t>
            </a:r>
            <a:r>
              <a:rPr lang="zh-TW" altLang="en-US" dirty="0" smtClean="0"/>
              <a:t>者為第三種取徑：依制定法</a:t>
            </a:r>
            <a:r>
              <a:rPr lang="zh-TW" altLang="en-US" dirty="0" smtClean="0">
                <a:solidFill>
                  <a:srgbClr val="FF0000"/>
                </a:solidFill>
              </a:rPr>
              <a:t>欲達成的社會目的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0000"/>
                </a:solidFill>
              </a:rPr>
              <a:t>欲彌補的傷害或問題</a:t>
            </a:r>
            <a:r>
              <a:rPr lang="zh-TW" altLang="en-US" dirty="0" smtClean="0"/>
              <a:t>而為解釋。還有一些以拉丁文表現的解釋準則。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英</a:t>
            </a:r>
            <a:r>
              <a:rPr lang="zh-TW" altLang="en-US" dirty="0"/>
              <a:t>美</a:t>
            </a:r>
            <a:r>
              <a:rPr lang="zh-TW" altLang="en-US" dirty="0" smtClean="0"/>
              <a:t>法</a:t>
            </a:r>
            <a:r>
              <a:rPr lang="zh-TW" altLang="en-US" b="1" dirty="0" smtClean="0">
                <a:solidFill>
                  <a:srgbClr val="0070C0"/>
                </a:solidFill>
              </a:rPr>
              <a:t>不同</a:t>
            </a:r>
            <a:r>
              <a:rPr lang="zh-TW" altLang="en-US" dirty="0" smtClean="0"/>
              <a:t>於</a:t>
            </a:r>
            <a:r>
              <a:rPr lang="zh-TW" altLang="en-US" dirty="0"/>
              <a:t>歐陸</a:t>
            </a:r>
            <a:r>
              <a:rPr lang="zh-TW" altLang="en-US" dirty="0" smtClean="0"/>
              <a:t>法系的是，法院就</a:t>
            </a:r>
            <a:r>
              <a:rPr lang="zh-TW" altLang="en-US" dirty="0" smtClean="0">
                <a:solidFill>
                  <a:srgbClr val="FF0000"/>
                </a:solidFill>
              </a:rPr>
              <a:t>制定法的解釋</a:t>
            </a:r>
            <a:r>
              <a:rPr lang="zh-TW" altLang="en-US" dirty="0" smtClean="0"/>
              <a:t>，須依以</a:t>
            </a:r>
            <a:r>
              <a:rPr lang="zh-TW" altLang="en-US" b="1" dirty="0"/>
              <a:t>判例遵循</a:t>
            </a:r>
            <a:r>
              <a:rPr lang="zh-TW" altLang="en-US" dirty="0"/>
              <a:t>為底蘊的</a:t>
            </a:r>
            <a:r>
              <a:rPr lang="zh-TW" altLang="en-US" dirty="0">
                <a:solidFill>
                  <a:srgbClr val="FF0000"/>
                </a:solidFill>
              </a:rPr>
              <a:t>判例法</a:t>
            </a:r>
            <a:r>
              <a:rPr lang="zh-TW" altLang="en-US" dirty="0"/>
              <a:t>之形式運作，</a:t>
            </a:r>
            <a:r>
              <a:rPr lang="zh-TW" altLang="en-US" dirty="0" smtClean="0"/>
              <a:t>且進行</a:t>
            </a:r>
            <a:r>
              <a:rPr lang="zh-TW" altLang="en-US" b="1" dirty="0" smtClean="0"/>
              <a:t>類比</a:t>
            </a:r>
            <a:r>
              <a:rPr lang="zh-TW" altLang="en-US" dirty="0" smtClean="0"/>
              <a:t>，</a:t>
            </a:r>
            <a:r>
              <a:rPr lang="zh-TW" altLang="en-US" dirty="0"/>
              <a:t>欲對案件事實</a:t>
            </a:r>
            <a:r>
              <a:rPr lang="zh-TW" altLang="en-US" b="1" dirty="0"/>
              <a:t>評估「重要性」</a:t>
            </a:r>
            <a:r>
              <a:rPr lang="zh-TW" altLang="en-US" dirty="0"/>
              <a:t>以</a:t>
            </a:r>
            <a:r>
              <a:rPr lang="zh-TW" altLang="en-US" dirty="0" smtClean="0"/>
              <a:t>決定是否</a:t>
            </a:r>
            <a:r>
              <a:rPr lang="zh-TW" altLang="en-US" b="1" dirty="0" smtClean="0"/>
              <a:t>跟隨</a:t>
            </a:r>
            <a:r>
              <a:rPr lang="zh-TW" altLang="en-US" dirty="0" smtClean="0"/>
              <a:t>時</a:t>
            </a:r>
            <a:r>
              <a:rPr lang="zh-TW" altLang="en-US" dirty="0"/>
              <a:t>，須受作為</a:t>
            </a:r>
            <a:r>
              <a:rPr lang="zh-TW" altLang="en-US" dirty="0">
                <a:solidFill>
                  <a:srgbClr val="FF0000"/>
                </a:solidFill>
              </a:rPr>
              <a:t>法源</a:t>
            </a:r>
            <a:r>
              <a:rPr lang="zh-TW" altLang="en-US" dirty="0"/>
              <a:t>的制定法之拘束</a:t>
            </a:r>
            <a:r>
              <a:rPr lang="zh-TW" altLang="en-US" dirty="0" smtClean="0"/>
              <a:t>。此稱：</a:t>
            </a:r>
            <a:r>
              <a:rPr lang="zh-TW" altLang="en-US" u="sng" dirty="0" smtClean="0"/>
              <a:t>解釋制定法的判例法</a:t>
            </a:r>
            <a:r>
              <a:rPr lang="zh-TW" altLang="en-US" dirty="0" smtClean="0"/>
              <a:t>、制定法上判例法。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966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4454" y="2635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看不見台灣法事實的法緒論述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054" y="1006765"/>
            <a:ext cx="11231419" cy="55418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300" dirty="0" smtClean="0"/>
              <a:t>由於</a:t>
            </a:r>
            <a:r>
              <a:rPr lang="zh-TW" altLang="en-US" sz="2300" b="1" dirty="0" smtClean="0"/>
              <a:t>承襲民國中國法學通論</a:t>
            </a:r>
            <a:r>
              <a:rPr lang="zh-TW" altLang="en-US" sz="2300" dirty="0" smtClean="0"/>
              <a:t>，總是以</a:t>
            </a:r>
            <a:r>
              <a:rPr lang="zh-TW" altLang="en-US" sz="2300" b="1" dirty="0" smtClean="0"/>
              <a:t>全國性</a:t>
            </a:r>
            <a:r>
              <a:rPr lang="zh-TW" altLang="en-US" sz="2300" dirty="0" smtClean="0"/>
              <a:t>的</a:t>
            </a:r>
            <a:r>
              <a:rPr lang="zh-TW" altLang="en-US" sz="2300" dirty="0" smtClean="0">
                <a:solidFill>
                  <a:srgbClr val="FF0000"/>
                </a:solidFill>
              </a:rPr>
              <a:t>法規範</a:t>
            </a:r>
            <a:r>
              <a:rPr lang="zh-TW" altLang="en-US" sz="2300" dirty="0" smtClean="0"/>
              <a:t>為討論對象，幾乎不提二戰前不受民國中國統治、後來定位為</a:t>
            </a:r>
            <a:r>
              <a:rPr lang="zh-TW" altLang="en-US" sz="2300" b="1" dirty="0" smtClean="0"/>
              <a:t>一省</a:t>
            </a:r>
            <a:r>
              <a:rPr lang="zh-TW" altLang="en-US" sz="2300" dirty="0" smtClean="0"/>
              <a:t>之「台灣」的法規範，且在探討「法與其他社會現象間之關係」的</a:t>
            </a:r>
            <a:r>
              <a:rPr lang="zh-TW" altLang="en-US" sz="2300" dirty="0" smtClean="0">
                <a:solidFill>
                  <a:srgbClr val="FF0000"/>
                </a:solidFill>
              </a:rPr>
              <a:t>法事實</a:t>
            </a:r>
            <a:r>
              <a:rPr lang="zh-TW" altLang="en-US" sz="2300" dirty="0" smtClean="0"/>
              <a:t>時，通常引用</a:t>
            </a:r>
            <a:r>
              <a:rPr lang="zh-TW" altLang="en-US" sz="2300" b="1" dirty="0" smtClean="0"/>
              <a:t>日本</a:t>
            </a:r>
            <a:r>
              <a:rPr lang="zh-TW" altLang="en-US" sz="2300" dirty="0" smtClean="0"/>
              <a:t>學界所認知的</a:t>
            </a:r>
            <a:r>
              <a:rPr lang="zh-TW" altLang="en-US" sz="2300" b="1" dirty="0" smtClean="0"/>
              <a:t>西方理論</a:t>
            </a:r>
            <a:r>
              <a:rPr lang="zh-TW" altLang="en-US" sz="2300" dirty="0" smtClean="0"/>
              <a:t>。</a:t>
            </a:r>
            <a:endParaRPr lang="en-US" altLang="zh-TW" sz="2300" dirty="0" smtClean="0"/>
          </a:p>
          <a:p>
            <a:pPr>
              <a:lnSpc>
                <a:spcPct val="120000"/>
              </a:lnSpc>
            </a:pPr>
            <a:r>
              <a:rPr lang="zh-TW" altLang="en-US" sz="2300" dirty="0" smtClean="0"/>
              <a:t>於今雖納入</a:t>
            </a:r>
            <a:r>
              <a:rPr lang="en-US" altLang="zh-TW" sz="2300" b="1" dirty="0" smtClean="0"/>
              <a:t>1990</a:t>
            </a:r>
            <a:r>
              <a:rPr lang="zh-TW" altLang="en-US" sz="2300" b="1" dirty="0" smtClean="0"/>
              <a:t>年代後</a:t>
            </a:r>
            <a:r>
              <a:rPr lang="zh-TW" altLang="en-US" sz="2300" dirty="0" smtClean="0"/>
              <a:t>、眾多包括憲法增修條文在內全國性</a:t>
            </a:r>
            <a:r>
              <a:rPr lang="zh-TW" altLang="en-US" sz="2300" dirty="0" smtClean="0">
                <a:solidFill>
                  <a:srgbClr val="FF0000"/>
                </a:solidFill>
              </a:rPr>
              <a:t>法規範</a:t>
            </a:r>
            <a:r>
              <a:rPr lang="zh-TW" altLang="en-US" sz="2300" dirty="0" smtClean="0"/>
              <a:t>的增修，但</a:t>
            </a:r>
            <a:r>
              <a:rPr lang="zh-TW" altLang="en-US" sz="2300" b="1" dirty="0" smtClean="0"/>
              <a:t>法規範變遷的動因及其效應</a:t>
            </a:r>
            <a:r>
              <a:rPr lang="zh-TW" altLang="en-US" sz="2300" dirty="0" smtClean="0"/>
              <a:t>係發生於</a:t>
            </a:r>
            <a:r>
              <a:rPr lang="zh-TW" altLang="en-US" sz="2300" dirty="0" smtClean="0">
                <a:solidFill>
                  <a:srgbClr val="FF0000"/>
                </a:solidFill>
              </a:rPr>
              <a:t>台灣社會</a:t>
            </a:r>
            <a:r>
              <a:rPr lang="zh-TW" altLang="en-US" sz="2300" dirty="0" smtClean="0"/>
              <a:t>，卻依舊用</a:t>
            </a:r>
            <a:r>
              <a:rPr lang="zh-TW" altLang="en-US" sz="2300" b="1" dirty="0" smtClean="0"/>
              <a:t>立基於西方社會的理論</a:t>
            </a:r>
            <a:r>
              <a:rPr lang="zh-TW" altLang="en-US" sz="2300" dirty="0" smtClean="0"/>
              <a:t>，解說</a:t>
            </a:r>
            <a:r>
              <a:rPr lang="zh-TW" altLang="en-US" sz="2300" dirty="0" smtClean="0">
                <a:solidFill>
                  <a:srgbClr val="FF0000"/>
                </a:solidFill>
              </a:rPr>
              <a:t>法</a:t>
            </a:r>
            <a:r>
              <a:rPr lang="zh-TW" altLang="en-US" sz="2300" dirty="0" smtClean="0"/>
              <a:t>與</a:t>
            </a:r>
            <a:r>
              <a:rPr lang="zh-TW" altLang="en-US" sz="2300" dirty="0" smtClean="0">
                <a:solidFill>
                  <a:srgbClr val="FF0000"/>
                </a:solidFill>
              </a:rPr>
              <a:t>社會</a:t>
            </a:r>
            <a:r>
              <a:rPr lang="zh-TW" altLang="en-US" sz="2300" dirty="0" smtClean="0"/>
              <a:t>的互動，頂多不經由日本而直接向西方知識界取經，</a:t>
            </a:r>
            <a:r>
              <a:rPr lang="zh-TW" altLang="en-US" sz="2300" dirty="0" smtClean="0">
                <a:solidFill>
                  <a:srgbClr val="FF0000"/>
                </a:solidFill>
              </a:rPr>
              <a:t>非為理解台灣而建構知識</a:t>
            </a:r>
            <a:r>
              <a:rPr lang="zh-TW" altLang="en-US" sz="2300" dirty="0" smtClean="0"/>
              <a:t>。</a:t>
            </a:r>
            <a:endParaRPr lang="en-US" altLang="zh-TW" sz="2300" dirty="0" smtClean="0"/>
          </a:p>
          <a:p>
            <a:pPr>
              <a:lnSpc>
                <a:spcPct val="120000"/>
              </a:lnSpc>
            </a:pPr>
            <a:r>
              <a:rPr lang="en-US" altLang="zh-TW" sz="2300" b="1" dirty="0" smtClean="0"/>
              <a:t>1990</a:t>
            </a:r>
            <a:r>
              <a:rPr lang="zh-TW" altLang="en-US" sz="2300" b="1" dirty="0" smtClean="0"/>
              <a:t>年代書寫</a:t>
            </a:r>
            <a:r>
              <a:rPr lang="zh-TW" altLang="en-US" sz="2300" dirty="0" smtClean="0"/>
              <a:t>的法緒，論及</a:t>
            </a:r>
            <a:r>
              <a:rPr lang="zh-TW" altLang="en-US" sz="2300" b="1" dirty="0" smtClean="0"/>
              <a:t>在地的</a:t>
            </a:r>
            <a:r>
              <a:rPr lang="zh-TW" altLang="en-US" sz="2300" dirty="0" smtClean="0"/>
              <a:t>法規範或法事實時，</a:t>
            </a:r>
            <a:r>
              <a:rPr lang="zh-TW" altLang="en-US" sz="2300" b="1" dirty="0" smtClean="0"/>
              <a:t>最常用</a:t>
            </a:r>
            <a:r>
              <a:rPr lang="zh-TW" altLang="en-US" sz="2300" dirty="0" smtClean="0"/>
              <a:t>不涉「統獨」</a:t>
            </a:r>
            <a:r>
              <a:rPr lang="zh-TW" altLang="en-US" sz="1600" dirty="0" smtClean="0"/>
              <a:t>（領土範圍）</a:t>
            </a:r>
            <a:r>
              <a:rPr lang="zh-TW" altLang="en-US" sz="2300" dirty="0" smtClean="0"/>
              <a:t>的「</a:t>
            </a:r>
            <a:r>
              <a:rPr lang="zh-TW" altLang="en-US" sz="2300" b="1" dirty="0" smtClean="0"/>
              <a:t>我國</a:t>
            </a:r>
            <a:r>
              <a:rPr lang="zh-TW" altLang="en-US" sz="2300" dirty="0" smtClean="0"/>
              <a:t>」，照舊以「中國」指稱國家，以「台灣」指稱習俗之所在地且最少出現。</a:t>
            </a:r>
            <a:r>
              <a:rPr lang="en-US" altLang="zh-TW" sz="2300" b="1" dirty="0" smtClean="0"/>
              <a:t>2010</a:t>
            </a:r>
            <a:r>
              <a:rPr lang="zh-TW" altLang="en-US" sz="2300" b="1" dirty="0" smtClean="0"/>
              <a:t>年代後期的版本</a:t>
            </a:r>
            <a:r>
              <a:rPr lang="zh-TW" altLang="en-US" sz="2300" dirty="0" smtClean="0"/>
              <a:t>最常用</a:t>
            </a:r>
            <a:r>
              <a:rPr lang="zh-TW" altLang="en-US" sz="2300" b="1" dirty="0" smtClean="0"/>
              <a:t>台灣</a:t>
            </a:r>
            <a:r>
              <a:rPr lang="zh-TW" altLang="en-US" sz="2300" dirty="0" smtClean="0"/>
              <a:t>，蓋有些原稱我國者改稱台灣，最少出現者已是中國。</a:t>
            </a:r>
            <a:endParaRPr lang="en-US" altLang="zh-TW" sz="2300" dirty="0" smtClean="0"/>
          </a:p>
          <a:p>
            <a:pPr>
              <a:lnSpc>
                <a:spcPct val="120000"/>
              </a:lnSpc>
            </a:pPr>
            <a:r>
              <a:rPr lang="zh-TW" altLang="en-US" sz="2300" dirty="0" smtClean="0"/>
              <a:t>關注台灣，</a:t>
            </a:r>
            <a:r>
              <a:rPr lang="zh-TW" altLang="en-US" sz="2300" b="1" dirty="0" smtClean="0"/>
              <a:t>從「名」到「實」</a:t>
            </a:r>
            <a:r>
              <a:rPr lang="zh-TW" altLang="en-US" sz="2300" dirty="0" smtClean="0"/>
              <a:t>還有一段路要走。人文</a:t>
            </a:r>
            <a:r>
              <a:rPr lang="zh-TW" altLang="en-US" sz="2300" dirty="0"/>
              <a:t>社會學界的「台灣研究</a:t>
            </a:r>
            <a:r>
              <a:rPr lang="zh-TW" altLang="en-US" sz="2300" dirty="0" smtClean="0"/>
              <a:t>」已有進展，然以</a:t>
            </a:r>
            <a:r>
              <a:rPr lang="zh-TW" altLang="en-US" sz="2300" dirty="0">
                <a:solidFill>
                  <a:srgbClr val="FF0000"/>
                </a:solidFill>
              </a:rPr>
              <a:t>法釋義</a:t>
            </a:r>
            <a:r>
              <a:rPr lang="zh-TW" altLang="en-US" sz="2300" dirty="0" smtClean="0">
                <a:solidFill>
                  <a:srgbClr val="FF0000"/>
                </a:solidFill>
              </a:rPr>
              <a:t>學</a:t>
            </a:r>
            <a:r>
              <a:rPr lang="zh-TW" altLang="en-US" sz="2300" dirty="0" smtClean="0"/>
              <a:t>為主流的法</a:t>
            </a:r>
            <a:r>
              <a:rPr lang="zh-TW" altLang="en-US" sz="2300" dirty="0"/>
              <a:t>學界，</a:t>
            </a:r>
            <a:r>
              <a:rPr lang="zh-TW" altLang="en-US" sz="2300" dirty="0" smtClean="0"/>
              <a:t>很少投入</a:t>
            </a:r>
            <a:r>
              <a:rPr lang="zh-TW" altLang="en-US" sz="2300" dirty="0">
                <a:solidFill>
                  <a:srgbClr val="FF0000"/>
                </a:solidFill>
              </a:rPr>
              <a:t>結合</a:t>
            </a:r>
            <a:r>
              <a:rPr lang="zh-TW" altLang="en-US" sz="2300" dirty="0"/>
              <a:t>法學與台灣社會</a:t>
            </a:r>
            <a:r>
              <a:rPr lang="zh-TW" altLang="en-US" sz="2300" dirty="0" smtClean="0"/>
              <a:t>事實之研究，常出現</a:t>
            </a:r>
            <a:r>
              <a:rPr lang="zh-TW" altLang="en-US" sz="2300" dirty="0" smtClean="0">
                <a:solidFill>
                  <a:srgbClr val="FF0000"/>
                </a:solidFill>
              </a:rPr>
              <a:t>缺乏</a:t>
            </a:r>
            <a:r>
              <a:rPr lang="zh-TW" altLang="en-US" sz="2300" dirty="0">
                <a:solidFill>
                  <a:srgbClr val="FF0000"/>
                </a:solidFill>
              </a:rPr>
              <a:t>社會脈絡</a:t>
            </a:r>
            <a:r>
              <a:rPr lang="zh-TW" altLang="en-US" sz="2300" dirty="0"/>
              <a:t>的法學論述，</a:t>
            </a:r>
            <a:r>
              <a:rPr lang="zh-TW" altLang="en-US" sz="2300" dirty="0" smtClean="0"/>
              <a:t>法緒僅為一例。拙著「去法院相告」為</a:t>
            </a:r>
            <a:r>
              <a:rPr lang="zh-TW" altLang="en-US" sz="2300" b="1" dirty="0" smtClean="0"/>
              <a:t>笨鳥先飛之作</a:t>
            </a:r>
            <a:r>
              <a:rPr lang="zh-TW" altLang="en-US" sz="2300" dirty="0" smtClean="0"/>
              <a:t>。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53307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780" y="365126"/>
            <a:ext cx="11009745" cy="81713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結論：專為法律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人打造新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的「台灣版」法學緒論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4182" y="1182256"/>
            <a:ext cx="11185236" cy="537556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經由對法學知識的歷史考察</a:t>
            </a:r>
            <a:r>
              <a:rPr lang="zh-TW" altLang="en-US" dirty="0"/>
              <a:t>，</a:t>
            </a:r>
            <a:r>
              <a:rPr lang="zh-TW" altLang="en-US" dirty="0" smtClean="0"/>
              <a:t>提出未來</a:t>
            </a:r>
            <a:r>
              <a:rPr lang="zh-TW" altLang="en-US" dirty="0" smtClean="0">
                <a:solidFill>
                  <a:srgbClr val="FF0000"/>
                </a:solidFill>
              </a:rPr>
              <a:t>應有</a:t>
            </a:r>
            <a:r>
              <a:rPr lang="zh-TW" altLang="en-US" dirty="0" smtClean="0"/>
              <a:t>的發展方向</a:t>
            </a:r>
            <a:r>
              <a:rPr lang="en-US" altLang="zh-TW" sz="2200" dirty="0" smtClean="0"/>
              <a:t>〔</a:t>
            </a:r>
            <a:r>
              <a:rPr lang="zh-TW" altLang="en-US" sz="2200" dirty="0" smtClean="0"/>
              <a:t>「歷史思維法學」之例</a:t>
            </a:r>
            <a:r>
              <a:rPr lang="en-US" altLang="zh-TW" sz="2200" dirty="0" smtClean="0"/>
              <a:t>〕</a:t>
            </a:r>
            <a:endParaRPr lang="zh-TW" altLang="en-US" sz="2200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面對來自歐、美、日、中的法學內涵，欲</a:t>
            </a:r>
            <a:r>
              <a:rPr lang="zh-TW" altLang="en-US" dirty="0" smtClean="0">
                <a:solidFill>
                  <a:srgbClr val="FF0000"/>
                </a:solidFill>
              </a:rPr>
              <a:t>擺脫</a:t>
            </a:r>
            <a:r>
              <a:rPr lang="zh-TW" altLang="en-US" dirty="0">
                <a:solidFill>
                  <a:srgbClr val="FF0000"/>
                </a:solidFill>
              </a:rPr>
              <a:t>「繼受西方理論」桎梏，產出在地化的知識</a:t>
            </a:r>
            <a:r>
              <a:rPr lang="zh-TW" altLang="en-US" dirty="0" smtClean="0"/>
              <a:t>，應</a:t>
            </a:r>
            <a:r>
              <a:rPr lang="zh-TW" altLang="en-US" dirty="0"/>
              <a:t>確立自己的</a:t>
            </a:r>
            <a:r>
              <a:rPr lang="zh-TW" altLang="en-US" dirty="0">
                <a:solidFill>
                  <a:srgbClr val="FF0000"/>
                </a:solidFill>
              </a:rPr>
              <a:t>文化主體性</a:t>
            </a:r>
            <a:r>
              <a:rPr lang="zh-TW" altLang="en-US" dirty="0"/>
              <a:t>，誠實面對古今東西之有別，並勇於就相衝突的</a:t>
            </a:r>
            <a:r>
              <a:rPr lang="zh-TW" altLang="en-US" dirty="0" smtClean="0"/>
              <a:t>價值觀做出</a:t>
            </a:r>
            <a:r>
              <a:rPr lang="zh-TW" altLang="en-US" dirty="0">
                <a:solidFill>
                  <a:srgbClr val="FF0000"/>
                </a:solidFill>
              </a:rPr>
              <a:t>當代人的選擇</a:t>
            </a:r>
            <a:r>
              <a:rPr lang="zh-TW" altLang="en-US" dirty="0"/>
              <a:t>，但也不宜在繼受的原因及其需要性尚未深入解析之前，盲目的排斥西方自由民主憲政理論及價值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就法學及其所探究的法律而言，法規範面向的知識，以及操作法律論證的技能，終歸須在特定的</a:t>
            </a:r>
            <a:r>
              <a:rPr lang="zh-TW" altLang="en-US" b="1" dirty="0"/>
              <a:t>法社會</a:t>
            </a:r>
            <a:r>
              <a:rPr lang="zh-TW" altLang="en-US" dirty="0"/>
              <a:t>中實現正義，故認識法社會的實況，乃法律人不可迴避的課題。</a:t>
            </a:r>
            <a:r>
              <a:rPr lang="zh-TW" altLang="en-US" dirty="0">
                <a:solidFill>
                  <a:srgbClr val="FF0000"/>
                </a:solidFill>
              </a:rPr>
              <a:t>法學緒論</a:t>
            </a:r>
            <a:r>
              <a:rPr lang="zh-TW" altLang="en-US" dirty="0"/>
              <a:t>應為台灣新一代的</a:t>
            </a:r>
            <a:r>
              <a:rPr lang="zh-TW" altLang="en-US" dirty="0">
                <a:solidFill>
                  <a:srgbClr val="FF0000"/>
                </a:solidFill>
              </a:rPr>
              <a:t>法律人</a:t>
            </a:r>
            <a:r>
              <a:rPr lang="zh-TW" altLang="en-US" dirty="0"/>
              <a:t>社群，打造</a:t>
            </a:r>
            <a:r>
              <a:rPr lang="zh-TW" altLang="en-US" dirty="0">
                <a:solidFill>
                  <a:srgbClr val="FF0000"/>
                </a:solidFill>
              </a:rPr>
              <a:t>新的「入門之鑰，登高之梯」</a:t>
            </a:r>
            <a:r>
              <a:rPr lang="zh-TW" altLang="en-US" dirty="0"/>
              <a:t>。期待未來我們能</a:t>
            </a:r>
            <a:r>
              <a:rPr lang="zh-TW" altLang="en-US" dirty="0">
                <a:solidFill>
                  <a:srgbClr val="FF0000"/>
                </a:solidFill>
              </a:rPr>
              <a:t>建構出根植台灣、屬於「台灣版」的法學緒論知識內涵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812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60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法緒就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法源論可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之淵源及分類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09" y="1200727"/>
            <a:ext cx="8885382" cy="49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292" y="365125"/>
            <a:ext cx="11069516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台灣法律史告訴我們：法緒這門課怎麼來的？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因此需要補課！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戰後台灣</a:t>
            </a:r>
            <a:r>
              <a:rPr lang="zh-TW" altLang="en-US" dirty="0"/>
              <a:t>台大法律系</a:t>
            </a:r>
            <a:r>
              <a:rPr lang="en-US" altLang="zh-TW" dirty="0" smtClean="0"/>
              <a:t>2004</a:t>
            </a:r>
            <a:r>
              <a:rPr lang="zh-TW" altLang="en-US" dirty="0" smtClean="0"/>
              <a:t>學年度（至</a:t>
            </a:r>
            <a:r>
              <a:rPr lang="en-US" altLang="zh-TW" dirty="0" smtClean="0"/>
              <a:t>2005/06</a:t>
            </a:r>
            <a:r>
              <a:rPr lang="zh-TW" altLang="en-US" dirty="0" smtClean="0"/>
              <a:t>）王泰升授「法學緒論」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91401"/>
            <a:ext cx="5157787" cy="3498262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明治日本</a:t>
            </a:r>
            <a:r>
              <a:rPr lang="en-US" altLang="zh-TW" dirty="0" smtClean="0"/>
              <a:t>1881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東京大學法理文三學部一覽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，穗積陳重授「法學通論」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570177" y="2598238"/>
            <a:ext cx="2593731" cy="3684588"/>
          </a:xfrm>
          <a:prstGeom prst="rect">
            <a:avLst/>
          </a:prstGeom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839788" y="3731491"/>
            <a:ext cx="5157786" cy="812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9134763" y="2598238"/>
            <a:ext cx="2454" cy="17797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984836" y="2598238"/>
            <a:ext cx="2454" cy="17797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270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909" y="1825625"/>
            <a:ext cx="1061489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感謝聆聽，但細部論述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僅能「用看」的，</a:t>
            </a:r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敬請不吝賜教！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95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6171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傳遞至清末民國中國的華文版法學通論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366981"/>
            <a:ext cx="4545012" cy="4573299"/>
          </a:xfrm>
        </p:spPr>
        <p:txBody>
          <a:bodyPr>
            <a:norm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</a:rPr>
              <a:t>1900</a:t>
            </a:r>
            <a:r>
              <a:rPr lang="zh-TW" altLang="en-US" b="0" dirty="0" smtClean="0">
                <a:solidFill>
                  <a:srgbClr val="FF0000"/>
                </a:solidFill>
              </a:rPr>
              <a:t>年代</a:t>
            </a:r>
            <a:r>
              <a:rPr lang="zh-TW" altLang="en-US" b="0" dirty="0" smtClean="0"/>
              <a:t>明治日本為部分私校法科一年級生、領導菁英通識而發展成熟的「法學通論」，成為剛繼受現代法的</a:t>
            </a:r>
            <a:r>
              <a:rPr lang="zh-TW" altLang="en-US" b="0" dirty="0" smtClean="0">
                <a:solidFill>
                  <a:srgbClr val="FF0000"/>
                </a:solidFill>
              </a:rPr>
              <a:t>清末</a:t>
            </a:r>
            <a:r>
              <a:rPr lang="zh-TW" altLang="en-US" b="0" dirty="0" smtClean="0"/>
              <a:t>中國法學教育機構「預科」</a:t>
            </a:r>
            <a:r>
              <a:rPr lang="en-US" altLang="zh-TW" b="0" dirty="0" smtClean="0"/>
              <a:t>/</a:t>
            </a:r>
            <a:r>
              <a:rPr lang="zh-TW" altLang="en-US" b="0" dirty="0" smtClean="0"/>
              <a:t>一年級生的教材。</a:t>
            </a:r>
            <a:endParaRPr lang="en-US" altLang="zh-TW" b="0" dirty="0" smtClean="0"/>
          </a:p>
          <a:p>
            <a:r>
              <a:rPr lang="zh-TW" altLang="en-US" b="0" dirty="0" smtClean="0"/>
              <a:t>中國</a:t>
            </a:r>
            <a:r>
              <a:rPr lang="zh-TW" altLang="en-US" b="0" dirty="0" smtClean="0">
                <a:solidFill>
                  <a:srgbClr val="FF0000"/>
                </a:solidFill>
              </a:rPr>
              <a:t>北洋</a:t>
            </a:r>
            <a:r>
              <a:rPr lang="zh-TW" altLang="en-US" b="0" dirty="0" smtClean="0"/>
              <a:t>政府：法科的預科、農林醫科的大學正規課程必修；</a:t>
            </a:r>
            <a:r>
              <a:rPr lang="zh-TW" altLang="en-US" b="0" dirty="0" smtClean="0">
                <a:solidFill>
                  <a:srgbClr val="FF0000"/>
                </a:solidFill>
              </a:rPr>
              <a:t>國民</a:t>
            </a:r>
            <a:r>
              <a:rPr lang="zh-TW" altLang="en-US" b="0" dirty="0" smtClean="0"/>
              <a:t>政府：法學院相當於預科的「共同必修」</a:t>
            </a:r>
            <a:r>
              <a:rPr lang="zh-TW" altLang="en-US" b="0" dirty="0" smtClean="0">
                <a:solidFill>
                  <a:srgbClr val="FF0000"/>
                </a:solidFill>
              </a:rPr>
              <a:t>無</a:t>
            </a:r>
            <a:r>
              <a:rPr lang="zh-TW" altLang="en-US" b="0" dirty="0" smtClean="0"/>
              <a:t>此、僅商學院必修，惟</a:t>
            </a:r>
            <a:r>
              <a:rPr lang="en-US" altLang="zh-TW" b="0" dirty="0" smtClean="0">
                <a:solidFill>
                  <a:srgbClr val="FF0000"/>
                </a:solidFill>
              </a:rPr>
              <a:t>1942</a:t>
            </a:r>
            <a:r>
              <a:rPr lang="zh-TW" altLang="en-US" b="0" dirty="0" smtClean="0"/>
              <a:t>教育部決議法學院內法律政治經濟等系，共同必修不需講「各</a:t>
            </a:r>
            <a:r>
              <a:rPr lang="zh-TW" altLang="en-US" b="0" dirty="0"/>
              <a:t>論</a:t>
            </a:r>
            <a:r>
              <a:rPr lang="zh-TW" altLang="en-US" b="0" dirty="0" smtClean="0"/>
              <a:t>」的「</a:t>
            </a:r>
            <a:r>
              <a:rPr lang="zh-TW" altLang="en-US" b="0" dirty="0"/>
              <a:t>法學</a:t>
            </a:r>
            <a:r>
              <a:rPr lang="zh-TW" altLang="en-US" b="0" dirty="0">
                <a:solidFill>
                  <a:srgbClr val="FF0000"/>
                </a:solidFill>
              </a:rPr>
              <a:t>緒論</a:t>
            </a:r>
            <a:r>
              <a:rPr lang="zh-TW" altLang="en-US" b="0" dirty="0"/>
              <a:t>」</a:t>
            </a:r>
            <a:r>
              <a:rPr lang="zh-TW" altLang="en-US" b="0" dirty="0" smtClean="0"/>
              <a:t>，但市面流通</a:t>
            </a:r>
            <a:r>
              <a:rPr lang="zh-TW" altLang="en-US" b="0" dirty="0" smtClean="0">
                <a:solidFill>
                  <a:srgbClr val="FF0000"/>
                </a:solidFill>
              </a:rPr>
              <a:t>明治日本版</a:t>
            </a:r>
            <a:r>
              <a:rPr lang="zh-TW" altLang="en-US" b="0" dirty="0" smtClean="0"/>
              <a:t>法學通論。</a:t>
            </a:r>
            <a:endParaRPr lang="zh-TW" altLang="en-US" b="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8685" y="2189163"/>
            <a:ext cx="2468880" cy="4000500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735780" y="1250588"/>
            <a:ext cx="5920510" cy="777875"/>
          </a:xfrm>
        </p:spPr>
        <p:txBody>
          <a:bodyPr>
            <a:normAutofit fontScale="92500"/>
          </a:bodyPr>
          <a:lstStyle/>
          <a:p>
            <a:r>
              <a:rPr lang="zh-TW" altLang="en-US" b="0" dirty="0" smtClean="0"/>
              <a:t>除</a:t>
            </a:r>
            <a:r>
              <a:rPr lang="en-US" altLang="zh-TW" b="0" dirty="0" smtClean="0">
                <a:solidFill>
                  <a:srgbClr val="FF0000"/>
                </a:solidFill>
              </a:rPr>
              <a:t>1906</a:t>
            </a:r>
            <a:r>
              <a:rPr lang="zh-TW" altLang="en-US" b="0" dirty="0" smtClean="0"/>
              <a:t>奧田華文版、</a:t>
            </a:r>
            <a:r>
              <a:rPr lang="en-US" altLang="zh-TW" b="0" dirty="0" smtClean="0">
                <a:solidFill>
                  <a:srgbClr val="FF0000"/>
                </a:solidFill>
              </a:rPr>
              <a:t>1907</a:t>
            </a:r>
            <a:r>
              <a:rPr lang="zh-TW" altLang="en-US" b="0" dirty="0" smtClean="0"/>
              <a:t>織田華文版，表</a:t>
            </a:r>
            <a:r>
              <a:rPr lang="en-US" altLang="zh-TW" b="0" dirty="0" smtClean="0"/>
              <a:t>4-1</a:t>
            </a:r>
            <a:r>
              <a:rPr lang="zh-TW" altLang="en-US" b="0" dirty="0" smtClean="0"/>
              <a:t>中</a:t>
            </a:r>
            <a:r>
              <a:rPr lang="en-US" altLang="zh-TW" b="0" dirty="0" smtClean="0"/>
              <a:t>13</a:t>
            </a:r>
            <a:r>
              <a:rPr lang="zh-TW" altLang="en-US" b="0" dirty="0" smtClean="0"/>
              <a:t>份明治時期的法學通論，</a:t>
            </a:r>
            <a:r>
              <a:rPr lang="en-US" altLang="zh-TW" b="0" dirty="0" smtClean="0"/>
              <a:t>11</a:t>
            </a:r>
            <a:r>
              <a:rPr lang="zh-TW" altLang="en-US" b="0" dirty="0" smtClean="0"/>
              <a:t>份曾被譯為華文</a:t>
            </a:r>
            <a:endParaRPr lang="zh-TW" altLang="en-US" b="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061450" y="2189163"/>
            <a:ext cx="230821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6171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戰後台灣法學緒論課程的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及首份著述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7236" y="1188603"/>
            <a:ext cx="3315855" cy="5036706"/>
          </a:xfrm>
        </p:spPr>
        <p:txBody>
          <a:bodyPr>
            <a:normAutofit lnSpcReduction="10000"/>
          </a:bodyPr>
          <a:lstStyle/>
          <a:p>
            <a:r>
              <a:rPr lang="en-US" altLang="zh-TW" b="0" dirty="0">
                <a:solidFill>
                  <a:srgbClr val="FF0000"/>
                </a:solidFill>
              </a:rPr>
              <a:t>1949</a:t>
            </a:r>
            <a:r>
              <a:rPr lang="zh-TW" altLang="en-US" b="0" dirty="0">
                <a:solidFill>
                  <a:srgbClr val="FF0000"/>
                </a:solidFill>
              </a:rPr>
              <a:t>年</a:t>
            </a:r>
            <a:r>
              <a:rPr lang="zh-TW" altLang="en-US" b="0" dirty="0"/>
              <a:t>第</a:t>
            </a:r>
            <a:r>
              <a:rPr lang="zh-TW" altLang="en-US" b="0" dirty="0" smtClean="0"/>
              <a:t>一代法學者</a:t>
            </a:r>
            <a:r>
              <a:rPr lang="zh-TW" altLang="en-US" dirty="0" smtClean="0"/>
              <a:t>梅仲協</a:t>
            </a:r>
            <a:r>
              <a:rPr lang="zh-TW" altLang="en-US" b="0" dirty="0" smtClean="0"/>
              <a:t>，在幾乎沒有法學通論經驗</a:t>
            </a:r>
            <a:r>
              <a:rPr lang="zh-TW" altLang="en-US" b="0" dirty="0"/>
              <a:t>的</a:t>
            </a:r>
            <a:r>
              <a:rPr lang="zh-TW" altLang="en-US" b="0" dirty="0" smtClean="0">
                <a:solidFill>
                  <a:srgbClr val="FF0000"/>
                </a:solidFill>
              </a:rPr>
              <a:t>台灣</a:t>
            </a:r>
            <a:r>
              <a:rPr lang="zh-TW" altLang="en-US" b="0" dirty="0" smtClean="0"/>
              <a:t>，執行民國中國關於</a:t>
            </a:r>
            <a:r>
              <a:rPr lang="zh-TW" altLang="en-US" b="0" dirty="0" smtClean="0">
                <a:solidFill>
                  <a:srgbClr val="FF0000"/>
                </a:solidFill>
              </a:rPr>
              <a:t>法學緒論</a:t>
            </a:r>
            <a:r>
              <a:rPr lang="zh-TW" altLang="en-US" b="0" dirty="0" smtClean="0"/>
              <a:t>的決議，</a:t>
            </a:r>
            <a:r>
              <a:rPr lang="zh-TW" altLang="en-US" b="0" dirty="0" smtClean="0">
                <a:solidFill>
                  <a:srgbClr val="FF0000"/>
                </a:solidFill>
              </a:rPr>
              <a:t>帶入</a:t>
            </a:r>
            <a:r>
              <a:rPr lang="zh-TW" altLang="en-US" b="0" dirty="0" smtClean="0"/>
              <a:t>如</a:t>
            </a:r>
            <a:r>
              <a:rPr lang="zh-TW" altLang="en-US" dirty="0" smtClean="0"/>
              <a:t>林紀東書名</a:t>
            </a:r>
            <a:r>
              <a:rPr lang="zh-TW" altLang="en-US" b="0" dirty="0" smtClean="0"/>
              <a:t>所示的</a:t>
            </a:r>
            <a:r>
              <a:rPr lang="zh-TW" altLang="en-US" dirty="0" smtClean="0"/>
              <a:t>知識內涵</a:t>
            </a:r>
            <a:r>
              <a:rPr lang="zh-TW" altLang="en-US" b="0" dirty="0" smtClean="0"/>
              <a:t>。隔年法緒為台大</a:t>
            </a:r>
            <a:r>
              <a:rPr lang="zh-TW" altLang="en-US" b="0" dirty="0" smtClean="0">
                <a:solidFill>
                  <a:srgbClr val="FF0000"/>
                </a:solidFill>
              </a:rPr>
              <a:t>法學院</a:t>
            </a:r>
            <a:r>
              <a:rPr lang="zh-TW" altLang="en-US" b="0" dirty="0" smtClean="0"/>
              <a:t>法律政治經濟各系必修，但戰後走美國式各學系自主路線，故未持續；僅</a:t>
            </a:r>
            <a:r>
              <a:rPr lang="zh-TW" altLang="en-US" b="0" dirty="0" smtClean="0">
                <a:solidFill>
                  <a:srgbClr val="FF0000"/>
                </a:solidFill>
              </a:rPr>
              <a:t>法律系</a:t>
            </a:r>
            <a:r>
              <a:rPr lang="zh-TW" altLang="en-US" b="0" dirty="0" smtClean="0"/>
              <a:t>到</a:t>
            </a:r>
            <a:r>
              <a:rPr lang="en-US" altLang="zh-TW" b="0" dirty="0" smtClean="0"/>
              <a:t>1984</a:t>
            </a:r>
            <a:r>
              <a:rPr lang="zh-TW" altLang="en-US" b="0" dirty="0" smtClean="0"/>
              <a:t>為止一直必修，維持「大一法緒、大四法理學」模式。</a:t>
            </a:r>
            <a:endParaRPr lang="en-US" altLang="zh-TW" b="0" dirty="0" smtClean="0"/>
          </a:p>
          <a:p>
            <a:r>
              <a:rPr lang="zh-TW" altLang="en-US" b="0" dirty="0" smtClean="0"/>
              <a:t>停開</a:t>
            </a:r>
            <a:r>
              <a:rPr lang="en-US" altLang="zh-TW" b="0" dirty="0" smtClean="0"/>
              <a:t>2</a:t>
            </a:r>
            <a:r>
              <a:rPr lang="zh-TW" altLang="en-US" b="0" dirty="0" smtClean="0"/>
              <a:t>年後復開為選修：</a:t>
            </a:r>
            <a:r>
              <a:rPr lang="zh-TW" altLang="en-US" b="0" dirty="0" smtClean="0">
                <a:solidFill>
                  <a:srgbClr val="FF0000"/>
                </a:solidFill>
              </a:rPr>
              <a:t>雞肋</a:t>
            </a:r>
            <a:r>
              <a:rPr lang="zh-TW" altLang="en-US" b="0" dirty="0" smtClean="0"/>
              <a:t>。應從</a:t>
            </a:r>
            <a:r>
              <a:rPr lang="zh-TW" altLang="en-US" dirty="0" smtClean="0"/>
              <a:t>知識史</a:t>
            </a:r>
            <a:r>
              <a:rPr lang="zh-TW" altLang="en-US" b="0" dirty="0" smtClean="0">
                <a:solidFill>
                  <a:srgbClr val="FF0000"/>
                </a:solidFill>
              </a:rPr>
              <a:t>解構</a:t>
            </a:r>
            <a:r>
              <a:rPr lang="zh-TW" altLang="en-US" b="0" dirty="0" smtClean="0"/>
              <a:t>、為</a:t>
            </a:r>
            <a:r>
              <a:rPr lang="zh-TW" altLang="en-US" dirty="0" smtClean="0"/>
              <a:t>台灣法律人</a:t>
            </a:r>
            <a:r>
              <a:rPr lang="zh-TW" altLang="en-US" b="0" dirty="0" smtClean="0">
                <a:solidFill>
                  <a:srgbClr val="FF0000"/>
                </a:solidFill>
              </a:rPr>
              <a:t>重構</a:t>
            </a:r>
            <a:r>
              <a:rPr lang="zh-TW" altLang="en-US" b="0" dirty="0" smtClean="0"/>
              <a:t>法緒</a:t>
            </a:r>
            <a:endParaRPr lang="zh-TW" altLang="en-US" b="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30616" y="1051789"/>
            <a:ext cx="5920510" cy="273629"/>
          </a:xfrm>
        </p:spPr>
        <p:txBody>
          <a:bodyPr>
            <a:normAutofit fontScale="70000" lnSpcReduction="20000"/>
          </a:bodyPr>
          <a:lstStyle/>
          <a:p>
            <a:endParaRPr lang="zh-TW" altLang="en-US" b="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6701" y="1524001"/>
            <a:ext cx="4656389" cy="4415846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123005" y="1893309"/>
            <a:ext cx="2449795" cy="4046538"/>
          </a:xfrm>
          <a:prstGeom prst="rect">
            <a:avLst/>
          </a:prstGeom>
        </p:spPr>
      </p:pic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590473" y="4100945"/>
            <a:ext cx="2032000" cy="34174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57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成文法與不成文法的詞不達意、一詞多義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435" y="1348511"/>
            <a:ext cx="10954327" cy="53293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元照版本身的</a:t>
            </a:r>
            <a:r>
              <a:rPr lang="zh-TW" altLang="en-US" dirty="0" smtClean="0">
                <a:solidFill>
                  <a:srgbClr val="FF0000"/>
                </a:solidFill>
              </a:rPr>
              <a:t>一詞多義</a:t>
            </a:r>
            <a:r>
              <a:rPr lang="zh-TW" altLang="en-US" dirty="0" smtClean="0"/>
              <a:t>。第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章就「</a:t>
            </a:r>
            <a:r>
              <a:rPr lang="zh-TW" altLang="en-US" b="1" dirty="0" smtClean="0"/>
              <a:t>淵源</a:t>
            </a:r>
            <a:r>
              <a:rPr lang="zh-TW" altLang="en-US" dirty="0" smtClean="0"/>
              <a:t>」分：直接法源，指「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國家所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法令</a:t>
            </a:r>
            <a:r>
              <a:rPr lang="zh-TW" altLang="en-US" dirty="0" smtClean="0"/>
              <a:t>」，又稱</a:t>
            </a:r>
            <a:r>
              <a:rPr lang="zh-TW" altLang="en-US" dirty="0" smtClean="0">
                <a:solidFill>
                  <a:srgbClr val="FF0000"/>
                </a:solidFill>
              </a:rPr>
              <a:t>成文法</a:t>
            </a:r>
            <a:r>
              <a:rPr lang="zh-TW" altLang="en-US" dirty="0" smtClean="0"/>
              <a:t>法源；間接法源指「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須經國家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始發生法的拘束力</a:t>
            </a:r>
            <a:r>
              <a:rPr lang="zh-TW" altLang="en-US" dirty="0" smtClean="0"/>
              <a:t>」，又稱</a:t>
            </a:r>
            <a:r>
              <a:rPr lang="zh-TW" altLang="en-US" b="1" dirty="0" smtClean="0">
                <a:solidFill>
                  <a:srgbClr val="0070C0"/>
                </a:solidFill>
              </a:rPr>
              <a:t>不成文法</a:t>
            </a:r>
            <a:r>
              <a:rPr lang="zh-TW" altLang="en-US" dirty="0" smtClean="0"/>
              <a:t>法源。同章論「</a:t>
            </a:r>
            <a:r>
              <a:rPr lang="zh-TW" altLang="en-US" b="1" dirty="0" smtClean="0"/>
              <a:t>種類</a:t>
            </a:r>
            <a:r>
              <a:rPr lang="zh-TW" altLang="en-US" dirty="0" smtClean="0"/>
              <a:t>」，謂「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以制定程序及形式為標準</a:t>
            </a:r>
            <a:r>
              <a:rPr lang="zh-TW" altLang="en-US" dirty="0" smtClean="0"/>
              <a:t>」，「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立法機關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制定成條文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，即是成文法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又稱為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制定法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/>
              <a:t>」；成文法以外的法源，「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不具備法典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形式的，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皆是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不成文法</a:t>
            </a:r>
            <a:r>
              <a:rPr lang="zh-TW" altLang="en-US" dirty="0" smtClean="0"/>
              <a:t>」，乃是「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由國家加以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，故又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稱為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非制定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/>
              <a:t>」。</a:t>
            </a:r>
            <a:r>
              <a:rPr lang="en-US" altLang="zh-TW" dirty="0" smtClean="0">
                <a:solidFill>
                  <a:srgbClr val="FF0000"/>
                </a:solidFill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</a:rPr>
              <a:t>從成文、不成文的字面看不出「制頒」、「承認」之意涵（詞不達意），成文法既指稱「法令」，又限於稱為制定法的立法機關制定之法律，前後不一貫（一詞多義）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劉幸義（</a:t>
            </a:r>
            <a:r>
              <a:rPr lang="en-US" altLang="zh-TW" dirty="0" smtClean="0"/>
              <a:t>2015</a:t>
            </a:r>
            <a:r>
              <a:rPr lang="zh-TW" altLang="en-US" dirty="0" smtClean="0"/>
              <a:t>）：「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其傳承是否以文字記載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，可分為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成文法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非成文法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en-US" altLang="zh-TW" dirty="0" smtClean="0"/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一些文獻上，把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制定法與成文法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當作同義詞，然實際上這是兩個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的概念</a:t>
            </a:r>
            <a:r>
              <a:rPr lang="zh-TW" altLang="en-US" dirty="0" smtClean="0"/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制定法與非制定法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的區分，是從法規是否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由某個特定機關經由一定程序來制定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作標準。</a:t>
            </a:r>
            <a:r>
              <a:rPr lang="zh-TW" altLang="en-US" dirty="0" smtClean="0"/>
              <a:t>」→成文法概念與制定機關及程序</a:t>
            </a:r>
            <a:r>
              <a:rPr lang="zh-TW" altLang="en-US" b="1" dirty="0">
                <a:solidFill>
                  <a:srgbClr val="0070C0"/>
                </a:solidFill>
              </a:rPr>
              <a:t>無關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用文字來</a:t>
            </a:r>
            <a:r>
              <a:rPr lang="zh-TW" altLang="en-US" dirty="0" smtClean="0">
                <a:solidFill>
                  <a:srgbClr val="FF0000"/>
                </a:solidFill>
              </a:rPr>
              <a:t>表達即成文法</a:t>
            </a:r>
            <a:r>
              <a:rPr lang="zh-TW" altLang="en-US" dirty="0" smtClean="0"/>
              <a:t>（附</a:t>
            </a:r>
            <a:r>
              <a:rPr lang="en-US" altLang="zh-TW" dirty="0" smtClean="0"/>
              <a:t>written law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陳惠馨（</a:t>
            </a:r>
            <a:r>
              <a:rPr lang="en-US" altLang="zh-TW" dirty="0" smtClean="0"/>
              <a:t>2020</a:t>
            </a:r>
            <a:r>
              <a:rPr lang="zh-TW" altLang="en-US" dirty="0" smtClean="0"/>
              <a:t>）：「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成文法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法典形式或不具法典形式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由文字書寫而成的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dirty="0" smtClean="0"/>
              <a:t>」，「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漢朝就出現成文法，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雖然在體例上還沒有呈現系統性之法典型態，但其內容主要以成文文字呈現。</a:t>
            </a:r>
            <a:r>
              <a:rPr lang="zh-TW" altLang="en-US" dirty="0"/>
              <a:t>」</a:t>
            </a:r>
            <a:r>
              <a:rPr lang="zh-TW" altLang="en-US" dirty="0" smtClean="0"/>
              <a:t>→</a:t>
            </a:r>
            <a:r>
              <a:rPr lang="zh-TW" altLang="en-US" dirty="0" smtClean="0">
                <a:solidFill>
                  <a:srgbClr val="FF0000"/>
                </a:solidFill>
              </a:rPr>
              <a:t>以文字書寫</a:t>
            </a:r>
            <a:r>
              <a:rPr lang="zh-TW" altLang="en-US" dirty="0" smtClean="0"/>
              <a:t>的法律</a:t>
            </a:r>
            <a:r>
              <a:rPr lang="zh-TW" altLang="en-US" dirty="0" smtClean="0">
                <a:solidFill>
                  <a:srgbClr val="FF0000"/>
                </a:solidFill>
              </a:rPr>
              <a:t>即可稱成文法</a:t>
            </a:r>
            <a:r>
              <a:rPr lang="zh-TW" altLang="en-US" dirty="0" smtClean="0"/>
              <a:t>，不一定具法典形式。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96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435" y="291235"/>
            <a:ext cx="10515600" cy="81713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statute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譯為「成文法」以對應不成文法妥乎？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435" y="1108365"/>
            <a:ext cx="10954327" cy="53293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b="1" dirty="0" smtClean="0"/>
              <a:t>L. Friedman, </a:t>
            </a:r>
            <a:r>
              <a:rPr lang="en-US" altLang="zh-TW" b="1" i="1" dirty="0" smtClean="0"/>
              <a:t>A History of American Law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(2005): Modern continental law finds its highest expression in a code. “The law” in France and Germany is above all the law of the great codes—</a:t>
            </a:r>
            <a:r>
              <a:rPr lang="en-US" altLang="zh-TW" dirty="0" smtClean="0">
                <a:solidFill>
                  <a:srgbClr val="FF0000"/>
                </a:solidFill>
              </a:rPr>
              <a:t>statutes</a:t>
            </a:r>
            <a:r>
              <a:rPr lang="en-US" altLang="zh-TW" dirty="0" smtClean="0"/>
              <a:t>, in other words. “Common law,” on the other hand, was “unwritten law,” as </a:t>
            </a:r>
            <a:r>
              <a:rPr lang="en-US" altLang="zh-TW" b="1" dirty="0" smtClean="0"/>
              <a:t>Blackstone</a:t>
            </a:r>
            <a:r>
              <a:rPr lang="en-US" altLang="zh-TW" dirty="0" smtClean="0"/>
              <a:t> called it. </a:t>
            </a:r>
            <a:r>
              <a:rPr lang="en-US" altLang="zh-TW" b="1" dirty="0" smtClean="0">
                <a:solidFill>
                  <a:srgbClr val="0070C0"/>
                </a:solidFill>
              </a:rPr>
              <a:t>“Unwritten” was not meant literally</a:t>
            </a:r>
            <a:r>
              <a:rPr lang="en-US" altLang="zh-TW" dirty="0" smtClean="0"/>
              <a:t>; English and American laws are, if anything, </a:t>
            </a:r>
            <a:r>
              <a:rPr lang="en-US" altLang="zh-TW" b="1" dirty="0" smtClean="0"/>
              <a:t>overwritten</a:t>
            </a:r>
            <a:r>
              <a:rPr lang="en-US" altLang="zh-TW" dirty="0" smtClean="0"/>
              <a:t>.</a:t>
            </a:r>
            <a:r>
              <a:rPr lang="zh-TW" altLang="en-US" dirty="0" smtClean="0"/>
              <a:t>  </a:t>
            </a:r>
            <a:r>
              <a:rPr lang="en-US" altLang="zh-TW" dirty="0" smtClean="0"/>
              <a:t>Blackstone meant, however, that the ultimate, highest source of law was </a:t>
            </a:r>
            <a:r>
              <a:rPr lang="en-US" altLang="zh-TW" b="1" dirty="0" smtClean="0">
                <a:solidFill>
                  <a:srgbClr val="0070C0"/>
                </a:solidFill>
              </a:rPr>
              <a:t>not</a:t>
            </a:r>
            <a:r>
              <a:rPr lang="en-US" altLang="zh-TW" dirty="0" smtClean="0"/>
              <a:t> an enactment, </a:t>
            </a:r>
            <a:r>
              <a:rPr lang="en-US" altLang="zh-TW" b="1" dirty="0" smtClean="0">
                <a:solidFill>
                  <a:srgbClr val="0070C0"/>
                </a:solidFill>
              </a:rPr>
              <a:t>not</a:t>
            </a:r>
            <a:r>
              <a:rPr lang="en-US" altLang="zh-TW" dirty="0" smtClean="0"/>
              <a:t> a </a:t>
            </a:r>
            <a:r>
              <a:rPr lang="en-US" altLang="zh-TW" dirty="0" smtClean="0">
                <a:solidFill>
                  <a:srgbClr val="FF0000"/>
                </a:solidFill>
              </a:rPr>
              <a:t>statute </a:t>
            </a:r>
            <a:r>
              <a:rPr lang="en-US" altLang="zh-TW" dirty="0" smtClean="0"/>
              <a:t>of </a:t>
            </a:r>
            <a:r>
              <a:rPr lang="en-US" altLang="zh-TW" dirty="0" err="1" smtClean="0"/>
              <a:t>Parliamant</a:t>
            </a:r>
            <a:r>
              <a:rPr lang="en-US" altLang="zh-TW" dirty="0" smtClean="0"/>
              <a:t>; but rather it </a:t>
            </a:r>
            <a:r>
              <a:rPr lang="en-US" altLang="zh-TW" dirty="0"/>
              <a:t>was “general </a:t>
            </a:r>
            <a:r>
              <a:rPr lang="en-US" altLang="zh-TW" dirty="0" smtClean="0"/>
              <a:t>custom,” as </a:t>
            </a:r>
            <a:r>
              <a:rPr lang="en-US" altLang="zh-TW" b="1" dirty="0" smtClean="0">
                <a:solidFill>
                  <a:srgbClr val="0070C0"/>
                </a:solidFill>
              </a:rPr>
              <a:t>reflected</a:t>
            </a:r>
            <a:r>
              <a:rPr lang="en-US" altLang="zh-TW" dirty="0" smtClean="0"/>
              <a:t> in the </a:t>
            </a:r>
            <a:r>
              <a:rPr lang="en-US" altLang="zh-TW" b="1" dirty="0" smtClean="0">
                <a:solidFill>
                  <a:srgbClr val="0070C0"/>
                </a:solidFill>
              </a:rPr>
              <a:t>decisions</a:t>
            </a:r>
            <a:r>
              <a:rPr lang="en-US" altLang="zh-TW" dirty="0" smtClean="0"/>
              <a:t> of the common-law judges.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/>
              <a:t>劉宏恩、王敏銓譯注（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）：現代大陸法的最高表現形式便是法典。在法國與德國，所謂「法律」尤其指的是</a:t>
            </a:r>
            <a:r>
              <a:rPr lang="zh-TW" altLang="en-US" dirty="0" smtClean="0">
                <a:solidFill>
                  <a:srgbClr val="FF0000"/>
                </a:solidFill>
              </a:rPr>
              <a:t>成文法</a:t>
            </a:r>
            <a:r>
              <a:rPr lang="zh-TW" altLang="en-US" dirty="0" smtClean="0"/>
              <a:t>。但另一方面，如同</a:t>
            </a:r>
            <a:r>
              <a:rPr lang="zh-TW" altLang="en-US" b="1" dirty="0" smtClean="0"/>
              <a:t>布萊克史東</a:t>
            </a:r>
            <a:r>
              <a:rPr lang="zh-TW" altLang="en-US" dirty="0" smtClean="0"/>
              <a:t>所用的詞彙，</a:t>
            </a:r>
            <a:r>
              <a:rPr lang="zh-TW" altLang="en-US" b="1" dirty="0" smtClean="0">
                <a:solidFill>
                  <a:srgbClr val="0070C0"/>
                </a:solidFill>
              </a:rPr>
              <a:t>普通法是不成文法</a:t>
            </a:r>
            <a:r>
              <a:rPr lang="zh-TW" altLang="en-US" dirty="0" smtClean="0">
                <a:solidFill>
                  <a:srgbClr val="0070C0"/>
                </a:solidFill>
              </a:rPr>
              <a:t>（</a:t>
            </a:r>
            <a:r>
              <a:rPr lang="en-US" altLang="zh-TW" dirty="0" smtClean="0">
                <a:solidFill>
                  <a:srgbClr val="0070C0"/>
                </a:solidFill>
              </a:rPr>
              <a:t>unwritten law</a:t>
            </a:r>
            <a:r>
              <a:rPr lang="zh-TW" altLang="en-US" dirty="0" smtClean="0">
                <a:solidFill>
                  <a:srgbClr val="0070C0"/>
                </a:solidFill>
              </a:rPr>
              <a:t>）。</a:t>
            </a:r>
            <a:r>
              <a:rPr lang="zh-TW" altLang="en-US" b="1" dirty="0" smtClean="0">
                <a:solidFill>
                  <a:srgbClr val="0070C0"/>
                </a:solidFill>
              </a:rPr>
              <a:t>此處的「不成文」不能從它的字面意義來理解</a:t>
            </a:r>
            <a:r>
              <a:rPr lang="zh-TW" altLang="en-US" dirty="0" smtClean="0"/>
              <a:t>；英國法與美國法其實都有</a:t>
            </a:r>
            <a:r>
              <a:rPr lang="zh-TW" altLang="en-US" b="1" dirty="0" smtClean="0"/>
              <a:t>太多的書寫</a:t>
            </a:r>
            <a:r>
              <a:rPr lang="zh-TW" altLang="en-US" b="1" dirty="0"/>
              <a:t>文件</a:t>
            </a:r>
            <a:r>
              <a:rPr lang="zh-TW" altLang="en-US" dirty="0"/>
              <a:t>。布萊克史</a:t>
            </a:r>
            <a:r>
              <a:rPr lang="zh-TW" altLang="en-US" dirty="0" smtClean="0"/>
              <a:t>東所謂的</a:t>
            </a:r>
            <a:r>
              <a:rPr lang="zh-TW" altLang="en-US" dirty="0"/>
              <a:t>「不成文</a:t>
            </a:r>
            <a:r>
              <a:rPr lang="zh-TW" altLang="en-US" dirty="0" smtClean="0"/>
              <a:t>」是指：法律的最終最高的來源</a:t>
            </a:r>
            <a:r>
              <a:rPr lang="zh-TW" altLang="en-US" b="1" dirty="0" smtClean="0">
                <a:solidFill>
                  <a:srgbClr val="0070C0"/>
                </a:solidFill>
              </a:rPr>
              <a:t>不是</a:t>
            </a:r>
            <a:r>
              <a:rPr lang="zh-TW" altLang="en-US" dirty="0" smtClean="0"/>
              <a:t>立法、</a:t>
            </a:r>
            <a:r>
              <a:rPr lang="zh-TW" altLang="en-US" b="1" dirty="0" smtClean="0">
                <a:solidFill>
                  <a:srgbClr val="0070C0"/>
                </a:solidFill>
              </a:rPr>
              <a:t>不是</a:t>
            </a:r>
            <a:r>
              <a:rPr lang="zh-TW" altLang="en-US" dirty="0" smtClean="0"/>
              <a:t>國會制定的</a:t>
            </a:r>
            <a:r>
              <a:rPr lang="zh-TW" altLang="en-US" dirty="0" smtClean="0">
                <a:solidFill>
                  <a:srgbClr val="FF0000"/>
                </a:solidFill>
              </a:rPr>
              <a:t>法律</a:t>
            </a:r>
            <a:r>
              <a:rPr lang="zh-TW" altLang="en-US" dirty="0" smtClean="0"/>
              <a:t>，而是「具有普遍適用性的習慣」（</a:t>
            </a:r>
            <a:r>
              <a:rPr lang="en-US" altLang="zh-TW" dirty="0" smtClean="0"/>
              <a:t>general custom</a:t>
            </a:r>
            <a:r>
              <a:rPr lang="zh-TW" altLang="en-US" dirty="0" smtClean="0"/>
              <a:t>），而其</a:t>
            </a:r>
            <a:r>
              <a:rPr lang="zh-TW" altLang="en-US" b="1" dirty="0" smtClean="0">
                <a:solidFill>
                  <a:srgbClr val="0070C0"/>
                </a:solidFill>
              </a:rPr>
              <a:t>反映於</a:t>
            </a:r>
            <a:r>
              <a:rPr lang="zh-TW" altLang="en-US" dirty="0" smtClean="0"/>
              <a:t>普通法法官的</a:t>
            </a:r>
            <a:r>
              <a:rPr lang="zh-TW" altLang="en-US" b="1" dirty="0" smtClean="0">
                <a:solidFill>
                  <a:srgbClr val="0070C0"/>
                </a:solidFill>
              </a:rPr>
              <a:t>判決</a:t>
            </a:r>
            <a:r>
              <a:rPr lang="zh-TW" altLang="en-US" dirty="0" smtClean="0"/>
              <a:t>之中。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）譯文為</a:t>
            </a:r>
            <a:r>
              <a:rPr lang="zh-TW" altLang="en-US" b="1" dirty="0" smtClean="0"/>
              <a:t>遷就</a:t>
            </a:r>
            <a:r>
              <a:rPr lang="zh-TW" altLang="en-US" dirty="0" smtClean="0"/>
              <a:t>台灣學界的「成文法與不成文法」概念，將</a:t>
            </a:r>
            <a:r>
              <a:rPr lang="zh-TW" altLang="en-US" b="1" dirty="0" smtClean="0"/>
              <a:t>由議會制定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statute</a:t>
            </a:r>
            <a:r>
              <a:rPr lang="zh-TW" altLang="en-US" dirty="0" smtClean="0"/>
              <a:t>翻譯為「成文法」，但元照版所稱「成文法法源」卻包括非屬</a:t>
            </a:r>
            <a:r>
              <a:rPr lang="en-US" altLang="zh-TW" dirty="0"/>
              <a:t>statute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命令</a:t>
            </a:r>
            <a:r>
              <a:rPr lang="zh-TW" altLang="en-US" dirty="0" smtClean="0"/>
              <a:t>。（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r>
              <a:rPr lang="en-US" altLang="zh-TW" dirty="0" smtClean="0"/>
              <a:t>18</a:t>
            </a:r>
            <a:r>
              <a:rPr lang="zh-TW" altLang="en-US" dirty="0" smtClean="0"/>
              <a:t>世紀英國法學家布</a:t>
            </a:r>
            <a:r>
              <a:rPr lang="zh-TW" altLang="en-US" dirty="0"/>
              <a:t>萊克史</a:t>
            </a:r>
            <a:r>
              <a:rPr lang="zh-TW" altLang="en-US" dirty="0" smtClean="0"/>
              <a:t>東曾指出，普通法雖稱「不成文」，但實</a:t>
            </a:r>
            <a:r>
              <a:rPr lang="zh-TW" altLang="en-US" dirty="0" smtClean="0">
                <a:solidFill>
                  <a:srgbClr val="FF0000"/>
                </a:solidFill>
              </a:rPr>
              <a:t>已書寫成文件</a:t>
            </a:r>
            <a:r>
              <a:rPr lang="zh-TW" altLang="en-US" dirty="0" smtClean="0"/>
              <a:t>，如判決書，其關鍵在於</a:t>
            </a:r>
            <a:r>
              <a:rPr lang="zh-TW" altLang="en-US" dirty="0" smtClean="0">
                <a:solidFill>
                  <a:srgbClr val="FF0000"/>
                </a:solidFill>
              </a:rPr>
              <a:t>非由議會制定</a:t>
            </a:r>
            <a:r>
              <a:rPr lang="zh-TW" altLang="en-US" dirty="0" smtClean="0"/>
              <a:t>；此不同於前述劉、陳兩位之以</a:t>
            </a:r>
            <a:r>
              <a:rPr lang="zh-TW" altLang="en-US" b="1" dirty="0" smtClean="0"/>
              <a:t>書寫成文字與否</a:t>
            </a:r>
            <a:r>
              <a:rPr lang="zh-TW" altLang="en-US" dirty="0" smtClean="0"/>
              <a:t>區分成文法、不成文法。</a:t>
            </a:r>
            <a:r>
              <a:rPr lang="zh-TW" altLang="en-US" b="1" dirty="0" smtClean="0"/>
              <a:t>讀者看得一頭霧水！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8320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「成文法與不成文法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論」的自相矛盾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435" y="1348511"/>
            <a:ext cx="10954327" cy="52093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元照版在「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以制定程序及形式為標準</a:t>
            </a:r>
            <a:r>
              <a:rPr lang="zh-TW" altLang="en-US" dirty="0" smtClean="0"/>
              <a:t>」區分成文法與不成文法後，條列其「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優劣比較</a:t>
            </a:r>
            <a:r>
              <a:rPr lang="zh-TW" altLang="en-US" dirty="0" smtClean="0"/>
              <a:t>」。認為「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成文法的優點（即不成文法的缺點）</a:t>
            </a:r>
            <a:r>
              <a:rPr lang="zh-TW" altLang="en-US" dirty="0" smtClean="0"/>
              <a:t>」有：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內容較</a:t>
            </a:r>
            <a:r>
              <a:rPr lang="zh-TW" altLang="en-US" b="1" dirty="0" smtClean="0"/>
              <a:t>具體明確</a:t>
            </a:r>
            <a:r>
              <a:rPr lang="zh-TW" altLang="en-US" dirty="0" smtClean="0"/>
              <a:t>，</a:t>
            </a:r>
            <a:r>
              <a:rPr lang="zh-TW" altLang="en-US" u="sng" dirty="0" smtClean="0"/>
              <a:t>易於施行</a:t>
            </a:r>
            <a:r>
              <a:rPr lang="zh-TW" altLang="en-US" dirty="0" smtClean="0"/>
              <a:t>；</a:t>
            </a:r>
            <a:r>
              <a:rPr lang="en-US" altLang="zh-TW" dirty="0" smtClean="0"/>
              <a:t>2.</a:t>
            </a:r>
            <a:r>
              <a:rPr lang="zh-TW" altLang="en-US" b="1" dirty="0" smtClean="0"/>
              <a:t>體系</a:t>
            </a:r>
            <a:r>
              <a:rPr lang="zh-TW" altLang="en-US" dirty="0" smtClean="0"/>
              <a:t>較</a:t>
            </a:r>
            <a:r>
              <a:rPr lang="zh-TW" altLang="en-US" u="sng" dirty="0" smtClean="0"/>
              <a:t>完整周密</a:t>
            </a:r>
            <a:r>
              <a:rPr lang="zh-TW" altLang="en-US" dirty="0" smtClean="0"/>
              <a:t>；</a:t>
            </a:r>
            <a:r>
              <a:rPr lang="en-US" altLang="zh-TW" dirty="0" smtClean="0"/>
              <a:t>3.</a:t>
            </a:r>
            <a:r>
              <a:rPr lang="zh-TW" altLang="en-US" dirty="0" smtClean="0"/>
              <a:t>就一定事項為規範，</a:t>
            </a:r>
            <a:r>
              <a:rPr lang="zh-TW" altLang="en-US" b="1" dirty="0" smtClean="0">
                <a:solidFill>
                  <a:srgbClr val="0070C0"/>
                </a:solidFill>
              </a:rPr>
              <a:t>人民知所遵循，不致無所適從</a:t>
            </a:r>
            <a:r>
              <a:rPr lang="zh-TW" altLang="en-US" dirty="0" smtClean="0"/>
              <a:t>；</a:t>
            </a:r>
            <a:r>
              <a:rPr lang="en-US" altLang="zh-TW" dirty="0" smtClean="0"/>
              <a:t>4.</a:t>
            </a:r>
            <a:r>
              <a:rPr lang="zh-TW" altLang="en-US" dirty="0" smtClean="0"/>
              <a:t>較能</a:t>
            </a:r>
            <a:r>
              <a:rPr lang="zh-TW" altLang="en-US" dirty="0" smtClean="0">
                <a:solidFill>
                  <a:srgbClr val="FF0000"/>
                </a:solidFill>
              </a:rPr>
              <a:t>配合時代需要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從事改革</a:t>
            </a:r>
            <a:r>
              <a:rPr lang="zh-TW" altLang="en-US" dirty="0" smtClean="0"/>
              <a:t>。「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成文法的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缺點（即不成文法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的優點）」</a:t>
            </a:r>
            <a:r>
              <a:rPr lang="zh-TW" altLang="en-US" dirty="0" smtClean="0">
                <a:latin typeface="+mj-ea"/>
                <a:ea typeface="+mj-ea"/>
              </a:rPr>
              <a:t>則是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a.</a:t>
            </a:r>
            <a:r>
              <a:rPr lang="zh-TW" altLang="en-US" u="sng" dirty="0" smtClean="0"/>
              <a:t>法典</a:t>
            </a:r>
            <a:r>
              <a:rPr lang="zh-TW" altLang="en-US" dirty="0" smtClean="0"/>
              <a:t>無論如何完備，仍</a:t>
            </a:r>
            <a:r>
              <a:rPr lang="zh-TW" altLang="en-US" u="sng" dirty="0" smtClean="0"/>
              <a:t>難完全應付層出不窮、千變萬化的</a:t>
            </a:r>
            <a:r>
              <a:rPr lang="zh-TW" altLang="en-US" u="sng" dirty="0"/>
              <a:t>社會事實</a:t>
            </a:r>
            <a:r>
              <a:rPr lang="zh-TW" altLang="en-US" dirty="0" smtClean="0"/>
              <a:t>，且立法</a:t>
            </a:r>
            <a:r>
              <a:rPr lang="zh-TW" altLang="en-US" u="sng" dirty="0"/>
              <a:t>程序繁複</a:t>
            </a:r>
            <a:r>
              <a:rPr lang="zh-TW" altLang="en-US" dirty="0"/>
              <a:t>，難免</a:t>
            </a:r>
            <a:r>
              <a:rPr lang="zh-TW" altLang="en-US" u="sng" dirty="0"/>
              <a:t>無法適時反應</a:t>
            </a:r>
            <a:r>
              <a:rPr lang="zh-TW" altLang="en-US" dirty="0"/>
              <a:t>社會</a:t>
            </a:r>
            <a:r>
              <a:rPr lang="zh-TW" altLang="en-US" dirty="0" smtClean="0"/>
              <a:t>變化；</a:t>
            </a:r>
            <a:r>
              <a:rPr lang="en-US" altLang="zh-TW" dirty="0" smtClean="0"/>
              <a:t>b.</a:t>
            </a:r>
            <a:r>
              <a:rPr lang="zh-TW" altLang="en-US" dirty="0" smtClean="0"/>
              <a:t>如非針對具體社會需要而制定，不免</a:t>
            </a:r>
            <a:r>
              <a:rPr lang="zh-TW" altLang="en-US" b="1" dirty="0" smtClean="0">
                <a:solidFill>
                  <a:srgbClr val="0070C0"/>
                </a:solidFill>
              </a:rPr>
              <a:t>流於抽象、不切實際</a:t>
            </a:r>
            <a:r>
              <a:rPr lang="zh-TW" altLang="en-US" dirty="0" smtClean="0"/>
              <a:t>；</a:t>
            </a:r>
            <a:r>
              <a:rPr lang="en-US" altLang="zh-TW" dirty="0" smtClean="0"/>
              <a:t>c.</a:t>
            </a:r>
            <a:r>
              <a:rPr lang="zh-TW" altLang="en-US" dirty="0" smtClean="0"/>
              <a:t>每因</a:t>
            </a:r>
            <a:r>
              <a:rPr lang="zh-TW" altLang="en-US" dirty="0" smtClean="0">
                <a:solidFill>
                  <a:srgbClr val="FF0000"/>
                </a:solidFill>
              </a:rPr>
              <a:t>遷就政治現實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不能公允</a:t>
            </a:r>
            <a:r>
              <a:rPr lang="zh-TW" altLang="en-US" dirty="0" smtClean="0"/>
              <a:t>立法。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優、缺點相衝突：</a:t>
            </a:r>
            <a:r>
              <a:rPr lang="en-US" altLang="zh-TW" dirty="0" smtClean="0"/>
              <a:t>2</a:t>
            </a:r>
            <a:r>
              <a:rPr lang="zh-TW" altLang="en-US" dirty="0"/>
              <a:t>＋</a:t>
            </a:r>
            <a:r>
              <a:rPr lang="en-US" altLang="zh-TW" dirty="0" smtClean="0"/>
              <a:t>1</a:t>
            </a:r>
            <a:r>
              <a:rPr lang="zh-TW" altLang="en-US" dirty="0" smtClean="0"/>
              <a:t>與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</a:t>
            </a:r>
            <a:r>
              <a:rPr lang="zh-TW" altLang="en-US" dirty="0" smtClean="0"/>
              <a:t>與</a:t>
            </a:r>
            <a:r>
              <a:rPr lang="en-US" altLang="zh-TW" dirty="0" smtClean="0"/>
              <a:t>c</a:t>
            </a:r>
            <a:r>
              <a:rPr lang="zh-TW" altLang="en-US" dirty="0" smtClean="0"/>
              <a:t>自相矛盾，究竟出現何者決定於</a:t>
            </a:r>
            <a:r>
              <a:rPr lang="zh-TW" altLang="en-US" b="1" dirty="0" smtClean="0"/>
              <a:t>立法者素養及法規範實質內涵</a:t>
            </a:r>
            <a:r>
              <a:rPr lang="zh-TW" altLang="en-US" dirty="0" smtClean="0"/>
              <a:t>，而</a:t>
            </a:r>
            <a:r>
              <a:rPr lang="zh-TW" altLang="en-US" dirty="0" smtClean="0">
                <a:solidFill>
                  <a:srgbClr val="FF0000"/>
                </a:solidFill>
              </a:rPr>
              <a:t>非</a:t>
            </a:r>
            <a:r>
              <a:rPr lang="zh-TW" altLang="en-US" dirty="0" smtClean="0"/>
              <a:t>依「制定程序及形式」的成文法或不成文法。這本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年代、第三代法學者寫的法緒教科書，不以為意</a:t>
            </a:r>
            <a:r>
              <a:rPr lang="en-US" altLang="zh-TW" dirty="0" smtClean="0"/>
              <a:t>/</a:t>
            </a:r>
            <a:r>
              <a:rPr lang="zh-TW" altLang="en-US" dirty="0" smtClean="0"/>
              <a:t>異？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308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從明治日本開始的成文法概念「傳話遊戲」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4945" y="1182256"/>
            <a:ext cx="11102109" cy="53755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英國法系統的</a:t>
            </a:r>
            <a:r>
              <a:rPr lang="zh-TW" altLang="en-US" b="1" dirty="0" smtClean="0"/>
              <a:t>奧田義人</a:t>
            </a:r>
            <a:r>
              <a:rPr lang="en-US" altLang="zh-TW" b="1" dirty="0"/>
              <a:t>1906</a:t>
            </a:r>
            <a:r>
              <a:rPr lang="zh-TW" altLang="en-US" b="1" dirty="0"/>
              <a:t>年華文</a:t>
            </a:r>
            <a:r>
              <a:rPr lang="zh-TW" altLang="en-US" b="1" dirty="0" smtClean="0"/>
              <a:t>版</a:t>
            </a:r>
            <a:r>
              <a:rPr lang="zh-TW" altLang="en-US" dirty="0" smtClean="0"/>
              <a:t>：從法律之「</a:t>
            </a:r>
            <a:r>
              <a:rPr lang="zh-TW" altLang="en-US" b="1" dirty="0" smtClean="0"/>
              <a:t>淵源</a:t>
            </a:r>
            <a:r>
              <a:rPr lang="zh-TW" altLang="en-US" dirty="0" smtClean="0"/>
              <a:t>」分</a:t>
            </a:r>
            <a:r>
              <a:rPr lang="zh-TW" altLang="en-US" u="sng" dirty="0" smtClean="0"/>
              <a:t>成文法、</a:t>
            </a:r>
            <a:r>
              <a:rPr lang="zh-TW" altLang="en-US" b="1" u="sng" dirty="0" smtClean="0"/>
              <a:t>慣習法</a:t>
            </a:r>
            <a:r>
              <a:rPr lang="zh-TW" altLang="en-US" dirty="0" smtClean="0"/>
              <a:t>，從法律之「</a:t>
            </a:r>
            <a:r>
              <a:rPr lang="zh-TW" altLang="en-US" b="1" dirty="0" smtClean="0"/>
              <a:t>類別</a:t>
            </a:r>
            <a:r>
              <a:rPr lang="zh-TW" altLang="en-US" dirty="0" smtClean="0"/>
              <a:t>」以「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制定</a:t>
            </a:r>
            <a:r>
              <a:rPr lang="zh-TW" altLang="en-US" dirty="0" smtClean="0"/>
              <a:t>」而</a:t>
            </a:r>
            <a:r>
              <a:rPr lang="zh-TW" altLang="en-US" dirty="0"/>
              <a:t>生</a:t>
            </a:r>
            <a:r>
              <a:rPr lang="zh-TW" altLang="en-US" dirty="0" smtClean="0"/>
              <a:t>法律效力與否，區分</a:t>
            </a:r>
            <a:r>
              <a:rPr lang="zh-TW" altLang="en-US" u="sng" dirty="0" smtClean="0"/>
              <a:t>成文法、</a:t>
            </a:r>
            <a:r>
              <a:rPr lang="zh-TW" altLang="en-US" b="1" u="sng" dirty="0" smtClean="0"/>
              <a:t>不文法</a:t>
            </a:r>
            <a:r>
              <a:rPr lang="zh-TW" altLang="en-US" sz="2400" dirty="0" smtClean="0"/>
              <a:t>（</a:t>
            </a:r>
            <a:r>
              <a:rPr lang="en-US" altLang="zh-TW" sz="2400" dirty="0" smtClean="0">
                <a:solidFill>
                  <a:srgbClr val="FF0000"/>
                </a:solidFill>
              </a:rPr>
              <a:t>written law</a:t>
            </a:r>
            <a:r>
              <a:rPr lang="zh-TW" altLang="en-US" sz="2400" dirty="0" smtClean="0">
                <a:solidFill>
                  <a:srgbClr val="FF0000"/>
                </a:solidFill>
              </a:rPr>
              <a:t>，</a:t>
            </a:r>
            <a:r>
              <a:rPr lang="en-US" altLang="zh-TW" sz="2400" dirty="0" smtClean="0">
                <a:solidFill>
                  <a:srgbClr val="FF0000"/>
                </a:solidFill>
              </a:rPr>
              <a:t>unwritten </a:t>
            </a:r>
            <a:r>
              <a:rPr lang="en-US" altLang="zh-TW" sz="2400" dirty="0">
                <a:solidFill>
                  <a:srgbClr val="FF0000"/>
                </a:solidFill>
              </a:rPr>
              <a:t>law</a:t>
            </a:r>
            <a:r>
              <a:rPr lang="zh-TW" altLang="en-US" sz="2400" dirty="0" smtClean="0"/>
              <a:t>）</a:t>
            </a:r>
            <a:r>
              <a:rPr lang="en-US" altLang="zh-TW" dirty="0" smtClean="0"/>
              <a:t>,</a:t>
            </a:r>
            <a:r>
              <a:rPr lang="zh-TW" altLang="en-US" dirty="0" smtClean="0"/>
              <a:t>係參考</a:t>
            </a:r>
            <a:r>
              <a:rPr lang="en-US" altLang="zh-TW" dirty="0" smtClean="0"/>
              <a:t>1875</a:t>
            </a:r>
            <a:r>
              <a:rPr lang="zh-TW" altLang="en-US" dirty="0" smtClean="0"/>
              <a:t>太政官布告「無成文的法律，依慣習」而</a:t>
            </a:r>
            <a:r>
              <a:rPr lang="zh-TW" altLang="en-US" dirty="0" smtClean="0">
                <a:solidFill>
                  <a:srgbClr val="FF0000"/>
                </a:solidFill>
              </a:rPr>
              <a:t>造詞</a:t>
            </a:r>
            <a:r>
              <a:rPr lang="zh-TW" altLang="en-US" dirty="0" smtClean="0"/>
              <a:t>。其指出英國</a:t>
            </a:r>
            <a:r>
              <a:rPr lang="zh-TW" altLang="en-US" b="1" dirty="0" smtClean="0"/>
              <a:t>普通法</a:t>
            </a:r>
            <a:r>
              <a:rPr lang="zh-TW" altLang="en-US" dirty="0" smtClean="0"/>
              <a:t>即慣習法，雖有判決彙編的</a:t>
            </a:r>
            <a:r>
              <a:rPr lang="zh-TW" altLang="en-US" b="1" dirty="0" smtClean="0">
                <a:solidFill>
                  <a:srgbClr val="0070C0"/>
                </a:solidFill>
              </a:rPr>
              <a:t>書面</a:t>
            </a:r>
            <a:r>
              <a:rPr lang="zh-TW" altLang="en-US" dirty="0" smtClean="0"/>
              <a:t>，仍為</a:t>
            </a:r>
            <a:r>
              <a:rPr lang="zh-TW" altLang="en-US" b="1" dirty="0" smtClean="0"/>
              <a:t>不文法</a:t>
            </a:r>
            <a:r>
              <a:rPr lang="zh-TW" altLang="en-US" dirty="0" smtClean="0"/>
              <a:t>，蓋其</a:t>
            </a:r>
            <a:r>
              <a:rPr lang="zh-TW" altLang="en-US" dirty="0" smtClean="0">
                <a:solidFill>
                  <a:srgbClr val="FF0000"/>
                </a:solidFill>
              </a:rPr>
              <a:t>非依文字制定</a:t>
            </a:r>
            <a:r>
              <a:rPr lang="zh-TW" altLang="en-US" dirty="0" smtClean="0"/>
              <a:t>，而是</a:t>
            </a:r>
            <a:r>
              <a:rPr lang="zh-TW" altLang="en-US" dirty="0" smtClean="0">
                <a:solidFill>
                  <a:srgbClr val="FF0000"/>
                </a:solidFill>
              </a:rPr>
              <a:t>經國家承認</a:t>
            </a:r>
            <a:r>
              <a:rPr lang="zh-TW" altLang="en-US" dirty="0" smtClean="0"/>
              <a:t>始生法律效力；文字</a:t>
            </a:r>
            <a:r>
              <a:rPr lang="zh-TW" altLang="en-US" b="1" dirty="0" smtClean="0">
                <a:solidFill>
                  <a:srgbClr val="0070C0"/>
                </a:solidFill>
              </a:rPr>
              <a:t>書寫</a:t>
            </a:r>
            <a:r>
              <a:rPr lang="zh-TW" altLang="en-US" dirty="0" smtClean="0"/>
              <a:t>的外國法經</a:t>
            </a:r>
            <a:r>
              <a:rPr lang="zh-TW" altLang="en-US" dirty="0" smtClean="0">
                <a:solidFill>
                  <a:srgbClr val="FF0000"/>
                </a:solidFill>
              </a:rPr>
              <a:t>承認</a:t>
            </a:r>
            <a:r>
              <a:rPr lang="zh-TW" altLang="en-US" dirty="0" smtClean="0"/>
              <a:t>而生效力者，</a:t>
            </a:r>
            <a:r>
              <a:rPr lang="zh-TW" altLang="en-US" dirty="0" smtClean="0">
                <a:solidFill>
                  <a:srgbClr val="FF0000"/>
                </a:solidFill>
              </a:rPr>
              <a:t>亦</a:t>
            </a:r>
            <a:r>
              <a:rPr lang="zh-TW" altLang="en-US" dirty="0" smtClean="0"/>
              <a:t>不</a:t>
            </a:r>
            <a:r>
              <a:rPr lang="zh-TW" altLang="en-US" dirty="0"/>
              <a:t>文法</a:t>
            </a:r>
            <a:r>
              <a:rPr lang="zh-TW" altLang="en-US" sz="2100" dirty="0" smtClean="0"/>
              <a:t>（與布</a:t>
            </a:r>
            <a:r>
              <a:rPr lang="zh-TW" altLang="en-US" sz="2100" dirty="0"/>
              <a:t>萊克史</a:t>
            </a:r>
            <a:r>
              <a:rPr lang="zh-TW" altLang="en-US" sz="2100" dirty="0" smtClean="0"/>
              <a:t>東同說）</a:t>
            </a:r>
            <a:r>
              <a:rPr lang="zh-TW" altLang="en-US" dirty="0" smtClean="0"/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>※</a:t>
            </a:r>
            <a:r>
              <a:rPr lang="zh-TW" altLang="en-US" b="1" dirty="0" smtClean="0">
                <a:solidFill>
                  <a:srgbClr val="0070C0"/>
                </a:solidFill>
              </a:rPr>
              <a:t>並非以書寫成文字與否決定法律屬性</a:t>
            </a:r>
            <a:r>
              <a:rPr lang="zh-TW" altLang="en-US" dirty="0" smtClean="0"/>
              <a:t>，</a:t>
            </a:r>
            <a:r>
              <a:rPr lang="zh-TW" altLang="en-US" b="1" dirty="0" smtClean="0"/>
              <a:t>卻以「成文」「不文」轉譯，</a:t>
            </a:r>
            <a:r>
              <a:rPr lang="zh-TW" altLang="en-US" dirty="0" smtClean="0"/>
              <a:t>該造詞</a:t>
            </a:r>
            <a:r>
              <a:rPr lang="zh-TW" altLang="en-US" dirty="0" smtClean="0">
                <a:solidFill>
                  <a:srgbClr val="FF0000"/>
                </a:solidFill>
              </a:rPr>
              <a:t>未顯現</a:t>
            </a:r>
            <a:r>
              <a:rPr lang="zh-TW" altLang="en-US" dirty="0" smtClean="0"/>
              <a:t>經「制定」「國家承認」始為法律的</a:t>
            </a:r>
            <a:r>
              <a:rPr lang="zh-TW" altLang="en-US" dirty="0" smtClean="0">
                <a:solidFill>
                  <a:srgbClr val="FF0000"/>
                </a:solidFill>
              </a:rPr>
              <a:t>涵義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留法的岸本辰雄</a:t>
            </a:r>
            <a:r>
              <a:rPr lang="en-US" altLang="zh-TW" dirty="0" smtClean="0"/>
              <a:t>1890</a:t>
            </a:r>
            <a:r>
              <a:rPr lang="zh-TW" altLang="en-US" dirty="0" smtClean="0"/>
              <a:t>年表示，西方往昔以記載於</a:t>
            </a:r>
            <a:r>
              <a:rPr lang="zh-TW" altLang="en-US" dirty="0"/>
              <a:t>文書</a:t>
            </a:r>
            <a:r>
              <a:rPr lang="zh-TW" altLang="en-US" dirty="0" smtClean="0"/>
              <a:t>與否，</a:t>
            </a:r>
            <a:r>
              <a:rPr lang="zh-TW" altLang="en-US" b="1" dirty="0" smtClean="0"/>
              <a:t>近代立憲政治</a:t>
            </a:r>
            <a:r>
              <a:rPr lang="zh-TW" altLang="en-US" dirty="0" smtClean="0"/>
              <a:t>後</a:t>
            </a:r>
            <a:r>
              <a:rPr lang="zh-TW" altLang="en-US" dirty="0" smtClean="0">
                <a:solidFill>
                  <a:srgbClr val="FF0000"/>
                </a:solidFill>
              </a:rPr>
              <a:t>改以</a:t>
            </a:r>
            <a:r>
              <a:rPr lang="zh-TW" altLang="en-US" dirty="0" smtClean="0"/>
              <a:t>出於國王的</a:t>
            </a:r>
            <a:r>
              <a:rPr lang="zh-TW" altLang="en-US" b="1" dirty="0" smtClean="0"/>
              <a:t>明示</a:t>
            </a:r>
            <a:r>
              <a:rPr lang="zh-TW" altLang="en-US" dirty="0" smtClean="0"/>
              <a:t>或</a:t>
            </a:r>
            <a:r>
              <a:rPr lang="zh-TW" altLang="en-US" b="1" dirty="0" smtClean="0"/>
              <a:t>默認</a:t>
            </a:r>
            <a:r>
              <a:rPr lang="zh-TW" altLang="en-US" dirty="0" smtClean="0"/>
              <a:t>始生法效力而為區分</a:t>
            </a:r>
            <a:r>
              <a:rPr lang="zh-TW" altLang="en-US" sz="2100" dirty="0" smtClean="0"/>
              <a:t>（就英國</a:t>
            </a:r>
            <a:r>
              <a:rPr lang="zh-TW" altLang="en-US" sz="2100" dirty="0"/>
              <a:t>法布</a:t>
            </a:r>
            <a:r>
              <a:rPr lang="zh-TW" altLang="en-US" sz="2100" dirty="0" smtClean="0"/>
              <a:t>萊克</a:t>
            </a:r>
            <a:r>
              <a:rPr lang="zh-TW" altLang="en-US" sz="2100" dirty="0"/>
              <a:t>史</a:t>
            </a:r>
            <a:r>
              <a:rPr lang="zh-TW" altLang="en-US" sz="2100" dirty="0" smtClean="0"/>
              <a:t>東亦謂不可從「不文」字面來理解）</a:t>
            </a:r>
            <a:r>
              <a:rPr lang="zh-TW" altLang="en-US" dirty="0" smtClean="0"/>
              <a:t>，其比較成文法</a:t>
            </a:r>
            <a:r>
              <a:rPr lang="zh-TW" altLang="en-US" dirty="0" smtClean="0">
                <a:solidFill>
                  <a:srgbClr val="FF0000"/>
                </a:solidFill>
              </a:rPr>
              <a:t>與慣習法</a:t>
            </a:r>
            <a:r>
              <a:rPr lang="zh-TW" altLang="en-US" dirty="0" smtClean="0"/>
              <a:t>之</a:t>
            </a:r>
            <a:r>
              <a:rPr lang="zh-TW" altLang="en-US" dirty="0" smtClean="0">
                <a:solidFill>
                  <a:srgbClr val="FF0000"/>
                </a:solidFill>
              </a:rPr>
              <a:t>得失</a:t>
            </a:r>
            <a:r>
              <a:rPr lang="zh-TW" altLang="en-US" dirty="0" smtClean="0"/>
              <a:t>而肯定法國法制。法國法系統的</a:t>
            </a:r>
            <a:r>
              <a:rPr lang="zh-TW" altLang="en-US" b="1" dirty="0" smtClean="0"/>
              <a:t>織田萬</a:t>
            </a:r>
            <a:r>
              <a:rPr lang="en-US" altLang="zh-TW" b="1" dirty="0"/>
              <a:t>1907</a:t>
            </a:r>
            <a:r>
              <a:rPr lang="zh-TW" altLang="en-US" b="1" dirty="0" smtClean="0"/>
              <a:t>年華文版</a:t>
            </a:r>
            <a:r>
              <a:rPr lang="zh-TW" altLang="en-US" dirty="0" smtClean="0"/>
              <a:t>，即依「</a:t>
            </a:r>
            <a:r>
              <a:rPr lang="zh-TW" altLang="en-US" b="1" dirty="0" smtClean="0"/>
              <a:t>以文書發布</a:t>
            </a:r>
            <a:r>
              <a:rPr lang="zh-TW" altLang="en-US" dirty="0" smtClean="0"/>
              <a:t>」或法院「</a:t>
            </a:r>
            <a:r>
              <a:rPr lang="zh-TW" altLang="en-US" b="1" dirty="0" smtClean="0"/>
              <a:t>認定於暗默</a:t>
            </a:r>
            <a:r>
              <a:rPr lang="zh-TW" altLang="en-US" dirty="0" smtClean="0"/>
              <a:t>」區分成文法與不文法。其亦知判例法為不文法且在英美與成文法有同一效力，但認為</a:t>
            </a:r>
            <a:r>
              <a:rPr lang="zh-TW" altLang="en-US" dirty="0" smtClean="0">
                <a:solidFill>
                  <a:srgbClr val="FF0000"/>
                </a:solidFill>
              </a:rPr>
              <a:t>慣習法總是與不文法同義</a:t>
            </a:r>
            <a:r>
              <a:rPr lang="zh-TW" altLang="en-US" dirty="0" smtClean="0"/>
              <a:t>，本於成文法</a:t>
            </a:r>
            <a:r>
              <a:rPr lang="zh-TW" altLang="en-US" dirty="0" smtClean="0">
                <a:solidFill>
                  <a:srgbClr val="FF0000"/>
                </a:solidFill>
              </a:rPr>
              <a:t>與慣習法</a:t>
            </a:r>
            <a:r>
              <a:rPr lang="zh-TW" altLang="en-US" dirty="0" smtClean="0"/>
              <a:t>之</a:t>
            </a:r>
            <a:r>
              <a:rPr lang="zh-TW" altLang="en-US" dirty="0" smtClean="0">
                <a:solidFill>
                  <a:srgbClr val="FF0000"/>
                </a:solidFill>
              </a:rPr>
              <a:t>得失</a:t>
            </a:r>
            <a:r>
              <a:rPr lang="zh-TW" altLang="en-US" dirty="0" smtClean="0"/>
              <a:t>，認為</a:t>
            </a:r>
            <a:r>
              <a:rPr lang="zh-TW" altLang="en-US" b="1" dirty="0" smtClean="0"/>
              <a:t>成文法較優</a:t>
            </a:r>
            <a:r>
              <a:rPr lang="zh-TW" altLang="en-US" dirty="0" smtClean="0"/>
              <a:t>，顯現</a:t>
            </a:r>
            <a:r>
              <a:rPr lang="zh-TW" altLang="en-US" b="1" dirty="0" smtClean="0"/>
              <a:t>歐陸法系本位主義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923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638"/>
          </a:xfrm>
        </p:spPr>
        <p:txBody>
          <a:bodyPr>
            <a:normAutofit fontScale="90000"/>
          </a:bodyPr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8836" y="812801"/>
            <a:ext cx="10954327" cy="52093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20</a:t>
            </a:r>
            <a:r>
              <a:rPr lang="zh-TW" altLang="en-US" dirty="0"/>
              <a:t>世紀初，專為</a:t>
            </a:r>
            <a:r>
              <a:rPr lang="zh-TW" altLang="en-US" dirty="0" smtClean="0"/>
              <a:t>清末中國習法者而寫的岡田朝太郎華文版：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應稱「不</a:t>
            </a:r>
            <a:r>
              <a:rPr lang="zh-TW" altLang="en-US" dirty="0" smtClean="0">
                <a:solidFill>
                  <a:srgbClr val="FF0000"/>
                </a:solidFill>
              </a:rPr>
              <a:t>成</a:t>
            </a:r>
            <a:r>
              <a:rPr lang="zh-TW" altLang="en-US" dirty="0" smtClean="0"/>
              <a:t>文法」；</a:t>
            </a:r>
            <a:r>
              <a:rPr lang="en-US" altLang="zh-TW" dirty="0" smtClean="0"/>
              <a:t>2.</a:t>
            </a:r>
            <a:r>
              <a:rPr lang="zh-TW" altLang="en-US" dirty="0" smtClean="0"/>
              <a:t>從歐陸法系觀點認為不成文法</a:t>
            </a:r>
            <a:r>
              <a:rPr lang="zh-TW" altLang="en-US" dirty="0" smtClean="0">
                <a:solidFill>
                  <a:srgbClr val="FF0000"/>
                </a:solidFill>
              </a:rPr>
              <a:t>僅慣習法爾</a:t>
            </a:r>
            <a:r>
              <a:rPr lang="zh-TW" altLang="en-US" dirty="0" smtClean="0"/>
              <a:t>，採</a:t>
            </a:r>
            <a:r>
              <a:rPr lang="zh-TW" altLang="en-US" b="1" dirty="0" smtClean="0"/>
              <a:t>成文法與慣習法</a:t>
            </a:r>
            <a:r>
              <a:rPr lang="zh-TW" altLang="en-US" dirty="0" smtClean="0"/>
              <a:t>這組概念；</a:t>
            </a:r>
            <a:r>
              <a:rPr lang="en-US" altLang="zh-TW" dirty="0" smtClean="0"/>
              <a:t>3.</a:t>
            </a:r>
            <a:r>
              <a:rPr lang="zh-TW" altLang="en-US" dirty="0" smtClean="0"/>
              <a:t>成文法須依各國「立法權之所在」與「制定之格式」，在君主專斷制定、</a:t>
            </a:r>
            <a:r>
              <a:rPr lang="zh-TW" altLang="en-US" b="1" dirty="0" smtClean="0"/>
              <a:t>不</a:t>
            </a:r>
            <a:r>
              <a:rPr lang="zh-TW" altLang="en-US" dirty="0" smtClean="0"/>
              <a:t>須經</a:t>
            </a:r>
            <a:r>
              <a:rPr lang="zh-TW" altLang="en-US" b="1" dirty="0" smtClean="0"/>
              <a:t>議會</a:t>
            </a:r>
            <a:r>
              <a:rPr lang="zh-TW" altLang="en-US" dirty="0" smtClean="0"/>
              <a:t>協贊的</a:t>
            </a:r>
            <a:r>
              <a:rPr lang="zh-TW" altLang="en-US" b="1" dirty="0" smtClean="0">
                <a:solidFill>
                  <a:srgbClr val="0070C0"/>
                </a:solidFill>
              </a:rPr>
              <a:t>清國</a:t>
            </a:r>
            <a:r>
              <a:rPr lang="zh-TW" altLang="en-US" dirty="0" smtClean="0"/>
              <a:t>，形式上</a:t>
            </a:r>
            <a:r>
              <a:rPr lang="zh-TW" altLang="en-US" dirty="0" smtClean="0">
                <a:solidFill>
                  <a:srgbClr val="FF0000"/>
                </a:solidFill>
              </a:rPr>
              <a:t>不區分法律與命令</a:t>
            </a:r>
            <a:r>
              <a:rPr lang="zh-TW" altLang="en-US" dirty="0" smtClean="0"/>
              <a:t>，</a:t>
            </a:r>
            <a:r>
              <a:rPr lang="zh-TW" altLang="en-US" b="1" dirty="0" smtClean="0"/>
              <a:t>異於</a:t>
            </a:r>
            <a:r>
              <a:rPr lang="zh-TW" altLang="en-US" dirty="0" smtClean="0"/>
              <a:t>前述奧田、織田譯本準據</a:t>
            </a:r>
            <a:r>
              <a:rPr lang="zh-TW" altLang="en-US" b="1" dirty="0" smtClean="0">
                <a:solidFill>
                  <a:srgbClr val="0070C0"/>
                </a:solidFill>
              </a:rPr>
              <a:t>日本</a:t>
            </a:r>
            <a:r>
              <a:rPr lang="zh-TW" altLang="en-US" dirty="0" smtClean="0"/>
              <a:t>憲法，</a:t>
            </a:r>
            <a:r>
              <a:rPr lang="zh-TW" altLang="en-US" dirty="0" smtClean="0">
                <a:solidFill>
                  <a:srgbClr val="FF0000"/>
                </a:solidFill>
              </a:rPr>
              <a:t>包括</a:t>
            </a:r>
            <a:r>
              <a:rPr lang="zh-TW" altLang="en-US" dirty="0" smtClean="0"/>
              <a:t>天皇行使立法權時須經議會協贊的</a:t>
            </a:r>
            <a:r>
              <a:rPr lang="zh-TW" altLang="en-US" dirty="0" smtClean="0">
                <a:solidFill>
                  <a:srgbClr val="FF0000"/>
                </a:solidFill>
              </a:rPr>
              <a:t>法律</a:t>
            </a:r>
            <a:r>
              <a:rPr lang="zh-TW" altLang="en-US" dirty="0" smtClean="0"/>
              <a:t>及僅依勅令的</a:t>
            </a:r>
            <a:r>
              <a:rPr lang="zh-TW" altLang="en-US" dirty="0" smtClean="0">
                <a:solidFill>
                  <a:srgbClr val="FF0000"/>
                </a:solidFill>
              </a:rPr>
              <a:t>命令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清末至民初</a:t>
            </a:r>
            <a:r>
              <a:rPr lang="zh-TW" altLang="en-US" dirty="0" smtClean="0">
                <a:solidFill>
                  <a:srgbClr val="FF0000"/>
                </a:solidFill>
              </a:rPr>
              <a:t>胡挹琪</a:t>
            </a:r>
            <a:r>
              <a:rPr lang="zh-TW" altLang="en-US" dirty="0" smtClean="0"/>
              <a:t>編譯以梅謙次郎、奧田義人為主的日本法學通論作品：</a:t>
            </a:r>
            <a:r>
              <a:rPr lang="en-US" altLang="zh-TW" dirty="0" smtClean="0"/>
              <a:t>1.</a:t>
            </a:r>
            <a:r>
              <a:rPr lang="zh-TW" altLang="en-US" dirty="0" smtClean="0"/>
              <a:t>表示</a:t>
            </a:r>
            <a:r>
              <a:rPr lang="zh-TW" altLang="en-US" u="sng" dirty="0" smtClean="0"/>
              <a:t>名為「成文」「不文」卻與文字記載與否無關，用語不妥</a:t>
            </a:r>
            <a:r>
              <a:rPr lang="zh-TW" altLang="en-US" dirty="0" smtClean="0"/>
              <a:t>，但以「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沿用已久，姑存之</a:t>
            </a:r>
            <a:r>
              <a:rPr lang="zh-TW" altLang="en-US" dirty="0" smtClean="0"/>
              <a:t>」而跟隨日本；</a:t>
            </a:r>
            <a:r>
              <a:rPr lang="en-US" altLang="zh-TW" dirty="0" smtClean="0"/>
              <a:t>2.</a:t>
            </a:r>
            <a:r>
              <a:rPr lang="zh-TW" altLang="en-US" dirty="0" smtClean="0"/>
              <a:t>沿襲梅</a:t>
            </a:r>
            <a:r>
              <a:rPr lang="zh-TW" altLang="en-US" dirty="0"/>
              <a:t>謙次</a:t>
            </a:r>
            <a:r>
              <a:rPr lang="zh-TW" altLang="en-US" dirty="0" smtClean="0"/>
              <a:t>郎所持「不文法（一名慣習法）」，將日本學界關於成文法與</a:t>
            </a:r>
            <a:r>
              <a:rPr lang="zh-TW" altLang="en-US" dirty="0" smtClean="0">
                <a:solidFill>
                  <a:srgbClr val="FF0000"/>
                </a:solidFill>
              </a:rPr>
              <a:t>慣習法</a:t>
            </a:r>
            <a:r>
              <a:rPr lang="zh-TW" altLang="en-US" dirty="0" smtClean="0"/>
              <a:t>之得失，整理</a:t>
            </a:r>
            <a:r>
              <a:rPr lang="en-US" altLang="zh-TW" dirty="0" smtClean="0"/>
              <a:t>/</a:t>
            </a:r>
            <a:r>
              <a:rPr lang="zh-TW" altLang="en-US" dirty="0" smtClean="0"/>
              <a:t>傳遞為「</a:t>
            </a:r>
            <a:r>
              <a:rPr lang="zh-TW" altLang="en-US" b="1" dirty="0" smtClean="0"/>
              <a:t>成文法與</a:t>
            </a:r>
            <a:r>
              <a:rPr lang="zh-TW" altLang="en-US" b="1" dirty="0" smtClean="0">
                <a:solidFill>
                  <a:srgbClr val="FF0000"/>
                </a:solidFill>
              </a:rPr>
              <a:t>不文法</a:t>
            </a:r>
            <a:r>
              <a:rPr lang="zh-TW" altLang="en-US" b="1" dirty="0" smtClean="0"/>
              <a:t>之得失論</a:t>
            </a:r>
            <a:r>
              <a:rPr lang="zh-TW" altLang="en-US" dirty="0" smtClean="0"/>
              <a:t>」→</a:t>
            </a:r>
            <a:r>
              <a:rPr lang="en-US" altLang="zh-TW" dirty="0" smtClean="0"/>
              <a:t>1917</a:t>
            </a:r>
            <a:r>
              <a:rPr lang="zh-TW" altLang="en-US" dirty="0" smtClean="0"/>
              <a:t>第一份由中國學者講述的法通</a:t>
            </a:r>
            <a:r>
              <a:rPr lang="en-US" altLang="zh-TW" dirty="0" smtClean="0"/>
              <a:t>—</a:t>
            </a:r>
            <a:r>
              <a:rPr lang="zh-TW" altLang="en-US" dirty="0" smtClean="0"/>
              <a:t>「朝陽講義」沿用→林紀東</a:t>
            </a:r>
            <a:r>
              <a:rPr lang="en-US" altLang="zh-TW" dirty="0" smtClean="0"/>
              <a:t>1947</a:t>
            </a:r>
            <a:r>
              <a:rPr lang="zh-TW" altLang="en-US" dirty="0" smtClean="0"/>
              <a:t>民國中國最後一份法通、</a:t>
            </a:r>
            <a:r>
              <a:rPr lang="en-US" altLang="zh-TW" dirty="0" smtClean="0"/>
              <a:t>1953</a:t>
            </a:r>
            <a:r>
              <a:rPr lang="zh-TW" altLang="en-US" dirty="0" smtClean="0"/>
              <a:t>戰後台灣第一份</a:t>
            </a:r>
            <a:r>
              <a:rPr lang="zh-TW" altLang="en-US" dirty="0"/>
              <a:t>法</a:t>
            </a:r>
            <a:r>
              <a:rPr lang="zh-TW" altLang="en-US" dirty="0" smtClean="0"/>
              <a:t>緒沿用→林紀東</a:t>
            </a:r>
            <a:r>
              <a:rPr lang="en-US" altLang="zh-TW" dirty="0" smtClean="0"/>
              <a:t>1978</a:t>
            </a:r>
            <a:r>
              <a:rPr lang="zh-TW" altLang="en-US" dirty="0" smtClean="0">
                <a:solidFill>
                  <a:srgbClr val="FF0000"/>
                </a:solidFill>
              </a:rPr>
              <a:t>刪除</a:t>
            </a:r>
            <a:r>
              <a:rPr lang="zh-TW" altLang="en-US" dirty="0" smtClean="0"/>
              <a:t>，但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管歐、</a:t>
            </a:r>
            <a:r>
              <a:rPr lang="en-US" altLang="zh-TW" dirty="0" smtClean="0"/>
              <a:t>1956</a:t>
            </a:r>
            <a:r>
              <a:rPr lang="zh-TW" altLang="en-US" dirty="0" smtClean="0"/>
              <a:t>鄭玉波、</a:t>
            </a:r>
            <a:r>
              <a:rPr lang="en-US" altLang="zh-TW" dirty="0" smtClean="0"/>
              <a:t>1987</a:t>
            </a:r>
            <a:r>
              <a:rPr lang="zh-TW" altLang="en-US" dirty="0" smtClean="0"/>
              <a:t>梁宇賢、</a:t>
            </a:r>
            <a:r>
              <a:rPr lang="en-US" altLang="zh-TW" dirty="0" smtClean="0">
                <a:solidFill>
                  <a:srgbClr val="FF0000"/>
                </a:solidFill>
              </a:rPr>
              <a:t>1993</a:t>
            </a:r>
            <a:r>
              <a:rPr lang="zh-TW" altLang="en-US" dirty="0" smtClean="0"/>
              <a:t>元照版</a:t>
            </a:r>
            <a:r>
              <a:rPr lang="zh-TW" altLang="en-US" dirty="0" smtClean="0">
                <a:solidFill>
                  <a:srgbClr val="FF0000"/>
                </a:solidFill>
              </a:rPr>
              <a:t>沿用</a:t>
            </a:r>
            <a:r>
              <a:rPr lang="zh-TW" altLang="en-US" dirty="0" smtClean="0"/>
              <a:t>。</a:t>
            </a:r>
            <a:r>
              <a:rPr lang="en-US" altLang="zh-TW" dirty="0" smtClean="0">
                <a:solidFill>
                  <a:srgbClr val="FF0000"/>
                </a:solidFill>
              </a:rPr>
              <a:t>※</a:t>
            </a:r>
            <a:r>
              <a:rPr lang="zh-TW" altLang="en-US" dirty="0" smtClean="0"/>
              <a:t>得失論若將不成文法</a:t>
            </a:r>
            <a:r>
              <a:rPr lang="zh-TW" altLang="en-US" b="1" dirty="0" smtClean="0"/>
              <a:t>換成是習慣法</a:t>
            </a:r>
            <a:r>
              <a:rPr lang="zh-TW" altLang="en-US" dirty="0" smtClean="0"/>
              <a:t>較具說服力，不宜擴及</a:t>
            </a:r>
            <a:r>
              <a:rPr lang="zh-TW" altLang="en-US" u="sng" dirty="0" smtClean="0"/>
              <a:t>還包括法理</a:t>
            </a:r>
            <a:r>
              <a:rPr lang="zh-TW" altLang="en-US" dirty="0" smtClean="0"/>
              <a:t>（林）</a:t>
            </a:r>
            <a:r>
              <a:rPr lang="zh-TW" altLang="en-US" u="sng" dirty="0" smtClean="0"/>
              <a:t>、判例法等在內的不成文法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90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6618</Words>
  <Application>Microsoft Office PowerPoint</Application>
  <PresentationFormat>寬螢幕</PresentationFormat>
  <Paragraphs>105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台灣法學知識的流變 法學緒論十餘年後的補課</vt:lpstr>
      <vt:lpstr>台灣法律史告訴我們：法緒這門課怎麼來的？ 因此需要補課！</vt:lpstr>
      <vt:lpstr>傳遞至清末民國中國的華文版法學通論</vt:lpstr>
      <vt:lpstr>戰後台灣法學緒論課程的創設及首份著述</vt:lpstr>
      <vt:lpstr>成文法與不成文法的詞不達意、一詞多義</vt:lpstr>
      <vt:lpstr>將statute譯為「成文法」以對應不成文法妥乎？</vt:lpstr>
      <vt:lpstr>「成文法與不成文法得失論」的自相矛盾</vt:lpstr>
      <vt:lpstr>從明治日本開始的成文法概念「傳話遊戲」</vt:lpstr>
      <vt:lpstr>PowerPoint 簡報</vt:lpstr>
      <vt:lpstr>PowerPoint 簡報</vt:lpstr>
      <vt:lpstr>PowerPoint 簡報</vt:lpstr>
      <vt:lpstr>元照版解釋適用論何以有別於王澤鑑的書？</vt:lpstr>
      <vt:lpstr>PowerPoint 簡報</vt:lpstr>
      <vt:lpstr>PowerPoint 簡報</vt:lpstr>
      <vt:lpstr>填補一直被忽略的英美法系之法解釋適用論</vt:lpstr>
      <vt:lpstr>PowerPoint 簡報</vt:lpstr>
      <vt:lpstr>看不見台灣法事實的法緒論述</vt:lpstr>
      <vt:lpstr>結論：專為法律人打造新的「台灣版」法學緒論</vt:lpstr>
      <vt:lpstr>台灣版法緒就法源論可採的「法之淵源及分類」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台灣法學知識的流變 法學緒論十餘年後的補課</dc:title>
  <dc:creator>user</dc:creator>
  <cp:lastModifiedBy>user</cp:lastModifiedBy>
  <cp:revision>335</cp:revision>
  <cp:lastPrinted>2022-09-03T07:19:17Z</cp:lastPrinted>
  <dcterms:created xsi:type="dcterms:W3CDTF">2022-08-07T15:13:27Z</dcterms:created>
  <dcterms:modified xsi:type="dcterms:W3CDTF">2022-12-19T13:19:16Z</dcterms:modified>
</cp:coreProperties>
</file>