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8" r:id="rId22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D44D1-5527-4CDF-9874-FCC5CE169C49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0B098-D486-4F9F-830A-78DAD76FF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235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8194E-44D5-4DC3-9D29-B702771DA5F8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2D23F-02F1-4E60-A09B-EA3494D27C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07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96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15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91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606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58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42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61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2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73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56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21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486B-79DD-4FF6-BEBA-044335E6B5AB}" type="datetimeFigureOut">
              <a:rPr lang="zh-TW" altLang="en-US" smtClean="0"/>
              <a:t>2020/12/25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5C4D2-F821-43E9-A737-8CE7ED5A64C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7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8679" y="2060848"/>
            <a:ext cx="7846639" cy="2088232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與民主法治同行五十載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Taiwan Law Society: Escorting Democratic Rule of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Law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 Fifty Years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王泰升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臺灣大學講座教授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台灣法學會第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屆理事長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052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三、透過法學上批判引領國家邁向自由民主法治（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1981-2000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872" y="1412776"/>
            <a:ext cx="8486600" cy="459797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/>
              <a:t>（一）在威權法治下發揮「木馬效應」的行動</a:t>
            </a:r>
            <a:r>
              <a:rPr lang="zh-TW" altLang="en-US" sz="2800" dirty="0" smtClean="0"/>
              <a:t>者</a:t>
            </a:r>
            <a:endParaRPr lang="en-US" altLang="zh-TW" sz="2800" dirty="0" smtClean="0"/>
          </a:p>
          <a:p>
            <a:r>
              <a:rPr lang="zh-TW" altLang="en-US" sz="2800" dirty="0"/>
              <a:t>威權國家以法治為</a:t>
            </a:r>
            <a:r>
              <a:rPr lang="zh-TW" altLang="en-US" sz="2800" dirty="0" smtClean="0"/>
              <a:t>工具</a:t>
            </a:r>
            <a:r>
              <a:rPr lang="zh-TW" altLang="en-US" sz="2800" dirty="0"/>
              <a:t>而</a:t>
            </a:r>
            <a:r>
              <a:rPr lang="zh-TW" altLang="en-US" sz="2800" dirty="0" smtClean="0"/>
              <a:t>為政府治理時，所須培育</a:t>
            </a:r>
            <a:r>
              <a:rPr lang="zh-TW" altLang="en-US" sz="2800" dirty="0"/>
              <a:t>的法律</a:t>
            </a:r>
            <a:r>
              <a:rPr lang="zh-TW" altLang="en-US" sz="2800" dirty="0" smtClean="0"/>
              <a:t>專業人員，是否像「木馬」般</a:t>
            </a:r>
            <a:r>
              <a:rPr lang="zh-TW" altLang="en-US" sz="2800" dirty="0" smtClean="0">
                <a:solidFill>
                  <a:srgbClr val="FF0000"/>
                </a:solidFill>
              </a:rPr>
              <a:t>促成</a:t>
            </a:r>
            <a:r>
              <a:rPr lang="zh-TW" altLang="en-US" sz="2800" dirty="0" smtClean="0"/>
              <a:t>威權走向民主，各國不同，台灣則是成功的例子。法學會透過</a:t>
            </a:r>
            <a:r>
              <a:rPr lang="en-US" altLang="zh-TW" sz="2800" dirty="0" smtClean="0"/>
              <a:t>1980</a:t>
            </a:r>
            <a:r>
              <a:rPr lang="zh-TW" altLang="en-US" sz="2800" dirty="0"/>
              <a:t>及</a:t>
            </a:r>
            <a:r>
              <a:rPr lang="en-US" altLang="zh-TW" sz="2800" dirty="0"/>
              <a:t>90</a:t>
            </a:r>
            <a:r>
              <a:rPr lang="zh-TW" altLang="en-US" sz="2800" dirty="0" smtClean="0"/>
              <a:t>年代的批判及引領，成為催生該木馬效應的</a:t>
            </a:r>
            <a:r>
              <a:rPr lang="zh-TW" altLang="en-US" sz="2800" dirty="0">
                <a:solidFill>
                  <a:srgbClr val="FF0000"/>
                </a:solidFill>
              </a:rPr>
              <a:t>行動者</a:t>
            </a:r>
            <a:r>
              <a:rPr lang="zh-TW" altLang="en-US" sz="2800" dirty="0"/>
              <a:t>之一。</a:t>
            </a:r>
            <a:endParaRPr lang="en-US" altLang="zh-TW" sz="2800" dirty="0" smtClean="0"/>
          </a:p>
          <a:p>
            <a:r>
              <a:rPr lang="zh-TW" altLang="en-US" sz="2800" dirty="0" smtClean="0"/>
              <a:t>正是法學會</a:t>
            </a:r>
            <a:r>
              <a:rPr lang="zh-TW" altLang="en-US" sz="2800" dirty="0"/>
              <a:t>成員</a:t>
            </a:r>
            <a:r>
              <a:rPr lang="zh-TW" altLang="en-US" sz="2800" dirty="0" smtClean="0"/>
              <a:t>的</a:t>
            </a:r>
            <a:r>
              <a:rPr lang="zh-TW" altLang="en-US" sz="2800" dirty="0" smtClean="0">
                <a:solidFill>
                  <a:srgbClr val="FF0000"/>
                </a:solidFill>
              </a:rPr>
              <a:t>素養</a:t>
            </a:r>
            <a:r>
              <a:rPr lang="zh-TW" altLang="en-US" sz="2800" dirty="0">
                <a:solidFill>
                  <a:srgbClr val="FF0000"/>
                </a:solidFill>
              </a:rPr>
              <a:t>與能力</a:t>
            </a:r>
            <a:r>
              <a:rPr lang="zh-TW" altLang="en-US" sz="2800" dirty="0" smtClean="0"/>
              <a:t>，讓法學</a:t>
            </a:r>
            <a:r>
              <a:rPr lang="zh-TW" altLang="en-US" sz="2800" dirty="0"/>
              <a:t>會有機會成為</a:t>
            </a:r>
            <a:r>
              <a:rPr lang="zh-TW" altLang="en-US" sz="2800" dirty="0" smtClean="0"/>
              <a:t>「木馬」。按</a:t>
            </a:r>
            <a:r>
              <a:rPr lang="en-US" altLang="zh-TW" sz="2800" dirty="0" smtClean="0">
                <a:solidFill>
                  <a:srgbClr val="FF0000"/>
                </a:solidFill>
              </a:rPr>
              <a:t>1980</a:t>
            </a:r>
            <a:r>
              <a:rPr lang="zh-TW" altLang="en-US" sz="2800" dirty="0">
                <a:solidFill>
                  <a:srgbClr val="FF0000"/>
                </a:solidFill>
              </a:rPr>
              <a:t>年代新</a:t>
            </a:r>
            <a:r>
              <a:rPr lang="zh-TW" altLang="en-US" sz="2800" dirty="0" smtClean="0">
                <a:solidFill>
                  <a:srgbClr val="FF0000"/>
                </a:solidFill>
              </a:rPr>
              <a:t>入會者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過半</a:t>
            </a:r>
            <a:r>
              <a:rPr lang="zh-TW" altLang="en-US" sz="2800" dirty="0" smtClean="0"/>
              <a:t>是大多在</a:t>
            </a:r>
            <a:r>
              <a:rPr lang="zh-TW" altLang="en-US" sz="2800" dirty="0"/>
              <a:t>大學法律系受自由民主理念</a:t>
            </a:r>
            <a:r>
              <a:rPr lang="zh-TW" altLang="en-US" sz="2800" dirty="0" smtClean="0"/>
              <a:t>薰陶的新進律師、女性與外省族群所占比率已增、</a:t>
            </a:r>
            <a:r>
              <a:rPr lang="en-US" altLang="zh-TW" sz="2800" dirty="0" smtClean="0"/>
              <a:t>80</a:t>
            </a:r>
            <a:r>
              <a:rPr lang="zh-TW" altLang="en-US" sz="2800" dirty="0" smtClean="0"/>
              <a:t>年代</a:t>
            </a:r>
            <a:r>
              <a:rPr lang="en-US" altLang="zh-TW" sz="2800" dirty="0" smtClean="0"/>
              <a:t>5</a:t>
            </a:r>
            <a:r>
              <a:rPr lang="zh-TW" altLang="en-US" sz="2800" dirty="0"/>
              <a:t>位理事長中</a:t>
            </a:r>
            <a:r>
              <a:rPr lang="en-US" altLang="zh-TW" sz="2800" dirty="0"/>
              <a:t>4</a:t>
            </a:r>
            <a:r>
              <a:rPr lang="zh-TW" altLang="en-US" sz="2800" dirty="0" smtClean="0"/>
              <a:t>位任教</a:t>
            </a:r>
            <a:r>
              <a:rPr lang="zh-TW" altLang="en-US" sz="2800" dirty="0"/>
              <a:t>於具有自由學風的台大</a:t>
            </a:r>
            <a:r>
              <a:rPr lang="zh-TW" altLang="en-US" sz="2800" dirty="0" smtClean="0"/>
              <a:t>法律系。</a:t>
            </a:r>
            <a:r>
              <a:rPr lang="en-US" altLang="zh-TW" sz="2800" dirty="0" smtClean="0">
                <a:solidFill>
                  <a:srgbClr val="FF0000"/>
                </a:solidFill>
              </a:rPr>
              <a:t>1990</a:t>
            </a:r>
            <a:r>
              <a:rPr lang="zh-TW" altLang="en-US" sz="2800" dirty="0">
                <a:solidFill>
                  <a:srgbClr val="FF0000"/>
                </a:solidFill>
              </a:rPr>
              <a:t>年代新</a:t>
            </a:r>
            <a:r>
              <a:rPr lang="zh-TW" altLang="en-US" sz="2800" dirty="0" smtClean="0">
                <a:solidFill>
                  <a:srgbClr val="FF0000"/>
                </a:solidFill>
              </a:rPr>
              <a:t>入會者</a:t>
            </a:r>
            <a:r>
              <a:rPr lang="zh-TW" altLang="en-US" sz="2800" dirty="0" smtClean="0"/>
              <a:t>，則學者激增，且來自各校，此時學界主流已趨向自由民主的法學理論。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6299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在</a:t>
            </a:r>
            <a:r>
              <a:rPr lang="en-US" altLang="zh-TW" sz="2800" dirty="0"/>
              <a:t>1980</a:t>
            </a:r>
            <a:r>
              <a:rPr lang="zh-TW" altLang="en-US" sz="2800" dirty="0"/>
              <a:t>年代前期</a:t>
            </a:r>
            <a:r>
              <a:rPr lang="zh-TW" altLang="en-US" sz="2800" dirty="0">
                <a:solidFill>
                  <a:srgbClr val="FF0000"/>
                </a:solidFill>
              </a:rPr>
              <a:t>威權</a:t>
            </a:r>
            <a:r>
              <a:rPr lang="zh-TW" altLang="en-US" sz="2800" dirty="0"/>
              <a:t>的政治氛圍下，台灣人欲直接批判政府仍需冒</a:t>
            </a:r>
            <a:r>
              <a:rPr lang="zh-TW" altLang="en-US" sz="2800" dirty="0">
                <a:solidFill>
                  <a:srgbClr val="FF0000"/>
                </a:solidFill>
              </a:rPr>
              <a:t>極大的風險</a:t>
            </a:r>
            <a:r>
              <a:rPr lang="zh-TW" altLang="en-US" sz="2800" dirty="0"/>
              <a:t>，因此法學會仍謹慎地從</a:t>
            </a:r>
            <a:r>
              <a:rPr lang="zh-TW" altLang="en-US" sz="2800" dirty="0">
                <a:solidFill>
                  <a:srgbClr val="FF0000"/>
                </a:solidFill>
              </a:rPr>
              <a:t>學理及比較法</a:t>
            </a:r>
            <a:r>
              <a:rPr lang="zh-TW" altLang="en-US" sz="2800" dirty="0"/>
              <a:t>的角度切入批判，然已透過</a:t>
            </a:r>
            <a:r>
              <a:rPr lang="zh-TW" altLang="en-US" sz="2800" dirty="0">
                <a:solidFill>
                  <a:srgbClr val="FF0000"/>
                </a:solidFill>
              </a:rPr>
              <a:t>外國人之口</a:t>
            </a:r>
            <a:r>
              <a:rPr lang="zh-TW" altLang="en-US" sz="2800" dirty="0"/>
              <a:t>，達到</a:t>
            </a:r>
            <a:r>
              <a:rPr lang="zh-TW" altLang="en-US" sz="2800" dirty="0">
                <a:solidFill>
                  <a:srgbClr val="FF0000"/>
                </a:solidFill>
              </a:rPr>
              <a:t>批判</a:t>
            </a:r>
            <a:r>
              <a:rPr lang="zh-TW" altLang="en-US" sz="2800" dirty="0"/>
              <a:t>政府的目的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zh-TW" sz="2800" dirty="0"/>
              <a:t>李鴻禧</a:t>
            </a:r>
            <a:r>
              <a:rPr lang="zh-TW" altLang="zh-TW" sz="2800" dirty="0" smtClean="0"/>
              <a:t>教授曾直言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辦『中美德日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議會制度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之比較研究討論會』的目的，則是為了討論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報禁、黨禁</a:t>
            </a:r>
            <a:r>
              <a:rPr lang="zh-TW" altLang="zh-TW" sz="2800" dirty="0"/>
              <a:t>」。</a:t>
            </a:r>
            <a:r>
              <a:rPr lang="en-US" altLang="zh-TW" sz="2800" dirty="0"/>
              <a:t> </a:t>
            </a:r>
            <a:r>
              <a:rPr lang="zh-TW" altLang="zh-TW" sz="2800" dirty="0" smtClean="0"/>
              <a:t>國民黨政府會</a:t>
            </a:r>
            <a:r>
              <a:rPr lang="zh-TW" altLang="zh-TW" sz="2800" dirty="0"/>
              <a:t>派人前來「溝通</a:t>
            </a:r>
            <a:r>
              <a:rPr lang="zh-TW" altLang="zh-TW" sz="2800" dirty="0" smtClean="0"/>
              <a:t>」</a:t>
            </a:r>
            <a:r>
              <a:rPr lang="zh-TW" altLang="en-US" sz="2800" dirty="0" smtClean="0"/>
              <a:t>（意在施壓）</a:t>
            </a:r>
            <a:r>
              <a:rPr lang="zh-TW" altLang="zh-TW" sz="2800" dirty="0" smtClean="0"/>
              <a:t>，</a:t>
            </a:r>
            <a:r>
              <a:rPr lang="zh-TW" altLang="zh-TW" sz="2800" dirty="0"/>
              <a:t>但由於受邀來訪者都是國際上受敬重的學者，故為了顧及國際形象也</a:t>
            </a:r>
            <a:r>
              <a:rPr lang="zh-TW" altLang="zh-TW" sz="2800" dirty="0">
                <a:solidFill>
                  <a:srgbClr val="FF0000"/>
                </a:solidFill>
              </a:rPr>
              <a:t>不敢阻擾</a:t>
            </a:r>
            <a:r>
              <a:rPr lang="zh-TW" altLang="zh-TW" sz="2800" dirty="0"/>
              <a:t>這些</a:t>
            </a:r>
            <a:r>
              <a:rPr lang="zh-TW" altLang="zh-TW" sz="2800" dirty="0" smtClean="0"/>
              <a:t>活動</a:t>
            </a:r>
            <a:r>
              <a:rPr lang="zh-TW" altLang="en-US" sz="2800" dirty="0"/>
              <a:t>。不過</a:t>
            </a:r>
            <a:r>
              <a:rPr lang="zh-TW" altLang="en-US" sz="2800" dirty="0" smtClean="0"/>
              <a:t>在人人</a:t>
            </a:r>
            <a:r>
              <a:rPr lang="zh-TW" altLang="en-US" sz="2800" dirty="0"/>
              <a:t>「心中有個小警總」的年代</a:t>
            </a:r>
            <a:r>
              <a:rPr lang="zh-TW" altLang="en-US" sz="2800" dirty="0" smtClean="0"/>
              <a:t>，仍有些會員因這些批判</a:t>
            </a:r>
            <a:r>
              <a:rPr lang="zh-TW" altLang="en-US" sz="2800" dirty="0"/>
              <a:t>政府的活動</a:t>
            </a:r>
            <a:r>
              <a:rPr lang="zh-TW" altLang="en-US" sz="2800" dirty="0" smtClean="0"/>
              <a:t>而淡出學會。</a:t>
            </a:r>
            <a:endParaRPr lang="zh-TW" altLang="zh-TW" sz="2800" dirty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8489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032"/>
            <a:ext cx="822960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5516" y="332656"/>
            <a:ext cx="8712968" cy="542419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 smtClean="0"/>
              <a:t>法學會能</a:t>
            </a:r>
            <a:r>
              <a:rPr lang="zh-TW" altLang="zh-TW" sz="2800" dirty="0" smtClean="0"/>
              <a:t>發揮</a:t>
            </a:r>
            <a:r>
              <a:rPr lang="zh-TW" altLang="zh-TW" sz="2800" dirty="0"/>
              <a:t>木馬</a:t>
            </a:r>
            <a:r>
              <a:rPr lang="zh-TW" altLang="zh-TW" sz="2800" dirty="0" smtClean="0"/>
              <a:t>效應</a:t>
            </a:r>
            <a:r>
              <a:rPr lang="zh-TW" altLang="en-US" sz="2800" dirty="0" smtClean="0"/>
              <a:t>，因有兩個因素的</a:t>
            </a:r>
            <a:r>
              <a:rPr lang="zh-TW" altLang="en-US" sz="2800" dirty="0" smtClean="0">
                <a:solidFill>
                  <a:srgbClr val="FF0000"/>
                </a:solidFill>
              </a:rPr>
              <a:t>配合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1.</a:t>
            </a:r>
            <a:r>
              <a:rPr lang="zh-TW" altLang="en-US" sz="2800" dirty="0" smtClean="0"/>
              <a:t>形式上有一</a:t>
            </a:r>
            <a:r>
              <a:rPr lang="zh-TW" altLang="en-US" sz="2800" dirty="0"/>
              <a:t>部抄襲自歐美的自由主義</a:t>
            </a:r>
            <a:r>
              <a:rPr lang="zh-TW" altLang="en-US" sz="2800" dirty="0" smtClean="0"/>
              <a:t>憲法，使</a:t>
            </a:r>
            <a:r>
              <a:rPr lang="zh-TW" altLang="en-US" sz="2800" dirty="0" smtClean="0">
                <a:solidFill>
                  <a:srgbClr val="FF0000"/>
                </a:solidFill>
              </a:rPr>
              <a:t>外國</a:t>
            </a:r>
            <a:r>
              <a:rPr lang="zh-TW" altLang="en-US" sz="2800" dirty="0"/>
              <a:t>學者所講的立法例、判決例或</a:t>
            </a:r>
            <a:r>
              <a:rPr lang="zh-TW" altLang="en-US" sz="2800" dirty="0" smtClean="0"/>
              <a:t>學說，因</a:t>
            </a:r>
            <a:r>
              <a:rPr lang="zh-TW" altLang="en-US" sz="2800" dirty="0">
                <a:solidFill>
                  <a:srgbClr val="FF0000"/>
                </a:solidFill>
              </a:rPr>
              <a:t>同屬</a:t>
            </a:r>
            <a:r>
              <a:rPr lang="zh-TW" altLang="en-US" sz="2800" dirty="0"/>
              <a:t>自由民主憲政</a:t>
            </a:r>
            <a:r>
              <a:rPr lang="zh-TW" altLang="en-US" sz="2800" dirty="0" smtClean="0"/>
              <a:t>體制而</a:t>
            </a:r>
            <a:r>
              <a:rPr lang="zh-TW" altLang="en-US" sz="2800" dirty="0"/>
              <a:t>得為</a:t>
            </a:r>
            <a:r>
              <a:rPr lang="zh-TW" altLang="en-US" sz="2800" dirty="0">
                <a:solidFill>
                  <a:srgbClr val="FF0000"/>
                </a:solidFill>
              </a:rPr>
              <a:t>本國</a:t>
            </a:r>
            <a:r>
              <a:rPr lang="zh-TW" altLang="en-US" sz="2800" dirty="0"/>
              <a:t>的立法、司法或學說所</a:t>
            </a:r>
            <a:r>
              <a:rPr lang="zh-TW" altLang="en-US" sz="2800" dirty="0" smtClean="0"/>
              <a:t>仿效。</a:t>
            </a:r>
            <a:r>
              <a:rPr lang="en-US" altLang="zh-TW" sz="2800" dirty="0" smtClean="0"/>
              <a:t>2.</a:t>
            </a:r>
            <a:r>
              <a:rPr lang="zh-TW" altLang="en-US" sz="2800" dirty="0"/>
              <a:t>國民黨</a:t>
            </a:r>
            <a:r>
              <a:rPr lang="zh-TW" altLang="en-US" sz="2800" dirty="0" smtClean="0"/>
              <a:t>政府需美國</a:t>
            </a:r>
            <a:r>
              <a:rPr lang="zh-TW" altLang="en-US" sz="2800" dirty="0"/>
              <a:t>等</a:t>
            </a:r>
            <a:r>
              <a:rPr lang="zh-TW" altLang="en-US" sz="2800" dirty="0">
                <a:solidFill>
                  <a:srgbClr val="FF0000"/>
                </a:solidFill>
              </a:rPr>
              <a:t>國際力量</a:t>
            </a:r>
            <a:r>
              <a:rPr lang="zh-TW" altLang="en-US" sz="2800" dirty="0"/>
              <a:t>的支持，故不能不擺出一個民主國家的</a:t>
            </a:r>
            <a:r>
              <a:rPr lang="zh-TW" altLang="en-US" sz="2800" dirty="0" smtClean="0"/>
              <a:t>門面。</a:t>
            </a:r>
            <a:endParaRPr lang="en-US" altLang="zh-TW" sz="2800" dirty="0" smtClean="0"/>
          </a:p>
          <a:p>
            <a:r>
              <a:rPr lang="zh-TW" altLang="en-US" sz="2800" dirty="0" smtClean="0"/>
              <a:t>不過，台灣</a:t>
            </a:r>
            <a:r>
              <a:rPr lang="zh-TW" altLang="en-US" sz="2800" dirty="0" smtClean="0"/>
              <a:t>法學發展也為此付出</a:t>
            </a:r>
            <a:r>
              <a:rPr lang="zh-TW" altLang="en-US" sz="2800" dirty="0" smtClean="0">
                <a:solidFill>
                  <a:srgbClr val="FF0000"/>
                </a:solidFill>
              </a:rPr>
              <a:t>代價</a:t>
            </a:r>
            <a:r>
              <a:rPr lang="zh-TW" altLang="en-US" sz="2800" dirty="0" smtClean="0"/>
              <a:t>。威權</a:t>
            </a:r>
            <a:r>
              <a:rPr lang="zh-TW" altLang="en-US" sz="2800" dirty="0"/>
              <a:t>時代的法學</a:t>
            </a:r>
            <a:r>
              <a:rPr lang="zh-TW" altLang="en-US" sz="2800" dirty="0" smtClean="0"/>
              <a:t>者</a:t>
            </a:r>
            <a:r>
              <a:rPr lang="zh-TW" altLang="en-US" sz="2800" dirty="0" smtClean="0">
                <a:solidFill>
                  <a:srgbClr val="FF0000"/>
                </a:solidFill>
              </a:rPr>
              <a:t>贊同</a:t>
            </a:r>
            <a:r>
              <a:rPr lang="zh-TW" altLang="en-US" sz="2800" dirty="0" smtClean="0"/>
              <a:t>的，可能是</a:t>
            </a:r>
            <a:r>
              <a:rPr lang="zh-TW" altLang="en-US" sz="2800" dirty="0"/>
              <a:t>某外國法或理論欲實現的</a:t>
            </a:r>
            <a:r>
              <a:rPr lang="zh-TW" altLang="en-US" sz="2800" dirty="0">
                <a:solidFill>
                  <a:srgbClr val="FF0000"/>
                </a:solidFill>
              </a:rPr>
              <a:t>利益衡量或價值判斷</a:t>
            </a:r>
            <a:r>
              <a:rPr lang="zh-TW" altLang="en-US" sz="2800" dirty="0"/>
              <a:t>，但倘若該實踐</a:t>
            </a:r>
            <a:r>
              <a:rPr lang="zh-TW" altLang="en-US" sz="2800" dirty="0" smtClean="0"/>
              <a:t>評價不符合威權</a:t>
            </a:r>
            <a:r>
              <a:rPr lang="zh-TW" altLang="en-US" sz="2800" dirty="0"/>
              <a:t>政府的立場，</a:t>
            </a:r>
            <a:r>
              <a:rPr lang="zh-TW" altLang="en-US" sz="2800" dirty="0" smtClean="0"/>
              <a:t>則明白表露立場，即挑戰</a:t>
            </a:r>
            <a:r>
              <a:rPr lang="zh-TW" altLang="en-US" sz="2800" dirty="0"/>
              <a:t>威權統治、觸犯「</a:t>
            </a:r>
            <a:r>
              <a:rPr lang="zh-TW" altLang="en-US" sz="2800" dirty="0">
                <a:solidFill>
                  <a:srgbClr val="FF0000"/>
                </a:solidFill>
              </a:rPr>
              <a:t>反政府</a:t>
            </a:r>
            <a:r>
              <a:rPr lang="zh-TW" altLang="en-US" sz="2800" dirty="0"/>
              <a:t>」的禁忌</a:t>
            </a:r>
            <a:r>
              <a:rPr lang="zh-TW" altLang="en-US" sz="2800" dirty="0" smtClean="0"/>
              <a:t>。為了避</a:t>
            </a:r>
            <a:r>
              <a:rPr lang="zh-TW" altLang="en-US" sz="2800" dirty="0"/>
              <a:t>威權政府之鋒刃，乃將歐美日本等外國的法學理論、法規範、法釋義</a:t>
            </a:r>
            <a:r>
              <a:rPr lang="zh-TW" altLang="en-US" sz="2800" dirty="0" smtClean="0"/>
              <a:t>等「</a:t>
            </a:r>
            <a:r>
              <a:rPr lang="zh-TW" altLang="en-US" sz="2800" dirty="0">
                <a:solidFill>
                  <a:srgbClr val="FF0000"/>
                </a:solidFill>
              </a:rPr>
              <a:t>去脈絡</a:t>
            </a:r>
            <a:r>
              <a:rPr lang="zh-TW" altLang="en-US" sz="2800" dirty="0"/>
              <a:t>」</a:t>
            </a:r>
            <a:r>
              <a:rPr lang="zh-TW" altLang="en-US" sz="2800" dirty="0" smtClean="0"/>
              <a:t>、而定義</a:t>
            </a:r>
            <a:r>
              <a:rPr lang="zh-TW" altLang="en-US" sz="2800" dirty="0"/>
              <a:t>為「</a:t>
            </a:r>
            <a:r>
              <a:rPr lang="zh-TW" altLang="en-US" sz="2800" dirty="0">
                <a:solidFill>
                  <a:srgbClr val="FF0000"/>
                </a:solidFill>
              </a:rPr>
              <a:t>先進</a:t>
            </a:r>
            <a:r>
              <a:rPr lang="zh-TW" altLang="en-US" sz="2800" dirty="0"/>
              <a:t>」，以</a:t>
            </a:r>
            <a:r>
              <a:rPr lang="zh-TW" altLang="en-US" sz="2800" dirty="0">
                <a:solidFill>
                  <a:srgbClr val="FF0000"/>
                </a:solidFill>
              </a:rPr>
              <a:t>隱藏自我</a:t>
            </a:r>
            <a:r>
              <a:rPr lang="zh-TW" altLang="en-US" sz="2800" dirty="0"/>
              <a:t>的實踐</a:t>
            </a:r>
            <a:r>
              <a:rPr lang="zh-TW" altLang="en-US" sz="2800" dirty="0" smtClean="0"/>
              <a:t>評價。惟一旦形成了一概</a:t>
            </a:r>
            <a:r>
              <a:rPr lang="zh-TW" altLang="en-US" sz="2800" dirty="0"/>
              <a:t>將外國法「先進化」，而本國法自居「落伍</a:t>
            </a:r>
            <a:r>
              <a:rPr lang="zh-TW" altLang="en-US" sz="2800" dirty="0" smtClean="0"/>
              <a:t>」的學風，則可能</a:t>
            </a:r>
            <a:r>
              <a:rPr lang="zh-TW" altLang="en-US" sz="2800" dirty="0"/>
              <a:t>陷入思想文化</a:t>
            </a:r>
            <a:r>
              <a:rPr lang="zh-TW" altLang="en-US" sz="2800" dirty="0" smtClean="0"/>
              <a:t>上的「</a:t>
            </a:r>
            <a:r>
              <a:rPr lang="zh-TW" altLang="en-US" sz="2800" dirty="0">
                <a:solidFill>
                  <a:srgbClr val="FF0000"/>
                </a:solidFill>
              </a:rPr>
              <a:t>自我殖民</a:t>
            </a:r>
            <a:r>
              <a:rPr lang="zh-TW" altLang="en-US" sz="2800" dirty="0" smtClean="0"/>
              <a:t>」。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229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1864" y="836712"/>
            <a:ext cx="8424936" cy="550547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（二）聯合其他改革團體以專業引領</a:t>
            </a:r>
            <a:r>
              <a:rPr lang="zh-TW" altLang="en-US" sz="2800" dirty="0" smtClean="0"/>
              <a:t>法治</a:t>
            </a:r>
            <a:endParaRPr lang="en-US" altLang="zh-TW" sz="2800" dirty="0"/>
          </a:p>
          <a:p>
            <a:r>
              <a:rPr lang="zh-TW" altLang="en-US" sz="2800" dirty="0" smtClean="0"/>
              <a:t>法學會基本上是</a:t>
            </a:r>
            <a:r>
              <a:rPr lang="zh-TW" altLang="zh-TW" sz="2800" dirty="0" smtClean="0"/>
              <a:t>順應</a:t>
            </a:r>
            <a:r>
              <a:rPr lang="zh-TW" altLang="zh-TW" sz="2800" dirty="0">
                <a:solidFill>
                  <a:srgbClr val="FF0000"/>
                </a:solidFill>
              </a:rPr>
              <a:t>時代</a:t>
            </a:r>
            <a:r>
              <a:rPr lang="zh-TW" altLang="zh-TW" sz="2800" dirty="0" smtClean="0">
                <a:solidFill>
                  <a:srgbClr val="FF0000"/>
                </a:solidFill>
              </a:rPr>
              <a:t>變遷</a:t>
            </a:r>
            <a:r>
              <a:rPr lang="zh-TW" altLang="en-US" sz="2800" dirty="0" smtClean="0"/>
              <a:t>，</a:t>
            </a:r>
            <a:r>
              <a:rPr lang="zh-TW" altLang="zh-TW" sz="2800" dirty="0" smtClean="0"/>
              <a:t>設定</a:t>
            </a:r>
            <a:r>
              <a:rPr lang="zh-TW" altLang="zh-TW" sz="2800" dirty="0"/>
              <a:t>契合當時需要的法學議題</a:t>
            </a:r>
            <a:r>
              <a:rPr lang="zh-TW" altLang="zh-TW" sz="2800" dirty="0" smtClean="0"/>
              <a:t>，</a:t>
            </a:r>
            <a:r>
              <a:rPr lang="zh-TW" altLang="en-US" sz="2800" dirty="0"/>
              <a:t>而</a:t>
            </a:r>
            <a:r>
              <a:rPr lang="zh-TW" altLang="zh-TW" sz="2800" dirty="0" smtClean="0"/>
              <a:t>透過</a:t>
            </a:r>
            <a:r>
              <a:rPr lang="zh-TW" altLang="zh-TW" sz="2800" dirty="0">
                <a:solidFill>
                  <a:srgbClr val="FF0000"/>
                </a:solidFill>
              </a:rPr>
              <a:t>學術研討</a:t>
            </a:r>
            <a:r>
              <a:rPr lang="zh-TW" altLang="zh-TW" sz="2800" dirty="0"/>
              <a:t>以規劃法制</a:t>
            </a:r>
            <a:r>
              <a:rPr lang="zh-TW" altLang="zh-TW" sz="2800" dirty="0" smtClean="0"/>
              <a:t>藍圖</a:t>
            </a:r>
            <a:r>
              <a:rPr lang="zh-TW" altLang="en-US" sz="2800" dirty="0" smtClean="0"/>
              <a:t>。</a:t>
            </a:r>
            <a:r>
              <a:rPr lang="en-US" altLang="zh-TW" sz="2800" dirty="0"/>
              <a:t> </a:t>
            </a:r>
            <a:r>
              <a:rPr lang="zh-TW" altLang="en-US" sz="2800" dirty="0" smtClean="0"/>
              <a:t>學會在</a:t>
            </a:r>
            <a:r>
              <a:rPr lang="en-US" altLang="zh-TW" sz="2800" dirty="0" smtClean="0"/>
              <a:t>1980</a:t>
            </a:r>
            <a:r>
              <a:rPr lang="zh-TW" altLang="zh-TW" sz="2800" dirty="0" smtClean="0"/>
              <a:t>年代</a:t>
            </a:r>
            <a:r>
              <a:rPr lang="zh-TW" altLang="en-US" sz="2800" dirty="0" smtClean="0"/>
              <a:t>一開始，就</a:t>
            </a:r>
            <a:r>
              <a:rPr lang="zh-TW" altLang="zh-TW" sz="2800" dirty="0" smtClean="0"/>
              <a:t>揭示從</a:t>
            </a:r>
            <a:r>
              <a:rPr lang="zh-TW" altLang="zh-TW" sz="2800" dirty="0"/>
              <a:t>「與政治切割」轉向「學術報國</a:t>
            </a:r>
            <a:r>
              <a:rPr lang="zh-TW" altLang="zh-TW" sz="2800" dirty="0" smtClean="0"/>
              <a:t>」</a:t>
            </a:r>
            <a:r>
              <a:rPr lang="zh-TW" altLang="en-US" sz="2800" dirty="0" smtClean="0"/>
              <a:t>。待</a:t>
            </a:r>
            <a:r>
              <a:rPr lang="en-US" altLang="zh-TW" sz="2800" dirty="0" smtClean="0"/>
              <a:t>1987</a:t>
            </a:r>
            <a:r>
              <a:rPr lang="zh-TW" altLang="en-US" sz="2800" dirty="0"/>
              <a:t>年</a:t>
            </a:r>
            <a:r>
              <a:rPr lang="zh-TW" altLang="en-US" sz="2800" dirty="0" smtClean="0">
                <a:solidFill>
                  <a:srgbClr val="FF0000"/>
                </a:solidFill>
              </a:rPr>
              <a:t>解嚴</a:t>
            </a:r>
            <a:r>
              <a:rPr lang="zh-TW" altLang="en-US" sz="2800" dirty="0" smtClean="0"/>
              <a:t>而朝向</a:t>
            </a:r>
            <a:r>
              <a:rPr lang="zh-TW" altLang="en-US" sz="2800" dirty="0" smtClean="0">
                <a:solidFill>
                  <a:srgbClr val="FF0000"/>
                </a:solidFill>
              </a:rPr>
              <a:t>自由化</a:t>
            </a:r>
            <a:r>
              <a:rPr lang="zh-TW" altLang="en-US" sz="2800" dirty="0" smtClean="0"/>
              <a:t>法制前進，年會的研討會即改為：在特定</a:t>
            </a:r>
            <a:r>
              <a:rPr lang="zh-TW" altLang="en-US" sz="2800" dirty="0"/>
              <a:t>主題</a:t>
            </a:r>
            <a:r>
              <a:rPr lang="zh-TW" altLang="en-US" sz="2800" dirty="0" smtClean="0"/>
              <a:t>下，分別從</a:t>
            </a:r>
            <a:r>
              <a:rPr lang="zh-TW" altLang="en-US" sz="2800" dirty="0"/>
              <a:t>數個法學</a:t>
            </a:r>
            <a:r>
              <a:rPr lang="zh-TW" altLang="en-US" sz="2800" dirty="0" smtClean="0"/>
              <a:t>領域的觀點來</a:t>
            </a:r>
            <a:r>
              <a:rPr lang="zh-TW" altLang="en-US" sz="2800" dirty="0"/>
              <a:t>論述</a:t>
            </a:r>
            <a:r>
              <a:rPr lang="zh-TW" altLang="en-US" sz="2800" dirty="0" smtClean="0"/>
              <a:t>，以更</a:t>
            </a:r>
            <a:r>
              <a:rPr lang="zh-TW" altLang="en-US" sz="2800" dirty="0"/>
              <a:t>貼近人民法律</a:t>
            </a:r>
            <a:r>
              <a:rPr lang="zh-TW" altLang="en-US" sz="2800" dirty="0" smtClean="0"/>
              <a:t>生活。</a:t>
            </a:r>
            <a:r>
              <a:rPr lang="en-US" altLang="zh-TW" sz="2800" dirty="0" smtClean="0"/>
              <a:t>1990</a:t>
            </a:r>
            <a:r>
              <a:rPr lang="zh-TW" altLang="en-US" sz="2800" dirty="0" smtClean="0"/>
              <a:t>年代邁向</a:t>
            </a:r>
            <a:r>
              <a:rPr lang="zh-TW" altLang="en-US" sz="2800" dirty="0" smtClean="0">
                <a:solidFill>
                  <a:srgbClr val="FF0000"/>
                </a:solidFill>
              </a:rPr>
              <a:t>民主化</a:t>
            </a:r>
            <a:r>
              <a:rPr lang="zh-TW" altLang="en-US" sz="2800" dirty="0" smtClean="0"/>
              <a:t>的</a:t>
            </a:r>
            <a:r>
              <a:rPr lang="en-US" altLang="zh-TW" sz="2800" dirty="0" smtClean="0"/>
              <a:t>1991</a:t>
            </a:r>
            <a:r>
              <a:rPr lang="zh-TW" altLang="en-US" sz="2800" dirty="0"/>
              <a:t>年</a:t>
            </a:r>
            <a:r>
              <a:rPr lang="zh-TW" altLang="en-US" sz="2800" dirty="0">
                <a:solidFill>
                  <a:srgbClr val="FF0000"/>
                </a:solidFill>
              </a:rPr>
              <a:t>終止動員</a:t>
            </a:r>
            <a:r>
              <a:rPr lang="zh-TW" altLang="en-US" sz="2800" dirty="0" smtClean="0">
                <a:solidFill>
                  <a:srgbClr val="FF0000"/>
                </a:solidFill>
              </a:rPr>
              <a:t>戡亂</a:t>
            </a:r>
            <a:r>
              <a:rPr lang="zh-TW" altLang="en-US" sz="2800" dirty="0" smtClean="0"/>
              <a:t>，以及</a:t>
            </a:r>
            <a:r>
              <a:rPr lang="en-US" altLang="zh-TW" sz="2800" dirty="0" smtClean="0">
                <a:solidFill>
                  <a:srgbClr val="FF0000"/>
                </a:solidFill>
              </a:rPr>
              <a:t>6</a:t>
            </a:r>
            <a:r>
              <a:rPr lang="zh-TW" altLang="en-US" sz="2800" dirty="0" smtClean="0">
                <a:solidFill>
                  <a:srgbClr val="FF0000"/>
                </a:solidFill>
              </a:rPr>
              <a:t>次</a:t>
            </a:r>
            <a:r>
              <a:rPr lang="zh-TW" altLang="en-US" sz="2800" dirty="0" smtClean="0">
                <a:solidFill>
                  <a:srgbClr val="FF0000"/>
                </a:solidFill>
              </a:rPr>
              <a:t>修憲</a:t>
            </a:r>
            <a:r>
              <a:rPr lang="zh-TW" altLang="en-US" sz="2800" dirty="0" smtClean="0"/>
              <a:t>，</a:t>
            </a:r>
            <a:r>
              <a:rPr lang="zh-TW" altLang="en-US" sz="2800" dirty="0" smtClean="0"/>
              <a:t>使得此時學術活動的主題，最多</a:t>
            </a:r>
            <a:r>
              <a:rPr lang="zh-TW" altLang="en-US" sz="2800" dirty="0"/>
              <a:t>的是涉及法律與</a:t>
            </a:r>
            <a:r>
              <a:rPr lang="zh-TW" altLang="en-US" sz="2800" dirty="0" smtClean="0"/>
              <a:t>政治者，與</a:t>
            </a:r>
            <a:r>
              <a:rPr lang="en-US" altLang="zh-TW" sz="2800" dirty="0" smtClean="0"/>
              <a:t>1970</a:t>
            </a:r>
            <a:r>
              <a:rPr lang="zh-TW" altLang="en-US" sz="2800" dirty="0" smtClean="0"/>
              <a:t>年代恰好相反。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68258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至</a:t>
            </a:r>
            <a:r>
              <a:rPr lang="en-US" altLang="zh-TW" sz="2800" dirty="0" smtClean="0"/>
              <a:t>1990</a:t>
            </a:r>
            <a:r>
              <a:rPr lang="zh-TW" altLang="en-US" sz="2800" dirty="0"/>
              <a:t>年代</a:t>
            </a:r>
            <a:r>
              <a:rPr lang="zh-TW" altLang="en-US" sz="2800" dirty="0" smtClean="0"/>
              <a:t>晚期，嘗試</a:t>
            </a:r>
            <a:r>
              <a:rPr lang="zh-TW" altLang="en-US" sz="2800" dirty="0" smtClean="0">
                <a:solidFill>
                  <a:srgbClr val="FF0000"/>
                </a:solidFill>
              </a:rPr>
              <a:t>挑戰</a:t>
            </a:r>
            <a:r>
              <a:rPr lang="zh-TW" altLang="en-US" sz="2800" dirty="0" smtClean="0"/>
              <a:t>黨國威權統治重要支柱的國民黨</a:t>
            </a:r>
            <a:r>
              <a:rPr lang="zh-TW" altLang="en-US" sz="2800" dirty="0"/>
              <a:t>黨產及黨營</a:t>
            </a:r>
            <a:r>
              <a:rPr lang="zh-TW" altLang="en-US" sz="2800" dirty="0" smtClean="0"/>
              <a:t>事業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以及象徵威權統治者強力鎮壓的美麗島</a:t>
            </a:r>
            <a:r>
              <a:rPr lang="zh-TW" altLang="en-US" sz="2800" dirty="0"/>
              <a:t>事件</a:t>
            </a:r>
            <a:r>
              <a:rPr lang="zh-TW" altLang="en-US" sz="2800" dirty="0" smtClean="0"/>
              <a:t>軍法大審的法律正當性。</a:t>
            </a:r>
            <a:endParaRPr lang="en-US" altLang="zh-TW" sz="2800" dirty="0" smtClean="0"/>
          </a:p>
          <a:p>
            <a:r>
              <a:rPr lang="zh-TW" altLang="en-US" sz="2800" dirty="0" smtClean="0"/>
              <a:t>法學會在</a:t>
            </a:r>
            <a:r>
              <a:rPr lang="en-US" altLang="zh-TW" sz="2800" dirty="0" smtClean="0"/>
              <a:t>1990</a:t>
            </a:r>
            <a:r>
              <a:rPr lang="zh-TW" altLang="en-US" sz="2800" dirty="0" smtClean="0"/>
              <a:t>年代，已</a:t>
            </a:r>
            <a:r>
              <a:rPr lang="zh-TW" altLang="en-US" sz="2800" dirty="0" smtClean="0"/>
              <a:t>成為台灣</a:t>
            </a:r>
            <a:r>
              <a:rPr lang="zh-TW" altLang="en-US" sz="2800" dirty="0">
                <a:solidFill>
                  <a:srgbClr val="FF0000"/>
                </a:solidFill>
              </a:rPr>
              <a:t>最大</a:t>
            </a:r>
            <a:r>
              <a:rPr lang="zh-TW" altLang="en-US" sz="2800" dirty="0"/>
              <a:t>的</a:t>
            </a:r>
            <a:r>
              <a:rPr lang="zh-TW" altLang="en-US" sz="2800" dirty="0">
                <a:solidFill>
                  <a:srgbClr val="FF0000"/>
                </a:solidFill>
              </a:rPr>
              <a:t>綜合型</a:t>
            </a:r>
            <a:r>
              <a:rPr lang="zh-TW" altLang="en-US" sz="2800" dirty="0"/>
              <a:t>法學</a:t>
            </a:r>
            <a:r>
              <a:rPr lang="zh-TW" altLang="en-US" sz="2800" dirty="0" smtClean="0"/>
              <a:t>團體。因會員幹部以學者居多，其通常在各校法律系所任教或亦為各專業型學會成員，故法學會經常與各法律系所或專業型學會</a:t>
            </a:r>
            <a:r>
              <a:rPr lang="zh-TW" altLang="en-US" sz="2800" dirty="0" smtClean="0">
                <a:solidFill>
                  <a:srgbClr val="FF0000"/>
                </a:solidFill>
              </a:rPr>
              <a:t>合辦</a:t>
            </a:r>
            <a:r>
              <a:rPr lang="zh-TW" altLang="en-US" sz="2800" dirty="0" smtClean="0"/>
              <a:t>學術</a:t>
            </a:r>
            <a:r>
              <a:rPr lang="zh-TW" altLang="en-US" sz="2800" dirty="0"/>
              <a:t>活動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亦與</a:t>
            </a:r>
            <a:r>
              <a:rPr lang="zh-TW" altLang="en-US" sz="2800" dirty="0"/>
              <a:t>法界的</a:t>
            </a:r>
            <a:r>
              <a:rPr lang="zh-TW" altLang="en-US" sz="2800" dirty="0">
                <a:solidFill>
                  <a:srgbClr val="FF0000"/>
                </a:solidFill>
              </a:rPr>
              <a:t>職業</a:t>
            </a:r>
            <a:r>
              <a:rPr lang="zh-TW" altLang="en-US" sz="2800" dirty="0" smtClean="0">
                <a:solidFill>
                  <a:srgbClr val="FF0000"/>
                </a:solidFill>
              </a:rPr>
              <a:t>團體</a:t>
            </a:r>
            <a:r>
              <a:rPr lang="zh-TW" altLang="en-US" sz="2800" dirty="0" smtClean="0"/>
              <a:t>（如北律）、</a:t>
            </a:r>
            <a:r>
              <a:rPr lang="zh-TW" altLang="en-US" sz="2800" dirty="0">
                <a:solidFill>
                  <a:srgbClr val="FF0000"/>
                </a:solidFill>
              </a:rPr>
              <a:t>社會運動團體</a:t>
            </a:r>
            <a:r>
              <a:rPr lang="zh-TW" altLang="en-US" sz="2800" dirty="0"/>
              <a:t>進行深度的</a:t>
            </a:r>
            <a:r>
              <a:rPr lang="zh-TW" altLang="en-US" sz="2800" dirty="0" smtClean="0"/>
              <a:t>合作，包括</a:t>
            </a:r>
            <a:r>
              <a:rPr lang="en-US" altLang="zh-TW" sz="2800" dirty="0" smtClean="0"/>
              <a:t>1997</a:t>
            </a:r>
            <a:r>
              <a:rPr lang="zh-TW" altLang="en-US" sz="2800" dirty="0" smtClean="0"/>
              <a:t>年首次</a:t>
            </a:r>
            <a:r>
              <a:rPr lang="zh-TW" altLang="en-US" sz="2800" dirty="0"/>
              <a:t>走上街頭遊行</a:t>
            </a:r>
            <a:r>
              <a:rPr lang="zh-TW" altLang="en-US" sz="2800" dirty="0" smtClean="0"/>
              <a:t>，見證自由</a:t>
            </a:r>
            <a:r>
              <a:rPr lang="zh-TW" altLang="en-US" sz="2800" dirty="0"/>
              <a:t>民主法治</a:t>
            </a:r>
            <a:r>
              <a:rPr lang="zh-TW" altLang="en-US" sz="2800" dirty="0" smtClean="0"/>
              <a:t>社會已在</a:t>
            </a:r>
            <a:r>
              <a:rPr lang="en-US" altLang="zh-TW" sz="2800" dirty="0"/>
              <a:t>1990</a:t>
            </a:r>
            <a:r>
              <a:rPr lang="zh-TW" altLang="en-US" sz="2800" dirty="0"/>
              <a:t>年代</a:t>
            </a:r>
            <a:r>
              <a:rPr lang="zh-TW" altLang="en-US" sz="2800" dirty="0" smtClean="0"/>
              <a:t>台灣實現了。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87067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426871"/>
            <a:ext cx="8496944" cy="5518446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參與</a:t>
            </a:r>
            <a:r>
              <a:rPr lang="zh-TW" altLang="en-US" sz="2800" dirty="0"/>
              <a:t>社會運動</a:t>
            </a:r>
            <a:r>
              <a:rPr lang="zh-TW" altLang="en-US" sz="2800" dirty="0" smtClean="0"/>
              <a:t>時，法學</a:t>
            </a:r>
            <a:r>
              <a:rPr lang="zh-TW" altLang="en-US" sz="2800" dirty="0"/>
              <a:t>會仍</a:t>
            </a:r>
            <a:r>
              <a:rPr lang="zh-TW" altLang="en-US" sz="2800" dirty="0"/>
              <a:t>堅持</a:t>
            </a:r>
            <a:r>
              <a:rPr lang="zh-TW" altLang="en-US" sz="2800" dirty="0">
                <a:solidFill>
                  <a:srgbClr val="FF0000"/>
                </a:solidFill>
              </a:rPr>
              <a:t>法治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理念，故成為眾多</a:t>
            </a:r>
            <a:r>
              <a:rPr lang="zh-TW" altLang="en-US" sz="2800" dirty="0"/>
              <a:t>民間</a:t>
            </a:r>
            <a:r>
              <a:rPr lang="zh-TW" altLang="en-US" sz="2800" dirty="0" smtClean="0"/>
              <a:t>團體在法律</a:t>
            </a:r>
            <a:r>
              <a:rPr lang="zh-TW" altLang="en-US" sz="2800" dirty="0"/>
              <a:t>面向的意見領袖與最佳幫手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en-US" altLang="zh-TW" sz="2800" dirty="0" smtClean="0"/>
              <a:t>1990</a:t>
            </a:r>
            <a:r>
              <a:rPr lang="zh-TW" altLang="en-US" sz="2800" dirty="0" smtClean="0"/>
              <a:t>年代也強化</a:t>
            </a:r>
            <a:r>
              <a:rPr lang="zh-TW" altLang="en-US" sz="2800" dirty="0" smtClean="0"/>
              <a:t>與民主化後的台灣</a:t>
            </a:r>
            <a:r>
              <a:rPr lang="zh-TW" altLang="en-US" sz="2800" dirty="0" smtClean="0">
                <a:solidFill>
                  <a:srgbClr val="FF0000"/>
                </a:solidFill>
              </a:rPr>
              <a:t>政府</a:t>
            </a:r>
            <a:r>
              <a:rPr lang="zh-TW" altLang="en-US" sz="2800" dirty="0" smtClean="0"/>
              <a:t>及</a:t>
            </a:r>
            <a:r>
              <a:rPr lang="zh-TW" altLang="en-US" sz="2800" dirty="0"/>
              <a:t>相關</a:t>
            </a:r>
            <a:r>
              <a:rPr lang="zh-TW" altLang="en-US" sz="2800" dirty="0">
                <a:solidFill>
                  <a:srgbClr val="FF0000"/>
                </a:solidFill>
              </a:rPr>
              <a:t>業界</a:t>
            </a:r>
            <a:r>
              <a:rPr lang="zh-TW" altLang="en-US" sz="2800" dirty="0"/>
              <a:t>的合作與</a:t>
            </a:r>
            <a:r>
              <a:rPr lang="zh-TW" altLang="en-US" sz="2800" dirty="0" smtClean="0"/>
              <a:t>交流，使沈浸於外國法學理論的學者</a:t>
            </a:r>
            <a:r>
              <a:rPr lang="zh-TW" altLang="en-US" sz="2800" dirty="0"/>
              <a:t>與其一起探究法律問題</a:t>
            </a:r>
            <a:r>
              <a:rPr lang="zh-TW" altLang="en-US" sz="2800" dirty="0" smtClean="0"/>
              <a:t>，以營造</a:t>
            </a:r>
            <a:r>
              <a:rPr lang="zh-TW" altLang="en-US" sz="28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800" dirty="0">
                <a:solidFill>
                  <a:srgbClr val="FF0000"/>
                </a:solidFill>
              </a:rPr>
              <a:t>在地化</a:t>
            </a:r>
            <a:r>
              <a:rPr lang="zh-TW" altLang="en-US" sz="2800" dirty="0" smtClean="0"/>
              <a:t>的契機。</a:t>
            </a:r>
            <a:endParaRPr lang="en-US" altLang="zh-TW" sz="2800" dirty="0" smtClean="0"/>
          </a:p>
          <a:p>
            <a:r>
              <a:rPr lang="zh-TW" altLang="en-US" sz="2800" dirty="0"/>
              <a:t>法學會作為人民團體的領頭羊</a:t>
            </a:r>
            <a:r>
              <a:rPr lang="zh-TW" altLang="en-US" sz="2800" dirty="0" smtClean="0"/>
              <a:t>，在</a:t>
            </a:r>
            <a:r>
              <a:rPr lang="zh-TW" altLang="en-US" sz="2800" dirty="0" smtClean="0"/>
              <a:t>行政爭訟失敗</a:t>
            </a:r>
            <a:r>
              <a:rPr lang="zh-TW" altLang="en-US" sz="2800" dirty="0" smtClean="0"/>
              <a:t>後透過大法官解釋第</a:t>
            </a:r>
            <a:r>
              <a:rPr lang="en-US" altLang="zh-TW" sz="2800" dirty="0" smtClean="0"/>
              <a:t>479</a:t>
            </a:r>
            <a:r>
              <a:rPr lang="zh-TW" altLang="en-US" sz="2800" dirty="0" smtClean="0"/>
              <a:t>號，</a:t>
            </a:r>
            <a:r>
              <a:rPr lang="zh-TW" altLang="en-US" sz="2800" dirty="0" smtClean="0">
                <a:solidFill>
                  <a:srgbClr val="FF0000"/>
                </a:solidFill>
              </a:rPr>
              <a:t>為自己</a:t>
            </a:r>
            <a:r>
              <a:rPr lang="zh-TW" altLang="en-US" sz="2800" dirty="0" smtClean="0"/>
              <a:t>正名為「台灣法學會」、</a:t>
            </a:r>
            <a:r>
              <a:rPr lang="zh-TW" altLang="en-US" sz="2800" dirty="0"/>
              <a:t>也</a:t>
            </a:r>
            <a:r>
              <a:rPr lang="zh-TW" altLang="en-US" sz="2800" dirty="0">
                <a:solidFill>
                  <a:srgbClr val="FF0000"/>
                </a:solidFill>
              </a:rPr>
              <a:t>為大家</a:t>
            </a:r>
            <a:r>
              <a:rPr lang="zh-TW" altLang="en-US" sz="2800" dirty="0"/>
              <a:t>爭取到社團的命名自由</a:t>
            </a:r>
            <a:r>
              <a:rPr lang="zh-TW" altLang="en-US" sz="2800" dirty="0" smtClean="0"/>
              <a:t>。</a:t>
            </a:r>
            <a:r>
              <a:rPr lang="en-US" altLang="zh-TW" sz="2800" dirty="0"/>
              <a:t>1970</a:t>
            </a:r>
            <a:r>
              <a:rPr lang="zh-TW" altLang="en-US" sz="2800" dirty="0"/>
              <a:t>年創會</a:t>
            </a:r>
            <a:r>
              <a:rPr lang="zh-TW" altLang="en-US" sz="2800" dirty="0" smtClean="0"/>
              <a:t>時名稱曾</a:t>
            </a:r>
            <a:r>
              <a:rPr lang="zh-TW" altLang="en-US" sz="2800" dirty="0"/>
              <a:t>受</a:t>
            </a:r>
            <a:r>
              <a:rPr lang="zh-TW" altLang="en-US" sz="2800" dirty="0" smtClean="0"/>
              <a:t>黨國干涉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當時選擇</a:t>
            </a:r>
            <a:r>
              <a:rPr lang="zh-TW" altLang="en-US" sz="2800" dirty="0" smtClean="0">
                <a:solidFill>
                  <a:srgbClr val="FF0000"/>
                </a:solidFill>
              </a:rPr>
              <a:t>隱忍</a:t>
            </a:r>
            <a:r>
              <a:rPr lang="zh-TW" altLang="en-US" sz="2800" dirty="0"/>
              <a:t>，以進行</a:t>
            </a:r>
            <a:r>
              <a:rPr lang="zh-TW" altLang="en-US" sz="2800" dirty="0">
                <a:solidFill>
                  <a:srgbClr val="FF0000"/>
                </a:solidFill>
              </a:rPr>
              <a:t>體制內</a:t>
            </a:r>
            <a:r>
              <a:rPr lang="zh-TW" altLang="en-US" sz="2800" dirty="0"/>
              <a:t>改革，經</a:t>
            </a:r>
            <a:r>
              <a:rPr lang="en-US" altLang="zh-TW" sz="2800" dirty="0"/>
              <a:t>20</a:t>
            </a:r>
            <a:r>
              <a:rPr lang="zh-TW" altLang="en-US" sz="2800" dirty="0" smtClean="0"/>
              <a:t>餘年努力</a:t>
            </a:r>
            <a:r>
              <a:rPr lang="zh-TW" altLang="en-US" sz="2800" dirty="0"/>
              <a:t>和等待，終於</a:t>
            </a:r>
            <a:r>
              <a:rPr lang="en-US" altLang="zh-TW" sz="2800" dirty="0"/>
              <a:t>1990</a:t>
            </a:r>
            <a:r>
              <a:rPr lang="zh-TW" altLang="en-US" sz="2800" dirty="0" smtClean="0"/>
              <a:t>年代一</a:t>
            </a:r>
            <a:r>
              <a:rPr lang="zh-TW" altLang="en-US" sz="2800" dirty="0"/>
              <a:t>擊中的</a:t>
            </a:r>
            <a:r>
              <a:rPr lang="zh-TW" altLang="en-US" sz="2800" dirty="0" smtClean="0"/>
              <a:t>。法學</a:t>
            </a:r>
            <a:r>
              <a:rPr lang="zh-TW" altLang="en-US" sz="2800" dirty="0"/>
              <a:t>會確實是植入威權體制的「木馬</a:t>
            </a:r>
            <a:r>
              <a:rPr lang="zh-TW" altLang="en-US" sz="2800" dirty="0" smtClean="0"/>
              <a:t>」。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99806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四、為深化自由民主憲政秩序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努力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不懈（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2001-2020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（一</a:t>
            </a:r>
            <a:r>
              <a:rPr lang="zh-TW" altLang="en-US" sz="2800" dirty="0" smtClean="0"/>
              <a:t>）融會貫通</a:t>
            </a:r>
            <a:r>
              <a:rPr lang="zh-TW" altLang="en-US" sz="2800" dirty="0"/>
              <a:t>國際與在地法律經驗以精進</a:t>
            </a:r>
            <a:r>
              <a:rPr lang="zh-TW" altLang="en-US" sz="2800" dirty="0" smtClean="0"/>
              <a:t>法學</a:t>
            </a:r>
            <a:endParaRPr lang="en-US" altLang="zh-TW" sz="2800" dirty="0" smtClean="0"/>
          </a:p>
          <a:p>
            <a:r>
              <a:rPr lang="en-US" altLang="zh-TW" sz="2800" dirty="0" smtClean="0"/>
              <a:t>2000</a:t>
            </a:r>
            <a:r>
              <a:rPr lang="zh-TW" altLang="en-US" sz="2800" dirty="0" smtClean="0"/>
              <a:t>年的政黨輪替終結國民黨在台灣</a:t>
            </a:r>
            <a:r>
              <a:rPr lang="en-US" altLang="zh-TW" sz="2800" dirty="0" smtClean="0"/>
              <a:t>55</a:t>
            </a:r>
            <a:r>
              <a:rPr lang="zh-TW" altLang="en-US" sz="2800" dirty="0" smtClean="0"/>
              <a:t>年的一黨執政，且</a:t>
            </a:r>
            <a:r>
              <a:rPr lang="en-US" altLang="zh-TW" sz="2800" dirty="0" smtClean="0"/>
              <a:t>2008</a:t>
            </a:r>
            <a:r>
              <a:rPr lang="zh-TW" altLang="en-US" sz="2800" dirty="0" smtClean="0"/>
              <a:t>年及</a:t>
            </a:r>
            <a:r>
              <a:rPr lang="en-US" altLang="zh-TW" sz="2800" dirty="0" smtClean="0"/>
              <a:t>2016</a:t>
            </a:r>
            <a:r>
              <a:rPr lang="zh-TW" altLang="en-US" sz="2800" dirty="0" smtClean="0"/>
              <a:t>年均發生執政黨更替，故台灣確實已成為民主國家，但從</a:t>
            </a:r>
            <a:r>
              <a:rPr lang="en-US" altLang="zh-TW" sz="2800" dirty="0" smtClean="0"/>
              <a:t>2000</a:t>
            </a:r>
            <a:r>
              <a:rPr lang="zh-TW" altLang="en-US" sz="2800" dirty="0" smtClean="0"/>
              <a:t>年代到</a:t>
            </a:r>
            <a:r>
              <a:rPr lang="en-US" altLang="zh-TW" sz="2800" dirty="0" smtClean="0"/>
              <a:t>2010</a:t>
            </a:r>
            <a:r>
              <a:rPr lang="zh-TW" altLang="en-US" sz="2800" dirty="0" smtClean="0"/>
              <a:t>年代，如何</a:t>
            </a:r>
            <a:r>
              <a:rPr lang="zh-TW" altLang="en-US" sz="2800" dirty="0" smtClean="0">
                <a:solidFill>
                  <a:srgbClr val="FF0000"/>
                </a:solidFill>
              </a:rPr>
              <a:t>深化</a:t>
            </a:r>
            <a:r>
              <a:rPr lang="zh-TW" altLang="en-US" sz="2800" dirty="0"/>
              <a:t>自由</a:t>
            </a:r>
            <a:r>
              <a:rPr lang="zh-TW" altLang="en-US" sz="2800" dirty="0" smtClean="0"/>
              <a:t>民主憲政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觀念，依然是</a:t>
            </a:r>
            <a:r>
              <a:rPr lang="zh-TW" altLang="en-US" sz="2800" dirty="0" smtClean="0">
                <a:solidFill>
                  <a:srgbClr val="FF0000"/>
                </a:solidFill>
              </a:rPr>
              <a:t>台灣社會</a:t>
            </a:r>
            <a:r>
              <a:rPr lang="zh-TW" altLang="en-US" sz="2800" dirty="0" smtClean="0"/>
              <a:t>的重要</a:t>
            </a:r>
            <a:r>
              <a:rPr lang="zh-TW" altLang="en-US" sz="2800" dirty="0"/>
              <a:t>課題</a:t>
            </a:r>
            <a:r>
              <a:rPr lang="zh-TW" altLang="en-US" sz="2800" dirty="0" smtClean="0"/>
              <a:t>。於今</a:t>
            </a:r>
            <a:r>
              <a:rPr lang="zh-TW" altLang="en-US" sz="2800" dirty="0" smtClean="0">
                <a:solidFill>
                  <a:srgbClr val="FF0000"/>
                </a:solidFill>
              </a:rPr>
              <a:t>老而彌堅</a:t>
            </a:r>
            <a:r>
              <a:rPr lang="zh-TW" altLang="en-US" sz="2800" dirty="0"/>
              <a:t>的法學會，仍鬥志昂揚地追求</a:t>
            </a:r>
            <a:r>
              <a:rPr lang="en-US" altLang="zh-TW" sz="2800" dirty="0"/>
              <a:t>1970</a:t>
            </a:r>
            <a:r>
              <a:rPr lang="zh-TW" altLang="en-US" sz="2800" dirty="0"/>
              <a:t>年創會時所設定的兩大目標：「</a:t>
            </a:r>
            <a:r>
              <a:rPr lang="zh-TW" altLang="en-US" sz="2800" dirty="0">
                <a:solidFill>
                  <a:srgbClr val="FF0000"/>
                </a:solidFill>
              </a:rPr>
              <a:t>精進法學</a:t>
            </a:r>
            <a:r>
              <a:rPr lang="zh-TW" altLang="en-US" sz="2800" dirty="0"/>
              <a:t>」和「</a:t>
            </a:r>
            <a:r>
              <a:rPr lang="zh-TW" altLang="en-US" sz="2800" dirty="0">
                <a:solidFill>
                  <a:srgbClr val="FF0000"/>
                </a:solidFill>
              </a:rPr>
              <a:t>弘揚法治</a:t>
            </a:r>
            <a:r>
              <a:rPr lang="zh-TW" altLang="en-US" sz="2800" dirty="0"/>
              <a:t>」。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1035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433467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進入</a:t>
            </a:r>
            <a:r>
              <a:rPr lang="en-US" altLang="zh-TW" sz="2800" dirty="0"/>
              <a:t>2000</a:t>
            </a:r>
            <a:r>
              <a:rPr lang="zh-TW" altLang="en-US" sz="2800" dirty="0"/>
              <a:t>年代後，法學</a:t>
            </a:r>
            <a:r>
              <a:rPr lang="zh-TW" altLang="en-US" sz="2800" dirty="0" smtClean="0"/>
              <a:t>會所辦活動依然學術類多於社會運動類。這些學術活動以合辦居多，議題遍及</a:t>
            </a:r>
            <a:r>
              <a:rPr lang="zh-TW" altLang="en-US" sz="2800" dirty="0"/>
              <a:t>法學各</a:t>
            </a:r>
            <a:r>
              <a:rPr lang="zh-TW" altLang="en-US" sz="2800" dirty="0" smtClean="0"/>
              <a:t>領域，且有不少</a:t>
            </a:r>
            <a:r>
              <a:rPr lang="zh-TW" altLang="en-US" sz="2800" dirty="0" smtClean="0">
                <a:solidFill>
                  <a:srgbClr val="FF0000"/>
                </a:solidFill>
              </a:rPr>
              <a:t>國際</a:t>
            </a:r>
            <a:r>
              <a:rPr lang="zh-TW" altLang="en-US" sz="2800" dirty="0" smtClean="0"/>
              <a:t>學術研討會。經</a:t>
            </a:r>
            <a:r>
              <a:rPr lang="en-US" altLang="zh-TW" sz="2800" dirty="0" smtClean="0"/>
              <a:t>1990</a:t>
            </a:r>
            <a:r>
              <a:rPr lang="zh-TW" altLang="en-US" sz="2800" dirty="0" smtClean="0"/>
              <a:t>年代開啟的法學在地化，此時已可將根據台灣經驗產出的法學論述，與立足於外國經驗的法學理論</a:t>
            </a:r>
            <a:r>
              <a:rPr lang="zh-TW" altLang="en-US" sz="2800" dirty="0" smtClean="0">
                <a:solidFill>
                  <a:srgbClr val="FF0000"/>
                </a:solidFill>
              </a:rPr>
              <a:t>相互</a:t>
            </a:r>
            <a:r>
              <a:rPr lang="zh-TW" altLang="en-US" sz="2800" dirty="0">
                <a:solidFill>
                  <a:srgbClr val="FF0000"/>
                </a:solidFill>
              </a:rPr>
              <a:t>比較</a:t>
            </a:r>
            <a:r>
              <a:rPr lang="zh-TW" altLang="en-US" sz="2800" dirty="0" smtClean="0"/>
              <a:t>，從而</a:t>
            </a:r>
            <a:r>
              <a:rPr lang="zh-TW" altLang="en-US" sz="2800" dirty="0" smtClean="0">
                <a:solidFill>
                  <a:srgbClr val="FF0000"/>
                </a:solidFill>
              </a:rPr>
              <a:t>肯認、</a:t>
            </a:r>
            <a:r>
              <a:rPr lang="zh-TW" altLang="en-US" sz="2800" dirty="0">
                <a:solidFill>
                  <a:srgbClr val="FF0000"/>
                </a:solidFill>
              </a:rPr>
              <a:t>精緻化</a:t>
            </a:r>
            <a:r>
              <a:rPr lang="zh-TW" altLang="en-US" sz="2800" dirty="0" smtClean="0"/>
              <a:t>台灣的</a:t>
            </a:r>
            <a:r>
              <a:rPr lang="zh-TW" altLang="en-US" sz="2800" dirty="0"/>
              <a:t>自由</a:t>
            </a:r>
            <a:r>
              <a:rPr lang="zh-TW" altLang="en-US" sz="2800" dirty="0" smtClean="0"/>
              <a:t>民主</a:t>
            </a:r>
            <a:r>
              <a:rPr lang="zh-TW" altLang="en-US" sz="2800" dirty="0"/>
              <a:t>憲政</a:t>
            </a:r>
            <a:r>
              <a:rPr lang="zh-TW" altLang="en-US" sz="2800" dirty="0" smtClean="0"/>
              <a:t>秩序。</a:t>
            </a:r>
            <a:endParaRPr lang="en-US" altLang="zh-TW" sz="2800" dirty="0" smtClean="0"/>
          </a:p>
          <a:p>
            <a:r>
              <a:rPr lang="zh-TW" altLang="en-US" sz="2800" dirty="0" smtClean="0"/>
              <a:t>獨自舉辦的年度法學會議，於</a:t>
            </a:r>
            <a:r>
              <a:rPr lang="en-US" altLang="zh-TW" sz="2800" dirty="0" smtClean="0"/>
              <a:t>2002</a:t>
            </a:r>
            <a:r>
              <a:rPr lang="zh-TW" altLang="en-US" sz="2800" dirty="0"/>
              <a:t>年曾改</a:t>
            </a:r>
            <a:r>
              <a:rPr lang="zh-TW" altLang="en-US" sz="2800" dirty="0" smtClean="0"/>
              <a:t>為：不設年會主題、由數領域自選</a:t>
            </a:r>
            <a:r>
              <a:rPr lang="zh-TW" altLang="en-US" sz="2800" dirty="0"/>
              <a:t>主題</a:t>
            </a:r>
            <a:r>
              <a:rPr lang="zh-TW" altLang="en-US" sz="2800" dirty="0" smtClean="0"/>
              <a:t>，並期盼能「</a:t>
            </a:r>
            <a:r>
              <a:rPr lang="zh-TW" altLang="en-US" sz="2800" dirty="0" smtClean="0">
                <a:solidFill>
                  <a:srgbClr val="FF0000"/>
                </a:solidFill>
              </a:rPr>
              <a:t>凝聚</a:t>
            </a:r>
            <a:r>
              <a:rPr lang="zh-TW" altLang="en-US" sz="2800" dirty="0">
                <a:solidFill>
                  <a:srgbClr val="FF0000"/>
                </a:solidFill>
              </a:rPr>
              <a:t>或形塑</a:t>
            </a:r>
            <a:r>
              <a:rPr lang="zh-TW" altLang="en-US" sz="2800" dirty="0"/>
              <a:t>法學見解</a:t>
            </a:r>
            <a:r>
              <a:rPr lang="zh-TW" altLang="en-US" sz="2800" dirty="0" smtClean="0"/>
              <a:t>」；惟法學會主要由自由派之學者及律師組成，理念不同或多數司法界的法律人</a:t>
            </a:r>
            <a:r>
              <a:rPr lang="zh-TW" altLang="en-US" sz="2800" dirty="0" smtClean="0">
                <a:solidFill>
                  <a:srgbClr val="FF0000"/>
                </a:solidFill>
              </a:rPr>
              <a:t>鮮少</a:t>
            </a:r>
            <a:r>
              <a:rPr lang="zh-TW" altLang="en-US" sz="2800" dirty="0" smtClean="0"/>
              <a:t>參與，故不易凝聚共識。</a:t>
            </a:r>
            <a:r>
              <a:rPr lang="en-US" altLang="zh-TW" sz="2800" dirty="0"/>
              <a:t>2010</a:t>
            </a:r>
            <a:r>
              <a:rPr lang="zh-TW" altLang="en-US" sz="2800" dirty="0" smtClean="0"/>
              <a:t>年代仍經常採單一主題。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12769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649491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（二）結合學術與社運以弘揚</a:t>
            </a:r>
            <a:r>
              <a:rPr lang="zh-TW" altLang="en-US" sz="2800" dirty="0" smtClean="0"/>
              <a:t>法治</a:t>
            </a:r>
            <a:endParaRPr lang="en-US" altLang="zh-TW" sz="2800" dirty="0" smtClean="0"/>
          </a:p>
          <a:p>
            <a:r>
              <a:rPr lang="zh-TW" altLang="en-US" sz="2800" dirty="0"/>
              <a:t>進入</a:t>
            </a:r>
            <a:r>
              <a:rPr lang="en-US" altLang="zh-TW" sz="2800" dirty="0"/>
              <a:t>2000</a:t>
            </a:r>
            <a:r>
              <a:rPr lang="zh-TW" altLang="en-US" sz="2800" dirty="0"/>
              <a:t>年代後，</a:t>
            </a:r>
            <a:r>
              <a:rPr lang="zh-TW" altLang="en-US" sz="2800" dirty="0" smtClean="0"/>
              <a:t>在</a:t>
            </a:r>
            <a:r>
              <a:rPr lang="zh-TW" altLang="en-US" sz="2800" dirty="0" smtClean="0">
                <a:solidFill>
                  <a:srgbClr val="FF0000"/>
                </a:solidFill>
              </a:rPr>
              <a:t>多元、</a:t>
            </a:r>
            <a:r>
              <a:rPr lang="zh-TW" altLang="en-US" sz="2800" dirty="0">
                <a:solidFill>
                  <a:srgbClr val="FF0000"/>
                </a:solidFill>
              </a:rPr>
              <a:t>眾聲喧嘩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台灣，法學</a:t>
            </a:r>
            <a:r>
              <a:rPr lang="zh-TW" altLang="en-US" sz="2800" dirty="0"/>
              <a:t>會經常本於法學的專業，與友好社團</a:t>
            </a:r>
            <a:r>
              <a:rPr lang="zh-TW" altLang="en-US" sz="2800" dirty="0">
                <a:solidFill>
                  <a:srgbClr val="FF0000"/>
                </a:solidFill>
              </a:rPr>
              <a:t>共組聯盟</a:t>
            </a:r>
            <a:r>
              <a:rPr lang="zh-TW" altLang="en-US" sz="2800" dirty="0" smtClean="0"/>
              <a:t>，以在</a:t>
            </a:r>
            <a:r>
              <a:rPr lang="zh-TW" altLang="en-US" sz="2800" dirty="0">
                <a:solidFill>
                  <a:srgbClr val="FF0000"/>
                </a:solidFill>
              </a:rPr>
              <a:t>民主</a:t>
            </a:r>
            <a:r>
              <a:rPr lang="zh-TW" altLang="en-US" sz="2800" dirty="0"/>
              <a:t>國家作為一個</a:t>
            </a:r>
            <a:r>
              <a:rPr lang="zh-TW" altLang="en-US" sz="2800" dirty="0">
                <a:solidFill>
                  <a:srgbClr val="FF0000"/>
                </a:solidFill>
              </a:rPr>
              <a:t>公民團體</a:t>
            </a:r>
            <a:r>
              <a:rPr lang="zh-TW" altLang="en-US" sz="2800" dirty="0"/>
              <a:t>，</a:t>
            </a:r>
            <a:r>
              <a:rPr lang="zh-TW" altLang="en-US" sz="2800" dirty="0">
                <a:solidFill>
                  <a:srgbClr val="FF0000"/>
                </a:solidFill>
              </a:rPr>
              <a:t>監督</a:t>
            </a:r>
            <a:r>
              <a:rPr lang="zh-TW" altLang="en-US" sz="2800" dirty="0"/>
              <a:t>由不同政黨組成之</a:t>
            </a:r>
            <a:r>
              <a:rPr lang="zh-TW" altLang="en-US" sz="2800" dirty="0">
                <a:solidFill>
                  <a:srgbClr val="FF0000"/>
                </a:solidFill>
              </a:rPr>
              <a:t>政府部門</a:t>
            </a:r>
            <a:r>
              <a:rPr lang="zh-TW" altLang="en-US" sz="2800" dirty="0"/>
              <a:t>的政策及</a:t>
            </a:r>
            <a:r>
              <a:rPr lang="zh-TW" altLang="en-US" sz="2800" dirty="0" smtClean="0"/>
              <a:t>作為，例如在民進黨及國民黨執政時期，均嚴詞批判</a:t>
            </a:r>
            <a:r>
              <a:rPr lang="zh-TW" altLang="en-US" sz="2800" dirty="0"/>
              <a:t>集</a:t>
            </a:r>
            <a:r>
              <a:rPr lang="zh-TW" altLang="en-US" sz="2800" dirty="0" smtClean="0"/>
              <a:t>遊法。</a:t>
            </a:r>
            <a:endParaRPr lang="en-US" altLang="zh-TW" sz="2800" dirty="0" smtClean="0"/>
          </a:p>
          <a:p>
            <a:r>
              <a:rPr lang="en-US" altLang="zh-TW" sz="2800" dirty="0"/>
              <a:t>2000</a:t>
            </a:r>
            <a:r>
              <a:rPr lang="zh-TW" altLang="en-US" sz="2800" dirty="0" smtClean="0"/>
              <a:t>年代因政局變動而憲法爭議頻生，法學會曾以學術活動熱烈討論</a:t>
            </a:r>
            <a:r>
              <a:rPr lang="zh-TW" altLang="en-US" sz="2800" dirty="0" smtClean="0">
                <a:solidFill>
                  <a:srgbClr val="FF0000"/>
                </a:solidFill>
              </a:rPr>
              <a:t>憲政改革</a:t>
            </a:r>
            <a:r>
              <a:rPr lang="zh-TW" altLang="en-US" sz="2800" dirty="0" smtClean="0"/>
              <a:t>議題</a:t>
            </a:r>
            <a:r>
              <a:rPr lang="zh-TW" altLang="en-US" sz="2800" dirty="0"/>
              <a:t>，並</a:t>
            </a:r>
            <a:r>
              <a:rPr lang="zh-TW" altLang="en-US" sz="2800" dirty="0">
                <a:solidFill>
                  <a:srgbClr val="FF0000"/>
                </a:solidFill>
              </a:rPr>
              <a:t>搭配</a:t>
            </a:r>
            <a:r>
              <a:rPr lang="zh-TW" altLang="en-US" sz="2800" dirty="0" smtClean="0"/>
              <a:t>上述社會</a:t>
            </a:r>
            <a:r>
              <a:rPr lang="zh-TW" altLang="en-US" sz="2800" dirty="0"/>
              <a:t>運動模式</a:t>
            </a:r>
            <a:r>
              <a:rPr lang="zh-TW" altLang="en-US" sz="2800" dirty="0" smtClean="0"/>
              <a:t>。惟台灣的憲改涉及國際因素，且國內亦尚無</a:t>
            </a:r>
            <a:r>
              <a:rPr lang="zh-TW" altLang="en-US" sz="2800" dirty="0"/>
              <a:t>共識</a:t>
            </a:r>
            <a:r>
              <a:rPr lang="zh-TW" altLang="en-US" sz="2800" dirty="0" smtClean="0"/>
              <a:t>，故實</a:t>
            </a:r>
            <a:r>
              <a:rPr lang="zh-TW" altLang="en-US" sz="2800" dirty="0" smtClean="0">
                <a:solidFill>
                  <a:srgbClr val="FF0000"/>
                </a:solidFill>
              </a:rPr>
              <a:t>非</a:t>
            </a:r>
            <a:r>
              <a:rPr lang="zh-TW" altLang="en-US" sz="2800" dirty="0" smtClean="0"/>
              <a:t>法</a:t>
            </a:r>
            <a:r>
              <a:rPr lang="zh-TW" altLang="en-US" sz="2800" dirty="0"/>
              <a:t>學會所能輕易</a:t>
            </a:r>
            <a:r>
              <a:rPr lang="zh-TW" altLang="en-US" sz="2800" dirty="0" smtClean="0">
                <a:solidFill>
                  <a:srgbClr val="FF0000"/>
                </a:solidFill>
              </a:rPr>
              <a:t>撼動</a:t>
            </a:r>
            <a:r>
              <a:rPr lang="zh-TW" altLang="en-US" sz="2800" dirty="0" smtClean="0"/>
              <a:t>；雖然法學會對此仍持續</a:t>
            </a:r>
            <a:r>
              <a:rPr lang="zh-TW" altLang="en-US" sz="2800" dirty="0"/>
              <a:t>發聲，但</a:t>
            </a:r>
            <a:r>
              <a:rPr lang="zh-TW" altLang="en-US" sz="2800" dirty="0" smtClean="0"/>
              <a:t>不急於收成。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1139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4493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5482666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/>
              <a:t>就</a:t>
            </a:r>
            <a:r>
              <a:rPr lang="zh-TW" altLang="en-US" sz="2800" dirty="0" smtClean="0">
                <a:solidFill>
                  <a:srgbClr val="FF0000"/>
                </a:solidFill>
              </a:rPr>
              <a:t>司法</a:t>
            </a:r>
            <a:r>
              <a:rPr lang="zh-TW" altLang="en-US" sz="2800" dirty="0">
                <a:solidFill>
                  <a:srgbClr val="FF0000"/>
                </a:solidFill>
              </a:rPr>
              <a:t>改革</a:t>
            </a:r>
            <a:r>
              <a:rPr lang="zh-TW" altLang="en-US" sz="2800" dirty="0"/>
              <a:t>議題，法學會從</a:t>
            </a:r>
            <a:r>
              <a:rPr lang="en-US" altLang="zh-TW" sz="2800" dirty="0"/>
              <a:t>2000</a:t>
            </a:r>
            <a:r>
              <a:rPr lang="zh-TW" altLang="en-US" sz="2800" dirty="0"/>
              <a:t>年代迄今</a:t>
            </a:r>
            <a:r>
              <a:rPr lang="zh-TW" altLang="en-US" sz="2800" dirty="0" smtClean="0"/>
              <a:t>一直是</a:t>
            </a:r>
            <a:r>
              <a:rPr lang="zh-TW" altLang="en-US" sz="2800" dirty="0" smtClean="0">
                <a:solidFill>
                  <a:srgbClr val="FF0000"/>
                </a:solidFill>
              </a:rPr>
              <a:t>倡議</a:t>
            </a:r>
            <a:r>
              <a:rPr lang="zh-TW" altLang="en-US" sz="2800" dirty="0" smtClean="0"/>
              <a:t>者、</a:t>
            </a:r>
            <a:r>
              <a:rPr lang="zh-TW" altLang="en-US" sz="2800" dirty="0" smtClean="0">
                <a:solidFill>
                  <a:srgbClr val="FF0000"/>
                </a:solidFill>
              </a:rPr>
              <a:t>推動</a:t>
            </a:r>
            <a:r>
              <a:rPr lang="zh-TW" altLang="en-US" sz="2800" dirty="0" smtClean="0"/>
              <a:t>者，但除法律</a:t>
            </a:r>
            <a:r>
              <a:rPr lang="zh-TW" altLang="en-US" sz="2800" dirty="0"/>
              <a:t>扶助制度外</a:t>
            </a:r>
            <a:r>
              <a:rPr lang="zh-TW" altLang="en-US" sz="2800" dirty="0" smtClean="0"/>
              <a:t>，對於司改的</a:t>
            </a:r>
            <a:r>
              <a:rPr lang="zh-TW" altLang="en-US" sz="2800" dirty="0" smtClean="0">
                <a:solidFill>
                  <a:srgbClr val="FF0000"/>
                </a:solidFill>
              </a:rPr>
              <a:t>實質內涵</a:t>
            </a:r>
            <a:r>
              <a:rPr lang="zh-TW" altLang="en-US" sz="2800" dirty="0" smtClean="0"/>
              <a:t>，如現行法官</a:t>
            </a:r>
            <a:r>
              <a:rPr lang="zh-TW" altLang="en-US" sz="2800" dirty="0"/>
              <a:t>法及國民法官</a:t>
            </a:r>
            <a:r>
              <a:rPr lang="zh-TW" altLang="en-US" sz="2800" dirty="0" smtClean="0"/>
              <a:t>法，乃</a:t>
            </a:r>
            <a:r>
              <a:rPr lang="zh-TW" altLang="en-US" sz="2800" dirty="0" smtClean="0">
                <a:solidFill>
                  <a:srgbClr val="FF0000"/>
                </a:solidFill>
              </a:rPr>
              <a:t>各方</a:t>
            </a:r>
            <a:r>
              <a:rPr lang="zh-TW" altLang="en-US" sz="2800" dirty="0" smtClean="0"/>
              <a:t>角力及相互妥協的結果，非法學會所能主導。</a:t>
            </a:r>
            <a:endParaRPr lang="en-US" altLang="zh-TW" sz="2800" dirty="0" smtClean="0"/>
          </a:p>
          <a:p>
            <a:r>
              <a:rPr lang="zh-TW" altLang="en-US" sz="2800" dirty="0" smtClean="0"/>
              <a:t>法學會從</a:t>
            </a:r>
            <a:r>
              <a:rPr lang="en-US" altLang="zh-TW" sz="2800" dirty="0" smtClean="0"/>
              <a:t>1990</a:t>
            </a:r>
            <a:r>
              <a:rPr lang="zh-TW" altLang="en-US" sz="2800" dirty="0"/>
              <a:t>年代</a:t>
            </a:r>
            <a:r>
              <a:rPr lang="zh-TW" altLang="en-US" sz="2800" dirty="0" smtClean="0"/>
              <a:t>晚期，即指摘國民黨</a:t>
            </a:r>
            <a:r>
              <a:rPr lang="zh-TW" altLang="en-US" sz="2800" dirty="0">
                <a:solidFill>
                  <a:srgbClr val="FF0000"/>
                </a:solidFill>
              </a:rPr>
              <a:t>黨</a:t>
            </a:r>
            <a:r>
              <a:rPr lang="zh-TW" altLang="en-US" sz="2800" dirty="0" smtClean="0">
                <a:solidFill>
                  <a:srgbClr val="FF0000"/>
                </a:solidFill>
              </a:rPr>
              <a:t>產與黨</a:t>
            </a:r>
            <a:r>
              <a:rPr lang="zh-TW" altLang="en-US" sz="2800" dirty="0">
                <a:solidFill>
                  <a:srgbClr val="FF0000"/>
                </a:solidFill>
              </a:rPr>
              <a:t>營</a:t>
            </a:r>
            <a:r>
              <a:rPr lang="zh-TW" altLang="en-US" sz="2800" dirty="0" smtClean="0">
                <a:solidFill>
                  <a:srgbClr val="FF0000"/>
                </a:solidFill>
              </a:rPr>
              <a:t>事業</a:t>
            </a:r>
            <a:r>
              <a:rPr lang="zh-TW" altLang="en-US" sz="2800" dirty="0" smtClean="0"/>
              <a:t>已妨害民主政黨的公平競爭</a:t>
            </a:r>
            <a:r>
              <a:rPr lang="zh-TW" altLang="en-US" sz="2800" dirty="0"/>
              <a:t>，但以特別</a:t>
            </a:r>
            <a:r>
              <a:rPr lang="zh-TW" altLang="en-US" sz="2800" dirty="0" smtClean="0"/>
              <a:t>立法加以處置</a:t>
            </a:r>
            <a:r>
              <a:rPr lang="zh-TW" altLang="en-US" sz="2800" dirty="0"/>
              <a:t>的契機直到</a:t>
            </a:r>
            <a:r>
              <a:rPr lang="en-US" altLang="zh-TW" sz="2800" dirty="0" smtClean="0"/>
              <a:t>2016</a:t>
            </a:r>
            <a:r>
              <a:rPr lang="zh-TW" altLang="en-US" sz="2800" dirty="0" smtClean="0"/>
              <a:t>年才浮現。一如在社會運動中堅持</a:t>
            </a:r>
            <a:r>
              <a:rPr lang="zh-TW" altLang="en-US" sz="2800" dirty="0" smtClean="0">
                <a:solidFill>
                  <a:srgbClr val="FF0000"/>
                </a:solidFill>
              </a:rPr>
              <a:t>法治</a:t>
            </a:r>
            <a:r>
              <a:rPr lang="zh-TW" altLang="en-US" sz="2800" dirty="0" smtClean="0"/>
              <a:t>觀點，法學會亦強調以</a:t>
            </a:r>
            <a:r>
              <a:rPr lang="zh-TW" altLang="en-US" sz="28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800" dirty="0" smtClean="0"/>
              <a:t>上「實質法治國」、</a:t>
            </a:r>
            <a:r>
              <a:rPr lang="zh-TW" altLang="en-US" sz="2800" dirty="0" smtClean="0">
                <a:solidFill>
                  <a:srgbClr val="FF0000"/>
                </a:solidFill>
              </a:rPr>
              <a:t>台灣實證憲法</a:t>
            </a:r>
            <a:r>
              <a:rPr lang="zh-TW" altLang="en-US" sz="2800" dirty="0" smtClean="0"/>
              <a:t>上「自由民主憲政秩序」，</a:t>
            </a:r>
            <a:r>
              <a:rPr lang="zh-TW" altLang="en-US" sz="2800" dirty="0" smtClean="0">
                <a:solidFill>
                  <a:srgbClr val="FF0000"/>
                </a:solidFill>
              </a:rPr>
              <a:t>具體化</a:t>
            </a:r>
            <a:r>
              <a:rPr lang="zh-TW" altLang="en-US" sz="2800" dirty="0" smtClean="0"/>
              <a:t>源自</a:t>
            </a:r>
            <a:r>
              <a:rPr lang="zh-TW" altLang="en-US" sz="2800" dirty="0" smtClean="0">
                <a:solidFill>
                  <a:srgbClr val="FF0000"/>
                </a:solidFill>
              </a:rPr>
              <a:t>國際</a:t>
            </a:r>
            <a:r>
              <a:rPr lang="zh-TW" altLang="en-US" sz="2800" dirty="0" smtClean="0"/>
              <a:t>的「轉型正義」理念，使其成為可在</a:t>
            </a:r>
            <a:r>
              <a:rPr lang="zh-TW" altLang="en-US" sz="2800" dirty="0" smtClean="0">
                <a:solidFill>
                  <a:srgbClr val="FF0000"/>
                </a:solidFill>
              </a:rPr>
              <a:t>立法、司法</a:t>
            </a:r>
            <a:r>
              <a:rPr lang="zh-TW" altLang="en-US" sz="2800" dirty="0" smtClean="0"/>
              <a:t>上</a:t>
            </a:r>
            <a:r>
              <a:rPr lang="zh-TW" altLang="en-US" sz="2800" dirty="0" smtClean="0">
                <a:solidFill>
                  <a:srgbClr val="FF0000"/>
                </a:solidFill>
              </a:rPr>
              <a:t>操作</a:t>
            </a:r>
            <a:r>
              <a:rPr lang="zh-TW" altLang="en-US" sz="2800" dirty="0" smtClean="0"/>
              <a:t>的概念。此項見解已</a:t>
            </a:r>
            <a:r>
              <a:rPr lang="zh-TW" altLang="en-US" sz="2800" dirty="0" smtClean="0">
                <a:solidFill>
                  <a:srgbClr val="FF0000"/>
                </a:solidFill>
              </a:rPr>
              <a:t>出現</a:t>
            </a:r>
            <a:r>
              <a:rPr lang="zh-TW" altLang="en-US" sz="2800" dirty="0" smtClean="0"/>
              <a:t>於</a:t>
            </a:r>
            <a:r>
              <a:rPr lang="en-US" altLang="zh-TW" sz="2800" dirty="0" smtClean="0"/>
              <a:t>2016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月的黨</a:t>
            </a:r>
            <a:r>
              <a:rPr lang="zh-TW" altLang="en-US" sz="2800" dirty="0"/>
              <a:t>產</a:t>
            </a:r>
            <a:r>
              <a:rPr lang="zh-TW" altLang="en-US" sz="2800" dirty="0" smtClean="0"/>
              <a:t>條例、</a:t>
            </a:r>
            <a:r>
              <a:rPr lang="en-US" altLang="zh-TW" sz="2800" dirty="0"/>
              <a:t>2017</a:t>
            </a:r>
            <a:r>
              <a:rPr lang="zh-TW" altLang="en-US" sz="2800" dirty="0"/>
              <a:t>年</a:t>
            </a:r>
            <a:r>
              <a:rPr lang="en-US" altLang="zh-TW" sz="2800" dirty="0"/>
              <a:t>12</a:t>
            </a:r>
            <a:r>
              <a:rPr lang="zh-TW" altLang="en-US" sz="2800" dirty="0" smtClean="0"/>
              <a:t>月的促轉條例、</a:t>
            </a:r>
            <a:r>
              <a:rPr lang="en-US" altLang="zh-TW" sz="2800" dirty="0" smtClean="0"/>
              <a:t>2020</a:t>
            </a:r>
            <a:r>
              <a:rPr lang="zh-TW" altLang="en-US" sz="2800" dirty="0" smtClean="0"/>
              <a:t>年</a:t>
            </a:r>
            <a:r>
              <a:rPr lang="en-US" altLang="zh-TW" sz="2800" dirty="0"/>
              <a:t>8</a:t>
            </a:r>
            <a:r>
              <a:rPr lang="zh-TW" altLang="en-US" sz="2800" dirty="0"/>
              <a:t>月的</a:t>
            </a:r>
            <a:r>
              <a:rPr lang="zh-TW" altLang="en-US" sz="2800" dirty="0" smtClean="0"/>
              <a:t>大法官釋字</a:t>
            </a:r>
            <a:r>
              <a:rPr lang="en-US" altLang="zh-TW" sz="2800" dirty="0" smtClean="0"/>
              <a:t>793</a:t>
            </a:r>
            <a:r>
              <a:rPr lang="zh-TW" altLang="en-US" sz="2800" dirty="0" smtClean="0"/>
              <a:t>號解釋。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863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12091"/>
            <a:ext cx="8928992" cy="1008112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一、緒言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：一個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台灣法律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團體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23528" y="1103466"/>
            <a:ext cx="8368444" cy="4392489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今年</a:t>
            </a:r>
            <a:r>
              <a:rPr lang="zh-TW" altLang="en-US" sz="2800" dirty="0" smtClean="0"/>
              <a:t>唐</a:t>
            </a:r>
            <a:r>
              <a:rPr lang="zh-TW" altLang="en-US" sz="2800" dirty="0"/>
              <a:t>獎將「法治獎」頒發給</a:t>
            </a:r>
            <a:r>
              <a:rPr lang="en-US" altLang="zh-TW" sz="2800" dirty="0"/>
              <a:t>1992</a:t>
            </a:r>
            <a:r>
              <a:rPr lang="zh-TW" altLang="en-US" sz="2800" dirty="0"/>
              <a:t>年</a:t>
            </a:r>
            <a:r>
              <a:rPr lang="zh-TW" altLang="en-US" sz="2800" dirty="0" smtClean="0"/>
              <a:t>設於</a:t>
            </a:r>
            <a:r>
              <a:rPr lang="zh-TW" altLang="en-US" sz="2800" dirty="0"/>
              <a:t>孟加拉、</a:t>
            </a:r>
            <a:r>
              <a:rPr lang="en-US" altLang="zh-TW" sz="2800" dirty="0"/>
              <a:t>2005</a:t>
            </a:r>
            <a:r>
              <a:rPr lang="zh-TW" altLang="en-US" sz="2800" dirty="0"/>
              <a:t>年</a:t>
            </a:r>
            <a:r>
              <a:rPr lang="zh-TW" altLang="en-US" sz="2800" dirty="0" smtClean="0"/>
              <a:t>設於哥倫比亞</a:t>
            </a:r>
            <a:r>
              <a:rPr lang="zh-TW" altLang="en-US" sz="2800" dirty="0"/>
              <a:t>、</a:t>
            </a:r>
            <a:r>
              <a:rPr lang="en-US" altLang="zh-TW" sz="2800" dirty="0"/>
              <a:t>2009</a:t>
            </a:r>
            <a:r>
              <a:rPr lang="zh-TW" altLang="en-US" sz="2800" dirty="0"/>
              <a:t>年</a:t>
            </a:r>
            <a:r>
              <a:rPr lang="zh-TW" altLang="en-US" sz="2800" dirty="0" smtClean="0"/>
              <a:t>設於</a:t>
            </a:r>
            <a:r>
              <a:rPr lang="zh-TW" altLang="en-US" sz="2800" dirty="0"/>
              <a:t>黎巴嫩的</a:t>
            </a:r>
            <a:r>
              <a:rPr lang="en-US" altLang="zh-TW" sz="2800" dirty="0"/>
              <a:t>3</a:t>
            </a:r>
            <a:r>
              <a:rPr lang="zh-TW" altLang="en-US" sz="2800" dirty="0"/>
              <a:t>個非政府組織</a:t>
            </a:r>
            <a:r>
              <a:rPr lang="zh-TW" altLang="en-US" sz="2800" dirty="0" smtClean="0"/>
              <a:t>，表彰其「在</a:t>
            </a:r>
            <a:r>
              <a:rPr lang="zh-TW" altLang="en-US" sz="2800" dirty="0"/>
              <a:t>法治基礎嚴峻環境下，取法堅實的學理研究，靈活運用富有創意的司法策略，為爭取正義</a:t>
            </a:r>
            <a:r>
              <a:rPr lang="zh-TW" altLang="en-US" sz="2800" dirty="0" smtClean="0"/>
              <a:t>堅持不懈」。</a:t>
            </a:r>
            <a:r>
              <a:rPr lang="zh-TW" altLang="en-US" sz="2800" dirty="0" smtClean="0">
                <a:solidFill>
                  <a:srgbClr val="FF0000"/>
                </a:solidFill>
              </a:rPr>
              <a:t>台灣</a:t>
            </a:r>
            <a:r>
              <a:rPr lang="zh-TW" altLang="en-US" sz="2800" dirty="0" smtClean="0"/>
              <a:t>在</a:t>
            </a:r>
            <a:r>
              <a:rPr lang="en-US" altLang="zh-TW" sz="2800" dirty="0" smtClean="0"/>
              <a:t>1991</a:t>
            </a:r>
            <a:r>
              <a:rPr lang="zh-TW" altLang="en-US" sz="2800" dirty="0" smtClean="0"/>
              <a:t>年之前</a:t>
            </a:r>
            <a:r>
              <a:rPr lang="zh-TW" altLang="en-US" sz="2800" dirty="0" smtClean="0">
                <a:solidFill>
                  <a:srgbClr val="FF0000"/>
                </a:solidFill>
              </a:rPr>
              <a:t>亦「</a:t>
            </a:r>
            <a:r>
              <a:rPr lang="zh-TW" altLang="en-US" sz="2800" dirty="0">
                <a:solidFill>
                  <a:srgbClr val="FF0000"/>
                </a:solidFill>
              </a:rPr>
              <a:t>法治基礎</a:t>
            </a:r>
            <a:r>
              <a:rPr lang="zh-TW" altLang="en-US" sz="2800" dirty="0" smtClean="0">
                <a:solidFill>
                  <a:srgbClr val="FF0000"/>
                </a:solidFill>
              </a:rPr>
              <a:t>嚴峻」</a:t>
            </a:r>
            <a:r>
              <a:rPr lang="zh-TW" altLang="en-US" sz="2800" dirty="0" smtClean="0"/>
              <a:t>，且</a:t>
            </a:r>
            <a:r>
              <a:rPr lang="en-US" altLang="zh-TW" sz="2800" dirty="0" smtClean="0"/>
              <a:t>50</a:t>
            </a:r>
            <a:r>
              <a:rPr lang="zh-TW" altLang="en-US" sz="2800" dirty="0"/>
              <a:t>年前的</a:t>
            </a:r>
            <a:r>
              <a:rPr lang="en-US" altLang="zh-TW" sz="2800" dirty="0"/>
              <a:t>1970</a:t>
            </a:r>
            <a:r>
              <a:rPr lang="zh-TW" altLang="en-US" sz="2800" dirty="0"/>
              <a:t>年</a:t>
            </a:r>
            <a:r>
              <a:rPr lang="en-US" altLang="zh-TW" sz="2800" dirty="0"/>
              <a:t>12</a:t>
            </a:r>
            <a:r>
              <a:rPr lang="zh-TW" altLang="en-US" sz="2800" dirty="0"/>
              <a:t>月</a:t>
            </a:r>
            <a:r>
              <a:rPr lang="en-US" altLang="zh-TW" sz="2800" dirty="0"/>
              <a:t>27</a:t>
            </a:r>
            <a:r>
              <a:rPr lang="zh-TW" altLang="en-US" sz="2800" dirty="0" smtClean="0"/>
              <a:t>日設立的台灣法學會，</a:t>
            </a:r>
            <a:r>
              <a:rPr lang="zh-TW" altLang="en-US" sz="2800" dirty="0" smtClean="0">
                <a:solidFill>
                  <a:srgbClr val="FF0000"/>
                </a:solidFill>
              </a:rPr>
              <a:t>也以同樣的方式「爭取正義」</a:t>
            </a:r>
            <a:r>
              <a:rPr lang="zh-TW" altLang="en-US" sz="2800" dirty="0" smtClean="0"/>
              <a:t>，並獲得最大獎：所追求的自由民主憲政秩序已在台灣</a:t>
            </a:r>
            <a:r>
              <a:rPr lang="zh-TW" altLang="en-US" sz="2800" dirty="0" smtClean="0">
                <a:solidFill>
                  <a:srgbClr val="FF0000"/>
                </a:solidFill>
              </a:rPr>
              <a:t>實現</a:t>
            </a:r>
            <a:r>
              <a:rPr lang="zh-TW" altLang="en-US" sz="2800" dirty="0" smtClean="0"/>
              <a:t>。這段經驗應</a:t>
            </a:r>
            <a:r>
              <a:rPr lang="zh-TW" altLang="en-US" sz="2800" dirty="0" smtClean="0">
                <a:solidFill>
                  <a:srgbClr val="FF0000"/>
                </a:solidFill>
              </a:rPr>
              <a:t>被記憶</a:t>
            </a:r>
            <a:r>
              <a:rPr lang="zh-TW" altLang="en-US" sz="2800" dirty="0" smtClean="0"/>
              <a:t>，以鼓舞世世代代台灣法律人，這是慶祝台灣法學會創會</a:t>
            </a:r>
            <a:r>
              <a:rPr lang="en-US" altLang="zh-TW" sz="2800" dirty="0" smtClean="0"/>
              <a:t>50</a:t>
            </a:r>
            <a:r>
              <a:rPr lang="zh-TW" altLang="en-US" sz="2800" dirty="0" smtClean="0"/>
              <a:t>年的意義所在。</a:t>
            </a:r>
            <a:endParaRPr lang="en-US" altLang="zh-TW" sz="28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72740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五、結語：因民主法治不彰而生，為民主法治永續而戰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跟隨台灣社會的發展，法學會已走</a:t>
            </a:r>
            <a:r>
              <a:rPr lang="zh-TW" altLang="en-US" sz="2800" dirty="0" smtClean="0"/>
              <a:t>過激情而絢麗</a:t>
            </a:r>
            <a:r>
              <a:rPr lang="zh-TW" altLang="en-US" sz="2800" dirty="0"/>
              <a:t>的歲月，</a:t>
            </a:r>
            <a:r>
              <a:rPr lang="zh-TW" altLang="en-US" sz="2800" dirty="0" smtClean="0"/>
              <a:t>正穩健持續地在自始所追求</a:t>
            </a:r>
            <a:r>
              <a:rPr lang="zh-TW" altLang="en-US" sz="2800" dirty="0"/>
              <a:t>的正常民主國家中，作為一個公民團體，</a:t>
            </a:r>
            <a:r>
              <a:rPr lang="zh-TW" altLang="en-US" sz="2800" dirty="0" smtClean="0"/>
              <a:t>積極宣揚</a:t>
            </a:r>
            <a:r>
              <a:rPr lang="zh-TW" altLang="en-US" sz="2800" dirty="0"/>
              <a:t>自己的信念。老而彌堅的法學會將邀集更多有志之士，一本在台灣實踐法治的初衷，呼籲台灣人民應以自由民主憲政秩序作為國家認同，在自由、民主底下，共享法治的秩序。</a:t>
            </a:r>
          </a:p>
        </p:txBody>
      </p:sp>
    </p:spTree>
    <p:extLst>
      <p:ext uri="{BB962C8B-B14F-4D97-AF65-F5344CB8AC3E}">
        <p14:creationId xmlns:p14="http://schemas.microsoft.com/office/powerpoint/2010/main" val="1393583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368152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感謝聆聽，敬請指教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8642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248472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法學會</a:t>
            </a:r>
            <a:r>
              <a:rPr lang="zh-TW" altLang="en-US" sz="2800" dirty="0" smtClean="0"/>
              <a:t>在</a:t>
            </a:r>
            <a:r>
              <a:rPr lang="zh-TW" altLang="en-US" sz="2800" dirty="0" smtClean="0"/>
              <a:t>慶祝創會</a:t>
            </a:r>
            <a:r>
              <a:rPr lang="en-US" altLang="zh-TW" sz="2800" dirty="0" smtClean="0"/>
              <a:t>40</a:t>
            </a:r>
            <a:r>
              <a:rPr lang="zh-TW" altLang="en-US" sz="2800" dirty="0" smtClean="0"/>
              <a:t>年時曾出版</a:t>
            </a:r>
            <a:r>
              <a:rPr lang="en-US" altLang="zh-TW" sz="2800" dirty="0" smtClean="0"/>
              <a:t>《</a:t>
            </a:r>
            <a:r>
              <a:rPr lang="zh-TW" altLang="en-US" sz="2800" dirty="0"/>
              <a:t>台灣法學會四十年史：自由民主法治的推手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，該書描繪</a:t>
            </a:r>
            <a:r>
              <a:rPr lang="zh-TW" altLang="en-US" sz="2800" dirty="0"/>
              <a:t>法學會</a:t>
            </a:r>
            <a:r>
              <a:rPr lang="zh-TW" altLang="en-US" sz="2800" dirty="0">
                <a:solidFill>
                  <a:srgbClr val="FF0000"/>
                </a:solidFill>
              </a:rPr>
              <a:t>本身</a:t>
            </a:r>
            <a:r>
              <a:rPr lang="zh-TW" altLang="en-US" sz="2800" dirty="0"/>
              <a:t>從</a:t>
            </a:r>
            <a:r>
              <a:rPr lang="en-US" altLang="zh-TW" sz="2800" dirty="0"/>
              <a:t>1970</a:t>
            </a:r>
            <a:r>
              <a:rPr lang="zh-TW" altLang="en-US" sz="2800" dirty="0"/>
              <a:t>年至</a:t>
            </a:r>
            <a:r>
              <a:rPr lang="en-US" altLang="zh-TW" sz="2800" dirty="0"/>
              <a:t>2010</a:t>
            </a:r>
            <a:r>
              <a:rPr lang="zh-TW" altLang="en-US" sz="2800" dirty="0"/>
              <a:t>年的組成及活動</a:t>
            </a:r>
            <a:r>
              <a:rPr lang="zh-TW" altLang="en-US" sz="2800" dirty="0" smtClean="0"/>
              <a:t>，在此則作為其「</a:t>
            </a:r>
            <a:r>
              <a:rPr lang="zh-TW" altLang="en-US" sz="2800" dirty="0"/>
              <a:t>續篇</a:t>
            </a:r>
            <a:r>
              <a:rPr lang="zh-TW" altLang="en-US" sz="2800" dirty="0" smtClean="0"/>
              <a:t>」，透過</a:t>
            </a:r>
            <a:r>
              <a:rPr lang="zh-TW" altLang="en-US" sz="2800" dirty="0"/>
              <a:t>較具有</a:t>
            </a:r>
            <a:r>
              <a:rPr lang="zh-TW" altLang="en-US" sz="2800" dirty="0">
                <a:solidFill>
                  <a:srgbClr val="FF0000"/>
                </a:solidFill>
              </a:rPr>
              <a:t>理論</a:t>
            </a:r>
            <a:r>
              <a:rPr lang="zh-TW" altLang="en-US" sz="2800" dirty="0"/>
              <a:t>向度的詮釋，</a:t>
            </a:r>
            <a:r>
              <a:rPr lang="zh-TW" altLang="en-US" sz="2800" dirty="0" smtClean="0"/>
              <a:t>說明法學會</a:t>
            </a:r>
            <a:r>
              <a:rPr lang="en-US" altLang="zh-TW" sz="2800" dirty="0" smtClean="0"/>
              <a:t>50</a:t>
            </a:r>
            <a:r>
              <a:rPr lang="zh-TW" altLang="en-US" sz="2800" dirty="0"/>
              <a:t>年來，</a:t>
            </a:r>
            <a:r>
              <a:rPr lang="zh-TW" altLang="en-US" sz="2800" dirty="0">
                <a:solidFill>
                  <a:srgbClr val="FF0000"/>
                </a:solidFill>
              </a:rPr>
              <a:t>對外</a:t>
            </a:r>
            <a:r>
              <a:rPr lang="zh-TW" altLang="en-US" sz="2800" dirty="0"/>
              <a:t>在台灣的法律發展史上，扮演著什麼樣的</a:t>
            </a:r>
            <a:r>
              <a:rPr lang="zh-TW" altLang="en-US" sz="2800" dirty="0">
                <a:solidFill>
                  <a:srgbClr val="FF0000"/>
                </a:solidFill>
              </a:rPr>
              <a:t>角色</a:t>
            </a:r>
            <a:r>
              <a:rPr lang="zh-TW" altLang="en-US" sz="2800" dirty="0"/>
              <a:t>，並有怎樣的</a:t>
            </a:r>
            <a:r>
              <a:rPr lang="zh-TW" altLang="en-US" sz="2800" dirty="0">
                <a:solidFill>
                  <a:srgbClr val="FF0000"/>
                </a:solidFill>
              </a:rPr>
              <a:t>表現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就像台灣成功的防疫經驗一樣，這個由台灣法律人團體推動自由民主法治的故事，</a:t>
            </a:r>
            <a:r>
              <a:rPr lang="zh-TW" altLang="en-US" sz="2800" dirty="0"/>
              <a:t>經由比較法律史</a:t>
            </a:r>
            <a:r>
              <a:rPr lang="zh-TW" altLang="en-US" sz="2800" dirty="0" smtClean="0"/>
              <a:t>的考察甚或理論</a:t>
            </a:r>
            <a:r>
              <a:rPr lang="zh-TW" altLang="en-US" sz="2800" dirty="0"/>
              <a:t>化</a:t>
            </a:r>
            <a:r>
              <a:rPr lang="zh-TW" altLang="en-US" sz="2800" dirty="0" smtClean="0"/>
              <a:t>，可與</a:t>
            </a:r>
            <a:r>
              <a:rPr lang="zh-TW" altLang="en-US" sz="2800" dirty="0" smtClean="0">
                <a:solidFill>
                  <a:srgbClr val="FF0000"/>
                </a:solidFill>
              </a:rPr>
              <a:t>國際</a:t>
            </a:r>
            <a:r>
              <a:rPr lang="zh-TW" altLang="en-US" sz="2800" dirty="0" smtClean="0"/>
              <a:t>學界</a:t>
            </a:r>
            <a:r>
              <a:rPr lang="zh-TW" altLang="en-US" sz="2800" dirty="0" smtClean="0">
                <a:solidFill>
                  <a:srgbClr val="FF0000"/>
                </a:solidFill>
              </a:rPr>
              <a:t>分享</a:t>
            </a:r>
            <a:r>
              <a:rPr lang="zh-TW" altLang="en-US" sz="2800" dirty="0" smtClean="0"/>
              <a:t>。</a:t>
            </a:r>
            <a:endParaRPr lang="en-US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780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二、在黨國威權統治下推動法治（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1970-1980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52596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（一</a:t>
            </a:r>
            <a:r>
              <a:rPr lang="zh-TW" altLang="en-US" sz="2800" dirty="0" smtClean="0"/>
              <a:t>）黨國</a:t>
            </a:r>
            <a:r>
              <a:rPr lang="zh-TW" altLang="en-US" sz="2800" dirty="0"/>
              <a:t>監控下集結在野法律人的</a:t>
            </a:r>
            <a:r>
              <a:rPr lang="zh-TW" altLang="en-US" sz="2800" dirty="0" smtClean="0"/>
              <a:t>力量</a:t>
            </a:r>
            <a:endParaRPr lang="en-US" altLang="zh-TW" sz="2800" dirty="0" smtClean="0"/>
          </a:p>
          <a:p>
            <a:r>
              <a:rPr lang="zh-TW" altLang="zh-TW" sz="2800" dirty="0"/>
              <a:t>法學</a:t>
            </a:r>
            <a:r>
              <a:rPr lang="zh-TW" altLang="zh-TW" sz="2800" dirty="0" smtClean="0"/>
              <a:t>會誕生</a:t>
            </a:r>
            <a:r>
              <a:rPr lang="zh-TW" altLang="en-US" sz="2800" dirty="0" smtClean="0"/>
              <a:t>於</a:t>
            </a:r>
            <a:r>
              <a:rPr lang="zh-TW" altLang="zh-TW" sz="2800" dirty="0" smtClean="0"/>
              <a:t>國民黨嚴密</a:t>
            </a:r>
            <a:r>
              <a:rPr lang="zh-TW" altLang="zh-TW" sz="2800" dirty="0"/>
              <a:t>掌控民間團體的</a:t>
            </a:r>
            <a:r>
              <a:rPr lang="zh-TW" altLang="zh-TW" sz="2800" dirty="0">
                <a:solidFill>
                  <a:srgbClr val="FF0000"/>
                </a:solidFill>
              </a:rPr>
              <a:t>威權統治</a:t>
            </a:r>
            <a:r>
              <a:rPr lang="zh-TW" altLang="zh-TW" sz="2800" dirty="0" smtClean="0"/>
              <a:t>時代</a:t>
            </a:r>
            <a:r>
              <a:rPr lang="zh-TW" altLang="en-US" sz="2800" dirty="0" smtClean="0"/>
              <a:t>。</a:t>
            </a:r>
            <a:r>
              <a:rPr lang="zh-TW" altLang="zh-TW" sz="2800" dirty="0" smtClean="0"/>
              <a:t>《</a:t>
            </a:r>
            <a:r>
              <a:rPr lang="zh-TW" altLang="zh-TW" sz="2800" dirty="0"/>
              <a:t>中華民國憲法</a:t>
            </a:r>
            <a:r>
              <a:rPr lang="zh-TW" altLang="zh-TW" sz="2800" dirty="0" smtClean="0"/>
              <a:t>》原有以</a:t>
            </a:r>
            <a:r>
              <a:rPr lang="zh-TW" altLang="zh-TW" sz="2800" dirty="0"/>
              <a:t>西方自由憲政主義為基調的國家</a:t>
            </a:r>
            <a:r>
              <a:rPr lang="zh-TW" altLang="zh-TW" sz="2800" dirty="0" smtClean="0"/>
              <a:t>組織</a:t>
            </a:r>
            <a:r>
              <a:rPr lang="zh-TW" altLang="en-US" sz="2800" dirty="0" smtClean="0"/>
              <a:t>及作用的</a:t>
            </a:r>
            <a:r>
              <a:rPr lang="zh-TW" altLang="zh-TW" sz="2800" dirty="0" smtClean="0"/>
              <a:t>規範</a:t>
            </a:r>
            <a:r>
              <a:rPr lang="zh-TW" altLang="zh-TW" sz="2800" dirty="0"/>
              <a:t>，</a:t>
            </a:r>
            <a:r>
              <a:rPr lang="zh-TW" altLang="zh-TW" sz="2800" dirty="0" smtClean="0"/>
              <a:t>但</a:t>
            </a:r>
            <a:r>
              <a:rPr lang="zh-TW" altLang="en-US" sz="2800" dirty="0" smtClean="0"/>
              <a:t>兩</a:t>
            </a:r>
            <a:r>
              <a:rPr lang="zh-TW" altLang="zh-TW" sz="2800" dirty="0" smtClean="0"/>
              <a:t>蔣國民黨政府在</a:t>
            </a:r>
            <a:r>
              <a:rPr lang="zh-TW" altLang="zh-TW" sz="2800" dirty="0"/>
              <a:t>欠缺政治上制衡</a:t>
            </a:r>
            <a:r>
              <a:rPr lang="zh-TW" altLang="zh-TW" sz="2800" dirty="0" smtClean="0"/>
              <a:t>力量</a:t>
            </a:r>
            <a:r>
              <a:rPr lang="zh-TW" altLang="en-US" sz="2800" dirty="0" smtClean="0"/>
              <a:t>底</a:t>
            </a:r>
            <a:r>
              <a:rPr lang="zh-TW" altLang="zh-TW" sz="2800" dirty="0" smtClean="0"/>
              <a:t>下</a:t>
            </a:r>
            <a:r>
              <a:rPr lang="zh-TW" altLang="zh-TW" sz="2800" dirty="0"/>
              <a:t>，經常無視於憲法規範</a:t>
            </a:r>
            <a:r>
              <a:rPr lang="zh-TW" altLang="zh-TW" sz="2800" dirty="0" smtClean="0"/>
              <a:t>，</a:t>
            </a:r>
            <a:r>
              <a:rPr lang="zh-TW" altLang="en-US" sz="2800" dirty="0" smtClean="0"/>
              <a:t>複製</a:t>
            </a:r>
            <a:r>
              <a:rPr lang="zh-TW" altLang="en-US" sz="2800" dirty="0"/>
              <a:t>訓政時期「以黨治國」經驗來施行憲法</a:t>
            </a:r>
            <a:r>
              <a:rPr lang="zh-TW" altLang="en-US" sz="2800" dirty="0" smtClean="0"/>
              <a:t>，亦即「</a:t>
            </a:r>
            <a:r>
              <a:rPr lang="zh-TW" altLang="en-US" sz="2800" dirty="0">
                <a:solidFill>
                  <a:srgbClr val="FF0000"/>
                </a:solidFill>
              </a:rPr>
              <a:t>以訓政經驗行憲</a:t>
            </a:r>
            <a:r>
              <a:rPr lang="zh-TW" altLang="en-US" sz="2800" dirty="0" smtClean="0"/>
              <a:t>」，故</a:t>
            </a:r>
            <a:r>
              <a:rPr lang="en-US" altLang="zh-TW" sz="2800" dirty="0" smtClean="0"/>
              <a:t>1950</a:t>
            </a:r>
            <a:r>
              <a:rPr lang="zh-TW" altLang="en-US" sz="2800" dirty="0" smtClean="0"/>
              <a:t>年代起在台灣</a:t>
            </a:r>
            <a:r>
              <a:rPr lang="zh-TW" altLang="en-US" sz="2800" dirty="0" smtClean="0">
                <a:solidFill>
                  <a:srgbClr val="FF0000"/>
                </a:solidFill>
              </a:rPr>
              <a:t>延續</a:t>
            </a:r>
            <a:r>
              <a:rPr lang="zh-TW" altLang="en-US" sz="2800" dirty="0" smtClean="0"/>
              <a:t>訓政時期中國的人民團體「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經黨部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許可，而後向政府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立案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800" dirty="0" smtClean="0">
                <a:latin typeface="+mn-ea"/>
              </a:rPr>
              <a:t>作法</a:t>
            </a:r>
            <a:r>
              <a:rPr lang="zh-TW" altLang="en-US" sz="2800" dirty="0" smtClean="0"/>
              <a:t>，以方便國民黨</a:t>
            </a:r>
            <a:r>
              <a:rPr lang="zh-TW" altLang="en-US" sz="2800" dirty="0" smtClean="0">
                <a:solidFill>
                  <a:srgbClr val="FF0000"/>
                </a:solidFill>
              </a:rPr>
              <a:t>掌</a:t>
            </a:r>
            <a:r>
              <a:rPr lang="zh-TW" altLang="en-US" sz="2800" dirty="0">
                <a:solidFill>
                  <a:srgbClr val="FF0000"/>
                </a:solidFill>
              </a:rPr>
              <a:t>控</a:t>
            </a:r>
            <a:r>
              <a:rPr lang="zh-TW" altLang="en-US" sz="2800" dirty="0"/>
              <a:t>人民團體。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875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在</a:t>
            </a:r>
            <a:r>
              <a:rPr lang="en-US" altLang="zh-TW" sz="2800" dirty="0" smtClean="0"/>
              <a:t>1960</a:t>
            </a:r>
            <a:r>
              <a:rPr lang="zh-TW" altLang="en-US" sz="2800" dirty="0" smtClean="0"/>
              <a:t>年代晚期，有</a:t>
            </a:r>
            <a:r>
              <a:rPr lang="zh-TW" altLang="en-US" sz="2800" dirty="0"/>
              <a:t>一群具有改革意識的年輕律師，</a:t>
            </a:r>
            <a:r>
              <a:rPr lang="zh-TW" altLang="en-US" sz="2800" dirty="0" smtClean="0"/>
              <a:t>以及一些</a:t>
            </a:r>
            <a:r>
              <a:rPr lang="en-US" altLang="zh-TW" sz="2800" dirty="0" smtClean="0"/>
              <a:t>1965</a:t>
            </a:r>
            <a:r>
              <a:rPr lang="zh-TW" altLang="en-US" sz="2800" dirty="0" smtClean="0"/>
              <a:t>年後從國外留學歸來的台灣第二</a:t>
            </a:r>
            <a:r>
              <a:rPr lang="zh-TW" altLang="en-US" sz="2800" dirty="0"/>
              <a:t>代法學</a:t>
            </a:r>
            <a:r>
              <a:rPr lang="zh-TW" altLang="en-US" sz="2800" dirty="0" smtClean="0"/>
              <a:t>者，每月</a:t>
            </a:r>
            <a:r>
              <a:rPr lang="zh-TW" altLang="en-US" sz="2800" dirty="0"/>
              <a:t>聚會研討法律。當時不是國民黨授意的經常性聚會是</a:t>
            </a:r>
            <a:r>
              <a:rPr lang="zh-TW" altLang="en-US" sz="2800" dirty="0" smtClean="0">
                <a:solidFill>
                  <a:srgbClr val="FF0000"/>
                </a:solidFill>
              </a:rPr>
              <a:t>犯忌</a:t>
            </a:r>
            <a:r>
              <a:rPr lang="zh-TW" altLang="en-US" sz="2800" dirty="0" smtClean="0"/>
              <a:t>，故這群人希望能依法設立一個人民團體。原擬</a:t>
            </a:r>
            <a:r>
              <a:rPr lang="zh-TW" altLang="en-US" sz="2800" dirty="0"/>
              <a:t>以「中國法學會」為名</a:t>
            </a:r>
            <a:r>
              <a:rPr lang="zh-TW" altLang="en-US" sz="2800" dirty="0" smtClean="0"/>
              <a:t>，國民黨中央黨部以該</a:t>
            </a:r>
            <a:r>
              <a:rPr lang="zh-TW" altLang="en-US" sz="2800" dirty="0"/>
              <a:t>名稱已有人使用</a:t>
            </a:r>
            <a:r>
              <a:rPr lang="zh-TW" altLang="en-US" sz="2800" dirty="0" smtClean="0"/>
              <a:t>，希望</a:t>
            </a:r>
            <a:r>
              <a:rPr lang="zh-TW" altLang="en-US" sz="2800" dirty="0"/>
              <a:t>撤回</a:t>
            </a:r>
            <a:r>
              <a:rPr lang="zh-TW" altLang="en-US" sz="2800" dirty="0" smtClean="0"/>
              <a:t>申請。於是為了能合法設立而</a:t>
            </a:r>
            <a:r>
              <a:rPr lang="zh-TW" altLang="en-US" sz="2800" dirty="0" smtClean="0">
                <a:solidFill>
                  <a:srgbClr val="FF0000"/>
                </a:solidFill>
              </a:rPr>
              <a:t>更名</a:t>
            </a:r>
            <a:r>
              <a:rPr lang="zh-TW" altLang="en-US" sz="2800" dirty="0"/>
              <a:t>為「中國比較法學會</a:t>
            </a:r>
            <a:r>
              <a:rPr lang="zh-TW" altLang="en-US" sz="2800" dirty="0" smtClean="0"/>
              <a:t>」，且由與國民黨關係良好的成員，</a:t>
            </a:r>
            <a:r>
              <a:rPr lang="zh-TW" altLang="en-US" sz="2800" dirty="0" smtClean="0">
                <a:solidFill>
                  <a:srgbClr val="FF0000"/>
                </a:solidFill>
              </a:rPr>
              <a:t>保證</a:t>
            </a:r>
            <a:r>
              <a:rPr lang="zh-TW" altLang="en-US" sz="2800" dirty="0" smtClean="0"/>
              <a:t>係純粹法律、</a:t>
            </a:r>
            <a:r>
              <a:rPr lang="zh-TW" altLang="en-US" sz="2800" dirty="0" smtClean="0">
                <a:solidFill>
                  <a:srgbClr val="FF0000"/>
                </a:solidFill>
              </a:rPr>
              <a:t>不涉及政治</a:t>
            </a:r>
            <a:r>
              <a:rPr lang="zh-TW" altLang="en-US" sz="2800" dirty="0" smtClean="0"/>
              <a:t>的團體，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中央黨部</a:t>
            </a:r>
            <a:r>
              <a:rPr lang="zh-TW" altLang="en-US" sz="2800" dirty="0" smtClean="0">
                <a:latin typeface="+mn-ea"/>
              </a:rPr>
              <a:t>才點頭</a:t>
            </a:r>
            <a:r>
              <a:rPr lang="zh-TW" altLang="en-US" sz="2800" dirty="0" smtClean="0"/>
              <a:t>，其後到內政部即順利設立成功了。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920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4944640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國民黨政權在一定程度內也強調形式上</a:t>
            </a:r>
            <a:r>
              <a:rPr lang="zh-TW" altLang="en-US" sz="2800" dirty="0" smtClean="0"/>
              <a:t>合法，實際上</a:t>
            </a:r>
            <a:r>
              <a:rPr lang="zh-TW" altLang="en-US" sz="2800" dirty="0"/>
              <a:t>卻如訓政時期般不全然受法拘束</a:t>
            </a:r>
            <a:r>
              <a:rPr lang="zh-TW" altLang="en-US" sz="2800" dirty="0" smtClean="0"/>
              <a:t>，此時</a:t>
            </a:r>
            <a:r>
              <a:rPr lang="zh-TW" altLang="en-US" sz="2800" dirty="0"/>
              <a:t>最可能持</a:t>
            </a:r>
            <a:r>
              <a:rPr lang="zh-TW" altLang="en-US" sz="2800" dirty="0">
                <a:solidFill>
                  <a:srgbClr val="FF0000"/>
                </a:solidFill>
              </a:rPr>
              <a:t>反對</a:t>
            </a:r>
            <a:r>
              <a:rPr lang="zh-TW" altLang="en-US" sz="2800" dirty="0"/>
              <a:t>意見者，即</a:t>
            </a:r>
            <a:r>
              <a:rPr lang="zh-TW" altLang="en-US" sz="2800" dirty="0">
                <a:solidFill>
                  <a:srgbClr val="FF0000"/>
                </a:solidFill>
              </a:rPr>
              <a:t>具法律專業的異議</a:t>
            </a:r>
            <a:r>
              <a:rPr lang="zh-TW" altLang="en-US" sz="2800" dirty="0" smtClean="0">
                <a:solidFill>
                  <a:srgbClr val="FF0000"/>
                </a:solidFill>
              </a:rPr>
              <a:t>人士</a:t>
            </a:r>
            <a:r>
              <a:rPr lang="zh-TW" altLang="en-US" sz="2800" dirty="0" smtClean="0"/>
              <a:t>，故對下述創</a:t>
            </a:r>
            <a:r>
              <a:rPr lang="zh-TW" altLang="en-US" sz="2800" dirty="0"/>
              <a:t>會時的法學</a:t>
            </a:r>
            <a:r>
              <a:rPr lang="zh-TW" altLang="en-US" sz="2800" dirty="0" smtClean="0"/>
              <a:t>會存有戒心。</a:t>
            </a:r>
            <a:endParaRPr lang="en-US" altLang="zh-TW" sz="2800" dirty="0" smtClean="0"/>
          </a:p>
          <a:p>
            <a:r>
              <a:rPr lang="zh-TW" altLang="en-US" sz="2800" dirty="0" smtClean="0"/>
              <a:t>創會成員的特色：</a:t>
            </a:r>
            <a:r>
              <a:rPr lang="en-US" altLang="zh-TW" sz="2800" dirty="0" smtClean="0"/>
              <a:t>1.</a:t>
            </a:r>
            <a:r>
              <a:rPr lang="zh-TW" altLang="en-US" sz="2800" dirty="0" smtClean="0"/>
              <a:t>年輕</a:t>
            </a:r>
            <a:r>
              <a:rPr lang="zh-TW" altLang="en-US" sz="2800" dirty="0"/>
              <a:t>（平均年齡</a:t>
            </a:r>
            <a:r>
              <a:rPr lang="en-US" altLang="zh-TW" sz="2800" dirty="0"/>
              <a:t>33.3</a:t>
            </a:r>
            <a:r>
              <a:rPr lang="zh-TW" altLang="en-US" sz="2800" dirty="0" smtClean="0"/>
              <a:t>歲）</a:t>
            </a:r>
            <a:r>
              <a:rPr lang="zh-TW" altLang="en-US" sz="2800" dirty="0"/>
              <a:t>、高學歷（碩、</a:t>
            </a:r>
            <a:r>
              <a:rPr lang="zh-TW" altLang="en-US" sz="2800" dirty="0" smtClean="0"/>
              <a:t>博士占</a:t>
            </a:r>
            <a:r>
              <a:rPr lang="en-US" altLang="zh-TW" sz="2800" dirty="0"/>
              <a:t>6</a:t>
            </a:r>
            <a:r>
              <a:rPr lang="zh-TW" altLang="en-US" sz="2800" dirty="0"/>
              <a:t>成）</a:t>
            </a:r>
            <a:r>
              <a:rPr lang="zh-TW" altLang="en-US" sz="2800" dirty="0" smtClean="0"/>
              <a:t>→</a:t>
            </a:r>
            <a:r>
              <a:rPr lang="zh-TW" altLang="en-US" sz="2800" dirty="0"/>
              <a:t>對戰後</a:t>
            </a:r>
            <a:r>
              <a:rPr lang="zh-TW" altLang="en-US" sz="2800" dirty="0" smtClean="0"/>
              <a:t>歐美強調民主</a:t>
            </a:r>
            <a:r>
              <a:rPr lang="zh-TW" altLang="en-US" sz="2800" dirty="0"/>
              <a:t>、人權</a:t>
            </a:r>
            <a:r>
              <a:rPr lang="zh-TW" altLang="en-US" sz="2800" dirty="0" smtClean="0"/>
              <a:t>的</a:t>
            </a:r>
            <a:r>
              <a:rPr lang="zh-TW" altLang="en-US" sz="2800" dirty="0" smtClean="0">
                <a:solidFill>
                  <a:srgbClr val="FF0000"/>
                </a:solidFill>
              </a:rPr>
              <a:t>理念</a:t>
            </a:r>
            <a:r>
              <a:rPr lang="zh-TW" altLang="en-US" sz="2800" dirty="0" smtClean="0"/>
              <a:t>有</a:t>
            </a:r>
            <a:r>
              <a:rPr lang="zh-TW" altLang="en-US" sz="2800" dirty="0"/>
              <a:t>相當的了解及</a:t>
            </a:r>
            <a:r>
              <a:rPr lang="zh-TW" altLang="en-US" sz="2800" dirty="0" smtClean="0"/>
              <a:t>堅持。</a:t>
            </a:r>
            <a:r>
              <a:rPr lang="en-US" altLang="zh-TW" sz="2800" dirty="0" smtClean="0"/>
              <a:t>2.</a:t>
            </a:r>
            <a:r>
              <a:rPr lang="zh-TW" altLang="en-US" sz="2800" dirty="0" smtClean="0"/>
              <a:t>國民黨籍占少數（</a:t>
            </a:r>
            <a:r>
              <a:rPr lang="en-US" altLang="zh-TW" sz="2800" dirty="0"/>
              <a:t>35</a:t>
            </a:r>
            <a:r>
              <a:rPr lang="zh-TW" altLang="en-US" sz="2800" dirty="0"/>
              <a:t>％）→</a:t>
            </a:r>
            <a:r>
              <a:rPr lang="zh-TW" altLang="en-US" sz="2800" dirty="0">
                <a:solidFill>
                  <a:srgbClr val="FF0000"/>
                </a:solidFill>
              </a:rPr>
              <a:t>批評</a:t>
            </a:r>
            <a:r>
              <a:rPr lang="zh-TW" altLang="en-US" sz="2800" dirty="0"/>
              <a:t>威權統治之</a:t>
            </a:r>
            <a:r>
              <a:rPr lang="zh-TW" altLang="en-US" sz="2800" dirty="0" smtClean="0"/>
              <a:t>可能性大。</a:t>
            </a:r>
            <a:r>
              <a:rPr lang="en-US" altLang="zh-TW" sz="2800" dirty="0" smtClean="0"/>
              <a:t>3.</a:t>
            </a:r>
            <a:r>
              <a:rPr lang="zh-TW" altLang="en-US" sz="2800" dirty="0" smtClean="0"/>
              <a:t>多數</a:t>
            </a:r>
            <a:r>
              <a:rPr lang="zh-TW" altLang="en-US" sz="2800" dirty="0"/>
              <a:t>為本省人</a:t>
            </a:r>
            <a:r>
              <a:rPr lang="zh-TW" altLang="en-US" sz="2800" dirty="0" smtClean="0"/>
              <a:t>（</a:t>
            </a:r>
            <a:r>
              <a:rPr lang="en-US" altLang="zh-TW" sz="2800" dirty="0" smtClean="0"/>
              <a:t>70.8</a:t>
            </a:r>
            <a:r>
              <a:rPr lang="zh-TW" altLang="en-US" sz="2800" dirty="0" smtClean="0"/>
              <a:t>％，與</a:t>
            </a:r>
            <a:r>
              <a:rPr lang="zh-TW" altLang="en-US" sz="2800" dirty="0"/>
              <a:t>當時北律剛好相反）→</a:t>
            </a:r>
            <a:r>
              <a:rPr lang="zh-TW" altLang="en-US" sz="2800" dirty="0" smtClean="0"/>
              <a:t>在「外省</a:t>
            </a:r>
            <a:r>
              <a:rPr lang="zh-TW" altLang="en-US" sz="2800" dirty="0"/>
              <a:t>人掌握中央層級的政治與法律、本省人僅能參與地方</a:t>
            </a:r>
            <a:r>
              <a:rPr lang="zh-TW" altLang="en-US" sz="2800" dirty="0" smtClean="0"/>
              <a:t>事務」的</a:t>
            </a:r>
            <a:r>
              <a:rPr lang="zh-TW" altLang="en-US" sz="2800" dirty="0" smtClean="0">
                <a:solidFill>
                  <a:srgbClr val="FF0000"/>
                </a:solidFill>
              </a:rPr>
              <a:t>族群政治</a:t>
            </a:r>
            <a:r>
              <a:rPr lang="zh-TW" altLang="en-US" sz="2800" dirty="0" smtClean="0"/>
              <a:t>下，顯得相當</a:t>
            </a:r>
            <a:r>
              <a:rPr lang="zh-TW" altLang="en-US" sz="2800" dirty="0" smtClean="0">
                <a:solidFill>
                  <a:srgbClr val="FF0000"/>
                </a:solidFill>
              </a:rPr>
              <a:t>敏感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3667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525963"/>
          </a:xfrm>
        </p:spPr>
        <p:txBody>
          <a:bodyPr>
            <a:noAutofit/>
          </a:bodyPr>
          <a:lstStyle/>
          <a:p>
            <a:r>
              <a:rPr lang="zh-TW" altLang="zh-TW" sz="2800" dirty="0"/>
              <a:t>威權統治</a:t>
            </a:r>
            <a:r>
              <a:rPr lang="zh-TW" altLang="zh-TW" sz="2800" dirty="0" smtClean="0"/>
              <a:t>時期國民黨</a:t>
            </a:r>
            <a:r>
              <a:rPr lang="zh-TW" altLang="en-US" sz="2800" dirty="0" smtClean="0"/>
              <a:t>政權</a:t>
            </a:r>
            <a:r>
              <a:rPr lang="zh-TW" altLang="zh-TW" sz="2800" dirty="0" smtClean="0"/>
              <a:t>曾</a:t>
            </a:r>
            <a:r>
              <a:rPr lang="zh-TW" altLang="zh-TW" sz="2800" dirty="0"/>
              <a:t>對人民進行「監控</a:t>
            </a:r>
            <a:r>
              <a:rPr lang="zh-TW" altLang="zh-TW" sz="2800" dirty="0" smtClean="0"/>
              <a:t>」</a:t>
            </a:r>
            <a:r>
              <a:rPr lang="zh-TW" altLang="en-US" sz="2800" dirty="0" smtClean="0"/>
              <a:t>，依目前徵集的政治檔案可知，係</a:t>
            </a:r>
            <a:r>
              <a:rPr lang="zh-TW" altLang="zh-TW" sz="2800" dirty="0" smtClean="0"/>
              <a:t>由</a:t>
            </a:r>
            <a:r>
              <a:rPr lang="zh-TW" altLang="zh-TW" sz="2800" dirty="0">
                <a:solidFill>
                  <a:srgbClr val="FF0000"/>
                </a:solidFill>
              </a:rPr>
              <a:t>國民黨</a:t>
            </a:r>
            <a:r>
              <a:rPr lang="zh-TW" altLang="zh-TW" sz="2800" dirty="0"/>
              <a:t>秘書長</a:t>
            </a:r>
            <a:r>
              <a:rPr lang="zh-TW" altLang="zh-TW" sz="2800" dirty="0" smtClean="0"/>
              <a:t>在</a:t>
            </a:r>
            <a:r>
              <a:rPr lang="zh-TW" altLang="en-US" sz="2800" dirty="0" smtClean="0"/>
              <a:t>其</a:t>
            </a:r>
            <a:r>
              <a:rPr lang="zh-TW" altLang="zh-TW" sz="2800" dirty="0" smtClean="0">
                <a:solidFill>
                  <a:srgbClr val="FF0000"/>
                </a:solidFill>
              </a:rPr>
              <a:t>中央</a:t>
            </a:r>
            <a:r>
              <a:rPr lang="zh-TW" altLang="zh-TW" sz="2800" dirty="0">
                <a:solidFill>
                  <a:srgbClr val="FF0000"/>
                </a:solidFill>
              </a:rPr>
              <a:t>黨部</a:t>
            </a:r>
            <a:r>
              <a:rPr lang="zh-TW" altLang="zh-TW" sz="2800" dirty="0"/>
              <a:t>，主持跨黨、政、情治機關的專案會議</a:t>
            </a:r>
            <a:r>
              <a:rPr lang="zh-TW" altLang="zh-TW" sz="2800" dirty="0" smtClean="0"/>
              <a:t>，確立</a:t>
            </a:r>
            <a:r>
              <a:rPr lang="zh-TW" altLang="zh-TW" sz="2800" dirty="0"/>
              <a:t>處置陳菊的</a:t>
            </a:r>
            <a:r>
              <a:rPr lang="zh-TW" altLang="zh-TW" sz="2800" dirty="0" smtClean="0"/>
              <a:t>方式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當時的法學</a:t>
            </a:r>
            <a:r>
              <a:rPr lang="zh-TW" altLang="en-US" sz="2800" dirty="0" smtClean="0"/>
              <a:t>會可能亦</a:t>
            </a:r>
            <a:r>
              <a:rPr lang="zh-TW" altLang="en-US" sz="2800" dirty="0" smtClean="0">
                <a:solidFill>
                  <a:srgbClr val="FF0000"/>
                </a:solidFill>
              </a:rPr>
              <a:t>被監控</a:t>
            </a:r>
            <a:r>
              <a:rPr lang="zh-TW" altLang="en-US" sz="2800" dirty="0" smtClean="0"/>
              <a:t>。</a:t>
            </a:r>
            <a:r>
              <a:rPr lang="en-US" altLang="zh-TW" sz="2800" dirty="0"/>
              <a:t>1976</a:t>
            </a:r>
            <a:r>
              <a:rPr lang="zh-TW" altLang="en-US" sz="2800" dirty="0" smtClean="0"/>
              <a:t>年法學</a:t>
            </a:r>
            <a:r>
              <a:rPr lang="zh-TW" altLang="en-US" sz="2800" dirty="0"/>
              <a:t>會春季</a:t>
            </a:r>
            <a:r>
              <a:rPr lang="zh-TW" altLang="en-US" sz="2800" dirty="0" smtClean="0"/>
              <a:t>聯誼會律師</a:t>
            </a:r>
            <a:r>
              <a:rPr lang="zh-TW" altLang="en-US" sz="2800" dirty="0"/>
              <a:t>會員與司法官會員一起</a:t>
            </a:r>
            <a:r>
              <a:rPr lang="zh-TW" altLang="en-US" sz="2800" dirty="0" smtClean="0"/>
              <a:t>喝酒情景，</a:t>
            </a:r>
            <a:r>
              <a:rPr lang="zh-TW" altLang="en-US" sz="2800" dirty="0"/>
              <a:t>遭照相後提出密告，以致司法行政部要求司法官</a:t>
            </a:r>
            <a:r>
              <a:rPr lang="zh-TW" altLang="en-US" sz="2800" dirty="0" smtClean="0"/>
              <a:t>退會，從超高的照相技術及後續</a:t>
            </a:r>
            <a:r>
              <a:rPr lang="zh-TW" altLang="en-US" sz="2800" dirty="0"/>
              <a:t>的調查行動，可</a:t>
            </a:r>
            <a:r>
              <a:rPr lang="zh-TW" altLang="en-US" sz="2800" dirty="0" smtClean="0"/>
              <a:t>推測調查局為之。且當時的台灣高等法院院長曾告誡某會員：</a:t>
            </a:r>
            <a:r>
              <a:rPr lang="zh-TW" altLang="zh-TW" sz="2800" dirty="0" smtClean="0"/>
              <a:t>法學</a:t>
            </a:r>
            <a:r>
              <a:rPr lang="zh-TW" altLang="zh-TW" sz="2800" dirty="0"/>
              <a:t>會「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有問題」，「現在台北地檢處檢察官正在進行調查，聽說有政治目的</a:t>
            </a:r>
            <a:r>
              <a:rPr lang="zh-TW" altLang="zh-TW" sz="2800" dirty="0"/>
              <a:t>」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534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9532" y="620688"/>
            <a:ext cx="8424936" cy="5289451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在黨國威權統治底下，法學</a:t>
            </a:r>
            <a:r>
              <a:rPr lang="zh-TW" altLang="en-US" sz="2800" dirty="0" smtClean="0"/>
              <a:t>會於第</a:t>
            </a:r>
            <a:r>
              <a:rPr lang="en-US" altLang="zh-TW" sz="2800" dirty="0"/>
              <a:t>4</a:t>
            </a:r>
            <a:r>
              <a:rPr lang="zh-TW" altLang="en-US" sz="2800" dirty="0" smtClean="0"/>
              <a:t>屆改採理事長</a:t>
            </a:r>
            <a:r>
              <a:rPr lang="zh-TW" altLang="en-US" sz="2800" dirty="0"/>
              <a:t>制</a:t>
            </a:r>
            <a:r>
              <a:rPr lang="zh-TW" altLang="en-US" sz="2800" dirty="0" smtClean="0"/>
              <a:t>，即由既是</a:t>
            </a:r>
            <a:r>
              <a:rPr lang="zh-TW" altLang="en-US" sz="2800" dirty="0"/>
              <a:t>國民</a:t>
            </a:r>
            <a:r>
              <a:rPr lang="zh-TW" altLang="en-US" sz="2800" dirty="0" smtClean="0"/>
              <a:t>黨籍、又</a:t>
            </a:r>
            <a:r>
              <a:rPr lang="zh-TW" altLang="en-US" sz="2800" dirty="0"/>
              <a:t>屬外省族群的台大法律系呂光教授，擔任第</a:t>
            </a:r>
            <a:r>
              <a:rPr lang="en-US" altLang="zh-TW" sz="2800" dirty="0"/>
              <a:t>1</a:t>
            </a:r>
            <a:r>
              <a:rPr lang="zh-TW" altLang="en-US" sz="2800" dirty="0"/>
              <a:t>任的理事長</a:t>
            </a:r>
            <a:r>
              <a:rPr lang="zh-TW" altLang="en-US" sz="2800" dirty="0" smtClean="0"/>
              <a:t>，以發揮</a:t>
            </a:r>
            <a:r>
              <a:rPr lang="zh-TW" altLang="en-US" sz="2800" dirty="0"/>
              <a:t>「</a:t>
            </a:r>
            <a:r>
              <a:rPr lang="zh-TW" altLang="en-US" sz="2800" dirty="0">
                <a:solidFill>
                  <a:srgbClr val="FF0000"/>
                </a:solidFill>
              </a:rPr>
              <a:t>保護傘</a:t>
            </a:r>
            <a:r>
              <a:rPr lang="zh-TW" altLang="en-US" sz="2800" dirty="0"/>
              <a:t>」的作用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也因此在</a:t>
            </a:r>
            <a:r>
              <a:rPr lang="en-US" altLang="zh-TW" sz="2800" dirty="0" smtClean="0"/>
              <a:t>1970</a:t>
            </a:r>
            <a:r>
              <a:rPr lang="zh-TW" altLang="en-US" sz="2800" dirty="0" smtClean="0"/>
              <a:t>年代所辦學術活動，集中</a:t>
            </a:r>
            <a:r>
              <a:rPr lang="zh-TW" altLang="en-US" sz="2800" dirty="0"/>
              <a:t>於探究</a:t>
            </a:r>
            <a:r>
              <a:rPr lang="zh-TW" altLang="en-US" sz="2800" dirty="0">
                <a:solidFill>
                  <a:srgbClr val="FF0000"/>
                </a:solidFill>
              </a:rPr>
              <a:t>私法</a:t>
            </a:r>
            <a:r>
              <a:rPr lang="zh-TW" altLang="en-US" sz="2800" dirty="0"/>
              <a:t>領域或</a:t>
            </a:r>
            <a:r>
              <a:rPr lang="zh-TW" altLang="en-US" sz="2800" dirty="0">
                <a:solidFill>
                  <a:srgbClr val="FF0000"/>
                </a:solidFill>
              </a:rPr>
              <a:t>司法實務</a:t>
            </a:r>
            <a:r>
              <a:rPr lang="zh-TW" altLang="en-US" sz="2800" dirty="0"/>
              <a:t>相關</a:t>
            </a:r>
            <a:r>
              <a:rPr lang="zh-TW" altLang="en-US" sz="2800" dirty="0" smtClean="0"/>
              <a:t>者；由於憲法議題即</a:t>
            </a:r>
            <a:r>
              <a:rPr lang="zh-TW" altLang="en-US" sz="2800" dirty="0"/>
              <a:t>等於「政治問題」，故「敬而遠之」</a:t>
            </a:r>
            <a:r>
              <a:rPr lang="zh-TW" altLang="en-US" sz="2800" dirty="0" smtClean="0"/>
              <a:t>，直到</a:t>
            </a:r>
            <a:r>
              <a:rPr lang="en-US" altLang="zh-TW" sz="2800" dirty="0" smtClean="0"/>
              <a:t>70</a:t>
            </a:r>
            <a:r>
              <a:rPr lang="zh-TW" altLang="en-US" sz="2800" dirty="0"/>
              <a:t>年代晚期</a:t>
            </a:r>
            <a:r>
              <a:rPr lang="zh-TW" altLang="en-US" sz="2800" dirty="0" smtClean="0"/>
              <a:t>稍異。</a:t>
            </a:r>
            <a:endParaRPr lang="en-US" altLang="zh-TW" sz="2800" dirty="0" smtClean="0"/>
          </a:p>
          <a:p>
            <a:r>
              <a:rPr lang="zh-TW" altLang="en-US" sz="2800" dirty="0" smtClean="0"/>
              <a:t>法學會經第</a:t>
            </a:r>
            <a:r>
              <a:rPr lang="en-US" altLang="zh-TW" sz="2800" dirty="0"/>
              <a:t>1</a:t>
            </a:r>
            <a:r>
              <a:rPr lang="zh-TW" altLang="en-US" sz="2800" dirty="0"/>
              <a:t>個</a:t>
            </a:r>
            <a:r>
              <a:rPr lang="zh-TW" altLang="en-US" sz="2800" dirty="0" smtClean="0"/>
              <a:t>十年的運作，已確立</a:t>
            </a:r>
            <a:r>
              <a:rPr lang="zh-TW" altLang="en-US" sz="2800" dirty="0"/>
              <a:t>其</a:t>
            </a:r>
            <a:r>
              <a:rPr lang="zh-TW" altLang="en-US" sz="2800" dirty="0" smtClean="0"/>
              <a:t>為律師與學者為主，由</a:t>
            </a:r>
            <a:r>
              <a:rPr lang="zh-TW" altLang="en-US" sz="2800" dirty="0" smtClean="0">
                <a:solidFill>
                  <a:srgbClr val="FF0000"/>
                </a:solidFill>
              </a:rPr>
              <a:t>自由</a:t>
            </a:r>
            <a:r>
              <a:rPr lang="zh-TW" altLang="en-US" sz="2800" dirty="0">
                <a:solidFill>
                  <a:srgbClr val="FF0000"/>
                </a:solidFill>
              </a:rPr>
              <a:t>派</a:t>
            </a:r>
            <a:r>
              <a:rPr lang="zh-TW" altLang="en-US" sz="2800" dirty="0"/>
              <a:t>法律人</a:t>
            </a:r>
            <a:r>
              <a:rPr lang="zh-TW" altLang="en-US" sz="2800" dirty="0" smtClean="0"/>
              <a:t>主導的人民團體。但仍</a:t>
            </a:r>
            <a:r>
              <a:rPr lang="zh-TW" altLang="en-US" sz="2800" dirty="0" smtClean="0">
                <a:solidFill>
                  <a:srgbClr val="FF0000"/>
                </a:solidFill>
              </a:rPr>
              <a:t>遠離政治</a:t>
            </a:r>
            <a:r>
              <a:rPr lang="zh-TW" altLang="en-US" sz="2800" dirty="0" smtClean="0"/>
              <a:t>活動，以求自保。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9740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4896544"/>
          </a:xfrm>
        </p:spPr>
        <p:txBody>
          <a:bodyPr>
            <a:normAutofit lnSpcReduction="10000"/>
          </a:bodyPr>
          <a:lstStyle/>
          <a:p>
            <a:r>
              <a:rPr lang="zh-TW" altLang="zh-TW" sz="2800" dirty="0"/>
              <a:t>（二）從事法治奠基工程且投入法庭抗爭</a:t>
            </a:r>
          </a:p>
          <a:p>
            <a:r>
              <a:rPr lang="zh-TW" altLang="en-US" sz="2800" dirty="0" smtClean="0"/>
              <a:t>力求自保實為「能夠做點事</a:t>
            </a:r>
            <a:r>
              <a:rPr lang="zh-TW" altLang="en-US" sz="2800" dirty="0"/>
              <a:t>」：推展平民法律服務、國際</a:t>
            </a:r>
            <a:r>
              <a:rPr lang="zh-TW" altLang="en-US" sz="2800" dirty="0" smtClean="0"/>
              <a:t>上成為代表</a:t>
            </a:r>
            <a:r>
              <a:rPr lang="zh-TW" altLang="en-US" sz="2800" dirty="0"/>
              <a:t>台灣的法律人</a:t>
            </a:r>
            <a:r>
              <a:rPr lang="zh-TW" altLang="en-US" sz="2800" dirty="0" smtClean="0"/>
              <a:t>團體、發行</a:t>
            </a:r>
            <a:r>
              <a:rPr lang="zh-TW" altLang="en-US" sz="2800" dirty="0"/>
              <a:t>法學</a:t>
            </a:r>
            <a:r>
              <a:rPr lang="zh-TW" altLang="en-US" sz="2800" dirty="0" smtClean="0"/>
              <a:t>刊物。</a:t>
            </a:r>
            <a:endParaRPr lang="en-US" altLang="zh-TW" sz="2800" dirty="0" smtClean="0"/>
          </a:p>
          <a:p>
            <a:r>
              <a:rPr lang="en-US" altLang="zh-TW" sz="2800" dirty="0"/>
              <a:t>1979</a:t>
            </a:r>
            <a:r>
              <a:rPr lang="zh-TW" altLang="en-US" sz="2800" dirty="0"/>
              <a:t>年美麗島</a:t>
            </a:r>
            <a:r>
              <a:rPr lang="zh-TW" altLang="en-US" sz="2800" dirty="0" smtClean="0"/>
              <a:t>事件發生，仍勇於以個人名義，援助</a:t>
            </a:r>
            <a:r>
              <a:rPr lang="zh-TW" altLang="en-US" sz="2800" dirty="0"/>
              <a:t>政治異議人士，在</a:t>
            </a:r>
            <a:r>
              <a:rPr lang="zh-TW" altLang="en-US" sz="2800" dirty="0">
                <a:solidFill>
                  <a:srgbClr val="FF0000"/>
                </a:solidFill>
              </a:rPr>
              <a:t>法庭</a:t>
            </a:r>
            <a:r>
              <a:rPr lang="zh-TW" altLang="en-US" sz="2800" dirty="0"/>
              <a:t>上</a:t>
            </a:r>
            <a:r>
              <a:rPr lang="zh-TW" altLang="en-US" sz="2800" dirty="0">
                <a:solidFill>
                  <a:srgbClr val="FF0000"/>
                </a:solidFill>
              </a:rPr>
              <a:t>對抗</a:t>
            </a:r>
            <a:r>
              <a:rPr lang="zh-TW" altLang="en-US" sz="2800" dirty="0"/>
              <a:t>威權國家</a:t>
            </a:r>
            <a:r>
              <a:rPr lang="zh-TW" altLang="en-US" sz="2800" dirty="0" smtClean="0"/>
              <a:t>。且藉</a:t>
            </a:r>
            <a:r>
              <a:rPr lang="zh-TW" altLang="en-US" sz="2800" dirty="0"/>
              <a:t>公開審判及新聞媒體報導的機會</a:t>
            </a:r>
            <a:r>
              <a:rPr lang="zh-TW" altLang="en-US" sz="2800" dirty="0" smtClean="0"/>
              <a:t>，讓</a:t>
            </a:r>
            <a:r>
              <a:rPr lang="zh-TW" altLang="en-US" sz="2800" dirty="0"/>
              <a:t>長期被蒙蔽的公眾，</a:t>
            </a:r>
            <a:r>
              <a:rPr lang="zh-TW" altLang="en-US" sz="2800" dirty="0">
                <a:solidFill>
                  <a:srgbClr val="FF0000"/>
                </a:solidFill>
              </a:rPr>
              <a:t>明白</a:t>
            </a:r>
            <a:r>
              <a:rPr lang="zh-TW" altLang="en-US" sz="2800" dirty="0"/>
              <a:t>威權國家的動員戡亂體制之</a:t>
            </a:r>
            <a:r>
              <a:rPr lang="zh-TW" altLang="en-US" sz="2800" dirty="0">
                <a:solidFill>
                  <a:srgbClr val="FF0000"/>
                </a:solidFill>
              </a:rPr>
              <a:t>不當</a:t>
            </a:r>
            <a:r>
              <a:rPr lang="zh-TW" altLang="en-US" sz="2800" dirty="0" smtClean="0"/>
              <a:t>，造就其後</a:t>
            </a:r>
            <a:r>
              <a:rPr lang="en-US" altLang="zh-TW" sz="2800" dirty="0" smtClean="0"/>
              <a:t>1980</a:t>
            </a:r>
            <a:r>
              <a:rPr lang="zh-TW" altLang="en-US" sz="2800" dirty="0"/>
              <a:t>年代政治反對運動的</a:t>
            </a:r>
            <a:r>
              <a:rPr lang="zh-TW" altLang="en-US" sz="2800" dirty="0">
                <a:solidFill>
                  <a:srgbClr val="FF0000"/>
                </a:solidFill>
              </a:rPr>
              <a:t>蓬勃</a:t>
            </a:r>
            <a:r>
              <a:rPr lang="zh-TW" altLang="en-US" sz="2800" dirty="0" smtClean="0">
                <a:solidFill>
                  <a:srgbClr val="FF0000"/>
                </a:solidFill>
              </a:rPr>
              <a:t>發展</a:t>
            </a:r>
            <a:r>
              <a:rPr lang="zh-TW" altLang="en-US" sz="2800" dirty="0" smtClean="0"/>
              <a:t>。其在台灣史上的意義，</a:t>
            </a:r>
            <a:r>
              <a:rPr lang="zh-TW" altLang="en-US" sz="2800" dirty="0" smtClean="0">
                <a:solidFill>
                  <a:srgbClr val="FF0000"/>
                </a:solidFill>
              </a:rPr>
              <a:t>如同</a:t>
            </a:r>
            <a:r>
              <a:rPr lang="zh-TW" altLang="en-US" sz="2800" dirty="0" smtClean="0"/>
              <a:t>日治下</a:t>
            </a:r>
            <a:r>
              <a:rPr lang="en-US" altLang="zh-TW" sz="2800" dirty="0" smtClean="0"/>
              <a:t>1920</a:t>
            </a:r>
            <a:r>
              <a:rPr lang="zh-TW" altLang="en-US" sz="2800" dirty="0" smtClean="0"/>
              <a:t>年代台灣議會事件（俗稱治</a:t>
            </a:r>
            <a:r>
              <a:rPr lang="zh-TW" altLang="en-US" sz="2800" dirty="0"/>
              <a:t>警事件</a:t>
            </a:r>
            <a:r>
              <a:rPr lang="zh-TW" altLang="en-US" sz="2800" dirty="0" smtClean="0"/>
              <a:t>）中，</a:t>
            </a:r>
            <a:r>
              <a:rPr lang="zh-TW" altLang="en-US" sz="2800" dirty="0" smtClean="0"/>
              <a:t>透過在法庭</a:t>
            </a:r>
            <a:r>
              <a:rPr lang="zh-TW" altLang="en-US" sz="2800" dirty="0" smtClean="0">
                <a:solidFill>
                  <a:srgbClr val="FF0000"/>
                </a:solidFill>
              </a:rPr>
              <a:t>闡釋</a:t>
            </a:r>
            <a:r>
              <a:rPr lang="zh-TW" altLang="en-US" sz="2800" dirty="0" smtClean="0"/>
              <a:t>應由台灣人民選出議員組成台灣議會，而</a:t>
            </a:r>
            <a:r>
              <a:rPr lang="zh-TW" altLang="en-US" sz="2800" dirty="0" smtClean="0">
                <a:solidFill>
                  <a:srgbClr val="FF0000"/>
                </a:solidFill>
              </a:rPr>
              <a:t>感召</a:t>
            </a:r>
            <a:r>
              <a:rPr lang="zh-TW" altLang="en-US" sz="2800" dirty="0" smtClean="0"/>
              <a:t>更多人投入政治運動。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93381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2846</Words>
  <Application>Microsoft Office PowerPoint</Application>
  <PresentationFormat>如螢幕大小 (4:3)</PresentationFormat>
  <Paragraphs>52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Office 佈景主題</vt:lpstr>
      <vt:lpstr>與民主法治同行五十載的 台灣法學會 Taiwan Law Society: Escorting Democratic Rule of Law for Fifty Years</vt:lpstr>
      <vt:lpstr>一、緒言：一個台灣法律人團體的故事</vt:lpstr>
      <vt:lpstr>PowerPoint 簡報</vt:lpstr>
      <vt:lpstr>二、在黨國威權統治下推動法治（1970-1980）</vt:lpstr>
      <vt:lpstr>PowerPoint 簡報</vt:lpstr>
      <vt:lpstr>PowerPoint 簡報</vt:lpstr>
      <vt:lpstr>PowerPoint 簡報</vt:lpstr>
      <vt:lpstr>PowerPoint 簡報</vt:lpstr>
      <vt:lpstr>PowerPoint 簡報</vt:lpstr>
      <vt:lpstr>三、透過法學上批判引領國家邁向自由民主法治（1981-2000）</vt:lpstr>
      <vt:lpstr>PowerPoint 簡報</vt:lpstr>
      <vt:lpstr>PowerPoint 簡報</vt:lpstr>
      <vt:lpstr>PowerPoint 簡報</vt:lpstr>
      <vt:lpstr>PowerPoint 簡報</vt:lpstr>
      <vt:lpstr>PowerPoint 簡報</vt:lpstr>
      <vt:lpstr>四、為深化自由民主憲政秩序而 努力不懈（2001-2020）</vt:lpstr>
      <vt:lpstr>PowerPoint 簡報</vt:lpstr>
      <vt:lpstr>PowerPoint 簡報</vt:lpstr>
      <vt:lpstr>PowerPoint 簡報</vt:lpstr>
      <vt:lpstr>五、結語：因民主法治不彰而生，為民主法治永續而戰</vt:lpstr>
      <vt:lpstr>感謝聆聽，敬請指教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124</cp:revision>
  <cp:lastPrinted>2020-12-25T03:11:41Z</cp:lastPrinted>
  <dcterms:created xsi:type="dcterms:W3CDTF">2014-11-05T02:40:31Z</dcterms:created>
  <dcterms:modified xsi:type="dcterms:W3CDTF">2020-12-25T15:08:50Z</dcterms:modified>
</cp:coreProperties>
</file>