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9"/>
  </p:notesMasterIdLst>
  <p:handoutMasterIdLst>
    <p:handoutMasterId r:id="rId80"/>
  </p:handoutMasterIdLst>
  <p:sldIdLst>
    <p:sldId id="257" r:id="rId2"/>
    <p:sldId id="256" r:id="rId3"/>
    <p:sldId id="367" r:id="rId4"/>
    <p:sldId id="368" r:id="rId5"/>
    <p:sldId id="369" r:id="rId6"/>
    <p:sldId id="370" r:id="rId7"/>
    <p:sldId id="371" r:id="rId8"/>
    <p:sldId id="372" r:id="rId9"/>
    <p:sldId id="373" r:id="rId10"/>
    <p:sldId id="374" r:id="rId11"/>
    <p:sldId id="375" r:id="rId12"/>
    <p:sldId id="376" r:id="rId13"/>
    <p:sldId id="377" r:id="rId14"/>
    <p:sldId id="283" r:id="rId15"/>
    <p:sldId id="304" r:id="rId16"/>
    <p:sldId id="302" r:id="rId17"/>
    <p:sldId id="270" r:id="rId18"/>
    <p:sldId id="303" r:id="rId19"/>
    <p:sldId id="282" r:id="rId20"/>
    <p:sldId id="322" r:id="rId21"/>
    <p:sldId id="320" r:id="rId22"/>
    <p:sldId id="348" r:id="rId23"/>
    <p:sldId id="349" r:id="rId24"/>
    <p:sldId id="350" r:id="rId25"/>
    <p:sldId id="323" r:id="rId26"/>
    <p:sldId id="305" r:id="rId27"/>
    <p:sldId id="308" r:id="rId28"/>
    <p:sldId id="314" r:id="rId29"/>
    <p:sldId id="315" r:id="rId30"/>
    <p:sldId id="316" r:id="rId31"/>
    <p:sldId id="324" r:id="rId32"/>
    <p:sldId id="264" r:id="rId33"/>
    <p:sldId id="326" r:id="rId34"/>
    <p:sldId id="277" r:id="rId35"/>
    <p:sldId id="325" r:id="rId36"/>
    <p:sldId id="260" r:id="rId37"/>
    <p:sldId id="327" r:id="rId38"/>
    <p:sldId id="300" r:id="rId39"/>
    <p:sldId id="298" r:id="rId40"/>
    <p:sldId id="355" r:id="rId41"/>
    <p:sldId id="329" r:id="rId42"/>
    <p:sldId id="330" r:id="rId43"/>
    <p:sldId id="353" r:id="rId44"/>
    <p:sldId id="333" r:id="rId45"/>
    <p:sldId id="338" r:id="rId46"/>
    <p:sldId id="354" r:id="rId47"/>
    <p:sldId id="356" r:id="rId48"/>
    <p:sldId id="357" r:id="rId49"/>
    <p:sldId id="358" r:id="rId50"/>
    <p:sldId id="378" r:id="rId51"/>
    <p:sldId id="379" r:id="rId52"/>
    <p:sldId id="361" r:id="rId53"/>
    <p:sldId id="362" r:id="rId54"/>
    <p:sldId id="363" r:id="rId55"/>
    <p:sldId id="364" r:id="rId56"/>
    <p:sldId id="365" r:id="rId57"/>
    <p:sldId id="380" r:id="rId58"/>
    <p:sldId id="382" r:id="rId59"/>
    <p:sldId id="383" r:id="rId60"/>
    <p:sldId id="384" r:id="rId61"/>
    <p:sldId id="385" r:id="rId62"/>
    <p:sldId id="386" r:id="rId63"/>
    <p:sldId id="387" r:id="rId64"/>
    <p:sldId id="388" r:id="rId65"/>
    <p:sldId id="389" r:id="rId66"/>
    <p:sldId id="390" r:id="rId67"/>
    <p:sldId id="391" r:id="rId68"/>
    <p:sldId id="392" r:id="rId69"/>
    <p:sldId id="393" r:id="rId70"/>
    <p:sldId id="394" r:id="rId71"/>
    <p:sldId id="395" r:id="rId72"/>
    <p:sldId id="396" r:id="rId73"/>
    <p:sldId id="397" r:id="rId74"/>
    <p:sldId id="398" r:id="rId75"/>
    <p:sldId id="399" r:id="rId76"/>
    <p:sldId id="381" r:id="rId77"/>
    <p:sldId id="366" r:id="rId78"/>
  </p:sldIdLst>
  <p:sldSz cx="9144000" cy="6858000" type="screen4x3"/>
  <p:notesSz cx="6669088" cy="9928225"/>
  <p:defaultTextStyle>
    <a:defPPr>
      <a:defRPr lang="zh-TW"/>
    </a:defPPr>
    <a:lvl1pPr algn="l" rtl="0" fontAlgn="base">
      <a:spcBef>
        <a:spcPct val="0"/>
      </a:spcBef>
      <a:spcAft>
        <a:spcPct val="0"/>
      </a:spcAft>
      <a:defRPr kumimoji="1" b="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b="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b="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b="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b="1" kern="1200">
        <a:solidFill>
          <a:schemeClr val="tx1"/>
        </a:solidFill>
        <a:latin typeface="Arial" charset="0"/>
        <a:ea typeface="新細明體" pitchFamily="18" charset="-120"/>
        <a:cs typeface="+mn-cs"/>
      </a:defRPr>
    </a:lvl5pPr>
    <a:lvl6pPr marL="2286000" algn="l" defTabSz="914400" rtl="0" eaLnBrk="1" latinLnBrk="0" hangingPunct="1">
      <a:defRPr kumimoji="1" b="1" kern="1200">
        <a:solidFill>
          <a:schemeClr val="tx1"/>
        </a:solidFill>
        <a:latin typeface="Arial" charset="0"/>
        <a:ea typeface="新細明體" pitchFamily="18" charset="-120"/>
        <a:cs typeface="+mn-cs"/>
      </a:defRPr>
    </a:lvl6pPr>
    <a:lvl7pPr marL="2743200" algn="l" defTabSz="914400" rtl="0" eaLnBrk="1" latinLnBrk="0" hangingPunct="1">
      <a:defRPr kumimoji="1" b="1" kern="1200">
        <a:solidFill>
          <a:schemeClr val="tx1"/>
        </a:solidFill>
        <a:latin typeface="Arial" charset="0"/>
        <a:ea typeface="新細明體" pitchFamily="18" charset="-120"/>
        <a:cs typeface="+mn-cs"/>
      </a:defRPr>
    </a:lvl7pPr>
    <a:lvl8pPr marL="3200400" algn="l" defTabSz="914400" rtl="0" eaLnBrk="1" latinLnBrk="0" hangingPunct="1">
      <a:defRPr kumimoji="1" b="1" kern="1200">
        <a:solidFill>
          <a:schemeClr val="tx1"/>
        </a:solidFill>
        <a:latin typeface="Arial" charset="0"/>
        <a:ea typeface="新細明體" pitchFamily="18" charset="-120"/>
        <a:cs typeface="+mn-cs"/>
      </a:defRPr>
    </a:lvl8pPr>
    <a:lvl9pPr marL="3657600" algn="l" defTabSz="914400" rtl="0" eaLnBrk="1" latinLnBrk="0" hangingPunct="1">
      <a:defRPr kumimoji="1" b="1" kern="1200">
        <a:solidFill>
          <a:schemeClr val="tx1"/>
        </a:solidFill>
        <a:latin typeface="Arial"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CC3300"/>
    <a:srgbClr val="333399"/>
    <a:srgbClr val="996633"/>
    <a:srgbClr val="F29000"/>
    <a:srgbClr val="FF9900"/>
    <a:srgbClr val="478E00"/>
    <a:srgbClr val="458A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4614" autoAdjust="0"/>
  </p:normalViewPr>
  <p:slideViewPr>
    <p:cSldViewPr>
      <p:cViewPr varScale="1">
        <p:scale>
          <a:sx n="88" d="100"/>
          <a:sy n="88" d="100"/>
        </p:scale>
        <p:origin x="-1421" y="-62"/>
      </p:cViewPr>
      <p:guideLst>
        <p:guide orient="horz" pos="709"/>
        <p:guide pos="385"/>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en-US" altLang="zh-TW"/>
          </a:p>
        </p:txBody>
      </p:sp>
      <p:sp>
        <p:nvSpPr>
          <p:cNvPr id="136195" name="Rectangle 3"/>
          <p:cNvSpPr>
            <a:spLocks noGrp="1" noChangeArrowheads="1"/>
          </p:cNvSpPr>
          <p:nvPr>
            <p:ph type="dt" sz="quarter" idx="1"/>
          </p:nvPr>
        </p:nvSpPr>
        <p:spPr bwMode="auto">
          <a:xfrm>
            <a:off x="377825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en-US" altLang="zh-TW"/>
          </a:p>
        </p:txBody>
      </p:sp>
      <p:sp>
        <p:nvSpPr>
          <p:cNvPr id="136196" name="Rectangle 4"/>
          <p:cNvSpPr>
            <a:spLocks noGrp="1" noChangeArrowheads="1"/>
          </p:cNvSpPr>
          <p:nvPr>
            <p:ph type="ftr" sz="quarter" idx="2"/>
          </p:nvPr>
        </p:nvSpPr>
        <p:spPr bwMode="auto">
          <a:xfrm>
            <a:off x="0"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en-US" altLang="zh-TW"/>
          </a:p>
        </p:txBody>
      </p:sp>
      <p:sp>
        <p:nvSpPr>
          <p:cNvPr id="136197" name="Rectangle 5"/>
          <p:cNvSpPr>
            <a:spLocks noGrp="1" noChangeArrowheads="1"/>
          </p:cNvSpPr>
          <p:nvPr>
            <p:ph type="sldNum" sz="quarter" idx="3"/>
          </p:nvPr>
        </p:nvSpPr>
        <p:spPr bwMode="auto">
          <a:xfrm>
            <a:off x="3778250"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573ACBAB-5C6C-4C97-9DB3-317A47F73A0A}" type="slidenum">
              <a:rPr lang="en-US" altLang="zh-TW"/>
              <a:pPr/>
              <a:t>‹#›</a:t>
            </a:fld>
            <a:endParaRPr lang="en-US" altLang="zh-TW"/>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en-US" altLang="zh-TW"/>
          </a:p>
        </p:txBody>
      </p:sp>
      <p:sp>
        <p:nvSpPr>
          <p:cNvPr id="91139" name="Rectangle 3"/>
          <p:cNvSpPr>
            <a:spLocks noGrp="1" noChangeArrowheads="1"/>
          </p:cNvSpPr>
          <p:nvPr>
            <p:ph type="dt" idx="1"/>
          </p:nvPr>
        </p:nvSpPr>
        <p:spPr bwMode="auto">
          <a:xfrm>
            <a:off x="377825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en-US" altLang="zh-TW"/>
          </a:p>
        </p:txBody>
      </p:sp>
      <p:sp>
        <p:nvSpPr>
          <p:cNvPr id="91140" name="Rectangle 4"/>
          <p:cNvSpPr>
            <a:spLocks noRot="1" noChangeArrowheads="1" noTextEdit="1"/>
          </p:cNvSpPr>
          <p:nvPr>
            <p:ph type="sldImg" idx="2"/>
          </p:nvPr>
        </p:nvSpPr>
        <p:spPr bwMode="auto">
          <a:xfrm>
            <a:off x="852488" y="744538"/>
            <a:ext cx="4964112" cy="3722687"/>
          </a:xfrm>
          <a:prstGeom prst="rect">
            <a:avLst/>
          </a:prstGeom>
          <a:noFill/>
          <a:ln w="9525">
            <a:solidFill>
              <a:srgbClr val="000000"/>
            </a:solidFill>
            <a:miter lim="800000"/>
            <a:headEnd/>
            <a:tailEnd/>
          </a:ln>
          <a:effectLst/>
        </p:spPr>
      </p:sp>
      <p:sp>
        <p:nvSpPr>
          <p:cNvPr id="91141" name="Rectangle 5"/>
          <p:cNvSpPr>
            <a:spLocks noGrp="1" noChangeArrowheads="1"/>
          </p:cNvSpPr>
          <p:nvPr>
            <p:ph type="body" sz="quarter" idx="3"/>
          </p:nvPr>
        </p:nvSpPr>
        <p:spPr bwMode="auto">
          <a:xfrm>
            <a:off x="666750" y="4716463"/>
            <a:ext cx="5335588"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91142" name="Rectangle 6"/>
          <p:cNvSpPr>
            <a:spLocks noGrp="1" noChangeArrowheads="1"/>
          </p:cNvSpPr>
          <p:nvPr>
            <p:ph type="ftr" sz="quarter" idx="4"/>
          </p:nvPr>
        </p:nvSpPr>
        <p:spPr bwMode="auto">
          <a:xfrm>
            <a:off x="0"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en-US" altLang="zh-TW"/>
          </a:p>
        </p:txBody>
      </p:sp>
      <p:sp>
        <p:nvSpPr>
          <p:cNvPr id="91143" name="Rectangle 7"/>
          <p:cNvSpPr>
            <a:spLocks noGrp="1" noChangeArrowheads="1"/>
          </p:cNvSpPr>
          <p:nvPr>
            <p:ph type="sldNum" sz="quarter" idx="5"/>
          </p:nvPr>
        </p:nvSpPr>
        <p:spPr bwMode="auto">
          <a:xfrm>
            <a:off x="3778250"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4A4C5F2E-611D-4957-8B06-4ACAA65F0C6E}" type="slidenum">
              <a:rPr lang="en-US" altLang="zh-TW"/>
              <a:pPr/>
              <a:t>‹#›</a:t>
            </a:fld>
            <a:endParaRPr lang="en-US" altLang="zh-TW"/>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fontAlgn="base">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fontAlgn="base">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fontAlgn="base">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fontAlgn="base">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276D16-561E-4F80-BD21-A4038493E7AB}" type="slidenum">
              <a:rPr lang="en-US" altLang="zh-TW"/>
              <a:pPr/>
              <a:t>77</a:t>
            </a:fld>
            <a:endParaRPr lang="en-US" altLang="zh-TW"/>
          </a:p>
        </p:txBody>
      </p:sp>
      <p:sp>
        <p:nvSpPr>
          <p:cNvPr id="180226" name="Rectangle 2"/>
          <p:cNvSpPr>
            <a:spLocks noRo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zh-TW" altLang="zh-TW"/>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907D124D-63DF-472D-A46C-A92A7E4D6349}" type="slidenum">
              <a:rPr lang="en-US" altLang="zh-TW"/>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7C5ED228-665E-4345-853F-5295EE1EFF5C}" type="slidenum">
              <a:rPr lang="en-US" altLang="zh-TW"/>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2AF7971A-AF1F-4E5F-968B-77C797B27E6C}" type="slidenum">
              <a:rPr lang="en-US" altLang="zh-TW"/>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日期版面配置區 2"/>
          <p:cNvSpPr>
            <a:spLocks noGrp="1"/>
          </p:cNvSpPr>
          <p:nvPr>
            <p:ph type="dt" sz="half" idx="10"/>
          </p:nvPr>
        </p:nvSpPr>
        <p:spPr>
          <a:xfrm>
            <a:off x="457200" y="6245225"/>
            <a:ext cx="2133600" cy="476250"/>
          </a:xfrm>
        </p:spPr>
        <p:txBody>
          <a:bodyPr/>
          <a:lstStyle>
            <a:lvl1pPr>
              <a:defRPr/>
            </a:lvl1pPr>
          </a:lstStyle>
          <a:p>
            <a:endParaRPr lang="en-US" altLang="zh-TW"/>
          </a:p>
        </p:txBody>
      </p:sp>
      <p:sp>
        <p:nvSpPr>
          <p:cNvPr id="4" name="頁尾版面配置區 3"/>
          <p:cNvSpPr>
            <a:spLocks noGrp="1"/>
          </p:cNvSpPr>
          <p:nvPr>
            <p:ph type="ftr" sz="quarter" idx="11"/>
          </p:nvPr>
        </p:nvSpPr>
        <p:spPr>
          <a:xfrm>
            <a:off x="3124200" y="6245225"/>
            <a:ext cx="2895600" cy="476250"/>
          </a:xfrm>
        </p:spPr>
        <p:txBody>
          <a:bodyPr/>
          <a:lstStyle>
            <a:lvl1pPr>
              <a:defRPr/>
            </a:lvl1pPr>
          </a:lstStyle>
          <a:p>
            <a:endParaRPr lang="en-US" altLang="zh-TW"/>
          </a:p>
        </p:txBody>
      </p:sp>
      <p:sp>
        <p:nvSpPr>
          <p:cNvPr id="5" name="投影片編號版面配置區 4"/>
          <p:cNvSpPr>
            <a:spLocks noGrp="1"/>
          </p:cNvSpPr>
          <p:nvPr>
            <p:ph type="sldNum" sz="quarter" idx="12"/>
          </p:nvPr>
        </p:nvSpPr>
        <p:spPr>
          <a:xfrm>
            <a:off x="6553200" y="6245225"/>
            <a:ext cx="2133600" cy="476250"/>
          </a:xfrm>
        </p:spPr>
        <p:txBody>
          <a:bodyPr/>
          <a:lstStyle>
            <a:lvl1pPr>
              <a:defRPr/>
            </a:lvl1pPr>
          </a:lstStyle>
          <a:p>
            <a:fld id="{C8061AD8-4F87-4720-BBAC-E20A65E4DD1E}" type="slidenum">
              <a:rPr lang="en-US" altLang="zh-TW"/>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4A46F629-850E-4EFF-8CB8-86AE4587ED3F}" type="slidenum">
              <a:rPr lang="en-US" altLang="zh-TW"/>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C6A8809D-5ECF-4C13-831C-36DBB8EDFE2E}" type="slidenum">
              <a:rPr lang="en-US" altLang="zh-TW"/>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53F87F1A-0B29-456A-8269-3B7F996D4787}" type="slidenum">
              <a:rPr lang="en-US" altLang="zh-TW"/>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endParaRPr lang="en-US" altLang="zh-TW"/>
          </a:p>
        </p:txBody>
      </p:sp>
      <p:sp>
        <p:nvSpPr>
          <p:cNvPr id="8" name="頁尾版面配置區 7"/>
          <p:cNvSpPr>
            <a:spLocks noGrp="1"/>
          </p:cNvSpPr>
          <p:nvPr>
            <p:ph type="ftr" sz="quarter" idx="11"/>
          </p:nvPr>
        </p:nvSpPr>
        <p:spPr/>
        <p:txBody>
          <a:bodyPr/>
          <a:lstStyle>
            <a:lvl1pPr>
              <a:defRPr/>
            </a:lvl1pPr>
          </a:lstStyle>
          <a:p>
            <a:endParaRPr lang="en-US" altLang="zh-TW"/>
          </a:p>
        </p:txBody>
      </p:sp>
      <p:sp>
        <p:nvSpPr>
          <p:cNvPr id="9" name="投影片編號版面配置區 8"/>
          <p:cNvSpPr>
            <a:spLocks noGrp="1"/>
          </p:cNvSpPr>
          <p:nvPr>
            <p:ph type="sldNum" sz="quarter" idx="12"/>
          </p:nvPr>
        </p:nvSpPr>
        <p:spPr/>
        <p:txBody>
          <a:bodyPr/>
          <a:lstStyle>
            <a:lvl1pPr>
              <a:defRPr/>
            </a:lvl1pPr>
          </a:lstStyle>
          <a:p>
            <a:fld id="{B3E1666A-BA83-436C-A428-E7632D1440D6}" type="slidenum">
              <a:rPr lang="en-US" altLang="zh-TW"/>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endParaRPr lang="en-US" altLang="zh-TW"/>
          </a:p>
        </p:txBody>
      </p:sp>
      <p:sp>
        <p:nvSpPr>
          <p:cNvPr id="4" name="頁尾版面配置區 3"/>
          <p:cNvSpPr>
            <a:spLocks noGrp="1"/>
          </p:cNvSpPr>
          <p:nvPr>
            <p:ph type="ftr" sz="quarter" idx="11"/>
          </p:nvPr>
        </p:nvSpPr>
        <p:spPr/>
        <p:txBody>
          <a:bodyPr/>
          <a:lstStyle>
            <a:lvl1pPr>
              <a:defRPr/>
            </a:lvl1pPr>
          </a:lstStyle>
          <a:p>
            <a:endParaRPr lang="en-US" altLang="zh-TW"/>
          </a:p>
        </p:txBody>
      </p:sp>
      <p:sp>
        <p:nvSpPr>
          <p:cNvPr id="5" name="投影片編號版面配置區 4"/>
          <p:cNvSpPr>
            <a:spLocks noGrp="1"/>
          </p:cNvSpPr>
          <p:nvPr>
            <p:ph type="sldNum" sz="quarter" idx="12"/>
          </p:nvPr>
        </p:nvSpPr>
        <p:spPr/>
        <p:txBody>
          <a:bodyPr/>
          <a:lstStyle>
            <a:lvl1pPr>
              <a:defRPr/>
            </a:lvl1pPr>
          </a:lstStyle>
          <a:p>
            <a:fld id="{2DD49E8A-A422-40F6-B90A-14B142DEB3D7}" type="slidenum">
              <a:rPr lang="en-US" altLang="zh-TW"/>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p>
        </p:txBody>
      </p:sp>
      <p:sp>
        <p:nvSpPr>
          <p:cNvPr id="3" name="頁尾版面配置區 2"/>
          <p:cNvSpPr>
            <a:spLocks noGrp="1"/>
          </p:cNvSpPr>
          <p:nvPr>
            <p:ph type="ftr" sz="quarter" idx="11"/>
          </p:nvPr>
        </p:nvSpPr>
        <p:spPr/>
        <p:txBody>
          <a:bodyPr/>
          <a:lstStyle>
            <a:lvl1pPr>
              <a:defRPr/>
            </a:lvl1pPr>
          </a:lstStyle>
          <a:p>
            <a:endParaRPr lang="en-US" altLang="zh-TW"/>
          </a:p>
        </p:txBody>
      </p:sp>
      <p:sp>
        <p:nvSpPr>
          <p:cNvPr id="4" name="投影片編號版面配置區 3"/>
          <p:cNvSpPr>
            <a:spLocks noGrp="1"/>
          </p:cNvSpPr>
          <p:nvPr>
            <p:ph type="sldNum" sz="quarter" idx="12"/>
          </p:nvPr>
        </p:nvSpPr>
        <p:spPr/>
        <p:txBody>
          <a:bodyPr/>
          <a:lstStyle>
            <a:lvl1pPr>
              <a:defRPr/>
            </a:lvl1pPr>
          </a:lstStyle>
          <a:p>
            <a:fld id="{A9FD32F1-E877-4CA6-B890-40DAF4F5FE55}" type="slidenum">
              <a:rPr lang="en-US" altLang="zh-TW"/>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9B42449C-557E-4EA0-8713-6E50E6498B32}" type="slidenum">
              <a:rPr lang="en-US" altLang="zh-TW"/>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DD7187A9-EB9D-40C2-A697-664617B7F22F}" type="slidenum">
              <a:rPr lang="en-US" altLang="zh-TW"/>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368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en-US" altLang="zh-TW"/>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en-US" altLang="zh-TW"/>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C5D2605F-6B49-4F82-A2BE-A8035D94B78D}" type="slidenum">
              <a:rPr lang="en-US" altLang="zh-TW"/>
              <a:pPr/>
              <a:t>‹#›</a:t>
            </a:fld>
            <a:endParaRPr lang="en-US" altLang="zh-TW"/>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8" name="Picture 36" descr="ppt-1s7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107" name="Rectangle 35"/>
          <p:cNvSpPr>
            <a:spLocks noChangeArrowheads="1"/>
          </p:cNvSpPr>
          <p:nvPr/>
        </p:nvSpPr>
        <p:spPr bwMode="auto">
          <a:xfrm>
            <a:off x="0" y="1484784"/>
            <a:ext cx="9144000" cy="1944216"/>
          </a:xfrm>
          <a:prstGeom prst="rect">
            <a:avLst/>
          </a:prstGeom>
          <a:solidFill>
            <a:srgbClr val="478E00"/>
          </a:solidFill>
          <a:ln w="9525">
            <a:noFill/>
            <a:miter lim="800000"/>
            <a:headEnd/>
            <a:tailEnd/>
          </a:ln>
          <a:effectLst/>
        </p:spPr>
        <p:txBody>
          <a:bodyPr wrap="none" anchor="ctr"/>
          <a:lstStyle/>
          <a:p>
            <a:endParaRPr lang="zh-TW" altLang="en-US"/>
          </a:p>
        </p:txBody>
      </p:sp>
      <p:sp>
        <p:nvSpPr>
          <p:cNvPr id="3103" name="Text Box 31"/>
          <p:cNvSpPr txBox="1">
            <a:spLocks noChangeArrowheads="1"/>
          </p:cNvSpPr>
          <p:nvPr/>
        </p:nvSpPr>
        <p:spPr bwMode="auto">
          <a:xfrm>
            <a:off x="3492500" y="4005263"/>
            <a:ext cx="2116138" cy="641350"/>
          </a:xfrm>
          <a:prstGeom prst="rect">
            <a:avLst/>
          </a:prstGeom>
          <a:noFill/>
          <a:ln w="9525">
            <a:noFill/>
            <a:miter lim="800000"/>
            <a:headEnd/>
            <a:tailEnd/>
          </a:ln>
          <a:effectLst/>
        </p:spPr>
        <p:txBody>
          <a:bodyPr>
            <a:spAutoFit/>
          </a:bodyPr>
          <a:lstStyle/>
          <a:p>
            <a:r>
              <a:rPr lang="en-US" altLang="zh-TW" sz="3200">
                <a:ea typeface="標楷體" pitchFamily="65" charset="-120"/>
              </a:rPr>
              <a:t>   </a:t>
            </a:r>
            <a:r>
              <a:rPr lang="zh-TW" altLang="en-US" sz="3600">
                <a:ea typeface="標楷體" pitchFamily="65" charset="-120"/>
              </a:rPr>
              <a:t>王泰升</a:t>
            </a:r>
          </a:p>
        </p:txBody>
      </p:sp>
      <p:sp>
        <p:nvSpPr>
          <p:cNvPr id="3104" name="Text Box 32"/>
          <p:cNvSpPr txBox="1">
            <a:spLocks noChangeArrowheads="1"/>
          </p:cNvSpPr>
          <p:nvPr/>
        </p:nvSpPr>
        <p:spPr bwMode="auto">
          <a:xfrm>
            <a:off x="1403350" y="5003800"/>
            <a:ext cx="6472238" cy="1052596"/>
          </a:xfrm>
          <a:prstGeom prst="rect">
            <a:avLst/>
          </a:prstGeom>
          <a:noFill/>
          <a:ln w="9525">
            <a:noFill/>
            <a:miter lim="800000"/>
            <a:headEnd/>
            <a:tailEnd/>
          </a:ln>
          <a:effectLst/>
        </p:spPr>
        <p:txBody>
          <a:bodyPr>
            <a:spAutoFit/>
          </a:bodyPr>
          <a:lstStyle/>
          <a:p>
            <a:pPr algn="ctr">
              <a:lnSpc>
                <a:spcPct val="130000"/>
              </a:lnSpc>
            </a:pPr>
            <a:r>
              <a:rPr lang="zh-TW" altLang="en-US" sz="2400" dirty="0" smtClean="0">
                <a:latin typeface="標楷體" pitchFamily="65" charset="-120"/>
                <a:ea typeface="標楷體" pitchFamily="65" charset="-120"/>
              </a:rPr>
              <a:t>國立臺灣大學</a:t>
            </a:r>
            <a:r>
              <a:rPr lang="zh-TW" altLang="en-US" sz="2400" dirty="0">
                <a:latin typeface="標楷體" pitchFamily="65" charset="-120"/>
                <a:ea typeface="標楷體" pitchFamily="65" charset="-120"/>
              </a:rPr>
              <a:t>法律學院特聘教授 </a:t>
            </a:r>
          </a:p>
          <a:p>
            <a:pPr algn="ctr">
              <a:lnSpc>
                <a:spcPct val="130000"/>
              </a:lnSpc>
            </a:pPr>
            <a:r>
              <a:rPr lang="zh-TW" altLang="en-US" sz="2400" dirty="0" smtClean="0">
                <a:latin typeface="標楷體" pitchFamily="65" charset="-120"/>
                <a:ea typeface="標楷體" pitchFamily="65" charset="-120"/>
              </a:rPr>
              <a:t>中央研究院臺史所與法律所合</a:t>
            </a:r>
            <a:r>
              <a:rPr lang="zh-TW" altLang="en-US" sz="2400" dirty="0">
                <a:latin typeface="標楷體" pitchFamily="65" charset="-120"/>
                <a:ea typeface="標楷體" pitchFamily="65" charset="-120"/>
              </a:rPr>
              <a:t>聘研究員</a:t>
            </a:r>
            <a:r>
              <a:rPr lang="zh-TW" altLang="en-US" dirty="0"/>
              <a:t> </a:t>
            </a:r>
          </a:p>
        </p:txBody>
      </p:sp>
      <p:sp>
        <p:nvSpPr>
          <p:cNvPr id="3091" name="Text Box 19"/>
          <p:cNvSpPr txBox="1">
            <a:spLocks noChangeArrowheads="1"/>
          </p:cNvSpPr>
          <p:nvPr/>
        </p:nvSpPr>
        <p:spPr bwMode="auto">
          <a:xfrm>
            <a:off x="1403648" y="2852936"/>
            <a:ext cx="6480175" cy="523220"/>
          </a:xfrm>
          <a:prstGeom prst="rect">
            <a:avLst/>
          </a:prstGeom>
          <a:noFill/>
          <a:ln w="9525">
            <a:noFill/>
            <a:miter lim="800000"/>
            <a:headEnd/>
            <a:tailEnd/>
          </a:ln>
          <a:effectLst/>
        </p:spPr>
        <p:txBody>
          <a:bodyPr wrap="square">
            <a:spAutoFit/>
          </a:bodyPr>
          <a:lstStyle/>
          <a:p>
            <a:r>
              <a:rPr lang="en-US" altLang="zh-TW" sz="2000" dirty="0">
                <a:solidFill>
                  <a:schemeClr val="bg1"/>
                </a:solidFill>
              </a:rPr>
              <a:t>Taiwan Colonial Court Records Archives, </a:t>
            </a:r>
            <a:r>
              <a:rPr lang="en-US" altLang="zh-TW" sz="2800" dirty="0">
                <a:solidFill>
                  <a:schemeClr val="bg1"/>
                </a:solidFill>
              </a:rPr>
              <a:t>TCCRA</a:t>
            </a:r>
          </a:p>
        </p:txBody>
      </p:sp>
      <p:sp>
        <p:nvSpPr>
          <p:cNvPr id="3102" name="Text Box 30"/>
          <p:cNvSpPr txBox="1">
            <a:spLocks noChangeArrowheads="1"/>
          </p:cNvSpPr>
          <p:nvPr/>
        </p:nvSpPr>
        <p:spPr bwMode="auto">
          <a:xfrm>
            <a:off x="827088" y="1556792"/>
            <a:ext cx="7646987" cy="1323439"/>
          </a:xfrm>
          <a:prstGeom prst="rect">
            <a:avLst/>
          </a:prstGeom>
          <a:noFill/>
          <a:ln w="9525">
            <a:noFill/>
            <a:miter lim="800000"/>
            <a:headEnd/>
            <a:tailEnd/>
          </a:ln>
          <a:effectLst/>
        </p:spPr>
        <p:txBody>
          <a:bodyPr wrap="square">
            <a:spAutoFit/>
          </a:bodyPr>
          <a:lstStyle/>
          <a:p>
            <a:pPr algn="ctr"/>
            <a:r>
              <a:rPr lang="zh-TW" altLang="en-US" sz="4000" b="0" dirty="0">
                <a:solidFill>
                  <a:schemeClr val="bg1"/>
                </a:solidFill>
                <a:ea typeface="華康特粗明體" pitchFamily="49" charset="-120"/>
              </a:rPr>
              <a:t>日治法院</a:t>
            </a:r>
            <a:r>
              <a:rPr lang="zh-TW" altLang="en-US" sz="4000" b="0" dirty="0" smtClean="0">
                <a:solidFill>
                  <a:schemeClr val="bg1"/>
                </a:solidFill>
                <a:ea typeface="華康特粗明體" pitchFamily="49" charset="-120"/>
              </a:rPr>
              <a:t>檔案的整編及</a:t>
            </a:r>
            <a:endParaRPr lang="en-US" altLang="zh-TW" sz="4000" b="0" dirty="0" smtClean="0">
              <a:solidFill>
                <a:schemeClr val="bg1"/>
              </a:solidFill>
              <a:ea typeface="華康特粗明體" pitchFamily="49" charset="-120"/>
            </a:endParaRPr>
          </a:p>
          <a:p>
            <a:pPr algn="ctr"/>
            <a:r>
              <a:rPr lang="zh-TW" altLang="en-US" sz="4000" b="0" dirty="0" smtClean="0">
                <a:solidFill>
                  <a:schemeClr val="bg1"/>
                </a:solidFill>
                <a:ea typeface="華康特粗明體" pitchFamily="49" charset="-120"/>
              </a:rPr>
              <a:t>數位資料庫的做成</a:t>
            </a:r>
            <a:endParaRPr lang="zh-TW" altLang="en-US" sz="4000" b="0" dirty="0">
              <a:solidFill>
                <a:schemeClr val="bg1"/>
              </a:solidFill>
              <a:ea typeface="華康特粗明體" pitchFamily="49"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DSCN0539"/>
          <p:cNvPicPr>
            <a:picLocks noGrp="1" noChangeAspect="1" noChangeArrowheads="1"/>
          </p:cNvPicPr>
          <p:nvPr>
            <p:ph/>
          </p:nvPr>
        </p:nvPicPr>
        <p:blipFill>
          <a:blip r:embed="rId2" cstate="print"/>
          <a:srcRect/>
          <a:stretch>
            <a:fillRect/>
          </a:stretch>
        </p:blipFill>
        <p:spPr>
          <a:xfrm>
            <a:off x="1235075" y="611188"/>
            <a:ext cx="6673850" cy="5178425"/>
          </a:xfr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DSCN0540"/>
          <p:cNvPicPr>
            <a:picLocks noGrp="1" noChangeAspect="1" noChangeArrowheads="1"/>
          </p:cNvPicPr>
          <p:nvPr>
            <p:ph/>
          </p:nvPr>
        </p:nvPicPr>
        <p:blipFill>
          <a:blip r:embed="rId2" cstate="print"/>
          <a:srcRect/>
          <a:stretch>
            <a:fillRect/>
          </a:stretch>
        </p:blipFill>
        <p:spPr>
          <a:xfrm>
            <a:off x="1235075" y="611188"/>
            <a:ext cx="6673850" cy="5178425"/>
          </a:xfr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DSCN0541"/>
          <p:cNvPicPr>
            <a:picLocks noGrp="1" noChangeAspect="1" noChangeArrowheads="1"/>
          </p:cNvPicPr>
          <p:nvPr>
            <p:ph/>
          </p:nvPr>
        </p:nvPicPr>
        <p:blipFill>
          <a:blip r:embed="rId2" cstate="print"/>
          <a:srcRect/>
          <a:stretch>
            <a:fillRect/>
          </a:stretch>
        </p:blipFill>
        <p:spPr>
          <a:xfrm>
            <a:off x="1235075" y="611188"/>
            <a:ext cx="6673850" cy="5178425"/>
          </a:xfrm>
        </p:spPr>
      </p:pic>
      <p:sp>
        <p:nvSpPr>
          <p:cNvPr id="191491" name="Oval 3"/>
          <p:cNvSpPr>
            <a:spLocks noChangeArrowheads="1"/>
          </p:cNvSpPr>
          <p:nvPr/>
        </p:nvSpPr>
        <p:spPr bwMode="auto">
          <a:xfrm>
            <a:off x="3635375" y="1341438"/>
            <a:ext cx="1657350" cy="4175125"/>
          </a:xfrm>
          <a:prstGeom prst="ellipse">
            <a:avLst/>
          </a:prstGeom>
          <a:noFill/>
          <a:ln w="28575">
            <a:solidFill>
              <a:schemeClr val="tx1"/>
            </a:solidFill>
            <a:round/>
            <a:headEnd/>
            <a:tailEnd/>
          </a:ln>
          <a:effectLst/>
        </p:spPr>
        <p:txBody>
          <a:bodyPr wrap="none" anchor="ctr"/>
          <a:lstStyle/>
          <a:p>
            <a:endParaRPr lang="zh-TW" alt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DSCN0542"/>
          <p:cNvPicPr>
            <a:picLocks noGrp="1" noChangeAspect="1" noChangeArrowheads="1"/>
          </p:cNvPicPr>
          <p:nvPr>
            <p:ph/>
          </p:nvPr>
        </p:nvPicPr>
        <p:blipFill>
          <a:blip r:embed="rId2" cstate="print"/>
          <a:srcRect/>
          <a:stretch>
            <a:fillRect/>
          </a:stretch>
        </p:blipFill>
        <p:spPr>
          <a:xfrm>
            <a:off x="1235075" y="611188"/>
            <a:ext cx="6673850" cy="5178425"/>
          </a:xfr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185" name="Group 177"/>
          <p:cNvGraphicFramePr>
            <a:graphicFrameLocks noGrp="1"/>
          </p:cNvGraphicFramePr>
          <p:nvPr/>
        </p:nvGraphicFramePr>
        <p:xfrm>
          <a:off x="1979613" y="1916113"/>
          <a:ext cx="5832475" cy="3384553"/>
        </p:xfrm>
        <a:graphic>
          <a:graphicData uri="http://schemas.openxmlformats.org/drawingml/2006/table">
            <a:tbl>
              <a:tblPr/>
              <a:tblGrid>
                <a:gridCol w="4235450"/>
                <a:gridCol w="1597025"/>
              </a:tblGrid>
              <a:tr h="531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地院別</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數量</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rPr>
                        <a:t>台北地方法院</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rPr>
                        <a:t>2,419</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rPr>
                        <a:t>冊</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新竹地院</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258</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冊</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rPr>
                        <a:t>台中地方法院</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1,734</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冊</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司訓所藏台中地方法院刑事檔案</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371</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冊</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嘉義地院</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863</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冊</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67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合    計</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5,645</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冊</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43186" name="Group 178"/>
          <p:cNvGrpSpPr>
            <a:grpSpLocks/>
          </p:cNvGrpSpPr>
          <p:nvPr/>
        </p:nvGrpSpPr>
        <p:grpSpPr bwMode="auto">
          <a:xfrm>
            <a:off x="0" y="0"/>
            <a:ext cx="9144000" cy="6838950"/>
            <a:chOff x="0" y="0"/>
            <a:chExt cx="5760" cy="4308"/>
          </a:xfrm>
        </p:grpSpPr>
        <p:pic>
          <p:nvPicPr>
            <p:cNvPr id="43131" name="Picture 123" descr="ppt-1s70_cut"/>
            <p:cNvPicPr>
              <a:picLocks noChangeAspect="1" noChangeArrowheads="1"/>
            </p:cNvPicPr>
            <p:nvPr/>
          </p:nvPicPr>
          <p:blipFill>
            <a:blip r:embed="rId2" cstate="print"/>
            <a:srcRect/>
            <a:stretch>
              <a:fillRect/>
            </a:stretch>
          </p:blipFill>
          <p:spPr bwMode="auto">
            <a:xfrm>
              <a:off x="0" y="0"/>
              <a:ext cx="588" cy="4308"/>
            </a:xfrm>
            <a:prstGeom prst="rect">
              <a:avLst/>
            </a:prstGeom>
            <a:noFill/>
          </p:spPr>
        </p:pic>
        <p:sp>
          <p:nvSpPr>
            <p:cNvPr id="43132" name="Rectangle 124"/>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數量統計</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4547" name="Group 35"/>
          <p:cNvGrpSpPr>
            <a:grpSpLocks/>
          </p:cNvGrpSpPr>
          <p:nvPr/>
        </p:nvGrpSpPr>
        <p:grpSpPr bwMode="auto">
          <a:xfrm>
            <a:off x="0" y="0"/>
            <a:ext cx="9144000" cy="6838950"/>
            <a:chOff x="0" y="0"/>
            <a:chExt cx="5760" cy="4308"/>
          </a:xfrm>
        </p:grpSpPr>
        <p:pic>
          <p:nvPicPr>
            <p:cNvPr id="64548" name="Picture 36" descr="ppt-1s70_cut"/>
            <p:cNvPicPr>
              <a:picLocks noChangeAspect="1" noChangeArrowheads="1"/>
            </p:cNvPicPr>
            <p:nvPr/>
          </p:nvPicPr>
          <p:blipFill>
            <a:blip r:embed="rId2" cstate="print"/>
            <a:srcRect/>
            <a:stretch>
              <a:fillRect/>
            </a:stretch>
          </p:blipFill>
          <p:spPr bwMode="auto">
            <a:xfrm>
              <a:off x="0" y="0"/>
              <a:ext cx="588" cy="4308"/>
            </a:xfrm>
            <a:prstGeom prst="rect">
              <a:avLst/>
            </a:prstGeom>
            <a:noFill/>
          </p:spPr>
        </p:pic>
        <p:sp>
          <p:nvSpPr>
            <p:cNvPr id="64549" name="Rectangle 37"/>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數量統計</a:t>
              </a:r>
            </a:p>
          </p:txBody>
        </p:sp>
      </p:grpSp>
      <p:pic>
        <p:nvPicPr>
          <p:cNvPr id="64517" name="Picture 5" descr="taiwan_ma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81200" y="1174750"/>
            <a:ext cx="4843463" cy="5694363"/>
          </a:xfrm>
          <a:prstGeom prst="rect">
            <a:avLst/>
          </a:prstGeom>
          <a:noFill/>
          <a:ln w="9525">
            <a:noFill/>
            <a:miter lim="800000"/>
            <a:headEnd/>
            <a:tailEnd/>
          </a:ln>
        </p:spPr>
      </p:pic>
      <p:sp>
        <p:nvSpPr>
          <p:cNvPr id="64518" name="AutoShape 6"/>
          <p:cNvSpPr>
            <a:spLocks noChangeArrowheads="1"/>
          </p:cNvSpPr>
          <p:nvPr/>
        </p:nvSpPr>
        <p:spPr bwMode="auto">
          <a:xfrm>
            <a:off x="7164388" y="1711325"/>
            <a:ext cx="1835150" cy="647700"/>
          </a:xfrm>
          <a:prstGeom prst="wedgeRectCallout">
            <a:avLst>
              <a:gd name="adj1" fmla="val -116611"/>
              <a:gd name="adj2" fmla="val -37500"/>
            </a:avLst>
          </a:prstGeom>
          <a:noFill/>
          <a:ln w="28575">
            <a:solidFill>
              <a:srgbClr val="CC9900"/>
            </a:solidFill>
            <a:miter lim="800000"/>
            <a:headEnd/>
            <a:tailEnd/>
          </a:ln>
          <a:effectLst/>
        </p:spPr>
        <p:txBody>
          <a:bodyPr/>
          <a:lstStyle/>
          <a:p>
            <a:r>
              <a:rPr lang="zh-TW" altLang="en-US" sz="1600" b="0">
                <a:latin typeface="Times New Roman" pitchFamily="18" charset="0"/>
                <a:ea typeface="標楷體" pitchFamily="65" charset="-120"/>
              </a:rPr>
              <a:t>台中地院刑案：</a:t>
            </a:r>
          </a:p>
          <a:p>
            <a:r>
              <a:rPr lang="zh-TW" altLang="en-US" sz="1600" b="0">
                <a:latin typeface="Times New Roman" pitchFamily="18" charset="0"/>
                <a:ea typeface="標楷體" pitchFamily="65" charset="-120"/>
              </a:rPr>
              <a:t>司訓所 </a:t>
            </a:r>
            <a:r>
              <a:rPr lang="en-US" altLang="zh-TW" sz="1600" b="0">
                <a:latin typeface="Times New Roman" pitchFamily="18" charset="0"/>
                <a:ea typeface="標楷體" pitchFamily="65" charset="-120"/>
              </a:rPr>
              <a:t>371</a:t>
            </a:r>
            <a:r>
              <a:rPr lang="zh-TW" altLang="en-US" sz="1600" b="0">
                <a:latin typeface="Times New Roman" pitchFamily="18" charset="0"/>
                <a:ea typeface="標楷體" pitchFamily="65" charset="-120"/>
              </a:rPr>
              <a:t>冊</a:t>
            </a:r>
            <a:r>
              <a:rPr lang="en-US" altLang="zh-TW" sz="1600" b="0">
                <a:latin typeface="Times New Roman" pitchFamily="18" charset="0"/>
                <a:ea typeface="標楷體" pitchFamily="65" charset="-120"/>
              </a:rPr>
              <a:t>(7% )</a:t>
            </a:r>
          </a:p>
        </p:txBody>
      </p:sp>
      <p:sp>
        <p:nvSpPr>
          <p:cNvPr id="64520" name="AutoShape 8"/>
          <p:cNvSpPr>
            <a:spLocks noChangeArrowheads="1"/>
          </p:cNvSpPr>
          <p:nvPr/>
        </p:nvSpPr>
        <p:spPr bwMode="auto">
          <a:xfrm>
            <a:off x="1260475" y="5240338"/>
            <a:ext cx="1978025" cy="647700"/>
          </a:xfrm>
          <a:prstGeom prst="wedgeRectCallout">
            <a:avLst>
              <a:gd name="adj1" fmla="val 96551"/>
              <a:gd name="adj2" fmla="val -201718"/>
            </a:avLst>
          </a:prstGeom>
          <a:noFill/>
          <a:ln w="28575">
            <a:solidFill>
              <a:srgbClr val="CC9900"/>
            </a:solidFill>
            <a:miter lim="800000"/>
            <a:headEnd/>
            <a:tailEnd/>
          </a:ln>
          <a:effectLst/>
        </p:spPr>
        <p:txBody>
          <a:bodyPr/>
          <a:lstStyle/>
          <a:p>
            <a:r>
              <a:rPr lang="zh-TW" altLang="en-US" sz="1600" b="0">
                <a:latin typeface="Times New Roman" pitchFamily="18" charset="0"/>
                <a:ea typeface="標楷體" pitchFamily="65" charset="-120"/>
              </a:rPr>
              <a:t>嘉義地院檔案：</a:t>
            </a:r>
          </a:p>
          <a:p>
            <a:r>
              <a:rPr lang="zh-TW" altLang="en-US" sz="1600" b="0">
                <a:latin typeface="Times New Roman" pitchFamily="18" charset="0"/>
                <a:ea typeface="標楷體" pitchFamily="65" charset="-120"/>
              </a:rPr>
              <a:t>新檔案室</a:t>
            </a:r>
            <a:r>
              <a:rPr lang="en-US" altLang="zh-TW" sz="1600" b="0">
                <a:latin typeface="Times New Roman" pitchFamily="18" charset="0"/>
                <a:ea typeface="標楷體" pitchFamily="65" charset="-120"/>
              </a:rPr>
              <a:t>863</a:t>
            </a:r>
            <a:r>
              <a:rPr lang="zh-TW" altLang="en-US" sz="1600" b="0">
                <a:latin typeface="Times New Roman" pitchFamily="18" charset="0"/>
                <a:ea typeface="標楷體" pitchFamily="65" charset="-120"/>
              </a:rPr>
              <a:t>冊</a:t>
            </a:r>
            <a:r>
              <a:rPr lang="en-US" altLang="zh-TW" sz="1600" b="0">
                <a:latin typeface="Times New Roman" pitchFamily="18" charset="0"/>
                <a:ea typeface="標楷體" pitchFamily="65" charset="-120"/>
              </a:rPr>
              <a:t>(15%) </a:t>
            </a:r>
          </a:p>
        </p:txBody>
      </p:sp>
      <p:sp>
        <p:nvSpPr>
          <p:cNvPr id="64541" name="Rectangle 29"/>
          <p:cNvSpPr>
            <a:spLocks noChangeArrowheads="1"/>
          </p:cNvSpPr>
          <p:nvPr/>
        </p:nvSpPr>
        <p:spPr bwMode="auto">
          <a:xfrm>
            <a:off x="2557463" y="1241425"/>
            <a:ext cx="1150937" cy="2808288"/>
          </a:xfrm>
          <a:prstGeom prst="rect">
            <a:avLst/>
          </a:prstGeom>
          <a:solidFill>
            <a:schemeClr val="bg1"/>
          </a:solidFill>
          <a:ln w="9525">
            <a:noFill/>
            <a:miter lim="800000"/>
            <a:headEnd/>
            <a:tailEnd/>
          </a:ln>
          <a:effectLst/>
        </p:spPr>
        <p:txBody>
          <a:bodyPr wrap="none" anchor="ctr"/>
          <a:lstStyle/>
          <a:p>
            <a:endParaRPr lang="zh-TW" altLang="en-US"/>
          </a:p>
        </p:txBody>
      </p:sp>
      <p:sp>
        <p:nvSpPr>
          <p:cNvPr id="64521" name="AutoShape 9"/>
          <p:cNvSpPr>
            <a:spLocks noChangeArrowheads="1"/>
          </p:cNvSpPr>
          <p:nvPr/>
        </p:nvSpPr>
        <p:spPr bwMode="auto">
          <a:xfrm>
            <a:off x="1150938" y="3944938"/>
            <a:ext cx="2089150" cy="647700"/>
          </a:xfrm>
          <a:prstGeom prst="wedgeRectCallout">
            <a:avLst>
              <a:gd name="adj1" fmla="val 111019"/>
              <a:gd name="adj2" fmla="val -174755"/>
            </a:avLst>
          </a:prstGeom>
          <a:noFill/>
          <a:ln w="28575">
            <a:solidFill>
              <a:srgbClr val="CC9900"/>
            </a:solidFill>
            <a:miter lim="800000"/>
            <a:headEnd/>
            <a:tailEnd/>
          </a:ln>
          <a:effectLst/>
        </p:spPr>
        <p:txBody>
          <a:bodyPr/>
          <a:lstStyle/>
          <a:p>
            <a:r>
              <a:rPr lang="zh-TW" altLang="en-US" sz="1600" b="0">
                <a:latin typeface="Times New Roman" pitchFamily="18" charset="0"/>
                <a:ea typeface="標楷體" pitchFamily="65" charset="-120"/>
              </a:rPr>
              <a:t>台中地院檔案：</a:t>
            </a:r>
          </a:p>
          <a:p>
            <a:r>
              <a:rPr lang="zh-TW" altLang="en-US" sz="1600" b="0">
                <a:latin typeface="Times New Roman" pitchFamily="18" charset="0"/>
                <a:ea typeface="標楷體" pitchFamily="65" charset="-120"/>
              </a:rPr>
              <a:t>沙鹿庫房</a:t>
            </a:r>
            <a:r>
              <a:rPr lang="en-US" altLang="zh-TW" sz="1600" b="0">
                <a:latin typeface="Times New Roman" pitchFamily="18" charset="0"/>
                <a:ea typeface="標楷體" pitchFamily="65" charset="-120"/>
              </a:rPr>
              <a:t>1734</a:t>
            </a:r>
            <a:r>
              <a:rPr lang="zh-TW" altLang="en-US" sz="1600" b="0">
                <a:latin typeface="Times New Roman" pitchFamily="18" charset="0"/>
                <a:ea typeface="標楷體" pitchFamily="65" charset="-120"/>
              </a:rPr>
              <a:t>冊</a:t>
            </a:r>
            <a:r>
              <a:rPr lang="en-US" altLang="zh-TW" sz="1600" b="0">
                <a:latin typeface="Times New Roman" pitchFamily="18" charset="0"/>
                <a:ea typeface="標楷體" pitchFamily="65" charset="-120"/>
              </a:rPr>
              <a:t>(31%) </a:t>
            </a:r>
          </a:p>
        </p:txBody>
      </p:sp>
      <p:sp>
        <p:nvSpPr>
          <p:cNvPr id="64522" name="AutoShape 10"/>
          <p:cNvSpPr>
            <a:spLocks noChangeArrowheads="1"/>
          </p:cNvSpPr>
          <p:nvPr/>
        </p:nvSpPr>
        <p:spPr bwMode="auto">
          <a:xfrm>
            <a:off x="1441450" y="2432050"/>
            <a:ext cx="2159000" cy="647700"/>
          </a:xfrm>
          <a:prstGeom prst="wedgeRectCallout">
            <a:avLst>
              <a:gd name="adj1" fmla="val 114704"/>
              <a:gd name="adj2" fmla="val -87745"/>
            </a:avLst>
          </a:prstGeom>
          <a:noFill/>
          <a:ln w="28575">
            <a:solidFill>
              <a:srgbClr val="CC9900"/>
            </a:solidFill>
            <a:miter lim="800000"/>
            <a:headEnd/>
            <a:tailEnd/>
          </a:ln>
          <a:effectLst/>
        </p:spPr>
        <p:txBody>
          <a:bodyPr/>
          <a:lstStyle/>
          <a:p>
            <a:r>
              <a:rPr lang="zh-TW" altLang="en-US" sz="1600" b="0">
                <a:latin typeface="Times New Roman" pitchFamily="18" charset="0"/>
                <a:ea typeface="標楷體" pitchFamily="65" charset="-120"/>
              </a:rPr>
              <a:t>新竹地院檔案：</a:t>
            </a:r>
          </a:p>
          <a:p>
            <a:r>
              <a:rPr lang="zh-TW" altLang="en-US" sz="1600" b="0">
                <a:latin typeface="Times New Roman" pitchFamily="18" charset="0"/>
                <a:ea typeface="標楷體" pitchFamily="65" charset="-120"/>
              </a:rPr>
              <a:t>竹東簡易庭 </a:t>
            </a:r>
            <a:r>
              <a:rPr lang="en-US" altLang="zh-TW" sz="1600" b="0">
                <a:latin typeface="Times New Roman" pitchFamily="18" charset="0"/>
                <a:ea typeface="標楷體" pitchFamily="65" charset="-120"/>
              </a:rPr>
              <a:t>258</a:t>
            </a:r>
            <a:r>
              <a:rPr lang="zh-TW" altLang="en-US" sz="1600" b="0">
                <a:latin typeface="Times New Roman" pitchFamily="18" charset="0"/>
                <a:ea typeface="標楷體" pitchFamily="65" charset="-120"/>
              </a:rPr>
              <a:t>冊</a:t>
            </a:r>
            <a:r>
              <a:rPr lang="en-US" altLang="zh-TW" sz="1600" b="0">
                <a:latin typeface="Times New Roman" pitchFamily="18" charset="0"/>
                <a:ea typeface="標楷體" pitchFamily="65" charset="-120"/>
              </a:rPr>
              <a:t>(5%) </a:t>
            </a:r>
          </a:p>
        </p:txBody>
      </p:sp>
      <p:sp>
        <p:nvSpPr>
          <p:cNvPr id="64519" name="AutoShape 7"/>
          <p:cNvSpPr>
            <a:spLocks noChangeArrowheads="1"/>
          </p:cNvSpPr>
          <p:nvPr/>
        </p:nvSpPr>
        <p:spPr bwMode="auto">
          <a:xfrm>
            <a:off x="2268538" y="1341438"/>
            <a:ext cx="2159000" cy="647700"/>
          </a:xfrm>
          <a:prstGeom prst="wedgeRectCallout">
            <a:avLst>
              <a:gd name="adj1" fmla="val 115000"/>
              <a:gd name="adj2" fmla="val 40440"/>
            </a:avLst>
          </a:prstGeom>
          <a:noFill/>
          <a:ln w="28575">
            <a:solidFill>
              <a:srgbClr val="CC9900"/>
            </a:solidFill>
            <a:miter lim="800000"/>
            <a:headEnd/>
            <a:tailEnd/>
          </a:ln>
          <a:effectLst/>
        </p:spPr>
        <p:txBody>
          <a:bodyPr/>
          <a:lstStyle/>
          <a:p>
            <a:r>
              <a:rPr lang="zh-TW" altLang="en-US" sz="1600" b="0">
                <a:latin typeface="Times New Roman" pitchFamily="18" charset="0"/>
                <a:ea typeface="標楷體" pitchFamily="65" charset="-120"/>
              </a:rPr>
              <a:t>台北地院檔案：</a:t>
            </a:r>
          </a:p>
          <a:p>
            <a:r>
              <a:rPr lang="zh-TW" altLang="en-US" sz="1600" b="0">
                <a:latin typeface="Times New Roman" pitchFamily="18" charset="0"/>
                <a:ea typeface="標楷體" pitchFamily="65" charset="-120"/>
              </a:rPr>
              <a:t>土城庫房 </a:t>
            </a:r>
            <a:r>
              <a:rPr lang="en-US" altLang="zh-TW" sz="1600" b="0">
                <a:latin typeface="Times New Roman" pitchFamily="18" charset="0"/>
                <a:ea typeface="標楷體" pitchFamily="65" charset="-120"/>
              </a:rPr>
              <a:t>2419</a:t>
            </a:r>
            <a:r>
              <a:rPr lang="zh-TW" altLang="en-US" sz="1600" b="0">
                <a:latin typeface="Times New Roman" pitchFamily="18" charset="0"/>
                <a:ea typeface="標楷體" pitchFamily="65" charset="-120"/>
              </a:rPr>
              <a:t>冊</a:t>
            </a:r>
            <a:r>
              <a:rPr lang="en-US" altLang="zh-TW" sz="1600" b="0">
                <a:latin typeface="Times New Roman" pitchFamily="18" charset="0"/>
                <a:ea typeface="標楷體" pitchFamily="65" charset="-120"/>
              </a:rPr>
              <a:t>(43%)  </a:t>
            </a:r>
          </a:p>
        </p:txBody>
      </p:sp>
      <p:sp>
        <p:nvSpPr>
          <p:cNvPr id="64543" name="AutoShape 31"/>
          <p:cNvSpPr>
            <a:spLocks/>
          </p:cNvSpPr>
          <p:nvPr/>
        </p:nvSpPr>
        <p:spPr bwMode="auto">
          <a:xfrm>
            <a:off x="7164388" y="5745163"/>
            <a:ext cx="1474787" cy="431800"/>
          </a:xfrm>
          <a:prstGeom prst="borderCallout2">
            <a:avLst>
              <a:gd name="adj1" fmla="val 26472"/>
              <a:gd name="adj2" fmla="val -5167"/>
              <a:gd name="adj3" fmla="val 26472"/>
              <a:gd name="adj4" fmla="val -102259"/>
              <a:gd name="adj5" fmla="val -89338"/>
              <a:gd name="adj6" fmla="val -202907"/>
            </a:avLst>
          </a:prstGeom>
          <a:noFill/>
          <a:ln w="28575">
            <a:solidFill>
              <a:schemeClr val="bg2"/>
            </a:solidFill>
            <a:miter lim="800000"/>
            <a:headEnd/>
            <a:tailEnd/>
          </a:ln>
          <a:effectLst/>
        </p:spPr>
        <p:txBody>
          <a:bodyPr/>
          <a:lstStyle/>
          <a:p>
            <a:pPr algn="ctr"/>
            <a:r>
              <a:rPr lang="zh-TW" altLang="en-US" sz="1600" b="0">
                <a:solidFill>
                  <a:srgbClr val="333399"/>
                </a:solidFill>
                <a:ea typeface="標楷體" pitchFamily="65" charset="-120"/>
              </a:rPr>
              <a:t>高雄地院</a:t>
            </a:r>
          </a:p>
        </p:txBody>
      </p:sp>
      <p:sp>
        <p:nvSpPr>
          <p:cNvPr id="64544" name="AutoShape 32"/>
          <p:cNvSpPr>
            <a:spLocks/>
          </p:cNvSpPr>
          <p:nvPr/>
        </p:nvSpPr>
        <p:spPr bwMode="auto">
          <a:xfrm>
            <a:off x="7164388" y="4303713"/>
            <a:ext cx="1474787" cy="431800"/>
          </a:xfrm>
          <a:prstGeom prst="borderCallout2">
            <a:avLst>
              <a:gd name="adj1" fmla="val 26472"/>
              <a:gd name="adj2" fmla="val -5167"/>
              <a:gd name="adj3" fmla="val 26472"/>
              <a:gd name="adj4" fmla="val -46069"/>
              <a:gd name="adj5" fmla="val -169852"/>
              <a:gd name="adj6" fmla="val -88375"/>
            </a:avLst>
          </a:prstGeom>
          <a:noFill/>
          <a:ln w="28575">
            <a:solidFill>
              <a:schemeClr val="bg2"/>
            </a:solidFill>
            <a:miter lim="800000"/>
            <a:headEnd/>
            <a:tailEnd/>
          </a:ln>
          <a:effectLst/>
        </p:spPr>
        <p:txBody>
          <a:bodyPr/>
          <a:lstStyle/>
          <a:p>
            <a:pPr algn="ctr"/>
            <a:r>
              <a:rPr lang="zh-TW" altLang="en-US" sz="1600" b="0">
                <a:solidFill>
                  <a:srgbClr val="333399"/>
                </a:solidFill>
                <a:ea typeface="標楷體" pitchFamily="65" charset="-120"/>
              </a:rPr>
              <a:t>花蓮地院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544"/>
                                        </p:tgtEl>
                                        <p:attrNameLst>
                                          <p:attrName>style.visibility</p:attrName>
                                        </p:attrNameLst>
                                      </p:cBhvr>
                                      <p:to>
                                        <p:strVal val="visible"/>
                                      </p:to>
                                    </p:set>
                                    <p:anim calcmode="lin" valueType="num">
                                      <p:cBhvr additive="base">
                                        <p:cTn id="7" dur="500" fill="hold"/>
                                        <p:tgtEl>
                                          <p:spTgt spid="64544"/>
                                        </p:tgtEl>
                                        <p:attrNameLst>
                                          <p:attrName>ppt_x</p:attrName>
                                        </p:attrNameLst>
                                      </p:cBhvr>
                                      <p:tavLst>
                                        <p:tav tm="0">
                                          <p:val>
                                            <p:strVal val="#ppt_x"/>
                                          </p:val>
                                        </p:tav>
                                        <p:tav tm="100000">
                                          <p:val>
                                            <p:strVal val="#ppt_x"/>
                                          </p:val>
                                        </p:tav>
                                      </p:tavLst>
                                    </p:anim>
                                    <p:anim calcmode="lin" valueType="num">
                                      <p:cBhvr additive="base">
                                        <p:cTn id="8" dur="500" fill="hold"/>
                                        <p:tgtEl>
                                          <p:spTgt spid="645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543"/>
                                        </p:tgtEl>
                                        <p:attrNameLst>
                                          <p:attrName>style.visibility</p:attrName>
                                        </p:attrNameLst>
                                      </p:cBhvr>
                                      <p:to>
                                        <p:strVal val="visible"/>
                                      </p:to>
                                    </p:set>
                                    <p:anim calcmode="lin" valueType="num">
                                      <p:cBhvr additive="base">
                                        <p:cTn id="11" dur="500" fill="hold"/>
                                        <p:tgtEl>
                                          <p:spTgt spid="64543"/>
                                        </p:tgtEl>
                                        <p:attrNameLst>
                                          <p:attrName>ppt_x</p:attrName>
                                        </p:attrNameLst>
                                      </p:cBhvr>
                                      <p:tavLst>
                                        <p:tav tm="0">
                                          <p:val>
                                            <p:strVal val="#ppt_x"/>
                                          </p:val>
                                        </p:tav>
                                        <p:tav tm="100000">
                                          <p:val>
                                            <p:strVal val="#ppt_x"/>
                                          </p:val>
                                        </p:tav>
                                      </p:tavLst>
                                    </p:anim>
                                    <p:anim calcmode="lin" valueType="num">
                                      <p:cBhvr additive="base">
                                        <p:cTn id="12" dur="500" fill="hold"/>
                                        <p:tgtEl>
                                          <p:spTgt spid="645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43" grpId="0" animBg="1"/>
      <p:bldP spid="645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1107363884"/>
          <p:cNvPicPr>
            <a:picLocks noChangeAspect="1" noChangeArrowheads="1"/>
          </p:cNvPicPr>
          <p:nvPr/>
        </p:nvPicPr>
        <p:blipFill>
          <a:blip r:embed="rId2" cstate="print"/>
          <a:srcRect/>
          <a:stretch>
            <a:fillRect/>
          </a:stretch>
        </p:blipFill>
        <p:spPr bwMode="auto">
          <a:xfrm>
            <a:off x="5435600" y="1593850"/>
            <a:ext cx="3375025" cy="4498975"/>
          </a:xfrm>
          <a:prstGeom prst="rect">
            <a:avLst/>
          </a:prstGeom>
          <a:noFill/>
          <a:ln w="9525">
            <a:noFill/>
            <a:miter lim="800000"/>
            <a:headEnd/>
            <a:tailEnd/>
          </a:ln>
        </p:spPr>
      </p:pic>
      <p:pic>
        <p:nvPicPr>
          <p:cNvPr id="62469" name="Picture 5" descr="1106971019"/>
          <p:cNvPicPr>
            <a:picLocks noChangeAspect="1" noChangeArrowheads="1"/>
          </p:cNvPicPr>
          <p:nvPr/>
        </p:nvPicPr>
        <p:blipFill>
          <a:blip r:embed="rId3" cstate="print"/>
          <a:srcRect/>
          <a:stretch>
            <a:fillRect/>
          </a:stretch>
        </p:blipFill>
        <p:spPr bwMode="auto">
          <a:xfrm>
            <a:off x="1042988" y="2852738"/>
            <a:ext cx="4256087" cy="3192462"/>
          </a:xfrm>
          <a:prstGeom prst="rect">
            <a:avLst/>
          </a:prstGeom>
          <a:noFill/>
          <a:ln w="9525">
            <a:noFill/>
            <a:miter lim="800000"/>
            <a:headEnd/>
            <a:tailEnd/>
          </a:ln>
        </p:spPr>
      </p:pic>
      <p:sp>
        <p:nvSpPr>
          <p:cNvPr id="62476" name="Rectangle 12"/>
          <p:cNvSpPr>
            <a:spLocks noChangeArrowheads="1"/>
          </p:cNvSpPr>
          <p:nvPr/>
        </p:nvSpPr>
        <p:spPr bwMode="auto">
          <a:xfrm>
            <a:off x="1619250" y="2276475"/>
            <a:ext cx="3155950" cy="366713"/>
          </a:xfrm>
          <a:prstGeom prst="rect">
            <a:avLst/>
          </a:prstGeom>
          <a:noFill/>
          <a:ln w="9525">
            <a:noFill/>
            <a:miter lim="800000"/>
            <a:headEnd/>
            <a:tailEnd/>
          </a:ln>
          <a:effectLst/>
        </p:spPr>
        <p:txBody>
          <a:bodyPr wrap="none">
            <a:spAutoFit/>
          </a:bodyPr>
          <a:lstStyle/>
          <a:p>
            <a:r>
              <a:rPr lang="zh-TW" altLang="en-US" b="0">
                <a:ea typeface="標楷體" pitchFamily="65" charset="-120"/>
              </a:rPr>
              <a:t>台北地院土城庫房：翻拍檔案</a:t>
            </a:r>
          </a:p>
        </p:txBody>
      </p:sp>
      <p:grpSp>
        <p:nvGrpSpPr>
          <p:cNvPr id="62487" name="Group 23"/>
          <p:cNvGrpSpPr>
            <a:grpSpLocks/>
          </p:cNvGrpSpPr>
          <p:nvPr/>
        </p:nvGrpSpPr>
        <p:grpSpPr bwMode="auto">
          <a:xfrm>
            <a:off x="0" y="0"/>
            <a:ext cx="9144000" cy="6838950"/>
            <a:chOff x="0" y="0"/>
            <a:chExt cx="5760" cy="4308"/>
          </a:xfrm>
        </p:grpSpPr>
        <p:pic>
          <p:nvPicPr>
            <p:cNvPr id="62488" name="Picture 24" descr="ppt-1s70_cut"/>
            <p:cNvPicPr>
              <a:picLocks noChangeAspect="1" noChangeArrowheads="1"/>
            </p:cNvPicPr>
            <p:nvPr/>
          </p:nvPicPr>
          <p:blipFill>
            <a:blip r:embed="rId4" cstate="print"/>
            <a:srcRect/>
            <a:stretch>
              <a:fillRect/>
            </a:stretch>
          </p:blipFill>
          <p:spPr bwMode="auto">
            <a:xfrm>
              <a:off x="0" y="0"/>
              <a:ext cx="588" cy="4308"/>
            </a:xfrm>
            <a:prstGeom prst="rect">
              <a:avLst/>
            </a:prstGeom>
            <a:noFill/>
          </p:spPr>
        </p:pic>
        <p:sp>
          <p:nvSpPr>
            <p:cNvPr id="62489" name="Rectangle 25"/>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各法院現場工作</a:t>
              </a: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7"/>
          <p:cNvSpPr>
            <a:spLocks noChangeArrowheads="1"/>
          </p:cNvSpPr>
          <p:nvPr/>
        </p:nvSpPr>
        <p:spPr bwMode="auto">
          <a:xfrm>
            <a:off x="5219700" y="1917700"/>
            <a:ext cx="3097213" cy="792163"/>
          </a:xfrm>
          <a:prstGeom prst="rect">
            <a:avLst/>
          </a:prstGeom>
          <a:solidFill>
            <a:srgbClr val="FFFFCC"/>
          </a:solidFill>
          <a:ln w="28575">
            <a:solidFill>
              <a:srgbClr val="808080"/>
            </a:solidFill>
            <a:miter lim="800000"/>
            <a:headEnd/>
            <a:tailEnd/>
          </a:ln>
          <a:effectLst/>
        </p:spPr>
        <p:txBody>
          <a:bodyPr wrap="none" anchor="ctr"/>
          <a:lstStyle/>
          <a:p>
            <a:pPr algn="ctr"/>
            <a:r>
              <a:rPr lang="zh-TW" altLang="en-US" b="0">
                <a:latin typeface="Times New Roman" pitchFamily="18" charset="0"/>
                <a:ea typeface="標楷體" pitchFamily="65" charset="-120"/>
              </a:rPr>
              <a:t>以數位相機逐頁拍攝</a:t>
            </a:r>
          </a:p>
        </p:txBody>
      </p:sp>
      <p:sp>
        <p:nvSpPr>
          <p:cNvPr id="20488" name="Rectangle 8"/>
          <p:cNvSpPr>
            <a:spLocks noChangeArrowheads="1"/>
          </p:cNvSpPr>
          <p:nvPr/>
        </p:nvSpPr>
        <p:spPr bwMode="auto">
          <a:xfrm>
            <a:off x="5219700" y="3248025"/>
            <a:ext cx="3097213" cy="792163"/>
          </a:xfrm>
          <a:prstGeom prst="rect">
            <a:avLst/>
          </a:prstGeom>
          <a:solidFill>
            <a:srgbClr val="FFFFCC"/>
          </a:solidFill>
          <a:ln w="28575">
            <a:solidFill>
              <a:srgbClr val="808080"/>
            </a:solidFill>
            <a:miter lim="800000"/>
            <a:headEnd/>
            <a:tailEnd/>
          </a:ln>
          <a:effectLst/>
        </p:spPr>
        <p:txBody>
          <a:bodyPr wrap="none" anchor="ctr"/>
          <a:lstStyle/>
          <a:p>
            <a:pPr algn="ctr"/>
            <a:r>
              <a:rPr lang="zh-TW" altLang="en-US" b="0">
                <a:latin typeface="Times New Roman" pitchFamily="18" charset="0"/>
                <a:ea typeface="標楷體" pitchFamily="65" charset="-120"/>
              </a:rPr>
              <a:t>將影像檔轉存</a:t>
            </a:r>
            <a:r>
              <a:rPr lang="en-US" altLang="zh-TW" b="0">
                <a:latin typeface="Times New Roman" pitchFamily="18" charset="0"/>
                <a:ea typeface="標楷體" pitchFamily="65" charset="-120"/>
              </a:rPr>
              <a:t>DVD</a:t>
            </a:r>
            <a:r>
              <a:rPr lang="zh-TW" altLang="en-US" b="0">
                <a:latin typeface="Times New Roman" pitchFamily="18" charset="0"/>
                <a:ea typeface="標楷體" pitchFamily="65" charset="-120"/>
              </a:rPr>
              <a:t>或硬碟</a:t>
            </a:r>
          </a:p>
        </p:txBody>
      </p:sp>
      <p:sp>
        <p:nvSpPr>
          <p:cNvPr id="20506" name="Text Box 26"/>
          <p:cNvSpPr txBox="1">
            <a:spLocks noChangeArrowheads="1"/>
          </p:cNvSpPr>
          <p:nvPr/>
        </p:nvSpPr>
        <p:spPr bwMode="auto">
          <a:xfrm>
            <a:off x="1403350" y="1974850"/>
            <a:ext cx="2413000" cy="1743075"/>
          </a:xfrm>
          <a:prstGeom prst="rect">
            <a:avLst/>
          </a:prstGeom>
          <a:noFill/>
          <a:ln w="9525">
            <a:noFill/>
            <a:miter lim="800000"/>
            <a:headEnd/>
            <a:tailEnd/>
          </a:ln>
          <a:effectLst/>
        </p:spPr>
        <p:txBody>
          <a:bodyPr wrap="none">
            <a:spAutoFit/>
          </a:bodyPr>
          <a:lstStyle/>
          <a:p>
            <a:pPr>
              <a:lnSpc>
                <a:spcPct val="150000"/>
              </a:lnSpc>
            </a:pPr>
            <a:r>
              <a:rPr lang="en-US" altLang="zh-TW" b="0">
                <a:latin typeface="Times New Roman" pitchFamily="18" charset="0"/>
                <a:ea typeface="標楷體" pitchFamily="65" charset="-120"/>
              </a:rPr>
              <a:t>1.</a:t>
            </a:r>
            <a:r>
              <a:rPr lang="zh-TW" altLang="en-US" b="0">
                <a:latin typeface="Times New Roman" pitchFamily="18" charset="0"/>
                <a:ea typeface="標楷體" pitchFamily="65" charset="-120"/>
              </a:rPr>
              <a:t>不能搬離各法院倉庫</a:t>
            </a:r>
          </a:p>
          <a:p>
            <a:pPr>
              <a:lnSpc>
                <a:spcPct val="150000"/>
              </a:lnSpc>
            </a:pPr>
            <a:r>
              <a:rPr lang="en-US" altLang="zh-TW" b="0">
                <a:latin typeface="Times New Roman" pitchFamily="18" charset="0"/>
                <a:ea typeface="標楷體" pitchFamily="65" charset="-120"/>
              </a:rPr>
              <a:t>2.</a:t>
            </a:r>
            <a:r>
              <a:rPr lang="zh-TW" altLang="en-US" b="0">
                <a:latin typeface="Times New Roman" pitchFamily="18" charset="0"/>
                <a:ea typeface="標楷體" pitchFamily="65" charset="-120"/>
              </a:rPr>
              <a:t>不能拆裝</a:t>
            </a:r>
          </a:p>
          <a:p>
            <a:pPr>
              <a:lnSpc>
                <a:spcPct val="150000"/>
              </a:lnSpc>
            </a:pPr>
            <a:r>
              <a:rPr lang="en-US" altLang="zh-TW" b="0">
                <a:latin typeface="Times New Roman" pitchFamily="18" charset="0"/>
                <a:ea typeface="標楷體" pitchFamily="65" charset="-120"/>
              </a:rPr>
              <a:t>3.</a:t>
            </a:r>
            <a:r>
              <a:rPr lang="zh-TW" altLang="en-US" b="0">
                <a:latin typeface="Times New Roman" pitchFamily="18" charset="0"/>
                <a:ea typeface="標楷體" pitchFamily="65" charset="-120"/>
              </a:rPr>
              <a:t>紙質脆弱</a:t>
            </a:r>
          </a:p>
          <a:p>
            <a:pPr>
              <a:lnSpc>
                <a:spcPct val="150000"/>
              </a:lnSpc>
            </a:pPr>
            <a:r>
              <a:rPr lang="en-US" altLang="zh-TW" b="0">
                <a:latin typeface="Times New Roman" pitchFamily="18" charset="0"/>
                <a:ea typeface="標楷體" pitchFamily="65" charset="-120"/>
              </a:rPr>
              <a:t>4.</a:t>
            </a:r>
            <a:r>
              <a:rPr lang="zh-TW" altLang="en-US" b="0">
                <a:latin typeface="Times New Roman" pitchFamily="18" charset="0"/>
                <a:ea typeface="標楷體" pitchFamily="65" charset="-120"/>
              </a:rPr>
              <a:t>數量龐大</a:t>
            </a:r>
          </a:p>
        </p:txBody>
      </p:sp>
      <p:sp>
        <p:nvSpPr>
          <p:cNvPr id="20519" name="Rectangle 39"/>
          <p:cNvSpPr>
            <a:spLocks noChangeArrowheads="1"/>
          </p:cNvSpPr>
          <p:nvPr/>
        </p:nvSpPr>
        <p:spPr bwMode="auto">
          <a:xfrm>
            <a:off x="5219700" y="4581525"/>
            <a:ext cx="3097213" cy="792163"/>
          </a:xfrm>
          <a:prstGeom prst="rect">
            <a:avLst/>
          </a:prstGeom>
          <a:solidFill>
            <a:srgbClr val="FFFFCC"/>
          </a:solidFill>
          <a:ln w="28575">
            <a:solidFill>
              <a:srgbClr val="CC9900"/>
            </a:solidFill>
            <a:miter lim="800000"/>
            <a:headEnd/>
            <a:tailEnd/>
          </a:ln>
          <a:effectLst/>
        </p:spPr>
        <p:txBody>
          <a:bodyPr wrap="none" anchor="ctr"/>
          <a:lstStyle/>
          <a:p>
            <a:pPr algn="ctr"/>
            <a:r>
              <a:rPr lang="zh-TW" altLang="en-US" b="0">
                <a:latin typeface="Times New Roman" pitchFamily="18" charset="0"/>
                <a:ea typeface="標楷體" pitchFamily="65" charset="-120"/>
              </a:rPr>
              <a:t>帶回台北進行後續處理</a:t>
            </a:r>
          </a:p>
        </p:txBody>
      </p:sp>
      <p:cxnSp>
        <p:nvCxnSpPr>
          <p:cNvPr id="20520" name="AutoShape 40"/>
          <p:cNvCxnSpPr>
            <a:cxnSpLocks noChangeShapeType="1"/>
            <a:stCxn id="20488" idx="2"/>
            <a:endCxn id="20519" idx="0"/>
          </p:cNvCxnSpPr>
          <p:nvPr/>
        </p:nvCxnSpPr>
        <p:spPr bwMode="auto">
          <a:xfrm rot="5400000">
            <a:off x="6512718" y="4310857"/>
            <a:ext cx="512763" cy="0"/>
          </a:xfrm>
          <a:prstGeom prst="straightConnector1">
            <a:avLst/>
          </a:prstGeom>
          <a:noFill/>
          <a:ln w="28575">
            <a:solidFill>
              <a:srgbClr val="CC9900"/>
            </a:solidFill>
            <a:round/>
            <a:headEnd/>
            <a:tailEnd type="triangle" w="lg" len="lg"/>
          </a:ln>
          <a:effectLst/>
        </p:spPr>
      </p:cxnSp>
      <p:sp>
        <p:nvSpPr>
          <p:cNvPr id="20521" name="Rectangle 41"/>
          <p:cNvSpPr>
            <a:spLocks noChangeArrowheads="1"/>
          </p:cNvSpPr>
          <p:nvPr/>
        </p:nvSpPr>
        <p:spPr bwMode="auto">
          <a:xfrm>
            <a:off x="1116013" y="1268413"/>
            <a:ext cx="3095625" cy="574675"/>
          </a:xfrm>
          <a:prstGeom prst="rect">
            <a:avLst/>
          </a:prstGeom>
          <a:solidFill>
            <a:schemeClr val="bg1"/>
          </a:solidFill>
          <a:ln w="9525">
            <a:noFill/>
            <a:miter lim="800000"/>
            <a:headEnd/>
            <a:tailEnd/>
          </a:ln>
          <a:effectLst/>
        </p:spPr>
        <p:txBody>
          <a:bodyPr wrap="none" anchor="ctr"/>
          <a:lstStyle/>
          <a:p>
            <a:r>
              <a:rPr lang="zh-TW" altLang="en-US">
                <a:latin typeface="Times New Roman" pitchFamily="18" charset="0"/>
                <a:ea typeface="標楷體" pitchFamily="65" charset="-120"/>
              </a:rPr>
              <a:t>一、各法院之現場工作</a:t>
            </a:r>
          </a:p>
        </p:txBody>
      </p:sp>
      <p:cxnSp>
        <p:nvCxnSpPr>
          <p:cNvPr id="20522" name="AutoShape 42"/>
          <p:cNvCxnSpPr>
            <a:cxnSpLocks noChangeShapeType="1"/>
            <a:stCxn id="20487" idx="2"/>
            <a:endCxn id="20488" idx="0"/>
          </p:cNvCxnSpPr>
          <p:nvPr/>
        </p:nvCxnSpPr>
        <p:spPr bwMode="auto">
          <a:xfrm rot="5400000">
            <a:off x="6514306" y="2978944"/>
            <a:ext cx="509588" cy="0"/>
          </a:xfrm>
          <a:prstGeom prst="straightConnector1">
            <a:avLst/>
          </a:prstGeom>
          <a:noFill/>
          <a:ln w="9525">
            <a:solidFill>
              <a:schemeClr val="tx1"/>
            </a:solidFill>
            <a:round/>
            <a:headEnd/>
            <a:tailEnd type="triangle" w="med" len="med"/>
          </a:ln>
          <a:effectLst/>
        </p:spPr>
      </p:cxnSp>
      <p:grpSp>
        <p:nvGrpSpPr>
          <p:cNvPr id="20540" name="Group 60"/>
          <p:cNvGrpSpPr>
            <a:grpSpLocks/>
          </p:cNvGrpSpPr>
          <p:nvPr/>
        </p:nvGrpSpPr>
        <p:grpSpPr bwMode="auto">
          <a:xfrm>
            <a:off x="3563938" y="3860800"/>
            <a:ext cx="1577975" cy="2663825"/>
            <a:chOff x="1610" y="2523"/>
            <a:chExt cx="994" cy="1678"/>
          </a:xfrm>
        </p:grpSpPr>
        <p:pic>
          <p:nvPicPr>
            <p:cNvPr id="20523" name="Picture 43" descr="taiwan"/>
            <p:cNvPicPr>
              <a:picLocks noChangeAspect="1" noChangeArrowheads="1"/>
            </p:cNvPicPr>
            <p:nvPr/>
          </p:nvPicPr>
          <p:blipFill>
            <a:blip r:embed="rId2" cstate="print"/>
            <a:srcRect l="35541" r="36339"/>
            <a:stretch>
              <a:fillRect/>
            </a:stretch>
          </p:blipFill>
          <p:spPr bwMode="auto">
            <a:xfrm>
              <a:off x="1610" y="2561"/>
              <a:ext cx="687" cy="1640"/>
            </a:xfrm>
            <a:prstGeom prst="rect">
              <a:avLst/>
            </a:prstGeom>
            <a:noFill/>
          </p:spPr>
        </p:pic>
        <p:sp>
          <p:nvSpPr>
            <p:cNvPr id="20524" name="Oval 44"/>
            <p:cNvSpPr>
              <a:spLocks noChangeArrowheads="1"/>
            </p:cNvSpPr>
            <p:nvPr/>
          </p:nvSpPr>
          <p:spPr bwMode="auto">
            <a:xfrm>
              <a:off x="2154" y="2659"/>
              <a:ext cx="91" cy="91"/>
            </a:xfrm>
            <a:prstGeom prst="ellipse">
              <a:avLst/>
            </a:prstGeom>
            <a:solidFill>
              <a:srgbClr val="FF9900"/>
            </a:solidFill>
            <a:ln w="9525">
              <a:solidFill>
                <a:srgbClr val="FF9900"/>
              </a:solidFill>
              <a:round/>
              <a:headEnd/>
              <a:tailEnd/>
            </a:ln>
            <a:effectLst/>
          </p:spPr>
          <p:txBody>
            <a:bodyPr wrap="none" anchor="ctr"/>
            <a:lstStyle/>
            <a:p>
              <a:pPr algn="ctr"/>
              <a:endParaRPr lang="zh-TW" altLang="zh-TW" b="0">
                <a:solidFill>
                  <a:srgbClr val="FF9900"/>
                </a:solidFill>
              </a:endParaRPr>
            </a:p>
          </p:txBody>
        </p:sp>
        <p:sp>
          <p:nvSpPr>
            <p:cNvPr id="20525" name="Oval 45"/>
            <p:cNvSpPr>
              <a:spLocks noChangeArrowheads="1"/>
            </p:cNvSpPr>
            <p:nvPr/>
          </p:nvSpPr>
          <p:spPr bwMode="auto">
            <a:xfrm>
              <a:off x="1927" y="2795"/>
              <a:ext cx="91" cy="91"/>
            </a:xfrm>
            <a:prstGeom prst="ellipse">
              <a:avLst/>
            </a:prstGeom>
            <a:solidFill>
              <a:schemeClr val="accent1"/>
            </a:solidFill>
            <a:ln w="9525">
              <a:solidFill>
                <a:schemeClr val="tx1"/>
              </a:solidFill>
              <a:round/>
              <a:headEnd/>
              <a:tailEnd/>
            </a:ln>
            <a:effectLst/>
          </p:spPr>
          <p:txBody>
            <a:bodyPr wrap="none" anchor="ctr"/>
            <a:lstStyle/>
            <a:p>
              <a:endParaRPr lang="zh-TW" altLang="en-US"/>
            </a:p>
          </p:txBody>
        </p:sp>
        <p:sp>
          <p:nvSpPr>
            <p:cNvPr id="20526" name="Oval 46"/>
            <p:cNvSpPr>
              <a:spLocks noChangeArrowheads="1"/>
            </p:cNvSpPr>
            <p:nvPr/>
          </p:nvSpPr>
          <p:spPr bwMode="auto">
            <a:xfrm>
              <a:off x="1746" y="3067"/>
              <a:ext cx="91" cy="91"/>
            </a:xfrm>
            <a:prstGeom prst="ellipse">
              <a:avLst/>
            </a:prstGeom>
            <a:solidFill>
              <a:schemeClr val="accent1"/>
            </a:solidFill>
            <a:ln w="9525">
              <a:solidFill>
                <a:schemeClr val="tx1"/>
              </a:solidFill>
              <a:round/>
              <a:headEnd/>
              <a:tailEnd/>
            </a:ln>
            <a:effectLst/>
          </p:spPr>
          <p:txBody>
            <a:bodyPr wrap="none" anchor="ctr"/>
            <a:lstStyle/>
            <a:p>
              <a:endParaRPr lang="zh-TW" altLang="en-US"/>
            </a:p>
          </p:txBody>
        </p:sp>
        <p:sp>
          <p:nvSpPr>
            <p:cNvPr id="20527" name="Oval 47"/>
            <p:cNvSpPr>
              <a:spLocks noChangeArrowheads="1"/>
            </p:cNvSpPr>
            <p:nvPr/>
          </p:nvSpPr>
          <p:spPr bwMode="auto">
            <a:xfrm>
              <a:off x="1610" y="3339"/>
              <a:ext cx="91" cy="91"/>
            </a:xfrm>
            <a:prstGeom prst="ellipse">
              <a:avLst/>
            </a:prstGeom>
            <a:solidFill>
              <a:schemeClr val="accent1"/>
            </a:solidFill>
            <a:ln w="9525">
              <a:solidFill>
                <a:schemeClr val="tx1"/>
              </a:solidFill>
              <a:round/>
              <a:headEnd/>
              <a:tailEnd/>
            </a:ln>
            <a:effectLst/>
          </p:spPr>
          <p:txBody>
            <a:bodyPr wrap="none" anchor="ctr"/>
            <a:lstStyle/>
            <a:p>
              <a:pPr algn="ctr"/>
              <a:endParaRPr lang="zh-TW" altLang="zh-TW" b="0"/>
            </a:p>
          </p:txBody>
        </p:sp>
        <p:cxnSp>
          <p:nvCxnSpPr>
            <p:cNvPr id="20528" name="AutoShape 48"/>
            <p:cNvCxnSpPr>
              <a:cxnSpLocks noChangeShapeType="1"/>
              <a:stCxn id="20527" idx="2"/>
              <a:endCxn id="20524" idx="1"/>
            </p:cNvCxnSpPr>
            <p:nvPr/>
          </p:nvCxnSpPr>
          <p:spPr bwMode="auto">
            <a:xfrm rot="10800000" flipH="1">
              <a:off x="1610" y="2672"/>
              <a:ext cx="557" cy="713"/>
            </a:xfrm>
            <a:prstGeom prst="curvedConnector4">
              <a:avLst>
                <a:gd name="adj1" fmla="val -25852"/>
                <a:gd name="adj2" fmla="val 122019"/>
              </a:avLst>
            </a:prstGeom>
            <a:noFill/>
            <a:ln w="19050">
              <a:solidFill>
                <a:schemeClr val="tx1"/>
              </a:solidFill>
              <a:round/>
              <a:headEnd/>
              <a:tailEnd type="triangle" w="med" len="med"/>
            </a:ln>
            <a:effectLst/>
          </p:spPr>
        </p:cxnSp>
        <p:cxnSp>
          <p:nvCxnSpPr>
            <p:cNvPr id="20531" name="AutoShape 51"/>
            <p:cNvCxnSpPr>
              <a:cxnSpLocks noChangeShapeType="1"/>
              <a:stCxn id="20526" idx="2"/>
              <a:endCxn id="20524" idx="1"/>
            </p:cNvCxnSpPr>
            <p:nvPr/>
          </p:nvCxnSpPr>
          <p:spPr bwMode="auto">
            <a:xfrm rot="10800000" flipH="1">
              <a:off x="1746" y="2672"/>
              <a:ext cx="421" cy="441"/>
            </a:xfrm>
            <a:prstGeom prst="curvedConnector4">
              <a:avLst>
                <a:gd name="adj1" fmla="val -34204"/>
                <a:gd name="adj2" fmla="val 135602"/>
              </a:avLst>
            </a:prstGeom>
            <a:noFill/>
            <a:ln w="19050">
              <a:solidFill>
                <a:schemeClr val="tx1"/>
              </a:solidFill>
              <a:round/>
              <a:headEnd/>
              <a:tailEnd type="triangle" w="med" len="med"/>
            </a:ln>
            <a:effectLst/>
          </p:spPr>
        </p:cxnSp>
        <p:cxnSp>
          <p:nvCxnSpPr>
            <p:cNvPr id="20532" name="AutoShape 52"/>
            <p:cNvCxnSpPr>
              <a:cxnSpLocks noChangeShapeType="1"/>
              <a:stCxn id="20525" idx="2"/>
              <a:endCxn id="20524" idx="1"/>
            </p:cNvCxnSpPr>
            <p:nvPr/>
          </p:nvCxnSpPr>
          <p:spPr bwMode="auto">
            <a:xfrm rot="10800000" flipH="1">
              <a:off x="1927" y="2672"/>
              <a:ext cx="240" cy="169"/>
            </a:xfrm>
            <a:prstGeom prst="curvedConnector4">
              <a:avLst>
                <a:gd name="adj1" fmla="val -60000"/>
                <a:gd name="adj2" fmla="val 192898"/>
              </a:avLst>
            </a:prstGeom>
            <a:noFill/>
            <a:ln w="19050">
              <a:solidFill>
                <a:schemeClr val="tx1"/>
              </a:solidFill>
              <a:round/>
              <a:headEnd/>
              <a:tailEnd type="triangle" w="med" len="med"/>
            </a:ln>
            <a:effectLst/>
          </p:spPr>
        </p:cxnSp>
        <p:sp>
          <p:nvSpPr>
            <p:cNvPr id="20533" name="Text Box 53"/>
            <p:cNvSpPr txBox="1">
              <a:spLocks noChangeArrowheads="1"/>
            </p:cNvSpPr>
            <p:nvPr/>
          </p:nvSpPr>
          <p:spPr bwMode="auto">
            <a:xfrm>
              <a:off x="2200" y="2523"/>
              <a:ext cx="404" cy="231"/>
            </a:xfrm>
            <a:prstGeom prst="rect">
              <a:avLst/>
            </a:prstGeom>
            <a:noFill/>
            <a:ln w="9525">
              <a:noFill/>
              <a:miter lim="800000"/>
              <a:headEnd/>
              <a:tailEnd/>
            </a:ln>
            <a:effectLst/>
          </p:spPr>
          <p:txBody>
            <a:bodyPr wrap="none">
              <a:spAutoFit/>
            </a:bodyPr>
            <a:lstStyle/>
            <a:p>
              <a:r>
                <a:rPr lang="zh-TW" altLang="en-US" b="0">
                  <a:latin typeface="Times New Roman" pitchFamily="18" charset="0"/>
                  <a:ea typeface="標楷體" pitchFamily="65" charset="-120"/>
                </a:rPr>
                <a:t>台北</a:t>
              </a:r>
            </a:p>
          </p:txBody>
        </p:sp>
        <p:sp>
          <p:nvSpPr>
            <p:cNvPr id="20534" name="Text Box 54"/>
            <p:cNvSpPr txBox="1">
              <a:spLocks noChangeArrowheads="1"/>
            </p:cNvSpPr>
            <p:nvPr/>
          </p:nvSpPr>
          <p:spPr bwMode="auto">
            <a:xfrm>
              <a:off x="2018" y="2750"/>
              <a:ext cx="404" cy="231"/>
            </a:xfrm>
            <a:prstGeom prst="rect">
              <a:avLst/>
            </a:prstGeom>
            <a:noFill/>
            <a:ln w="9525">
              <a:noFill/>
              <a:miter lim="800000"/>
              <a:headEnd/>
              <a:tailEnd/>
            </a:ln>
            <a:effectLst/>
          </p:spPr>
          <p:txBody>
            <a:bodyPr wrap="none">
              <a:spAutoFit/>
            </a:bodyPr>
            <a:lstStyle/>
            <a:p>
              <a:r>
                <a:rPr lang="zh-TW" altLang="en-US" b="0">
                  <a:latin typeface="Times New Roman" pitchFamily="18" charset="0"/>
                  <a:ea typeface="標楷體" pitchFamily="65" charset="-120"/>
                </a:rPr>
                <a:t>新竹</a:t>
              </a:r>
            </a:p>
          </p:txBody>
        </p:sp>
        <p:sp>
          <p:nvSpPr>
            <p:cNvPr id="20535" name="Text Box 55"/>
            <p:cNvSpPr txBox="1">
              <a:spLocks noChangeArrowheads="1"/>
            </p:cNvSpPr>
            <p:nvPr/>
          </p:nvSpPr>
          <p:spPr bwMode="auto">
            <a:xfrm>
              <a:off x="1824" y="3036"/>
              <a:ext cx="116" cy="231"/>
            </a:xfrm>
            <a:prstGeom prst="rect">
              <a:avLst/>
            </a:prstGeom>
            <a:noFill/>
            <a:ln w="9525">
              <a:noFill/>
              <a:miter lim="800000"/>
              <a:headEnd/>
              <a:tailEnd/>
            </a:ln>
            <a:effectLst/>
          </p:spPr>
          <p:txBody>
            <a:bodyPr wrap="none">
              <a:spAutoFit/>
            </a:bodyPr>
            <a:lstStyle/>
            <a:p>
              <a:endParaRPr lang="zh-TW" altLang="zh-TW" b="0"/>
            </a:p>
          </p:txBody>
        </p:sp>
        <p:sp>
          <p:nvSpPr>
            <p:cNvPr id="20537" name="Text Box 57"/>
            <p:cNvSpPr txBox="1">
              <a:spLocks noChangeArrowheads="1"/>
            </p:cNvSpPr>
            <p:nvPr/>
          </p:nvSpPr>
          <p:spPr bwMode="auto">
            <a:xfrm>
              <a:off x="1701" y="3294"/>
              <a:ext cx="404" cy="231"/>
            </a:xfrm>
            <a:prstGeom prst="rect">
              <a:avLst/>
            </a:prstGeom>
            <a:noFill/>
            <a:ln w="9525">
              <a:noFill/>
              <a:miter lim="800000"/>
              <a:headEnd/>
              <a:tailEnd/>
            </a:ln>
            <a:effectLst/>
          </p:spPr>
          <p:txBody>
            <a:bodyPr wrap="none">
              <a:spAutoFit/>
            </a:bodyPr>
            <a:lstStyle/>
            <a:p>
              <a:r>
                <a:rPr lang="zh-TW" altLang="en-US" b="0">
                  <a:latin typeface="Times New Roman" pitchFamily="18" charset="0"/>
                  <a:ea typeface="標楷體" pitchFamily="65" charset="-120"/>
                </a:rPr>
                <a:t>嘉義</a:t>
              </a:r>
            </a:p>
          </p:txBody>
        </p:sp>
        <p:sp>
          <p:nvSpPr>
            <p:cNvPr id="20538" name="Text Box 58"/>
            <p:cNvSpPr txBox="1">
              <a:spLocks noChangeArrowheads="1"/>
            </p:cNvSpPr>
            <p:nvPr/>
          </p:nvSpPr>
          <p:spPr bwMode="auto">
            <a:xfrm>
              <a:off x="1791" y="2976"/>
              <a:ext cx="404" cy="231"/>
            </a:xfrm>
            <a:prstGeom prst="rect">
              <a:avLst/>
            </a:prstGeom>
            <a:noFill/>
            <a:ln w="9525">
              <a:noFill/>
              <a:miter lim="800000"/>
              <a:headEnd/>
              <a:tailEnd/>
            </a:ln>
            <a:effectLst/>
          </p:spPr>
          <p:txBody>
            <a:bodyPr wrap="none">
              <a:spAutoFit/>
            </a:bodyPr>
            <a:lstStyle/>
            <a:p>
              <a:r>
                <a:rPr lang="zh-TW" altLang="en-US" b="0">
                  <a:latin typeface="Times New Roman" pitchFamily="18" charset="0"/>
                  <a:ea typeface="標楷體" pitchFamily="65" charset="-120"/>
                </a:rPr>
                <a:t>台中</a:t>
              </a:r>
            </a:p>
          </p:txBody>
        </p:sp>
      </p:grpSp>
      <p:grpSp>
        <p:nvGrpSpPr>
          <p:cNvPr id="20551" name="Group 71"/>
          <p:cNvGrpSpPr>
            <a:grpSpLocks/>
          </p:cNvGrpSpPr>
          <p:nvPr/>
        </p:nvGrpSpPr>
        <p:grpSpPr bwMode="auto">
          <a:xfrm>
            <a:off x="0" y="0"/>
            <a:ext cx="9144000" cy="6838950"/>
            <a:chOff x="0" y="0"/>
            <a:chExt cx="5760" cy="4308"/>
          </a:xfrm>
        </p:grpSpPr>
        <p:pic>
          <p:nvPicPr>
            <p:cNvPr id="20552" name="Picture 72" descr="ppt-1s70_cut"/>
            <p:cNvPicPr>
              <a:picLocks noChangeAspect="1" noChangeArrowheads="1"/>
            </p:cNvPicPr>
            <p:nvPr/>
          </p:nvPicPr>
          <p:blipFill>
            <a:blip r:embed="rId3" cstate="print"/>
            <a:srcRect/>
            <a:stretch>
              <a:fillRect/>
            </a:stretch>
          </p:blipFill>
          <p:spPr bwMode="auto">
            <a:xfrm>
              <a:off x="0" y="0"/>
              <a:ext cx="588" cy="4308"/>
            </a:xfrm>
            <a:prstGeom prst="rect">
              <a:avLst/>
            </a:prstGeom>
            <a:noFill/>
          </p:spPr>
        </p:pic>
        <p:sp>
          <p:nvSpPr>
            <p:cNvPr id="20553" name="Rectangle 73"/>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工作內容</a:t>
              </a:r>
            </a:p>
          </p:txBody>
        </p:sp>
      </p:grpSp>
      <p:sp>
        <p:nvSpPr>
          <p:cNvPr id="20554" name="Text Box 74"/>
          <p:cNvSpPr txBox="1">
            <a:spLocks noChangeArrowheads="1"/>
          </p:cNvSpPr>
          <p:nvPr/>
        </p:nvSpPr>
        <p:spPr bwMode="auto">
          <a:xfrm>
            <a:off x="5867400" y="1341438"/>
            <a:ext cx="2012950" cy="366712"/>
          </a:xfrm>
          <a:prstGeom prst="rect">
            <a:avLst/>
          </a:prstGeom>
          <a:noFill/>
          <a:ln w="9525">
            <a:noFill/>
            <a:miter lim="800000"/>
            <a:headEnd/>
            <a:tailEnd/>
          </a:ln>
          <a:effectLst/>
        </p:spPr>
        <p:txBody>
          <a:bodyPr wrap="none">
            <a:spAutoFit/>
          </a:bodyPr>
          <a:lstStyle/>
          <a:p>
            <a:r>
              <a:rPr lang="zh-TW" altLang="en-US" b="0">
                <a:ea typeface="標楷體" pitchFamily="65" charset="-120"/>
              </a:rPr>
              <a:t>所採取之處理方式</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1" name="Rectangle 13"/>
          <p:cNvSpPr>
            <a:spLocks noChangeArrowheads="1"/>
          </p:cNvSpPr>
          <p:nvPr/>
        </p:nvSpPr>
        <p:spPr bwMode="auto">
          <a:xfrm>
            <a:off x="1403350" y="1268413"/>
            <a:ext cx="2470150" cy="366712"/>
          </a:xfrm>
          <a:prstGeom prst="rect">
            <a:avLst/>
          </a:prstGeom>
          <a:noFill/>
          <a:ln w="9525">
            <a:noFill/>
            <a:miter lim="800000"/>
            <a:headEnd/>
            <a:tailEnd/>
          </a:ln>
          <a:effectLst/>
        </p:spPr>
        <p:txBody>
          <a:bodyPr wrap="none">
            <a:spAutoFit/>
          </a:bodyPr>
          <a:lstStyle/>
          <a:p>
            <a:r>
              <a:rPr lang="zh-TW" altLang="en-US" b="0">
                <a:ea typeface="標楷體" pitchFamily="65" charset="-120"/>
              </a:rPr>
              <a:t>新竹地院檔案儲存現場</a:t>
            </a:r>
          </a:p>
        </p:txBody>
      </p:sp>
      <p:pic>
        <p:nvPicPr>
          <p:cNvPr id="63492" name="Picture 4" descr="台中地院5"/>
          <p:cNvPicPr>
            <a:picLocks noChangeAspect="1" noChangeArrowheads="1"/>
          </p:cNvPicPr>
          <p:nvPr/>
        </p:nvPicPr>
        <p:blipFill>
          <a:blip r:embed="rId2" cstate="print"/>
          <a:srcRect l="29926"/>
          <a:stretch>
            <a:fillRect/>
          </a:stretch>
        </p:blipFill>
        <p:spPr bwMode="auto">
          <a:xfrm>
            <a:off x="4427538" y="2565400"/>
            <a:ext cx="4537075" cy="3214688"/>
          </a:xfrm>
          <a:prstGeom prst="rect">
            <a:avLst/>
          </a:prstGeom>
          <a:noFill/>
          <a:ln w="9525">
            <a:noFill/>
            <a:miter lim="800000"/>
            <a:headEnd/>
            <a:tailEnd/>
          </a:ln>
          <a:effectLst/>
        </p:spPr>
      </p:pic>
      <p:sp>
        <p:nvSpPr>
          <p:cNvPr id="63502" name="Rectangle 14"/>
          <p:cNvSpPr>
            <a:spLocks noChangeArrowheads="1"/>
          </p:cNvSpPr>
          <p:nvPr/>
        </p:nvSpPr>
        <p:spPr bwMode="auto">
          <a:xfrm>
            <a:off x="5364163" y="2133600"/>
            <a:ext cx="2470150" cy="366713"/>
          </a:xfrm>
          <a:prstGeom prst="rect">
            <a:avLst/>
          </a:prstGeom>
          <a:noFill/>
          <a:ln w="9525">
            <a:noFill/>
            <a:miter lim="800000"/>
            <a:headEnd/>
            <a:tailEnd/>
          </a:ln>
          <a:effectLst/>
        </p:spPr>
        <p:txBody>
          <a:bodyPr wrap="none">
            <a:spAutoFit/>
          </a:bodyPr>
          <a:lstStyle/>
          <a:p>
            <a:r>
              <a:rPr lang="zh-TW" altLang="en-US" b="0">
                <a:ea typeface="標楷體" pitchFamily="65" charset="-120"/>
              </a:rPr>
              <a:t>台中地院檔案儲存現場</a:t>
            </a:r>
          </a:p>
        </p:txBody>
      </p:sp>
      <p:grpSp>
        <p:nvGrpSpPr>
          <p:cNvPr id="63531" name="Group 43"/>
          <p:cNvGrpSpPr>
            <a:grpSpLocks/>
          </p:cNvGrpSpPr>
          <p:nvPr/>
        </p:nvGrpSpPr>
        <p:grpSpPr bwMode="auto">
          <a:xfrm>
            <a:off x="0" y="0"/>
            <a:ext cx="9144000" cy="6838950"/>
            <a:chOff x="0" y="0"/>
            <a:chExt cx="5760" cy="4308"/>
          </a:xfrm>
        </p:grpSpPr>
        <p:pic>
          <p:nvPicPr>
            <p:cNvPr id="63532" name="Picture 44" descr="ppt-1s70_cut"/>
            <p:cNvPicPr>
              <a:picLocks noChangeAspect="1" noChangeArrowheads="1"/>
            </p:cNvPicPr>
            <p:nvPr/>
          </p:nvPicPr>
          <p:blipFill>
            <a:blip r:embed="rId3" cstate="print"/>
            <a:srcRect/>
            <a:stretch>
              <a:fillRect/>
            </a:stretch>
          </p:blipFill>
          <p:spPr bwMode="auto">
            <a:xfrm>
              <a:off x="0" y="0"/>
              <a:ext cx="588" cy="4308"/>
            </a:xfrm>
            <a:prstGeom prst="rect">
              <a:avLst/>
            </a:prstGeom>
            <a:noFill/>
          </p:spPr>
        </p:pic>
        <p:sp>
          <p:nvSpPr>
            <p:cNvPr id="63533" name="Rectangle 45"/>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各法院現場工作</a:t>
              </a:r>
            </a:p>
          </p:txBody>
        </p:sp>
      </p:grpSp>
      <p:pic>
        <p:nvPicPr>
          <p:cNvPr id="63493" name="Picture 5" descr="新竹地院4"/>
          <p:cNvPicPr>
            <a:picLocks noChangeAspect="1" noChangeArrowheads="1"/>
          </p:cNvPicPr>
          <p:nvPr/>
        </p:nvPicPr>
        <p:blipFill>
          <a:blip r:embed="rId4" cstate="print"/>
          <a:srcRect/>
          <a:stretch>
            <a:fillRect/>
          </a:stretch>
        </p:blipFill>
        <p:spPr bwMode="auto">
          <a:xfrm>
            <a:off x="755650" y="1700213"/>
            <a:ext cx="3527425" cy="2152650"/>
          </a:xfrm>
          <a:prstGeom prst="rect">
            <a:avLst/>
          </a:prstGeom>
          <a:noFill/>
          <a:ln w="9525">
            <a:noFill/>
            <a:miter lim="800000"/>
            <a:headEnd/>
            <a:tailEnd/>
          </a:ln>
          <a:effectLst/>
        </p:spPr>
      </p:pic>
      <p:pic>
        <p:nvPicPr>
          <p:cNvPr id="63494" name="Picture 6" descr="新竹地院7"/>
          <p:cNvPicPr>
            <a:picLocks noChangeAspect="1" noChangeArrowheads="1"/>
          </p:cNvPicPr>
          <p:nvPr/>
        </p:nvPicPr>
        <p:blipFill>
          <a:blip r:embed="rId5" cstate="print"/>
          <a:srcRect/>
          <a:stretch>
            <a:fillRect/>
          </a:stretch>
        </p:blipFill>
        <p:spPr bwMode="auto">
          <a:xfrm>
            <a:off x="755650" y="4003675"/>
            <a:ext cx="3527425" cy="2292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1" name="Rectangle 7"/>
          <p:cNvSpPr>
            <a:spLocks noChangeArrowheads="1"/>
          </p:cNvSpPr>
          <p:nvPr/>
        </p:nvSpPr>
        <p:spPr bwMode="auto">
          <a:xfrm>
            <a:off x="2555875" y="4724400"/>
            <a:ext cx="3168650" cy="865188"/>
          </a:xfrm>
          <a:prstGeom prst="rect">
            <a:avLst/>
          </a:prstGeom>
          <a:solidFill>
            <a:srgbClr val="FFFFCC"/>
          </a:solidFill>
          <a:ln w="28575">
            <a:solidFill>
              <a:srgbClr val="CC9900"/>
            </a:solidFill>
            <a:miter lim="800000"/>
            <a:headEnd/>
            <a:tailEnd/>
          </a:ln>
          <a:effectLst/>
        </p:spPr>
        <p:txBody>
          <a:bodyPr wrap="none" anchor="ctr"/>
          <a:lstStyle/>
          <a:p>
            <a:pPr algn="ctr"/>
            <a:r>
              <a:rPr lang="zh-TW" altLang="en-US" b="0">
                <a:latin typeface="Times New Roman" pitchFamily="18" charset="0"/>
                <a:ea typeface="標楷體" pitchFamily="65" charset="-120"/>
              </a:rPr>
              <a:t>資料庫程式</a:t>
            </a:r>
          </a:p>
          <a:p>
            <a:pPr algn="ctr"/>
            <a:r>
              <a:rPr lang="en-US" altLang="zh-TW" b="0">
                <a:latin typeface="Times New Roman" pitchFamily="18" charset="0"/>
                <a:ea typeface="標楷體" pitchFamily="65" charset="-120"/>
              </a:rPr>
              <a:t>Database Program</a:t>
            </a:r>
          </a:p>
        </p:txBody>
      </p:sp>
      <p:sp>
        <p:nvSpPr>
          <p:cNvPr id="41992" name="Rectangle 8"/>
          <p:cNvSpPr>
            <a:spLocks noChangeArrowheads="1"/>
          </p:cNvSpPr>
          <p:nvPr/>
        </p:nvSpPr>
        <p:spPr bwMode="auto">
          <a:xfrm>
            <a:off x="2555875" y="3571875"/>
            <a:ext cx="3168650" cy="865188"/>
          </a:xfrm>
          <a:prstGeom prst="rect">
            <a:avLst/>
          </a:prstGeom>
          <a:solidFill>
            <a:srgbClr val="FFFFCC"/>
          </a:solidFill>
          <a:ln w="28575">
            <a:solidFill>
              <a:srgbClr val="CC9900"/>
            </a:solidFill>
            <a:miter lim="800000"/>
            <a:headEnd/>
            <a:tailEnd/>
          </a:ln>
          <a:effectLst/>
        </p:spPr>
        <p:txBody>
          <a:bodyPr wrap="none" anchor="ctr"/>
          <a:lstStyle/>
          <a:p>
            <a:pPr algn="ctr"/>
            <a:r>
              <a:rPr lang="zh-TW" altLang="en-US" b="0">
                <a:latin typeface="Times New Roman" pitchFamily="18" charset="0"/>
                <a:ea typeface="標楷體" pitchFamily="65" charset="-120"/>
              </a:rPr>
              <a:t>影像檔處理</a:t>
            </a:r>
          </a:p>
          <a:p>
            <a:pPr algn="ctr"/>
            <a:r>
              <a:rPr lang="en-US" altLang="zh-TW" b="0">
                <a:latin typeface="Times New Roman" pitchFamily="18" charset="0"/>
                <a:ea typeface="標楷體" pitchFamily="65" charset="-120"/>
              </a:rPr>
              <a:t>Images</a:t>
            </a:r>
          </a:p>
        </p:txBody>
      </p:sp>
      <p:sp>
        <p:nvSpPr>
          <p:cNvPr id="41993" name="Rectangle 9"/>
          <p:cNvSpPr>
            <a:spLocks noChangeArrowheads="1"/>
          </p:cNvSpPr>
          <p:nvPr/>
        </p:nvSpPr>
        <p:spPr bwMode="auto">
          <a:xfrm>
            <a:off x="2555875" y="2347913"/>
            <a:ext cx="3168650" cy="865187"/>
          </a:xfrm>
          <a:prstGeom prst="rect">
            <a:avLst/>
          </a:prstGeom>
          <a:solidFill>
            <a:srgbClr val="FFFFCC"/>
          </a:solidFill>
          <a:ln w="28575">
            <a:solidFill>
              <a:srgbClr val="CC9900"/>
            </a:solidFill>
            <a:miter lim="800000"/>
            <a:headEnd/>
            <a:tailEnd/>
          </a:ln>
          <a:effectLst/>
        </p:spPr>
        <p:txBody>
          <a:bodyPr wrap="none" anchor="ctr"/>
          <a:lstStyle/>
          <a:p>
            <a:pPr algn="ctr"/>
            <a:r>
              <a:rPr lang="zh-TW" altLang="en-US" b="0">
                <a:latin typeface="Times New Roman" pitchFamily="18" charset="0"/>
                <a:ea typeface="標楷體" pitchFamily="65" charset="-120"/>
              </a:rPr>
              <a:t>資料編目</a:t>
            </a:r>
            <a:r>
              <a:rPr lang="en-US" altLang="zh-TW" b="0">
                <a:latin typeface="Times New Roman" pitchFamily="18" charset="0"/>
                <a:ea typeface="標楷體" pitchFamily="65" charset="-120"/>
              </a:rPr>
              <a:t>(</a:t>
            </a:r>
            <a:r>
              <a:rPr lang="zh-TW" altLang="en-US" b="0">
                <a:latin typeface="Times New Roman" pitchFamily="18" charset="0"/>
                <a:ea typeface="標楷體" pitchFamily="65" charset="-120"/>
              </a:rPr>
              <a:t>含檔案架構表</a:t>
            </a:r>
            <a:r>
              <a:rPr lang="en-US" altLang="zh-TW" b="0">
                <a:latin typeface="Times New Roman" pitchFamily="18" charset="0"/>
                <a:ea typeface="標楷體" pitchFamily="65" charset="-120"/>
              </a:rPr>
              <a:t>)</a:t>
            </a:r>
          </a:p>
          <a:p>
            <a:pPr algn="ctr"/>
            <a:r>
              <a:rPr lang="en-US" altLang="zh-TW" b="0">
                <a:latin typeface="Times New Roman" pitchFamily="18" charset="0"/>
                <a:ea typeface="標楷體" pitchFamily="65" charset="-120"/>
              </a:rPr>
              <a:t>Metadata</a:t>
            </a:r>
          </a:p>
        </p:txBody>
      </p:sp>
      <p:sp>
        <p:nvSpPr>
          <p:cNvPr id="42005" name="Rectangle 21"/>
          <p:cNvSpPr>
            <a:spLocks noChangeArrowheads="1"/>
          </p:cNvSpPr>
          <p:nvPr/>
        </p:nvSpPr>
        <p:spPr bwMode="auto">
          <a:xfrm>
            <a:off x="1116013" y="1268413"/>
            <a:ext cx="3095625" cy="574675"/>
          </a:xfrm>
          <a:prstGeom prst="rect">
            <a:avLst/>
          </a:prstGeom>
          <a:solidFill>
            <a:schemeClr val="bg1"/>
          </a:solidFill>
          <a:ln w="9525">
            <a:noFill/>
            <a:miter lim="800000"/>
            <a:headEnd/>
            <a:tailEnd/>
          </a:ln>
          <a:effectLst/>
        </p:spPr>
        <p:txBody>
          <a:bodyPr wrap="none" anchor="ctr"/>
          <a:lstStyle/>
          <a:p>
            <a:r>
              <a:rPr lang="zh-TW" altLang="en-US">
                <a:latin typeface="Times New Roman" pitchFamily="18" charset="0"/>
                <a:ea typeface="標楷體" pitchFamily="65" charset="-120"/>
              </a:rPr>
              <a:t>二、台北之後製處理</a:t>
            </a:r>
          </a:p>
        </p:txBody>
      </p:sp>
      <p:sp>
        <p:nvSpPr>
          <p:cNvPr id="42014" name="Text Box 30"/>
          <p:cNvSpPr txBox="1">
            <a:spLocks noChangeArrowheads="1"/>
          </p:cNvSpPr>
          <p:nvPr/>
        </p:nvSpPr>
        <p:spPr bwMode="auto">
          <a:xfrm>
            <a:off x="2124075" y="1989138"/>
            <a:ext cx="576263" cy="519112"/>
          </a:xfrm>
          <a:prstGeom prst="rect">
            <a:avLst/>
          </a:prstGeom>
          <a:noFill/>
          <a:ln w="9525">
            <a:noFill/>
            <a:miter lim="800000"/>
            <a:headEnd/>
            <a:tailEnd/>
          </a:ln>
          <a:effectLst/>
        </p:spPr>
        <p:txBody>
          <a:bodyPr>
            <a:spAutoFit/>
          </a:bodyPr>
          <a:lstStyle/>
          <a:p>
            <a:r>
              <a:rPr lang="en-US" altLang="zh-TW" sz="2800" b="0" i="1">
                <a:solidFill>
                  <a:srgbClr val="008000"/>
                </a:solidFill>
                <a:latin typeface="Broadway" pitchFamily="82" charset="0"/>
                <a:ea typeface="標楷體" pitchFamily="65" charset="-120"/>
              </a:rPr>
              <a:t>1.</a:t>
            </a:r>
          </a:p>
        </p:txBody>
      </p:sp>
      <p:sp>
        <p:nvSpPr>
          <p:cNvPr id="42015" name="Text Box 31"/>
          <p:cNvSpPr txBox="1">
            <a:spLocks noChangeArrowheads="1"/>
          </p:cNvSpPr>
          <p:nvPr/>
        </p:nvSpPr>
        <p:spPr bwMode="auto">
          <a:xfrm>
            <a:off x="2124075" y="3257550"/>
            <a:ext cx="547688" cy="519113"/>
          </a:xfrm>
          <a:prstGeom prst="rect">
            <a:avLst/>
          </a:prstGeom>
          <a:noFill/>
          <a:ln w="9525">
            <a:noFill/>
            <a:miter lim="800000"/>
            <a:headEnd/>
            <a:tailEnd/>
          </a:ln>
          <a:effectLst/>
        </p:spPr>
        <p:txBody>
          <a:bodyPr wrap="none">
            <a:spAutoFit/>
          </a:bodyPr>
          <a:lstStyle/>
          <a:p>
            <a:r>
              <a:rPr lang="en-US" altLang="zh-TW" sz="2800" b="0" i="1">
                <a:solidFill>
                  <a:srgbClr val="008000"/>
                </a:solidFill>
                <a:latin typeface="Broadway" pitchFamily="82" charset="0"/>
                <a:ea typeface="標楷體" pitchFamily="65" charset="-120"/>
              </a:rPr>
              <a:t>2.</a:t>
            </a:r>
          </a:p>
        </p:txBody>
      </p:sp>
      <p:sp>
        <p:nvSpPr>
          <p:cNvPr id="42016" name="Text Box 32"/>
          <p:cNvSpPr txBox="1">
            <a:spLocks noChangeArrowheads="1"/>
          </p:cNvSpPr>
          <p:nvPr/>
        </p:nvSpPr>
        <p:spPr bwMode="auto">
          <a:xfrm>
            <a:off x="2124075" y="4410075"/>
            <a:ext cx="547688" cy="519113"/>
          </a:xfrm>
          <a:prstGeom prst="rect">
            <a:avLst/>
          </a:prstGeom>
          <a:noFill/>
          <a:ln w="9525">
            <a:noFill/>
            <a:miter lim="800000"/>
            <a:headEnd/>
            <a:tailEnd/>
          </a:ln>
          <a:effectLst/>
        </p:spPr>
        <p:txBody>
          <a:bodyPr wrap="none">
            <a:spAutoFit/>
          </a:bodyPr>
          <a:lstStyle/>
          <a:p>
            <a:r>
              <a:rPr lang="en-US" altLang="zh-TW" sz="2800" b="0" i="1">
                <a:solidFill>
                  <a:srgbClr val="008000"/>
                </a:solidFill>
                <a:latin typeface="Broadway" pitchFamily="82" charset="0"/>
                <a:ea typeface="標楷體" pitchFamily="65" charset="-120"/>
              </a:rPr>
              <a:t>3.</a:t>
            </a:r>
          </a:p>
        </p:txBody>
      </p:sp>
      <p:sp>
        <p:nvSpPr>
          <p:cNvPr id="42017" name="Rectangle 33"/>
          <p:cNvSpPr>
            <a:spLocks noChangeArrowheads="1"/>
          </p:cNvSpPr>
          <p:nvPr/>
        </p:nvSpPr>
        <p:spPr bwMode="auto">
          <a:xfrm>
            <a:off x="6877050" y="3573463"/>
            <a:ext cx="1547813" cy="865187"/>
          </a:xfrm>
          <a:prstGeom prst="rect">
            <a:avLst/>
          </a:prstGeom>
          <a:solidFill>
            <a:srgbClr val="FFFFCC"/>
          </a:solidFill>
          <a:ln w="28575">
            <a:solidFill>
              <a:srgbClr val="CC9900"/>
            </a:solidFill>
            <a:miter lim="800000"/>
            <a:headEnd/>
            <a:tailEnd/>
          </a:ln>
          <a:effectLst/>
        </p:spPr>
        <p:txBody>
          <a:bodyPr wrap="none" anchor="ctr"/>
          <a:lstStyle/>
          <a:p>
            <a:pPr algn="ctr"/>
            <a:r>
              <a:rPr lang="zh-TW" altLang="en-US" b="0">
                <a:latin typeface="Times New Roman" pitchFamily="18" charset="0"/>
                <a:ea typeface="標楷體" pitchFamily="65" charset="-120"/>
              </a:rPr>
              <a:t>匯入資料庫</a:t>
            </a:r>
          </a:p>
        </p:txBody>
      </p:sp>
      <p:cxnSp>
        <p:nvCxnSpPr>
          <p:cNvPr id="42018" name="AutoShape 34"/>
          <p:cNvCxnSpPr>
            <a:cxnSpLocks noChangeShapeType="1"/>
            <a:stCxn id="41993" idx="3"/>
            <a:endCxn id="42017" idx="1"/>
          </p:cNvCxnSpPr>
          <p:nvPr/>
        </p:nvCxnSpPr>
        <p:spPr bwMode="auto">
          <a:xfrm>
            <a:off x="5738813" y="2781300"/>
            <a:ext cx="1123950" cy="1225550"/>
          </a:xfrm>
          <a:prstGeom prst="bentConnector3">
            <a:avLst>
              <a:gd name="adj1" fmla="val 50000"/>
            </a:avLst>
          </a:prstGeom>
          <a:noFill/>
          <a:ln w="28575">
            <a:solidFill>
              <a:schemeClr val="bg2"/>
            </a:solidFill>
            <a:miter lim="800000"/>
            <a:headEnd/>
            <a:tailEnd type="triangle" w="lg" len="lg"/>
          </a:ln>
          <a:effectLst/>
        </p:spPr>
      </p:cxnSp>
      <p:cxnSp>
        <p:nvCxnSpPr>
          <p:cNvPr id="42019" name="AutoShape 35"/>
          <p:cNvCxnSpPr>
            <a:cxnSpLocks noChangeShapeType="1"/>
            <a:stCxn id="41992" idx="3"/>
            <a:endCxn id="42017" idx="1"/>
          </p:cNvCxnSpPr>
          <p:nvPr/>
        </p:nvCxnSpPr>
        <p:spPr bwMode="auto">
          <a:xfrm>
            <a:off x="5738813" y="4005263"/>
            <a:ext cx="1123950" cy="1587"/>
          </a:xfrm>
          <a:prstGeom prst="bentConnector3">
            <a:avLst>
              <a:gd name="adj1" fmla="val 50000"/>
            </a:avLst>
          </a:prstGeom>
          <a:noFill/>
          <a:ln w="28575">
            <a:solidFill>
              <a:srgbClr val="666699"/>
            </a:solidFill>
            <a:miter lim="800000"/>
            <a:headEnd/>
            <a:tailEnd type="triangle" w="lg" len="lg"/>
          </a:ln>
          <a:effectLst/>
        </p:spPr>
      </p:cxnSp>
      <p:cxnSp>
        <p:nvCxnSpPr>
          <p:cNvPr id="42020" name="AutoShape 36"/>
          <p:cNvCxnSpPr>
            <a:cxnSpLocks noChangeShapeType="1"/>
            <a:stCxn id="41991" idx="3"/>
            <a:endCxn id="42017" idx="1"/>
          </p:cNvCxnSpPr>
          <p:nvPr/>
        </p:nvCxnSpPr>
        <p:spPr bwMode="auto">
          <a:xfrm flipV="1">
            <a:off x="5738813" y="4006850"/>
            <a:ext cx="1123950" cy="1150938"/>
          </a:xfrm>
          <a:prstGeom prst="bentConnector3">
            <a:avLst>
              <a:gd name="adj1" fmla="val 50000"/>
            </a:avLst>
          </a:prstGeom>
          <a:noFill/>
          <a:ln w="28575">
            <a:solidFill>
              <a:schemeClr val="bg2"/>
            </a:solidFill>
            <a:miter lim="800000"/>
            <a:headEnd/>
            <a:tailEnd type="triangle" w="lg" len="lg"/>
          </a:ln>
          <a:effectLst/>
        </p:spPr>
      </p:cxnSp>
      <p:sp>
        <p:nvSpPr>
          <p:cNvPr id="42025" name="Text Box 41"/>
          <p:cNvSpPr txBox="1">
            <a:spLocks noChangeArrowheads="1"/>
          </p:cNvSpPr>
          <p:nvPr/>
        </p:nvSpPr>
        <p:spPr bwMode="auto">
          <a:xfrm>
            <a:off x="6516688" y="3213100"/>
            <a:ext cx="547687" cy="519113"/>
          </a:xfrm>
          <a:prstGeom prst="rect">
            <a:avLst/>
          </a:prstGeom>
          <a:noFill/>
          <a:ln w="9525">
            <a:noFill/>
            <a:miter lim="800000"/>
            <a:headEnd/>
            <a:tailEnd/>
          </a:ln>
          <a:effectLst/>
        </p:spPr>
        <p:txBody>
          <a:bodyPr wrap="none">
            <a:spAutoFit/>
          </a:bodyPr>
          <a:lstStyle/>
          <a:p>
            <a:r>
              <a:rPr lang="en-US" altLang="zh-TW" sz="2800" b="0" i="1">
                <a:solidFill>
                  <a:srgbClr val="008000"/>
                </a:solidFill>
                <a:latin typeface="Broadway" pitchFamily="82" charset="0"/>
                <a:ea typeface="標楷體" pitchFamily="65" charset="-120"/>
              </a:rPr>
              <a:t>4.</a:t>
            </a:r>
          </a:p>
        </p:txBody>
      </p:sp>
      <p:grpSp>
        <p:nvGrpSpPr>
          <p:cNvPr id="42036" name="Group 52"/>
          <p:cNvGrpSpPr>
            <a:grpSpLocks/>
          </p:cNvGrpSpPr>
          <p:nvPr/>
        </p:nvGrpSpPr>
        <p:grpSpPr bwMode="auto">
          <a:xfrm>
            <a:off x="0" y="0"/>
            <a:ext cx="9144000" cy="6838950"/>
            <a:chOff x="0" y="0"/>
            <a:chExt cx="5760" cy="4308"/>
          </a:xfrm>
        </p:grpSpPr>
        <p:pic>
          <p:nvPicPr>
            <p:cNvPr id="42037" name="Picture 53" descr="ppt-1s70_cut"/>
            <p:cNvPicPr>
              <a:picLocks noChangeAspect="1" noChangeArrowheads="1"/>
            </p:cNvPicPr>
            <p:nvPr/>
          </p:nvPicPr>
          <p:blipFill>
            <a:blip r:embed="rId2" cstate="print"/>
            <a:srcRect/>
            <a:stretch>
              <a:fillRect/>
            </a:stretch>
          </p:blipFill>
          <p:spPr bwMode="auto">
            <a:xfrm>
              <a:off x="0" y="0"/>
              <a:ext cx="588" cy="4308"/>
            </a:xfrm>
            <a:prstGeom prst="rect">
              <a:avLst/>
            </a:prstGeom>
            <a:noFill/>
          </p:spPr>
        </p:pic>
        <p:sp>
          <p:nvSpPr>
            <p:cNvPr id="42038" name="Rectangle 54"/>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建置資料庫之工作流程</a:t>
              </a: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5" name="Picture 57" descr="ppt-1s70_cut"/>
          <p:cNvPicPr>
            <a:picLocks noChangeAspect="1" noChangeArrowheads="1"/>
          </p:cNvPicPr>
          <p:nvPr/>
        </p:nvPicPr>
        <p:blipFill>
          <a:blip r:embed="rId2" cstate="print"/>
          <a:srcRect/>
          <a:stretch>
            <a:fillRect/>
          </a:stretch>
        </p:blipFill>
        <p:spPr bwMode="auto">
          <a:xfrm>
            <a:off x="0" y="0"/>
            <a:ext cx="933450" cy="6838950"/>
          </a:xfrm>
          <a:prstGeom prst="rect">
            <a:avLst/>
          </a:prstGeom>
          <a:noFill/>
        </p:spPr>
      </p:pic>
      <p:sp>
        <p:nvSpPr>
          <p:cNvPr id="2092" name="Text Box 44"/>
          <p:cNvSpPr txBox="1">
            <a:spLocks noChangeArrowheads="1"/>
          </p:cNvSpPr>
          <p:nvPr/>
        </p:nvSpPr>
        <p:spPr bwMode="auto">
          <a:xfrm>
            <a:off x="690563" y="1436688"/>
            <a:ext cx="8051800" cy="4829014"/>
          </a:xfrm>
          <a:prstGeom prst="rect">
            <a:avLst/>
          </a:prstGeom>
          <a:noFill/>
          <a:ln w="9525">
            <a:noFill/>
            <a:miter lim="800000"/>
            <a:headEnd/>
            <a:tailEnd/>
          </a:ln>
          <a:effectLst/>
        </p:spPr>
        <p:txBody>
          <a:bodyPr>
            <a:spAutoFit/>
          </a:bodyPr>
          <a:lstStyle/>
          <a:p>
            <a:pPr marL="361950" indent="-361950">
              <a:lnSpc>
                <a:spcPct val="150000"/>
              </a:lnSpc>
              <a:spcBef>
                <a:spcPct val="30000"/>
              </a:spcBef>
            </a:pPr>
            <a:r>
              <a:rPr lang="en-US" altLang="en-US" b="0" dirty="0">
                <a:solidFill>
                  <a:srgbClr val="478E00"/>
                </a:solidFill>
                <a:latin typeface="Times New Roman" pitchFamily="18" charset="0"/>
                <a:ea typeface="標楷體" pitchFamily="65" charset="-120"/>
              </a:rPr>
              <a:t>■</a:t>
            </a:r>
            <a:r>
              <a:rPr lang="en-US" altLang="zh-TW" b="0" dirty="0">
                <a:latin typeface="Times New Roman" pitchFamily="18" charset="0"/>
                <a:ea typeface="標楷體" pitchFamily="65" charset="-120"/>
              </a:rPr>
              <a:t> </a:t>
            </a:r>
            <a:r>
              <a:rPr lang="en-US" altLang="zh-TW" b="0" u="sng" dirty="0">
                <a:latin typeface="Times New Roman" pitchFamily="18" charset="0"/>
                <a:ea typeface="標楷體" pitchFamily="65" charset="-120"/>
              </a:rPr>
              <a:t>2000</a:t>
            </a:r>
            <a:r>
              <a:rPr lang="zh-TW" altLang="en-US" b="0" u="sng" dirty="0">
                <a:latin typeface="Times New Roman" pitchFamily="18" charset="0"/>
                <a:ea typeface="標楷體" pitchFamily="65" charset="-120"/>
              </a:rPr>
              <a:t>年</a:t>
            </a:r>
            <a:r>
              <a:rPr lang="en-US" altLang="zh-TW" b="0" dirty="0">
                <a:latin typeface="Times New Roman" pitchFamily="18" charset="0"/>
                <a:ea typeface="標楷體" pitchFamily="65" charset="-120"/>
              </a:rPr>
              <a:t>7</a:t>
            </a:r>
            <a:r>
              <a:rPr lang="zh-TW" altLang="en-US" b="0" dirty="0">
                <a:latin typeface="Times New Roman" pitchFamily="18" charset="0"/>
                <a:ea typeface="標楷體" pitchFamily="65" charset="-120"/>
              </a:rPr>
              <a:t>月間，台灣高等法院及其所屬各地方法院，以及台灣大學法律學院王泰升教授等開始展開搜尋，陸續發現</a:t>
            </a:r>
            <a:r>
              <a:rPr lang="zh-TW" altLang="en-US" b="0" u="sng" dirty="0">
                <a:latin typeface="Times New Roman" pitchFamily="18" charset="0"/>
                <a:ea typeface="標楷體" pitchFamily="65" charset="-120"/>
              </a:rPr>
              <a:t>台北、新竹、台中、嘉義</a:t>
            </a:r>
            <a:r>
              <a:rPr lang="zh-TW" altLang="en-US" b="0" dirty="0">
                <a:latin typeface="Times New Roman" pitchFamily="18" charset="0"/>
                <a:ea typeface="標楷體" pitchFamily="65" charset="-120"/>
              </a:rPr>
              <a:t>等</a:t>
            </a:r>
            <a:r>
              <a:rPr lang="en-US" altLang="zh-TW" b="0" dirty="0">
                <a:latin typeface="Times New Roman" pitchFamily="18" charset="0"/>
                <a:ea typeface="標楷體" pitchFamily="65" charset="-120"/>
              </a:rPr>
              <a:t>4</a:t>
            </a:r>
            <a:r>
              <a:rPr lang="zh-TW" altLang="en-US" b="0" dirty="0">
                <a:latin typeface="Times New Roman" pitchFamily="18" charset="0"/>
                <a:ea typeface="標楷體" pitchFamily="65" charset="-120"/>
              </a:rPr>
              <a:t>個</a:t>
            </a:r>
            <a:r>
              <a:rPr lang="zh-TW" altLang="en-US" b="0" dirty="0" smtClean="0">
                <a:latin typeface="Times New Roman" pitchFamily="18" charset="0"/>
                <a:ea typeface="標楷體" pitchFamily="65" charset="-120"/>
              </a:rPr>
              <a:t>地方法院因屬「永久保存」而未被銷毀、但戰後</a:t>
            </a:r>
            <a:r>
              <a:rPr lang="en-US" altLang="zh-TW" b="0" dirty="0" smtClean="0">
                <a:latin typeface="Times New Roman" pitchFamily="18" charset="0"/>
                <a:ea typeface="標楷體" pitchFamily="65" charset="-120"/>
              </a:rPr>
              <a:t>50</a:t>
            </a:r>
            <a:r>
              <a:rPr lang="zh-TW" altLang="en-US" b="0" dirty="0" smtClean="0">
                <a:latin typeface="Times New Roman" pitchFamily="18" charset="0"/>
                <a:ea typeface="標楷體" pitchFamily="65" charset="-120"/>
              </a:rPr>
              <a:t>幾年來幾乎無人聞問的日</a:t>
            </a:r>
            <a:r>
              <a:rPr lang="zh-TW" altLang="en-US" b="0" dirty="0">
                <a:latin typeface="Times New Roman" pitchFamily="18" charset="0"/>
                <a:ea typeface="標楷體" pitchFamily="65" charset="-120"/>
              </a:rPr>
              <a:t>治</a:t>
            </a:r>
            <a:r>
              <a:rPr lang="zh-TW" altLang="en-US" b="0" dirty="0" smtClean="0">
                <a:latin typeface="Times New Roman" pitchFamily="18" charset="0"/>
                <a:ea typeface="標楷體" pitchFamily="65" charset="-120"/>
              </a:rPr>
              <a:t>時期司法</a:t>
            </a:r>
            <a:r>
              <a:rPr lang="zh-TW" altLang="en-US" b="0" dirty="0">
                <a:latin typeface="Times New Roman" pitchFamily="18" charset="0"/>
                <a:ea typeface="標楷體" pitchFamily="65" charset="-120"/>
              </a:rPr>
              <a:t>文書，再</a:t>
            </a:r>
            <a:r>
              <a:rPr lang="zh-TW" altLang="en-US" b="0" dirty="0" smtClean="0">
                <a:latin typeface="Times New Roman" pitchFamily="18" charset="0"/>
                <a:ea typeface="標楷體" pitchFamily="65" charset="-120"/>
              </a:rPr>
              <a:t>上之前已知的台灣</a:t>
            </a:r>
            <a:r>
              <a:rPr lang="zh-TW" altLang="en-US" b="0" dirty="0">
                <a:latin typeface="Times New Roman" pitchFamily="18" charset="0"/>
                <a:ea typeface="標楷體" pitchFamily="65" charset="-120"/>
              </a:rPr>
              <a:t>高等法院極少量的判決原本，成為「日治法院檔案」。</a:t>
            </a:r>
            <a:r>
              <a:rPr lang="en-US" altLang="zh-TW" b="0" u="sng" dirty="0">
                <a:latin typeface="Times New Roman" pitchFamily="18" charset="0"/>
                <a:ea typeface="標楷體" pitchFamily="65" charset="-120"/>
              </a:rPr>
              <a:t>2008</a:t>
            </a:r>
            <a:r>
              <a:rPr lang="zh-TW" altLang="en-US" b="0" u="sng" dirty="0">
                <a:latin typeface="Times New Roman" pitchFamily="18" charset="0"/>
                <a:ea typeface="標楷體" pitchFamily="65" charset="-120"/>
              </a:rPr>
              <a:t>年</a:t>
            </a:r>
            <a:r>
              <a:rPr lang="zh-TW" altLang="en-US" b="0" dirty="0">
                <a:latin typeface="Times New Roman" pitchFamily="18" charset="0"/>
                <a:ea typeface="標楷體" pitchFamily="65" charset="-120"/>
              </a:rPr>
              <a:t>在</a:t>
            </a:r>
            <a:r>
              <a:rPr lang="zh-TW" altLang="en-US" b="0" u="sng" dirty="0">
                <a:latin typeface="Times New Roman" pitchFamily="18" charset="0"/>
                <a:ea typeface="標楷體" pitchFamily="65" charset="-120"/>
              </a:rPr>
              <a:t>高雄和花蓮</a:t>
            </a:r>
            <a:r>
              <a:rPr lang="zh-TW" altLang="en-US" b="0" dirty="0">
                <a:latin typeface="Times New Roman" pitchFamily="18" charset="0"/>
                <a:ea typeface="標楷體" pitchFamily="65" charset="-120"/>
              </a:rPr>
              <a:t>地方法院又尋得少量的日治時期司法文書，</a:t>
            </a:r>
            <a:r>
              <a:rPr lang="zh-TW" altLang="en-US" b="0" u="sng" dirty="0">
                <a:latin typeface="Times New Roman" pitchFamily="18" charset="0"/>
                <a:ea typeface="標楷體" pitchFamily="65" charset="-120"/>
              </a:rPr>
              <a:t>尚未</a:t>
            </a:r>
            <a:r>
              <a:rPr lang="zh-TW" altLang="en-US" b="0" dirty="0">
                <a:latin typeface="Times New Roman" pitchFamily="18" charset="0"/>
                <a:ea typeface="標楷體" pitchFamily="65" charset="-120"/>
              </a:rPr>
              <a:t>整理及納入資料庫。</a:t>
            </a:r>
          </a:p>
          <a:p>
            <a:pPr marL="361950" indent="-361950">
              <a:lnSpc>
                <a:spcPct val="150000"/>
              </a:lnSpc>
              <a:spcBef>
                <a:spcPct val="30000"/>
              </a:spcBef>
            </a:pPr>
            <a:r>
              <a:rPr lang="en-US" altLang="en-US" b="0" dirty="0">
                <a:solidFill>
                  <a:srgbClr val="478E00"/>
                </a:solidFill>
                <a:latin typeface="Times New Roman" pitchFamily="18" charset="0"/>
                <a:ea typeface="標楷體" pitchFamily="65" charset="-120"/>
              </a:rPr>
              <a:t>■</a:t>
            </a:r>
            <a:r>
              <a:rPr lang="zh-TW" altLang="en-US" b="0" dirty="0">
                <a:solidFill>
                  <a:srgbClr val="387000"/>
                </a:solidFill>
                <a:latin typeface="Times New Roman" pitchFamily="18" charset="0"/>
                <a:ea typeface="標楷體" pitchFamily="65" charset="-120"/>
              </a:rPr>
              <a:t> </a:t>
            </a:r>
            <a:r>
              <a:rPr lang="zh-TW" altLang="en-US" b="0" dirty="0">
                <a:latin typeface="Times New Roman" pitchFamily="18" charset="0"/>
                <a:ea typeface="標楷體" pitchFamily="65" charset="-120"/>
              </a:rPr>
              <a:t>以</a:t>
            </a:r>
            <a:r>
              <a:rPr lang="zh-TW" altLang="en-US" dirty="0">
                <a:solidFill>
                  <a:srgbClr val="663300"/>
                </a:solidFill>
                <a:latin typeface="Times New Roman" pitchFamily="18" charset="0"/>
                <a:ea typeface="標楷體" pitchFamily="65" charset="-120"/>
              </a:rPr>
              <a:t>「先使學術界能利用此檔案」</a:t>
            </a:r>
            <a:r>
              <a:rPr lang="zh-TW" altLang="en-US" b="0" dirty="0">
                <a:latin typeface="Times New Roman" pitchFamily="18" charset="0"/>
                <a:ea typeface="標楷體" pitchFamily="65" charset="-120"/>
              </a:rPr>
              <a:t>為努力</a:t>
            </a:r>
            <a:r>
              <a:rPr lang="zh-TW" altLang="en-US" b="0" dirty="0" smtClean="0">
                <a:latin typeface="Times New Roman" pitchFamily="18" charset="0"/>
                <a:ea typeface="標楷體" pitchFamily="65" charset="-120"/>
              </a:rPr>
              <a:t>方向。筆者自</a:t>
            </a:r>
            <a:r>
              <a:rPr lang="en-US" altLang="zh-TW" b="0" dirty="0">
                <a:latin typeface="Times New Roman" pitchFamily="18" charset="0"/>
                <a:ea typeface="標楷體" pitchFamily="65" charset="-120"/>
              </a:rPr>
              <a:t>2002</a:t>
            </a:r>
            <a:r>
              <a:rPr lang="zh-TW" altLang="en-US" b="0" dirty="0">
                <a:latin typeface="Times New Roman" pitchFamily="18" charset="0"/>
                <a:ea typeface="標楷體" pitchFamily="65" charset="-120"/>
              </a:rPr>
              <a:t>年起</a:t>
            </a:r>
            <a:r>
              <a:rPr lang="zh-TW" altLang="en-US" b="0" dirty="0" smtClean="0">
                <a:latin typeface="Times New Roman" pitchFamily="18" charset="0"/>
                <a:ea typeface="標楷體" pitchFamily="65" charset="-120"/>
              </a:rPr>
              <a:t>以申請國科會研究</a:t>
            </a:r>
            <a:r>
              <a:rPr lang="zh-TW" altLang="en-US" b="0" dirty="0">
                <a:latin typeface="Times New Roman" pitchFamily="18" charset="0"/>
                <a:ea typeface="標楷體" pitchFamily="65" charset="-120"/>
              </a:rPr>
              <a:t>計畫方式，歷時五年，複製及整理這批資料</a:t>
            </a:r>
            <a:r>
              <a:rPr lang="zh-TW" altLang="en-US" b="0" dirty="0" smtClean="0">
                <a:latin typeface="Times New Roman" pitchFamily="18" charset="0"/>
                <a:ea typeface="標楷體" pitchFamily="65" charset="-120"/>
              </a:rPr>
              <a:t>，</a:t>
            </a:r>
            <a:r>
              <a:rPr lang="en-US" altLang="zh-TW" b="0" dirty="0" smtClean="0">
                <a:latin typeface="Times New Roman" pitchFamily="18" charset="0"/>
                <a:ea typeface="標楷體" pitchFamily="65" charset="-120"/>
              </a:rPr>
              <a:t>2004</a:t>
            </a:r>
            <a:r>
              <a:rPr lang="zh-TW" altLang="en-US" b="0" dirty="0" smtClean="0">
                <a:latin typeface="Times New Roman" pitchFamily="18" charset="0"/>
                <a:ea typeface="標楷體" pitchFamily="65" charset="-120"/>
              </a:rPr>
              <a:t>年後臺大圖書館</a:t>
            </a:r>
            <a:r>
              <a:rPr lang="zh-TW" altLang="en-US" b="0" dirty="0">
                <a:latin typeface="Times New Roman" pitchFamily="18" charset="0"/>
                <a:ea typeface="標楷體" pitchFamily="65" charset="-120"/>
              </a:rPr>
              <a:t>與數位典藏研究發展</a:t>
            </a:r>
            <a:r>
              <a:rPr lang="zh-TW" altLang="en-US" b="0" dirty="0" smtClean="0">
                <a:latin typeface="Times New Roman" pitchFamily="18" charset="0"/>
                <a:ea typeface="標楷體" pitchFamily="65" charset="-120"/>
              </a:rPr>
              <a:t>中心，著手製作成為數位資料庫</a:t>
            </a:r>
            <a:r>
              <a:rPr lang="zh-TW" altLang="en-US" b="0" dirty="0" smtClean="0">
                <a:latin typeface="Times New Roman" pitchFamily="18" charset="0"/>
                <a:ea typeface="標楷體" pitchFamily="65" charset="-120"/>
                <a:cs typeface="Times New Roman" pitchFamily="18" charset="0"/>
              </a:rPr>
              <a:t>。</a:t>
            </a:r>
            <a:r>
              <a:rPr lang="en-US" altLang="zh-TW" b="0" dirty="0" smtClean="0">
                <a:latin typeface="Times New Roman" pitchFamily="18" charset="0"/>
                <a:ea typeface="標楷體" pitchFamily="65" charset="-120"/>
                <a:cs typeface="Times New Roman" pitchFamily="18" charset="0"/>
              </a:rPr>
              <a:t> 2008</a:t>
            </a:r>
            <a:r>
              <a:rPr lang="zh-TW" altLang="en-US" b="0" dirty="0" smtClean="0">
                <a:latin typeface="Times New Roman" pitchFamily="18" charset="0"/>
                <a:ea typeface="標楷體" pitchFamily="65" charset="-120"/>
                <a:cs typeface="Times New Roman" pitchFamily="18" charset="0"/>
              </a:rPr>
              <a:t>年</a:t>
            </a:r>
            <a:r>
              <a:rPr lang="en-US" altLang="zh-TW" b="0" dirty="0" smtClean="0">
                <a:latin typeface="Times New Roman" pitchFamily="18" charset="0"/>
                <a:ea typeface="標楷體" pitchFamily="65" charset="-120"/>
                <a:cs typeface="Times New Roman" pitchFamily="18" charset="0"/>
              </a:rPr>
              <a:t>9</a:t>
            </a:r>
            <a:r>
              <a:rPr lang="zh-TW" altLang="en-US" b="0" dirty="0" smtClean="0">
                <a:latin typeface="Times New Roman" pitchFamily="18" charset="0"/>
                <a:ea typeface="標楷體" pitchFamily="65" charset="-120"/>
                <a:cs typeface="Times New Roman" pitchFamily="18" charset="0"/>
              </a:rPr>
              <a:t>年間啟用「日治法院檔案資料庫」 ，在「僅供學術使用」原則下 ，向全球研究者公開。</a:t>
            </a:r>
            <a:endParaRPr lang="zh-TW" altLang="en-US" b="0" dirty="0">
              <a:latin typeface="Times New Roman" pitchFamily="18" charset="0"/>
              <a:ea typeface="標楷體" pitchFamily="65" charset="-120"/>
            </a:endParaRPr>
          </a:p>
          <a:p>
            <a:pPr marL="361950" indent="-361950">
              <a:lnSpc>
                <a:spcPct val="150000"/>
              </a:lnSpc>
              <a:spcBef>
                <a:spcPct val="30000"/>
              </a:spcBef>
            </a:pPr>
            <a:r>
              <a:rPr lang="en-US" altLang="en-US" b="0" dirty="0">
                <a:solidFill>
                  <a:srgbClr val="478E00"/>
                </a:solidFill>
                <a:latin typeface="Times New Roman" pitchFamily="18" charset="0"/>
                <a:ea typeface="標楷體" pitchFamily="65" charset="-120"/>
              </a:rPr>
              <a:t>■</a:t>
            </a:r>
            <a:r>
              <a:rPr lang="zh-TW" altLang="en-US" b="0" dirty="0">
                <a:solidFill>
                  <a:srgbClr val="387000"/>
                </a:solidFill>
                <a:latin typeface="Times New Roman" pitchFamily="18" charset="0"/>
                <a:ea typeface="標楷體" pitchFamily="65" charset="-120"/>
              </a:rPr>
              <a:t> </a:t>
            </a:r>
            <a:r>
              <a:rPr lang="zh-TW" altLang="en-US" b="0" dirty="0">
                <a:latin typeface="Times New Roman" pitchFamily="18" charset="0"/>
                <a:ea typeface="標楷體" pitchFamily="65" charset="-120"/>
              </a:rPr>
              <a:t>至於原件的修復、保存及管理機關的歸屬等</a:t>
            </a:r>
            <a:r>
              <a:rPr lang="zh-TW" altLang="en-US" b="0" dirty="0" smtClean="0">
                <a:latin typeface="Times New Roman" pitchFamily="18" charset="0"/>
                <a:ea typeface="標楷體" pitchFamily="65" charset="-120"/>
              </a:rPr>
              <a:t>，有待</a:t>
            </a:r>
            <a:r>
              <a:rPr lang="zh-TW" altLang="en-US" b="0" dirty="0">
                <a:latin typeface="Times New Roman" pitchFamily="18" charset="0"/>
                <a:ea typeface="標楷體" pitchFamily="65" charset="-120"/>
              </a:rPr>
              <a:t>政府</a:t>
            </a:r>
            <a:r>
              <a:rPr lang="zh-TW" altLang="en-US" b="0" dirty="0" smtClean="0">
                <a:latin typeface="Times New Roman" pitchFamily="18" charset="0"/>
                <a:ea typeface="標楷體" pitchFamily="65" charset="-120"/>
              </a:rPr>
              <a:t>部門為</a:t>
            </a:r>
            <a:r>
              <a:rPr lang="zh-TW" altLang="en-US" b="0" dirty="0">
                <a:latin typeface="Times New Roman" pitchFamily="18" charset="0"/>
                <a:ea typeface="標楷體" pitchFamily="65" charset="-120"/>
              </a:rPr>
              <a:t>協調與解決。</a:t>
            </a:r>
          </a:p>
        </p:txBody>
      </p:sp>
      <p:sp>
        <p:nvSpPr>
          <p:cNvPr id="2106" name="Rectangle 58"/>
          <p:cNvSpPr>
            <a:spLocks noChangeArrowheads="1"/>
          </p:cNvSpPr>
          <p:nvPr/>
        </p:nvSpPr>
        <p:spPr bwMode="auto">
          <a:xfrm>
            <a:off x="0" y="404813"/>
            <a:ext cx="9144000" cy="649287"/>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緣    由</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80" name="Rectangle 12"/>
          <p:cNvSpPr>
            <a:spLocks noChangeArrowheads="1"/>
          </p:cNvSpPr>
          <p:nvPr/>
        </p:nvSpPr>
        <p:spPr bwMode="auto">
          <a:xfrm>
            <a:off x="2203450" y="2239963"/>
            <a:ext cx="4735513" cy="647700"/>
          </a:xfrm>
          <a:prstGeom prst="rect">
            <a:avLst/>
          </a:prstGeom>
          <a:noFill/>
          <a:ln w="28575">
            <a:solidFill>
              <a:srgbClr val="CC9900"/>
            </a:solidFill>
            <a:miter lim="800000"/>
            <a:headEnd/>
            <a:tailEnd/>
          </a:ln>
          <a:effectLst/>
        </p:spPr>
        <p:txBody>
          <a:bodyPr wrap="none" anchor="ctr"/>
          <a:lstStyle/>
          <a:p>
            <a:pPr algn="ctr"/>
            <a:r>
              <a:rPr lang="zh-TW" altLang="en-US" sz="2000" b="0">
                <a:latin typeface="Times New Roman" pitchFamily="18" charset="0"/>
                <a:ea typeface="標楷體" pitchFamily="65" charset="-120"/>
              </a:rPr>
              <a:t>訂定檔案架構表</a:t>
            </a:r>
          </a:p>
        </p:txBody>
      </p:sp>
      <p:sp>
        <p:nvSpPr>
          <p:cNvPr id="83981" name="Rectangle 13"/>
          <p:cNvSpPr>
            <a:spLocks noChangeArrowheads="1"/>
          </p:cNvSpPr>
          <p:nvPr/>
        </p:nvSpPr>
        <p:spPr bwMode="auto">
          <a:xfrm>
            <a:off x="2203450" y="3248025"/>
            <a:ext cx="4735513" cy="647700"/>
          </a:xfrm>
          <a:prstGeom prst="rect">
            <a:avLst/>
          </a:prstGeom>
          <a:noFill/>
          <a:ln w="28575">
            <a:solidFill>
              <a:srgbClr val="CC9900"/>
            </a:solidFill>
            <a:miter lim="800000"/>
            <a:headEnd/>
            <a:tailEnd/>
          </a:ln>
          <a:effectLst/>
        </p:spPr>
        <p:txBody>
          <a:bodyPr wrap="none" anchor="ctr"/>
          <a:lstStyle/>
          <a:p>
            <a:pPr algn="ctr"/>
            <a:r>
              <a:rPr lang="zh-TW" altLang="en-US" sz="2000" b="0">
                <a:latin typeface="Times New Roman" pitchFamily="18" charset="0"/>
                <a:ea typeface="標楷體" pitchFamily="65" charset="-120"/>
              </a:rPr>
              <a:t>編輯清冊目錄</a:t>
            </a:r>
          </a:p>
        </p:txBody>
      </p:sp>
      <p:sp>
        <p:nvSpPr>
          <p:cNvPr id="83982" name="Rectangle 14"/>
          <p:cNvSpPr>
            <a:spLocks noChangeArrowheads="1"/>
          </p:cNvSpPr>
          <p:nvPr/>
        </p:nvSpPr>
        <p:spPr bwMode="auto">
          <a:xfrm>
            <a:off x="2203450" y="4292600"/>
            <a:ext cx="4735513" cy="647700"/>
          </a:xfrm>
          <a:prstGeom prst="rect">
            <a:avLst/>
          </a:prstGeom>
          <a:noFill/>
          <a:ln w="28575">
            <a:solidFill>
              <a:srgbClr val="CC9900"/>
            </a:solidFill>
            <a:miter lim="800000"/>
            <a:headEnd/>
            <a:tailEnd/>
          </a:ln>
          <a:effectLst/>
        </p:spPr>
        <p:txBody>
          <a:bodyPr wrap="none" anchor="ctr"/>
          <a:lstStyle/>
          <a:p>
            <a:pPr algn="ctr"/>
            <a:r>
              <a:rPr lang="zh-TW" altLang="en-US" sz="2000" b="0">
                <a:latin typeface="Times New Roman" pitchFamily="18" charset="0"/>
                <a:ea typeface="標楷體" pitchFamily="65" charset="-120"/>
              </a:rPr>
              <a:t>為每冊或每案件製作編目資料</a:t>
            </a:r>
            <a:r>
              <a:rPr lang="en-US" altLang="zh-TW" sz="2000" b="0">
                <a:latin typeface="Times New Roman" pitchFamily="18" charset="0"/>
                <a:ea typeface="標楷體" pitchFamily="65" charset="-120"/>
              </a:rPr>
              <a:t>(Metadata)</a:t>
            </a:r>
          </a:p>
        </p:txBody>
      </p:sp>
      <p:cxnSp>
        <p:nvCxnSpPr>
          <p:cNvPr id="83983" name="AutoShape 15"/>
          <p:cNvCxnSpPr>
            <a:cxnSpLocks noChangeShapeType="1"/>
            <a:stCxn id="83980" idx="2"/>
            <a:endCxn id="83981" idx="0"/>
          </p:cNvCxnSpPr>
          <p:nvPr/>
        </p:nvCxnSpPr>
        <p:spPr bwMode="auto">
          <a:xfrm rot="5400000">
            <a:off x="4406106" y="3067844"/>
            <a:ext cx="331788" cy="0"/>
          </a:xfrm>
          <a:prstGeom prst="straightConnector1">
            <a:avLst/>
          </a:prstGeom>
          <a:noFill/>
          <a:ln w="28575">
            <a:solidFill>
              <a:srgbClr val="CC9900"/>
            </a:solidFill>
            <a:round/>
            <a:headEnd/>
            <a:tailEnd type="triangle" w="lg" len="lg"/>
          </a:ln>
          <a:effectLst/>
        </p:spPr>
      </p:cxnSp>
      <p:cxnSp>
        <p:nvCxnSpPr>
          <p:cNvPr id="83984" name="AutoShape 16"/>
          <p:cNvCxnSpPr>
            <a:cxnSpLocks noChangeShapeType="1"/>
            <a:stCxn id="83981" idx="2"/>
            <a:endCxn id="83982" idx="0"/>
          </p:cNvCxnSpPr>
          <p:nvPr/>
        </p:nvCxnSpPr>
        <p:spPr bwMode="auto">
          <a:xfrm rot="5400000">
            <a:off x="4387850" y="4094163"/>
            <a:ext cx="368300" cy="0"/>
          </a:xfrm>
          <a:prstGeom prst="straightConnector1">
            <a:avLst/>
          </a:prstGeom>
          <a:noFill/>
          <a:ln w="28575">
            <a:solidFill>
              <a:srgbClr val="CC9900"/>
            </a:solidFill>
            <a:round/>
            <a:headEnd/>
            <a:tailEnd type="triangle" w="lg" len="lg"/>
          </a:ln>
          <a:effectLst/>
        </p:spPr>
      </p:cxnSp>
      <p:grpSp>
        <p:nvGrpSpPr>
          <p:cNvPr id="83992" name="Group 24"/>
          <p:cNvGrpSpPr>
            <a:grpSpLocks/>
          </p:cNvGrpSpPr>
          <p:nvPr/>
        </p:nvGrpSpPr>
        <p:grpSpPr bwMode="auto">
          <a:xfrm>
            <a:off x="0" y="0"/>
            <a:ext cx="9144000" cy="6838950"/>
            <a:chOff x="0" y="0"/>
            <a:chExt cx="5760" cy="4308"/>
          </a:xfrm>
        </p:grpSpPr>
        <p:pic>
          <p:nvPicPr>
            <p:cNvPr id="83989" name="Picture 21" descr="ppt-1s70_cut"/>
            <p:cNvPicPr>
              <a:picLocks noChangeAspect="1" noChangeArrowheads="1"/>
            </p:cNvPicPr>
            <p:nvPr/>
          </p:nvPicPr>
          <p:blipFill>
            <a:blip r:embed="rId2" cstate="print"/>
            <a:srcRect/>
            <a:stretch>
              <a:fillRect/>
            </a:stretch>
          </p:blipFill>
          <p:spPr bwMode="auto">
            <a:xfrm>
              <a:off x="0" y="0"/>
              <a:ext cx="588" cy="4308"/>
            </a:xfrm>
            <a:prstGeom prst="rect">
              <a:avLst/>
            </a:prstGeom>
            <a:noFill/>
          </p:spPr>
        </p:pic>
        <p:sp>
          <p:nvSpPr>
            <p:cNvPr id="83990" name="Rectangle 22"/>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資料編目</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83" name="Group 63"/>
          <p:cNvGrpSpPr>
            <a:grpSpLocks/>
          </p:cNvGrpSpPr>
          <p:nvPr/>
        </p:nvGrpSpPr>
        <p:grpSpPr bwMode="auto">
          <a:xfrm>
            <a:off x="1189038" y="260350"/>
            <a:ext cx="7704137" cy="6410325"/>
            <a:chOff x="749" y="164"/>
            <a:chExt cx="4853" cy="4038"/>
          </a:xfrm>
        </p:grpSpPr>
        <p:sp>
          <p:nvSpPr>
            <p:cNvPr id="81970" name="Rectangle 50"/>
            <p:cNvSpPr>
              <a:spLocks noChangeArrowheads="1"/>
            </p:cNvSpPr>
            <p:nvPr/>
          </p:nvSpPr>
          <p:spPr bwMode="auto">
            <a:xfrm>
              <a:off x="749" y="482"/>
              <a:ext cx="1587" cy="3720"/>
            </a:xfrm>
            <a:prstGeom prst="rect">
              <a:avLst/>
            </a:prstGeom>
            <a:solidFill>
              <a:srgbClr val="FFFFCC"/>
            </a:solidFill>
            <a:ln w="9525">
              <a:noFill/>
              <a:miter lim="800000"/>
              <a:headEnd/>
              <a:tailEnd/>
            </a:ln>
            <a:effectLst/>
          </p:spPr>
          <p:txBody>
            <a:bodyPr wrap="none" anchor="ctr"/>
            <a:lstStyle/>
            <a:p>
              <a:pPr algn="ctr"/>
              <a:endParaRPr lang="zh-TW" altLang="zh-TW" sz="1400" b="0">
                <a:latin typeface="Times New Roman" pitchFamily="18" charset="0"/>
                <a:ea typeface="標楷體" pitchFamily="65" charset="-120"/>
              </a:endParaRPr>
            </a:p>
          </p:txBody>
        </p:sp>
        <p:sp>
          <p:nvSpPr>
            <p:cNvPr id="81971" name="Rectangle 51"/>
            <p:cNvSpPr>
              <a:spLocks noChangeArrowheads="1"/>
            </p:cNvSpPr>
            <p:nvPr/>
          </p:nvSpPr>
          <p:spPr bwMode="auto">
            <a:xfrm>
              <a:off x="2382" y="482"/>
              <a:ext cx="1587" cy="3719"/>
            </a:xfrm>
            <a:prstGeom prst="rect">
              <a:avLst/>
            </a:prstGeom>
            <a:solidFill>
              <a:srgbClr val="669900">
                <a:alpha val="39999"/>
              </a:srgbClr>
            </a:solidFill>
            <a:ln w="9525">
              <a:noFill/>
              <a:miter lim="800000"/>
              <a:headEnd/>
              <a:tailEnd/>
            </a:ln>
            <a:effectLst/>
          </p:spPr>
          <p:txBody>
            <a:bodyPr wrap="none" anchor="ctr"/>
            <a:lstStyle/>
            <a:p>
              <a:endParaRPr lang="zh-TW" altLang="en-US"/>
            </a:p>
          </p:txBody>
        </p:sp>
        <p:sp>
          <p:nvSpPr>
            <p:cNvPr id="81972" name="Rectangle 52"/>
            <p:cNvSpPr>
              <a:spLocks noChangeArrowheads="1"/>
            </p:cNvSpPr>
            <p:nvPr/>
          </p:nvSpPr>
          <p:spPr bwMode="auto">
            <a:xfrm>
              <a:off x="4015" y="482"/>
              <a:ext cx="1587" cy="3719"/>
            </a:xfrm>
            <a:prstGeom prst="rect">
              <a:avLst/>
            </a:prstGeom>
            <a:solidFill>
              <a:srgbClr val="FFFFCC"/>
            </a:solidFill>
            <a:ln w="9525">
              <a:noFill/>
              <a:miter lim="800000"/>
              <a:headEnd/>
              <a:tailEnd/>
            </a:ln>
            <a:effectLst/>
          </p:spPr>
          <p:txBody>
            <a:bodyPr wrap="none" anchor="ctr"/>
            <a:lstStyle/>
            <a:p>
              <a:endParaRPr lang="zh-TW" altLang="en-US"/>
            </a:p>
          </p:txBody>
        </p:sp>
        <p:sp>
          <p:nvSpPr>
            <p:cNvPr id="81973" name="Rectangle 53"/>
            <p:cNvSpPr>
              <a:spLocks noChangeArrowheads="1"/>
            </p:cNvSpPr>
            <p:nvPr/>
          </p:nvSpPr>
          <p:spPr bwMode="auto">
            <a:xfrm>
              <a:off x="749" y="164"/>
              <a:ext cx="1587" cy="273"/>
            </a:xfrm>
            <a:prstGeom prst="rect">
              <a:avLst/>
            </a:prstGeom>
            <a:solidFill>
              <a:srgbClr val="FFFFCC"/>
            </a:solidFill>
            <a:ln w="9525">
              <a:noFill/>
              <a:miter lim="800000"/>
              <a:headEnd/>
              <a:tailEnd/>
            </a:ln>
            <a:effectLst/>
          </p:spPr>
          <p:txBody>
            <a:bodyPr wrap="none" anchor="ctr"/>
            <a:lstStyle/>
            <a:p>
              <a:pPr algn="ctr"/>
              <a:r>
                <a:rPr lang="zh-TW" altLang="en-US">
                  <a:latin typeface="Times New Roman" pitchFamily="18" charset="0"/>
                  <a:ea typeface="標楷體" pitchFamily="65" charset="-120"/>
                </a:rPr>
                <a:t>條</a:t>
              </a:r>
            </a:p>
          </p:txBody>
        </p:sp>
        <p:sp>
          <p:nvSpPr>
            <p:cNvPr id="81974" name="Rectangle 54"/>
            <p:cNvSpPr>
              <a:spLocks noChangeArrowheads="1"/>
            </p:cNvSpPr>
            <p:nvPr/>
          </p:nvSpPr>
          <p:spPr bwMode="auto">
            <a:xfrm>
              <a:off x="2382" y="164"/>
              <a:ext cx="1587" cy="273"/>
            </a:xfrm>
            <a:prstGeom prst="rect">
              <a:avLst/>
            </a:prstGeom>
            <a:solidFill>
              <a:srgbClr val="669900">
                <a:alpha val="39999"/>
              </a:srgbClr>
            </a:solidFill>
            <a:ln w="9525">
              <a:noFill/>
              <a:miter lim="800000"/>
              <a:headEnd/>
              <a:tailEnd/>
            </a:ln>
            <a:effectLst/>
          </p:spPr>
          <p:txBody>
            <a:bodyPr wrap="none" anchor="ctr"/>
            <a:lstStyle/>
            <a:p>
              <a:pPr algn="ctr"/>
              <a:r>
                <a:rPr lang="zh-TW" altLang="en-US">
                  <a:solidFill>
                    <a:srgbClr val="5F5F5F"/>
                  </a:solidFill>
                  <a:latin typeface="Times New Roman" pitchFamily="18" charset="0"/>
                  <a:ea typeface="標楷體" pitchFamily="65" charset="-120"/>
                </a:rPr>
                <a:t>項</a:t>
              </a:r>
            </a:p>
          </p:txBody>
        </p:sp>
        <p:sp>
          <p:nvSpPr>
            <p:cNvPr id="81975" name="Rectangle 55"/>
            <p:cNvSpPr>
              <a:spLocks noChangeArrowheads="1"/>
            </p:cNvSpPr>
            <p:nvPr/>
          </p:nvSpPr>
          <p:spPr bwMode="auto">
            <a:xfrm>
              <a:off x="4015" y="164"/>
              <a:ext cx="1587" cy="273"/>
            </a:xfrm>
            <a:prstGeom prst="rect">
              <a:avLst/>
            </a:prstGeom>
            <a:solidFill>
              <a:srgbClr val="FFFFCC"/>
            </a:solidFill>
            <a:ln w="9525">
              <a:noFill/>
              <a:miter lim="800000"/>
              <a:headEnd/>
              <a:tailEnd/>
            </a:ln>
            <a:effectLst/>
          </p:spPr>
          <p:txBody>
            <a:bodyPr wrap="none" anchor="ctr"/>
            <a:lstStyle/>
            <a:p>
              <a:pPr algn="ctr"/>
              <a:r>
                <a:rPr lang="zh-TW" altLang="en-US">
                  <a:latin typeface="Times New Roman" pitchFamily="18" charset="0"/>
                  <a:ea typeface="標楷體" pitchFamily="65" charset="-120"/>
                </a:rPr>
                <a:t>款</a:t>
              </a:r>
            </a:p>
          </p:txBody>
        </p:sp>
      </p:grpSp>
      <p:sp>
        <p:nvSpPr>
          <p:cNvPr id="81931" name="Rectangle 11"/>
          <p:cNvSpPr>
            <a:spLocks noChangeArrowheads="1"/>
          </p:cNvSpPr>
          <p:nvPr/>
        </p:nvSpPr>
        <p:spPr bwMode="auto">
          <a:xfrm>
            <a:off x="1695450" y="981075"/>
            <a:ext cx="1584325" cy="288925"/>
          </a:xfrm>
          <a:prstGeom prst="rect">
            <a:avLst/>
          </a:prstGeom>
          <a:solidFill>
            <a:srgbClr val="FFFFCC"/>
          </a:solidFill>
          <a:ln w="28575">
            <a:solidFill>
              <a:srgbClr val="CC9900"/>
            </a:solidFill>
            <a:miter lim="800000"/>
            <a:headEnd/>
            <a:tailEnd/>
          </a:ln>
          <a:effectLst/>
        </p:spPr>
        <p:txBody>
          <a:bodyPr wrap="none" anchor="ctr"/>
          <a:lstStyle/>
          <a:p>
            <a:r>
              <a:rPr lang="en-US" altLang="zh-TW" sz="1400" b="0">
                <a:latin typeface="Times New Roman" pitchFamily="18" charset="0"/>
                <a:ea typeface="標楷體" pitchFamily="65" charset="-120"/>
              </a:rPr>
              <a:t>1 </a:t>
            </a:r>
            <a:r>
              <a:rPr lang="zh-TW" altLang="en-US" sz="1400" b="0">
                <a:latin typeface="Times New Roman" pitchFamily="18" charset="0"/>
                <a:ea typeface="標楷體" pitchFamily="65" charset="-120"/>
              </a:rPr>
              <a:t>民事類</a:t>
            </a:r>
          </a:p>
        </p:txBody>
      </p:sp>
      <p:sp>
        <p:nvSpPr>
          <p:cNvPr id="81932" name="Rectangle 12"/>
          <p:cNvSpPr>
            <a:spLocks noChangeArrowheads="1"/>
          </p:cNvSpPr>
          <p:nvPr/>
        </p:nvSpPr>
        <p:spPr bwMode="auto">
          <a:xfrm>
            <a:off x="4143375" y="981075"/>
            <a:ext cx="1800225" cy="288925"/>
          </a:xfrm>
          <a:prstGeom prst="rect">
            <a:avLst/>
          </a:prstGeom>
          <a:solidFill>
            <a:srgbClr val="FFFFCC"/>
          </a:solidFill>
          <a:ln w="28575">
            <a:solidFill>
              <a:srgbClr val="CC9900"/>
            </a:solidFill>
            <a:miter lim="800000"/>
            <a:headEnd/>
            <a:tailEnd/>
          </a:ln>
          <a:effectLst/>
        </p:spPr>
        <p:txBody>
          <a:bodyPr wrap="none" anchor="ctr"/>
          <a:lstStyle/>
          <a:p>
            <a:r>
              <a:rPr lang="en-US" altLang="zh-TW" sz="1400" b="0">
                <a:latin typeface="Times New Roman" pitchFamily="18" charset="0"/>
                <a:ea typeface="標楷體" pitchFamily="65" charset="-120"/>
              </a:rPr>
              <a:t>1.1</a:t>
            </a:r>
            <a:r>
              <a:rPr lang="zh-TW" altLang="en-US" sz="1400" b="0">
                <a:latin typeface="Times New Roman" pitchFamily="18" charset="0"/>
                <a:ea typeface="標楷體" pitchFamily="65" charset="-120"/>
              </a:rPr>
              <a:t>民事裁判書類</a:t>
            </a:r>
          </a:p>
        </p:txBody>
      </p:sp>
      <p:sp>
        <p:nvSpPr>
          <p:cNvPr id="81933" name="Rectangle 13"/>
          <p:cNvSpPr>
            <a:spLocks noChangeArrowheads="1"/>
          </p:cNvSpPr>
          <p:nvPr/>
        </p:nvSpPr>
        <p:spPr bwMode="auto">
          <a:xfrm>
            <a:off x="6805613" y="981075"/>
            <a:ext cx="1800225" cy="287338"/>
          </a:xfrm>
          <a:prstGeom prst="rect">
            <a:avLst/>
          </a:prstGeom>
          <a:solidFill>
            <a:srgbClr val="FFFFCC"/>
          </a:solidFill>
          <a:ln w="28575">
            <a:solidFill>
              <a:srgbClr val="CC9900"/>
            </a:solidFill>
            <a:miter lim="800000"/>
            <a:headEnd/>
            <a:tailEnd/>
          </a:ln>
          <a:effectLst/>
        </p:spPr>
        <p:txBody>
          <a:bodyPr wrap="none" anchor="ctr"/>
          <a:lstStyle/>
          <a:p>
            <a:r>
              <a:rPr lang="en-US" altLang="zh-TW" sz="1400" b="0">
                <a:latin typeface="Times New Roman" pitchFamily="18" charset="0"/>
                <a:ea typeface="標楷體" pitchFamily="65" charset="-120"/>
              </a:rPr>
              <a:t>1.1.1</a:t>
            </a:r>
            <a:r>
              <a:rPr lang="zh-TW" altLang="en-US" sz="1400" b="0">
                <a:latin typeface="Times New Roman" pitchFamily="18" charset="0"/>
                <a:ea typeface="標楷體" pitchFamily="65" charset="-120"/>
              </a:rPr>
              <a:t>民事判決原本</a:t>
            </a:r>
          </a:p>
        </p:txBody>
      </p:sp>
      <p:sp>
        <p:nvSpPr>
          <p:cNvPr id="81934" name="Rectangle 14"/>
          <p:cNvSpPr>
            <a:spLocks noChangeArrowheads="1"/>
          </p:cNvSpPr>
          <p:nvPr/>
        </p:nvSpPr>
        <p:spPr bwMode="auto">
          <a:xfrm>
            <a:off x="6804025" y="1341438"/>
            <a:ext cx="1800225" cy="287337"/>
          </a:xfrm>
          <a:prstGeom prst="rect">
            <a:avLst/>
          </a:prstGeom>
          <a:solidFill>
            <a:srgbClr val="FFFFCC"/>
          </a:solidFill>
          <a:ln w="28575">
            <a:solidFill>
              <a:srgbClr val="CC9900"/>
            </a:solidFill>
            <a:miter lim="800000"/>
            <a:headEnd/>
            <a:tailEnd/>
          </a:ln>
          <a:effectLst/>
        </p:spPr>
        <p:txBody>
          <a:bodyPr wrap="none" anchor="ctr"/>
          <a:lstStyle/>
          <a:p>
            <a:r>
              <a:rPr lang="en-US" altLang="zh-TW" sz="1400" b="0">
                <a:latin typeface="Times New Roman" pitchFamily="18" charset="0"/>
                <a:ea typeface="標楷體" pitchFamily="65" charset="-120"/>
              </a:rPr>
              <a:t>1.1.2</a:t>
            </a:r>
            <a:r>
              <a:rPr lang="zh-TW" altLang="en-US" sz="1400" b="0">
                <a:latin typeface="Times New Roman" pitchFamily="18" charset="0"/>
                <a:ea typeface="標楷體" pitchFamily="65" charset="-120"/>
              </a:rPr>
              <a:t>民事事件簿</a:t>
            </a:r>
          </a:p>
        </p:txBody>
      </p:sp>
      <p:sp>
        <p:nvSpPr>
          <p:cNvPr id="81935" name="Rectangle 15"/>
          <p:cNvSpPr>
            <a:spLocks noChangeArrowheads="1"/>
          </p:cNvSpPr>
          <p:nvPr/>
        </p:nvSpPr>
        <p:spPr bwMode="auto">
          <a:xfrm>
            <a:off x="6804025" y="1701800"/>
            <a:ext cx="1800225" cy="287338"/>
          </a:xfrm>
          <a:prstGeom prst="rect">
            <a:avLst/>
          </a:prstGeom>
          <a:solidFill>
            <a:srgbClr val="FFFFCC"/>
          </a:solidFill>
          <a:ln w="28575">
            <a:solidFill>
              <a:srgbClr val="CC9900"/>
            </a:solidFill>
            <a:miter lim="800000"/>
            <a:headEnd/>
            <a:tailEnd/>
          </a:ln>
          <a:effectLst/>
        </p:spPr>
        <p:txBody>
          <a:bodyPr wrap="none" anchor="ctr"/>
          <a:lstStyle/>
          <a:p>
            <a:r>
              <a:rPr lang="en-US" altLang="zh-TW" sz="1400" b="0">
                <a:latin typeface="Times New Roman" pitchFamily="18" charset="0"/>
                <a:ea typeface="標楷體" pitchFamily="65" charset="-120"/>
              </a:rPr>
              <a:t>1.1.3</a:t>
            </a:r>
            <a:r>
              <a:rPr lang="zh-TW" altLang="en-US" sz="1400" b="0">
                <a:latin typeface="Times New Roman" pitchFamily="18" charset="0"/>
                <a:ea typeface="標楷體" pitchFamily="65" charset="-120"/>
              </a:rPr>
              <a:t>訴訟當事者名簿</a:t>
            </a:r>
          </a:p>
        </p:txBody>
      </p:sp>
      <p:sp>
        <p:nvSpPr>
          <p:cNvPr id="81936" name="Rectangle 16"/>
          <p:cNvSpPr>
            <a:spLocks noChangeArrowheads="1"/>
          </p:cNvSpPr>
          <p:nvPr/>
        </p:nvSpPr>
        <p:spPr bwMode="auto">
          <a:xfrm>
            <a:off x="6804025" y="2062163"/>
            <a:ext cx="1800225" cy="287337"/>
          </a:xfrm>
          <a:prstGeom prst="rect">
            <a:avLst/>
          </a:prstGeom>
          <a:solidFill>
            <a:srgbClr val="FFFFCC"/>
          </a:solidFill>
          <a:ln w="28575">
            <a:solidFill>
              <a:srgbClr val="CC9900"/>
            </a:solidFill>
            <a:miter lim="800000"/>
            <a:headEnd/>
            <a:tailEnd/>
          </a:ln>
          <a:effectLst/>
        </p:spPr>
        <p:txBody>
          <a:bodyPr wrap="none" anchor="ctr"/>
          <a:lstStyle/>
          <a:p>
            <a:r>
              <a:rPr lang="en-US" altLang="zh-TW" sz="1400" b="0">
                <a:latin typeface="Times New Roman" pitchFamily="18" charset="0"/>
                <a:ea typeface="標楷體" pitchFamily="65" charset="-120"/>
              </a:rPr>
              <a:t>1.1.4</a:t>
            </a:r>
            <a:r>
              <a:rPr lang="zh-TW" altLang="en-US" sz="1400" b="0">
                <a:latin typeface="Times New Roman" pitchFamily="18" charset="0"/>
                <a:ea typeface="標楷體" pitchFamily="65" charset="-120"/>
              </a:rPr>
              <a:t>民事事件擔當簿</a:t>
            </a:r>
          </a:p>
        </p:txBody>
      </p:sp>
      <p:sp>
        <p:nvSpPr>
          <p:cNvPr id="81937" name="Rectangle 17"/>
          <p:cNvSpPr>
            <a:spLocks noChangeArrowheads="1"/>
          </p:cNvSpPr>
          <p:nvPr/>
        </p:nvSpPr>
        <p:spPr bwMode="auto">
          <a:xfrm>
            <a:off x="6804025" y="2422525"/>
            <a:ext cx="1800225" cy="287338"/>
          </a:xfrm>
          <a:prstGeom prst="rect">
            <a:avLst/>
          </a:prstGeom>
          <a:solidFill>
            <a:srgbClr val="FFFFCC"/>
          </a:solidFill>
          <a:ln w="28575">
            <a:solidFill>
              <a:srgbClr val="CC9900"/>
            </a:solidFill>
            <a:miter lim="800000"/>
            <a:headEnd/>
            <a:tailEnd/>
          </a:ln>
          <a:effectLst/>
        </p:spPr>
        <p:txBody>
          <a:bodyPr wrap="none" anchor="ctr"/>
          <a:lstStyle/>
          <a:p>
            <a:r>
              <a:rPr lang="en-US" altLang="zh-TW" sz="1400" b="0">
                <a:latin typeface="Times New Roman" pitchFamily="18" charset="0"/>
                <a:ea typeface="標楷體" pitchFamily="65" charset="-120"/>
              </a:rPr>
              <a:t>1.1.5</a:t>
            </a:r>
            <a:r>
              <a:rPr lang="zh-TW" altLang="en-US" sz="1400" b="0">
                <a:latin typeface="Times New Roman" pitchFamily="18" charset="0"/>
                <a:ea typeface="標楷體" pitchFamily="65" charset="-120"/>
              </a:rPr>
              <a:t>上訴始末簿</a:t>
            </a:r>
          </a:p>
        </p:txBody>
      </p:sp>
      <p:sp>
        <p:nvSpPr>
          <p:cNvPr id="81938" name="Rectangle 18"/>
          <p:cNvSpPr>
            <a:spLocks noChangeArrowheads="1"/>
          </p:cNvSpPr>
          <p:nvPr/>
        </p:nvSpPr>
        <p:spPr bwMode="auto">
          <a:xfrm>
            <a:off x="6804025" y="2781300"/>
            <a:ext cx="1800225" cy="287338"/>
          </a:xfrm>
          <a:prstGeom prst="rect">
            <a:avLst/>
          </a:prstGeom>
          <a:solidFill>
            <a:srgbClr val="FFFFCC"/>
          </a:solidFill>
          <a:ln w="28575">
            <a:solidFill>
              <a:srgbClr val="CC9900"/>
            </a:solidFill>
            <a:miter lim="800000"/>
            <a:headEnd/>
            <a:tailEnd/>
          </a:ln>
          <a:effectLst/>
        </p:spPr>
        <p:txBody>
          <a:bodyPr wrap="none" anchor="ctr"/>
          <a:lstStyle/>
          <a:p>
            <a:r>
              <a:rPr lang="en-US" altLang="zh-TW" sz="1400" b="0">
                <a:latin typeface="Times New Roman" pitchFamily="18" charset="0"/>
                <a:ea typeface="標楷體" pitchFamily="65" charset="-120"/>
              </a:rPr>
              <a:t>1.1.6</a:t>
            </a:r>
            <a:r>
              <a:rPr lang="zh-TW" altLang="en-US" sz="1400" b="0">
                <a:latin typeface="Times New Roman" pitchFamily="18" charset="0"/>
                <a:ea typeface="標楷體" pitchFamily="65" charset="-120"/>
              </a:rPr>
              <a:t>民事再審事件簿</a:t>
            </a:r>
          </a:p>
        </p:txBody>
      </p:sp>
      <p:sp>
        <p:nvSpPr>
          <p:cNvPr id="81939" name="Rectangle 19"/>
          <p:cNvSpPr>
            <a:spLocks noChangeArrowheads="1"/>
          </p:cNvSpPr>
          <p:nvPr/>
        </p:nvSpPr>
        <p:spPr bwMode="auto">
          <a:xfrm>
            <a:off x="4143375" y="3213100"/>
            <a:ext cx="1800225" cy="288925"/>
          </a:xfrm>
          <a:prstGeom prst="rect">
            <a:avLst/>
          </a:prstGeom>
          <a:solidFill>
            <a:srgbClr val="FFFFCC"/>
          </a:solidFill>
          <a:ln w="28575">
            <a:solidFill>
              <a:srgbClr val="CC9900"/>
            </a:solidFill>
            <a:miter lim="800000"/>
            <a:headEnd/>
            <a:tailEnd/>
          </a:ln>
          <a:effectLst/>
        </p:spPr>
        <p:txBody>
          <a:bodyPr wrap="none" anchor="ctr"/>
          <a:lstStyle/>
          <a:p>
            <a:r>
              <a:rPr lang="en-US" altLang="zh-TW" sz="1400" b="0">
                <a:solidFill>
                  <a:schemeClr val="bg2"/>
                </a:solidFill>
                <a:latin typeface="Times New Roman" pitchFamily="18" charset="0"/>
                <a:ea typeface="標楷體" pitchFamily="65" charset="-120"/>
              </a:rPr>
              <a:t>1.2</a:t>
            </a:r>
            <a:r>
              <a:rPr lang="zh-TW" altLang="en-US" sz="1400" b="0">
                <a:solidFill>
                  <a:schemeClr val="bg2"/>
                </a:solidFill>
                <a:latin typeface="Times New Roman" pitchFamily="18" charset="0"/>
                <a:ea typeface="標楷體" pitchFamily="65" charset="-120"/>
              </a:rPr>
              <a:t>民事事件程序書類</a:t>
            </a:r>
          </a:p>
        </p:txBody>
      </p:sp>
      <p:cxnSp>
        <p:nvCxnSpPr>
          <p:cNvPr id="81940" name="AutoShape 20"/>
          <p:cNvCxnSpPr>
            <a:cxnSpLocks noChangeShapeType="1"/>
            <a:stCxn id="81932" idx="3"/>
            <a:endCxn id="81933" idx="1"/>
          </p:cNvCxnSpPr>
          <p:nvPr/>
        </p:nvCxnSpPr>
        <p:spPr bwMode="auto">
          <a:xfrm>
            <a:off x="5957888" y="1125538"/>
            <a:ext cx="833437" cy="0"/>
          </a:xfrm>
          <a:prstGeom prst="straightConnector1">
            <a:avLst/>
          </a:prstGeom>
          <a:noFill/>
          <a:ln w="28575">
            <a:solidFill>
              <a:srgbClr val="CC9900"/>
            </a:solidFill>
            <a:round/>
            <a:headEnd/>
            <a:tailEnd type="triangle" w="med" len="med"/>
          </a:ln>
          <a:effectLst/>
        </p:spPr>
      </p:cxnSp>
      <p:cxnSp>
        <p:nvCxnSpPr>
          <p:cNvPr id="81941" name="AutoShape 21"/>
          <p:cNvCxnSpPr>
            <a:cxnSpLocks noChangeShapeType="1"/>
            <a:stCxn id="81932" idx="3"/>
            <a:endCxn id="81934" idx="1"/>
          </p:cNvCxnSpPr>
          <p:nvPr/>
        </p:nvCxnSpPr>
        <p:spPr bwMode="auto">
          <a:xfrm>
            <a:off x="5957888" y="1125538"/>
            <a:ext cx="831850" cy="360362"/>
          </a:xfrm>
          <a:prstGeom prst="bentConnector3">
            <a:avLst>
              <a:gd name="adj1" fmla="val 50000"/>
            </a:avLst>
          </a:prstGeom>
          <a:noFill/>
          <a:ln w="28575">
            <a:solidFill>
              <a:srgbClr val="CC9900"/>
            </a:solidFill>
            <a:miter lim="800000"/>
            <a:headEnd/>
            <a:tailEnd type="triangle" w="med" len="med"/>
          </a:ln>
          <a:effectLst/>
        </p:spPr>
      </p:cxnSp>
      <p:cxnSp>
        <p:nvCxnSpPr>
          <p:cNvPr id="81942" name="AutoShape 22"/>
          <p:cNvCxnSpPr>
            <a:cxnSpLocks noChangeShapeType="1"/>
            <a:stCxn id="81932" idx="3"/>
            <a:endCxn id="81935" idx="1"/>
          </p:cNvCxnSpPr>
          <p:nvPr/>
        </p:nvCxnSpPr>
        <p:spPr bwMode="auto">
          <a:xfrm>
            <a:off x="5957888" y="1125538"/>
            <a:ext cx="831850" cy="720725"/>
          </a:xfrm>
          <a:prstGeom prst="bentConnector3">
            <a:avLst>
              <a:gd name="adj1" fmla="val 50000"/>
            </a:avLst>
          </a:prstGeom>
          <a:noFill/>
          <a:ln w="28575">
            <a:solidFill>
              <a:srgbClr val="CC9900"/>
            </a:solidFill>
            <a:miter lim="800000"/>
            <a:headEnd/>
            <a:tailEnd type="triangle" w="med" len="med"/>
          </a:ln>
          <a:effectLst/>
        </p:spPr>
      </p:cxnSp>
      <p:cxnSp>
        <p:nvCxnSpPr>
          <p:cNvPr id="81943" name="AutoShape 23"/>
          <p:cNvCxnSpPr>
            <a:cxnSpLocks noChangeShapeType="1"/>
            <a:stCxn id="81932" idx="3"/>
            <a:endCxn id="81936" idx="1"/>
          </p:cNvCxnSpPr>
          <p:nvPr/>
        </p:nvCxnSpPr>
        <p:spPr bwMode="auto">
          <a:xfrm>
            <a:off x="5957888" y="1125538"/>
            <a:ext cx="831850" cy="1081087"/>
          </a:xfrm>
          <a:prstGeom prst="bentConnector3">
            <a:avLst>
              <a:gd name="adj1" fmla="val 50000"/>
            </a:avLst>
          </a:prstGeom>
          <a:noFill/>
          <a:ln w="28575">
            <a:solidFill>
              <a:srgbClr val="CC9900"/>
            </a:solidFill>
            <a:miter lim="800000"/>
            <a:headEnd/>
            <a:tailEnd type="triangle" w="med" len="med"/>
          </a:ln>
          <a:effectLst/>
        </p:spPr>
      </p:cxnSp>
      <p:cxnSp>
        <p:nvCxnSpPr>
          <p:cNvPr id="81944" name="AutoShape 24"/>
          <p:cNvCxnSpPr>
            <a:cxnSpLocks noChangeShapeType="1"/>
            <a:stCxn id="81932" idx="3"/>
            <a:endCxn id="81937" idx="1"/>
          </p:cNvCxnSpPr>
          <p:nvPr/>
        </p:nvCxnSpPr>
        <p:spPr bwMode="auto">
          <a:xfrm>
            <a:off x="5957888" y="1125538"/>
            <a:ext cx="831850" cy="1441450"/>
          </a:xfrm>
          <a:prstGeom prst="bentConnector3">
            <a:avLst>
              <a:gd name="adj1" fmla="val 50000"/>
            </a:avLst>
          </a:prstGeom>
          <a:noFill/>
          <a:ln w="28575">
            <a:solidFill>
              <a:srgbClr val="CC9900"/>
            </a:solidFill>
            <a:miter lim="800000"/>
            <a:headEnd/>
            <a:tailEnd type="triangle" w="med" len="med"/>
          </a:ln>
          <a:effectLst/>
        </p:spPr>
      </p:cxnSp>
      <p:cxnSp>
        <p:nvCxnSpPr>
          <p:cNvPr id="81945" name="AutoShape 25"/>
          <p:cNvCxnSpPr>
            <a:cxnSpLocks noChangeShapeType="1"/>
            <a:stCxn id="81932" idx="3"/>
            <a:endCxn id="81938" idx="1"/>
          </p:cNvCxnSpPr>
          <p:nvPr/>
        </p:nvCxnSpPr>
        <p:spPr bwMode="auto">
          <a:xfrm>
            <a:off x="5957888" y="1125538"/>
            <a:ext cx="831850" cy="1800225"/>
          </a:xfrm>
          <a:prstGeom prst="bentConnector3">
            <a:avLst>
              <a:gd name="adj1" fmla="val 50000"/>
            </a:avLst>
          </a:prstGeom>
          <a:noFill/>
          <a:ln w="28575">
            <a:solidFill>
              <a:srgbClr val="CC9900"/>
            </a:solidFill>
            <a:miter lim="800000"/>
            <a:headEnd/>
            <a:tailEnd type="triangle" w="med" len="med"/>
          </a:ln>
          <a:effectLst/>
        </p:spPr>
      </p:cxnSp>
      <p:cxnSp>
        <p:nvCxnSpPr>
          <p:cNvPr id="81946" name="AutoShape 26"/>
          <p:cNvCxnSpPr>
            <a:cxnSpLocks noChangeShapeType="1"/>
            <a:stCxn id="81931" idx="3"/>
            <a:endCxn id="81939" idx="1"/>
          </p:cNvCxnSpPr>
          <p:nvPr/>
        </p:nvCxnSpPr>
        <p:spPr bwMode="auto">
          <a:xfrm>
            <a:off x="3294063" y="1125538"/>
            <a:ext cx="835025" cy="2232025"/>
          </a:xfrm>
          <a:prstGeom prst="bentConnector3">
            <a:avLst>
              <a:gd name="adj1" fmla="val 50000"/>
            </a:avLst>
          </a:prstGeom>
          <a:noFill/>
          <a:ln w="9525">
            <a:solidFill>
              <a:schemeClr val="tx1"/>
            </a:solidFill>
            <a:miter lim="800000"/>
            <a:headEnd/>
            <a:tailEnd type="triangle" w="med" len="med"/>
          </a:ln>
          <a:effectLst/>
        </p:spPr>
      </p:cxnSp>
      <p:sp>
        <p:nvSpPr>
          <p:cNvPr id="81947" name="Rectangle 27"/>
          <p:cNvSpPr>
            <a:spLocks noChangeArrowheads="1"/>
          </p:cNvSpPr>
          <p:nvPr/>
        </p:nvSpPr>
        <p:spPr bwMode="auto">
          <a:xfrm>
            <a:off x="1695450" y="5013325"/>
            <a:ext cx="1584325" cy="288925"/>
          </a:xfrm>
          <a:prstGeom prst="rect">
            <a:avLst/>
          </a:prstGeom>
          <a:solidFill>
            <a:srgbClr val="FFFFCC"/>
          </a:solidFill>
          <a:ln w="28575">
            <a:solidFill>
              <a:srgbClr val="CC9900"/>
            </a:solidFill>
            <a:miter lim="800000"/>
            <a:headEnd/>
            <a:tailEnd/>
          </a:ln>
          <a:effectLst/>
        </p:spPr>
        <p:txBody>
          <a:bodyPr wrap="none" anchor="ctr"/>
          <a:lstStyle/>
          <a:p>
            <a:r>
              <a:rPr lang="en-US" altLang="zh-TW" sz="1400" b="0">
                <a:solidFill>
                  <a:schemeClr val="bg2"/>
                </a:solidFill>
                <a:latin typeface="Times New Roman" pitchFamily="18" charset="0"/>
                <a:ea typeface="標楷體" pitchFamily="65" charset="-120"/>
              </a:rPr>
              <a:t>2 </a:t>
            </a:r>
            <a:r>
              <a:rPr lang="zh-TW" altLang="en-US" sz="1400" b="0">
                <a:solidFill>
                  <a:schemeClr val="bg2"/>
                </a:solidFill>
                <a:latin typeface="Times New Roman" pitchFamily="18" charset="0"/>
                <a:ea typeface="標楷體" pitchFamily="65" charset="-120"/>
              </a:rPr>
              <a:t>刑事類</a:t>
            </a:r>
          </a:p>
        </p:txBody>
      </p:sp>
      <p:sp>
        <p:nvSpPr>
          <p:cNvPr id="81948" name="Rectangle 28"/>
          <p:cNvSpPr>
            <a:spLocks noChangeArrowheads="1"/>
          </p:cNvSpPr>
          <p:nvPr/>
        </p:nvSpPr>
        <p:spPr bwMode="auto">
          <a:xfrm>
            <a:off x="4143375" y="3571875"/>
            <a:ext cx="1800225" cy="288925"/>
          </a:xfrm>
          <a:prstGeom prst="rect">
            <a:avLst/>
          </a:prstGeom>
          <a:solidFill>
            <a:srgbClr val="FFFFCC"/>
          </a:solidFill>
          <a:ln w="28575">
            <a:solidFill>
              <a:srgbClr val="CC9900"/>
            </a:solidFill>
            <a:miter lim="800000"/>
            <a:headEnd/>
            <a:tailEnd/>
          </a:ln>
          <a:effectLst/>
        </p:spPr>
        <p:txBody>
          <a:bodyPr wrap="none" anchor="ctr"/>
          <a:lstStyle/>
          <a:p>
            <a:r>
              <a:rPr lang="en-US" altLang="zh-TW" sz="1400" b="0">
                <a:solidFill>
                  <a:schemeClr val="bg2"/>
                </a:solidFill>
                <a:latin typeface="Times New Roman" pitchFamily="18" charset="0"/>
                <a:ea typeface="標楷體" pitchFamily="65" charset="-120"/>
              </a:rPr>
              <a:t>1.3</a:t>
            </a:r>
            <a:r>
              <a:rPr lang="zh-TW" altLang="en-US" sz="1400" b="0">
                <a:solidFill>
                  <a:schemeClr val="bg2"/>
                </a:solidFill>
                <a:latin typeface="Times New Roman" pitchFamily="18" charset="0"/>
                <a:ea typeface="標楷體" pitchFamily="65" charset="-120"/>
              </a:rPr>
              <a:t>非訟事件類</a:t>
            </a:r>
          </a:p>
        </p:txBody>
      </p:sp>
      <p:sp>
        <p:nvSpPr>
          <p:cNvPr id="81949" name="Rectangle 29"/>
          <p:cNvSpPr>
            <a:spLocks noChangeArrowheads="1"/>
          </p:cNvSpPr>
          <p:nvPr/>
        </p:nvSpPr>
        <p:spPr bwMode="auto">
          <a:xfrm>
            <a:off x="4143375" y="3932238"/>
            <a:ext cx="1800225" cy="288925"/>
          </a:xfrm>
          <a:prstGeom prst="rect">
            <a:avLst/>
          </a:prstGeom>
          <a:solidFill>
            <a:srgbClr val="FFFFCC"/>
          </a:solidFill>
          <a:ln w="28575">
            <a:solidFill>
              <a:srgbClr val="CC9900"/>
            </a:solidFill>
            <a:miter lim="800000"/>
            <a:headEnd/>
            <a:tailEnd/>
          </a:ln>
          <a:effectLst/>
        </p:spPr>
        <p:txBody>
          <a:bodyPr wrap="none" anchor="ctr"/>
          <a:lstStyle/>
          <a:p>
            <a:r>
              <a:rPr lang="en-US" altLang="zh-TW" sz="1400" b="0">
                <a:solidFill>
                  <a:schemeClr val="bg2"/>
                </a:solidFill>
                <a:latin typeface="Times New Roman" pitchFamily="18" charset="0"/>
                <a:ea typeface="標楷體" pitchFamily="65" charset="-120"/>
              </a:rPr>
              <a:t>1.4</a:t>
            </a:r>
            <a:r>
              <a:rPr lang="zh-TW" altLang="en-US" sz="1400" b="0">
                <a:solidFill>
                  <a:schemeClr val="bg2"/>
                </a:solidFill>
                <a:latin typeface="Times New Roman" pitchFamily="18" charset="0"/>
                <a:ea typeface="標楷體" pitchFamily="65" charset="-120"/>
              </a:rPr>
              <a:t>公證類</a:t>
            </a:r>
          </a:p>
        </p:txBody>
      </p:sp>
      <p:sp>
        <p:nvSpPr>
          <p:cNvPr id="81950" name="Rectangle 30"/>
          <p:cNvSpPr>
            <a:spLocks noChangeArrowheads="1"/>
          </p:cNvSpPr>
          <p:nvPr/>
        </p:nvSpPr>
        <p:spPr bwMode="auto">
          <a:xfrm>
            <a:off x="4143375" y="4292600"/>
            <a:ext cx="1800225" cy="288925"/>
          </a:xfrm>
          <a:prstGeom prst="rect">
            <a:avLst/>
          </a:prstGeom>
          <a:solidFill>
            <a:srgbClr val="FFFFCC"/>
          </a:solidFill>
          <a:ln w="28575">
            <a:solidFill>
              <a:srgbClr val="CC9900"/>
            </a:solidFill>
            <a:miter lim="800000"/>
            <a:headEnd/>
            <a:tailEnd/>
          </a:ln>
          <a:effectLst/>
        </p:spPr>
        <p:txBody>
          <a:bodyPr wrap="none" anchor="ctr"/>
          <a:lstStyle/>
          <a:p>
            <a:r>
              <a:rPr lang="en-US" altLang="zh-TW" sz="1400" b="0">
                <a:solidFill>
                  <a:schemeClr val="bg2"/>
                </a:solidFill>
                <a:latin typeface="Times New Roman" pitchFamily="18" charset="0"/>
                <a:ea typeface="標楷體" pitchFamily="65" charset="-120"/>
              </a:rPr>
              <a:t>1.5</a:t>
            </a:r>
            <a:r>
              <a:rPr lang="zh-TW" altLang="en-US" sz="1400" b="0">
                <a:solidFill>
                  <a:schemeClr val="bg2"/>
                </a:solidFill>
                <a:latin typeface="Times New Roman" pitchFamily="18" charset="0"/>
                <a:ea typeface="標楷體" pitchFamily="65" charset="-120"/>
              </a:rPr>
              <a:t>登記類</a:t>
            </a:r>
          </a:p>
        </p:txBody>
      </p:sp>
      <p:sp>
        <p:nvSpPr>
          <p:cNvPr id="81951" name="Rectangle 31"/>
          <p:cNvSpPr>
            <a:spLocks noChangeArrowheads="1"/>
          </p:cNvSpPr>
          <p:nvPr/>
        </p:nvSpPr>
        <p:spPr bwMode="auto">
          <a:xfrm>
            <a:off x="4143375" y="4652963"/>
            <a:ext cx="1800225" cy="288925"/>
          </a:xfrm>
          <a:prstGeom prst="rect">
            <a:avLst/>
          </a:prstGeom>
          <a:solidFill>
            <a:srgbClr val="FFFFCC"/>
          </a:solidFill>
          <a:ln w="28575">
            <a:solidFill>
              <a:srgbClr val="CC9900"/>
            </a:solidFill>
            <a:miter lim="800000"/>
            <a:headEnd/>
            <a:tailEnd/>
          </a:ln>
          <a:effectLst/>
        </p:spPr>
        <p:txBody>
          <a:bodyPr wrap="none" anchor="ctr"/>
          <a:lstStyle/>
          <a:p>
            <a:r>
              <a:rPr lang="en-US" altLang="zh-TW" sz="1400" b="0">
                <a:solidFill>
                  <a:schemeClr val="bg2"/>
                </a:solidFill>
                <a:latin typeface="Times New Roman" pitchFamily="18" charset="0"/>
                <a:ea typeface="標楷體" pitchFamily="65" charset="-120"/>
              </a:rPr>
              <a:t>1.6</a:t>
            </a:r>
            <a:r>
              <a:rPr lang="zh-TW" altLang="en-US" sz="1400" b="0">
                <a:solidFill>
                  <a:schemeClr val="bg2"/>
                </a:solidFill>
                <a:latin typeface="Times New Roman" pitchFamily="18" charset="0"/>
                <a:ea typeface="標楷體" pitchFamily="65" charset="-120"/>
              </a:rPr>
              <a:t>民事其他類</a:t>
            </a:r>
          </a:p>
        </p:txBody>
      </p:sp>
      <p:sp>
        <p:nvSpPr>
          <p:cNvPr id="81952" name="Rectangle 32"/>
          <p:cNvSpPr>
            <a:spLocks noChangeArrowheads="1"/>
          </p:cNvSpPr>
          <p:nvPr/>
        </p:nvSpPr>
        <p:spPr bwMode="auto">
          <a:xfrm>
            <a:off x="1695450" y="5372100"/>
            <a:ext cx="1584325" cy="288925"/>
          </a:xfrm>
          <a:prstGeom prst="rect">
            <a:avLst/>
          </a:prstGeom>
          <a:solidFill>
            <a:srgbClr val="FFFFCC"/>
          </a:solidFill>
          <a:ln w="28575">
            <a:solidFill>
              <a:srgbClr val="CC9900"/>
            </a:solidFill>
            <a:miter lim="800000"/>
            <a:headEnd/>
            <a:tailEnd/>
          </a:ln>
          <a:effectLst/>
        </p:spPr>
        <p:txBody>
          <a:bodyPr wrap="none" anchor="ctr"/>
          <a:lstStyle/>
          <a:p>
            <a:r>
              <a:rPr lang="en-US" altLang="zh-TW" sz="1400" b="0">
                <a:solidFill>
                  <a:schemeClr val="bg2"/>
                </a:solidFill>
                <a:latin typeface="Times New Roman" pitchFamily="18" charset="0"/>
                <a:ea typeface="標楷體" pitchFamily="65" charset="-120"/>
              </a:rPr>
              <a:t>3 </a:t>
            </a:r>
            <a:r>
              <a:rPr lang="zh-TW" altLang="en-US" sz="1400" b="0">
                <a:solidFill>
                  <a:schemeClr val="bg2"/>
                </a:solidFill>
                <a:latin typeface="Times New Roman" pitchFamily="18" charset="0"/>
                <a:ea typeface="標楷體" pitchFamily="65" charset="-120"/>
              </a:rPr>
              <a:t>司法行政文書類</a:t>
            </a:r>
          </a:p>
        </p:txBody>
      </p:sp>
      <p:sp>
        <p:nvSpPr>
          <p:cNvPr id="81953" name="Rectangle 33"/>
          <p:cNvSpPr>
            <a:spLocks noChangeArrowheads="1"/>
          </p:cNvSpPr>
          <p:nvPr/>
        </p:nvSpPr>
        <p:spPr bwMode="auto">
          <a:xfrm>
            <a:off x="1695450" y="5734050"/>
            <a:ext cx="1584325" cy="288925"/>
          </a:xfrm>
          <a:prstGeom prst="rect">
            <a:avLst/>
          </a:prstGeom>
          <a:solidFill>
            <a:srgbClr val="FFFFCC"/>
          </a:solidFill>
          <a:ln w="28575">
            <a:solidFill>
              <a:srgbClr val="CC9900"/>
            </a:solidFill>
            <a:miter lim="800000"/>
            <a:headEnd/>
            <a:tailEnd/>
          </a:ln>
          <a:effectLst/>
        </p:spPr>
        <p:txBody>
          <a:bodyPr wrap="none" anchor="ctr"/>
          <a:lstStyle/>
          <a:p>
            <a:r>
              <a:rPr lang="en-US" altLang="zh-TW" sz="1400" b="0">
                <a:solidFill>
                  <a:schemeClr val="bg2"/>
                </a:solidFill>
                <a:latin typeface="Times New Roman" pitchFamily="18" charset="0"/>
                <a:ea typeface="標楷體" pitchFamily="65" charset="-120"/>
              </a:rPr>
              <a:t>4 </a:t>
            </a:r>
            <a:r>
              <a:rPr lang="zh-TW" altLang="en-US" sz="1400" b="0">
                <a:solidFill>
                  <a:schemeClr val="bg2"/>
                </a:solidFill>
                <a:latin typeface="Times New Roman" pitchFamily="18" charset="0"/>
                <a:ea typeface="標楷體" pitchFamily="65" charset="-120"/>
              </a:rPr>
              <a:t>其他類</a:t>
            </a:r>
          </a:p>
        </p:txBody>
      </p:sp>
      <p:cxnSp>
        <p:nvCxnSpPr>
          <p:cNvPr id="81954" name="AutoShape 34"/>
          <p:cNvCxnSpPr>
            <a:cxnSpLocks noChangeShapeType="1"/>
            <a:stCxn id="81931" idx="3"/>
            <a:endCxn id="81948" idx="1"/>
          </p:cNvCxnSpPr>
          <p:nvPr/>
        </p:nvCxnSpPr>
        <p:spPr bwMode="auto">
          <a:xfrm>
            <a:off x="3294063" y="1125538"/>
            <a:ext cx="835025" cy="2590800"/>
          </a:xfrm>
          <a:prstGeom prst="bentConnector3">
            <a:avLst>
              <a:gd name="adj1" fmla="val 50000"/>
            </a:avLst>
          </a:prstGeom>
          <a:noFill/>
          <a:ln w="9525">
            <a:solidFill>
              <a:schemeClr val="tx1"/>
            </a:solidFill>
            <a:miter lim="800000"/>
            <a:headEnd/>
            <a:tailEnd type="triangle" w="med" len="med"/>
          </a:ln>
          <a:effectLst/>
        </p:spPr>
      </p:cxnSp>
      <p:cxnSp>
        <p:nvCxnSpPr>
          <p:cNvPr id="81955" name="AutoShape 35"/>
          <p:cNvCxnSpPr>
            <a:cxnSpLocks noChangeShapeType="1"/>
            <a:stCxn id="81931" idx="3"/>
            <a:endCxn id="81949" idx="1"/>
          </p:cNvCxnSpPr>
          <p:nvPr/>
        </p:nvCxnSpPr>
        <p:spPr bwMode="auto">
          <a:xfrm>
            <a:off x="3294063" y="1125538"/>
            <a:ext cx="835025" cy="2951162"/>
          </a:xfrm>
          <a:prstGeom prst="bentConnector3">
            <a:avLst>
              <a:gd name="adj1" fmla="val 50000"/>
            </a:avLst>
          </a:prstGeom>
          <a:noFill/>
          <a:ln w="9525">
            <a:solidFill>
              <a:schemeClr val="tx1"/>
            </a:solidFill>
            <a:miter lim="800000"/>
            <a:headEnd/>
            <a:tailEnd type="triangle" w="med" len="med"/>
          </a:ln>
          <a:effectLst/>
        </p:spPr>
      </p:cxnSp>
      <p:cxnSp>
        <p:nvCxnSpPr>
          <p:cNvPr id="81956" name="AutoShape 36"/>
          <p:cNvCxnSpPr>
            <a:cxnSpLocks noChangeShapeType="1"/>
            <a:stCxn id="81931" idx="3"/>
            <a:endCxn id="81950" idx="1"/>
          </p:cNvCxnSpPr>
          <p:nvPr/>
        </p:nvCxnSpPr>
        <p:spPr bwMode="auto">
          <a:xfrm>
            <a:off x="3294063" y="1125538"/>
            <a:ext cx="835025" cy="3311525"/>
          </a:xfrm>
          <a:prstGeom prst="bentConnector3">
            <a:avLst>
              <a:gd name="adj1" fmla="val 50000"/>
            </a:avLst>
          </a:prstGeom>
          <a:noFill/>
          <a:ln w="9525">
            <a:solidFill>
              <a:schemeClr val="tx1"/>
            </a:solidFill>
            <a:miter lim="800000"/>
            <a:headEnd/>
            <a:tailEnd type="triangle" w="med" len="med"/>
          </a:ln>
          <a:effectLst/>
        </p:spPr>
      </p:cxnSp>
      <p:cxnSp>
        <p:nvCxnSpPr>
          <p:cNvPr id="81957" name="AutoShape 37"/>
          <p:cNvCxnSpPr>
            <a:cxnSpLocks noChangeShapeType="1"/>
            <a:stCxn id="81931" idx="3"/>
            <a:endCxn id="81951" idx="1"/>
          </p:cNvCxnSpPr>
          <p:nvPr/>
        </p:nvCxnSpPr>
        <p:spPr bwMode="auto">
          <a:xfrm>
            <a:off x="3294063" y="1125538"/>
            <a:ext cx="835025" cy="3671887"/>
          </a:xfrm>
          <a:prstGeom prst="bentConnector3">
            <a:avLst>
              <a:gd name="adj1" fmla="val 50000"/>
            </a:avLst>
          </a:prstGeom>
          <a:noFill/>
          <a:ln w="9525">
            <a:solidFill>
              <a:schemeClr val="tx1"/>
            </a:solidFill>
            <a:miter lim="800000"/>
            <a:headEnd/>
            <a:tailEnd type="triangle" w="med" len="med"/>
          </a:ln>
          <a:effectLst/>
        </p:spPr>
      </p:cxnSp>
      <p:cxnSp>
        <p:nvCxnSpPr>
          <p:cNvPr id="81958" name="AutoShape 38"/>
          <p:cNvCxnSpPr>
            <a:cxnSpLocks noChangeShapeType="1"/>
            <a:stCxn id="81931" idx="3"/>
            <a:endCxn id="81932" idx="1"/>
          </p:cNvCxnSpPr>
          <p:nvPr/>
        </p:nvCxnSpPr>
        <p:spPr bwMode="auto">
          <a:xfrm>
            <a:off x="3294063" y="1125538"/>
            <a:ext cx="835025" cy="0"/>
          </a:xfrm>
          <a:prstGeom prst="straightConnector1">
            <a:avLst/>
          </a:prstGeom>
          <a:noFill/>
          <a:ln w="28575">
            <a:solidFill>
              <a:srgbClr val="CC9900"/>
            </a:solidFill>
            <a:round/>
            <a:headEnd/>
            <a:tailEnd type="triangle" w="med" len="med"/>
          </a:ln>
          <a:effectLst/>
        </p:spPr>
      </p:cxnSp>
      <p:cxnSp>
        <p:nvCxnSpPr>
          <p:cNvPr id="81976" name="AutoShape 56"/>
          <p:cNvCxnSpPr>
            <a:cxnSpLocks noChangeShapeType="1"/>
            <a:stCxn id="81931" idx="1"/>
            <a:endCxn id="81947" idx="1"/>
          </p:cNvCxnSpPr>
          <p:nvPr/>
        </p:nvCxnSpPr>
        <p:spPr bwMode="auto">
          <a:xfrm rot="10800000" flipH="1" flipV="1">
            <a:off x="1681163" y="1125538"/>
            <a:ext cx="1587" cy="4032250"/>
          </a:xfrm>
          <a:prstGeom prst="bentConnector3">
            <a:avLst>
              <a:gd name="adj1" fmla="val -13500000"/>
            </a:avLst>
          </a:prstGeom>
          <a:noFill/>
          <a:ln w="9525">
            <a:solidFill>
              <a:schemeClr val="tx1"/>
            </a:solidFill>
            <a:miter lim="800000"/>
            <a:headEnd type="triangle" w="med" len="med"/>
            <a:tailEnd type="triangle" w="med" len="med"/>
          </a:ln>
          <a:effectLst/>
        </p:spPr>
      </p:cxnSp>
      <p:cxnSp>
        <p:nvCxnSpPr>
          <p:cNvPr id="81977" name="AutoShape 57"/>
          <p:cNvCxnSpPr>
            <a:cxnSpLocks noChangeShapeType="1"/>
            <a:stCxn id="81947" idx="1"/>
            <a:endCxn id="81952" idx="1"/>
          </p:cNvCxnSpPr>
          <p:nvPr/>
        </p:nvCxnSpPr>
        <p:spPr bwMode="auto">
          <a:xfrm rot="10800000" flipH="1" flipV="1">
            <a:off x="1681163" y="5157788"/>
            <a:ext cx="1587" cy="358775"/>
          </a:xfrm>
          <a:prstGeom prst="bentConnector3">
            <a:avLst>
              <a:gd name="adj1" fmla="val -13500000"/>
            </a:avLst>
          </a:prstGeom>
          <a:noFill/>
          <a:ln w="9525">
            <a:solidFill>
              <a:schemeClr val="tx1"/>
            </a:solidFill>
            <a:miter lim="800000"/>
            <a:headEnd type="triangle" w="med" len="med"/>
            <a:tailEnd type="triangle" w="med" len="med"/>
          </a:ln>
          <a:effectLst/>
        </p:spPr>
      </p:cxnSp>
      <p:cxnSp>
        <p:nvCxnSpPr>
          <p:cNvPr id="81978" name="AutoShape 58"/>
          <p:cNvCxnSpPr>
            <a:cxnSpLocks noChangeShapeType="1"/>
            <a:stCxn id="81952" idx="1"/>
            <a:endCxn id="81953" idx="1"/>
          </p:cNvCxnSpPr>
          <p:nvPr/>
        </p:nvCxnSpPr>
        <p:spPr bwMode="auto">
          <a:xfrm rot="10800000" flipH="1" flipV="1">
            <a:off x="1681163" y="5516563"/>
            <a:ext cx="1587" cy="361950"/>
          </a:xfrm>
          <a:prstGeom prst="bentConnector3">
            <a:avLst>
              <a:gd name="adj1" fmla="val -13500000"/>
            </a:avLst>
          </a:prstGeom>
          <a:noFill/>
          <a:ln w="9525">
            <a:solidFill>
              <a:schemeClr val="tx1"/>
            </a:solidFill>
            <a:miter lim="800000"/>
            <a:headEnd type="triangle" w="med" len="med"/>
            <a:tailEnd type="triangle" w="med" len="med"/>
          </a:ln>
          <a:effectLst/>
        </p:spPr>
      </p:cxnSp>
      <p:sp>
        <p:nvSpPr>
          <p:cNvPr id="81979" name="Rectangle 59"/>
          <p:cNvSpPr>
            <a:spLocks noChangeArrowheads="1"/>
          </p:cNvSpPr>
          <p:nvPr/>
        </p:nvSpPr>
        <p:spPr bwMode="auto">
          <a:xfrm>
            <a:off x="6805613" y="3141663"/>
            <a:ext cx="1800225" cy="287337"/>
          </a:xfrm>
          <a:prstGeom prst="rect">
            <a:avLst/>
          </a:prstGeom>
          <a:solidFill>
            <a:srgbClr val="FFFFCC"/>
          </a:solidFill>
          <a:ln w="28575">
            <a:solidFill>
              <a:srgbClr val="CC9900"/>
            </a:solidFill>
            <a:miter lim="800000"/>
            <a:headEnd/>
            <a:tailEnd/>
          </a:ln>
          <a:effectLst/>
        </p:spPr>
        <p:txBody>
          <a:bodyPr wrap="none" anchor="ctr"/>
          <a:lstStyle/>
          <a:p>
            <a:r>
              <a:rPr lang="en-US" altLang="zh-TW" sz="1400" b="0">
                <a:latin typeface="Times New Roman" pitchFamily="18" charset="0"/>
                <a:ea typeface="標楷體" pitchFamily="65" charset="-120"/>
              </a:rPr>
              <a:t>1.1.7</a:t>
            </a:r>
            <a:r>
              <a:rPr lang="zh-TW" altLang="en-US" sz="1400" b="0">
                <a:latin typeface="Times New Roman" pitchFamily="18" charset="0"/>
                <a:ea typeface="標楷體" pitchFamily="65" charset="-120"/>
              </a:rPr>
              <a:t>民事訴訟記錄</a:t>
            </a:r>
          </a:p>
        </p:txBody>
      </p:sp>
      <p:pic>
        <p:nvPicPr>
          <p:cNvPr id="81981" name="Picture 61" descr="ppt-1s70_cut"/>
          <p:cNvPicPr>
            <a:picLocks noChangeAspect="1" noChangeArrowheads="1"/>
          </p:cNvPicPr>
          <p:nvPr/>
        </p:nvPicPr>
        <p:blipFill>
          <a:blip r:embed="rId2" cstate="print"/>
          <a:srcRect/>
          <a:stretch>
            <a:fillRect/>
          </a:stretch>
        </p:blipFill>
        <p:spPr bwMode="auto">
          <a:xfrm>
            <a:off x="0" y="0"/>
            <a:ext cx="933450" cy="6838950"/>
          </a:xfrm>
          <a:prstGeom prst="rect">
            <a:avLst/>
          </a:prstGeom>
          <a:noFill/>
        </p:spPr>
      </p:pic>
      <p:sp>
        <p:nvSpPr>
          <p:cNvPr id="81982" name="Text Box 62"/>
          <p:cNvSpPr txBox="1">
            <a:spLocks noChangeArrowheads="1"/>
          </p:cNvSpPr>
          <p:nvPr/>
        </p:nvSpPr>
        <p:spPr bwMode="auto">
          <a:xfrm>
            <a:off x="250825" y="1468438"/>
            <a:ext cx="549275" cy="3082925"/>
          </a:xfrm>
          <a:prstGeom prst="rect">
            <a:avLst/>
          </a:prstGeom>
          <a:noFill/>
          <a:ln w="9525">
            <a:noFill/>
            <a:miter lim="800000"/>
            <a:headEnd/>
            <a:tailEnd/>
          </a:ln>
          <a:effectLst/>
        </p:spPr>
        <p:txBody>
          <a:bodyPr vert="eaVert" wrap="none">
            <a:spAutoFit/>
          </a:bodyPr>
          <a:lstStyle/>
          <a:p>
            <a:r>
              <a:rPr lang="zh-TW" altLang="en-US" sz="2400">
                <a:solidFill>
                  <a:srgbClr val="387000"/>
                </a:solidFill>
                <a:latin typeface="Times New Roman" pitchFamily="18" charset="0"/>
                <a:ea typeface="標楷體" pitchFamily="65" charset="-120"/>
              </a:rPr>
              <a:t>檔 案 架 構 表：三階層</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750" name="Group 4510"/>
          <p:cNvGraphicFramePr>
            <a:graphicFrameLocks noGrp="1"/>
          </p:cNvGraphicFramePr>
          <p:nvPr/>
        </p:nvGraphicFramePr>
        <p:xfrm>
          <a:off x="1476375" y="1079500"/>
          <a:ext cx="3441700" cy="5791200"/>
        </p:xfrm>
        <a:graphic>
          <a:graphicData uri="http://schemas.openxmlformats.org/drawingml/2006/table">
            <a:tbl>
              <a:tblPr/>
              <a:tblGrid>
                <a:gridCol w="496888"/>
                <a:gridCol w="887412"/>
                <a:gridCol w="2057400"/>
              </a:tblGrid>
              <a:tr h="219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條</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項</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款</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rowSpan="19">
                  <a:txBody>
                    <a:bodyPr/>
                    <a:lstStyle/>
                    <a:p>
                      <a:pPr marL="0" marR="0" lvl="0" indent="8255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a:t>
                      </a:r>
                      <a:endParaRPr kumimoji="1" lang="en-US" altLang="zh-TW"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82550" algn="l"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民</a:t>
                      </a:r>
                      <a:endParaRPr kumimoji="1" lang="zh-TW" altLang="en-US"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82550" algn="l"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事</a:t>
                      </a:r>
                      <a:endParaRPr kumimoji="1" lang="zh-TW" altLang="en-US"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82550" algn="l"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類</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7">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1.1</a:t>
                      </a:r>
                      <a:endParaRPr kumimoji="1" lang="en-US" altLang="zh-TW"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民事</a:t>
                      </a:r>
                      <a:endParaRPr kumimoji="1" lang="zh-TW" altLang="en-US"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裁判書類</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1.1.1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民事判決原本</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1.1.2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民事事件簿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1.1.3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訴訟當事者名簿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1.1.4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民事事件擔當簿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1.1.5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上訴始末簿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1.1.6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民事再審事件簿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1.1.7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民事訴訟記錄</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rowSpan="1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1.2</a:t>
                      </a:r>
                      <a:endParaRPr kumimoji="1" lang="en-US" altLang="zh-TW"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民事事件</a:t>
                      </a:r>
                      <a:endParaRPr kumimoji="1" lang="zh-TW" altLang="en-US"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程序書類</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1.2.1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督促事件</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1.2.2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支拂命令</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1.2.3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閱覽委任狀</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1.2.4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告知催告事件簿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1.2.5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民事共助事件簿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1.2.6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和解事件</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1.2.7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雜事件</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1.2.8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假差押假處分</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1.2.9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執行命令</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1.2.10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破產事件</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1.2.11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供託事件</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1.2.12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訴訟費用確定</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43175" name="Group 4935"/>
          <p:cNvGraphicFramePr>
            <a:graphicFrameLocks noGrp="1"/>
          </p:cNvGraphicFramePr>
          <p:nvPr/>
        </p:nvGraphicFramePr>
        <p:xfrm>
          <a:off x="5148263" y="1079500"/>
          <a:ext cx="3441700" cy="4053840"/>
        </p:xfrm>
        <a:graphic>
          <a:graphicData uri="http://schemas.openxmlformats.org/drawingml/2006/table">
            <a:tbl>
              <a:tblPr/>
              <a:tblGrid>
                <a:gridCol w="469900"/>
                <a:gridCol w="1371600"/>
                <a:gridCol w="1600200"/>
              </a:tblGrid>
              <a:tr h="219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條</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項</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款</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rowSpan="13">
                  <a:txBody>
                    <a:bodyPr/>
                    <a:lstStyle/>
                    <a:p>
                      <a:pPr marL="0" marR="0" lvl="0" indent="8255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a:t>
                      </a:r>
                      <a:endParaRPr kumimoji="1" lang="en-US" altLang="zh-TW"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82550" algn="l"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民</a:t>
                      </a:r>
                      <a:endParaRPr kumimoji="1" lang="zh-TW" altLang="en-US"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82550" algn="l"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事</a:t>
                      </a:r>
                      <a:endParaRPr kumimoji="1" lang="zh-TW" altLang="en-US"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82550" algn="l"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類</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1.3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非訟事件類</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1.3.1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非訟事件原本</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1.3.2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非訟事件簿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1.4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公證類</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1.4.1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公正證書</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1.4.2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私署證書</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1.4.3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拒絕證書</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1.4.4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確定日付</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vMerge="1">
                  <a:txBody>
                    <a:bodyPr/>
                    <a:lstStyle/>
                    <a:p>
                      <a:endParaRPr lang="zh-TW" altLang="en-US"/>
                    </a:p>
                  </a:txBody>
                  <a:tcPr/>
                </a:tc>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1.5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登記類</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1.5.1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登記簿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1.5.2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登記公告</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1.5.3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登記申請書</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1.5.4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登記受付帳</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1.5.5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印鑑簿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1.6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其他民事類</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1.6.1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相續未定地</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1.6.2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雜集</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143176" name="Group 4936"/>
          <p:cNvGrpSpPr>
            <a:grpSpLocks/>
          </p:cNvGrpSpPr>
          <p:nvPr/>
        </p:nvGrpSpPr>
        <p:grpSpPr bwMode="auto">
          <a:xfrm>
            <a:off x="0" y="0"/>
            <a:ext cx="9144000" cy="6838950"/>
            <a:chOff x="0" y="0"/>
            <a:chExt cx="5760" cy="4308"/>
          </a:xfrm>
        </p:grpSpPr>
        <p:pic>
          <p:nvPicPr>
            <p:cNvPr id="143177" name="Picture 4937" descr="ppt-1s70_cut"/>
            <p:cNvPicPr>
              <a:picLocks noChangeAspect="1" noChangeArrowheads="1"/>
            </p:cNvPicPr>
            <p:nvPr/>
          </p:nvPicPr>
          <p:blipFill>
            <a:blip r:embed="rId2" cstate="print"/>
            <a:srcRect/>
            <a:stretch>
              <a:fillRect/>
            </a:stretch>
          </p:blipFill>
          <p:spPr bwMode="auto">
            <a:xfrm>
              <a:off x="0" y="0"/>
              <a:ext cx="588" cy="4308"/>
            </a:xfrm>
            <a:prstGeom prst="rect">
              <a:avLst/>
            </a:prstGeom>
            <a:noFill/>
          </p:spPr>
        </p:pic>
        <p:sp>
          <p:nvSpPr>
            <p:cNvPr id="143178" name="Rectangle 4938"/>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檔案架構表</a:t>
              </a: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335" name="Group 1927"/>
          <p:cNvGraphicFramePr>
            <a:graphicFrameLocks noGrp="1"/>
          </p:cNvGraphicFramePr>
          <p:nvPr/>
        </p:nvGraphicFramePr>
        <p:xfrm>
          <a:off x="4879975" y="1196975"/>
          <a:ext cx="4013200" cy="5212080"/>
        </p:xfrm>
        <a:graphic>
          <a:graphicData uri="http://schemas.openxmlformats.org/drawingml/2006/table">
            <a:tbl>
              <a:tblPr/>
              <a:tblGrid>
                <a:gridCol w="469900"/>
                <a:gridCol w="1714500"/>
                <a:gridCol w="1828800"/>
              </a:tblGrid>
              <a:tr h="219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條</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項</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款</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rowSpan="17">
                  <a:txBody>
                    <a:bodyPr/>
                    <a:lstStyle/>
                    <a:p>
                      <a:pPr marL="0" marR="0" lvl="0" indent="8255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a:t>
                      </a:r>
                      <a:endParaRPr kumimoji="1" lang="en-US" altLang="zh-TW"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82550" algn="l"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司</a:t>
                      </a:r>
                      <a:endParaRPr kumimoji="1" lang="zh-TW" altLang="en-US"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82550" algn="l"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法</a:t>
                      </a:r>
                      <a:endParaRPr kumimoji="1" lang="zh-TW" altLang="en-US"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82550" algn="l"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行</a:t>
                      </a:r>
                      <a:endParaRPr kumimoji="1" lang="zh-TW" altLang="en-US"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82550" algn="l"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政</a:t>
                      </a:r>
                      <a:endParaRPr kumimoji="1" lang="zh-TW" altLang="en-US"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82550" algn="l"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文</a:t>
                      </a:r>
                      <a:endParaRPr kumimoji="1" lang="zh-TW" altLang="en-US"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82550" algn="l"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書</a:t>
                      </a:r>
                      <a:endParaRPr kumimoji="1" lang="zh-TW" altLang="en-US"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82550" algn="l"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類</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3.1</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文書收發送達</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3.1.1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文書收發日誌</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3.1.2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廳內外遞付錄</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3.1.3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訴訟書類遞信簿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3.1.4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執達送達委任簿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3.1.5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送達事件簿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vMerge="1">
                  <a:txBody>
                    <a:bodyPr/>
                    <a:lstStyle/>
                    <a:p>
                      <a:endParaRPr lang="zh-TW" altLang="en-US"/>
                    </a:p>
                  </a:txBody>
                  <a:tcPr/>
                </a:tc>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3.2</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文書記錄管理</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3.2.1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記錄帳簿保存簿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3.2.2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記錄貸出簿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3.2.3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民事卷宗保存簿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3.2.4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銷毀文卷清冊</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3.3</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法院收支</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3.3.1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歲入金通知簿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750">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3.3.2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印紙收入簿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3.3.3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證憑書綴</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3.4</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法院用書</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a:t>
                      </a:r>
                      <a:endParaRPr kumimoji="1" lang="en-US" altLang="zh-TW"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3.5</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法院人事</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a:t>
                      </a:r>
                      <a:endParaRPr kumimoji="1" lang="en-US" altLang="zh-TW"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3.6</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法院令達</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a:t>
                      </a:r>
                      <a:endParaRPr kumimoji="1" lang="en-US" altLang="zh-TW"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3.7</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法院往復文書</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a:t>
                      </a:r>
                      <a:endParaRPr kumimoji="1" lang="en-US" altLang="zh-TW"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3.8</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法院庶務其他文書</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a:t>
                      </a:r>
                      <a:endParaRPr kumimoji="1" lang="en-US" altLang="zh-TW"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47658" name="Group 2250"/>
          <p:cNvGraphicFramePr>
            <a:graphicFrameLocks noGrp="1"/>
          </p:cNvGraphicFramePr>
          <p:nvPr/>
        </p:nvGraphicFramePr>
        <p:xfrm>
          <a:off x="1279525" y="1196975"/>
          <a:ext cx="3376613" cy="5410200"/>
        </p:xfrm>
        <a:graphic>
          <a:graphicData uri="http://schemas.openxmlformats.org/drawingml/2006/table">
            <a:tbl>
              <a:tblPr/>
              <a:tblGrid>
                <a:gridCol w="404813"/>
                <a:gridCol w="1143000"/>
                <a:gridCol w="1828800"/>
              </a:tblGrid>
              <a:tr h="219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條</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項</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款</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rowSpan="17">
                  <a:txBody>
                    <a:bodyPr/>
                    <a:lstStyle/>
                    <a:p>
                      <a:pPr marL="0" marR="0" lvl="0" indent="8255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a:t>
                      </a:r>
                      <a:endParaRPr kumimoji="1" lang="en-US" altLang="zh-TW"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82550" algn="l"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刑</a:t>
                      </a:r>
                      <a:endParaRPr kumimoji="1" lang="zh-TW" altLang="en-US"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82550" algn="l"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事</a:t>
                      </a:r>
                      <a:endParaRPr kumimoji="1" lang="zh-TW" altLang="en-US"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82550" algn="l"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類</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2.1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刑事</a:t>
                      </a:r>
                      <a:endParaRPr kumimoji="1" lang="zh-TW" altLang="en-US"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裁判書類</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2.1.1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刑事判決原本</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2.1.2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刑事事件簿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750">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2.1.3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上級判決先例</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2.1.4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被告人名索引簿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2.1.5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刑事事件擔當簿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vMerge="1">
                  <a:txBody>
                    <a:bodyPr/>
                    <a:lstStyle/>
                    <a:p>
                      <a:endParaRPr lang="zh-TW" altLang="en-US"/>
                    </a:p>
                  </a:txBody>
                  <a:tcPr/>
                </a:tc>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2.2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刑事</a:t>
                      </a:r>
                      <a:endParaRPr kumimoji="1" lang="zh-TW" altLang="en-US"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程序書類</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2.2.1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刑事共助事件簿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2.2.2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不起訴抗告決定</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2.2.3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略式事件</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2.2.4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豫審事件 </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2.2.5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換金刑命令原本</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2.2.6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過料決定謄本綴</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2.3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檢察</a:t>
                      </a:r>
                      <a:endParaRPr kumimoji="1" lang="zh-TW" altLang="en-US"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局文書</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2.3.1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表記</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2.3.2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職員之監督懲戒</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2.3.3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犯罪常習者名簿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2.3.4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機密文書</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2.3.5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雜卷</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2.4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刑事類</a:t>
                      </a:r>
                      <a:endParaRPr kumimoji="1" lang="zh-TW" altLang="en-US" sz="1000" b="0" i="0" u="none" strike="noStrike" cap="none" normalizeH="0" baseline="0" smtClean="0">
                        <a:ln>
                          <a:noFill/>
                        </a:ln>
                        <a:solidFill>
                          <a:schemeClr val="tx1"/>
                        </a:solidFill>
                        <a:effectLst/>
                        <a:latin typeface="Arial" charset="0"/>
                        <a:ea typeface="新細明體" pitchFamily="18" charset="-12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司法文書</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a:t>
                      </a:r>
                      <a:endParaRPr kumimoji="1" lang="en-US" altLang="zh-TW"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147655" name="Group 2247"/>
          <p:cNvGrpSpPr>
            <a:grpSpLocks/>
          </p:cNvGrpSpPr>
          <p:nvPr/>
        </p:nvGrpSpPr>
        <p:grpSpPr bwMode="auto">
          <a:xfrm>
            <a:off x="0" y="0"/>
            <a:ext cx="9144000" cy="6838950"/>
            <a:chOff x="0" y="0"/>
            <a:chExt cx="5760" cy="4308"/>
          </a:xfrm>
        </p:grpSpPr>
        <p:pic>
          <p:nvPicPr>
            <p:cNvPr id="147656" name="Picture 2248" descr="ppt-1s70_cut"/>
            <p:cNvPicPr>
              <a:picLocks noChangeAspect="1" noChangeArrowheads="1"/>
            </p:cNvPicPr>
            <p:nvPr/>
          </p:nvPicPr>
          <p:blipFill>
            <a:blip r:embed="rId2" cstate="print"/>
            <a:srcRect/>
            <a:stretch>
              <a:fillRect/>
            </a:stretch>
          </p:blipFill>
          <p:spPr bwMode="auto">
            <a:xfrm>
              <a:off x="0" y="0"/>
              <a:ext cx="588" cy="4308"/>
            </a:xfrm>
            <a:prstGeom prst="rect">
              <a:avLst/>
            </a:prstGeom>
            <a:noFill/>
          </p:spPr>
        </p:pic>
        <p:sp>
          <p:nvSpPr>
            <p:cNvPr id="147657" name="Rectangle 2249"/>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檔案架構表</a:t>
              </a: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862" name="Group 1478"/>
          <p:cNvGraphicFramePr>
            <a:graphicFrameLocks noGrp="1"/>
          </p:cNvGraphicFramePr>
          <p:nvPr/>
        </p:nvGraphicFramePr>
        <p:xfrm>
          <a:off x="2051050" y="1268413"/>
          <a:ext cx="5041900" cy="868680"/>
        </p:xfrm>
        <a:graphic>
          <a:graphicData uri="http://schemas.openxmlformats.org/drawingml/2006/table">
            <a:tbl>
              <a:tblPr/>
              <a:tblGrid>
                <a:gridCol w="927100"/>
                <a:gridCol w="1714500"/>
                <a:gridCol w="2400300"/>
              </a:tblGrid>
              <a:tr h="219075">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4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其他類</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4.1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戶籍法違反事件</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4.1.1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戶籍法違反決定原本</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4.1.2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過料事件簿</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955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4.2 </a:t>
                      </a:r>
                      <a:r>
                        <a:rPr kumimoji="1" lang="zh-TW" altLang="en-US"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中華民國文書</a:t>
                      </a:r>
                      <a:endParaRPr kumimoji="1" lang="zh-TW" altLang="en-US"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3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a:t>
                      </a:r>
                      <a:endParaRPr kumimoji="1" lang="en-US" altLang="zh-TW" sz="1800" b="0" i="0" u="none" strike="noStrike" cap="none" normalizeH="0" baseline="0" smtClean="0">
                        <a:ln>
                          <a:noFill/>
                        </a:ln>
                        <a:solidFill>
                          <a:schemeClr val="tx1"/>
                        </a:solidFill>
                        <a:effectLst/>
                        <a:latin typeface="Arial" charset="0"/>
                        <a:ea typeface="新細明體" pitchFamily="18"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145877" name="Group 1493"/>
          <p:cNvGrpSpPr>
            <a:grpSpLocks/>
          </p:cNvGrpSpPr>
          <p:nvPr/>
        </p:nvGrpSpPr>
        <p:grpSpPr bwMode="auto">
          <a:xfrm>
            <a:off x="0" y="0"/>
            <a:ext cx="9144000" cy="6838950"/>
            <a:chOff x="0" y="0"/>
            <a:chExt cx="5760" cy="4308"/>
          </a:xfrm>
        </p:grpSpPr>
        <p:pic>
          <p:nvPicPr>
            <p:cNvPr id="145878" name="Picture 1494" descr="ppt-1s70_cut"/>
            <p:cNvPicPr>
              <a:picLocks noChangeAspect="1" noChangeArrowheads="1"/>
            </p:cNvPicPr>
            <p:nvPr/>
          </p:nvPicPr>
          <p:blipFill>
            <a:blip r:embed="rId2" cstate="print"/>
            <a:srcRect/>
            <a:stretch>
              <a:fillRect/>
            </a:stretch>
          </p:blipFill>
          <p:spPr bwMode="auto">
            <a:xfrm>
              <a:off x="0" y="0"/>
              <a:ext cx="588" cy="4308"/>
            </a:xfrm>
            <a:prstGeom prst="rect">
              <a:avLst/>
            </a:prstGeom>
            <a:noFill/>
          </p:spPr>
        </p:pic>
        <p:sp>
          <p:nvSpPr>
            <p:cNvPr id="145879" name="Rectangle 1495"/>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檔案架構表</a:t>
              </a: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016" name="Group 24"/>
          <p:cNvGrpSpPr>
            <a:grpSpLocks/>
          </p:cNvGrpSpPr>
          <p:nvPr/>
        </p:nvGrpSpPr>
        <p:grpSpPr bwMode="auto">
          <a:xfrm>
            <a:off x="1403350" y="1412875"/>
            <a:ext cx="6985000" cy="4765675"/>
            <a:chOff x="839" y="1117"/>
            <a:chExt cx="4400" cy="3002"/>
          </a:xfrm>
        </p:grpSpPr>
        <p:pic>
          <p:nvPicPr>
            <p:cNvPr id="85006" name="Picture 14" descr="圖片1a"/>
            <p:cNvPicPr>
              <a:picLocks noChangeAspect="1" noChangeArrowheads="1"/>
            </p:cNvPicPr>
            <p:nvPr/>
          </p:nvPicPr>
          <p:blipFill>
            <a:blip r:embed="rId2" cstate="print"/>
            <a:srcRect l="1128"/>
            <a:stretch>
              <a:fillRect/>
            </a:stretch>
          </p:blipFill>
          <p:spPr bwMode="auto">
            <a:xfrm>
              <a:off x="997" y="1207"/>
              <a:ext cx="3947" cy="2912"/>
            </a:xfrm>
            <a:prstGeom prst="rect">
              <a:avLst/>
            </a:prstGeom>
            <a:noFill/>
          </p:spPr>
        </p:pic>
        <p:sp>
          <p:nvSpPr>
            <p:cNvPr id="85015" name="Rectangle 23"/>
            <p:cNvSpPr>
              <a:spLocks noChangeArrowheads="1"/>
            </p:cNvSpPr>
            <p:nvPr/>
          </p:nvSpPr>
          <p:spPr bwMode="auto">
            <a:xfrm>
              <a:off x="839" y="1117"/>
              <a:ext cx="4400" cy="2993"/>
            </a:xfrm>
            <a:prstGeom prst="rect">
              <a:avLst/>
            </a:prstGeom>
            <a:noFill/>
            <a:ln w="9525">
              <a:solidFill>
                <a:schemeClr val="tx1"/>
              </a:solidFill>
              <a:miter lim="800000"/>
              <a:headEnd/>
              <a:tailEnd/>
            </a:ln>
            <a:effectLst/>
          </p:spPr>
          <p:txBody>
            <a:bodyPr wrap="none" anchor="ctr"/>
            <a:lstStyle/>
            <a:p>
              <a:endParaRPr lang="zh-TW" altLang="en-US"/>
            </a:p>
          </p:txBody>
        </p:sp>
      </p:grpSp>
      <p:grpSp>
        <p:nvGrpSpPr>
          <p:cNvPr id="85021" name="Group 29"/>
          <p:cNvGrpSpPr>
            <a:grpSpLocks/>
          </p:cNvGrpSpPr>
          <p:nvPr/>
        </p:nvGrpSpPr>
        <p:grpSpPr bwMode="auto">
          <a:xfrm>
            <a:off x="0" y="0"/>
            <a:ext cx="9144000" cy="6838950"/>
            <a:chOff x="0" y="0"/>
            <a:chExt cx="5760" cy="4308"/>
          </a:xfrm>
        </p:grpSpPr>
        <p:pic>
          <p:nvPicPr>
            <p:cNvPr id="85022" name="Picture 30" descr="ppt-1s70_cut"/>
            <p:cNvPicPr>
              <a:picLocks noChangeAspect="1" noChangeArrowheads="1"/>
            </p:cNvPicPr>
            <p:nvPr/>
          </p:nvPicPr>
          <p:blipFill>
            <a:blip r:embed="rId3" cstate="print"/>
            <a:srcRect/>
            <a:stretch>
              <a:fillRect/>
            </a:stretch>
          </p:blipFill>
          <p:spPr bwMode="auto">
            <a:xfrm>
              <a:off x="0" y="0"/>
              <a:ext cx="588" cy="4308"/>
            </a:xfrm>
            <a:prstGeom prst="rect">
              <a:avLst/>
            </a:prstGeom>
            <a:noFill/>
          </p:spPr>
        </p:pic>
        <p:sp>
          <p:nvSpPr>
            <p:cNvPr id="85023" name="Rectangle 31"/>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編成目錄清冊</a:t>
              </a: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3"/>
          <p:cNvSpPr txBox="1">
            <a:spLocks noChangeArrowheads="1"/>
          </p:cNvSpPr>
          <p:nvPr/>
        </p:nvSpPr>
        <p:spPr bwMode="auto">
          <a:xfrm>
            <a:off x="1692275" y="1125538"/>
            <a:ext cx="6985000" cy="1163637"/>
          </a:xfrm>
          <a:prstGeom prst="rect">
            <a:avLst/>
          </a:prstGeom>
          <a:noFill/>
          <a:ln w="9525">
            <a:noFill/>
            <a:miter lim="800000"/>
            <a:headEnd/>
            <a:tailEnd/>
          </a:ln>
          <a:effectLst/>
        </p:spPr>
        <p:txBody>
          <a:bodyPr>
            <a:spAutoFit/>
          </a:bodyPr>
          <a:lstStyle/>
          <a:p>
            <a:pPr marL="180975" indent="-180975">
              <a:lnSpc>
                <a:spcPct val="130000"/>
              </a:lnSpc>
            </a:pPr>
            <a:r>
              <a:rPr lang="en-US" altLang="zh-TW" b="0">
                <a:latin typeface="Times New Roman" pitchFamily="18" charset="0"/>
                <a:ea typeface="標楷體" pitchFamily="65" charset="-120"/>
              </a:rPr>
              <a:t>1.</a:t>
            </a:r>
            <a:r>
              <a:rPr lang="zh-TW" altLang="en-US" b="0">
                <a:latin typeface="Times New Roman" pitchFamily="18" charset="0"/>
                <a:ea typeface="標楷體" pitchFamily="65" charset="-120"/>
              </a:rPr>
              <a:t>每冊法院檔案以「冊」為單位製作</a:t>
            </a:r>
            <a:r>
              <a:rPr lang="en-US" altLang="zh-TW" b="0">
                <a:latin typeface="Times New Roman" pitchFamily="18" charset="0"/>
                <a:ea typeface="標楷體" pitchFamily="65" charset="-120"/>
              </a:rPr>
              <a:t>metadata</a:t>
            </a:r>
            <a:r>
              <a:rPr lang="zh-TW" altLang="en-US" b="0">
                <a:latin typeface="Times New Roman" pitchFamily="18" charset="0"/>
                <a:ea typeface="標楷體" pitchFamily="65" charset="-120"/>
              </a:rPr>
              <a:t>。</a:t>
            </a:r>
          </a:p>
          <a:p>
            <a:pPr marL="180975" indent="-180975">
              <a:lnSpc>
                <a:spcPct val="130000"/>
              </a:lnSpc>
            </a:pPr>
            <a:r>
              <a:rPr lang="en-US" altLang="zh-TW" b="0">
                <a:latin typeface="Times New Roman" pitchFamily="18" charset="0"/>
                <a:ea typeface="標楷體" pitchFamily="65" charset="-120"/>
              </a:rPr>
              <a:t>2.</a:t>
            </a:r>
            <a:r>
              <a:rPr lang="zh-TW" altLang="en-US" b="0">
                <a:latin typeface="Times New Roman" pitchFamily="18" charset="0"/>
                <a:ea typeface="標楷體" pitchFamily="65" charset="-120"/>
              </a:rPr>
              <a:t>而其中</a:t>
            </a:r>
            <a:r>
              <a:rPr lang="zh-TW" altLang="en-US">
                <a:solidFill>
                  <a:srgbClr val="663300"/>
                </a:solidFill>
                <a:latin typeface="Times New Roman" pitchFamily="18" charset="0"/>
                <a:ea typeface="標楷體" pitchFamily="65" charset="-120"/>
              </a:rPr>
              <a:t>民事判決原本</a:t>
            </a:r>
            <a:r>
              <a:rPr lang="zh-TW" altLang="en-US" b="0">
                <a:latin typeface="Times New Roman" pitchFamily="18" charset="0"/>
                <a:ea typeface="標楷體" pitchFamily="65" charset="-120"/>
              </a:rPr>
              <a:t>、</a:t>
            </a:r>
            <a:r>
              <a:rPr lang="zh-TW" altLang="en-US">
                <a:solidFill>
                  <a:srgbClr val="663300"/>
                </a:solidFill>
                <a:latin typeface="Times New Roman" pitchFamily="18" charset="0"/>
                <a:ea typeface="標楷體" pitchFamily="65" charset="-120"/>
              </a:rPr>
              <a:t>刑事判決原本</a:t>
            </a:r>
            <a:r>
              <a:rPr lang="zh-TW" altLang="en-US" b="0">
                <a:latin typeface="Times New Roman" pitchFamily="18" charset="0"/>
                <a:ea typeface="標楷體" pitchFamily="65" charset="-120"/>
              </a:rPr>
              <a:t>與</a:t>
            </a:r>
            <a:r>
              <a:rPr lang="zh-TW" altLang="en-US">
                <a:solidFill>
                  <a:srgbClr val="663300"/>
                </a:solidFill>
                <a:latin typeface="Times New Roman" pitchFamily="18" charset="0"/>
                <a:ea typeface="標楷體" pitchFamily="65" charset="-120"/>
              </a:rPr>
              <a:t>公證書（總計</a:t>
            </a:r>
            <a:r>
              <a:rPr lang="en-US" altLang="zh-TW">
                <a:solidFill>
                  <a:srgbClr val="663300"/>
                </a:solidFill>
                <a:latin typeface="Times New Roman" pitchFamily="18" charset="0"/>
                <a:ea typeface="標楷體" pitchFamily="65" charset="-120"/>
              </a:rPr>
              <a:t>3,621</a:t>
            </a:r>
            <a:r>
              <a:rPr lang="zh-TW" altLang="en-US">
                <a:solidFill>
                  <a:srgbClr val="663300"/>
                </a:solidFill>
                <a:latin typeface="Times New Roman" pitchFamily="18" charset="0"/>
                <a:ea typeface="標楷體" pitchFamily="65" charset="-120"/>
              </a:rPr>
              <a:t>冊，約占全檔的</a:t>
            </a:r>
            <a:r>
              <a:rPr lang="en-US" altLang="zh-TW">
                <a:solidFill>
                  <a:srgbClr val="663300"/>
                </a:solidFill>
                <a:latin typeface="Times New Roman" pitchFamily="18" charset="0"/>
                <a:ea typeface="標楷體" pitchFamily="65" charset="-120"/>
              </a:rPr>
              <a:t>64%</a:t>
            </a:r>
            <a:r>
              <a:rPr lang="zh-TW" altLang="en-US">
                <a:solidFill>
                  <a:srgbClr val="663300"/>
                </a:solidFill>
                <a:latin typeface="Times New Roman" pitchFamily="18" charset="0"/>
                <a:ea typeface="標楷體" pitchFamily="65" charset="-120"/>
              </a:rPr>
              <a:t>）</a:t>
            </a:r>
            <a:r>
              <a:rPr lang="zh-TW" altLang="en-US" b="0">
                <a:latin typeface="Times New Roman" pitchFamily="18" charset="0"/>
                <a:ea typeface="標楷體" pitchFamily="65" charset="-120"/>
              </a:rPr>
              <a:t>，則再進一步製作各「案件」的</a:t>
            </a:r>
            <a:r>
              <a:rPr lang="en-US" altLang="zh-TW" b="0">
                <a:latin typeface="Times New Roman" pitchFamily="18" charset="0"/>
                <a:ea typeface="標楷體" pitchFamily="65" charset="-120"/>
              </a:rPr>
              <a:t>metadata</a:t>
            </a:r>
            <a:r>
              <a:rPr lang="zh-TW" altLang="en-US" b="0">
                <a:latin typeface="Times New Roman" pitchFamily="18" charset="0"/>
                <a:ea typeface="標楷體" pitchFamily="65" charset="-120"/>
              </a:rPr>
              <a:t>。</a:t>
            </a:r>
          </a:p>
        </p:txBody>
      </p:sp>
      <p:cxnSp>
        <p:nvCxnSpPr>
          <p:cNvPr id="65558" name="AutoShape 22"/>
          <p:cNvCxnSpPr>
            <a:cxnSpLocks noChangeShapeType="1"/>
            <a:stCxn id="65550" idx="3"/>
            <a:endCxn id="65562" idx="1"/>
          </p:cNvCxnSpPr>
          <p:nvPr/>
        </p:nvCxnSpPr>
        <p:spPr bwMode="auto">
          <a:xfrm>
            <a:off x="4389438" y="3683000"/>
            <a:ext cx="1300162" cy="0"/>
          </a:xfrm>
          <a:prstGeom prst="straightConnector1">
            <a:avLst/>
          </a:prstGeom>
          <a:noFill/>
          <a:ln w="28575">
            <a:solidFill>
              <a:schemeClr val="tx1"/>
            </a:solidFill>
            <a:prstDash val="sysDot"/>
            <a:round/>
            <a:headEnd/>
            <a:tailEnd/>
          </a:ln>
          <a:effectLst/>
        </p:spPr>
      </p:cxnSp>
      <p:cxnSp>
        <p:nvCxnSpPr>
          <p:cNvPr id="65559" name="AutoShape 23"/>
          <p:cNvCxnSpPr>
            <a:cxnSpLocks noChangeShapeType="1"/>
            <a:stCxn id="65553" idx="3"/>
            <a:endCxn id="65563" idx="1"/>
          </p:cNvCxnSpPr>
          <p:nvPr/>
        </p:nvCxnSpPr>
        <p:spPr bwMode="auto">
          <a:xfrm>
            <a:off x="4389438" y="4978400"/>
            <a:ext cx="1300162" cy="0"/>
          </a:xfrm>
          <a:prstGeom prst="straightConnector1">
            <a:avLst/>
          </a:prstGeom>
          <a:noFill/>
          <a:ln w="28575">
            <a:solidFill>
              <a:schemeClr val="tx1"/>
            </a:solidFill>
            <a:prstDash val="sysDot"/>
            <a:round/>
            <a:headEnd/>
            <a:tailEnd/>
          </a:ln>
          <a:effectLst/>
        </p:spPr>
      </p:cxnSp>
      <p:cxnSp>
        <p:nvCxnSpPr>
          <p:cNvPr id="65565" name="AutoShape 29"/>
          <p:cNvCxnSpPr>
            <a:cxnSpLocks noChangeShapeType="1"/>
            <a:stCxn id="65551" idx="3"/>
            <a:endCxn id="65564" idx="1"/>
          </p:cNvCxnSpPr>
          <p:nvPr/>
        </p:nvCxnSpPr>
        <p:spPr bwMode="auto">
          <a:xfrm flipV="1">
            <a:off x="4389438" y="4113213"/>
            <a:ext cx="1298575" cy="1587"/>
          </a:xfrm>
          <a:prstGeom prst="straightConnector1">
            <a:avLst/>
          </a:prstGeom>
          <a:noFill/>
          <a:ln w="28575">
            <a:solidFill>
              <a:schemeClr val="tx1"/>
            </a:solidFill>
            <a:prstDash val="sysDot"/>
            <a:round/>
            <a:headEnd/>
            <a:tailEnd/>
          </a:ln>
          <a:effectLst/>
        </p:spPr>
      </p:cxnSp>
      <p:grpSp>
        <p:nvGrpSpPr>
          <p:cNvPr id="65584" name="Group 48"/>
          <p:cNvGrpSpPr>
            <a:grpSpLocks/>
          </p:cNvGrpSpPr>
          <p:nvPr/>
        </p:nvGrpSpPr>
        <p:grpSpPr bwMode="auto">
          <a:xfrm>
            <a:off x="1835150" y="2420938"/>
            <a:ext cx="6408738" cy="4103687"/>
            <a:chOff x="1156" y="1525"/>
            <a:chExt cx="4037" cy="2585"/>
          </a:xfrm>
        </p:grpSpPr>
        <p:grpSp>
          <p:nvGrpSpPr>
            <p:cNvPr id="65583" name="Group 47"/>
            <p:cNvGrpSpPr>
              <a:grpSpLocks/>
            </p:cNvGrpSpPr>
            <p:nvPr/>
          </p:nvGrpSpPr>
          <p:grpSpPr bwMode="auto">
            <a:xfrm>
              <a:off x="1156" y="1661"/>
              <a:ext cx="1814" cy="2449"/>
              <a:chOff x="1156" y="1661"/>
              <a:chExt cx="1814" cy="2449"/>
            </a:xfrm>
          </p:grpSpPr>
          <p:sp>
            <p:nvSpPr>
              <p:cNvPr id="65547" name="Rectangle 11"/>
              <p:cNvSpPr>
                <a:spLocks noChangeArrowheads="1"/>
              </p:cNvSpPr>
              <p:nvPr/>
            </p:nvSpPr>
            <p:spPr bwMode="auto">
              <a:xfrm>
                <a:off x="1156" y="1661"/>
                <a:ext cx="1814" cy="2449"/>
              </a:xfrm>
              <a:prstGeom prst="rect">
                <a:avLst/>
              </a:prstGeom>
              <a:noFill/>
              <a:ln w="28575">
                <a:solidFill>
                  <a:srgbClr val="333399"/>
                </a:solidFill>
                <a:miter lim="800000"/>
                <a:headEnd/>
                <a:tailEnd/>
              </a:ln>
              <a:effectLst/>
            </p:spPr>
            <p:txBody>
              <a:bodyPr wrap="none" anchor="ctr"/>
              <a:lstStyle/>
              <a:p>
                <a:endParaRPr lang="zh-TW" altLang="en-US"/>
              </a:p>
            </p:txBody>
          </p:sp>
          <p:grpSp>
            <p:nvGrpSpPr>
              <p:cNvPr id="65582" name="Group 46"/>
              <p:cNvGrpSpPr>
                <a:grpSpLocks/>
              </p:cNvGrpSpPr>
              <p:nvPr/>
            </p:nvGrpSpPr>
            <p:grpSpPr bwMode="auto">
              <a:xfrm>
                <a:off x="1370" y="1933"/>
                <a:ext cx="1386" cy="2133"/>
                <a:chOff x="1370" y="1933"/>
                <a:chExt cx="1386" cy="2133"/>
              </a:xfrm>
            </p:grpSpPr>
            <p:sp>
              <p:nvSpPr>
                <p:cNvPr id="65549" name="Rectangle 13"/>
                <p:cNvSpPr>
                  <a:spLocks noChangeArrowheads="1"/>
                </p:cNvSpPr>
                <p:nvPr/>
              </p:nvSpPr>
              <p:spPr bwMode="auto">
                <a:xfrm>
                  <a:off x="1370" y="1933"/>
                  <a:ext cx="1386" cy="227"/>
                </a:xfrm>
                <a:prstGeom prst="rect">
                  <a:avLst/>
                </a:prstGeom>
                <a:noFill/>
                <a:ln w="28575">
                  <a:solidFill>
                    <a:srgbClr val="333399"/>
                  </a:solidFill>
                  <a:miter lim="800000"/>
                  <a:headEnd/>
                  <a:tailEnd/>
                </a:ln>
                <a:effectLst/>
              </p:spPr>
              <p:txBody>
                <a:bodyPr wrap="none" anchor="ctr"/>
                <a:lstStyle/>
                <a:p>
                  <a:pPr algn="ctr"/>
                  <a:r>
                    <a:rPr lang="zh-TW" altLang="en-US" b="0">
                      <a:latin typeface="Times New Roman" pitchFamily="18" charset="0"/>
                      <a:ea typeface="標楷體" pitchFamily="65" charset="-120"/>
                    </a:rPr>
                    <a:t>民事訴訟事件簿</a:t>
                  </a:r>
                </a:p>
              </p:txBody>
            </p:sp>
            <p:sp>
              <p:nvSpPr>
                <p:cNvPr id="65550" name="Rectangle 14"/>
                <p:cNvSpPr>
                  <a:spLocks noChangeArrowheads="1"/>
                </p:cNvSpPr>
                <p:nvPr/>
              </p:nvSpPr>
              <p:spPr bwMode="auto">
                <a:xfrm>
                  <a:off x="1370" y="2206"/>
                  <a:ext cx="1386" cy="227"/>
                </a:xfrm>
                <a:prstGeom prst="rect">
                  <a:avLst/>
                </a:prstGeom>
                <a:noFill/>
                <a:ln w="28575">
                  <a:solidFill>
                    <a:srgbClr val="333399"/>
                  </a:solidFill>
                  <a:miter lim="800000"/>
                  <a:headEnd/>
                  <a:tailEnd/>
                </a:ln>
                <a:effectLst/>
              </p:spPr>
              <p:txBody>
                <a:bodyPr wrap="none" anchor="ctr"/>
                <a:lstStyle/>
                <a:p>
                  <a:pPr algn="ctr"/>
                  <a:r>
                    <a:rPr lang="zh-TW" altLang="en-US" b="0">
                      <a:latin typeface="Times New Roman" pitchFamily="18" charset="0"/>
                      <a:ea typeface="標楷體" pitchFamily="65" charset="-120"/>
                    </a:rPr>
                    <a:t>民事判決原本</a:t>
                  </a:r>
                </a:p>
              </p:txBody>
            </p:sp>
            <p:sp>
              <p:nvSpPr>
                <p:cNvPr id="65551" name="Rectangle 15"/>
                <p:cNvSpPr>
                  <a:spLocks noChangeArrowheads="1"/>
                </p:cNvSpPr>
                <p:nvPr/>
              </p:nvSpPr>
              <p:spPr bwMode="auto">
                <a:xfrm>
                  <a:off x="1370" y="2478"/>
                  <a:ext cx="1386" cy="227"/>
                </a:xfrm>
                <a:prstGeom prst="rect">
                  <a:avLst/>
                </a:prstGeom>
                <a:noFill/>
                <a:ln w="28575">
                  <a:solidFill>
                    <a:srgbClr val="333399"/>
                  </a:solidFill>
                  <a:miter lim="800000"/>
                  <a:headEnd/>
                  <a:tailEnd/>
                </a:ln>
                <a:effectLst/>
              </p:spPr>
              <p:txBody>
                <a:bodyPr wrap="none" anchor="ctr"/>
                <a:lstStyle/>
                <a:p>
                  <a:pPr algn="ctr"/>
                  <a:r>
                    <a:rPr lang="zh-TW" altLang="en-US" b="0">
                      <a:latin typeface="Times New Roman" pitchFamily="18" charset="0"/>
                      <a:ea typeface="標楷體" pitchFamily="65" charset="-120"/>
                    </a:rPr>
                    <a:t>刑事判決原本</a:t>
                  </a:r>
                </a:p>
              </p:txBody>
            </p:sp>
            <p:sp>
              <p:nvSpPr>
                <p:cNvPr id="65552" name="Rectangle 16"/>
                <p:cNvSpPr>
                  <a:spLocks noChangeArrowheads="1"/>
                </p:cNvSpPr>
                <p:nvPr/>
              </p:nvSpPr>
              <p:spPr bwMode="auto">
                <a:xfrm>
                  <a:off x="1370" y="2750"/>
                  <a:ext cx="1386" cy="227"/>
                </a:xfrm>
                <a:prstGeom prst="rect">
                  <a:avLst/>
                </a:prstGeom>
                <a:noFill/>
                <a:ln w="28575">
                  <a:solidFill>
                    <a:srgbClr val="333399"/>
                  </a:solidFill>
                  <a:miter lim="800000"/>
                  <a:headEnd/>
                  <a:tailEnd/>
                </a:ln>
                <a:effectLst/>
              </p:spPr>
              <p:txBody>
                <a:bodyPr wrap="none" anchor="ctr"/>
                <a:lstStyle/>
                <a:p>
                  <a:pPr algn="ctr"/>
                  <a:r>
                    <a:rPr lang="zh-TW" altLang="en-US" b="0">
                      <a:latin typeface="Times New Roman" pitchFamily="18" charset="0"/>
                      <a:ea typeface="標楷體" pitchFamily="65" charset="-120"/>
                    </a:rPr>
                    <a:t>訴訟當事者名簿</a:t>
                  </a:r>
                </a:p>
              </p:txBody>
            </p:sp>
            <p:sp>
              <p:nvSpPr>
                <p:cNvPr id="65553" name="Rectangle 17"/>
                <p:cNvSpPr>
                  <a:spLocks noChangeArrowheads="1"/>
                </p:cNvSpPr>
                <p:nvPr/>
              </p:nvSpPr>
              <p:spPr bwMode="auto">
                <a:xfrm>
                  <a:off x="1370" y="3022"/>
                  <a:ext cx="1386" cy="227"/>
                </a:xfrm>
                <a:prstGeom prst="rect">
                  <a:avLst/>
                </a:prstGeom>
                <a:noFill/>
                <a:ln w="28575">
                  <a:solidFill>
                    <a:srgbClr val="333399"/>
                  </a:solidFill>
                  <a:miter lim="800000"/>
                  <a:headEnd/>
                  <a:tailEnd/>
                </a:ln>
                <a:effectLst/>
              </p:spPr>
              <p:txBody>
                <a:bodyPr wrap="none" anchor="ctr"/>
                <a:lstStyle/>
                <a:p>
                  <a:pPr algn="ctr"/>
                  <a:r>
                    <a:rPr lang="zh-TW" altLang="en-US" b="0">
                      <a:latin typeface="Times New Roman" pitchFamily="18" charset="0"/>
                      <a:ea typeface="標楷體" pitchFamily="65" charset="-120"/>
                    </a:rPr>
                    <a:t>公證書</a:t>
                  </a:r>
                </a:p>
              </p:txBody>
            </p:sp>
            <p:sp>
              <p:nvSpPr>
                <p:cNvPr id="65554" name="Rectangle 18"/>
                <p:cNvSpPr>
                  <a:spLocks noChangeArrowheads="1"/>
                </p:cNvSpPr>
                <p:nvPr/>
              </p:nvSpPr>
              <p:spPr bwMode="auto">
                <a:xfrm>
                  <a:off x="1370" y="3294"/>
                  <a:ext cx="1386" cy="227"/>
                </a:xfrm>
                <a:prstGeom prst="rect">
                  <a:avLst/>
                </a:prstGeom>
                <a:noFill/>
                <a:ln w="28575">
                  <a:solidFill>
                    <a:srgbClr val="333399"/>
                  </a:solidFill>
                  <a:miter lim="800000"/>
                  <a:headEnd/>
                  <a:tailEnd/>
                </a:ln>
                <a:effectLst/>
              </p:spPr>
              <p:txBody>
                <a:bodyPr wrap="none" anchor="ctr"/>
                <a:lstStyle/>
                <a:p>
                  <a:pPr algn="ctr"/>
                  <a:r>
                    <a:rPr lang="zh-TW" altLang="en-US" b="0">
                      <a:latin typeface="Times New Roman" pitchFamily="18" charset="0"/>
                      <a:ea typeface="標楷體" pitchFamily="65" charset="-120"/>
                    </a:rPr>
                    <a:t>支付命令原本</a:t>
                  </a:r>
                </a:p>
              </p:txBody>
            </p:sp>
            <p:sp>
              <p:nvSpPr>
                <p:cNvPr id="65555" name="Rectangle 19"/>
                <p:cNvSpPr>
                  <a:spLocks noChangeArrowheads="1"/>
                </p:cNvSpPr>
                <p:nvPr/>
              </p:nvSpPr>
              <p:spPr bwMode="auto">
                <a:xfrm>
                  <a:off x="1370" y="3566"/>
                  <a:ext cx="1386" cy="227"/>
                </a:xfrm>
                <a:prstGeom prst="rect">
                  <a:avLst/>
                </a:prstGeom>
                <a:noFill/>
                <a:ln w="28575">
                  <a:solidFill>
                    <a:srgbClr val="333399"/>
                  </a:solidFill>
                  <a:miter lim="800000"/>
                  <a:headEnd/>
                  <a:tailEnd/>
                </a:ln>
                <a:effectLst/>
              </p:spPr>
              <p:txBody>
                <a:bodyPr wrap="none" anchor="ctr"/>
                <a:lstStyle/>
                <a:p>
                  <a:pPr algn="ctr"/>
                  <a:r>
                    <a:rPr lang="zh-TW" altLang="en-US" b="0">
                      <a:latin typeface="Times New Roman" pitchFamily="18" charset="0"/>
                      <a:ea typeface="標楷體" pitchFamily="65" charset="-120"/>
                    </a:rPr>
                    <a:t>督促事件簿</a:t>
                  </a:r>
                </a:p>
              </p:txBody>
            </p:sp>
            <p:sp>
              <p:nvSpPr>
                <p:cNvPr id="65556" name="Rectangle 20"/>
                <p:cNvSpPr>
                  <a:spLocks noChangeArrowheads="1"/>
                </p:cNvSpPr>
                <p:nvPr/>
              </p:nvSpPr>
              <p:spPr bwMode="auto">
                <a:xfrm>
                  <a:off x="1370" y="3839"/>
                  <a:ext cx="1386" cy="227"/>
                </a:xfrm>
                <a:prstGeom prst="rect">
                  <a:avLst/>
                </a:prstGeom>
                <a:noFill/>
                <a:ln w="28575">
                  <a:noFill/>
                  <a:miter lim="800000"/>
                  <a:headEnd/>
                  <a:tailEnd/>
                </a:ln>
                <a:effectLst/>
              </p:spPr>
              <p:txBody>
                <a:bodyPr wrap="none" anchor="ctr"/>
                <a:lstStyle/>
                <a:p>
                  <a:pPr algn="ctr"/>
                  <a:r>
                    <a:rPr lang="en-US" altLang="zh-TW" b="0">
                      <a:latin typeface="Times New Roman" pitchFamily="18" charset="0"/>
                      <a:ea typeface="標楷體" pitchFamily="65" charset="-120"/>
                    </a:rPr>
                    <a:t>etc…</a:t>
                  </a:r>
                </a:p>
              </p:txBody>
            </p:sp>
          </p:grpSp>
        </p:grpSp>
        <p:sp>
          <p:nvSpPr>
            <p:cNvPr id="65557" name="Text Box 21"/>
            <p:cNvSpPr txBox="1">
              <a:spLocks noChangeArrowheads="1"/>
            </p:cNvSpPr>
            <p:nvPr/>
          </p:nvSpPr>
          <p:spPr bwMode="auto">
            <a:xfrm>
              <a:off x="1610" y="1525"/>
              <a:ext cx="908" cy="231"/>
            </a:xfrm>
            <a:prstGeom prst="rect">
              <a:avLst/>
            </a:prstGeom>
            <a:solidFill>
              <a:schemeClr val="bg2"/>
            </a:solidFill>
            <a:ln w="9525">
              <a:noFill/>
              <a:miter lim="800000"/>
              <a:headEnd/>
              <a:tailEnd/>
            </a:ln>
            <a:effectLst/>
          </p:spPr>
          <p:txBody>
            <a:bodyPr>
              <a:spAutoFit/>
            </a:bodyPr>
            <a:lstStyle/>
            <a:p>
              <a:pPr algn="ctr"/>
              <a:r>
                <a:rPr lang="zh-TW" altLang="en-US" b="0">
                  <a:solidFill>
                    <a:schemeClr val="bg1"/>
                  </a:solidFill>
                  <a:ea typeface="標楷體" pitchFamily="65" charset="-120"/>
                </a:rPr>
                <a:t>以「冊」編</a:t>
              </a:r>
            </a:p>
          </p:txBody>
        </p:sp>
        <p:grpSp>
          <p:nvGrpSpPr>
            <p:cNvPr id="65560" name="Group 24"/>
            <p:cNvGrpSpPr>
              <a:grpSpLocks/>
            </p:cNvGrpSpPr>
            <p:nvPr/>
          </p:nvGrpSpPr>
          <p:grpSpPr bwMode="auto">
            <a:xfrm>
              <a:off x="3379" y="1661"/>
              <a:ext cx="1814" cy="2449"/>
              <a:chOff x="3878" y="1616"/>
              <a:chExt cx="1543" cy="2449"/>
            </a:xfrm>
          </p:grpSpPr>
          <p:sp>
            <p:nvSpPr>
              <p:cNvPr id="65561" name="Rectangle 25"/>
              <p:cNvSpPr>
                <a:spLocks noChangeArrowheads="1"/>
              </p:cNvSpPr>
              <p:nvPr/>
            </p:nvSpPr>
            <p:spPr bwMode="auto">
              <a:xfrm>
                <a:off x="3878" y="1616"/>
                <a:ext cx="1543" cy="2449"/>
              </a:xfrm>
              <a:prstGeom prst="rect">
                <a:avLst/>
              </a:prstGeom>
              <a:noFill/>
              <a:ln w="28575">
                <a:solidFill>
                  <a:srgbClr val="FF9900"/>
                </a:solidFill>
                <a:miter lim="800000"/>
                <a:headEnd/>
                <a:tailEnd/>
              </a:ln>
              <a:effectLst/>
            </p:spPr>
            <p:txBody>
              <a:bodyPr wrap="none" anchor="ctr"/>
              <a:lstStyle/>
              <a:p>
                <a:endParaRPr lang="zh-TW" altLang="en-US"/>
              </a:p>
            </p:txBody>
          </p:sp>
          <p:sp>
            <p:nvSpPr>
              <p:cNvPr id="65562" name="Rectangle 26"/>
              <p:cNvSpPr>
                <a:spLocks noChangeArrowheads="1"/>
              </p:cNvSpPr>
              <p:nvPr/>
            </p:nvSpPr>
            <p:spPr bwMode="auto">
              <a:xfrm>
                <a:off x="4060" y="2161"/>
                <a:ext cx="1179" cy="227"/>
              </a:xfrm>
              <a:prstGeom prst="rect">
                <a:avLst/>
              </a:prstGeom>
              <a:noFill/>
              <a:ln w="28575">
                <a:solidFill>
                  <a:srgbClr val="FF9900"/>
                </a:solidFill>
                <a:miter lim="800000"/>
                <a:headEnd/>
                <a:tailEnd/>
              </a:ln>
              <a:effectLst/>
            </p:spPr>
            <p:txBody>
              <a:bodyPr wrap="none" anchor="ctr"/>
              <a:lstStyle/>
              <a:p>
                <a:pPr algn="ctr"/>
                <a:r>
                  <a:rPr lang="zh-TW" altLang="en-US" b="0">
                    <a:latin typeface="Times New Roman" pitchFamily="18" charset="0"/>
                    <a:ea typeface="標楷體" pitchFamily="65" charset="-120"/>
                  </a:rPr>
                  <a:t>民事判決原本</a:t>
                </a:r>
              </a:p>
            </p:txBody>
          </p:sp>
          <p:sp>
            <p:nvSpPr>
              <p:cNvPr id="65563" name="Rectangle 27"/>
              <p:cNvSpPr>
                <a:spLocks noChangeArrowheads="1"/>
              </p:cNvSpPr>
              <p:nvPr/>
            </p:nvSpPr>
            <p:spPr bwMode="auto">
              <a:xfrm>
                <a:off x="4060" y="2977"/>
                <a:ext cx="1179" cy="227"/>
              </a:xfrm>
              <a:prstGeom prst="rect">
                <a:avLst/>
              </a:prstGeom>
              <a:noFill/>
              <a:ln w="28575">
                <a:solidFill>
                  <a:srgbClr val="FF9900"/>
                </a:solidFill>
                <a:miter lim="800000"/>
                <a:headEnd/>
                <a:tailEnd/>
              </a:ln>
              <a:effectLst/>
            </p:spPr>
            <p:txBody>
              <a:bodyPr wrap="none" anchor="ctr"/>
              <a:lstStyle/>
              <a:p>
                <a:pPr algn="ctr"/>
                <a:r>
                  <a:rPr lang="zh-TW" altLang="en-US" b="0">
                    <a:latin typeface="Times New Roman" pitchFamily="18" charset="0"/>
                    <a:ea typeface="標楷體" pitchFamily="65" charset="-120"/>
                  </a:rPr>
                  <a:t>公證書</a:t>
                </a:r>
              </a:p>
            </p:txBody>
          </p:sp>
          <p:sp>
            <p:nvSpPr>
              <p:cNvPr id="65564" name="Rectangle 28"/>
              <p:cNvSpPr>
                <a:spLocks noChangeArrowheads="1"/>
              </p:cNvSpPr>
              <p:nvPr/>
            </p:nvSpPr>
            <p:spPr bwMode="auto">
              <a:xfrm>
                <a:off x="4059" y="2432"/>
                <a:ext cx="1179" cy="227"/>
              </a:xfrm>
              <a:prstGeom prst="rect">
                <a:avLst/>
              </a:prstGeom>
              <a:noFill/>
              <a:ln w="28575">
                <a:solidFill>
                  <a:srgbClr val="FF9900"/>
                </a:solidFill>
                <a:miter lim="800000"/>
                <a:headEnd/>
                <a:tailEnd/>
              </a:ln>
              <a:effectLst/>
            </p:spPr>
            <p:txBody>
              <a:bodyPr wrap="none" anchor="ctr"/>
              <a:lstStyle/>
              <a:p>
                <a:pPr algn="ctr"/>
                <a:r>
                  <a:rPr lang="zh-TW" altLang="en-US" b="0">
                    <a:latin typeface="Times New Roman" pitchFamily="18" charset="0"/>
                    <a:ea typeface="標楷體" pitchFamily="65" charset="-120"/>
                  </a:rPr>
                  <a:t>刑事判決原本</a:t>
                </a:r>
              </a:p>
            </p:txBody>
          </p:sp>
        </p:grpSp>
        <p:sp>
          <p:nvSpPr>
            <p:cNvPr id="65566" name="Text Box 30"/>
            <p:cNvSpPr txBox="1">
              <a:spLocks noChangeArrowheads="1"/>
            </p:cNvSpPr>
            <p:nvPr/>
          </p:nvSpPr>
          <p:spPr bwMode="auto">
            <a:xfrm>
              <a:off x="3696" y="1525"/>
              <a:ext cx="1215" cy="231"/>
            </a:xfrm>
            <a:prstGeom prst="rect">
              <a:avLst/>
            </a:prstGeom>
            <a:solidFill>
              <a:schemeClr val="bg2"/>
            </a:solidFill>
            <a:ln w="9525">
              <a:noFill/>
              <a:miter lim="800000"/>
              <a:headEnd/>
              <a:tailEnd/>
            </a:ln>
            <a:effectLst/>
          </p:spPr>
          <p:txBody>
            <a:bodyPr>
              <a:spAutoFit/>
            </a:bodyPr>
            <a:lstStyle/>
            <a:p>
              <a:pPr algn="ctr"/>
              <a:r>
                <a:rPr lang="zh-TW" altLang="en-US" b="0">
                  <a:solidFill>
                    <a:schemeClr val="bg1"/>
                  </a:solidFill>
                  <a:ea typeface="標楷體" pitchFamily="65" charset="-120"/>
                </a:rPr>
                <a:t>再以「案件」編</a:t>
              </a:r>
            </a:p>
          </p:txBody>
        </p:sp>
      </p:grpSp>
      <p:grpSp>
        <p:nvGrpSpPr>
          <p:cNvPr id="65579" name="Group 43"/>
          <p:cNvGrpSpPr>
            <a:grpSpLocks/>
          </p:cNvGrpSpPr>
          <p:nvPr/>
        </p:nvGrpSpPr>
        <p:grpSpPr bwMode="auto">
          <a:xfrm>
            <a:off x="0" y="0"/>
            <a:ext cx="9144000" cy="6838950"/>
            <a:chOff x="0" y="0"/>
            <a:chExt cx="5760" cy="4308"/>
          </a:xfrm>
        </p:grpSpPr>
        <p:pic>
          <p:nvPicPr>
            <p:cNvPr id="65580" name="Picture 44" descr="ppt-1s70_cut"/>
            <p:cNvPicPr>
              <a:picLocks noChangeAspect="1" noChangeArrowheads="1"/>
            </p:cNvPicPr>
            <p:nvPr/>
          </p:nvPicPr>
          <p:blipFill>
            <a:blip r:embed="rId2" cstate="print"/>
            <a:srcRect/>
            <a:stretch>
              <a:fillRect/>
            </a:stretch>
          </p:blipFill>
          <p:spPr bwMode="auto">
            <a:xfrm>
              <a:off x="0" y="0"/>
              <a:ext cx="588" cy="4308"/>
            </a:xfrm>
            <a:prstGeom prst="rect">
              <a:avLst/>
            </a:prstGeom>
            <a:noFill/>
          </p:spPr>
        </p:pic>
        <p:sp>
          <p:nvSpPr>
            <p:cNvPr id="65581" name="Rectangle 45"/>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製作編目資料</a:t>
              </a:r>
              <a:r>
                <a:rPr lang="en-US" altLang="zh-TW" sz="2400" b="0">
                  <a:solidFill>
                    <a:schemeClr val="bg1"/>
                  </a:solidFill>
                  <a:latin typeface="標楷體" pitchFamily="65" charset="-120"/>
                  <a:ea typeface="標楷體" pitchFamily="65" charset="-120"/>
                </a:rPr>
                <a:t>(metadata)</a:t>
              </a: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ext Box 3"/>
          <p:cNvSpPr txBox="1">
            <a:spLocks noChangeArrowheads="1"/>
          </p:cNvSpPr>
          <p:nvPr/>
        </p:nvSpPr>
        <p:spPr bwMode="auto">
          <a:xfrm>
            <a:off x="1619250" y="1196975"/>
            <a:ext cx="2952750" cy="2235200"/>
          </a:xfrm>
          <a:prstGeom prst="rect">
            <a:avLst/>
          </a:prstGeom>
          <a:noFill/>
          <a:ln w="9525">
            <a:noFill/>
            <a:miter lim="800000"/>
            <a:headEnd/>
            <a:tailEnd/>
          </a:ln>
          <a:effectLst/>
        </p:spPr>
        <p:txBody>
          <a:bodyPr>
            <a:spAutoFit/>
          </a:bodyPr>
          <a:lstStyle/>
          <a:p>
            <a:pPr>
              <a:lnSpc>
                <a:spcPct val="130000"/>
              </a:lnSpc>
            </a:pPr>
            <a:r>
              <a:rPr lang="zh-TW" altLang="en-US">
                <a:solidFill>
                  <a:srgbClr val="663300"/>
                </a:solidFill>
                <a:latin typeface="Times New Roman" pitchFamily="18" charset="0"/>
                <a:ea typeface="標楷體" pitchFamily="65" charset="-120"/>
              </a:rPr>
              <a:t>民事判決原本</a:t>
            </a:r>
            <a:r>
              <a:rPr lang="zh-TW" altLang="en-US" b="0">
                <a:latin typeface="Times New Roman" pitchFamily="18" charset="0"/>
                <a:ea typeface="標楷體" pitchFamily="65" charset="-120"/>
              </a:rPr>
              <a:t>、</a:t>
            </a:r>
            <a:r>
              <a:rPr lang="zh-TW" altLang="en-US">
                <a:solidFill>
                  <a:srgbClr val="663300"/>
                </a:solidFill>
                <a:latin typeface="Times New Roman" pitchFamily="18" charset="0"/>
                <a:ea typeface="標楷體" pitchFamily="65" charset="-120"/>
              </a:rPr>
              <a:t>刑事判決原本</a:t>
            </a:r>
            <a:r>
              <a:rPr lang="zh-TW" altLang="en-US" b="0">
                <a:latin typeface="Times New Roman" pitchFamily="18" charset="0"/>
                <a:ea typeface="標楷體" pitchFamily="65" charset="-120"/>
              </a:rPr>
              <a:t>及</a:t>
            </a:r>
            <a:r>
              <a:rPr lang="zh-TW" altLang="en-US">
                <a:solidFill>
                  <a:srgbClr val="663300"/>
                </a:solidFill>
                <a:latin typeface="Times New Roman" pitchFamily="18" charset="0"/>
                <a:ea typeface="標楷體" pitchFamily="65" charset="-120"/>
              </a:rPr>
              <a:t>公證書</a:t>
            </a:r>
            <a:r>
              <a:rPr lang="zh-TW" altLang="en-US" b="0">
                <a:latin typeface="Times New Roman" pitchFamily="18" charset="0"/>
                <a:ea typeface="標楷體" pitchFamily="65" charset="-120"/>
              </a:rPr>
              <a:t>，可從整冊查詢，也可以查詢個別案件欄位；其他法院檔案則暫只能以整冊查詢，而無法查詢個別案件狀況。</a:t>
            </a:r>
          </a:p>
        </p:txBody>
      </p:sp>
      <p:grpSp>
        <p:nvGrpSpPr>
          <p:cNvPr id="68669" name="Group 61"/>
          <p:cNvGrpSpPr>
            <a:grpSpLocks/>
          </p:cNvGrpSpPr>
          <p:nvPr/>
        </p:nvGrpSpPr>
        <p:grpSpPr bwMode="auto">
          <a:xfrm>
            <a:off x="0" y="0"/>
            <a:ext cx="9144000" cy="6838950"/>
            <a:chOff x="0" y="0"/>
            <a:chExt cx="5760" cy="4308"/>
          </a:xfrm>
        </p:grpSpPr>
        <p:pic>
          <p:nvPicPr>
            <p:cNvPr id="68670" name="Picture 62" descr="ppt-1s70_cut"/>
            <p:cNvPicPr>
              <a:picLocks noChangeAspect="1" noChangeArrowheads="1"/>
            </p:cNvPicPr>
            <p:nvPr/>
          </p:nvPicPr>
          <p:blipFill>
            <a:blip r:embed="rId2" cstate="print"/>
            <a:srcRect/>
            <a:stretch>
              <a:fillRect/>
            </a:stretch>
          </p:blipFill>
          <p:spPr bwMode="auto">
            <a:xfrm>
              <a:off x="0" y="0"/>
              <a:ext cx="588" cy="4308"/>
            </a:xfrm>
            <a:prstGeom prst="rect">
              <a:avLst/>
            </a:prstGeom>
            <a:noFill/>
          </p:spPr>
        </p:pic>
        <p:sp>
          <p:nvSpPr>
            <p:cNvPr id="68671" name="Rectangle 63"/>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製作編目資料</a:t>
              </a:r>
              <a:r>
                <a:rPr lang="en-US" altLang="zh-TW" sz="2400" b="0">
                  <a:solidFill>
                    <a:schemeClr val="bg1"/>
                  </a:solidFill>
                  <a:latin typeface="標楷體" pitchFamily="65" charset="-120"/>
                  <a:ea typeface="標楷體" pitchFamily="65" charset="-120"/>
                </a:rPr>
                <a:t>(metadata)</a:t>
              </a:r>
            </a:p>
          </p:txBody>
        </p:sp>
      </p:grpSp>
      <p:sp>
        <p:nvSpPr>
          <p:cNvPr id="68672" name="Text Box 64"/>
          <p:cNvSpPr txBox="1">
            <a:spLocks noChangeArrowheads="1"/>
          </p:cNvSpPr>
          <p:nvPr/>
        </p:nvSpPr>
        <p:spPr bwMode="auto">
          <a:xfrm>
            <a:off x="5651500" y="2133600"/>
            <a:ext cx="2298700" cy="4211638"/>
          </a:xfrm>
          <a:prstGeom prst="rect">
            <a:avLst/>
          </a:prstGeom>
          <a:noFill/>
          <a:ln w="9525">
            <a:noFill/>
            <a:miter lim="800000"/>
            <a:headEnd/>
            <a:tailEnd/>
          </a:ln>
          <a:effectLst/>
        </p:spPr>
        <p:txBody>
          <a:bodyPr wrap="none">
            <a:spAutoFit/>
          </a:bodyPr>
          <a:lstStyle/>
          <a:p>
            <a:r>
              <a:rPr lang="en-US" altLang="zh-TW" b="0">
                <a:latin typeface="Times New Roman" pitchFamily="18" charset="0"/>
                <a:ea typeface="標楷體" pitchFamily="65" charset="-120"/>
              </a:rPr>
              <a:t>1.</a:t>
            </a:r>
            <a:r>
              <a:rPr lang="zh-TW" altLang="en-US" b="0">
                <a:latin typeface="Times New Roman" pitchFamily="18" charset="0"/>
                <a:ea typeface="標楷體" pitchFamily="65" charset="-120"/>
              </a:rPr>
              <a:t>冊名</a:t>
            </a:r>
          </a:p>
          <a:p>
            <a:r>
              <a:rPr lang="en-US" altLang="zh-TW" b="0">
                <a:latin typeface="Times New Roman" pitchFamily="18" charset="0"/>
                <a:ea typeface="標楷體" pitchFamily="65" charset="-120"/>
              </a:rPr>
              <a:t>2.</a:t>
            </a:r>
            <a:r>
              <a:rPr lang="zh-TW" altLang="en-US" b="0">
                <a:latin typeface="Times New Roman" pitchFamily="18" charset="0"/>
                <a:ea typeface="標楷體" pitchFamily="65" charset="-120"/>
              </a:rPr>
              <a:t>事件號</a:t>
            </a:r>
          </a:p>
          <a:p>
            <a:r>
              <a:rPr lang="en-US" altLang="zh-TW" b="0">
                <a:latin typeface="Times New Roman" pitchFamily="18" charset="0"/>
                <a:ea typeface="標楷體" pitchFamily="65" charset="-120"/>
              </a:rPr>
              <a:t>3.</a:t>
            </a:r>
            <a:r>
              <a:rPr lang="zh-TW" altLang="en-US" b="0">
                <a:latin typeface="Times New Roman" pitchFamily="18" charset="0"/>
                <a:ea typeface="標楷體" pitchFamily="65" charset="-120"/>
              </a:rPr>
              <a:t>判決標題</a:t>
            </a:r>
          </a:p>
          <a:p>
            <a:r>
              <a:rPr lang="en-US" altLang="zh-TW" b="0">
                <a:latin typeface="Times New Roman" pitchFamily="18" charset="0"/>
                <a:ea typeface="標楷體" pitchFamily="65" charset="-120"/>
              </a:rPr>
              <a:t>4.</a:t>
            </a:r>
            <a:r>
              <a:rPr lang="zh-TW" altLang="en-US" b="0">
                <a:latin typeface="Times New Roman" pitchFamily="18" charset="0"/>
                <a:ea typeface="標楷體" pitchFamily="65" charset="-120"/>
              </a:rPr>
              <a:t>原告</a:t>
            </a:r>
          </a:p>
          <a:p>
            <a:r>
              <a:rPr lang="en-US" altLang="zh-TW" b="0">
                <a:latin typeface="Times New Roman" pitchFamily="18" charset="0"/>
                <a:ea typeface="標楷體" pitchFamily="65" charset="-120"/>
              </a:rPr>
              <a:t>5.</a:t>
            </a:r>
            <a:r>
              <a:rPr lang="zh-TW" altLang="en-US" b="0">
                <a:latin typeface="Times New Roman" pitchFamily="18" charset="0"/>
                <a:ea typeface="標楷體" pitchFamily="65" charset="-120"/>
              </a:rPr>
              <a:t>原告訴訟代理人</a:t>
            </a:r>
          </a:p>
          <a:p>
            <a:r>
              <a:rPr lang="en-US" altLang="zh-TW" b="0">
                <a:latin typeface="Times New Roman" pitchFamily="18" charset="0"/>
                <a:ea typeface="標楷體" pitchFamily="65" charset="-120"/>
              </a:rPr>
              <a:t>6.</a:t>
            </a:r>
            <a:r>
              <a:rPr lang="zh-TW" altLang="en-US" b="0">
                <a:latin typeface="Times New Roman" pitchFamily="18" charset="0"/>
                <a:ea typeface="標楷體" pitchFamily="65" charset="-120"/>
              </a:rPr>
              <a:t>被告</a:t>
            </a:r>
          </a:p>
          <a:p>
            <a:r>
              <a:rPr lang="en-US" altLang="zh-TW" b="0">
                <a:latin typeface="Times New Roman" pitchFamily="18" charset="0"/>
                <a:ea typeface="標楷體" pitchFamily="65" charset="-120"/>
              </a:rPr>
              <a:t>7.</a:t>
            </a:r>
            <a:r>
              <a:rPr lang="zh-TW" altLang="en-US" b="0">
                <a:latin typeface="Times New Roman" pitchFamily="18" charset="0"/>
                <a:ea typeface="標楷體" pitchFamily="65" charset="-120"/>
              </a:rPr>
              <a:t>被告訴訟代理人</a:t>
            </a:r>
          </a:p>
          <a:p>
            <a:r>
              <a:rPr lang="en-US" altLang="zh-TW" b="0">
                <a:latin typeface="Times New Roman" pitchFamily="18" charset="0"/>
                <a:ea typeface="標楷體" pitchFamily="65" charset="-120"/>
              </a:rPr>
              <a:t>8.</a:t>
            </a:r>
            <a:r>
              <a:rPr lang="zh-TW" altLang="en-US" b="0">
                <a:latin typeface="Times New Roman" pitchFamily="18" charset="0"/>
                <a:ea typeface="標楷體" pitchFamily="65" charset="-120"/>
              </a:rPr>
              <a:t>事件名稱</a:t>
            </a:r>
          </a:p>
          <a:p>
            <a:r>
              <a:rPr lang="en-US" altLang="zh-TW" b="0">
                <a:latin typeface="Times New Roman" pitchFamily="18" charset="0"/>
                <a:ea typeface="標楷體" pitchFamily="65" charset="-120"/>
              </a:rPr>
              <a:t>9.</a:t>
            </a:r>
            <a:r>
              <a:rPr lang="zh-TW" altLang="en-US" b="0">
                <a:latin typeface="Times New Roman" pitchFamily="18" charset="0"/>
                <a:ea typeface="標楷體" pitchFamily="65" charset="-120"/>
              </a:rPr>
              <a:t>判決日期</a:t>
            </a:r>
          </a:p>
          <a:p>
            <a:r>
              <a:rPr lang="en-US" altLang="zh-TW" b="0">
                <a:latin typeface="Times New Roman" pitchFamily="18" charset="0"/>
                <a:ea typeface="標楷體" pitchFamily="65" charset="-120"/>
              </a:rPr>
              <a:t>10.</a:t>
            </a:r>
            <a:r>
              <a:rPr lang="zh-TW" altLang="en-US" b="0">
                <a:latin typeface="Times New Roman" pitchFamily="18" charset="0"/>
                <a:ea typeface="標楷體" pitchFamily="65" charset="-120"/>
              </a:rPr>
              <a:t>法院</a:t>
            </a:r>
          </a:p>
          <a:p>
            <a:r>
              <a:rPr lang="en-US" altLang="zh-TW" b="0">
                <a:latin typeface="Times New Roman" pitchFamily="18" charset="0"/>
                <a:ea typeface="標楷體" pitchFamily="65" charset="-120"/>
              </a:rPr>
              <a:t>11.</a:t>
            </a:r>
            <a:r>
              <a:rPr lang="zh-TW" altLang="en-US" b="0">
                <a:latin typeface="Times New Roman" pitchFamily="18" charset="0"/>
                <a:ea typeface="標楷體" pitchFamily="65" charset="-120"/>
              </a:rPr>
              <a:t>法官姓名</a:t>
            </a:r>
          </a:p>
          <a:p>
            <a:r>
              <a:rPr lang="en-US" altLang="zh-TW" b="0">
                <a:latin typeface="Times New Roman" pitchFamily="18" charset="0"/>
                <a:ea typeface="標楷體" pitchFamily="65" charset="-120"/>
              </a:rPr>
              <a:t>12.</a:t>
            </a:r>
            <a:r>
              <a:rPr lang="zh-TW" altLang="en-US" b="0">
                <a:latin typeface="Times New Roman" pitchFamily="18" charset="0"/>
                <a:ea typeface="標楷體" pitchFamily="65" charset="-120"/>
              </a:rPr>
              <a:t>書記官姓名</a:t>
            </a:r>
          </a:p>
          <a:p>
            <a:r>
              <a:rPr lang="en-US" altLang="zh-TW" b="0">
                <a:latin typeface="Times New Roman" pitchFamily="18" charset="0"/>
                <a:ea typeface="標楷體" pitchFamily="65" charset="-120"/>
              </a:rPr>
              <a:t>13.</a:t>
            </a:r>
            <a:r>
              <a:rPr lang="zh-TW" altLang="en-US" b="0">
                <a:latin typeface="Times New Roman" pitchFamily="18" charset="0"/>
                <a:ea typeface="標楷體" pitchFamily="65" charset="-120"/>
              </a:rPr>
              <a:t>上訴及上訴人姓名</a:t>
            </a:r>
          </a:p>
          <a:p>
            <a:r>
              <a:rPr lang="en-US" altLang="zh-TW" b="0">
                <a:latin typeface="Times New Roman" pitchFamily="18" charset="0"/>
                <a:ea typeface="標楷體" pitchFamily="65" charset="-120"/>
              </a:rPr>
              <a:t>14.</a:t>
            </a:r>
            <a:r>
              <a:rPr lang="zh-TW" altLang="en-US" b="0">
                <a:latin typeface="Times New Roman" pitchFamily="18" charset="0"/>
                <a:ea typeface="標楷體" pitchFamily="65" charset="-120"/>
              </a:rPr>
              <a:t>影像位置</a:t>
            </a:r>
          </a:p>
          <a:p>
            <a:r>
              <a:rPr lang="en-US" altLang="zh-TW" b="0">
                <a:latin typeface="Times New Roman" pitchFamily="18" charset="0"/>
                <a:ea typeface="標楷體" pitchFamily="65" charset="-120"/>
              </a:rPr>
              <a:t>15.</a:t>
            </a:r>
            <a:r>
              <a:rPr lang="zh-TW" altLang="en-US" b="0">
                <a:latin typeface="Times New Roman" pitchFamily="18" charset="0"/>
                <a:ea typeface="標楷體" pitchFamily="65" charset="-120"/>
              </a:rPr>
              <a:t>備註</a:t>
            </a:r>
          </a:p>
        </p:txBody>
      </p:sp>
      <p:sp>
        <p:nvSpPr>
          <p:cNvPr id="68674" name="Text Box 66"/>
          <p:cNvSpPr txBox="1">
            <a:spLocks noChangeArrowheads="1"/>
          </p:cNvSpPr>
          <p:nvPr/>
        </p:nvSpPr>
        <p:spPr bwMode="auto">
          <a:xfrm>
            <a:off x="1692275" y="3644900"/>
            <a:ext cx="2879725" cy="366713"/>
          </a:xfrm>
          <a:prstGeom prst="rect">
            <a:avLst/>
          </a:prstGeom>
          <a:solidFill>
            <a:schemeClr val="bg2"/>
          </a:solidFill>
          <a:ln w="9525">
            <a:noFill/>
            <a:miter lim="800000"/>
            <a:headEnd/>
            <a:tailEnd/>
          </a:ln>
          <a:effectLst/>
        </p:spPr>
        <p:txBody>
          <a:bodyPr>
            <a:spAutoFit/>
          </a:bodyPr>
          <a:lstStyle/>
          <a:p>
            <a:pPr algn="ctr"/>
            <a:r>
              <a:rPr lang="zh-TW" altLang="en-US" b="0">
                <a:solidFill>
                  <a:schemeClr val="bg1"/>
                </a:solidFill>
                <a:ea typeface="標楷體" pitchFamily="65" charset="-120"/>
              </a:rPr>
              <a:t>以「冊」編目之欄位別</a:t>
            </a:r>
          </a:p>
        </p:txBody>
      </p:sp>
      <p:sp>
        <p:nvSpPr>
          <p:cNvPr id="68675" name="Text Box 67"/>
          <p:cNvSpPr txBox="1">
            <a:spLocks noChangeArrowheads="1"/>
          </p:cNvSpPr>
          <p:nvPr/>
        </p:nvSpPr>
        <p:spPr bwMode="auto">
          <a:xfrm>
            <a:off x="5005388" y="1406525"/>
            <a:ext cx="3240087" cy="366713"/>
          </a:xfrm>
          <a:prstGeom prst="rect">
            <a:avLst/>
          </a:prstGeom>
          <a:solidFill>
            <a:schemeClr val="bg2"/>
          </a:solidFill>
          <a:ln w="9525">
            <a:noFill/>
            <a:miter lim="800000"/>
            <a:headEnd/>
            <a:tailEnd/>
          </a:ln>
          <a:effectLst/>
        </p:spPr>
        <p:txBody>
          <a:bodyPr>
            <a:spAutoFit/>
          </a:bodyPr>
          <a:lstStyle/>
          <a:p>
            <a:pPr algn="ctr"/>
            <a:r>
              <a:rPr lang="zh-TW" altLang="en-US" b="0">
                <a:solidFill>
                  <a:schemeClr val="bg1"/>
                </a:solidFill>
                <a:ea typeface="標楷體" pitchFamily="65" charset="-120"/>
              </a:rPr>
              <a:t>以「案件」編目之欄位別</a:t>
            </a:r>
          </a:p>
        </p:txBody>
      </p:sp>
      <p:sp>
        <p:nvSpPr>
          <p:cNvPr id="68676" name="Text Box 68"/>
          <p:cNvSpPr txBox="1">
            <a:spLocks noChangeArrowheads="1"/>
          </p:cNvSpPr>
          <p:nvPr/>
        </p:nvSpPr>
        <p:spPr bwMode="auto">
          <a:xfrm>
            <a:off x="5003800" y="1916113"/>
            <a:ext cx="428625" cy="4608512"/>
          </a:xfrm>
          <a:prstGeom prst="rect">
            <a:avLst/>
          </a:prstGeom>
          <a:solidFill>
            <a:srgbClr val="FF9900"/>
          </a:solidFill>
          <a:ln w="9525">
            <a:noFill/>
            <a:miter lim="800000"/>
            <a:headEnd/>
            <a:tailEnd/>
          </a:ln>
          <a:effectLst/>
        </p:spPr>
        <p:txBody>
          <a:bodyPr vert="eaVert">
            <a:spAutoFit/>
          </a:bodyPr>
          <a:lstStyle/>
          <a:p>
            <a:r>
              <a:rPr lang="zh-TW" altLang="en-US" sz="1600" b="0">
                <a:solidFill>
                  <a:schemeClr val="bg1"/>
                </a:solidFill>
                <a:ea typeface="標楷體" pitchFamily="65" charset="-120"/>
              </a:rPr>
              <a:t>以民事判決原本為例</a:t>
            </a:r>
          </a:p>
        </p:txBody>
      </p:sp>
      <p:sp>
        <p:nvSpPr>
          <p:cNvPr id="68677" name="Text Box 69"/>
          <p:cNvSpPr txBox="1">
            <a:spLocks noChangeArrowheads="1"/>
          </p:cNvSpPr>
          <p:nvPr/>
        </p:nvSpPr>
        <p:spPr bwMode="auto">
          <a:xfrm>
            <a:off x="1908175" y="4365625"/>
            <a:ext cx="2336800" cy="1190625"/>
          </a:xfrm>
          <a:prstGeom prst="rect">
            <a:avLst/>
          </a:prstGeom>
          <a:noFill/>
          <a:ln w="9525">
            <a:noFill/>
            <a:miter lim="800000"/>
            <a:headEnd/>
            <a:tailEnd/>
          </a:ln>
          <a:effectLst/>
        </p:spPr>
        <p:txBody>
          <a:bodyPr wrap="none">
            <a:spAutoFit/>
          </a:bodyPr>
          <a:lstStyle/>
          <a:p>
            <a:r>
              <a:rPr lang="en-US" altLang="zh-TW" b="0">
                <a:latin typeface="Times New Roman" pitchFamily="18" charset="0"/>
                <a:ea typeface="標楷體" pitchFamily="65" charset="-120"/>
              </a:rPr>
              <a:t>1.</a:t>
            </a:r>
            <a:r>
              <a:rPr lang="zh-TW" altLang="en-US" b="0">
                <a:latin typeface="Times New Roman" pitchFamily="18" charset="0"/>
                <a:ea typeface="標楷體" pitchFamily="65" charset="-120"/>
              </a:rPr>
              <a:t>分類層次</a:t>
            </a:r>
            <a:r>
              <a:rPr lang="en-US" altLang="zh-TW" b="0">
                <a:latin typeface="Times New Roman" pitchFamily="18" charset="0"/>
                <a:ea typeface="標楷體" pitchFamily="65" charset="-120"/>
              </a:rPr>
              <a:t>(</a:t>
            </a:r>
            <a:r>
              <a:rPr lang="zh-TW" altLang="en-US" b="0">
                <a:latin typeface="Times New Roman" pitchFamily="18" charset="0"/>
                <a:ea typeface="標楷體" pitchFamily="65" charset="-120"/>
              </a:rPr>
              <a:t>條項款目</a:t>
            </a:r>
            <a:r>
              <a:rPr lang="en-US" altLang="zh-TW" b="0">
                <a:latin typeface="Times New Roman" pitchFamily="18" charset="0"/>
                <a:ea typeface="標楷體" pitchFamily="65" charset="-120"/>
              </a:rPr>
              <a:t>)</a:t>
            </a:r>
          </a:p>
          <a:p>
            <a:r>
              <a:rPr lang="en-US" altLang="zh-TW" b="0">
                <a:latin typeface="Times New Roman" pitchFamily="18" charset="0"/>
                <a:ea typeface="標楷體" pitchFamily="65" charset="-120"/>
              </a:rPr>
              <a:t>2.</a:t>
            </a:r>
            <a:r>
              <a:rPr lang="zh-TW" altLang="en-US" b="0">
                <a:latin typeface="Times New Roman" pitchFamily="18" charset="0"/>
                <a:ea typeface="標楷體" pitchFamily="65" charset="-120"/>
              </a:rPr>
              <a:t>冊名</a:t>
            </a:r>
          </a:p>
          <a:p>
            <a:r>
              <a:rPr lang="en-US" altLang="zh-TW" b="0">
                <a:latin typeface="Times New Roman" pitchFamily="18" charset="0"/>
                <a:ea typeface="標楷體" pitchFamily="65" charset="-120"/>
              </a:rPr>
              <a:t>3.</a:t>
            </a:r>
            <a:r>
              <a:rPr lang="zh-TW" altLang="en-US" b="0">
                <a:latin typeface="Times New Roman" pitchFamily="18" charset="0"/>
                <a:ea typeface="標楷體" pitchFamily="65" charset="-120"/>
              </a:rPr>
              <a:t>內容與年代</a:t>
            </a:r>
          </a:p>
          <a:p>
            <a:r>
              <a:rPr lang="en-US" altLang="zh-TW" b="0">
                <a:latin typeface="Times New Roman" pitchFamily="18" charset="0"/>
                <a:ea typeface="標楷體" pitchFamily="65" charset="-120"/>
              </a:rPr>
              <a:t>4.</a:t>
            </a:r>
            <a:r>
              <a:rPr lang="zh-TW" altLang="en-US" b="0">
                <a:latin typeface="Times New Roman" pitchFamily="18" charset="0"/>
                <a:ea typeface="標楷體" pitchFamily="65" charset="-120"/>
              </a:rPr>
              <a:t>影像位置</a:t>
            </a:r>
          </a:p>
        </p:txBody>
      </p:sp>
      <p:sp>
        <p:nvSpPr>
          <p:cNvPr id="68678" name="Rectangle 70"/>
          <p:cNvSpPr>
            <a:spLocks noChangeArrowheads="1"/>
          </p:cNvSpPr>
          <p:nvPr/>
        </p:nvSpPr>
        <p:spPr bwMode="auto">
          <a:xfrm>
            <a:off x="5003800" y="1916113"/>
            <a:ext cx="3241675" cy="4608512"/>
          </a:xfrm>
          <a:prstGeom prst="rect">
            <a:avLst/>
          </a:prstGeom>
          <a:noFill/>
          <a:ln w="28575">
            <a:solidFill>
              <a:srgbClr val="FF9900"/>
            </a:solidFill>
            <a:miter lim="800000"/>
            <a:headEnd/>
            <a:tailEnd/>
          </a:ln>
          <a:effectLst/>
        </p:spPr>
        <p:txBody>
          <a:bodyPr wrap="none" anchor="ctr"/>
          <a:lstStyle/>
          <a:p>
            <a:endParaRPr lang="zh-TW" altLang="en-US"/>
          </a:p>
        </p:txBody>
      </p:sp>
      <p:sp>
        <p:nvSpPr>
          <p:cNvPr id="68679" name="Rectangle 71"/>
          <p:cNvSpPr>
            <a:spLocks noChangeArrowheads="1"/>
          </p:cNvSpPr>
          <p:nvPr/>
        </p:nvSpPr>
        <p:spPr bwMode="auto">
          <a:xfrm>
            <a:off x="1692275" y="4149725"/>
            <a:ext cx="2879725" cy="1657350"/>
          </a:xfrm>
          <a:prstGeom prst="rect">
            <a:avLst/>
          </a:prstGeom>
          <a:noFill/>
          <a:ln w="28575">
            <a:solidFill>
              <a:srgbClr val="333399"/>
            </a:solidFill>
            <a:miter lim="800000"/>
            <a:headEnd/>
            <a:tailEnd/>
          </a:ln>
          <a:effectLst/>
        </p:spPr>
        <p:txBody>
          <a:bodyPr wrap="none" anchor="ctr"/>
          <a:lstStyle/>
          <a:p>
            <a:endParaRPr lang="zh-TW"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61" name="Picture 9"/>
          <p:cNvPicPr>
            <a:picLocks noChangeAspect="1" noChangeArrowheads="1"/>
          </p:cNvPicPr>
          <p:nvPr/>
        </p:nvPicPr>
        <p:blipFill>
          <a:blip r:embed="rId2" cstate="print"/>
          <a:srcRect r="25243" b="44901"/>
          <a:stretch>
            <a:fillRect/>
          </a:stretch>
        </p:blipFill>
        <p:spPr bwMode="auto">
          <a:xfrm>
            <a:off x="1763713" y="2349500"/>
            <a:ext cx="6192837" cy="3306763"/>
          </a:xfrm>
          <a:prstGeom prst="rect">
            <a:avLst/>
          </a:prstGeom>
          <a:noFill/>
          <a:ln w="9525">
            <a:noFill/>
            <a:miter lim="800000"/>
            <a:headEnd/>
            <a:tailEnd/>
          </a:ln>
          <a:effectLst/>
        </p:spPr>
      </p:pic>
      <p:sp>
        <p:nvSpPr>
          <p:cNvPr id="74762" name="Text Box 10"/>
          <p:cNvSpPr txBox="1">
            <a:spLocks noChangeArrowheads="1"/>
          </p:cNvSpPr>
          <p:nvPr/>
        </p:nvSpPr>
        <p:spPr bwMode="auto">
          <a:xfrm>
            <a:off x="1619250" y="1700213"/>
            <a:ext cx="6553200" cy="449262"/>
          </a:xfrm>
          <a:prstGeom prst="rect">
            <a:avLst/>
          </a:prstGeom>
          <a:noFill/>
          <a:ln w="9525">
            <a:noFill/>
            <a:miter lim="800000"/>
            <a:headEnd/>
            <a:tailEnd/>
          </a:ln>
          <a:effectLst/>
        </p:spPr>
        <p:txBody>
          <a:bodyPr>
            <a:spAutoFit/>
          </a:bodyPr>
          <a:lstStyle/>
          <a:p>
            <a:pPr>
              <a:lnSpc>
                <a:spcPct val="130000"/>
              </a:lnSpc>
            </a:pPr>
            <a:r>
              <a:rPr lang="zh-TW" altLang="en-US" b="0">
                <a:latin typeface="Times New Roman" pitchFamily="18" charset="0"/>
                <a:ea typeface="標楷體" pitchFamily="65" charset="-120"/>
              </a:rPr>
              <a:t>先期編目人員係以</a:t>
            </a:r>
            <a:r>
              <a:rPr lang="en-US" altLang="zh-TW" b="0">
                <a:latin typeface="Times New Roman" pitchFamily="18" charset="0"/>
                <a:ea typeface="標楷體" pitchFamily="65" charset="-120"/>
              </a:rPr>
              <a:t>EXCEL</a:t>
            </a:r>
            <a:r>
              <a:rPr lang="zh-TW" altLang="en-US" b="0">
                <a:latin typeface="Times New Roman" pitchFamily="18" charset="0"/>
                <a:ea typeface="標楷體" pitchFamily="65" charset="-120"/>
              </a:rPr>
              <a:t>記錄編目資料，再匯入資料庫中。</a:t>
            </a:r>
          </a:p>
        </p:txBody>
      </p:sp>
      <p:grpSp>
        <p:nvGrpSpPr>
          <p:cNvPr id="74772" name="Group 20"/>
          <p:cNvGrpSpPr>
            <a:grpSpLocks/>
          </p:cNvGrpSpPr>
          <p:nvPr/>
        </p:nvGrpSpPr>
        <p:grpSpPr bwMode="auto">
          <a:xfrm>
            <a:off x="0" y="0"/>
            <a:ext cx="9144000" cy="6838950"/>
            <a:chOff x="0" y="0"/>
            <a:chExt cx="5760" cy="4308"/>
          </a:xfrm>
        </p:grpSpPr>
        <p:pic>
          <p:nvPicPr>
            <p:cNvPr id="74773" name="Picture 21" descr="ppt-1s70_cut"/>
            <p:cNvPicPr>
              <a:picLocks noChangeAspect="1" noChangeArrowheads="1"/>
            </p:cNvPicPr>
            <p:nvPr/>
          </p:nvPicPr>
          <p:blipFill>
            <a:blip r:embed="rId3" cstate="print"/>
            <a:srcRect/>
            <a:stretch>
              <a:fillRect/>
            </a:stretch>
          </p:blipFill>
          <p:spPr bwMode="auto">
            <a:xfrm>
              <a:off x="0" y="0"/>
              <a:ext cx="588" cy="4308"/>
            </a:xfrm>
            <a:prstGeom prst="rect">
              <a:avLst/>
            </a:prstGeom>
            <a:noFill/>
          </p:spPr>
        </p:pic>
        <p:sp>
          <p:nvSpPr>
            <p:cNvPr id="74774" name="Rectangle 22"/>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編目資料</a:t>
              </a:r>
              <a:r>
                <a:rPr lang="en-US" altLang="zh-TW" sz="2400" b="0">
                  <a:solidFill>
                    <a:schemeClr val="bg1"/>
                  </a:solidFill>
                  <a:latin typeface="標楷體" pitchFamily="65" charset="-120"/>
                  <a:ea typeface="標楷體" pitchFamily="65" charset="-120"/>
                </a:rPr>
                <a:t>(metadata)</a:t>
              </a:r>
              <a:r>
                <a:rPr lang="zh-TW" altLang="en-US" sz="2400" b="0">
                  <a:solidFill>
                    <a:schemeClr val="bg1"/>
                  </a:solidFill>
                  <a:latin typeface="標楷體" pitchFamily="65" charset="-120"/>
                  <a:ea typeface="標楷體" pitchFamily="65" charset="-120"/>
                </a:rPr>
                <a:t>之記錄方式</a:t>
              </a: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5" name="Text Box 9"/>
          <p:cNvSpPr txBox="1">
            <a:spLocks noChangeArrowheads="1"/>
          </p:cNvSpPr>
          <p:nvPr/>
        </p:nvSpPr>
        <p:spPr bwMode="auto">
          <a:xfrm>
            <a:off x="1187450" y="1341438"/>
            <a:ext cx="7343775" cy="449262"/>
          </a:xfrm>
          <a:prstGeom prst="rect">
            <a:avLst/>
          </a:prstGeom>
          <a:noFill/>
          <a:ln w="9525">
            <a:noFill/>
            <a:miter lim="800000"/>
            <a:headEnd/>
            <a:tailEnd/>
          </a:ln>
          <a:effectLst/>
        </p:spPr>
        <p:txBody>
          <a:bodyPr>
            <a:spAutoFit/>
          </a:bodyPr>
          <a:lstStyle/>
          <a:p>
            <a:pPr>
              <a:lnSpc>
                <a:spcPct val="130000"/>
              </a:lnSpc>
            </a:pPr>
            <a:r>
              <a:rPr lang="zh-TW" altLang="en-US" b="0">
                <a:latin typeface="Times New Roman" pitchFamily="18" charset="0"/>
                <a:ea typeface="標楷體" pitchFamily="65" charset="-120"/>
              </a:rPr>
              <a:t>嗣後經由資料補正介面，直接顯示圖像檔，由編目人員輸入相關欄位。</a:t>
            </a:r>
          </a:p>
        </p:txBody>
      </p:sp>
      <p:pic>
        <p:nvPicPr>
          <p:cNvPr id="75787" name="Picture 11" descr="資料補全系統畫面"/>
          <p:cNvPicPr>
            <a:picLocks noChangeAspect="1" noChangeArrowheads="1"/>
          </p:cNvPicPr>
          <p:nvPr/>
        </p:nvPicPr>
        <p:blipFill>
          <a:blip r:embed="rId2" cstate="print"/>
          <a:srcRect t="10335" r="19778" b="30061"/>
          <a:stretch>
            <a:fillRect/>
          </a:stretch>
        </p:blipFill>
        <p:spPr bwMode="auto">
          <a:xfrm>
            <a:off x="1116013" y="2060575"/>
            <a:ext cx="7735887" cy="4598988"/>
          </a:xfrm>
          <a:prstGeom prst="rect">
            <a:avLst/>
          </a:prstGeom>
          <a:noFill/>
        </p:spPr>
      </p:pic>
      <p:sp>
        <p:nvSpPr>
          <p:cNvPr id="75797" name="Text Box 21"/>
          <p:cNvSpPr txBox="1">
            <a:spLocks noChangeArrowheads="1"/>
          </p:cNvSpPr>
          <p:nvPr/>
        </p:nvSpPr>
        <p:spPr bwMode="auto">
          <a:xfrm>
            <a:off x="3913188" y="333375"/>
            <a:ext cx="1606550" cy="519113"/>
          </a:xfrm>
          <a:prstGeom prst="rect">
            <a:avLst/>
          </a:prstGeom>
          <a:noFill/>
          <a:ln w="9525">
            <a:noFill/>
            <a:miter lim="800000"/>
            <a:headEnd/>
            <a:tailEnd/>
          </a:ln>
          <a:effectLst/>
        </p:spPr>
        <p:txBody>
          <a:bodyPr wrap="none">
            <a:spAutoFit/>
          </a:bodyPr>
          <a:lstStyle/>
          <a:p>
            <a:r>
              <a:rPr lang="zh-TW" altLang="en-US" sz="2800" b="0">
                <a:latin typeface="Times New Roman" pitchFamily="18" charset="0"/>
                <a:ea typeface="標楷體" pitchFamily="65" charset="-120"/>
              </a:rPr>
              <a:t>資料編目</a:t>
            </a:r>
          </a:p>
        </p:txBody>
      </p:sp>
      <p:grpSp>
        <p:nvGrpSpPr>
          <p:cNvPr id="75798" name="Group 22"/>
          <p:cNvGrpSpPr>
            <a:grpSpLocks/>
          </p:cNvGrpSpPr>
          <p:nvPr/>
        </p:nvGrpSpPr>
        <p:grpSpPr bwMode="auto">
          <a:xfrm>
            <a:off x="0" y="0"/>
            <a:ext cx="9144000" cy="6838950"/>
            <a:chOff x="0" y="0"/>
            <a:chExt cx="5760" cy="4308"/>
          </a:xfrm>
        </p:grpSpPr>
        <p:pic>
          <p:nvPicPr>
            <p:cNvPr id="75799" name="Picture 23" descr="ppt-1s70_cut"/>
            <p:cNvPicPr>
              <a:picLocks noChangeAspect="1" noChangeArrowheads="1"/>
            </p:cNvPicPr>
            <p:nvPr/>
          </p:nvPicPr>
          <p:blipFill>
            <a:blip r:embed="rId3" cstate="print"/>
            <a:srcRect/>
            <a:stretch>
              <a:fillRect/>
            </a:stretch>
          </p:blipFill>
          <p:spPr bwMode="auto">
            <a:xfrm>
              <a:off x="0" y="0"/>
              <a:ext cx="588" cy="4308"/>
            </a:xfrm>
            <a:prstGeom prst="rect">
              <a:avLst/>
            </a:prstGeom>
            <a:noFill/>
          </p:spPr>
        </p:pic>
        <p:sp>
          <p:nvSpPr>
            <p:cNvPr id="75800" name="Rectangle 24"/>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編目資料</a:t>
              </a:r>
              <a:r>
                <a:rPr lang="en-US" altLang="zh-TW" sz="2400" b="0">
                  <a:solidFill>
                    <a:schemeClr val="bg1"/>
                  </a:solidFill>
                  <a:latin typeface="標楷體" pitchFamily="65" charset="-120"/>
                  <a:ea typeface="標楷體" pitchFamily="65" charset="-120"/>
                </a:rPr>
                <a:t>(metadata)</a:t>
              </a:r>
              <a:r>
                <a:rPr lang="zh-TW" altLang="en-US" sz="2400" b="0">
                  <a:solidFill>
                    <a:schemeClr val="bg1"/>
                  </a:solidFill>
                  <a:latin typeface="標楷體" pitchFamily="65" charset="-120"/>
                  <a:ea typeface="標楷體" pitchFamily="65" charset="-120"/>
                </a:rPr>
                <a:t>之記錄方式</a:t>
              </a:r>
            </a:p>
          </p:txBody>
        </p:sp>
      </p:grpSp>
      <p:sp>
        <p:nvSpPr>
          <p:cNvPr id="75788" name="Rectangle 12"/>
          <p:cNvSpPr>
            <a:spLocks noChangeArrowheads="1"/>
          </p:cNvSpPr>
          <p:nvPr/>
        </p:nvSpPr>
        <p:spPr bwMode="auto">
          <a:xfrm>
            <a:off x="971550" y="3644900"/>
            <a:ext cx="2087563" cy="2736850"/>
          </a:xfrm>
          <a:prstGeom prst="rect">
            <a:avLst/>
          </a:prstGeom>
          <a:noFill/>
          <a:ln w="28575">
            <a:solidFill>
              <a:srgbClr val="FF9900"/>
            </a:solidFill>
            <a:miter lim="800000"/>
            <a:headEnd/>
            <a:tailEnd/>
          </a:ln>
          <a:effectLst/>
        </p:spPr>
        <p:txBody>
          <a:bodyPr wrap="none" anchor="ctr"/>
          <a:lstStyle/>
          <a:p>
            <a:endParaRPr lang="zh-TW"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zh-TW" altLang="en-US" sz="3600" dirty="0"/>
              <a:t>舉例</a:t>
            </a:r>
            <a:r>
              <a:rPr lang="en-US" altLang="zh-TW" sz="3600" dirty="0"/>
              <a:t>:</a:t>
            </a:r>
            <a:r>
              <a:rPr lang="zh-TW" altLang="en-US" sz="3600" dirty="0" smtClean="0"/>
              <a:t>地院</a:t>
            </a:r>
            <a:r>
              <a:rPr lang="zh-TW" altLang="en-US" sz="3600" dirty="0"/>
              <a:t>判決原本含上級審判決謄本</a:t>
            </a:r>
            <a:br>
              <a:rPr lang="zh-TW" altLang="en-US" sz="3600" dirty="0"/>
            </a:br>
            <a:r>
              <a:rPr lang="en-US" altLang="zh-TW" sz="3600" dirty="0"/>
              <a:t>(</a:t>
            </a:r>
            <a:r>
              <a:rPr lang="zh-TW" altLang="en-US" sz="3600" dirty="0"/>
              <a:t>二級二審制</a:t>
            </a:r>
            <a:r>
              <a:rPr lang="en-US" altLang="zh-TW" sz="3600" dirty="0"/>
              <a:t>) </a:t>
            </a:r>
            <a:br>
              <a:rPr lang="en-US" altLang="zh-TW" sz="3600" dirty="0"/>
            </a:br>
            <a:r>
              <a:rPr lang="zh-TW" altLang="en-US" sz="2800" dirty="0"/>
              <a:t>明治</a:t>
            </a:r>
            <a:r>
              <a:rPr lang="en-US" altLang="zh-TW" sz="2800" dirty="0"/>
              <a:t>30</a:t>
            </a:r>
            <a:r>
              <a:rPr lang="zh-TW" altLang="en-US" sz="2800" dirty="0"/>
              <a:t>年第</a:t>
            </a:r>
            <a:r>
              <a:rPr lang="en-US" altLang="zh-TW" sz="2800" dirty="0"/>
              <a:t>245</a:t>
            </a:r>
            <a:r>
              <a:rPr lang="zh-TW" altLang="en-US" sz="2800" dirty="0"/>
              <a:t>號判決</a:t>
            </a:r>
          </a:p>
        </p:txBody>
      </p:sp>
      <p:pic>
        <p:nvPicPr>
          <p:cNvPr id="182275" name="Picture 3" descr="DSCN0532"/>
          <p:cNvPicPr>
            <a:picLocks noGrp="1" noChangeAspect="1" noChangeArrowheads="1"/>
          </p:cNvPicPr>
          <p:nvPr>
            <p:ph idx="1"/>
          </p:nvPr>
        </p:nvPicPr>
        <p:blipFill>
          <a:blip r:embed="rId2" cstate="print"/>
          <a:srcRect/>
          <a:stretch>
            <a:fillRect/>
          </a:stretch>
        </p:blipFill>
        <p:spPr>
          <a:xfrm>
            <a:off x="1682750" y="1600200"/>
            <a:ext cx="5778500" cy="4525963"/>
          </a:xfr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006" name="Group 206"/>
          <p:cNvGraphicFramePr>
            <a:graphicFrameLocks noGrp="1"/>
          </p:cNvGraphicFramePr>
          <p:nvPr/>
        </p:nvGraphicFramePr>
        <p:xfrm>
          <a:off x="1042988" y="1125538"/>
          <a:ext cx="7632700" cy="5451163"/>
        </p:xfrm>
        <a:graphic>
          <a:graphicData uri="http://schemas.openxmlformats.org/drawingml/2006/table">
            <a:tbl>
              <a:tblPr/>
              <a:tblGrid>
                <a:gridCol w="3671887"/>
                <a:gridCol w="1009650"/>
                <a:gridCol w="2951163"/>
              </a:tblGrid>
              <a:tr h="431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法院別</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數量</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Metadata</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數量</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rPr>
                        <a:t>台北地方法院</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rPr>
                        <a:t>2,419</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rPr>
                        <a:t>冊</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rPr>
                        <a:t>成冊</a:t>
                      </a: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rPr>
                        <a:t>2,419</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rPr>
                        <a:t>筆  </a:t>
                      </a: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rPr>
                        <a:t> 案件  民事判決</a:t>
                      </a: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rPr>
                        <a:t>48,355</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rPr>
                        <a:t>筆</a:t>
                      </a: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rPr>
                        <a:t>           刑事判決</a:t>
                      </a: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rPr>
                        <a:t>69,484</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rPr>
                        <a:t>筆</a:t>
                      </a: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rPr>
                        <a:t>           公證書    </a:t>
                      </a: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rPr>
                        <a:t>55,886</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rPr>
                        <a:t>筆</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新竹地院</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258</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冊</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成冊</a:t>
                      </a: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258</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筆</a:t>
                      </a: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案件  民事判決</a:t>
                      </a: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12,022</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筆</a:t>
                      </a: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公證書      </a:t>
                      </a: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1,004</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筆</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rPr>
                        <a:t>台中地方法院</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1,734</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冊</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成冊</a:t>
                      </a: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1,734</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筆  </a:t>
                      </a: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案件 民事判決</a:t>
                      </a: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44,258</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筆</a:t>
                      </a: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公證書    </a:t>
                      </a: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12,318</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筆</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司訓所藏台中地方法院刑事檔案</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371</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冊</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成冊</a:t>
                      </a: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371</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筆</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嘉義地院</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863</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冊</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成冊</a:t>
                      </a: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863</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筆</a:t>
                      </a: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案件  民事判決</a:t>
                      </a: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18,520</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筆</a:t>
                      </a: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公證書      </a:t>
                      </a: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2,973</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筆</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8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合    計</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5,645</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冊</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成冊</a:t>
                      </a: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5,645</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筆</a:t>
                      </a: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案件</a:t>
                      </a: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264,820</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筆</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pSp>
        <p:nvGrpSpPr>
          <p:cNvPr id="76935" name="Group 135"/>
          <p:cNvGrpSpPr>
            <a:grpSpLocks/>
          </p:cNvGrpSpPr>
          <p:nvPr/>
        </p:nvGrpSpPr>
        <p:grpSpPr bwMode="auto">
          <a:xfrm>
            <a:off x="0" y="0"/>
            <a:ext cx="9144000" cy="6838950"/>
            <a:chOff x="0" y="0"/>
            <a:chExt cx="5760" cy="4308"/>
          </a:xfrm>
        </p:grpSpPr>
        <p:pic>
          <p:nvPicPr>
            <p:cNvPr id="76936" name="Picture 136" descr="ppt-1s70_cut"/>
            <p:cNvPicPr>
              <a:picLocks noChangeAspect="1" noChangeArrowheads="1"/>
            </p:cNvPicPr>
            <p:nvPr/>
          </p:nvPicPr>
          <p:blipFill>
            <a:blip r:embed="rId2" cstate="print"/>
            <a:srcRect/>
            <a:stretch>
              <a:fillRect/>
            </a:stretch>
          </p:blipFill>
          <p:spPr bwMode="auto">
            <a:xfrm>
              <a:off x="0" y="0"/>
              <a:ext cx="588" cy="4308"/>
            </a:xfrm>
            <a:prstGeom prst="rect">
              <a:avLst/>
            </a:prstGeom>
            <a:noFill/>
          </p:spPr>
        </p:pic>
        <p:sp>
          <p:nvSpPr>
            <p:cNvPr id="76937" name="Rectangle 137"/>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Times New Roman" pitchFamily="18" charset="0"/>
                  <a:ea typeface="標楷體" pitchFamily="65" charset="-120"/>
                </a:rPr>
                <a:t>目前匯入資料庫之</a:t>
              </a:r>
              <a:r>
                <a:rPr lang="en-US" altLang="zh-TW" sz="2400" b="0">
                  <a:solidFill>
                    <a:schemeClr val="bg1"/>
                  </a:solidFill>
                  <a:latin typeface="Times New Roman" pitchFamily="18" charset="0"/>
                  <a:ea typeface="標楷體" pitchFamily="65" charset="-120"/>
                </a:rPr>
                <a:t>metadata</a:t>
              </a:r>
              <a:r>
                <a:rPr lang="zh-TW" altLang="en-US" sz="2400" b="0">
                  <a:solidFill>
                    <a:schemeClr val="bg1"/>
                  </a:solidFill>
                  <a:latin typeface="Times New Roman" pitchFamily="18" charset="0"/>
                  <a:ea typeface="標楷體" pitchFamily="65" charset="-120"/>
                </a:rPr>
                <a:t>數量</a:t>
              </a: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4" name="Rectangle 8"/>
          <p:cNvSpPr>
            <a:spLocks noChangeArrowheads="1"/>
          </p:cNvSpPr>
          <p:nvPr/>
        </p:nvSpPr>
        <p:spPr bwMode="auto">
          <a:xfrm>
            <a:off x="1692275" y="2205038"/>
            <a:ext cx="3455988" cy="647700"/>
          </a:xfrm>
          <a:prstGeom prst="rect">
            <a:avLst/>
          </a:prstGeom>
          <a:noFill/>
          <a:ln w="28575">
            <a:solidFill>
              <a:srgbClr val="CC9900"/>
            </a:solidFill>
            <a:miter lim="800000"/>
            <a:headEnd/>
            <a:tailEnd/>
          </a:ln>
          <a:effectLst/>
        </p:spPr>
        <p:txBody>
          <a:bodyPr wrap="none" anchor="ctr"/>
          <a:lstStyle/>
          <a:p>
            <a:pPr algn="ctr"/>
            <a:r>
              <a:rPr lang="zh-TW" altLang="en-US" b="0">
                <a:latin typeface="Times New Roman" pitchFamily="18" charset="0"/>
                <a:ea typeface="標楷體" pitchFamily="65" charset="-120"/>
              </a:rPr>
              <a:t>影像檔之重新命名與壓縮</a:t>
            </a:r>
          </a:p>
        </p:txBody>
      </p:sp>
      <p:sp>
        <p:nvSpPr>
          <p:cNvPr id="86025" name="Rectangle 9"/>
          <p:cNvSpPr>
            <a:spLocks noChangeArrowheads="1"/>
          </p:cNvSpPr>
          <p:nvPr/>
        </p:nvSpPr>
        <p:spPr bwMode="auto">
          <a:xfrm>
            <a:off x="5292725" y="3141663"/>
            <a:ext cx="2519363" cy="647700"/>
          </a:xfrm>
          <a:prstGeom prst="rect">
            <a:avLst/>
          </a:prstGeom>
          <a:noFill/>
          <a:ln w="28575">
            <a:solidFill>
              <a:srgbClr val="006600"/>
            </a:solidFill>
            <a:miter lim="800000"/>
            <a:headEnd/>
            <a:tailEnd/>
          </a:ln>
          <a:effectLst/>
        </p:spPr>
        <p:txBody>
          <a:bodyPr wrap="none" anchor="ctr"/>
          <a:lstStyle/>
          <a:p>
            <a:pPr algn="ctr"/>
            <a:r>
              <a:rPr lang="zh-TW" altLang="en-US" b="0">
                <a:latin typeface="Times New Roman" pitchFamily="18" charset="0"/>
                <a:ea typeface="標楷體" pitchFamily="65" charset="-120"/>
              </a:rPr>
              <a:t>影像檔之校驗</a:t>
            </a:r>
          </a:p>
        </p:txBody>
      </p:sp>
      <p:sp>
        <p:nvSpPr>
          <p:cNvPr id="86032" name="Rectangle 16"/>
          <p:cNvSpPr>
            <a:spLocks noChangeArrowheads="1"/>
          </p:cNvSpPr>
          <p:nvPr/>
        </p:nvSpPr>
        <p:spPr bwMode="auto">
          <a:xfrm>
            <a:off x="1692275" y="5229225"/>
            <a:ext cx="3455988" cy="647700"/>
          </a:xfrm>
          <a:prstGeom prst="rect">
            <a:avLst/>
          </a:prstGeom>
          <a:noFill/>
          <a:ln w="28575">
            <a:solidFill>
              <a:srgbClr val="CC9900"/>
            </a:solidFill>
            <a:miter lim="800000"/>
            <a:headEnd/>
            <a:tailEnd/>
          </a:ln>
          <a:effectLst/>
        </p:spPr>
        <p:txBody>
          <a:bodyPr wrap="none" anchor="ctr"/>
          <a:lstStyle/>
          <a:p>
            <a:pPr algn="ctr"/>
            <a:r>
              <a:rPr lang="zh-TW" altLang="en-US" b="0">
                <a:latin typeface="Times New Roman" pitchFamily="18" charset="0"/>
                <a:ea typeface="標楷體" pitchFamily="65" charset="-120"/>
              </a:rPr>
              <a:t>匯入資料庫</a:t>
            </a:r>
          </a:p>
        </p:txBody>
      </p:sp>
      <p:sp>
        <p:nvSpPr>
          <p:cNvPr id="86049" name="Rectangle 33"/>
          <p:cNvSpPr>
            <a:spLocks noChangeArrowheads="1"/>
          </p:cNvSpPr>
          <p:nvPr/>
        </p:nvSpPr>
        <p:spPr bwMode="auto">
          <a:xfrm>
            <a:off x="5292725" y="4149725"/>
            <a:ext cx="2519363" cy="647700"/>
          </a:xfrm>
          <a:prstGeom prst="rect">
            <a:avLst/>
          </a:prstGeom>
          <a:noFill/>
          <a:ln w="28575">
            <a:solidFill>
              <a:srgbClr val="006600"/>
            </a:solidFill>
            <a:miter lim="800000"/>
            <a:headEnd/>
            <a:tailEnd/>
          </a:ln>
          <a:effectLst/>
        </p:spPr>
        <p:txBody>
          <a:bodyPr wrap="none" anchor="ctr"/>
          <a:lstStyle/>
          <a:p>
            <a:pPr algn="ctr"/>
            <a:r>
              <a:rPr lang="zh-TW" altLang="en-US" b="0">
                <a:latin typeface="Times New Roman" pitchFamily="18" charset="0"/>
                <a:ea typeface="標楷體" pitchFamily="65" charset="-120"/>
              </a:rPr>
              <a:t>影像檔之補拍</a:t>
            </a:r>
          </a:p>
        </p:txBody>
      </p:sp>
      <p:cxnSp>
        <p:nvCxnSpPr>
          <p:cNvPr id="86053" name="AutoShape 37"/>
          <p:cNvCxnSpPr>
            <a:cxnSpLocks noChangeShapeType="1"/>
            <a:stCxn id="86024" idx="2"/>
            <a:endCxn id="86032" idx="0"/>
          </p:cNvCxnSpPr>
          <p:nvPr/>
        </p:nvCxnSpPr>
        <p:spPr bwMode="auto">
          <a:xfrm rot="5400000">
            <a:off x="2247106" y="4040982"/>
            <a:ext cx="2347913" cy="0"/>
          </a:xfrm>
          <a:prstGeom prst="straightConnector1">
            <a:avLst/>
          </a:prstGeom>
          <a:noFill/>
          <a:ln w="38100">
            <a:solidFill>
              <a:srgbClr val="CC9900"/>
            </a:solidFill>
            <a:round/>
            <a:headEnd/>
            <a:tailEnd type="triangle" w="med" len="med"/>
          </a:ln>
          <a:effectLst/>
        </p:spPr>
      </p:cxnSp>
      <p:cxnSp>
        <p:nvCxnSpPr>
          <p:cNvPr id="86057" name="AutoShape 41"/>
          <p:cNvCxnSpPr>
            <a:cxnSpLocks noChangeShapeType="1"/>
            <a:stCxn id="86025" idx="2"/>
            <a:endCxn id="86049" idx="0"/>
          </p:cNvCxnSpPr>
          <p:nvPr/>
        </p:nvCxnSpPr>
        <p:spPr bwMode="auto">
          <a:xfrm rot="5400000">
            <a:off x="6387306" y="3969544"/>
            <a:ext cx="331788" cy="0"/>
          </a:xfrm>
          <a:prstGeom prst="straightConnector1">
            <a:avLst/>
          </a:prstGeom>
          <a:noFill/>
          <a:ln w="28575">
            <a:solidFill>
              <a:srgbClr val="006600"/>
            </a:solidFill>
            <a:round/>
            <a:headEnd/>
            <a:tailEnd type="triangle" w="med" len="med"/>
          </a:ln>
          <a:effectLst/>
        </p:spPr>
      </p:cxnSp>
      <p:cxnSp>
        <p:nvCxnSpPr>
          <p:cNvPr id="86058" name="AutoShape 42"/>
          <p:cNvCxnSpPr>
            <a:cxnSpLocks noChangeShapeType="1"/>
            <a:stCxn id="86049" idx="2"/>
            <a:endCxn id="86032" idx="3"/>
          </p:cNvCxnSpPr>
          <p:nvPr/>
        </p:nvCxnSpPr>
        <p:spPr bwMode="auto">
          <a:xfrm rot="5400000">
            <a:off x="5487194" y="4487069"/>
            <a:ext cx="741362" cy="1390650"/>
          </a:xfrm>
          <a:prstGeom prst="bentConnector2">
            <a:avLst/>
          </a:prstGeom>
          <a:noFill/>
          <a:ln w="28575">
            <a:solidFill>
              <a:srgbClr val="006600"/>
            </a:solidFill>
            <a:miter lim="800000"/>
            <a:headEnd/>
            <a:tailEnd type="triangle" w="med" len="med"/>
          </a:ln>
          <a:effectLst/>
        </p:spPr>
      </p:cxnSp>
      <p:cxnSp>
        <p:nvCxnSpPr>
          <p:cNvPr id="86059" name="AutoShape 43"/>
          <p:cNvCxnSpPr>
            <a:cxnSpLocks noChangeShapeType="1"/>
            <a:stCxn id="86024" idx="3"/>
            <a:endCxn id="86025" idx="0"/>
          </p:cNvCxnSpPr>
          <p:nvPr/>
        </p:nvCxnSpPr>
        <p:spPr bwMode="auto">
          <a:xfrm>
            <a:off x="5162550" y="2528888"/>
            <a:ext cx="1390650" cy="598487"/>
          </a:xfrm>
          <a:prstGeom prst="bentConnector2">
            <a:avLst/>
          </a:prstGeom>
          <a:noFill/>
          <a:ln w="28575">
            <a:solidFill>
              <a:srgbClr val="006600"/>
            </a:solidFill>
            <a:miter lim="800000"/>
            <a:headEnd/>
            <a:tailEnd type="triangle" w="med" len="med"/>
          </a:ln>
          <a:effectLst/>
        </p:spPr>
      </p:cxnSp>
      <p:grpSp>
        <p:nvGrpSpPr>
          <p:cNvPr id="86060" name="Group 44"/>
          <p:cNvGrpSpPr>
            <a:grpSpLocks/>
          </p:cNvGrpSpPr>
          <p:nvPr/>
        </p:nvGrpSpPr>
        <p:grpSpPr bwMode="auto">
          <a:xfrm>
            <a:off x="0" y="0"/>
            <a:ext cx="9144000" cy="6838950"/>
            <a:chOff x="0" y="0"/>
            <a:chExt cx="5760" cy="4308"/>
          </a:xfrm>
        </p:grpSpPr>
        <p:pic>
          <p:nvPicPr>
            <p:cNvPr id="86061" name="Picture 45" descr="ppt-1s70_cut"/>
            <p:cNvPicPr>
              <a:picLocks noChangeAspect="1" noChangeArrowheads="1"/>
            </p:cNvPicPr>
            <p:nvPr/>
          </p:nvPicPr>
          <p:blipFill>
            <a:blip r:embed="rId2" cstate="print"/>
            <a:srcRect/>
            <a:stretch>
              <a:fillRect/>
            </a:stretch>
          </p:blipFill>
          <p:spPr bwMode="auto">
            <a:xfrm>
              <a:off x="0" y="0"/>
              <a:ext cx="588" cy="4308"/>
            </a:xfrm>
            <a:prstGeom prst="rect">
              <a:avLst/>
            </a:prstGeom>
            <a:noFill/>
          </p:spPr>
        </p:pic>
        <p:sp>
          <p:nvSpPr>
            <p:cNvPr id="86062" name="Rectangle 46"/>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影像處理之流程</a:t>
              </a: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 Box 5"/>
          <p:cNvSpPr txBox="1">
            <a:spLocks noChangeArrowheads="1"/>
          </p:cNvSpPr>
          <p:nvPr/>
        </p:nvSpPr>
        <p:spPr bwMode="auto">
          <a:xfrm>
            <a:off x="1331913" y="1373188"/>
            <a:ext cx="7416800" cy="1603375"/>
          </a:xfrm>
          <a:prstGeom prst="rect">
            <a:avLst/>
          </a:prstGeom>
          <a:noFill/>
          <a:ln w="9525">
            <a:noFill/>
            <a:miter lim="800000"/>
            <a:headEnd/>
            <a:tailEnd/>
          </a:ln>
          <a:effectLst/>
        </p:spPr>
        <p:txBody>
          <a:bodyPr>
            <a:spAutoFit/>
          </a:bodyPr>
          <a:lstStyle/>
          <a:p>
            <a:pPr marL="180975" indent="-180975">
              <a:lnSpc>
                <a:spcPct val="130000"/>
              </a:lnSpc>
            </a:pPr>
            <a:r>
              <a:rPr lang="en-US" altLang="zh-TW" b="0">
                <a:latin typeface="Times New Roman" pitchFamily="18" charset="0"/>
                <a:ea typeface="標楷體" pitchFamily="65" charset="-120"/>
              </a:rPr>
              <a:t>1.</a:t>
            </a:r>
            <a:r>
              <a:rPr lang="zh-TW" altLang="en-US" b="0">
                <a:latin typeface="Times New Roman" pitchFamily="18" charset="0"/>
                <a:ea typeface="標楷體" pitchFamily="65" charset="-120"/>
              </a:rPr>
              <a:t>以數位相機拍攝之影像，其檔名是由數位相機自動產生，會重覆循環，無法直接匯入資料庫。</a:t>
            </a:r>
          </a:p>
          <a:p>
            <a:pPr marL="180975" indent="-180975">
              <a:lnSpc>
                <a:spcPct val="130000"/>
              </a:lnSpc>
              <a:spcBef>
                <a:spcPct val="30000"/>
              </a:spcBef>
            </a:pPr>
            <a:r>
              <a:rPr lang="en-US" altLang="zh-TW" b="0">
                <a:latin typeface="Times New Roman" pitchFamily="18" charset="0"/>
                <a:ea typeface="標楷體" pitchFamily="65" charset="-120"/>
              </a:rPr>
              <a:t>2.</a:t>
            </a:r>
            <a:r>
              <a:rPr lang="zh-TW" altLang="en-US" b="0">
                <a:latin typeface="Times New Roman" pitchFamily="18" charset="0"/>
                <a:ea typeface="標楷體" pitchFamily="65" charset="-120"/>
              </a:rPr>
              <a:t>必須重新進行數位檔案命名與整理，以避免檔名重覆，亦同時將無意義的檔名流水編號轉換成有意義的檔名。</a:t>
            </a:r>
          </a:p>
        </p:txBody>
      </p:sp>
      <p:sp>
        <p:nvSpPr>
          <p:cNvPr id="13318" name="Text Box 6"/>
          <p:cNvSpPr txBox="1">
            <a:spLocks noChangeArrowheads="1"/>
          </p:cNvSpPr>
          <p:nvPr/>
        </p:nvSpPr>
        <p:spPr bwMode="auto">
          <a:xfrm>
            <a:off x="1619250" y="3429000"/>
            <a:ext cx="6913563" cy="1249363"/>
          </a:xfrm>
          <a:prstGeom prst="rect">
            <a:avLst/>
          </a:prstGeom>
          <a:noFill/>
          <a:ln w="9525">
            <a:noFill/>
            <a:miter lim="800000"/>
            <a:headEnd/>
            <a:tailEnd/>
          </a:ln>
          <a:effectLst/>
        </p:spPr>
        <p:txBody>
          <a:bodyPr>
            <a:spAutoFit/>
          </a:bodyPr>
          <a:lstStyle/>
          <a:p>
            <a:r>
              <a:rPr lang="en-US" altLang="zh-TW" sz="2400" b="0">
                <a:ea typeface="標楷體" pitchFamily="65" charset="-120"/>
              </a:rPr>
              <a:t>      </a:t>
            </a:r>
            <a:r>
              <a:rPr lang="zh-TW" altLang="en-US" sz="2400" b="0">
                <a:solidFill>
                  <a:srgbClr val="008000"/>
                </a:solidFill>
                <a:ea typeface="標楷體" pitchFamily="65" charset="-120"/>
              </a:rPr>
              <a:t>原檔名</a:t>
            </a:r>
            <a:r>
              <a:rPr lang="zh-TW" altLang="en-US" sz="2400" b="0">
                <a:ea typeface="標楷體" pitchFamily="65" charset="-120"/>
              </a:rPr>
              <a:t>                     </a:t>
            </a:r>
            <a:r>
              <a:rPr lang="zh-TW" altLang="en-US" sz="2400" b="0">
                <a:solidFill>
                  <a:srgbClr val="008000"/>
                </a:solidFill>
                <a:ea typeface="標楷體" pitchFamily="65" charset="-120"/>
              </a:rPr>
              <a:t>重新命名之檔名</a:t>
            </a:r>
          </a:p>
          <a:p>
            <a:endParaRPr lang="zh-TW" altLang="en-US" sz="2400" b="0">
              <a:ea typeface="標楷體" pitchFamily="65" charset="-120"/>
            </a:endParaRPr>
          </a:p>
          <a:p>
            <a:r>
              <a:rPr lang="en-US" altLang="zh-TW" sz="2400" b="0">
                <a:ea typeface="標楷體" pitchFamily="65" charset="-120"/>
              </a:rPr>
              <a:t>DSCN996.jpg    →   </a:t>
            </a:r>
            <a:r>
              <a:rPr lang="en-US" altLang="zh-TW" sz="2800" b="0">
                <a:ea typeface="標楷體" pitchFamily="65" charset="-120"/>
              </a:rPr>
              <a:t>ntu_jy_cu00010001.jpg</a:t>
            </a:r>
          </a:p>
        </p:txBody>
      </p:sp>
      <p:grpSp>
        <p:nvGrpSpPr>
          <p:cNvPr id="13380" name="Group 68"/>
          <p:cNvGrpSpPr>
            <a:grpSpLocks/>
          </p:cNvGrpSpPr>
          <p:nvPr/>
        </p:nvGrpSpPr>
        <p:grpSpPr bwMode="auto">
          <a:xfrm>
            <a:off x="4500563" y="4149725"/>
            <a:ext cx="3097212" cy="503238"/>
            <a:chOff x="2562" y="2478"/>
            <a:chExt cx="1951" cy="317"/>
          </a:xfrm>
        </p:grpSpPr>
        <p:sp>
          <p:nvSpPr>
            <p:cNvPr id="13327" name="Rectangle 15"/>
            <p:cNvSpPr>
              <a:spLocks noChangeArrowheads="1"/>
            </p:cNvSpPr>
            <p:nvPr/>
          </p:nvSpPr>
          <p:spPr bwMode="auto">
            <a:xfrm>
              <a:off x="2562" y="2478"/>
              <a:ext cx="318" cy="317"/>
            </a:xfrm>
            <a:prstGeom prst="rect">
              <a:avLst/>
            </a:prstGeom>
            <a:noFill/>
            <a:ln w="9525">
              <a:solidFill>
                <a:srgbClr val="33CC33"/>
              </a:solidFill>
              <a:miter lim="800000"/>
              <a:headEnd/>
              <a:tailEnd/>
            </a:ln>
            <a:effectLst/>
          </p:spPr>
          <p:txBody>
            <a:bodyPr wrap="none" anchor="ctr"/>
            <a:lstStyle/>
            <a:p>
              <a:endParaRPr lang="zh-TW" altLang="en-US"/>
            </a:p>
          </p:txBody>
        </p:sp>
        <p:sp>
          <p:nvSpPr>
            <p:cNvPr id="13329" name="Rectangle 17"/>
            <p:cNvSpPr>
              <a:spLocks noChangeArrowheads="1"/>
            </p:cNvSpPr>
            <p:nvPr/>
          </p:nvSpPr>
          <p:spPr bwMode="auto">
            <a:xfrm>
              <a:off x="2971" y="2478"/>
              <a:ext cx="227" cy="317"/>
            </a:xfrm>
            <a:prstGeom prst="rect">
              <a:avLst/>
            </a:prstGeom>
            <a:noFill/>
            <a:ln w="9525">
              <a:solidFill>
                <a:srgbClr val="33CC33"/>
              </a:solidFill>
              <a:miter lim="800000"/>
              <a:headEnd/>
              <a:tailEnd/>
            </a:ln>
            <a:effectLst/>
          </p:spPr>
          <p:txBody>
            <a:bodyPr wrap="none" anchor="ctr"/>
            <a:lstStyle/>
            <a:p>
              <a:endParaRPr lang="zh-TW" altLang="en-US"/>
            </a:p>
          </p:txBody>
        </p:sp>
        <p:sp>
          <p:nvSpPr>
            <p:cNvPr id="13330" name="Rectangle 18"/>
            <p:cNvSpPr>
              <a:spLocks noChangeArrowheads="1"/>
            </p:cNvSpPr>
            <p:nvPr/>
          </p:nvSpPr>
          <p:spPr bwMode="auto">
            <a:xfrm>
              <a:off x="3288" y="2478"/>
              <a:ext cx="681" cy="317"/>
            </a:xfrm>
            <a:prstGeom prst="rect">
              <a:avLst/>
            </a:prstGeom>
            <a:noFill/>
            <a:ln w="9525">
              <a:solidFill>
                <a:srgbClr val="33CC33"/>
              </a:solidFill>
              <a:miter lim="800000"/>
              <a:headEnd/>
              <a:tailEnd/>
            </a:ln>
            <a:effectLst/>
          </p:spPr>
          <p:txBody>
            <a:bodyPr wrap="none" anchor="ctr"/>
            <a:lstStyle/>
            <a:p>
              <a:endParaRPr lang="zh-TW" altLang="en-US"/>
            </a:p>
          </p:txBody>
        </p:sp>
        <p:sp>
          <p:nvSpPr>
            <p:cNvPr id="13332" name="Rectangle 20"/>
            <p:cNvSpPr>
              <a:spLocks noChangeArrowheads="1"/>
            </p:cNvSpPr>
            <p:nvPr/>
          </p:nvSpPr>
          <p:spPr bwMode="auto">
            <a:xfrm>
              <a:off x="4014" y="2478"/>
              <a:ext cx="499" cy="317"/>
            </a:xfrm>
            <a:prstGeom prst="rect">
              <a:avLst/>
            </a:prstGeom>
            <a:noFill/>
            <a:ln w="9525">
              <a:solidFill>
                <a:srgbClr val="33CC33"/>
              </a:solidFill>
              <a:miter lim="800000"/>
              <a:headEnd/>
              <a:tailEnd/>
            </a:ln>
            <a:effectLst/>
          </p:spPr>
          <p:txBody>
            <a:bodyPr wrap="none" anchor="ctr"/>
            <a:lstStyle/>
            <a:p>
              <a:endParaRPr lang="zh-TW" altLang="en-US"/>
            </a:p>
          </p:txBody>
        </p:sp>
      </p:grpSp>
      <p:grpSp>
        <p:nvGrpSpPr>
          <p:cNvPr id="13379" name="Group 67"/>
          <p:cNvGrpSpPr>
            <a:grpSpLocks/>
          </p:cNvGrpSpPr>
          <p:nvPr/>
        </p:nvGrpSpPr>
        <p:grpSpPr bwMode="auto">
          <a:xfrm>
            <a:off x="4356100" y="4652963"/>
            <a:ext cx="3168650" cy="684212"/>
            <a:chOff x="2426" y="2795"/>
            <a:chExt cx="1996" cy="431"/>
          </a:xfrm>
        </p:grpSpPr>
        <p:sp>
          <p:nvSpPr>
            <p:cNvPr id="13373" name="Text Box 61"/>
            <p:cNvSpPr txBox="1">
              <a:spLocks noChangeArrowheads="1"/>
            </p:cNvSpPr>
            <p:nvPr/>
          </p:nvSpPr>
          <p:spPr bwMode="auto">
            <a:xfrm>
              <a:off x="2426" y="2976"/>
              <a:ext cx="1996" cy="250"/>
            </a:xfrm>
            <a:prstGeom prst="rect">
              <a:avLst/>
            </a:prstGeom>
            <a:noFill/>
            <a:ln w="9525">
              <a:noFill/>
              <a:miter lim="800000"/>
              <a:headEnd/>
              <a:tailEnd/>
            </a:ln>
            <a:effectLst/>
          </p:spPr>
          <p:txBody>
            <a:bodyPr wrap="none">
              <a:spAutoFit/>
            </a:bodyPr>
            <a:lstStyle/>
            <a:p>
              <a:r>
                <a:rPr lang="zh-TW" altLang="en-US" sz="2000">
                  <a:solidFill>
                    <a:srgbClr val="006600"/>
                  </a:solidFill>
                  <a:latin typeface="Times New Roman" pitchFamily="18" charset="0"/>
                  <a:ea typeface="標楷體" pitchFamily="65" charset="-120"/>
                </a:rPr>
                <a:t>臺大 司法院    冊號      頁碼</a:t>
              </a:r>
            </a:p>
          </p:txBody>
        </p:sp>
        <p:sp>
          <p:nvSpPr>
            <p:cNvPr id="13375" name="Line 63"/>
            <p:cNvSpPr>
              <a:spLocks noChangeShapeType="1"/>
            </p:cNvSpPr>
            <p:nvPr/>
          </p:nvSpPr>
          <p:spPr bwMode="auto">
            <a:xfrm>
              <a:off x="2653" y="2795"/>
              <a:ext cx="0" cy="227"/>
            </a:xfrm>
            <a:prstGeom prst="line">
              <a:avLst/>
            </a:prstGeom>
            <a:noFill/>
            <a:ln w="19050">
              <a:solidFill>
                <a:srgbClr val="006600"/>
              </a:solidFill>
              <a:round/>
              <a:headEnd/>
              <a:tailEnd type="triangle" w="med" len="med"/>
            </a:ln>
            <a:effectLst/>
          </p:spPr>
          <p:txBody>
            <a:bodyPr/>
            <a:lstStyle/>
            <a:p>
              <a:endParaRPr lang="zh-TW" altLang="en-US"/>
            </a:p>
          </p:txBody>
        </p:sp>
        <p:sp>
          <p:nvSpPr>
            <p:cNvPr id="13376" name="Line 64"/>
            <p:cNvSpPr>
              <a:spLocks noChangeShapeType="1"/>
            </p:cNvSpPr>
            <p:nvPr/>
          </p:nvSpPr>
          <p:spPr bwMode="auto">
            <a:xfrm>
              <a:off x="3061" y="2795"/>
              <a:ext cx="0" cy="227"/>
            </a:xfrm>
            <a:prstGeom prst="line">
              <a:avLst/>
            </a:prstGeom>
            <a:noFill/>
            <a:ln w="19050">
              <a:solidFill>
                <a:srgbClr val="006600"/>
              </a:solidFill>
              <a:round/>
              <a:headEnd/>
              <a:tailEnd type="triangle" w="med" len="med"/>
            </a:ln>
            <a:effectLst/>
          </p:spPr>
          <p:txBody>
            <a:bodyPr/>
            <a:lstStyle/>
            <a:p>
              <a:endParaRPr lang="zh-TW" altLang="en-US"/>
            </a:p>
          </p:txBody>
        </p:sp>
        <p:sp>
          <p:nvSpPr>
            <p:cNvPr id="13377" name="Line 65"/>
            <p:cNvSpPr>
              <a:spLocks noChangeShapeType="1"/>
            </p:cNvSpPr>
            <p:nvPr/>
          </p:nvSpPr>
          <p:spPr bwMode="auto">
            <a:xfrm>
              <a:off x="3651" y="2795"/>
              <a:ext cx="0" cy="227"/>
            </a:xfrm>
            <a:prstGeom prst="line">
              <a:avLst/>
            </a:prstGeom>
            <a:noFill/>
            <a:ln w="19050">
              <a:solidFill>
                <a:srgbClr val="006600"/>
              </a:solidFill>
              <a:round/>
              <a:headEnd/>
              <a:tailEnd type="triangle" w="med" len="med"/>
            </a:ln>
            <a:effectLst/>
          </p:spPr>
          <p:txBody>
            <a:bodyPr/>
            <a:lstStyle/>
            <a:p>
              <a:endParaRPr lang="zh-TW" altLang="en-US"/>
            </a:p>
          </p:txBody>
        </p:sp>
        <p:sp>
          <p:nvSpPr>
            <p:cNvPr id="13378" name="Line 66"/>
            <p:cNvSpPr>
              <a:spLocks noChangeShapeType="1"/>
            </p:cNvSpPr>
            <p:nvPr/>
          </p:nvSpPr>
          <p:spPr bwMode="auto">
            <a:xfrm>
              <a:off x="4241" y="2795"/>
              <a:ext cx="0" cy="227"/>
            </a:xfrm>
            <a:prstGeom prst="line">
              <a:avLst/>
            </a:prstGeom>
            <a:noFill/>
            <a:ln w="19050">
              <a:solidFill>
                <a:srgbClr val="006600"/>
              </a:solidFill>
              <a:round/>
              <a:headEnd/>
              <a:tailEnd type="triangle" w="med" len="med"/>
            </a:ln>
            <a:effectLst/>
          </p:spPr>
          <p:txBody>
            <a:bodyPr/>
            <a:lstStyle/>
            <a:p>
              <a:endParaRPr lang="zh-TW" altLang="en-US"/>
            </a:p>
          </p:txBody>
        </p:sp>
      </p:grpSp>
      <p:grpSp>
        <p:nvGrpSpPr>
          <p:cNvPr id="13381" name="Group 69"/>
          <p:cNvGrpSpPr>
            <a:grpSpLocks/>
          </p:cNvGrpSpPr>
          <p:nvPr/>
        </p:nvGrpSpPr>
        <p:grpSpPr bwMode="auto">
          <a:xfrm>
            <a:off x="0" y="0"/>
            <a:ext cx="9144000" cy="6838950"/>
            <a:chOff x="0" y="0"/>
            <a:chExt cx="5760" cy="4308"/>
          </a:xfrm>
        </p:grpSpPr>
        <p:pic>
          <p:nvPicPr>
            <p:cNvPr id="13382" name="Picture 70" descr="ppt-1s70_cut"/>
            <p:cNvPicPr>
              <a:picLocks noChangeAspect="1" noChangeArrowheads="1"/>
            </p:cNvPicPr>
            <p:nvPr/>
          </p:nvPicPr>
          <p:blipFill>
            <a:blip r:embed="rId2" cstate="print"/>
            <a:srcRect/>
            <a:stretch>
              <a:fillRect/>
            </a:stretch>
          </p:blipFill>
          <p:spPr bwMode="auto">
            <a:xfrm>
              <a:off x="0" y="0"/>
              <a:ext cx="588" cy="4308"/>
            </a:xfrm>
            <a:prstGeom prst="rect">
              <a:avLst/>
            </a:prstGeom>
            <a:noFill/>
          </p:spPr>
        </p:pic>
        <p:sp>
          <p:nvSpPr>
            <p:cNvPr id="13383" name="Rectangle 71"/>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影像檔之重新命名</a:t>
              </a: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73" name="Group 9"/>
          <p:cNvGrpSpPr>
            <a:grpSpLocks/>
          </p:cNvGrpSpPr>
          <p:nvPr/>
        </p:nvGrpSpPr>
        <p:grpSpPr bwMode="auto">
          <a:xfrm>
            <a:off x="1042988" y="2133600"/>
            <a:ext cx="3600450" cy="3024188"/>
            <a:chOff x="3198" y="935"/>
            <a:chExt cx="2358" cy="1983"/>
          </a:xfrm>
        </p:grpSpPr>
        <p:pic>
          <p:nvPicPr>
            <p:cNvPr id="88074" name="Picture 10"/>
            <p:cNvPicPr>
              <a:picLocks noChangeAspect="1" noChangeArrowheads="1"/>
            </p:cNvPicPr>
            <p:nvPr/>
          </p:nvPicPr>
          <p:blipFill>
            <a:blip r:embed="rId2" cstate="print"/>
            <a:srcRect/>
            <a:stretch>
              <a:fillRect/>
            </a:stretch>
          </p:blipFill>
          <p:spPr bwMode="auto">
            <a:xfrm>
              <a:off x="3198" y="1162"/>
              <a:ext cx="2358" cy="1756"/>
            </a:xfrm>
            <a:prstGeom prst="rect">
              <a:avLst/>
            </a:prstGeom>
            <a:noFill/>
            <a:ln w="9525">
              <a:noFill/>
              <a:miter lim="800000"/>
              <a:headEnd/>
              <a:tailEnd/>
            </a:ln>
          </p:spPr>
        </p:pic>
        <p:sp>
          <p:nvSpPr>
            <p:cNvPr id="88075" name="Text Box 11"/>
            <p:cNvSpPr txBox="1">
              <a:spLocks noChangeArrowheads="1"/>
            </p:cNvSpPr>
            <p:nvPr/>
          </p:nvSpPr>
          <p:spPr bwMode="auto">
            <a:xfrm>
              <a:off x="4031" y="935"/>
              <a:ext cx="719" cy="240"/>
            </a:xfrm>
            <a:prstGeom prst="rect">
              <a:avLst/>
            </a:prstGeom>
            <a:noFill/>
            <a:ln w="9525">
              <a:noFill/>
              <a:miter lim="800000"/>
              <a:headEnd/>
              <a:tailEnd/>
            </a:ln>
            <a:effectLst/>
          </p:spPr>
          <p:txBody>
            <a:bodyPr wrap="none">
              <a:spAutoFit/>
            </a:bodyPr>
            <a:lstStyle/>
            <a:p>
              <a:r>
                <a:rPr lang="zh-TW" altLang="en-US" b="0">
                  <a:ea typeface="標楷體" pitchFamily="65" charset="-120"/>
                </a:rPr>
                <a:t>拍到手指</a:t>
              </a:r>
            </a:p>
          </p:txBody>
        </p:sp>
      </p:grpSp>
      <p:sp>
        <p:nvSpPr>
          <p:cNvPr id="88078" name="Text Box 14"/>
          <p:cNvSpPr txBox="1">
            <a:spLocks noChangeArrowheads="1"/>
          </p:cNvSpPr>
          <p:nvPr/>
        </p:nvSpPr>
        <p:spPr bwMode="auto">
          <a:xfrm>
            <a:off x="5867400" y="1766888"/>
            <a:ext cx="1784350" cy="366712"/>
          </a:xfrm>
          <a:prstGeom prst="rect">
            <a:avLst/>
          </a:prstGeom>
          <a:noFill/>
          <a:ln w="9525">
            <a:noFill/>
            <a:miter lim="800000"/>
            <a:headEnd/>
            <a:tailEnd/>
          </a:ln>
          <a:effectLst/>
        </p:spPr>
        <p:txBody>
          <a:bodyPr wrap="none">
            <a:spAutoFit/>
          </a:bodyPr>
          <a:lstStyle/>
          <a:p>
            <a:r>
              <a:rPr lang="zh-TW" altLang="en-US" b="0">
                <a:ea typeface="標楷體" pitchFamily="65" charset="-120"/>
              </a:rPr>
              <a:t>裝訂處文字不清</a:t>
            </a:r>
          </a:p>
        </p:txBody>
      </p:sp>
      <p:sp>
        <p:nvSpPr>
          <p:cNvPr id="88079" name="Text Box 15"/>
          <p:cNvSpPr txBox="1">
            <a:spLocks noChangeArrowheads="1"/>
          </p:cNvSpPr>
          <p:nvPr/>
        </p:nvSpPr>
        <p:spPr bwMode="auto">
          <a:xfrm>
            <a:off x="1116013" y="5661025"/>
            <a:ext cx="7632700" cy="727075"/>
          </a:xfrm>
          <a:prstGeom prst="rect">
            <a:avLst/>
          </a:prstGeom>
          <a:noFill/>
          <a:ln w="9525">
            <a:noFill/>
            <a:miter lim="800000"/>
            <a:headEnd/>
            <a:tailEnd/>
          </a:ln>
          <a:effectLst/>
        </p:spPr>
        <p:txBody>
          <a:bodyPr>
            <a:spAutoFit/>
          </a:bodyPr>
          <a:lstStyle/>
          <a:p>
            <a:pPr>
              <a:lnSpc>
                <a:spcPct val="130000"/>
              </a:lnSpc>
            </a:pPr>
            <a:r>
              <a:rPr lang="zh-TW" altLang="en-US" sz="1600" b="0">
                <a:latin typeface="Times New Roman" pitchFamily="18" charset="0"/>
                <a:ea typeface="標楷體" pitchFamily="65" charset="-120"/>
              </a:rPr>
              <a:t>以上均係因無法拆裝而產生的暇疵，補拍時即要特別留意，應完全展開檔案。然而，對於裝訂時已被夾住的文字內容則</a:t>
            </a:r>
            <a:r>
              <a:rPr lang="zh-TW" altLang="en-US" sz="1600">
                <a:latin typeface="Times New Roman" pitchFamily="18" charset="0"/>
                <a:ea typeface="標楷體" pitchFamily="65" charset="-120"/>
              </a:rPr>
              <a:t>無法處理</a:t>
            </a:r>
            <a:r>
              <a:rPr lang="zh-TW" altLang="en-US" sz="1600" b="0">
                <a:latin typeface="Times New Roman" pitchFamily="18" charset="0"/>
                <a:ea typeface="標楷體" pitchFamily="65" charset="-120"/>
              </a:rPr>
              <a:t>。</a:t>
            </a:r>
          </a:p>
        </p:txBody>
      </p:sp>
      <p:grpSp>
        <p:nvGrpSpPr>
          <p:cNvPr id="88095" name="Group 31"/>
          <p:cNvGrpSpPr>
            <a:grpSpLocks/>
          </p:cNvGrpSpPr>
          <p:nvPr/>
        </p:nvGrpSpPr>
        <p:grpSpPr bwMode="auto">
          <a:xfrm>
            <a:off x="0" y="0"/>
            <a:ext cx="9144000" cy="6838950"/>
            <a:chOff x="0" y="0"/>
            <a:chExt cx="5760" cy="4308"/>
          </a:xfrm>
        </p:grpSpPr>
        <p:pic>
          <p:nvPicPr>
            <p:cNvPr id="88096" name="Picture 32" descr="ppt-1s70_cut"/>
            <p:cNvPicPr>
              <a:picLocks noChangeAspect="1" noChangeArrowheads="1"/>
            </p:cNvPicPr>
            <p:nvPr/>
          </p:nvPicPr>
          <p:blipFill>
            <a:blip r:embed="rId3" cstate="print"/>
            <a:srcRect/>
            <a:stretch>
              <a:fillRect/>
            </a:stretch>
          </p:blipFill>
          <p:spPr bwMode="auto">
            <a:xfrm>
              <a:off x="0" y="0"/>
              <a:ext cx="588" cy="4308"/>
            </a:xfrm>
            <a:prstGeom prst="rect">
              <a:avLst/>
            </a:prstGeom>
            <a:noFill/>
          </p:spPr>
        </p:pic>
        <p:sp>
          <p:nvSpPr>
            <p:cNvPr id="88097" name="Rectangle 33"/>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影像檔之校驗與補拍</a:t>
              </a:r>
            </a:p>
          </p:txBody>
        </p:sp>
      </p:grpSp>
      <p:pic>
        <p:nvPicPr>
          <p:cNvPr id="88077" name="Picture 13"/>
          <p:cNvPicPr>
            <a:picLocks noChangeAspect="1" noChangeArrowheads="1"/>
          </p:cNvPicPr>
          <p:nvPr/>
        </p:nvPicPr>
        <p:blipFill>
          <a:blip r:embed="rId4" cstate="print"/>
          <a:srcRect/>
          <a:stretch>
            <a:fillRect/>
          </a:stretch>
        </p:blipFill>
        <p:spPr bwMode="auto">
          <a:xfrm>
            <a:off x="4716463" y="2133600"/>
            <a:ext cx="4084637" cy="3357563"/>
          </a:xfrm>
          <a:prstGeom prst="rect">
            <a:avLst/>
          </a:prstGeom>
          <a:noFill/>
          <a:ln w="9525">
            <a:noFill/>
            <a:miter lim="800000"/>
            <a:headEnd/>
            <a:tailEnd/>
          </a:ln>
        </p:spPr>
      </p:pic>
      <p:sp>
        <p:nvSpPr>
          <p:cNvPr id="88068" name="Text Box 4"/>
          <p:cNvSpPr txBox="1">
            <a:spLocks noChangeArrowheads="1"/>
          </p:cNvSpPr>
          <p:nvPr/>
        </p:nvSpPr>
        <p:spPr bwMode="auto">
          <a:xfrm>
            <a:off x="1042988" y="1341438"/>
            <a:ext cx="2698750" cy="396875"/>
          </a:xfrm>
          <a:prstGeom prst="rect">
            <a:avLst/>
          </a:prstGeom>
          <a:noFill/>
          <a:ln w="9525">
            <a:noFill/>
            <a:miter lim="800000"/>
            <a:headEnd/>
            <a:tailEnd/>
          </a:ln>
          <a:effectLst/>
        </p:spPr>
        <p:txBody>
          <a:bodyPr wrap="none">
            <a:spAutoFit/>
          </a:bodyPr>
          <a:lstStyle/>
          <a:p>
            <a:r>
              <a:rPr lang="en-US" altLang="en-US">
                <a:solidFill>
                  <a:srgbClr val="387000"/>
                </a:solidFill>
              </a:rPr>
              <a:t>■</a:t>
            </a:r>
            <a:r>
              <a:rPr lang="zh-TW" altLang="en-US" sz="2000">
                <a:ea typeface="標楷體" pitchFamily="65" charset="-120"/>
              </a:rPr>
              <a:t>最常發生的影像暇疵</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9" name="Rectangle 13"/>
          <p:cNvSpPr>
            <a:spLocks noChangeArrowheads="1"/>
          </p:cNvSpPr>
          <p:nvPr/>
        </p:nvSpPr>
        <p:spPr bwMode="auto">
          <a:xfrm>
            <a:off x="1763713" y="2565400"/>
            <a:ext cx="2447925" cy="3024188"/>
          </a:xfrm>
          <a:prstGeom prst="rect">
            <a:avLst/>
          </a:prstGeom>
          <a:noFill/>
          <a:ln w="28575">
            <a:solidFill>
              <a:srgbClr val="FF9900"/>
            </a:solidFill>
            <a:miter lim="800000"/>
            <a:headEnd/>
            <a:tailEnd/>
          </a:ln>
          <a:effectLst/>
        </p:spPr>
        <p:txBody>
          <a:bodyPr wrap="none" anchor="ctr"/>
          <a:lstStyle/>
          <a:p>
            <a:pPr algn="ctr"/>
            <a:r>
              <a:rPr lang="zh-TW" altLang="en-US" sz="2000" b="0">
                <a:latin typeface="Times New Roman" pitchFamily="18" charset="0"/>
                <a:ea typeface="標楷體" pitchFamily="65" charset="-120"/>
              </a:rPr>
              <a:t>原影像檔</a:t>
            </a:r>
          </a:p>
          <a:p>
            <a:pPr algn="ctr"/>
            <a:endParaRPr lang="zh-TW" altLang="en-US" sz="2000" b="0">
              <a:latin typeface="Times New Roman" pitchFamily="18" charset="0"/>
              <a:ea typeface="標楷體" pitchFamily="65" charset="-120"/>
            </a:endParaRPr>
          </a:p>
          <a:p>
            <a:pPr algn="ctr"/>
            <a:r>
              <a:rPr lang="en-US" altLang="zh-TW" sz="2000" b="0">
                <a:latin typeface="Times New Roman" pitchFamily="18" charset="0"/>
                <a:ea typeface="標楷體" pitchFamily="65" charset="-120"/>
              </a:rPr>
              <a:t>2272 x 1704 pixels</a:t>
            </a:r>
          </a:p>
          <a:p>
            <a:pPr algn="ctr"/>
            <a:endParaRPr lang="en-US" altLang="zh-TW" sz="2000" b="0">
              <a:latin typeface="Times New Roman" pitchFamily="18" charset="0"/>
              <a:ea typeface="標楷體" pitchFamily="65" charset="-120"/>
            </a:endParaRPr>
          </a:p>
          <a:p>
            <a:pPr algn="ctr"/>
            <a:r>
              <a:rPr lang="en-US" altLang="zh-TW" sz="2000" b="0">
                <a:latin typeface="Times New Roman" pitchFamily="18" charset="0"/>
                <a:ea typeface="標楷體" pitchFamily="65" charset="-120"/>
              </a:rPr>
              <a:t>300 dpi JPG</a:t>
            </a:r>
          </a:p>
          <a:p>
            <a:pPr algn="ctr"/>
            <a:endParaRPr lang="en-US" altLang="zh-TW" sz="2000" b="0">
              <a:latin typeface="Times New Roman" pitchFamily="18" charset="0"/>
              <a:ea typeface="標楷體" pitchFamily="65" charset="-120"/>
            </a:endParaRPr>
          </a:p>
          <a:p>
            <a:pPr algn="ctr"/>
            <a:r>
              <a:rPr lang="en-US" altLang="zh-TW" sz="2000" b="0">
                <a:latin typeface="Times New Roman" pitchFamily="18" charset="0"/>
                <a:ea typeface="標楷體" pitchFamily="65" charset="-120"/>
              </a:rPr>
              <a:t>about 1.2 MB</a:t>
            </a:r>
          </a:p>
        </p:txBody>
      </p:sp>
      <p:sp>
        <p:nvSpPr>
          <p:cNvPr id="29710" name="Rectangle 14"/>
          <p:cNvSpPr>
            <a:spLocks noChangeArrowheads="1"/>
          </p:cNvSpPr>
          <p:nvPr/>
        </p:nvSpPr>
        <p:spPr bwMode="auto">
          <a:xfrm>
            <a:off x="5580063" y="2565400"/>
            <a:ext cx="2447925" cy="3024188"/>
          </a:xfrm>
          <a:prstGeom prst="rect">
            <a:avLst/>
          </a:prstGeom>
          <a:noFill/>
          <a:ln w="28575">
            <a:solidFill>
              <a:srgbClr val="FF9900"/>
            </a:solidFill>
            <a:miter lim="800000"/>
            <a:headEnd/>
            <a:tailEnd/>
          </a:ln>
          <a:effectLst/>
        </p:spPr>
        <p:txBody>
          <a:bodyPr wrap="none" anchor="ctr"/>
          <a:lstStyle/>
          <a:p>
            <a:pPr algn="ctr"/>
            <a:r>
              <a:rPr lang="zh-TW" altLang="en-US" sz="2000">
                <a:solidFill>
                  <a:srgbClr val="333399"/>
                </a:solidFill>
                <a:latin typeface="Times New Roman" pitchFamily="18" charset="0"/>
                <a:ea typeface="標楷體" pitchFamily="65" charset="-120"/>
              </a:rPr>
              <a:t>目前影像檔</a:t>
            </a:r>
          </a:p>
          <a:p>
            <a:pPr algn="ctr"/>
            <a:endParaRPr lang="zh-TW" altLang="en-US" sz="2000">
              <a:solidFill>
                <a:srgbClr val="333399"/>
              </a:solidFill>
              <a:latin typeface="Times New Roman" pitchFamily="18" charset="0"/>
              <a:ea typeface="標楷體" pitchFamily="65" charset="-120"/>
            </a:endParaRPr>
          </a:p>
          <a:p>
            <a:pPr algn="ctr"/>
            <a:r>
              <a:rPr lang="en-US" altLang="zh-TW" sz="2000">
                <a:solidFill>
                  <a:srgbClr val="333399"/>
                </a:solidFill>
                <a:latin typeface="Times New Roman" pitchFamily="18" charset="0"/>
                <a:ea typeface="標楷體" pitchFamily="65" charset="-120"/>
              </a:rPr>
              <a:t>1136 x 852 pixels</a:t>
            </a:r>
          </a:p>
          <a:p>
            <a:pPr algn="ctr"/>
            <a:endParaRPr lang="en-US" altLang="zh-TW" sz="2000">
              <a:solidFill>
                <a:srgbClr val="333399"/>
              </a:solidFill>
              <a:latin typeface="Times New Roman" pitchFamily="18" charset="0"/>
              <a:ea typeface="標楷體" pitchFamily="65" charset="-120"/>
            </a:endParaRPr>
          </a:p>
          <a:p>
            <a:pPr algn="ctr"/>
            <a:r>
              <a:rPr lang="en-US" altLang="zh-TW" sz="2000">
                <a:solidFill>
                  <a:srgbClr val="333399"/>
                </a:solidFill>
                <a:latin typeface="Times New Roman" pitchFamily="18" charset="0"/>
                <a:ea typeface="標楷體" pitchFamily="65" charset="-120"/>
              </a:rPr>
              <a:t>300 dpi JPG</a:t>
            </a:r>
          </a:p>
          <a:p>
            <a:pPr algn="ctr"/>
            <a:endParaRPr lang="en-US" altLang="zh-TW" sz="2000">
              <a:solidFill>
                <a:srgbClr val="333399"/>
              </a:solidFill>
              <a:latin typeface="Times New Roman" pitchFamily="18" charset="0"/>
              <a:ea typeface="標楷體" pitchFamily="65" charset="-120"/>
            </a:endParaRPr>
          </a:p>
          <a:p>
            <a:pPr algn="ctr"/>
            <a:r>
              <a:rPr lang="en-US" altLang="zh-TW" sz="2000">
                <a:solidFill>
                  <a:srgbClr val="333399"/>
                </a:solidFill>
                <a:latin typeface="Times New Roman" pitchFamily="18" charset="0"/>
                <a:ea typeface="標楷體" pitchFamily="65" charset="-120"/>
              </a:rPr>
              <a:t>about 300 KB</a:t>
            </a:r>
          </a:p>
        </p:txBody>
      </p:sp>
      <p:cxnSp>
        <p:nvCxnSpPr>
          <p:cNvPr id="29711" name="AutoShape 15"/>
          <p:cNvCxnSpPr>
            <a:cxnSpLocks noChangeShapeType="1"/>
            <a:stCxn id="29709" idx="3"/>
            <a:endCxn id="29710" idx="1"/>
          </p:cNvCxnSpPr>
          <p:nvPr/>
        </p:nvCxnSpPr>
        <p:spPr bwMode="auto">
          <a:xfrm>
            <a:off x="4225925" y="4078288"/>
            <a:ext cx="1339850" cy="0"/>
          </a:xfrm>
          <a:prstGeom prst="straightConnector1">
            <a:avLst/>
          </a:prstGeom>
          <a:noFill/>
          <a:ln w="28575">
            <a:solidFill>
              <a:srgbClr val="FF9900"/>
            </a:solidFill>
            <a:round/>
            <a:headEnd/>
            <a:tailEnd type="triangle" w="lg" len="lg"/>
          </a:ln>
          <a:effectLst/>
        </p:spPr>
      </p:cxnSp>
      <p:sp>
        <p:nvSpPr>
          <p:cNvPr id="29712" name="Text Box 16"/>
          <p:cNvSpPr txBox="1">
            <a:spLocks noChangeArrowheads="1"/>
          </p:cNvSpPr>
          <p:nvPr/>
        </p:nvSpPr>
        <p:spPr bwMode="auto">
          <a:xfrm>
            <a:off x="4500563" y="3573463"/>
            <a:ext cx="692150" cy="396875"/>
          </a:xfrm>
          <a:prstGeom prst="rect">
            <a:avLst/>
          </a:prstGeom>
          <a:noFill/>
          <a:ln w="9525">
            <a:noFill/>
            <a:miter lim="800000"/>
            <a:headEnd/>
            <a:tailEnd/>
          </a:ln>
          <a:effectLst/>
        </p:spPr>
        <p:txBody>
          <a:bodyPr wrap="none">
            <a:spAutoFit/>
          </a:bodyPr>
          <a:lstStyle/>
          <a:p>
            <a:r>
              <a:rPr lang="zh-TW" altLang="en-US" sz="2000" b="0">
                <a:latin typeface="Times New Roman" pitchFamily="18" charset="0"/>
                <a:ea typeface="標楷體" pitchFamily="65" charset="-120"/>
              </a:rPr>
              <a:t>壓縮</a:t>
            </a:r>
          </a:p>
        </p:txBody>
      </p:sp>
      <p:sp>
        <p:nvSpPr>
          <p:cNvPr id="29717" name="Text Box 21"/>
          <p:cNvSpPr txBox="1">
            <a:spLocks noChangeArrowheads="1"/>
          </p:cNvSpPr>
          <p:nvPr/>
        </p:nvSpPr>
        <p:spPr bwMode="auto">
          <a:xfrm>
            <a:off x="1404938" y="1327150"/>
            <a:ext cx="7488237" cy="806450"/>
          </a:xfrm>
          <a:prstGeom prst="rect">
            <a:avLst/>
          </a:prstGeom>
          <a:noFill/>
          <a:ln w="9525">
            <a:noFill/>
            <a:miter lim="800000"/>
            <a:headEnd/>
            <a:tailEnd/>
          </a:ln>
          <a:effectLst/>
        </p:spPr>
        <p:txBody>
          <a:bodyPr>
            <a:spAutoFit/>
          </a:bodyPr>
          <a:lstStyle/>
          <a:p>
            <a:pPr>
              <a:lnSpc>
                <a:spcPct val="130000"/>
              </a:lnSpc>
            </a:pPr>
            <a:r>
              <a:rPr lang="zh-TW" altLang="en-US" b="0">
                <a:latin typeface="Times New Roman" pitchFamily="18" charset="0"/>
                <a:ea typeface="標楷體" pitchFamily="65" charset="-120"/>
              </a:rPr>
              <a:t>考慮主機容量以及影像檔顯示於網頁之速度，在不影響使用者的前提下，將影像檔壓縮成較小的檔案。</a:t>
            </a:r>
          </a:p>
        </p:txBody>
      </p:sp>
      <p:grpSp>
        <p:nvGrpSpPr>
          <p:cNvPr id="29726" name="Group 30"/>
          <p:cNvGrpSpPr>
            <a:grpSpLocks/>
          </p:cNvGrpSpPr>
          <p:nvPr/>
        </p:nvGrpSpPr>
        <p:grpSpPr bwMode="auto">
          <a:xfrm>
            <a:off x="0" y="0"/>
            <a:ext cx="9144000" cy="6838950"/>
            <a:chOff x="0" y="0"/>
            <a:chExt cx="5760" cy="4308"/>
          </a:xfrm>
        </p:grpSpPr>
        <p:pic>
          <p:nvPicPr>
            <p:cNvPr id="29727" name="Picture 31" descr="ppt-1s70_cut"/>
            <p:cNvPicPr>
              <a:picLocks noChangeAspect="1" noChangeArrowheads="1"/>
            </p:cNvPicPr>
            <p:nvPr/>
          </p:nvPicPr>
          <p:blipFill>
            <a:blip r:embed="rId2" cstate="print"/>
            <a:srcRect/>
            <a:stretch>
              <a:fillRect/>
            </a:stretch>
          </p:blipFill>
          <p:spPr bwMode="auto">
            <a:xfrm>
              <a:off x="0" y="0"/>
              <a:ext cx="588" cy="4308"/>
            </a:xfrm>
            <a:prstGeom prst="rect">
              <a:avLst/>
            </a:prstGeom>
            <a:noFill/>
          </p:spPr>
        </p:pic>
        <p:sp>
          <p:nvSpPr>
            <p:cNvPr id="29728" name="Rectangle 32"/>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影像檔之壓縮</a:t>
              </a: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9" name="Rectangle 9"/>
          <p:cNvSpPr>
            <a:spLocks noChangeArrowheads="1"/>
          </p:cNvSpPr>
          <p:nvPr/>
        </p:nvSpPr>
        <p:spPr bwMode="auto">
          <a:xfrm>
            <a:off x="3203575" y="1557338"/>
            <a:ext cx="3168650" cy="720725"/>
          </a:xfrm>
          <a:prstGeom prst="rect">
            <a:avLst/>
          </a:prstGeom>
          <a:noFill/>
          <a:ln w="28575">
            <a:solidFill>
              <a:srgbClr val="663300"/>
            </a:solidFill>
            <a:miter lim="800000"/>
            <a:headEnd/>
            <a:tailEnd/>
          </a:ln>
          <a:effectLst/>
        </p:spPr>
        <p:txBody>
          <a:bodyPr wrap="none" anchor="ctr"/>
          <a:lstStyle/>
          <a:p>
            <a:pPr algn="ctr"/>
            <a:r>
              <a:rPr lang="zh-TW" altLang="en-US" b="0">
                <a:latin typeface="Times New Roman" pitchFamily="18" charset="0"/>
                <a:ea typeface="標楷體" pitchFamily="65" charset="-120"/>
              </a:rPr>
              <a:t>影像檢查</a:t>
            </a:r>
          </a:p>
        </p:txBody>
      </p:sp>
      <p:sp>
        <p:nvSpPr>
          <p:cNvPr id="87050" name="Rectangle 10"/>
          <p:cNvSpPr>
            <a:spLocks noChangeArrowheads="1"/>
          </p:cNvSpPr>
          <p:nvPr/>
        </p:nvSpPr>
        <p:spPr bwMode="auto">
          <a:xfrm>
            <a:off x="3203575" y="2493963"/>
            <a:ext cx="3168650" cy="720725"/>
          </a:xfrm>
          <a:prstGeom prst="rect">
            <a:avLst/>
          </a:prstGeom>
          <a:noFill/>
          <a:ln w="28575">
            <a:solidFill>
              <a:srgbClr val="663300"/>
            </a:solidFill>
            <a:miter lim="800000"/>
            <a:headEnd/>
            <a:tailEnd/>
          </a:ln>
          <a:effectLst/>
        </p:spPr>
        <p:txBody>
          <a:bodyPr wrap="none" anchor="ctr"/>
          <a:lstStyle/>
          <a:p>
            <a:pPr algn="ctr"/>
            <a:r>
              <a:rPr lang="zh-TW" altLang="en-US" b="0">
                <a:latin typeface="Times New Roman" pitchFamily="18" charset="0"/>
                <a:ea typeface="標楷體" pitchFamily="65" charset="-120"/>
              </a:rPr>
              <a:t>製作補拍清單</a:t>
            </a:r>
          </a:p>
        </p:txBody>
      </p:sp>
      <p:sp>
        <p:nvSpPr>
          <p:cNvPr id="87051" name="Rectangle 11"/>
          <p:cNvSpPr>
            <a:spLocks noChangeArrowheads="1"/>
          </p:cNvSpPr>
          <p:nvPr/>
        </p:nvSpPr>
        <p:spPr bwMode="auto">
          <a:xfrm>
            <a:off x="3203575" y="3429000"/>
            <a:ext cx="3168650" cy="720725"/>
          </a:xfrm>
          <a:prstGeom prst="rect">
            <a:avLst/>
          </a:prstGeom>
          <a:noFill/>
          <a:ln w="28575">
            <a:solidFill>
              <a:srgbClr val="663300"/>
            </a:solidFill>
            <a:miter lim="800000"/>
            <a:headEnd/>
            <a:tailEnd/>
          </a:ln>
          <a:effectLst/>
        </p:spPr>
        <p:txBody>
          <a:bodyPr wrap="none" anchor="ctr"/>
          <a:lstStyle/>
          <a:p>
            <a:pPr algn="ctr"/>
            <a:r>
              <a:rPr lang="zh-TW" altLang="en-US" b="0">
                <a:latin typeface="Times New Roman" pitchFamily="18" charset="0"/>
                <a:ea typeface="標楷體" pitchFamily="65" charset="-120"/>
              </a:rPr>
              <a:t>交由補拍人員據以補拍</a:t>
            </a:r>
          </a:p>
        </p:txBody>
      </p:sp>
      <p:sp>
        <p:nvSpPr>
          <p:cNvPr id="87052" name="Rectangle 12"/>
          <p:cNvSpPr>
            <a:spLocks noChangeArrowheads="1"/>
          </p:cNvSpPr>
          <p:nvPr/>
        </p:nvSpPr>
        <p:spPr bwMode="auto">
          <a:xfrm>
            <a:off x="3203575" y="4365625"/>
            <a:ext cx="3168650" cy="720725"/>
          </a:xfrm>
          <a:prstGeom prst="rect">
            <a:avLst/>
          </a:prstGeom>
          <a:noFill/>
          <a:ln w="28575">
            <a:solidFill>
              <a:srgbClr val="663300"/>
            </a:solidFill>
            <a:miter lim="800000"/>
            <a:headEnd/>
            <a:tailEnd/>
          </a:ln>
          <a:effectLst/>
        </p:spPr>
        <p:txBody>
          <a:bodyPr wrap="none" anchor="ctr"/>
          <a:lstStyle/>
          <a:p>
            <a:pPr algn="ctr"/>
            <a:r>
              <a:rPr lang="zh-TW" altLang="en-US" b="0">
                <a:latin typeface="Times New Roman" pitchFamily="18" charset="0"/>
                <a:ea typeface="標楷體" pitchFamily="65" charset="-120"/>
              </a:rPr>
              <a:t>補拍影像</a:t>
            </a:r>
          </a:p>
        </p:txBody>
      </p:sp>
      <p:cxnSp>
        <p:nvCxnSpPr>
          <p:cNvPr id="87053" name="AutoShape 13"/>
          <p:cNvCxnSpPr>
            <a:cxnSpLocks noChangeShapeType="1"/>
            <a:stCxn id="87049" idx="2"/>
            <a:endCxn id="87050" idx="0"/>
          </p:cNvCxnSpPr>
          <p:nvPr/>
        </p:nvCxnSpPr>
        <p:spPr bwMode="auto">
          <a:xfrm rot="5400000">
            <a:off x="4694237" y="2386013"/>
            <a:ext cx="187325" cy="0"/>
          </a:xfrm>
          <a:prstGeom prst="straightConnector1">
            <a:avLst/>
          </a:prstGeom>
          <a:noFill/>
          <a:ln w="28575">
            <a:solidFill>
              <a:srgbClr val="FF9900"/>
            </a:solidFill>
            <a:round/>
            <a:headEnd/>
            <a:tailEnd type="triangle" w="lg" len="lg"/>
          </a:ln>
          <a:effectLst/>
        </p:spPr>
      </p:cxnSp>
      <p:cxnSp>
        <p:nvCxnSpPr>
          <p:cNvPr id="87054" name="AutoShape 14"/>
          <p:cNvCxnSpPr>
            <a:cxnSpLocks noChangeShapeType="1"/>
            <a:stCxn id="87050" idx="2"/>
            <a:endCxn id="87051" idx="0"/>
          </p:cNvCxnSpPr>
          <p:nvPr/>
        </p:nvCxnSpPr>
        <p:spPr bwMode="auto">
          <a:xfrm rot="5400000">
            <a:off x="4695031" y="3321844"/>
            <a:ext cx="185738" cy="0"/>
          </a:xfrm>
          <a:prstGeom prst="straightConnector1">
            <a:avLst/>
          </a:prstGeom>
          <a:noFill/>
          <a:ln w="28575">
            <a:solidFill>
              <a:srgbClr val="FF9900"/>
            </a:solidFill>
            <a:round/>
            <a:headEnd/>
            <a:tailEnd type="triangle" w="lg" len="lg"/>
          </a:ln>
          <a:effectLst/>
        </p:spPr>
      </p:cxnSp>
      <p:cxnSp>
        <p:nvCxnSpPr>
          <p:cNvPr id="87055" name="AutoShape 15"/>
          <p:cNvCxnSpPr>
            <a:cxnSpLocks noChangeShapeType="1"/>
            <a:stCxn id="87051" idx="2"/>
            <a:endCxn id="87052" idx="0"/>
          </p:cNvCxnSpPr>
          <p:nvPr/>
        </p:nvCxnSpPr>
        <p:spPr bwMode="auto">
          <a:xfrm rot="5400000">
            <a:off x="4694237" y="4257676"/>
            <a:ext cx="187325" cy="0"/>
          </a:xfrm>
          <a:prstGeom prst="straightConnector1">
            <a:avLst/>
          </a:prstGeom>
          <a:noFill/>
          <a:ln w="28575">
            <a:solidFill>
              <a:srgbClr val="FF9900"/>
            </a:solidFill>
            <a:round/>
            <a:headEnd/>
            <a:tailEnd type="triangle" w="lg" len="lg"/>
          </a:ln>
          <a:effectLst/>
        </p:spPr>
      </p:cxnSp>
      <p:cxnSp>
        <p:nvCxnSpPr>
          <p:cNvPr id="87056" name="AutoShape 16"/>
          <p:cNvCxnSpPr>
            <a:cxnSpLocks noChangeShapeType="1"/>
            <a:stCxn id="87052" idx="1"/>
            <a:endCxn id="87049" idx="1"/>
          </p:cNvCxnSpPr>
          <p:nvPr/>
        </p:nvCxnSpPr>
        <p:spPr bwMode="auto">
          <a:xfrm rot="10800000" flipH="1">
            <a:off x="3189288" y="1917700"/>
            <a:ext cx="1587" cy="2808288"/>
          </a:xfrm>
          <a:prstGeom prst="bentConnector3">
            <a:avLst>
              <a:gd name="adj1" fmla="val -21500000"/>
            </a:avLst>
          </a:prstGeom>
          <a:noFill/>
          <a:ln w="28575">
            <a:solidFill>
              <a:srgbClr val="663300"/>
            </a:solidFill>
            <a:prstDash val="sysDot"/>
            <a:miter lim="800000"/>
            <a:headEnd/>
            <a:tailEnd type="triangle" w="lg" len="lg"/>
          </a:ln>
          <a:effectLst/>
        </p:spPr>
      </p:cxnSp>
      <p:sp>
        <p:nvSpPr>
          <p:cNvPr id="87066" name="Rectangle 26"/>
          <p:cNvSpPr>
            <a:spLocks noChangeArrowheads="1"/>
          </p:cNvSpPr>
          <p:nvPr/>
        </p:nvSpPr>
        <p:spPr bwMode="auto">
          <a:xfrm>
            <a:off x="3203575" y="5302250"/>
            <a:ext cx="3168650" cy="720725"/>
          </a:xfrm>
          <a:prstGeom prst="rect">
            <a:avLst/>
          </a:prstGeom>
          <a:noFill/>
          <a:ln w="28575">
            <a:solidFill>
              <a:srgbClr val="663300"/>
            </a:solidFill>
            <a:miter lim="800000"/>
            <a:headEnd/>
            <a:tailEnd/>
          </a:ln>
          <a:effectLst/>
        </p:spPr>
        <p:txBody>
          <a:bodyPr wrap="none" anchor="ctr"/>
          <a:lstStyle/>
          <a:p>
            <a:pPr algn="ctr"/>
            <a:r>
              <a:rPr lang="zh-TW" altLang="en-US" b="0">
                <a:latin typeface="Times New Roman" pitchFamily="18" charset="0"/>
                <a:ea typeface="標楷體" pitchFamily="65" charset="-120"/>
              </a:rPr>
              <a:t>匯入資料庫</a:t>
            </a:r>
          </a:p>
        </p:txBody>
      </p:sp>
      <p:cxnSp>
        <p:nvCxnSpPr>
          <p:cNvPr id="87067" name="AutoShape 27"/>
          <p:cNvCxnSpPr>
            <a:cxnSpLocks noChangeShapeType="1"/>
            <a:stCxn id="87052" idx="2"/>
            <a:endCxn id="87066" idx="0"/>
          </p:cNvCxnSpPr>
          <p:nvPr/>
        </p:nvCxnSpPr>
        <p:spPr bwMode="auto">
          <a:xfrm rot="5400000">
            <a:off x="4694237" y="5194301"/>
            <a:ext cx="187325" cy="0"/>
          </a:xfrm>
          <a:prstGeom prst="straightConnector1">
            <a:avLst/>
          </a:prstGeom>
          <a:noFill/>
          <a:ln w="28575">
            <a:solidFill>
              <a:srgbClr val="FF9900"/>
            </a:solidFill>
            <a:round/>
            <a:headEnd/>
            <a:tailEnd type="triangle" w="lg" len="lg"/>
          </a:ln>
          <a:effectLst/>
        </p:spPr>
      </p:cxnSp>
      <p:grpSp>
        <p:nvGrpSpPr>
          <p:cNvPr id="87068" name="Group 28"/>
          <p:cNvGrpSpPr>
            <a:grpSpLocks/>
          </p:cNvGrpSpPr>
          <p:nvPr/>
        </p:nvGrpSpPr>
        <p:grpSpPr bwMode="auto">
          <a:xfrm>
            <a:off x="0" y="0"/>
            <a:ext cx="9144000" cy="6838950"/>
            <a:chOff x="0" y="0"/>
            <a:chExt cx="5760" cy="4308"/>
          </a:xfrm>
        </p:grpSpPr>
        <p:pic>
          <p:nvPicPr>
            <p:cNvPr id="87069" name="Picture 29" descr="ppt-1s70_cut"/>
            <p:cNvPicPr>
              <a:picLocks noChangeAspect="1" noChangeArrowheads="1"/>
            </p:cNvPicPr>
            <p:nvPr/>
          </p:nvPicPr>
          <p:blipFill>
            <a:blip r:embed="rId2" cstate="print"/>
            <a:srcRect/>
            <a:stretch>
              <a:fillRect/>
            </a:stretch>
          </p:blipFill>
          <p:spPr bwMode="auto">
            <a:xfrm>
              <a:off x="0" y="0"/>
              <a:ext cx="588" cy="4308"/>
            </a:xfrm>
            <a:prstGeom prst="rect">
              <a:avLst/>
            </a:prstGeom>
            <a:noFill/>
          </p:spPr>
        </p:pic>
        <p:sp>
          <p:nvSpPr>
            <p:cNvPr id="87070" name="Rectangle 30"/>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影像檔之校驗與補拍</a:t>
              </a: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68" name="Group 476"/>
          <p:cNvGraphicFramePr>
            <a:graphicFrameLocks noGrp="1"/>
          </p:cNvGraphicFramePr>
          <p:nvPr/>
        </p:nvGraphicFramePr>
        <p:xfrm>
          <a:off x="1362075" y="1989138"/>
          <a:ext cx="6810375" cy="3406778"/>
        </p:xfrm>
        <a:graphic>
          <a:graphicData uri="http://schemas.openxmlformats.org/drawingml/2006/table">
            <a:tbl>
              <a:tblPr/>
              <a:tblGrid>
                <a:gridCol w="3714750"/>
                <a:gridCol w="1223963"/>
                <a:gridCol w="1871662"/>
              </a:tblGrid>
              <a:tr h="531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法院別</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數量</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影像數量</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rPr>
                        <a:t>台北地方法院</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rPr>
                        <a:t>2,419</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rPr>
                        <a:t>冊</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rPr>
                        <a:t>1,233,505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rPr>
                        <a:t>張</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新竹地院</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258</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冊</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84,200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張</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rPr>
                        <a:t>台中地方法院</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1,734</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冊</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598,700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張</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司訓所藏台中地方法院刑事檔案</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371</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冊</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111,700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張</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嘉義地院</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863</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冊</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266,900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張</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8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合    計</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5,645</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冊</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2,295,000 </a:t>
                      </a:r>
                      <a:r>
                        <a:rPr kumimoji="1" lang="zh-TW" altLang="en-US" sz="1800" b="0" i="0" u="none" strike="noStrike" cap="none" normalizeH="0" baseline="0" smtClean="0">
                          <a:ln>
                            <a:noFill/>
                          </a:ln>
                          <a:solidFill>
                            <a:srgbClr val="292929"/>
                          </a:solidFill>
                          <a:effectLst/>
                          <a:latin typeface="Times New Roman" pitchFamily="18" charset="0"/>
                          <a:ea typeface="標楷體" pitchFamily="65" charset="-120"/>
                          <a:cs typeface="Times New Roman" pitchFamily="18" charset="0"/>
                        </a:rPr>
                        <a:t>張</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pSp>
        <p:nvGrpSpPr>
          <p:cNvPr id="8629" name="Group 437"/>
          <p:cNvGrpSpPr>
            <a:grpSpLocks/>
          </p:cNvGrpSpPr>
          <p:nvPr/>
        </p:nvGrpSpPr>
        <p:grpSpPr bwMode="auto">
          <a:xfrm>
            <a:off x="0" y="0"/>
            <a:ext cx="9144000" cy="6838950"/>
            <a:chOff x="0" y="0"/>
            <a:chExt cx="5760" cy="4308"/>
          </a:xfrm>
        </p:grpSpPr>
        <p:pic>
          <p:nvPicPr>
            <p:cNvPr id="8630" name="Picture 438" descr="ppt-1s70_cut"/>
            <p:cNvPicPr>
              <a:picLocks noChangeAspect="1" noChangeArrowheads="1"/>
            </p:cNvPicPr>
            <p:nvPr/>
          </p:nvPicPr>
          <p:blipFill>
            <a:blip r:embed="rId2" cstate="print"/>
            <a:srcRect/>
            <a:stretch>
              <a:fillRect/>
            </a:stretch>
          </p:blipFill>
          <p:spPr bwMode="auto">
            <a:xfrm>
              <a:off x="0" y="0"/>
              <a:ext cx="588" cy="4308"/>
            </a:xfrm>
            <a:prstGeom prst="rect">
              <a:avLst/>
            </a:prstGeom>
            <a:noFill/>
          </p:spPr>
        </p:pic>
        <p:sp>
          <p:nvSpPr>
            <p:cNvPr id="8631" name="Rectangle 439"/>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目前匯入資料庫數量</a:t>
              </a: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155" name="Group 67"/>
          <p:cNvGrpSpPr>
            <a:grpSpLocks/>
          </p:cNvGrpSpPr>
          <p:nvPr/>
        </p:nvGrpSpPr>
        <p:grpSpPr bwMode="auto">
          <a:xfrm>
            <a:off x="0" y="0"/>
            <a:ext cx="9144000" cy="6838950"/>
            <a:chOff x="0" y="0"/>
            <a:chExt cx="5760" cy="4308"/>
          </a:xfrm>
        </p:grpSpPr>
        <p:pic>
          <p:nvPicPr>
            <p:cNvPr id="89156" name="Picture 68" descr="ppt-1s70_cut"/>
            <p:cNvPicPr>
              <a:picLocks noChangeAspect="1" noChangeArrowheads="1"/>
            </p:cNvPicPr>
            <p:nvPr/>
          </p:nvPicPr>
          <p:blipFill>
            <a:blip r:embed="rId2" cstate="print"/>
            <a:srcRect/>
            <a:stretch>
              <a:fillRect/>
            </a:stretch>
          </p:blipFill>
          <p:spPr bwMode="auto">
            <a:xfrm>
              <a:off x="0" y="0"/>
              <a:ext cx="588" cy="4308"/>
            </a:xfrm>
            <a:prstGeom prst="rect">
              <a:avLst/>
            </a:prstGeom>
            <a:noFill/>
          </p:spPr>
        </p:pic>
        <p:sp>
          <p:nvSpPr>
            <p:cNvPr id="89157" name="Rectangle 69"/>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資料庫程式</a:t>
              </a:r>
            </a:p>
          </p:txBody>
        </p:sp>
      </p:grpSp>
      <p:graphicFrame>
        <p:nvGraphicFramePr>
          <p:cNvPr id="89138" name="Group 50"/>
          <p:cNvGraphicFramePr>
            <a:graphicFrameLocks noGrp="1"/>
          </p:cNvGraphicFramePr>
          <p:nvPr/>
        </p:nvGraphicFramePr>
        <p:xfrm>
          <a:off x="2195513" y="1844675"/>
          <a:ext cx="4897437" cy="2089152"/>
        </p:xfrm>
        <a:graphic>
          <a:graphicData uri="http://schemas.openxmlformats.org/drawingml/2006/table">
            <a:tbl>
              <a:tblPr/>
              <a:tblGrid>
                <a:gridCol w="2376487"/>
                <a:gridCol w="2520950"/>
              </a:tblGrid>
              <a:tr h="522288">
                <a:tc>
                  <a:txBody>
                    <a:bodyPr/>
                    <a:lstStyle/>
                    <a:p>
                      <a:pPr marL="265113"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rPr>
                        <a:t>Apache 2.0.59</a:t>
                      </a:r>
                    </a:p>
                  </a:txBody>
                  <a:tcPr marL="90000" marR="90000"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99"/>
                    </a:solidFill>
                  </a:tcPr>
                </a:tc>
                <a:tc>
                  <a:txBody>
                    <a:bodyPr/>
                    <a:lstStyle/>
                    <a:p>
                      <a:pPr marL="176213"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rPr>
                        <a:t>Web Server</a:t>
                      </a:r>
                      <a:r>
                        <a:rPr kumimoji="1" lang="zh-TW" altLang="en-US" sz="2000" b="0" i="0" u="none" strike="noStrike" cap="none" normalizeH="0" baseline="0" smtClean="0">
                          <a:ln>
                            <a:noFill/>
                          </a:ln>
                          <a:solidFill>
                            <a:schemeClr val="tx1"/>
                          </a:solidFill>
                          <a:effectLst/>
                          <a:latin typeface="Times New Roman" pitchFamily="18" charset="0"/>
                          <a:ea typeface="標楷體" pitchFamily="65" charset="-120"/>
                        </a:rPr>
                        <a:t>軟體</a:t>
                      </a:r>
                    </a:p>
                  </a:txBody>
                  <a:tcPr marL="90000" marR="90000"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99"/>
                    </a:solidFill>
                  </a:tcPr>
                </a:tc>
              </a:tr>
              <a:tr h="522288">
                <a:tc>
                  <a:txBody>
                    <a:bodyPr/>
                    <a:lstStyle/>
                    <a:p>
                      <a:pPr marL="265113"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rPr>
                        <a:t>PHP 4.4.4</a:t>
                      </a:r>
                    </a:p>
                  </a:txBody>
                  <a:tcPr marL="90000" marR="90000"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99"/>
                    </a:solidFill>
                  </a:tcPr>
                </a:tc>
                <a:tc>
                  <a:txBody>
                    <a:bodyPr/>
                    <a:lstStyle/>
                    <a:p>
                      <a:pPr marL="176213"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0" i="0" u="none" strike="noStrike" cap="none" normalizeH="0" baseline="0" smtClean="0">
                          <a:ln>
                            <a:noFill/>
                          </a:ln>
                          <a:solidFill>
                            <a:schemeClr val="tx1"/>
                          </a:solidFill>
                          <a:effectLst/>
                          <a:latin typeface="Times New Roman" pitchFamily="18" charset="0"/>
                          <a:ea typeface="標楷體" pitchFamily="65" charset="-120"/>
                        </a:rPr>
                        <a:t>網頁開發程式</a:t>
                      </a:r>
                    </a:p>
                  </a:txBody>
                  <a:tcPr marL="90000" marR="90000"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99"/>
                    </a:solidFill>
                  </a:tcPr>
                </a:tc>
              </a:tr>
              <a:tr h="522288">
                <a:tc>
                  <a:txBody>
                    <a:bodyPr/>
                    <a:lstStyle/>
                    <a:p>
                      <a:pPr marL="265113"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rPr>
                        <a:t>MySQL 5.0.24a</a:t>
                      </a:r>
                    </a:p>
                  </a:txBody>
                  <a:tcPr marL="90000" marR="90000"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99"/>
                    </a:solidFill>
                  </a:tcPr>
                </a:tc>
                <a:tc>
                  <a:txBody>
                    <a:bodyPr/>
                    <a:lstStyle/>
                    <a:p>
                      <a:pPr marL="176213"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0" i="0" u="none" strike="noStrike" cap="none" normalizeH="0" baseline="0" smtClean="0">
                          <a:ln>
                            <a:noFill/>
                          </a:ln>
                          <a:solidFill>
                            <a:schemeClr val="tx1"/>
                          </a:solidFill>
                          <a:effectLst/>
                          <a:latin typeface="Times New Roman" pitchFamily="18" charset="0"/>
                          <a:ea typeface="標楷體" pitchFamily="65" charset="-120"/>
                        </a:rPr>
                        <a:t>資料庫管理軟體</a:t>
                      </a:r>
                    </a:p>
                  </a:txBody>
                  <a:tcPr marL="90000" marR="90000"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99"/>
                    </a:solidFill>
                  </a:tcPr>
                </a:tc>
              </a:tr>
              <a:tr h="522288">
                <a:tc>
                  <a:txBody>
                    <a:bodyPr/>
                    <a:lstStyle/>
                    <a:p>
                      <a:pPr marL="265113"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rPr>
                        <a:t>SQLserver 2003</a:t>
                      </a:r>
                    </a:p>
                  </a:txBody>
                  <a:tcPr marL="90000" marR="90000"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99"/>
                    </a:solidFill>
                  </a:tcPr>
                </a:tc>
                <a:tc>
                  <a:txBody>
                    <a:bodyPr/>
                    <a:lstStyle/>
                    <a:p>
                      <a:pPr marL="176213"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0" i="0" u="none" strike="noStrike" cap="none" normalizeH="0" baseline="0" smtClean="0">
                          <a:ln>
                            <a:noFill/>
                          </a:ln>
                          <a:solidFill>
                            <a:schemeClr val="tx1"/>
                          </a:solidFill>
                          <a:effectLst/>
                          <a:latin typeface="Times New Roman" pitchFamily="18" charset="0"/>
                          <a:ea typeface="標楷體" pitchFamily="65" charset="-120"/>
                        </a:rPr>
                        <a:t>資料庫管理軟體</a:t>
                      </a:r>
                    </a:p>
                  </a:txBody>
                  <a:tcPr marL="90000" marR="90000"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99"/>
                    </a:solidFill>
                  </a:tcPr>
                </a:tc>
              </a:tr>
            </a:tbl>
          </a:graphicData>
        </a:graphic>
      </p:graphicFrame>
      <p:sp>
        <p:nvSpPr>
          <p:cNvPr id="89120" name="Text Box 32"/>
          <p:cNvSpPr txBox="1">
            <a:spLocks noChangeArrowheads="1"/>
          </p:cNvSpPr>
          <p:nvPr/>
        </p:nvSpPr>
        <p:spPr bwMode="auto">
          <a:xfrm>
            <a:off x="971550" y="1916113"/>
            <a:ext cx="1200150" cy="396875"/>
          </a:xfrm>
          <a:prstGeom prst="rect">
            <a:avLst/>
          </a:prstGeom>
          <a:solidFill>
            <a:schemeClr val="bg2"/>
          </a:solidFill>
          <a:ln w="9525">
            <a:noFill/>
            <a:miter lim="800000"/>
            <a:headEnd/>
            <a:tailEnd/>
          </a:ln>
          <a:effectLst/>
        </p:spPr>
        <p:txBody>
          <a:bodyPr wrap="none">
            <a:spAutoFit/>
          </a:bodyPr>
          <a:lstStyle/>
          <a:p>
            <a:r>
              <a:rPr kumimoji="0" lang="zh-TW" altLang="en-US" sz="2000" b="0">
                <a:solidFill>
                  <a:schemeClr val="bg1"/>
                </a:solidFill>
                <a:latin typeface="Times New Roman" pitchFamily="18" charset="0"/>
                <a:ea typeface="標楷體" pitchFamily="65" charset="-120"/>
              </a:rPr>
              <a:t>使用軟體</a:t>
            </a:r>
            <a:endParaRPr lang="zh-TW" altLang="en-US" sz="2000" b="0">
              <a:solidFill>
                <a:schemeClr val="bg1"/>
              </a:solidFill>
              <a:latin typeface="Times New Roman" pitchFamily="18" charset="0"/>
              <a:ea typeface="標楷體" pitchFamily="65" charset="-120"/>
            </a:endParaRPr>
          </a:p>
        </p:txBody>
      </p:sp>
      <p:sp>
        <p:nvSpPr>
          <p:cNvPr id="89121" name="Text Box 33"/>
          <p:cNvSpPr txBox="1">
            <a:spLocks noChangeArrowheads="1"/>
          </p:cNvSpPr>
          <p:nvPr/>
        </p:nvSpPr>
        <p:spPr bwMode="auto">
          <a:xfrm>
            <a:off x="971550" y="4292600"/>
            <a:ext cx="1200150" cy="396875"/>
          </a:xfrm>
          <a:prstGeom prst="rect">
            <a:avLst/>
          </a:prstGeom>
          <a:solidFill>
            <a:schemeClr val="bg2"/>
          </a:solidFill>
          <a:ln w="9525">
            <a:noFill/>
            <a:miter lim="800000"/>
            <a:headEnd/>
            <a:tailEnd/>
          </a:ln>
          <a:effectLst/>
        </p:spPr>
        <p:txBody>
          <a:bodyPr wrap="none">
            <a:spAutoFit/>
          </a:bodyPr>
          <a:lstStyle/>
          <a:p>
            <a:r>
              <a:rPr kumimoji="0" lang="zh-TW" altLang="en-US" sz="2000" b="0">
                <a:solidFill>
                  <a:schemeClr val="bg1"/>
                </a:solidFill>
                <a:latin typeface="Times New Roman" pitchFamily="18" charset="0"/>
                <a:ea typeface="標楷體" pitchFamily="65" charset="-120"/>
              </a:rPr>
              <a:t>硬體設備</a:t>
            </a:r>
            <a:endParaRPr lang="zh-TW" altLang="en-US" sz="2000" b="0">
              <a:solidFill>
                <a:schemeClr val="bg1"/>
              </a:solidFill>
              <a:latin typeface="Times New Roman" pitchFamily="18" charset="0"/>
              <a:ea typeface="標楷體" pitchFamily="65" charset="-120"/>
            </a:endParaRPr>
          </a:p>
        </p:txBody>
      </p:sp>
      <p:sp>
        <p:nvSpPr>
          <p:cNvPr id="89122" name="Text Box 34"/>
          <p:cNvSpPr txBox="1">
            <a:spLocks noChangeArrowheads="1"/>
          </p:cNvSpPr>
          <p:nvPr/>
        </p:nvSpPr>
        <p:spPr bwMode="auto">
          <a:xfrm>
            <a:off x="7451725" y="2466975"/>
            <a:ext cx="1474788" cy="396875"/>
          </a:xfrm>
          <a:prstGeom prst="rect">
            <a:avLst/>
          </a:prstGeom>
          <a:noFill/>
          <a:ln w="9525">
            <a:noFill/>
            <a:miter lim="800000"/>
            <a:headEnd/>
            <a:tailEnd/>
          </a:ln>
          <a:effectLst/>
        </p:spPr>
        <p:txBody>
          <a:bodyPr wrap="none">
            <a:spAutoFit/>
          </a:bodyPr>
          <a:lstStyle/>
          <a:p>
            <a:r>
              <a:rPr lang="en-US" altLang="zh-TW" sz="2000" b="0">
                <a:solidFill>
                  <a:schemeClr val="bg2"/>
                </a:solidFill>
                <a:latin typeface="Broadway" pitchFamily="82" charset="0"/>
              </a:rPr>
              <a:t>Freeware</a:t>
            </a:r>
          </a:p>
        </p:txBody>
      </p:sp>
      <p:sp>
        <p:nvSpPr>
          <p:cNvPr id="89123" name="AutoShape 35"/>
          <p:cNvSpPr>
            <a:spLocks/>
          </p:cNvSpPr>
          <p:nvPr/>
        </p:nvSpPr>
        <p:spPr bwMode="auto">
          <a:xfrm>
            <a:off x="7164388" y="1916113"/>
            <a:ext cx="215900" cy="2016125"/>
          </a:xfrm>
          <a:prstGeom prst="rightBrace">
            <a:avLst>
              <a:gd name="adj1" fmla="val 77819"/>
              <a:gd name="adj2" fmla="val 50000"/>
            </a:avLst>
          </a:prstGeom>
          <a:noFill/>
          <a:ln w="9525">
            <a:solidFill>
              <a:schemeClr val="bg2"/>
            </a:solidFill>
            <a:round/>
            <a:headEnd/>
            <a:tailEnd/>
          </a:ln>
          <a:effectLst/>
        </p:spPr>
        <p:txBody>
          <a:bodyPr wrap="none" anchor="ctr"/>
          <a:lstStyle/>
          <a:p>
            <a:endParaRPr lang="zh-TW" altLang="en-US"/>
          </a:p>
        </p:txBody>
      </p:sp>
      <p:graphicFrame>
        <p:nvGraphicFramePr>
          <p:cNvPr id="89154" name="Group 66"/>
          <p:cNvGraphicFramePr>
            <a:graphicFrameLocks noGrp="1"/>
          </p:cNvGraphicFramePr>
          <p:nvPr/>
        </p:nvGraphicFramePr>
        <p:xfrm>
          <a:off x="2195513" y="4221163"/>
          <a:ext cx="4897437" cy="1747776"/>
        </p:xfrm>
        <a:graphic>
          <a:graphicData uri="http://schemas.openxmlformats.org/drawingml/2006/table">
            <a:tbl>
              <a:tblPr/>
              <a:tblGrid>
                <a:gridCol w="2376487"/>
                <a:gridCol w="2520950"/>
              </a:tblGrid>
              <a:tr h="522288">
                <a:tc>
                  <a:txBody>
                    <a:bodyPr/>
                    <a:lstStyle/>
                    <a:p>
                      <a:pPr marL="265113"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0" i="0" u="none" strike="noStrike" cap="none" normalizeH="0" baseline="0" smtClean="0">
                          <a:ln>
                            <a:noFill/>
                          </a:ln>
                          <a:solidFill>
                            <a:schemeClr val="tx1"/>
                          </a:solidFill>
                          <a:effectLst/>
                          <a:latin typeface="Times New Roman" pitchFamily="18" charset="0"/>
                          <a:ea typeface="標楷體" pitchFamily="65" charset="-120"/>
                        </a:rPr>
                        <a:t>作業系統</a:t>
                      </a:r>
                    </a:p>
                  </a:txBody>
                  <a:tcPr marL="90000" marR="90000"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99"/>
                    </a:solidFill>
                  </a:tcPr>
                </a:tc>
                <a:tc>
                  <a:txBody>
                    <a:bodyPr/>
                    <a:lstStyle/>
                    <a:p>
                      <a:pPr marL="176213"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rPr>
                        <a:t>Windows Server 2003</a:t>
                      </a:r>
                    </a:p>
                  </a:txBody>
                  <a:tcPr marL="90000" marR="90000"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99"/>
                    </a:solidFill>
                  </a:tcPr>
                </a:tc>
              </a:tr>
              <a:tr h="522288">
                <a:tc>
                  <a:txBody>
                    <a:bodyPr/>
                    <a:lstStyle/>
                    <a:p>
                      <a:pPr marL="265113"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0" i="0" u="none" strike="noStrike" cap="none" normalizeH="0" baseline="0" smtClean="0">
                          <a:ln>
                            <a:noFill/>
                          </a:ln>
                          <a:solidFill>
                            <a:schemeClr val="tx1"/>
                          </a:solidFill>
                          <a:effectLst/>
                          <a:latin typeface="Times New Roman" pitchFamily="18" charset="0"/>
                          <a:ea typeface="標楷體" pitchFamily="65" charset="-120"/>
                        </a:rPr>
                        <a:t>系統記憶體</a:t>
                      </a:r>
                    </a:p>
                  </a:txBody>
                  <a:tcPr marL="90000" marR="90000"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99"/>
                    </a:solidFill>
                  </a:tcPr>
                </a:tc>
                <a:tc>
                  <a:txBody>
                    <a:bodyPr/>
                    <a:lstStyle/>
                    <a:p>
                      <a:pPr marL="176213"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rPr>
                        <a:t>2GB</a:t>
                      </a:r>
                    </a:p>
                  </a:txBody>
                  <a:tcPr marL="90000" marR="90000"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99"/>
                    </a:solidFill>
                  </a:tcPr>
                </a:tc>
              </a:tr>
              <a:tr h="522288">
                <a:tc>
                  <a:txBody>
                    <a:bodyPr/>
                    <a:lstStyle/>
                    <a:p>
                      <a:pPr marL="265113"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0" i="0" u="none" strike="noStrike" cap="none" normalizeH="0" baseline="0" smtClean="0">
                          <a:ln>
                            <a:noFill/>
                          </a:ln>
                          <a:solidFill>
                            <a:schemeClr val="tx1"/>
                          </a:solidFill>
                          <a:effectLst/>
                          <a:latin typeface="Times New Roman" pitchFamily="18" charset="0"/>
                          <a:ea typeface="標楷體" pitchFamily="65" charset="-120"/>
                        </a:rPr>
                        <a:t>硬碟容量</a:t>
                      </a:r>
                    </a:p>
                  </a:txBody>
                  <a:tcPr marL="90000" marR="90000"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99"/>
                    </a:solidFill>
                  </a:tcPr>
                </a:tc>
                <a:tc>
                  <a:txBody>
                    <a:bodyPr/>
                    <a:lstStyle/>
                    <a:p>
                      <a:pPr marL="176213"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rPr>
                        <a:t>500GB</a:t>
                      </a:r>
                    </a:p>
                  </a:txBody>
                  <a:tcPr marL="90000" marR="90000" marT="46800" marB="4680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F99"/>
                    </a:solidFill>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5" name="Rectangle 9"/>
          <p:cNvSpPr>
            <a:spLocks noChangeArrowheads="1"/>
          </p:cNvSpPr>
          <p:nvPr/>
        </p:nvSpPr>
        <p:spPr bwMode="auto">
          <a:xfrm>
            <a:off x="1835150" y="1484313"/>
            <a:ext cx="6481763" cy="2951162"/>
          </a:xfrm>
          <a:prstGeom prst="rect">
            <a:avLst/>
          </a:prstGeom>
          <a:noFill/>
          <a:ln w="28575">
            <a:solidFill>
              <a:srgbClr val="996600"/>
            </a:solidFill>
            <a:miter lim="800000"/>
            <a:headEnd/>
            <a:tailEnd/>
          </a:ln>
          <a:effectLst/>
        </p:spPr>
        <p:txBody>
          <a:bodyPr wrap="none" anchor="ctr"/>
          <a:lstStyle/>
          <a:p>
            <a:pPr algn="ctr"/>
            <a:endParaRPr lang="zh-TW" altLang="zh-TW" b="0">
              <a:ea typeface="標楷體" pitchFamily="65" charset="-120"/>
            </a:endParaRPr>
          </a:p>
        </p:txBody>
      </p:sp>
      <p:sp>
        <p:nvSpPr>
          <p:cNvPr id="60426" name="Rectangle 10"/>
          <p:cNvSpPr>
            <a:spLocks noChangeArrowheads="1"/>
          </p:cNvSpPr>
          <p:nvPr/>
        </p:nvSpPr>
        <p:spPr bwMode="auto">
          <a:xfrm>
            <a:off x="1835150" y="4579938"/>
            <a:ext cx="6481763" cy="1655762"/>
          </a:xfrm>
          <a:prstGeom prst="rect">
            <a:avLst/>
          </a:prstGeom>
          <a:noFill/>
          <a:ln w="28575">
            <a:solidFill>
              <a:srgbClr val="006600"/>
            </a:solidFill>
            <a:miter lim="800000"/>
            <a:headEnd/>
            <a:tailEnd/>
          </a:ln>
          <a:effectLst/>
        </p:spPr>
        <p:txBody>
          <a:bodyPr wrap="none" anchor="ctr"/>
          <a:lstStyle/>
          <a:p>
            <a:pPr algn="ctr"/>
            <a:endParaRPr lang="zh-TW" altLang="zh-TW" b="0">
              <a:ea typeface="標楷體" pitchFamily="65" charset="-120"/>
            </a:endParaRPr>
          </a:p>
        </p:txBody>
      </p:sp>
      <p:sp>
        <p:nvSpPr>
          <p:cNvPr id="60427" name="Rectangle 11"/>
          <p:cNvSpPr>
            <a:spLocks noChangeArrowheads="1"/>
          </p:cNvSpPr>
          <p:nvPr/>
        </p:nvSpPr>
        <p:spPr bwMode="auto">
          <a:xfrm>
            <a:off x="2987675" y="4724400"/>
            <a:ext cx="1727200" cy="574675"/>
          </a:xfrm>
          <a:prstGeom prst="rect">
            <a:avLst/>
          </a:prstGeom>
          <a:noFill/>
          <a:ln w="28575">
            <a:solidFill>
              <a:srgbClr val="006600"/>
            </a:solidFill>
            <a:miter lim="800000"/>
            <a:headEnd/>
            <a:tailEnd/>
          </a:ln>
          <a:effectLst/>
        </p:spPr>
        <p:txBody>
          <a:bodyPr wrap="none" anchor="ctr"/>
          <a:lstStyle/>
          <a:p>
            <a:pPr algn="ctr"/>
            <a:r>
              <a:rPr lang="zh-TW" altLang="en-US" b="0">
                <a:ea typeface="標楷體" pitchFamily="65" charset="-120"/>
              </a:rPr>
              <a:t>查詢系統</a:t>
            </a:r>
          </a:p>
        </p:txBody>
      </p:sp>
      <p:sp>
        <p:nvSpPr>
          <p:cNvPr id="60428" name="Rectangle 12"/>
          <p:cNvSpPr>
            <a:spLocks noChangeArrowheads="1"/>
          </p:cNvSpPr>
          <p:nvPr/>
        </p:nvSpPr>
        <p:spPr bwMode="auto">
          <a:xfrm>
            <a:off x="2987675" y="5443538"/>
            <a:ext cx="1727200" cy="574675"/>
          </a:xfrm>
          <a:prstGeom prst="rect">
            <a:avLst/>
          </a:prstGeom>
          <a:noFill/>
          <a:ln w="28575">
            <a:solidFill>
              <a:srgbClr val="006600"/>
            </a:solidFill>
            <a:miter lim="800000"/>
            <a:headEnd/>
            <a:tailEnd/>
          </a:ln>
          <a:effectLst/>
        </p:spPr>
        <p:txBody>
          <a:bodyPr wrap="none" anchor="ctr"/>
          <a:lstStyle/>
          <a:p>
            <a:pPr algn="ctr"/>
            <a:r>
              <a:rPr lang="zh-TW" altLang="en-US" b="0">
                <a:ea typeface="標楷體" pitchFamily="65" charset="-120"/>
              </a:rPr>
              <a:t>帳號認證系統</a:t>
            </a:r>
          </a:p>
        </p:txBody>
      </p:sp>
      <p:sp>
        <p:nvSpPr>
          <p:cNvPr id="60439" name="Rectangle 23"/>
          <p:cNvSpPr>
            <a:spLocks noChangeArrowheads="1"/>
          </p:cNvSpPr>
          <p:nvPr/>
        </p:nvSpPr>
        <p:spPr bwMode="auto">
          <a:xfrm>
            <a:off x="1979613" y="4652963"/>
            <a:ext cx="628650" cy="1511300"/>
          </a:xfrm>
          <a:prstGeom prst="rect">
            <a:avLst/>
          </a:prstGeom>
          <a:solidFill>
            <a:srgbClr val="FFFF99"/>
          </a:solidFill>
          <a:ln w="9525">
            <a:noFill/>
            <a:miter lim="800000"/>
            <a:headEnd/>
            <a:tailEnd/>
          </a:ln>
          <a:effectLst/>
        </p:spPr>
        <p:txBody>
          <a:bodyPr wrap="none" anchor="ctr"/>
          <a:lstStyle/>
          <a:p>
            <a:pPr algn="ctr"/>
            <a:r>
              <a:rPr lang="zh-TW" altLang="en-US">
                <a:solidFill>
                  <a:srgbClr val="663300"/>
                </a:solidFill>
                <a:ea typeface="標楷體" pitchFamily="65" charset="-120"/>
              </a:rPr>
              <a:t>使</a:t>
            </a:r>
          </a:p>
          <a:p>
            <a:pPr algn="ctr"/>
            <a:r>
              <a:rPr lang="zh-TW" altLang="en-US">
                <a:solidFill>
                  <a:srgbClr val="663300"/>
                </a:solidFill>
                <a:ea typeface="標楷體" pitchFamily="65" charset="-120"/>
              </a:rPr>
              <a:t>用</a:t>
            </a:r>
          </a:p>
          <a:p>
            <a:pPr algn="ctr"/>
            <a:r>
              <a:rPr lang="zh-TW" altLang="en-US">
                <a:solidFill>
                  <a:srgbClr val="663300"/>
                </a:solidFill>
                <a:ea typeface="標楷體" pitchFamily="65" charset="-120"/>
              </a:rPr>
              <a:t>面</a:t>
            </a:r>
          </a:p>
        </p:txBody>
      </p:sp>
      <p:grpSp>
        <p:nvGrpSpPr>
          <p:cNvPr id="60456" name="Group 40"/>
          <p:cNvGrpSpPr>
            <a:grpSpLocks/>
          </p:cNvGrpSpPr>
          <p:nvPr/>
        </p:nvGrpSpPr>
        <p:grpSpPr bwMode="auto">
          <a:xfrm>
            <a:off x="1979613" y="1627188"/>
            <a:ext cx="6035675" cy="2665412"/>
            <a:chOff x="975" y="1207"/>
            <a:chExt cx="3802" cy="1679"/>
          </a:xfrm>
        </p:grpSpPr>
        <p:sp>
          <p:nvSpPr>
            <p:cNvPr id="60429" name="Rectangle 13"/>
            <p:cNvSpPr>
              <a:spLocks noChangeArrowheads="1"/>
            </p:cNvSpPr>
            <p:nvPr/>
          </p:nvSpPr>
          <p:spPr bwMode="auto">
            <a:xfrm>
              <a:off x="1610" y="1389"/>
              <a:ext cx="1089" cy="362"/>
            </a:xfrm>
            <a:prstGeom prst="rect">
              <a:avLst/>
            </a:prstGeom>
            <a:noFill/>
            <a:ln w="28575">
              <a:solidFill>
                <a:srgbClr val="996600"/>
              </a:solidFill>
              <a:miter lim="800000"/>
              <a:headEnd/>
              <a:tailEnd/>
            </a:ln>
            <a:effectLst/>
          </p:spPr>
          <p:txBody>
            <a:bodyPr wrap="none" anchor="ctr"/>
            <a:lstStyle/>
            <a:p>
              <a:pPr algn="ctr"/>
              <a:r>
                <a:rPr lang="zh-TW" altLang="en-US" b="0">
                  <a:ea typeface="標楷體" pitchFamily="65" charset="-120"/>
                </a:rPr>
                <a:t>系統增建</a:t>
              </a:r>
            </a:p>
          </p:txBody>
        </p:sp>
        <p:sp>
          <p:nvSpPr>
            <p:cNvPr id="60430" name="Rectangle 14"/>
            <p:cNvSpPr>
              <a:spLocks noChangeArrowheads="1"/>
            </p:cNvSpPr>
            <p:nvPr/>
          </p:nvSpPr>
          <p:spPr bwMode="auto">
            <a:xfrm>
              <a:off x="1610" y="1888"/>
              <a:ext cx="1088" cy="362"/>
            </a:xfrm>
            <a:prstGeom prst="rect">
              <a:avLst/>
            </a:prstGeom>
            <a:noFill/>
            <a:ln w="28575">
              <a:solidFill>
                <a:srgbClr val="996600"/>
              </a:solidFill>
              <a:miter lim="800000"/>
              <a:headEnd/>
              <a:tailEnd/>
            </a:ln>
            <a:effectLst/>
          </p:spPr>
          <p:txBody>
            <a:bodyPr wrap="none" anchor="ctr"/>
            <a:lstStyle/>
            <a:p>
              <a:pPr algn="ctr"/>
              <a:r>
                <a:rPr lang="zh-TW" altLang="en-US" b="0">
                  <a:ea typeface="標楷體" pitchFamily="65" charset="-120"/>
                </a:rPr>
                <a:t>資料修正</a:t>
              </a:r>
            </a:p>
          </p:txBody>
        </p:sp>
        <p:sp>
          <p:nvSpPr>
            <p:cNvPr id="60431" name="Rectangle 15"/>
            <p:cNvSpPr>
              <a:spLocks noChangeArrowheads="1"/>
            </p:cNvSpPr>
            <p:nvPr/>
          </p:nvSpPr>
          <p:spPr bwMode="auto">
            <a:xfrm>
              <a:off x="1610" y="2387"/>
              <a:ext cx="1089" cy="362"/>
            </a:xfrm>
            <a:prstGeom prst="rect">
              <a:avLst/>
            </a:prstGeom>
            <a:noFill/>
            <a:ln w="28575">
              <a:solidFill>
                <a:srgbClr val="996600"/>
              </a:solidFill>
              <a:miter lim="800000"/>
              <a:headEnd/>
              <a:tailEnd/>
            </a:ln>
            <a:effectLst/>
          </p:spPr>
          <p:txBody>
            <a:bodyPr wrap="none" anchor="ctr"/>
            <a:lstStyle/>
            <a:p>
              <a:pPr algn="ctr"/>
              <a:r>
                <a:rPr lang="zh-TW" altLang="en-US" b="0">
                  <a:ea typeface="標楷體" pitchFamily="65" charset="-120"/>
                </a:rPr>
                <a:t>維護管理</a:t>
              </a:r>
            </a:p>
          </p:txBody>
        </p:sp>
        <p:sp>
          <p:nvSpPr>
            <p:cNvPr id="60438" name="Rectangle 22"/>
            <p:cNvSpPr>
              <a:spLocks noChangeArrowheads="1"/>
            </p:cNvSpPr>
            <p:nvPr/>
          </p:nvSpPr>
          <p:spPr bwMode="auto">
            <a:xfrm>
              <a:off x="975" y="1207"/>
              <a:ext cx="453" cy="1679"/>
            </a:xfrm>
            <a:prstGeom prst="rect">
              <a:avLst/>
            </a:prstGeom>
            <a:solidFill>
              <a:srgbClr val="FFFF99"/>
            </a:solidFill>
            <a:ln w="9525">
              <a:noFill/>
              <a:miter lim="800000"/>
              <a:headEnd/>
              <a:tailEnd/>
            </a:ln>
            <a:effectLst/>
          </p:spPr>
          <p:txBody>
            <a:bodyPr wrap="none" anchor="ctr"/>
            <a:lstStyle/>
            <a:p>
              <a:pPr algn="ctr"/>
              <a:r>
                <a:rPr lang="zh-TW" altLang="en-US">
                  <a:solidFill>
                    <a:srgbClr val="663300"/>
                  </a:solidFill>
                  <a:ea typeface="標楷體" pitchFamily="65" charset="-120"/>
                </a:rPr>
                <a:t>管</a:t>
              </a:r>
            </a:p>
            <a:p>
              <a:pPr algn="ctr"/>
              <a:r>
                <a:rPr lang="zh-TW" altLang="en-US">
                  <a:solidFill>
                    <a:srgbClr val="663300"/>
                  </a:solidFill>
                  <a:ea typeface="標楷體" pitchFamily="65" charset="-120"/>
                </a:rPr>
                <a:t>理</a:t>
              </a:r>
            </a:p>
            <a:p>
              <a:pPr algn="ctr"/>
              <a:r>
                <a:rPr lang="zh-TW" altLang="en-US">
                  <a:solidFill>
                    <a:srgbClr val="663300"/>
                  </a:solidFill>
                  <a:ea typeface="標楷體" pitchFamily="65" charset="-120"/>
                </a:rPr>
                <a:t>面</a:t>
              </a:r>
            </a:p>
          </p:txBody>
        </p:sp>
        <p:sp>
          <p:nvSpPr>
            <p:cNvPr id="60451" name="Rectangle 35"/>
            <p:cNvSpPr>
              <a:spLocks noChangeArrowheads="1"/>
            </p:cNvSpPr>
            <p:nvPr/>
          </p:nvSpPr>
          <p:spPr bwMode="auto">
            <a:xfrm>
              <a:off x="2789" y="1949"/>
              <a:ext cx="1844" cy="231"/>
            </a:xfrm>
            <a:prstGeom prst="rect">
              <a:avLst/>
            </a:prstGeom>
            <a:noFill/>
            <a:ln w="9525">
              <a:noFill/>
              <a:miter lim="800000"/>
              <a:headEnd/>
              <a:tailEnd/>
            </a:ln>
            <a:effectLst/>
          </p:spPr>
          <p:txBody>
            <a:bodyPr wrap="none">
              <a:spAutoFit/>
            </a:bodyPr>
            <a:lstStyle/>
            <a:p>
              <a:r>
                <a:rPr lang="zh-TW" altLang="en-US" b="0">
                  <a:latin typeface="Times New Roman" pitchFamily="18" charset="0"/>
                  <a:ea typeface="標楷體" pitchFamily="65" charset="-120"/>
                </a:rPr>
                <a:t>簡易核對機制、錯誤修正等</a:t>
              </a:r>
            </a:p>
          </p:txBody>
        </p:sp>
        <p:sp>
          <p:nvSpPr>
            <p:cNvPr id="60452" name="Rectangle 36"/>
            <p:cNvSpPr>
              <a:spLocks noChangeArrowheads="1"/>
            </p:cNvSpPr>
            <p:nvPr/>
          </p:nvSpPr>
          <p:spPr bwMode="auto">
            <a:xfrm>
              <a:off x="2789" y="2448"/>
              <a:ext cx="1988" cy="231"/>
            </a:xfrm>
            <a:prstGeom prst="rect">
              <a:avLst/>
            </a:prstGeom>
            <a:noFill/>
            <a:ln w="9525">
              <a:noFill/>
              <a:miter lim="800000"/>
              <a:headEnd/>
              <a:tailEnd/>
            </a:ln>
            <a:effectLst/>
          </p:spPr>
          <p:txBody>
            <a:bodyPr wrap="none">
              <a:spAutoFit/>
            </a:bodyPr>
            <a:lstStyle/>
            <a:p>
              <a:r>
                <a:rPr lang="zh-TW" altLang="en-US" b="0">
                  <a:latin typeface="Times New Roman" pitchFamily="18" charset="0"/>
                  <a:ea typeface="標楷體" pitchFamily="65" charset="-120"/>
                </a:rPr>
                <a:t>資料庫使用統計、帳號管理等</a:t>
              </a:r>
            </a:p>
          </p:txBody>
        </p:sp>
        <p:sp>
          <p:nvSpPr>
            <p:cNvPr id="60453" name="Rectangle 37"/>
            <p:cNvSpPr>
              <a:spLocks noChangeArrowheads="1"/>
            </p:cNvSpPr>
            <p:nvPr/>
          </p:nvSpPr>
          <p:spPr bwMode="auto">
            <a:xfrm>
              <a:off x="2789" y="1223"/>
              <a:ext cx="1412" cy="577"/>
            </a:xfrm>
            <a:prstGeom prst="rect">
              <a:avLst/>
            </a:prstGeom>
            <a:noFill/>
            <a:ln w="9525">
              <a:noFill/>
              <a:miter lim="800000"/>
              <a:headEnd/>
              <a:tailEnd/>
            </a:ln>
            <a:effectLst/>
          </p:spPr>
          <p:txBody>
            <a:bodyPr wrap="none">
              <a:spAutoFit/>
            </a:bodyPr>
            <a:lstStyle/>
            <a:p>
              <a:r>
                <a:rPr lang="zh-TW" altLang="en-US" b="0">
                  <a:latin typeface="Times New Roman" pitchFamily="18" charset="0"/>
                  <a:ea typeface="標楷體" pitchFamily="65" charset="-120"/>
                </a:rPr>
                <a:t>編目資料轉換與匯入</a:t>
              </a:r>
            </a:p>
            <a:p>
              <a:r>
                <a:rPr lang="zh-TW" altLang="en-US" b="0">
                  <a:latin typeface="Times New Roman" pitchFamily="18" charset="0"/>
                  <a:ea typeface="標楷體" pitchFamily="65" charset="-120"/>
                </a:rPr>
                <a:t>影像檔轉換與儲存</a:t>
              </a:r>
            </a:p>
            <a:p>
              <a:r>
                <a:rPr lang="zh-TW" altLang="en-US" b="0">
                  <a:latin typeface="Times New Roman" pitchFamily="18" charset="0"/>
                  <a:ea typeface="標楷體" pitchFamily="65" charset="-120"/>
                </a:rPr>
                <a:t>文字與影像對應</a:t>
              </a:r>
            </a:p>
          </p:txBody>
        </p:sp>
      </p:grpSp>
      <p:grpSp>
        <p:nvGrpSpPr>
          <p:cNvPr id="60457" name="Group 41"/>
          <p:cNvGrpSpPr>
            <a:grpSpLocks/>
          </p:cNvGrpSpPr>
          <p:nvPr/>
        </p:nvGrpSpPr>
        <p:grpSpPr bwMode="auto">
          <a:xfrm>
            <a:off x="0" y="0"/>
            <a:ext cx="9144000" cy="6838950"/>
            <a:chOff x="0" y="0"/>
            <a:chExt cx="5760" cy="4308"/>
          </a:xfrm>
        </p:grpSpPr>
        <p:pic>
          <p:nvPicPr>
            <p:cNvPr id="60458" name="Picture 42" descr="ppt-1s70_cut"/>
            <p:cNvPicPr>
              <a:picLocks noChangeAspect="1" noChangeArrowheads="1"/>
            </p:cNvPicPr>
            <p:nvPr/>
          </p:nvPicPr>
          <p:blipFill>
            <a:blip r:embed="rId2" cstate="print"/>
            <a:srcRect/>
            <a:stretch>
              <a:fillRect/>
            </a:stretch>
          </p:blipFill>
          <p:spPr bwMode="auto">
            <a:xfrm>
              <a:off x="0" y="0"/>
              <a:ext cx="588" cy="4308"/>
            </a:xfrm>
            <a:prstGeom prst="rect">
              <a:avLst/>
            </a:prstGeom>
            <a:noFill/>
          </p:spPr>
        </p:pic>
        <p:sp>
          <p:nvSpPr>
            <p:cNvPr id="60459" name="Rectangle 43"/>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系統概要</a:t>
              </a: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400" name="Group 32"/>
          <p:cNvGrpSpPr>
            <a:grpSpLocks/>
          </p:cNvGrpSpPr>
          <p:nvPr/>
        </p:nvGrpSpPr>
        <p:grpSpPr bwMode="auto">
          <a:xfrm>
            <a:off x="3059113" y="2493963"/>
            <a:ext cx="1619250" cy="3600450"/>
            <a:chOff x="703" y="1389"/>
            <a:chExt cx="1270" cy="2268"/>
          </a:xfrm>
        </p:grpSpPr>
        <p:sp>
          <p:nvSpPr>
            <p:cNvPr id="58378" name="Rectangle 10"/>
            <p:cNvSpPr>
              <a:spLocks noChangeArrowheads="1"/>
            </p:cNvSpPr>
            <p:nvPr/>
          </p:nvSpPr>
          <p:spPr bwMode="auto">
            <a:xfrm>
              <a:off x="884" y="2205"/>
              <a:ext cx="907" cy="363"/>
            </a:xfrm>
            <a:prstGeom prst="rect">
              <a:avLst/>
            </a:prstGeom>
            <a:noFill/>
            <a:ln w="28575">
              <a:solidFill>
                <a:srgbClr val="666699"/>
              </a:solidFill>
              <a:miter lim="800000"/>
              <a:headEnd/>
              <a:tailEnd/>
            </a:ln>
            <a:effectLst/>
          </p:spPr>
          <p:txBody>
            <a:bodyPr wrap="none" anchor="ctr"/>
            <a:lstStyle/>
            <a:p>
              <a:pPr algn="ctr"/>
              <a:r>
                <a:rPr lang="zh-TW" altLang="en-US" b="0">
                  <a:latin typeface="Times New Roman" pitchFamily="18" charset="0"/>
                  <a:ea typeface="標楷體" pitchFamily="65" charset="-120"/>
                </a:rPr>
                <a:t>查詢</a:t>
              </a:r>
            </a:p>
          </p:txBody>
        </p:sp>
        <p:sp>
          <p:nvSpPr>
            <p:cNvPr id="58379" name="Rectangle 11"/>
            <p:cNvSpPr>
              <a:spLocks noChangeArrowheads="1"/>
            </p:cNvSpPr>
            <p:nvPr/>
          </p:nvSpPr>
          <p:spPr bwMode="auto">
            <a:xfrm>
              <a:off x="884" y="2704"/>
              <a:ext cx="907" cy="363"/>
            </a:xfrm>
            <a:prstGeom prst="rect">
              <a:avLst/>
            </a:prstGeom>
            <a:noFill/>
            <a:ln w="28575">
              <a:solidFill>
                <a:srgbClr val="666699"/>
              </a:solidFill>
              <a:miter lim="800000"/>
              <a:headEnd/>
              <a:tailEnd/>
            </a:ln>
            <a:effectLst/>
          </p:spPr>
          <p:txBody>
            <a:bodyPr wrap="none" anchor="ctr"/>
            <a:lstStyle/>
            <a:p>
              <a:pPr algn="ctr"/>
              <a:r>
                <a:rPr lang="zh-TW" altLang="en-US" b="0">
                  <a:latin typeface="Times New Roman" pitchFamily="18" charset="0"/>
                  <a:ea typeface="標楷體" pitchFamily="65" charset="-120"/>
                </a:rPr>
                <a:t>瀏覽</a:t>
              </a:r>
            </a:p>
          </p:txBody>
        </p:sp>
        <p:sp>
          <p:nvSpPr>
            <p:cNvPr id="58395" name="Rectangle 27"/>
            <p:cNvSpPr>
              <a:spLocks noChangeArrowheads="1"/>
            </p:cNvSpPr>
            <p:nvPr/>
          </p:nvSpPr>
          <p:spPr bwMode="auto">
            <a:xfrm>
              <a:off x="703" y="1389"/>
              <a:ext cx="1270" cy="2268"/>
            </a:xfrm>
            <a:prstGeom prst="rect">
              <a:avLst/>
            </a:prstGeom>
            <a:noFill/>
            <a:ln w="28575">
              <a:solidFill>
                <a:srgbClr val="666699"/>
              </a:solidFill>
              <a:miter lim="800000"/>
              <a:headEnd/>
              <a:tailEnd/>
            </a:ln>
            <a:effectLst/>
          </p:spPr>
          <p:txBody>
            <a:bodyPr wrap="none" anchor="ctr"/>
            <a:lstStyle/>
            <a:p>
              <a:endParaRPr lang="zh-TW" altLang="en-US"/>
            </a:p>
          </p:txBody>
        </p:sp>
        <p:sp>
          <p:nvSpPr>
            <p:cNvPr id="58397" name="Text Box 29"/>
            <p:cNvSpPr txBox="1">
              <a:spLocks noChangeArrowheads="1"/>
            </p:cNvSpPr>
            <p:nvPr/>
          </p:nvSpPr>
          <p:spPr bwMode="auto">
            <a:xfrm>
              <a:off x="884" y="1480"/>
              <a:ext cx="907" cy="249"/>
            </a:xfrm>
            <a:prstGeom prst="rect">
              <a:avLst/>
            </a:prstGeom>
            <a:solidFill>
              <a:srgbClr val="666699"/>
            </a:solidFill>
            <a:ln w="28575">
              <a:solidFill>
                <a:srgbClr val="666699"/>
              </a:solidFill>
              <a:miter lim="800000"/>
              <a:headEnd/>
              <a:tailEnd/>
            </a:ln>
            <a:effectLst/>
          </p:spPr>
          <p:txBody>
            <a:bodyPr>
              <a:spAutoFit/>
            </a:bodyPr>
            <a:lstStyle/>
            <a:p>
              <a:pPr algn="ctr"/>
              <a:r>
                <a:rPr lang="zh-TW" altLang="en-US" b="0">
                  <a:solidFill>
                    <a:schemeClr val="bg1"/>
                  </a:solidFill>
                  <a:latin typeface="Times New Roman" pitchFamily="18" charset="0"/>
                  <a:ea typeface="標楷體" pitchFamily="65" charset="-120"/>
                </a:rPr>
                <a:t>搜尋方式</a:t>
              </a:r>
            </a:p>
          </p:txBody>
        </p:sp>
      </p:grpSp>
      <p:sp>
        <p:nvSpPr>
          <p:cNvPr id="58383" name="Rectangle 15"/>
          <p:cNvSpPr>
            <a:spLocks noChangeArrowheads="1"/>
          </p:cNvSpPr>
          <p:nvPr/>
        </p:nvSpPr>
        <p:spPr bwMode="auto">
          <a:xfrm>
            <a:off x="7380288" y="3644900"/>
            <a:ext cx="1157287" cy="576263"/>
          </a:xfrm>
          <a:prstGeom prst="rect">
            <a:avLst/>
          </a:prstGeom>
          <a:noFill/>
          <a:ln w="28575">
            <a:solidFill>
              <a:srgbClr val="666699"/>
            </a:solidFill>
            <a:miter lim="800000"/>
            <a:headEnd/>
            <a:tailEnd/>
          </a:ln>
          <a:effectLst/>
        </p:spPr>
        <p:txBody>
          <a:bodyPr wrap="none" anchor="ctr"/>
          <a:lstStyle/>
          <a:p>
            <a:pPr algn="ctr"/>
            <a:r>
              <a:rPr lang="zh-TW" altLang="en-US" b="0">
                <a:latin typeface="Times New Roman" pitchFamily="18" charset="0"/>
                <a:ea typeface="標楷體" pitchFamily="65" charset="-120"/>
              </a:rPr>
              <a:t>列印</a:t>
            </a:r>
          </a:p>
        </p:txBody>
      </p:sp>
      <p:sp>
        <p:nvSpPr>
          <p:cNvPr id="58384" name="Rectangle 16"/>
          <p:cNvSpPr>
            <a:spLocks noChangeArrowheads="1"/>
          </p:cNvSpPr>
          <p:nvPr/>
        </p:nvSpPr>
        <p:spPr bwMode="auto">
          <a:xfrm>
            <a:off x="7396163" y="4365625"/>
            <a:ext cx="1157287" cy="576263"/>
          </a:xfrm>
          <a:prstGeom prst="rect">
            <a:avLst/>
          </a:prstGeom>
          <a:noFill/>
          <a:ln w="28575">
            <a:solidFill>
              <a:srgbClr val="666699"/>
            </a:solidFill>
            <a:miter lim="800000"/>
            <a:headEnd/>
            <a:tailEnd/>
          </a:ln>
          <a:effectLst/>
        </p:spPr>
        <p:txBody>
          <a:bodyPr wrap="none" anchor="ctr"/>
          <a:lstStyle/>
          <a:p>
            <a:pPr algn="ctr"/>
            <a:r>
              <a:rPr lang="zh-TW" altLang="en-US" b="0">
                <a:latin typeface="Times New Roman" pitchFamily="18" charset="0"/>
                <a:ea typeface="標楷體" pitchFamily="65" charset="-120"/>
              </a:rPr>
              <a:t>儲存</a:t>
            </a:r>
          </a:p>
        </p:txBody>
      </p:sp>
      <p:sp>
        <p:nvSpPr>
          <p:cNvPr id="58396" name="Rectangle 28"/>
          <p:cNvSpPr>
            <a:spLocks noChangeArrowheads="1"/>
          </p:cNvSpPr>
          <p:nvPr/>
        </p:nvSpPr>
        <p:spPr bwMode="auto">
          <a:xfrm>
            <a:off x="7164388" y="2493963"/>
            <a:ext cx="1619250" cy="3600450"/>
          </a:xfrm>
          <a:prstGeom prst="rect">
            <a:avLst/>
          </a:prstGeom>
          <a:noFill/>
          <a:ln w="28575">
            <a:solidFill>
              <a:srgbClr val="666699"/>
            </a:solidFill>
            <a:miter lim="800000"/>
            <a:headEnd/>
            <a:tailEnd/>
          </a:ln>
          <a:effectLst/>
        </p:spPr>
        <p:txBody>
          <a:bodyPr wrap="none" anchor="ctr"/>
          <a:lstStyle/>
          <a:p>
            <a:endParaRPr lang="zh-TW" altLang="en-US"/>
          </a:p>
        </p:txBody>
      </p:sp>
      <p:sp>
        <p:nvSpPr>
          <p:cNvPr id="58399" name="Text Box 31"/>
          <p:cNvSpPr txBox="1">
            <a:spLocks noChangeArrowheads="1"/>
          </p:cNvSpPr>
          <p:nvPr/>
        </p:nvSpPr>
        <p:spPr bwMode="auto">
          <a:xfrm>
            <a:off x="7396163" y="2636838"/>
            <a:ext cx="1157287" cy="395287"/>
          </a:xfrm>
          <a:prstGeom prst="rect">
            <a:avLst/>
          </a:prstGeom>
          <a:solidFill>
            <a:srgbClr val="666699"/>
          </a:solidFill>
          <a:ln w="28575">
            <a:solidFill>
              <a:srgbClr val="666699"/>
            </a:solidFill>
            <a:prstDash val="sysDot"/>
            <a:miter lim="800000"/>
            <a:headEnd/>
            <a:tailEnd/>
          </a:ln>
          <a:effectLst/>
        </p:spPr>
        <p:txBody>
          <a:bodyPr>
            <a:spAutoFit/>
          </a:bodyPr>
          <a:lstStyle/>
          <a:p>
            <a:pPr algn="ctr"/>
            <a:r>
              <a:rPr lang="zh-TW" altLang="en-US" b="0">
                <a:solidFill>
                  <a:schemeClr val="bg1"/>
                </a:solidFill>
                <a:latin typeface="Times New Roman" pitchFamily="18" charset="0"/>
                <a:ea typeface="標楷體" pitchFamily="65" charset="-120"/>
              </a:rPr>
              <a:t>結果輸出</a:t>
            </a:r>
          </a:p>
        </p:txBody>
      </p:sp>
      <p:cxnSp>
        <p:nvCxnSpPr>
          <p:cNvPr id="58403" name="AutoShape 35"/>
          <p:cNvCxnSpPr>
            <a:cxnSpLocks noChangeShapeType="1"/>
            <a:stCxn id="58395" idx="3"/>
            <a:endCxn id="58394" idx="1"/>
          </p:cNvCxnSpPr>
          <p:nvPr/>
        </p:nvCxnSpPr>
        <p:spPr bwMode="auto">
          <a:xfrm>
            <a:off x="4692650" y="4294188"/>
            <a:ext cx="368300" cy="0"/>
          </a:xfrm>
          <a:prstGeom prst="straightConnector1">
            <a:avLst/>
          </a:prstGeom>
          <a:noFill/>
          <a:ln w="28575">
            <a:solidFill>
              <a:srgbClr val="666699"/>
            </a:solidFill>
            <a:round/>
            <a:headEnd/>
            <a:tailEnd type="triangle" w="lg" len="lg"/>
          </a:ln>
          <a:effectLst/>
        </p:spPr>
      </p:cxnSp>
      <p:cxnSp>
        <p:nvCxnSpPr>
          <p:cNvPr id="58404" name="AutoShape 36"/>
          <p:cNvCxnSpPr>
            <a:cxnSpLocks noChangeShapeType="1"/>
            <a:stCxn id="58394" idx="3"/>
            <a:endCxn id="58396" idx="1"/>
          </p:cNvCxnSpPr>
          <p:nvPr/>
        </p:nvCxnSpPr>
        <p:spPr bwMode="auto">
          <a:xfrm>
            <a:off x="6708775" y="4294188"/>
            <a:ext cx="441325" cy="0"/>
          </a:xfrm>
          <a:prstGeom prst="straightConnector1">
            <a:avLst/>
          </a:prstGeom>
          <a:noFill/>
          <a:ln w="28575">
            <a:solidFill>
              <a:srgbClr val="666699"/>
            </a:solidFill>
            <a:round/>
            <a:headEnd/>
            <a:tailEnd type="triangle" w="lg" len="lg"/>
          </a:ln>
          <a:effectLst/>
        </p:spPr>
      </p:cxnSp>
      <p:sp>
        <p:nvSpPr>
          <p:cNvPr id="58418" name="Rectangle 50"/>
          <p:cNvSpPr>
            <a:spLocks noChangeArrowheads="1"/>
          </p:cNvSpPr>
          <p:nvPr/>
        </p:nvSpPr>
        <p:spPr bwMode="auto">
          <a:xfrm>
            <a:off x="1290638" y="4005263"/>
            <a:ext cx="1235075" cy="576262"/>
          </a:xfrm>
          <a:prstGeom prst="rect">
            <a:avLst/>
          </a:prstGeom>
          <a:noFill/>
          <a:ln w="28575">
            <a:solidFill>
              <a:srgbClr val="006600"/>
            </a:solidFill>
            <a:miter lim="800000"/>
            <a:headEnd/>
            <a:tailEnd/>
          </a:ln>
          <a:effectLst/>
        </p:spPr>
        <p:txBody>
          <a:bodyPr wrap="none" anchor="ctr"/>
          <a:lstStyle/>
          <a:p>
            <a:pPr algn="ctr"/>
            <a:r>
              <a:rPr lang="zh-TW" altLang="en-US" b="0">
                <a:latin typeface="Times New Roman" pitchFamily="18" charset="0"/>
                <a:ea typeface="標楷體" pitchFamily="65" charset="-120"/>
              </a:rPr>
              <a:t>登入</a:t>
            </a:r>
          </a:p>
        </p:txBody>
      </p:sp>
      <p:sp>
        <p:nvSpPr>
          <p:cNvPr id="58420" name="Rectangle 52"/>
          <p:cNvSpPr>
            <a:spLocks noChangeArrowheads="1"/>
          </p:cNvSpPr>
          <p:nvPr/>
        </p:nvSpPr>
        <p:spPr bwMode="auto">
          <a:xfrm>
            <a:off x="1116013" y="2492375"/>
            <a:ext cx="1619250" cy="3600450"/>
          </a:xfrm>
          <a:prstGeom prst="rect">
            <a:avLst/>
          </a:prstGeom>
          <a:noFill/>
          <a:ln w="28575">
            <a:solidFill>
              <a:srgbClr val="006600"/>
            </a:solidFill>
            <a:miter lim="800000"/>
            <a:headEnd/>
            <a:tailEnd/>
          </a:ln>
          <a:effectLst/>
        </p:spPr>
        <p:txBody>
          <a:bodyPr wrap="none" anchor="ctr"/>
          <a:lstStyle/>
          <a:p>
            <a:endParaRPr lang="zh-TW" altLang="en-US"/>
          </a:p>
        </p:txBody>
      </p:sp>
      <p:sp>
        <p:nvSpPr>
          <p:cNvPr id="58421" name="Text Box 53"/>
          <p:cNvSpPr txBox="1">
            <a:spLocks noChangeArrowheads="1"/>
          </p:cNvSpPr>
          <p:nvPr/>
        </p:nvSpPr>
        <p:spPr bwMode="auto">
          <a:xfrm>
            <a:off x="1289050" y="2638425"/>
            <a:ext cx="1235075" cy="395288"/>
          </a:xfrm>
          <a:prstGeom prst="rect">
            <a:avLst/>
          </a:prstGeom>
          <a:solidFill>
            <a:srgbClr val="006600"/>
          </a:solidFill>
          <a:ln w="28575">
            <a:solidFill>
              <a:srgbClr val="006600"/>
            </a:solidFill>
            <a:miter lim="800000"/>
            <a:headEnd/>
            <a:tailEnd/>
          </a:ln>
          <a:effectLst/>
        </p:spPr>
        <p:txBody>
          <a:bodyPr>
            <a:spAutoFit/>
          </a:bodyPr>
          <a:lstStyle/>
          <a:p>
            <a:pPr algn="ctr"/>
            <a:r>
              <a:rPr lang="zh-TW" altLang="en-US" b="0">
                <a:solidFill>
                  <a:schemeClr val="bg1"/>
                </a:solidFill>
                <a:latin typeface="Times New Roman" pitchFamily="18" charset="0"/>
                <a:ea typeface="標楷體" pitchFamily="65" charset="-120"/>
              </a:rPr>
              <a:t>帳號認證</a:t>
            </a:r>
          </a:p>
        </p:txBody>
      </p:sp>
      <p:cxnSp>
        <p:nvCxnSpPr>
          <p:cNvPr id="58422" name="AutoShape 54"/>
          <p:cNvCxnSpPr>
            <a:cxnSpLocks noChangeShapeType="1"/>
            <a:stCxn id="58420" idx="3"/>
            <a:endCxn id="58395" idx="1"/>
          </p:cNvCxnSpPr>
          <p:nvPr/>
        </p:nvCxnSpPr>
        <p:spPr bwMode="auto">
          <a:xfrm>
            <a:off x="2749550" y="4292600"/>
            <a:ext cx="295275" cy="1588"/>
          </a:xfrm>
          <a:prstGeom prst="bentConnector3">
            <a:avLst>
              <a:gd name="adj1" fmla="val 50000"/>
            </a:avLst>
          </a:prstGeom>
          <a:noFill/>
          <a:ln w="28575">
            <a:solidFill>
              <a:srgbClr val="666699"/>
            </a:solidFill>
            <a:miter lim="800000"/>
            <a:headEnd/>
            <a:tailEnd type="triangle" w="lg" len="lg"/>
          </a:ln>
          <a:effectLst/>
        </p:spPr>
      </p:cxnSp>
      <p:sp>
        <p:nvSpPr>
          <p:cNvPr id="58424" name="Text Box 56"/>
          <p:cNvSpPr txBox="1">
            <a:spLocks noChangeArrowheads="1"/>
          </p:cNvSpPr>
          <p:nvPr/>
        </p:nvSpPr>
        <p:spPr bwMode="auto">
          <a:xfrm>
            <a:off x="1331913" y="1819275"/>
            <a:ext cx="1200150" cy="396875"/>
          </a:xfrm>
          <a:prstGeom prst="rect">
            <a:avLst/>
          </a:prstGeom>
          <a:noFill/>
          <a:ln w="9525">
            <a:noFill/>
            <a:miter lim="800000"/>
            <a:headEnd/>
            <a:tailEnd/>
          </a:ln>
          <a:effectLst/>
        </p:spPr>
        <p:txBody>
          <a:bodyPr wrap="none">
            <a:spAutoFit/>
          </a:bodyPr>
          <a:lstStyle/>
          <a:p>
            <a:r>
              <a:rPr lang="zh-TW" altLang="en-US" sz="2000">
                <a:solidFill>
                  <a:srgbClr val="006600"/>
                </a:solidFill>
                <a:ea typeface="標楷體" pitchFamily="65" charset="-120"/>
              </a:rPr>
              <a:t>帳號認證</a:t>
            </a:r>
          </a:p>
        </p:txBody>
      </p:sp>
      <p:sp>
        <p:nvSpPr>
          <p:cNvPr id="58425" name="Text Box 57"/>
          <p:cNvSpPr txBox="1">
            <a:spLocks noChangeArrowheads="1"/>
          </p:cNvSpPr>
          <p:nvPr/>
        </p:nvSpPr>
        <p:spPr bwMode="auto">
          <a:xfrm>
            <a:off x="5219700" y="1819275"/>
            <a:ext cx="1454150" cy="396875"/>
          </a:xfrm>
          <a:prstGeom prst="rect">
            <a:avLst/>
          </a:prstGeom>
          <a:noFill/>
          <a:ln w="9525">
            <a:noFill/>
            <a:miter lim="800000"/>
            <a:headEnd/>
            <a:tailEnd/>
          </a:ln>
          <a:effectLst/>
        </p:spPr>
        <p:txBody>
          <a:bodyPr wrap="none">
            <a:spAutoFit/>
          </a:bodyPr>
          <a:lstStyle/>
          <a:p>
            <a:r>
              <a:rPr lang="zh-TW" altLang="en-US" sz="2000">
                <a:solidFill>
                  <a:srgbClr val="666699"/>
                </a:solidFill>
                <a:ea typeface="標楷體" pitchFamily="65" charset="-120"/>
              </a:rPr>
              <a:t>資料庫查詢</a:t>
            </a:r>
          </a:p>
        </p:txBody>
      </p:sp>
      <p:sp>
        <p:nvSpPr>
          <p:cNvPr id="58426" name="AutoShape 58"/>
          <p:cNvSpPr>
            <a:spLocks/>
          </p:cNvSpPr>
          <p:nvPr/>
        </p:nvSpPr>
        <p:spPr bwMode="auto">
          <a:xfrm rot="-5400000">
            <a:off x="1799432" y="1593056"/>
            <a:ext cx="215900" cy="1439863"/>
          </a:xfrm>
          <a:prstGeom prst="rightBrace">
            <a:avLst>
              <a:gd name="adj1" fmla="val 55576"/>
              <a:gd name="adj2" fmla="val 50000"/>
            </a:avLst>
          </a:prstGeom>
          <a:noFill/>
          <a:ln w="9525">
            <a:solidFill>
              <a:srgbClr val="006600"/>
            </a:solidFill>
            <a:round/>
            <a:headEnd/>
            <a:tailEnd/>
          </a:ln>
          <a:effectLst/>
        </p:spPr>
        <p:txBody>
          <a:bodyPr wrap="none" anchor="ctr"/>
          <a:lstStyle/>
          <a:p>
            <a:endParaRPr lang="zh-TW" altLang="en-US"/>
          </a:p>
        </p:txBody>
      </p:sp>
      <p:sp>
        <p:nvSpPr>
          <p:cNvPr id="58428" name="AutoShape 60"/>
          <p:cNvSpPr>
            <a:spLocks/>
          </p:cNvSpPr>
          <p:nvPr/>
        </p:nvSpPr>
        <p:spPr bwMode="auto">
          <a:xfrm rot="-5400000">
            <a:off x="5777707" y="-511969"/>
            <a:ext cx="215900" cy="5649913"/>
          </a:xfrm>
          <a:prstGeom prst="rightBrace">
            <a:avLst>
              <a:gd name="adj1" fmla="val 218076"/>
              <a:gd name="adj2" fmla="val 50000"/>
            </a:avLst>
          </a:prstGeom>
          <a:noFill/>
          <a:ln w="9525">
            <a:solidFill>
              <a:srgbClr val="666699"/>
            </a:solidFill>
            <a:round/>
            <a:headEnd/>
            <a:tailEnd/>
          </a:ln>
          <a:effectLst/>
        </p:spPr>
        <p:txBody>
          <a:bodyPr wrap="none" anchor="ctr"/>
          <a:lstStyle/>
          <a:p>
            <a:endParaRPr lang="zh-TW" altLang="en-US"/>
          </a:p>
        </p:txBody>
      </p:sp>
      <p:grpSp>
        <p:nvGrpSpPr>
          <p:cNvPr id="58442" name="Group 74"/>
          <p:cNvGrpSpPr>
            <a:grpSpLocks/>
          </p:cNvGrpSpPr>
          <p:nvPr/>
        </p:nvGrpSpPr>
        <p:grpSpPr bwMode="auto">
          <a:xfrm>
            <a:off x="5075238" y="2493963"/>
            <a:ext cx="1619250" cy="3600450"/>
            <a:chOff x="3197" y="1571"/>
            <a:chExt cx="1020" cy="2268"/>
          </a:xfrm>
        </p:grpSpPr>
        <p:sp>
          <p:nvSpPr>
            <p:cNvPr id="58380" name="Rectangle 12"/>
            <p:cNvSpPr>
              <a:spLocks noChangeArrowheads="1"/>
            </p:cNvSpPr>
            <p:nvPr/>
          </p:nvSpPr>
          <p:spPr bwMode="auto">
            <a:xfrm>
              <a:off x="3343" y="2023"/>
              <a:ext cx="729" cy="273"/>
            </a:xfrm>
            <a:prstGeom prst="rect">
              <a:avLst/>
            </a:prstGeom>
            <a:noFill/>
            <a:ln w="28575">
              <a:solidFill>
                <a:srgbClr val="666699"/>
              </a:solidFill>
              <a:miter lim="800000"/>
              <a:headEnd/>
              <a:tailEnd/>
            </a:ln>
            <a:effectLst/>
          </p:spPr>
          <p:txBody>
            <a:bodyPr wrap="none" anchor="ctr"/>
            <a:lstStyle/>
            <a:p>
              <a:pPr algn="ctr"/>
              <a:r>
                <a:rPr lang="zh-TW" altLang="en-US" b="0">
                  <a:latin typeface="Times New Roman" pitchFamily="18" charset="0"/>
                  <a:ea typeface="標楷體" pitchFamily="65" charset="-120"/>
                </a:rPr>
                <a:t>編目資料</a:t>
              </a:r>
            </a:p>
          </p:txBody>
        </p:sp>
        <p:sp>
          <p:nvSpPr>
            <p:cNvPr id="58381" name="Rectangle 13"/>
            <p:cNvSpPr>
              <a:spLocks noChangeArrowheads="1"/>
            </p:cNvSpPr>
            <p:nvPr/>
          </p:nvSpPr>
          <p:spPr bwMode="auto">
            <a:xfrm>
              <a:off x="3343" y="2387"/>
              <a:ext cx="729" cy="273"/>
            </a:xfrm>
            <a:prstGeom prst="rect">
              <a:avLst/>
            </a:prstGeom>
            <a:noFill/>
            <a:ln w="28575">
              <a:solidFill>
                <a:srgbClr val="666699"/>
              </a:solidFill>
              <a:miter lim="800000"/>
              <a:headEnd/>
              <a:tailEnd/>
            </a:ln>
            <a:effectLst/>
          </p:spPr>
          <p:txBody>
            <a:bodyPr wrap="none" anchor="ctr"/>
            <a:lstStyle/>
            <a:p>
              <a:pPr algn="ctr"/>
              <a:r>
                <a:rPr lang="zh-TW" altLang="en-US" b="0">
                  <a:latin typeface="Times New Roman" pitchFamily="18" charset="0"/>
                  <a:ea typeface="標楷體" pitchFamily="65" charset="-120"/>
                </a:rPr>
                <a:t>影像</a:t>
              </a:r>
            </a:p>
          </p:txBody>
        </p:sp>
        <p:sp>
          <p:nvSpPr>
            <p:cNvPr id="58382" name="Rectangle 14"/>
            <p:cNvSpPr>
              <a:spLocks noChangeArrowheads="1"/>
            </p:cNvSpPr>
            <p:nvPr/>
          </p:nvSpPr>
          <p:spPr bwMode="auto">
            <a:xfrm>
              <a:off x="3343" y="2750"/>
              <a:ext cx="729" cy="273"/>
            </a:xfrm>
            <a:prstGeom prst="rect">
              <a:avLst/>
            </a:prstGeom>
            <a:noFill/>
            <a:ln w="28575">
              <a:solidFill>
                <a:srgbClr val="CC00FF"/>
              </a:solidFill>
              <a:miter lim="800000"/>
              <a:headEnd/>
              <a:tailEnd/>
            </a:ln>
            <a:effectLst/>
          </p:spPr>
          <p:txBody>
            <a:bodyPr wrap="none" anchor="ctr"/>
            <a:lstStyle/>
            <a:p>
              <a:pPr algn="ctr"/>
              <a:r>
                <a:rPr lang="zh-TW" altLang="en-US" b="0">
                  <a:latin typeface="Times New Roman" pitchFamily="18" charset="0"/>
                  <a:ea typeface="標楷體" pitchFamily="65" charset="-120"/>
                </a:rPr>
                <a:t>檢索歷程</a:t>
              </a:r>
            </a:p>
          </p:txBody>
        </p:sp>
        <p:sp>
          <p:nvSpPr>
            <p:cNvPr id="58394" name="Rectangle 26"/>
            <p:cNvSpPr>
              <a:spLocks noChangeArrowheads="1"/>
            </p:cNvSpPr>
            <p:nvPr/>
          </p:nvSpPr>
          <p:spPr bwMode="auto">
            <a:xfrm>
              <a:off x="3197" y="1571"/>
              <a:ext cx="1020" cy="2268"/>
            </a:xfrm>
            <a:prstGeom prst="rect">
              <a:avLst/>
            </a:prstGeom>
            <a:noFill/>
            <a:ln w="28575">
              <a:solidFill>
                <a:srgbClr val="666699"/>
              </a:solidFill>
              <a:miter lim="800000"/>
              <a:headEnd/>
              <a:tailEnd/>
            </a:ln>
            <a:effectLst/>
          </p:spPr>
          <p:txBody>
            <a:bodyPr wrap="none" anchor="ctr"/>
            <a:lstStyle/>
            <a:p>
              <a:endParaRPr lang="zh-TW" altLang="en-US"/>
            </a:p>
          </p:txBody>
        </p:sp>
        <p:sp>
          <p:nvSpPr>
            <p:cNvPr id="58398" name="Text Box 30"/>
            <p:cNvSpPr txBox="1">
              <a:spLocks noChangeArrowheads="1"/>
            </p:cNvSpPr>
            <p:nvPr/>
          </p:nvSpPr>
          <p:spPr bwMode="auto">
            <a:xfrm>
              <a:off x="3343" y="1662"/>
              <a:ext cx="729" cy="249"/>
            </a:xfrm>
            <a:prstGeom prst="rect">
              <a:avLst/>
            </a:prstGeom>
            <a:solidFill>
              <a:srgbClr val="666699"/>
            </a:solidFill>
            <a:ln w="28575">
              <a:solidFill>
                <a:srgbClr val="666699"/>
              </a:solidFill>
              <a:miter lim="800000"/>
              <a:headEnd/>
              <a:tailEnd/>
            </a:ln>
            <a:effectLst/>
          </p:spPr>
          <p:txBody>
            <a:bodyPr>
              <a:spAutoFit/>
            </a:bodyPr>
            <a:lstStyle/>
            <a:p>
              <a:pPr algn="ctr"/>
              <a:r>
                <a:rPr lang="zh-TW" altLang="en-US" b="0">
                  <a:solidFill>
                    <a:schemeClr val="bg1"/>
                  </a:solidFill>
                  <a:latin typeface="Times New Roman" pitchFamily="18" charset="0"/>
                  <a:ea typeface="標楷體" pitchFamily="65" charset="-120"/>
                </a:rPr>
                <a:t>搜尋結果</a:t>
              </a:r>
            </a:p>
          </p:txBody>
        </p:sp>
        <p:sp>
          <p:nvSpPr>
            <p:cNvPr id="58410" name="Rectangle 42"/>
            <p:cNvSpPr>
              <a:spLocks noChangeArrowheads="1"/>
            </p:cNvSpPr>
            <p:nvPr/>
          </p:nvSpPr>
          <p:spPr bwMode="auto">
            <a:xfrm>
              <a:off x="3334" y="3475"/>
              <a:ext cx="729" cy="273"/>
            </a:xfrm>
            <a:prstGeom prst="rect">
              <a:avLst/>
            </a:prstGeom>
            <a:noFill/>
            <a:ln w="28575">
              <a:solidFill>
                <a:srgbClr val="CC00FF"/>
              </a:solidFill>
              <a:miter lim="800000"/>
              <a:headEnd/>
              <a:tailEnd/>
            </a:ln>
            <a:effectLst/>
          </p:spPr>
          <p:txBody>
            <a:bodyPr wrap="none" anchor="ctr"/>
            <a:lstStyle/>
            <a:p>
              <a:pPr algn="ctr"/>
              <a:r>
                <a:rPr lang="zh-TW" altLang="en-US" b="0">
                  <a:latin typeface="Times New Roman" pitchFamily="18" charset="0"/>
                  <a:ea typeface="標楷體" pitchFamily="65" charset="-120"/>
                </a:rPr>
                <a:t>我的清單</a:t>
              </a:r>
            </a:p>
          </p:txBody>
        </p:sp>
        <p:sp>
          <p:nvSpPr>
            <p:cNvPr id="58441" name="Rectangle 73"/>
            <p:cNvSpPr>
              <a:spLocks noChangeArrowheads="1"/>
            </p:cNvSpPr>
            <p:nvPr/>
          </p:nvSpPr>
          <p:spPr bwMode="auto">
            <a:xfrm>
              <a:off x="3334" y="3113"/>
              <a:ext cx="729" cy="273"/>
            </a:xfrm>
            <a:prstGeom prst="rect">
              <a:avLst/>
            </a:prstGeom>
            <a:noFill/>
            <a:ln w="28575">
              <a:solidFill>
                <a:srgbClr val="CC00FF"/>
              </a:solidFill>
              <a:miter lim="800000"/>
              <a:headEnd/>
              <a:tailEnd/>
            </a:ln>
            <a:effectLst/>
          </p:spPr>
          <p:txBody>
            <a:bodyPr wrap="none" anchor="ctr"/>
            <a:lstStyle/>
            <a:p>
              <a:pPr algn="ctr"/>
              <a:r>
                <a:rPr lang="zh-TW" altLang="en-US" b="0">
                  <a:latin typeface="Times New Roman" pitchFamily="18" charset="0"/>
                  <a:ea typeface="標楷體" pitchFamily="65" charset="-120"/>
                </a:rPr>
                <a:t>後分類</a:t>
              </a:r>
            </a:p>
          </p:txBody>
        </p:sp>
      </p:grpSp>
      <p:pic>
        <p:nvPicPr>
          <p:cNvPr id="58444" name="Picture 76" descr="ppt-1s70_cut"/>
          <p:cNvPicPr>
            <a:picLocks noChangeAspect="1" noChangeArrowheads="1"/>
          </p:cNvPicPr>
          <p:nvPr/>
        </p:nvPicPr>
        <p:blipFill>
          <a:blip r:embed="rId2" cstate="print"/>
          <a:srcRect/>
          <a:stretch>
            <a:fillRect/>
          </a:stretch>
        </p:blipFill>
        <p:spPr bwMode="auto">
          <a:xfrm>
            <a:off x="0" y="0"/>
            <a:ext cx="933450" cy="6838950"/>
          </a:xfrm>
          <a:prstGeom prst="rect">
            <a:avLst/>
          </a:prstGeom>
          <a:noFill/>
        </p:spPr>
      </p:pic>
      <p:sp>
        <p:nvSpPr>
          <p:cNvPr id="58445" name="Rectangle 77"/>
          <p:cNvSpPr>
            <a:spLocks noChangeArrowheads="1"/>
          </p:cNvSpPr>
          <p:nvPr/>
        </p:nvSpPr>
        <p:spPr bwMode="auto">
          <a:xfrm>
            <a:off x="0" y="404813"/>
            <a:ext cx="9144000" cy="649287"/>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資料庫使用介面</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DSCN0533"/>
          <p:cNvPicPr>
            <a:picLocks noChangeAspect="1" noChangeArrowheads="1"/>
          </p:cNvPicPr>
          <p:nvPr/>
        </p:nvPicPr>
        <p:blipFill>
          <a:blip r:embed="rId2" cstate="print"/>
          <a:srcRect/>
          <a:stretch>
            <a:fillRect/>
          </a:stretch>
        </p:blipFill>
        <p:spPr bwMode="auto">
          <a:xfrm>
            <a:off x="1109663" y="831850"/>
            <a:ext cx="6924675" cy="5194300"/>
          </a:xfrm>
          <a:prstGeom prst="rect">
            <a:avLst/>
          </a:prstGeom>
          <a:noFill/>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7" name="Rectangle 5"/>
          <p:cNvSpPr>
            <a:spLocks noChangeArrowheads="1"/>
          </p:cNvSpPr>
          <p:nvPr/>
        </p:nvSpPr>
        <p:spPr bwMode="auto">
          <a:xfrm>
            <a:off x="0" y="549275"/>
            <a:ext cx="9144000" cy="503238"/>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帳號登入</a:t>
            </a:r>
          </a:p>
        </p:txBody>
      </p:sp>
      <p:pic>
        <p:nvPicPr>
          <p:cNvPr id="156679" name="Picture 7"/>
          <p:cNvPicPr>
            <a:picLocks noChangeAspect="1" noChangeArrowheads="1"/>
          </p:cNvPicPr>
          <p:nvPr/>
        </p:nvPicPr>
        <p:blipFill>
          <a:blip r:embed="rId2" cstate="print"/>
          <a:srcRect l="537" t="17232" r="5713" b="9033"/>
          <a:stretch>
            <a:fillRect/>
          </a:stretch>
        </p:blipFill>
        <p:spPr bwMode="auto">
          <a:xfrm>
            <a:off x="0" y="1125538"/>
            <a:ext cx="9144000" cy="51831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55" name="Picture 19"/>
          <p:cNvPicPr>
            <a:picLocks noChangeAspect="1" noChangeArrowheads="1"/>
          </p:cNvPicPr>
          <p:nvPr/>
        </p:nvPicPr>
        <p:blipFill>
          <a:blip r:embed="rId2" cstate="print"/>
          <a:srcRect l="537" t="17232" r="5713" b="11066"/>
          <a:stretch>
            <a:fillRect/>
          </a:stretch>
        </p:blipFill>
        <p:spPr bwMode="auto">
          <a:xfrm>
            <a:off x="0" y="1125538"/>
            <a:ext cx="9144000" cy="5040312"/>
          </a:xfrm>
          <a:prstGeom prst="rect">
            <a:avLst/>
          </a:prstGeom>
          <a:noFill/>
          <a:ln w="9525">
            <a:noFill/>
            <a:miter lim="800000"/>
            <a:headEnd/>
            <a:tailEnd/>
          </a:ln>
          <a:effectLst/>
        </p:spPr>
      </p:pic>
      <p:sp>
        <p:nvSpPr>
          <p:cNvPr id="116753" name="Rectangle 17"/>
          <p:cNvSpPr>
            <a:spLocks noChangeArrowheads="1"/>
          </p:cNvSpPr>
          <p:nvPr/>
        </p:nvSpPr>
        <p:spPr bwMode="auto">
          <a:xfrm>
            <a:off x="0" y="549275"/>
            <a:ext cx="9144000" cy="503238"/>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資料庫檢索頁面：瀏覽</a:t>
            </a:r>
          </a:p>
        </p:txBody>
      </p:sp>
      <p:sp>
        <p:nvSpPr>
          <p:cNvPr id="116754" name="Rectangle 18"/>
          <p:cNvSpPr>
            <a:spLocks noChangeArrowheads="1"/>
          </p:cNvSpPr>
          <p:nvPr/>
        </p:nvSpPr>
        <p:spPr bwMode="auto">
          <a:xfrm>
            <a:off x="107950" y="2060575"/>
            <a:ext cx="1727200" cy="4176713"/>
          </a:xfrm>
          <a:prstGeom prst="rect">
            <a:avLst/>
          </a:prstGeom>
          <a:noFill/>
          <a:ln w="28575">
            <a:solidFill>
              <a:srgbClr val="FF9900"/>
            </a:solidFill>
            <a:miter lim="800000"/>
            <a:headEnd/>
            <a:tailEnd/>
          </a:ln>
          <a:effectLst/>
        </p:spPr>
        <p:txBody>
          <a:bodyPr wrap="none" anchor="ctr"/>
          <a:lstStyle/>
          <a:p>
            <a:endParaRPr lang="zh-TW"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83" name="Picture 23"/>
          <p:cNvPicPr>
            <a:picLocks noChangeAspect="1" noChangeArrowheads="1"/>
          </p:cNvPicPr>
          <p:nvPr/>
        </p:nvPicPr>
        <p:blipFill>
          <a:blip r:embed="rId2" cstate="print"/>
          <a:srcRect l="537" t="31572" r="5696" b="9033"/>
          <a:stretch>
            <a:fillRect/>
          </a:stretch>
        </p:blipFill>
        <p:spPr bwMode="auto">
          <a:xfrm>
            <a:off x="-1588" y="1557338"/>
            <a:ext cx="9145588" cy="4175125"/>
          </a:xfrm>
          <a:prstGeom prst="rect">
            <a:avLst/>
          </a:prstGeom>
          <a:noFill/>
          <a:ln w="9525">
            <a:noFill/>
            <a:miter lim="800000"/>
            <a:headEnd/>
            <a:tailEnd/>
          </a:ln>
          <a:effectLst/>
        </p:spPr>
      </p:pic>
      <p:sp>
        <p:nvSpPr>
          <p:cNvPr id="117780" name="Rectangle 20"/>
          <p:cNvSpPr>
            <a:spLocks noChangeArrowheads="1"/>
          </p:cNvSpPr>
          <p:nvPr/>
        </p:nvSpPr>
        <p:spPr bwMode="auto">
          <a:xfrm>
            <a:off x="107950" y="1341438"/>
            <a:ext cx="1727200" cy="4462462"/>
          </a:xfrm>
          <a:prstGeom prst="rect">
            <a:avLst/>
          </a:prstGeom>
          <a:noFill/>
          <a:ln w="28575">
            <a:solidFill>
              <a:srgbClr val="FF9900"/>
            </a:solidFill>
            <a:miter lim="800000"/>
            <a:headEnd/>
            <a:tailEnd/>
          </a:ln>
          <a:effectLst/>
        </p:spPr>
        <p:txBody>
          <a:bodyPr wrap="none" anchor="ctr"/>
          <a:lstStyle/>
          <a:p>
            <a:endParaRPr lang="zh-TW" altLang="en-US"/>
          </a:p>
        </p:txBody>
      </p:sp>
      <p:sp>
        <p:nvSpPr>
          <p:cNvPr id="117782" name="Rectangle 22"/>
          <p:cNvSpPr>
            <a:spLocks noChangeArrowheads="1"/>
          </p:cNvSpPr>
          <p:nvPr/>
        </p:nvSpPr>
        <p:spPr bwMode="auto">
          <a:xfrm>
            <a:off x="0" y="549275"/>
            <a:ext cx="9144000" cy="503238"/>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瀏覽結果</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80" name="Picture 4"/>
          <p:cNvPicPr>
            <a:picLocks noChangeAspect="1" noChangeArrowheads="1"/>
          </p:cNvPicPr>
          <p:nvPr/>
        </p:nvPicPr>
        <p:blipFill>
          <a:blip r:embed="rId2" cstate="print"/>
          <a:srcRect l="732" t="17517" r="5611" b="15836"/>
          <a:stretch>
            <a:fillRect/>
          </a:stretch>
        </p:blipFill>
        <p:spPr bwMode="auto">
          <a:xfrm>
            <a:off x="0" y="1125538"/>
            <a:ext cx="9144000" cy="5478462"/>
          </a:xfrm>
          <a:prstGeom prst="rect">
            <a:avLst/>
          </a:prstGeom>
          <a:noFill/>
          <a:ln w="9525">
            <a:noFill/>
            <a:miter lim="800000"/>
            <a:headEnd/>
            <a:tailEnd/>
          </a:ln>
          <a:effectLst/>
        </p:spPr>
      </p:pic>
      <p:sp>
        <p:nvSpPr>
          <p:cNvPr id="152581" name="Rectangle 5"/>
          <p:cNvSpPr>
            <a:spLocks noChangeArrowheads="1"/>
          </p:cNvSpPr>
          <p:nvPr/>
        </p:nvSpPr>
        <p:spPr bwMode="auto">
          <a:xfrm>
            <a:off x="0" y="549275"/>
            <a:ext cx="9144000" cy="503238"/>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資料庫檢索介面：查詢</a:t>
            </a:r>
          </a:p>
        </p:txBody>
      </p:sp>
      <p:sp>
        <p:nvSpPr>
          <p:cNvPr id="152582" name="Rectangle 6"/>
          <p:cNvSpPr>
            <a:spLocks noChangeArrowheads="1"/>
          </p:cNvSpPr>
          <p:nvPr/>
        </p:nvSpPr>
        <p:spPr bwMode="auto">
          <a:xfrm>
            <a:off x="2195513" y="2420938"/>
            <a:ext cx="4752975" cy="2520950"/>
          </a:xfrm>
          <a:prstGeom prst="rect">
            <a:avLst/>
          </a:prstGeom>
          <a:noFill/>
          <a:ln w="28575">
            <a:solidFill>
              <a:srgbClr val="F29000"/>
            </a:solidFill>
            <a:miter lim="800000"/>
            <a:headEnd/>
            <a:tailEnd/>
          </a:ln>
          <a:effectLst/>
        </p:spPr>
        <p:txBody>
          <a:bodyPr wrap="none" anchor="ctr"/>
          <a:lstStyle/>
          <a:p>
            <a:endParaRPr lang="zh-TW" altLang="en-US"/>
          </a:p>
        </p:txBody>
      </p:sp>
      <p:grpSp>
        <p:nvGrpSpPr>
          <p:cNvPr id="152585" name="Group 9"/>
          <p:cNvGrpSpPr>
            <a:grpSpLocks/>
          </p:cNvGrpSpPr>
          <p:nvPr/>
        </p:nvGrpSpPr>
        <p:grpSpPr bwMode="auto">
          <a:xfrm>
            <a:off x="5056188" y="3213100"/>
            <a:ext cx="2470150" cy="2478088"/>
            <a:chOff x="3185" y="2024"/>
            <a:chExt cx="1556" cy="1561"/>
          </a:xfrm>
        </p:grpSpPr>
        <p:sp>
          <p:nvSpPr>
            <p:cNvPr id="152583" name="Line 7"/>
            <p:cNvSpPr>
              <a:spLocks noChangeShapeType="1"/>
            </p:cNvSpPr>
            <p:nvPr/>
          </p:nvSpPr>
          <p:spPr bwMode="auto">
            <a:xfrm>
              <a:off x="3334" y="2024"/>
              <a:ext cx="0" cy="1270"/>
            </a:xfrm>
            <a:prstGeom prst="line">
              <a:avLst/>
            </a:prstGeom>
            <a:noFill/>
            <a:ln w="28575">
              <a:solidFill>
                <a:srgbClr val="996633"/>
              </a:solidFill>
              <a:round/>
              <a:headEnd/>
              <a:tailEnd type="triangle" w="med" len="med"/>
            </a:ln>
            <a:effectLst/>
          </p:spPr>
          <p:txBody>
            <a:bodyPr/>
            <a:lstStyle/>
            <a:p>
              <a:endParaRPr lang="zh-TW" altLang="en-US"/>
            </a:p>
          </p:txBody>
        </p:sp>
        <p:sp>
          <p:nvSpPr>
            <p:cNvPr id="152584" name="Text Box 8"/>
            <p:cNvSpPr txBox="1">
              <a:spLocks noChangeArrowheads="1"/>
            </p:cNvSpPr>
            <p:nvPr/>
          </p:nvSpPr>
          <p:spPr bwMode="auto">
            <a:xfrm>
              <a:off x="3185" y="3354"/>
              <a:ext cx="1556" cy="231"/>
            </a:xfrm>
            <a:prstGeom prst="rect">
              <a:avLst/>
            </a:prstGeom>
            <a:noFill/>
            <a:ln w="9525">
              <a:noFill/>
              <a:miter lim="800000"/>
              <a:headEnd/>
              <a:tailEnd/>
            </a:ln>
            <a:effectLst/>
          </p:spPr>
          <p:txBody>
            <a:bodyPr wrap="none">
              <a:spAutoFit/>
            </a:bodyPr>
            <a:lstStyle/>
            <a:p>
              <a:r>
                <a:rPr lang="zh-TW" altLang="en-US">
                  <a:solidFill>
                    <a:srgbClr val="996633"/>
                  </a:solidFill>
                  <a:ea typeface="標楷體" pitchFamily="65" charset="-120"/>
                </a:rPr>
                <a:t>以查詢「黃金城」為例</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2585"/>
                                        </p:tgtEl>
                                        <p:attrNameLst>
                                          <p:attrName>style.visibility</p:attrName>
                                        </p:attrNameLst>
                                      </p:cBhvr>
                                      <p:to>
                                        <p:strVal val="visible"/>
                                      </p:to>
                                    </p:set>
                                    <p:anim calcmode="lin" valueType="num">
                                      <p:cBhvr additive="base">
                                        <p:cTn id="7" dur="500" fill="hold"/>
                                        <p:tgtEl>
                                          <p:spTgt spid="152585"/>
                                        </p:tgtEl>
                                        <p:attrNameLst>
                                          <p:attrName>ppt_x</p:attrName>
                                        </p:attrNameLst>
                                      </p:cBhvr>
                                      <p:tavLst>
                                        <p:tav tm="0">
                                          <p:val>
                                            <p:strVal val="#ppt_x"/>
                                          </p:val>
                                        </p:tav>
                                        <p:tav tm="100000">
                                          <p:val>
                                            <p:strVal val="#ppt_x"/>
                                          </p:val>
                                        </p:tav>
                                      </p:tavLst>
                                    </p:anim>
                                    <p:anim calcmode="lin" valueType="num">
                                      <p:cBhvr additive="base">
                                        <p:cTn id="8" dur="500" fill="hold"/>
                                        <p:tgtEl>
                                          <p:spTgt spid="1525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46" name="Picture 14"/>
          <p:cNvPicPr>
            <a:picLocks noChangeAspect="1" noChangeArrowheads="1"/>
          </p:cNvPicPr>
          <p:nvPr/>
        </p:nvPicPr>
        <p:blipFill>
          <a:blip r:embed="rId2" cstate="print"/>
          <a:srcRect l="732" t="28500" r="5518" b="9033"/>
          <a:stretch>
            <a:fillRect/>
          </a:stretch>
        </p:blipFill>
        <p:spPr bwMode="auto">
          <a:xfrm>
            <a:off x="0" y="1557338"/>
            <a:ext cx="9144000" cy="4391025"/>
          </a:xfrm>
          <a:prstGeom prst="rect">
            <a:avLst/>
          </a:prstGeom>
          <a:noFill/>
          <a:ln w="9525">
            <a:noFill/>
            <a:miter lim="800000"/>
            <a:headEnd/>
            <a:tailEnd/>
          </a:ln>
          <a:effectLst/>
        </p:spPr>
      </p:pic>
      <p:sp>
        <p:nvSpPr>
          <p:cNvPr id="120842" name="Rectangle 10"/>
          <p:cNvSpPr>
            <a:spLocks noChangeArrowheads="1"/>
          </p:cNvSpPr>
          <p:nvPr/>
        </p:nvSpPr>
        <p:spPr bwMode="auto">
          <a:xfrm>
            <a:off x="0" y="549275"/>
            <a:ext cx="9144000" cy="503238"/>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查詢結果</a:t>
            </a:r>
          </a:p>
        </p:txBody>
      </p:sp>
      <p:grpSp>
        <p:nvGrpSpPr>
          <p:cNvPr id="120845" name="Group 13"/>
          <p:cNvGrpSpPr>
            <a:grpSpLocks/>
          </p:cNvGrpSpPr>
          <p:nvPr/>
        </p:nvGrpSpPr>
        <p:grpSpPr bwMode="auto">
          <a:xfrm>
            <a:off x="1908175" y="1628775"/>
            <a:ext cx="4597400" cy="677863"/>
            <a:chOff x="1202" y="1026"/>
            <a:chExt cx="2896" cy="427"/>
          </a:xfrm>
        </p:grpSpPr>
        <p:sp>
          <p:nvSpPr>
            <p:cNvPr id="120843" name="Oval 11"/>
            <p:cNvSpPr>
              <a:spLocks noChangeArrowheads="1"/>
            </p:cNvSpPr>
            <p:nvPr/>
          </p:nvSpPr>
          <p:spPr bwMode="auto">
            <a:xfrm>
              <a:off x="1202" y="1026"/>
              <a:ext cx="1678" cy="318"/>
            </a:xfrm>
            <a:prstGeom prst="ellipse">
              <a:avLst/>
            </a:prstGeom>
            <a:noFill/>
            <a:ln w="28575">
              <a:solidFill>
                <a:srgbClr val="663300"/>
              </a:solidFill>
              <a:round/>
              <a:headEnd/>
              <a:tailEnd/>
            </a:ln>
            <a:effectLst/>
          </p:spPr>
          <p:txBody>
            <a:bodyPr wrap="none" anchor="ctr"/>
            <a:lstStyle/>
            <a:p>
              <a:endParaRPr lang="zh-TW" altLang="en-US"/>
            </a:p>
          </p:txBody>
        </p:sp>
        <p:sp>
          <p:nvSpPr>
            <p:cNvPr id="120844" name="Text Box 12"/>
            <p:cNvSpPr txBox="1">
              <a:spLocks noChangeArrowheads="1"/>
            </p:cNvSpPr>
            <p:nvPr/>
          </p:nvSpPr>
          <p:spPr bwMode="auto">
            <a:xfrm>
              <a:off x="2686" y="1222"/>
              <a:ext cx="1412" cy="231"/>
            </a:xfrm>
            <a:prstGeom prst="rect">
              <a:avLst/>
            </a:prstGeom>
            <a:noFill/>
            <a:ln w="9525">
              <a:noFill/>
              <a:miter lim="800000"/>
              <a:headEnd/>
              <a:tailEnd/>
            </a:ln>
            <a:effectLst/>
          </p:spPr>
          <p:txBody>
            <a:bodyPr wrap="none">
              <a:spAutoFit/>
            </a:bodyPr>
            <a:lstStyle/>
            <a:p>
              <a:r>
                <a:rPr lang="zh-TW" altLang="en-US">
                  <a:solidFill>
                    <a:srgbClr val="663300"/>
                  </a:solidFill>
                  <a:ea typeface="標楷體" pitchFamily="65" charset="-120"/>
                </a:rPr>
                <a:t>可縮小範圍再次查詢</a:t>
              </a:r>
            </a:p>
          </p:txBody>
        </p:sp>
      </p:grpSp>
      <p:grpSp>
        <p:nvGrpSpPr>
          <p:cNvPr id="120851" name="Group 19"/>
          <p:cNvGrpSpPr>
            <a:grpSpLocks/>
          </p:cNvGrpSpPr>
          <p:nvPr/>
        </p:nvGrpSpPr>
        <p:grpSpPr bwMode="auto">
          <a:xfrm>
            <a:off x="1979613" y="2349500"/>
            <a:ext cx="6732587" cy="3240088"/>
            <a:chOff x="1247" y="1480"/>
            <a:chExt cx="4241" cy="2041"/>
          </a:xfrm>
        </p:grpSpPr>
        <p:sp>
          <p:nvSpPr>
            <p:cNvPr id="120847" name="Rectangle 15"/>
            <p:cNvSpPr>
              <a:spLocks noChangeArrowheads="1"/>
            </p:cNvSpPr>
            <p:nvPr/>
          </p:nvSpPr>
          <p:spPr bwMode="auto">
            <a:xfrm>
              <a:off x="1247" y="3113"/>
              <a:ext cx="2540" cy="408"/>
            </a:xfrm>
            <a:prstGeom prst="rect">
              <a:avLst/>
            </a:prstGeom>
            <a:noFill/>
            <a:ln w="28575">
              <a:solidFill>
                <a:srgbClr val="FF9900"/>
              </a:solidFill>
              <a:miter lim="800000"/>
              <a:headEnd/>
              <a:tailEnd/>
            </a:ln>
            <a:effectLst/>
          </p:spPr>
          <p:txBody>
            <a:bodyPr wrap="none" anchor="ctr"/>
            <a:lstStyle/>
            <a:p>
              <a:endParaRPr lang="zh-TW" altLang="en-US"/>
            </a:p>
          </p:txBody>
        </p:sp>
        <p:sp>
          <p:nvSpPr>
            <p:cNvPr id="120848" name="Rectangle 16"/>
            <p:cNvSpPr>
              <a:spLocks noChangeArrowheads="1"/>
            </p:cNvSpPr>
            <p:nvPr/>
          </p:nvSpPr>
          <p:spPr bwMode="auto">
            <a:xfrm>
              <a:off x="1247" y="1480"/>
              <a:ext cx="2540" cy="408"/>
            </a:xfrm>
            <a:prstGeom prst="rect">
              <a:avLst/>
            </a:prstGeom>
            <a:noFill/>
            <a:ln w="28575">
              <a:solidFill>
                <a:srgbClr val="FF9900"/>
              </a:solidFill>
              <a:miter lim="800000"/>
              <a:headEnd/>
              <a:tailEnd/>
            </a:ln>
            <a:effectLst/>
          </p:spPr>
          <p:txBody>
            <a:bodyPr wrap="none" anchor="ctr"/>
            <a:lstStyle/>
            <a:p>
              <a:endParaRPr lang="zh-TW" altLang="en-US"/>
            </a:p>
          </p:txBody>
        </p:sp>
        <p:sp>
          <p:nvSpPr>
            <p:cNvPr id="120849" name="AutoShape 17"/>
            <p:cNvSpPr>
              <a:spLocks/>
            </p:cNvSpPr>
            <p:nvPr/>
          </p:nvSpPr>
          <p:spPr bwMode="auto">
            <a:xfrm>
              <a:off x="3923" y="1797"/>
              <a:ext cx="227" cy="1452"/>
            </a:xfrm>
            <a:prstGeom prst="rightBrace">
              <a:avLst>
                <a:gd name="adj1" fmla="val 53304"/>
                <a:gd name="adj2" fmla="val 50000"/>
              </a:avLst>
            </a:prstGeom>
            <a:noFill/>
            <a:ln w="28575">
              <a:solidFill>
                <a:srgbClr val="FF9900"/>
              </a:solidFill>
              <a:round/>
              <a:headEnd/>
              <a:tailEnd/>
            </a:ln>
            <a:effectLst/>
          </p:spPr>
          <p:txBody>
            <a:bodyPr wrap="none" anchor="ctr"/>
            <a:lstStyle/>
            <a:p>
              <a:endParaRPr lang="zh-TW" altLang="en-US"/>
            </a:p>
          </p:txBody>
        </p:sp>
        <p:sp>
          <p:nvSpPr>
            <p:cNvPr id="120850" name="Text Box 18"/>
            <p:cNvSpPr txBox="1">
              <a:spLocks noChangeArrowheads="1"/>
            </p:cNvSpPr>
            <p:nvPr/>
          </p:nvSpPr>
          <p:spPr bwMode="auto">
            <a:xfrm>
              <a:off x="4364" y="2311"/>
              <a:ext cx="1124" cy="404"/>
            </a:xfrm>
            <a:prstGeom prst="rect">
              <a:avLst/>
            </a:prstGeom>
            <a:solidFill>
              <a:schemeClr val="bg1"/>
            </a:solidFill>
            <a:ln w="9525">
              <a:noFill/>
              <a:miter lim="800000"/>
              <a:headEnd/>
              <a:tailEnd/>
            </a:ln>
            <a:effectLst/>
          </p:spPr>
          <p:txBody>
            <a:bodyPr wrap="none">
              <a:spAutoFit/>
            </a:bodyPr>
            <a:lstStyle/>
            <a:p>
              <a:r>
                <a:rPr lang="zh-TW" altLang="en-US">
                  <a:solidFill>
                    <a:srgbClr val="FF9900"/>
                  </a:solidFill>
                  <a:ea typeface="標楷體" pitchFamily="65" charset="-120"/>
                </a:rPr>
                <a:t>可同時查找判決</a:t>
              </a:r>
            </a:p>
            <a:p>
              <a:r>
                <a:rPr lang="zh-TW" altLang="en-US">
                  <a:solidFill>
                    <a:srgbClr val="FF9900"/>
                  </a:solidFill>
                  <a:ea typeface="標楷體" pitchFamily="65" charset="-120"/>
                </a:rPr>
                <a:t>原本與公證書</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0851"/>
                                        </p:tgtEl>
                                        <p:attrNameLst>
                                          <p:attrName>style.visibility</p:attrName>
                                        </p:attrNameLst>
                                      </p:cBhvr>
                                      <p:to>
                                        <p:strVal val="visible"/>
                                      </p:to>
                                    </p:set>
                                    <p:anim calcmode="lin" valueType="num">
                                      <p:cBhvr additive="base">
                                        <p:cTn id="7" dur="500" fill="hold"/>
                                        <p:tgtEl>
                                          <p:spTgt spid="120851"/>
                                        </p:tgtEl>
                                        <p:attrNameLst>
                                          <p:attrName>ppt_x</p:attrName>
                                        </p:attrNameLst>
                                      </p:cBhvr>
                                      <p:tavLst>
                                        <p:tav tm="0">
                                          <p:val>
                                            <p:strVal val="#ppt_x"/>
                                          </p:val>
                                        </p:tav>
                                        <p:tav tm="100000">
                                          <p:val>
                                            <p:strVal val="#ppt_x"/>
                                          </p:val>
                                        </p:tav>
                                      </p:tavLst>
                                    </p:anim>
                                    <p:anim calcmode="lin" valueType="num">
                                      <p:cBhvr additive="base">
                                        <p:cTn id="8" dur="500" fill="hold"/>
                                        <p:tgtEl>
                                          <p:spTgt spid="1208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0845"/>
                                        </p:tgtEl>
                                        <p:attrNameLst>
                                          <p:attrName>style.visibility</p:attrName>
                                        </p:attrNameLst>
                                      </p:cBhvr>
                                      <p:to>
                                        <p:strVal val="visible"/>
                                      </p:to>
                                    </p:set>
                                    <p:anim calcmode="lin" valueType="num">
                                      <p:cBhvr additive="base">
                                        <p:cTn id="13" dur="500" fill="hold"/>
                                        <p:tgtEl>
                                          <p:spTgt spid="120845"/>
                                        </p:tgtEl>
                                        <p:attrNameLst>
                                          <p:attrName>ppt_x</p:attrName>
                                        </p:attrNameLst>
                                      </p:cBhvr>
                                      <p:tavLst>
                                        <p:tav tm="0">
                                          <p:val>
                                            <p:strVal val="#ppt_x"/>
                                          </p:val>
                                        </p:tav>
                                        <p:tav tm="100000">
                                          <p:val>
                                            <p:strVal val="#ppt_x"/>
                                          </p:val>
                                        </p:tav>
                                      </p:tavLst>
                                    </p:anim>
                                    <p:anim calcmode="lin" valueType="num">
                                      <p:cBhvr additive="base">
                                        <p:cTn id="14" dur="500" fill="hold"/>
                                        <p:tgtEl>
                                          <p:spTgt spid="1208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68" name="Picture 16"/>
          <p:cNvPicPr>
            <a:picLocks noChangeAspect="1" noChangeArrowheads="1"/>
          </p:cNvPicPr>
          <p:nvPr/>
        </p:nvPicPr>
        <p:blipFill>
          <a:blip r:embed="rId2" cstate="print"/>
          <a:srcRect l="732" t="28500" r="11784" b="9033"/>
          <a:stretch>
            <a:fillRect/>
          </a:stretch>
        </p:blipFill>
        <p:spPr bwMode="auto">
          <a:xfrm>
            <a:off x="611188" y="1557338"/>
            <a:ext cx="8532812" cy="4391025"/>
          </a:xfrm>
          <a:prstGeom prst="rect">
            <a:avLst/>
          </a:prstGeom>
          <a:noFill/>
          <a:ln w="9525">
            <a:noFill/>
            <a:miter lim="800000"/>
            <a:headEnd/>
            <a:tailEnd/>
          </a:ln>
          <a:effectLst/>
        </p:spPr>
      </p:pic>
      <p:sp>
        <p:nvSpPr>
          <p:cNvPr id="125964" name="Rectangle 12"/>
          <p:cNvSpPr>
            <a:spLocks noChangeArrowheads="1"/>
          </p:cNvSpPr>
          <p:nvPr/>
        </p:nvSpPr>
        <p:spPr bwMode="auto">
          <a:xfrm>
            <a:off x="0" y="549275"/>
            <a:ext cx="9144000" cy="503238"/>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後分類</a:t>
            </a:r>
          </a:p>
        </p:txBody>
      </p:sp>
      <p:grpSp>
        <p:nvGrpSpPr>
          <p:cNvPr id="125971" name="Group 19"/>
          <p:cNvGrpSpPr>
            <a:grpSpLocks/>
          </p:cNvGrpSpPr>
          <p:nvPr/>
        </p:nvGrpSpPr>
        <p:grpSpPr bwMode="auto">
          <a:xfrm>
            <a:off x="466725" y="1147763"/>
            <a:ext cx="5867400" cy="3217862"/>
            <a:chOff x="113" y="723"/>
            <a:chExt cx="3696" cy="2027"/>
          </a:xfrm>
        </p:grpSpPr>
        <p:sp>
          <p:nvSpPr>
            <p:cNvPr id="125969" name="Text Box 17"/>
            <p:cNvSpPr txBox="1">
              <a:spLocks noChangeArrowheads="1"/>
            </p:cNvSpPr>
            <p:nvPr/>
          </p:nvSpPr>
          <p:spPr bwMode="auto">
            <a:xfrm>
              <a:off x="237" y="723"/>
              <a:ext cx="3572" cy="231"/>
            </a:xfrm>
            <a:prstGeom prst="rect">
              <a:avLst/>
            </a:prstGeom>
            <a:noFill/>
            <a:ln w="9525">
              <a:noFill/>
              <a:miter lim="800000"/>
              <a:headEnd/>
              <a:tailEnd/>
            </a:ln>
            <a:effectLst/>
          </p:spPr>
          <p:txBody>
            <a:bodyPr wrap="none">
              <a:spAutoFit/>
            </a:bodyPr>
            <a:lstStyle/>
            <a:p>
              <a:r>
                <a:rPr lang="zh-TW" altLang="en-US">
                  <a:solidFill>
                    <a:srgbClr val="FF9900"/>
                  </a:solidFill>
                  <a:ea typeface="標楷體" pitchFamily="65" charset="-120"/>
                </a:rPr>
                <a:t>後分類為查詢結果的分析，預設是「所屬類別」分析。</a:t>
              </a:r>
            </a:p>
          </p:txBody>
        </p:sp>
        <p:sp>
          <p:nvSpPr>
            <p:cNvPr id="125970" name="Rectangle 18"/>
            <p:cNvSpPr>
              <a:spLocks noChangeArrowheads="1"/>
            </p:cNvSpPr>
            <p:nvPr/>
          </p:nvSpPr>
          <p:spPr bwMode="auto">
            <a:xfrm>
              <a:off x="113" y="935"/>
              <a:ext cx="1452" cy="1815"/>
            </a:xfrm>
            <a:prstGeom prst="rect">
              <a:avLst/>
            </a:prstGeom>
            <a:noFill/>
            <a:ln w="28575">
              <a:solidFill>
                <a:srgbClr val="FF9900"/>
              </a:solidFill>
              <a:miter lim="800000"/>
              <a:headEnd/>
              <a:tailEnd/>
            </a:ln>
            <a:effectLst/>
          </p:spPr>
          <p:txBody>
            <a:bodyPr wrap="none" anchor="ctr"/>
            <a:lstStyle/>
            <a:p>
              <a:endParaRPr lang="zh-TW" altLang="en-US"/>
            </a:p>
          </p:txBody>
        </p:sp>
      </p:grpSp>
      <p:grpSp>
        <p:nvGrpSpPr>
          <p:cNvPr id="125976" name="Group 24"/>
          <p:cNvGrpSpPr>
            <a:grpSpLocks/>
          </p:cNvGrpSpPr>
          <p:nvPr/>
        </p:nvGrpSpPr>
        <p:grpSpPr bwMode="auto">
          <a:xfrm>
            <a:off x="179388" y="1916113"/>
            <a:ext cx="2592387" cy="4022725"/>
            <a:chOff x="113" y="1207"/>
            <a:chExt cx="1633" cy="2534"/>
          </a:xfrm>
        </p:grpSpPr>
        <p:sp>
          <p:nvSpPr>
            <p:cNvPr id="125973" name="Oval 21"/>
            <p:cNvSpPr>
              <a:spLocks noChangeArrowheads="1"/>
            </p:cNvSpPr>
            <p:nvPr/>
          </p:nvSpPr>
          <p:spPr bwMode="auto">
            <a:xfrm>
              <a:off x="113" y="1207"/>
              <a:ext cx="1633" cy="499"/>
            </a:xfrm>
            <a:prstGeom prst="ellipse">
              <a:avLst/>
            </a:prstGeom>
            <a:noFill/>
            <a:ln w="28575">
              <a:solidFill>
                <a:srgbClr val="996633"/>
              </a:solidFill>
              <a:round/>
              <a:headEnd/>
              <a:tailEnd/>
            </a:ln>
            <a:effectLst/>
          </p:spPr>
          <p:txBody>
            <a:bodyPr wrap="none" anchor="ctr"/>
            <a:lstStyle/>
            <a:p>
              <a:endParaRPr lang="zh-TW" altLang="en-US"/>
            </a:p>
          </p:txBody>
        </p:sp>
        <p:sp>
          <p:nvSpPr>
            <p:cNvPr id="125974" name="Text Box 22"/>
            <p:cNvSpPr txBox="1">
              <a:spLocks noChangeArrowheads="1"/>
            </p:cNvSpPr>
            <p:nvPr/>
          </p:nvSpPr>
          <p:spPr bwMode="auto">
            <a:xfrm>
              <a:off x="191" y="2991"/>
              <a:ext cx="1464" cy="750"/>
            </a:xfrm>
            <a:prstGeom prst="rect">
              <a:avLst/>
            </a:prstGeom>
            <a:noFill/>
            <a:ln w="9525">
              <a:noFill/>
              <a:miter lim="800000"/>
              <a:headEnd/>
              <a:tailEnd/>
            </a:ln>
            <a:effectLst/>
          </p:spPr>
          <p:txBody>
            <a:bodyPr>
              <a:spAutoFit/>
            </a:bodyPr>
            <a:lstStyle/>
            <a:p>
              <a:r>
                <a:rPr lang="zh-TW" altLang="en-US">
                  <a:solidFill>
                    <a:srgbClr val="996633"/>
                  </a:solidFill>
                  <a:ea typeface="標楷體" pitchFamily="65" charset="-120"/>
                </a:rPr>
                <a:t>還有「相關人員」、「結案年代」、「相關事由」及「承辦法官」分析。</a:t>
              </a:r>
            </a:p>
          </p:txBody>
        </p:sp>
        <p:sp>
          <p:nvSpPr>
            <p:cNvPr id="125975" name="Line 23"/>
            <p:cNvSpPr>
              <a:spLocks noChangeShapeType="1"/>
            </p:cNvSpPr>
            <p:nvPr/>
          </p:nvSpPr>
          <p:spPr bwMode="auto">
            <a:xfrm>
              <a:off x="385" y="1616"/>
              <a:ext cx="0" cy="1360"/>
            </a:xfrm>
            <a:prstGeom prst="line">
              <a:avLst/>
            </a:prstGeom>
            <a:noFill/>
            <a:ln w="28575">
              <a:solidFill>
                <a:srgbClr val="996633"/>
              </a:solidFill>
              <a:round/>
              <a:headEnd/>
              <a:tailEnd type="triangle" w="med" len="med"/>
            </a:ln>
            <a:effectLst/>
          </p:spPr>
          <p:txBody>
            <a:bodyPr/>
            <a:lstStyle/>
            <a:p>
              <a:endParaRPr lang="zh-TW"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5976"/>
                                        </p:tgtEl>
                                        <p:attrNameLst>
                                          <p:attrName>style.visibility</p:attrName>
                                        </p:attrNameLst>
                                      </p:cBhvr>
                                      <p:to>
                                        <p:strVal val="visible"/>
                                      </p:to>
                                    </p:set>
                                    <p:anim calcmode="lin" valueType="num">
                                      <p:cBhvr additive="base">
                                        <p:cTn id="7" dur="500" fill="hold"/>
                                        <p:tgtEl>
                                          <p:spTgt spid="125976"/>
                                        </p:tgtEl>
                                        <p:attrNameLst>
                                          <p:attrName>ppt_x</p:attrName>
                                        </p:attrNameLst>
                                      </p:cBhvr>
                                      <p:tavLst>
                                        <p:tav tm="0">
                                          <p:val>
                                            <p:strVal val="#ppt_x"/>
                                          </p:val>
                                        </p:tav>
                                        <p:tav tm="100000">
                                          <p:val>
                                            <p:strVal val="#ppt_x"/>
                                          </p:val>
                                        </p:tav>
                                      </p:tavLst>
                                    </p:anim>
                                    <p:anim calcmode="lin" valueType="num">
                                      <p:cBhvr additive="base">
                                        <p:cTn id="8" dur="500" fill="hold"/>
                                        <p:tgtEl>
                                          <p:spTgt spid="1259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8" name="Picture 8"/>
          <p:cNvPicPr>
            <a:picLocks noChangeAspect="1" noChangeArrowheads="1"/>
          </p:cNvPicPr>
          <p:nvPr/>
        </p:nvPicPr>
        <p:blipFill>
          <a:blip r:embed="rId2" cstate="print"/>
          <a:srcRect l="537" t="28296" r="9033" b="9033"/>
          <a:stretch>
            <a:fillRect/>
          </a:stretch>
        </p:blipFill>
        <p:spPr bwMode="auto">
          <a:xfrm>
            <a:off x="611188" y="1557338"/>
            <a:ext cx="8820150" cy="4405312"/>
          </a:xfrm>
          <a:prstGeom prst="rect">
            <a:avLst/>
          </a:prstGeom>
          <a:noFill/>
          <a:ln w="9525">
            <a:noFill/>
            <a:miter lim="800000"/>
            <a:headEnd/>
            <a:tailEnd/>
          </a:ln>
          <a:effectLst/>
        </p:spPr>
      </p:pic>
      <p:sp>
        <p:nvSpPr>
          <p:cNvPr id="153606" name="Rectangle 6"/>
          <p:cNvSpPr>
            <a:spLocks noChangeArrowheads="1"/>
          </p:cNvSpPr>
          <p:nvPr/>
        </p:nvSpPr>
        <p:spPr bwMode="auto">
          <a:xfrm>
            <a:off x="395288" y="1628775"/>
            <a:ext cx="2376487" cy="3887788"/>
          </a:xfrm>
          <a:prstGeom prst="rect">
            <a:avLst/>
          </a:prstGeom>
          <a:noFill/>
          <a:ln w="28575">
            <a:solidFill>
              <a:srgbClr val="FF9900"/>
            </a:solidFill>
            <a:miter lim="800000"/>
            <a:headEnd/>
            <a:tailEnd/>
          </a:ln>
          <a:effectLst/>
        </p:spPr>
        <p:txBody>
          <a:bodyPr wrap="none" anchor="ctr"/>
          <a:lstStyle/>
          <a:p>
            <a:endParaRPr lang="zh-TW" altLang="en-US"/>
          </a:p>
        </p:txBody>
      </p:sp>
      <p:sp>
        <p:nvSpPr>
          <p:cNvPr id="153607" name="Rectangle 7"/>
          <p:cNvSpPr>
            <a:spLocks noChangeArrowheads="1"/>
          </p:cNvSpPr>
          <p:nvPr/>
        </p:nvSpPr>
        <p:spPr bwMode="auto">
          <a:xfrm>
            <a:off x="0" y="549275"/>
            <a:ext cx="9144000" cy="503238"/>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後分類</a:t>
            </a:r>
          </a:p>
        </p:txBody>
      </p:sp>
      <p:sp>
        <p:nvSpPr>
          <p:cNvPr id="153609" name="Text Box 9"/>
          <p:cNvSpPr txBox="1">
            <a:spLocks noChangeArrowheads="1"/>
          </p:cNvSpPr>
          <p:nvPr/>
        </p:nvSpPr>
        <p:spPr bwMode="auto">
          <a:xfrm>
            <a:off x="323850" y="1219200"/>
            <a:ext cx="3384550" cy="366713"/>
          </a:xfrm>
          <a:prstGeom prst="rect">
            <a:avLst/>
          </a:prstGeom>
          <a:noFill/>
          <a:ln w="9525">
            <a:noFill/>
            <a:miter lim="800000"/>
            <a:headEnd/>
            <a:tailEnd/>
          </a:ln>
          <a:effectLst/>
        </p:spPr>
        <p:txBody>
          <a:bodyPr wrap="none">
            <a:spAutoFit/>
          </a:bodyPr>
          <a:lstStyle/>
          <a:p>
            <a:r>
              <a:rPr lang="zh-TW" altLang="en-US">
                <a:solidFill>
                  <a:srgbClr val="FF9900"/>
                </a:solidFill>
                <a:ea typeface="標楷體" pitchFamily="65" charset="-120"/>
              </a:rPr>
              <a:t>這是以「相關人員」進行分析。</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4" name="Picture 4"/>
          <p:cNvPicPr>
            <a:picLocks noChangeAspect="1" noChangeArrowheads="1"/>
          </p:cNvPicPr>
          <p:nvPr/>
        </p:nvPicPr>
        <p:blipFill>
          <a:blip r:embed="rId2" cstate="print"/>
          <a:srcRect l="537" t="19467" r="5713" b="5759"/>
          <a:stretch>
            <a:fillRect/>
          </a:stretch>
        </p:blipFill>
        <p:spPr bwMode="auto">
          <a:xfrm>
            <a:off x="0" y="1125538"/>
            <a:ext cx="9144000" cy="5256212"/>
          </a:xfrm>
          <a:prstGeom prst="rect">
            <a:avLst/>
          </a:prstGeom>
          <a:noFill/>
          <a:ln w="9525">
            <a:noFill/>
            <a:miter lim="800000"/>
            <a:headEnd/>
            <a:tailEnd/>
          </a:ln>
          <a:effectLst/>
        </p:spPr>
      </p:pic>
      <p:sp>
        <p:nvSpPr>
          <p:cNvPr id="168963" name="Rectangle 3"/>
          <p:cNvSpPr>
            <a:spLocks noChangeArrowheads="1"/>
          </p:cNvSpPr>
          <p:nvPr/>
        </p:nvSpPr>
        <p:spPr bwMode="auto">
          <a:xfrm>
            <a:off x="0" y="549275"/>
            <a:ext cx="9144000" cy="503238"/>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詳細書目資料及影像</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9" name="Picture 5"/>
          <p:cNvPicPr>
            <a:picLocks noChangeAspect="1" noChangeArrowheads="1"/>
          </p:cNvPicPr>
          <p:nvPr/>
        </p:nvPicPr>
        <p:blipFill>
          <a:blip r:embed="rId2" cstate="print"/>
          <a:srcRect l="537" t="19264" r="5713" b="5962"/>
          <a:stretch>
            <a:fillRect/>
          </a:stretch>
        </p:blipFill>
        <p:spPr bwMode="auto">
          <a:xfrm>
            <a:off x="0" y="1125538"/>
            <a:ext cx="9144000" cy="5256212"/>
          </a:xfrm>
          <a:prstGeom prst="rect">
            <a:avLst/>
          </a:prstGeom>
          <a:noFill/>
          <a:ln w="9525">
            <a:noFill/>
            <a:miter lim="800000"/>
            <a:headEnd/>
            <a:tailEnd/>
          </a:ln>
          <a:effectLst/>
        </p:spPr>
      </p:pic>
      <p:sp>
        <p:nvSpPr>
          <p:cNvPr id="169987" name="Oval 3"/>
          <p:cNvSpPr>
            <a:spLocks noChangeArrowheads="1"/>
          </p:cNvSpPr>
          <p:nvPr/>
        </p:nvSpPr>
        <p:spPr bwMode="auto">
          <a:xfrm>
            <a:off x="2195513" y="1412875"/>
            <a:ext cx="2160587" cy="720725"/>
          </a:xfrm>
          <a:prstGeom prst="ellipse">
            <a:avLst/>
          </a:prstGeom>
          <a:noFill/>
          <a:ln w="28575">
            <a:solidFill>
              <a:srgbClr val="FF9900"/>
            </a:solidFill>
            <a:round/>
            <a:headEnd/>
            <a:tailEnd/>
          </a:ln>
          <a:effectLst/>
        </p:spPr>
        <p:txBody>
          <a:bodyPr wrap="none" anchor="ctr"/>
          <a:lstStyle/>
          <a:p>
            <a:endParaRPr lang="zh-TW" altLang="en-US"/>
          </a:p>
        </p:txBody>
      </p:sp>
      <p:sp>
        <p:nvSpPr>
          <p:cNvPr id="169988" name="Text Box 4"/>
          <p:cNvSpPr txBox="1">
            <a:spLocks noChangeArrowheads="1"/>
          </p:cNvSpPr>
          <p:nvPr/>
        </p:nvSpPr>
        <p:spPr bwMode="auto">
          <a:xfrm>
            <a:off x="2195513" y="401638"/>
            <a:ext cx="6546850" cy="366712"/>
          </a:xfrm>
          <a:prstGeom prst="rect">
            <a:avLst/>
          </a:prstGeom>
          <a:noFill/>
          <a:ln w="9525">
            <a:noFill/>
            <a:miter lim="800000"/>
            <a:headEnd/>
            <a:tailEnd/>
          </a:ln>
          <a:effectLst/>
        </p:spPr>
        <p:txBody>
          <a:bodyPr wrap="none">
            <a:spAutoFit/>
          </a:bodyPr>
          <a:lstStyle/>
          <a:p>
            <a:r>
              <a:rPr lang="zh-TW" altLang="en-US">
                <a:solidFill>
                  <a:srgbClr val="FF9900"/>
                </a:solidFill>
                <a:ea typeface="標楷體" pitchFamily="65" charset="-120"/>
              </a:rPr>
              <a:t>點選</a:t>
            </a:r>
            <a:r>
              <a:rPr lang="en-US" altLang="zh-TW">
                <a:solidFill>
                  <a:srgbClr val="FF9900"/>
                </a:solidFill>
                <a:ea typeface="標楷體" pitchFamily="65" charset="-120"/>
              </a:rPr>
              <a:t>BookMark</a:t>
            </a:r>
            <a:r>
              <a:rPr lang="zh-TW" altLang="en-US">
                <a:solidFill>
                  <a:srgbClr val="FF9900"/>
                </a:solidFill>
                <a:ea typeface="標楷體" pitchFamily="65" charset="-120"/>
              </a:rPr>
              <a:t>後可插入書籤，會自動記入「我的書目清單」。</a:t>
            </a:r>
          </a:p>
        </p:txBody>
      </p:sp>
      <p:sp>
        <p:nvSpPr>
          <p:cNvPr id="169991" name="Line 7"/>
          <p:cNvSpPr>
            <a:spLocks noChangeShapeType="1"/>
          </p:cNvSpPr>
          <p:nvPr/>
        </p:nvSpPr>
        <p:spPr bwMode="auto">
          <a:xfrm flipV="1">
            <a:off x="3635375" y="801688"/>
            <a:ext cx="0" cy="647700"/>
          </a:xfrm>
          <a:prstGeom prst="line">
            <a:avLst/>
          </a:prstGeom>
          <a:noFill/>
          <a:ln w="28575">
            <a:solidFill>
              <a:srgbClr val="FF9900"/>
            </a:solidFill>
            <a:round/>
            <a:headEnd/>
            <a:tailEnd type="triangle" w="med" len="med"/>
          </a:ln>
          <a:effectLst/>
        </p:spPr>
        <p:txBody>
          <a:bodyPr/>
          <a:lstStyle/>
          <a:p>
            <a:endParaRPr lang="zh-TW" altLang="en-US"/>
          </a:p>
        </p:txBody>
      </p:sp>
      <p:sp>
        <p:nvSpPr>
          <p:cNvPr id="169992" name="Oval 8"/>
          <p:cNvSpPr>
            <a:spLocks noChangeArrowheads="1"/>
          </p:cNvSpPr>
          <p:nvPr/>
        </p:nvSpPr>
        <p:spPr bwMode="auto">
          <a:xfrm>
            <a:off x="1403350" y="1125538"/>
            <a:ext cx="1081088" cy="358775"/>
          </a:xfrm>
          <a:prstGeom prst="ellipse">
            <a:avLst/>
          </a:prstGeom>
          <a:noFill/>
          <a:ln w="28575">
            <a:solidFill>
              <a:srgbClr val="996633"/>
            </a:solidFill>
            <a:round/>
            <a:headEnd/>
            <a:tailEnd/>
          </a:ln>
          <a:effectLst/>
        </p:spPr>
        <p:txBody>
          <a:bodyPr wrap="none" anchor="ctr"/>
          <a:lstStyle/>
          <a:p>
            <a:endParaRPr lang="zh-TW" alt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3" name="Picture 5"/>
          <p:cNvPicPr>
            <a:picLocks noChangeAspect="1" noChangeArrowheads="1"/>
          </p:cNvPicPr>
          <p:nvPr/>
        </p:nvPicPr>
        <p:blipFill>
          <a:blip r:embed="rId2" cstate="print"/>
          <a:srcRect l="3125" t="19264" r="3125" b="5962"/>
          <a:stretch>
            <a:fillRect/>
          </a:stretch>
        </p:blipFill>
        <p:spPr bwMode="auto">
          <a:xfrm>
            <a:off x="0" y="1125538"/>
            <a:ext cx="9144000" cy="5256212"/>
          </a:xfrm>
          <a:prstGeom prst="rect">
            <a:avLst/>
          </a:prstGeom>
          <a:noFill/>
          <a:ln w="9525">
            <a:noFill/>
            <a:miter lim="800000"/>
            <a:headEnd/>
            <a:tailEnd/>
          </a:ln>
          <a:effectLst/>
        </p:spPr>
      </p:pic>
      <p:sp>
        <p:nvSpPr>
          <p:cNvPr id="171011" name="Rectangle 3"/>
          <p:cNvSpPr>
            <a:spLocks noChangeArrowheads="1"/>
          </p:cNvSpPr>
          <p:nvPr/>
        </p:nvSpPr>
        <p:spPr bwMode="auto">
          <a:xfrm>
            <a:off x="6804025" y="1125538"/>
            <a:ext cx="2339975" cy="5256212"/>
          </a:xfrm>
          <a:prstGeom prst="rect">
            <a:avLst/>
          </a:prstGeom>
          <a:noFill/>
          <a:ln w="28575">
            <a:solidFill>
              <a:srgbClr val="FF9900"/>
            </a:solidFill>
            <a:miter lim="800000"/>
            <a:headEnd/>
            <a:tailEnd/>
          </a:ln>
          <a:effectLst/>
        </p:spPr>
        <p:txBody>
          <a:bodyPr wrap="none" anchor="ctr"/>
          <a:lstStyle/>
          <a:p>
            <a:endParaRPr lang="zh-TW" altLang="en-US"/>
          </a:p>
        </p:txBody>
      </p:sp>
      <p:sp>
        <p:nvSpPr>
          <p:cNvPr id="171012" name="Text Box 4"/>
          <p:cNvSpPr txBox="1">
            <a:spLocks noChangeArrowheads="1"/>
          </p:cNvSpPr>
          <p:nvPr/>
        </p:nvSpPr>
        <p:spPr bwMode="auto">
          <a:xfrm>
            <a:off x="5302250" y="260350"/>
            <a:ext cx="3841750" cy="366713"/>
          </a:xfrm>
          <a:prstGeom prst="rect">
            <a:avLst/>
          </a:prstGeom>
          <a:noFill/>
          <a:ln w="9525">
            <a:noFill/>
            <a:miter lim="800000"/>
            <a:headEnd/>
            <a:tailEnd/>
          </a:ln>
          <a:effectLst/>
        </p:spPr>
        <p:txBody>
          <a:bodyPr wrap="none">
            <a:spAutoFit/>
          </a:bodyPr>
          <a:lstStyle/>
          <a:p>
            <a:r>
              <a:rPr lang="zh-TW" altLang="en-US">
                <a:solidFill>
                  <a:srgbClr val="FF9900"/>
                </a:solidFill>
                <a:ea typeface="標楷體" pitchFamily="65" charset="-120"/>
              </a:rPr>
              <a:t>能再選擇同冊的其他案件或指定頁碼</a:t>
            </a:r>
          </a:p>
        </p:txBody>
      </p:sp>
      <p:sp>
        <p:nvSpPr>
          <p:cNvPr id="171014" name="Line 6"/>
          <p:cNvSpPr>
            <a:spLocks noChangeShapeType="1"/>
          </p:cNvSpPr>
          <p:nvPr/>
        </p:nvSpPr>
        <p:spPr bwMode="auto">
          <a:xfrm flipV="1">
            <a:off x="8172450" y="620713"/>
            <a:ext cx="0" cy="504825"/>
          </a:xfrm>
          <a:prstGeom prst="line">
            <a:avLst/>
          </a:prstGeom>
          <a:noFill/>
          <a:ln w="28575">
            <a:solidFill>
              <a:srgbClr val="FF9900"/>
            </a:solidFill>
            <a:round/>
            <a:headEnd/>
            <a:tailEnd type="triangle" w="med" len="med"/>
          </a:ln>
          <a:effectLst/>
        </p:spPr>
        <p:txBody>
          <a:bodyPr/>
          <a:lstStyle/>
          <a:p>
            <a:endParaRPr lang="zh-TW"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DSCN0534"/>
          <p:cNvPicPr>
            <a:picLocks noGrp="1" noChangeAspect="1" noChangeArrowheads="1"/>
          </p:cNvPicPr>
          <p:nvPr>
            <p:ph/>
          </p:nvPr>
        </p:nvPicPr>
        <p:blipFill>
          <a:blip r:embed="rId2" cstate="print"/>
          <a:srcRect/>
          <a:stretch>
            <a:fillRect/>
          </a:stretch>
        </p:blipFill>
        <p:spPr>
          <a:xfrm>
            <a:off x="1235075" y="611188"/>
            <a:ext cx="6673850" cy="5178425"/>
          </a:xfr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cstate="print"/>
          <a:srcRect l="4214" t="18633" r="3125" b="5962"/>
          <a:stretch>
            <a:fillRect/>
          </a:stretch>
        </p:blipFill>
        <p:spPr bwMode="auto">
          <a:xfrm>
            <a:off x="106363" y="1125538"/>
            <a:ext cx="9037637" cy="5300662"/>
          </a:xfrm>
          <a:prstGeom prst="rect">
            <a:avLst/>
          </a:prstGeom>
          <a:noFill/>
          <a:ln w="9525">
            <a:noFill/>
            <a:miter lim="800000"/>
            <a:headEnd/>
            <a:tailEnd/>
          </a:ln>
          <a:effectLst/>
        </p:spPr>
      </p:pic>
      <p:sp>
        <p:nvSpPr>
          <p:cNvPr id="193539" name="Text Box 3"/>
          <p:cNvSpPr txBox="1">
            <a:spLocks noChangeArrowheads="1"/>
          </p:cNvSpPr>
          <p:nvPr/>
        </p:nvSpPr>
        <p:spPr bwMode="auto">
          <a:xfrm>
            <a:off x="6516688" y="473075"/>
            <a:ext cx="2393950" cy="366713"/>
          </a:xfrm>
          <a:prstGeom prst="rect">
            <a:avLst/>
          </a:prstGeom>
          <a:noFill/>
          <a:ln w="9525">
            <a:noFill/>
            <a:miter lim="800000"/>
            <a:headEnd/>
            <a:tailEnd/>
          </a:ln>
          <a:effectLst/>
        </p:spPr>
        <p:txBody>
          <a:bodyPr wrap="none">
            <a:spAutoFit/>
          </a:bodyPr>
          <a:lstStyle/>
          <a:p>
            <a:r>
              <a:rPr lang="zh-TW" altLang="en-US">
                <a:solidFill>
                  <a:srgbClr val="FF9900"/>
                </a:solidFill>
                <a:ea typeface="標楷體" pitchFamily="65" charset="-120"/>
              </a:rPr>
              <a:t>以選擇</a:t>
            </a:r>
            <a:r>
              <a:rPr lang="en-US" altLang="zh-TW">
                <a:solidFill>
                  <a:srgbClr val="FF9900"/>
                </a:solidFill>
                <a:ea typeface="標楷體" pitchFamily="65" charset="-120"/>
              </a:rPr>
              <a:t>777</a:t>
            </a:r>
            <a:r>
              <a:rPr lang="zh-TW" altLang="en-US">
                <a:solidFill>
                  <a:srgbClr val="FF9900"/>
                </a:solidFill>
                <a:ea typeface="標楷體" pitchFamily="65" charset="-120"/>
              </a:rPr>
              <a:t>號案件為例</a:t>
            </a:r>
          </a:p>
        </p:txBody>
      </p:sp>
      <p:sp>
        <p:nvSpPr>
          <p:cNvPr id="193540" name="Oval 4"/>
          <p:cNvSpPr>
            <a:spLocks noChangeArrowheads="1"/>
          </p:cNvSpPr>
          <p:nvPr/>
        </p:nvSpPr>
        <p:spPr bwMode="auto">
          <a:xfrm>
            <a:off x="7812088" y="3357563"/>
            <a:ext cx="1008062" cy="288925"/>
          </a:xfrm>
          <a:prstGeom prst="ellipse">
            <a:avLst/>
          </a:prstGeom>
          <a:noFill/>
          <a:ln w="28575">
            <a:solidFill>
              <a:srgbClr val="FF9900"/>
            </a:solidFill>
            <a:round/>
            <a:headEnd/>
            <a:tailEnd/>
          </a:ln>
          <a:effectLst/>
        </p:spPr>
        <p:txBody>
          <a:bodyPr wrap="none" anchor="ctr"/>
          <a:lstStyle/>
          <a:p>
            <a:endParaRPr lang="zh-TW" altLang="en-US"/>
          </a:p>
        </p:txBody>
      </p:sp>
      <p:sp>
        <p:nvSpPr>
          <p:cNvPr id="193541" name="Line 5"/>
          <p:cNvSpPr>
            <a:spLocks noChangeShapeType="1"/>
          </p:cNvSpPr>
          <p:nvPr/>
        </p:nvSpPr>
        <p:spPr bwMode="auto">
          <a:xfrm flipV="1">
            <a:off x="8172450" y="908050"/>
            <a:ext cx="0" cy="2449513"/>
          </a:xfrm>
          <a:prstGeom prst="line">
            <a:avLst/>
          </a:prstGeom>
          <a:noFill/>
          <a:ln w="28575">
            <a:solidFill>
              <a:srgbClr val="FF9900"/>
            </a:solidFill>
            <a:round/>
            <a:headEnd/>
            <a:tailEnd type="triangle" w="med" len="med"/>
          </a:ln>
          <a:effectLst/>
        </p:spPr>
        <p:txBody>
          <a:bodyPr/>
          <a:lstStyle/>
          <a:p>
            <a:endParaRPr lang="zh-TW"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62" name="Group 2"/>
          <p:cNvGrpSpPr>
            <a:grpSpLocks/>
          </p:cNvGrpSpPr>
          <p:nvPr/>
        </p:nvGrpSpPr>
        <p:grpSpPr bwMode="auto">
          <a:xfrm>
            <a:off x="395288" y="1125538"/>
            <a:ext cx="8748712" cy="5373687"/>
            <a:chOff x="249" y="709"/>
            <a:chExt cx="5511" cy="3385"/>
          </a:xfrm>
        </p:grpSpPr>
        <p:pic>
          <p:nvPicPr>
            <p:cNvPr id="194563" name="Picture 3"/>
            <p:cNvPicPr>
              <a:picLocks noChangeAspect="1" noChangeArrowheads="1"/>
            </p:cNvPicPr>
            <p:nvPr/>
          </p:nvPicPr>
          <p:blipFill>
            <a:blip r:embed="rId2" cstate="print"/>
            <a:srcRect l="537" t="17593" r="9766" b="5962"/>
            <a:stretch>
              <a:fillRect/>
            </a:stretch>
          </p:blipFill>
          <p:spPr bwMode="auto">
            <a:xfrm>
              <a:off x="249" y="709"/>
              <a:ext cx="5511" cy="3385"/>
            </a:xfrm>
            <a:prstGeom prst="rect">
              <a:avLst/>
            </a:prstGeom>
            <a:noFill/>
            <a:ln w="9525">
              <a:noFill/>
              <a:miter lim="800000"/>
              <a:headEnd/>
              <a:tailEnd/>
            </a:ln>
            <a:effectLst/>
          </p:spPr>
        </p:pic>
        <p:pic>
          <p:nvPicPr>
            <p:cNvPr id="194564" name="Picture 4"/>
            <p:cNvPicPr>
              <a:picLocks noChangeAspect="1" noChangeArrowheads="1"/>
            </p:cNvPicPr>
            <p:nvPr/>
          </p:nvPicPr>
          <p:blipFill>
            <a:blip r:embed="rId3" cstate="print"/>
            <a:srcRect l="78073" t="23715" r="13104" b="72168"/>
            <a:stretch>
              <a:fillRect/>
            </a:stretch>
          </p:blipFill>
          <p:spPr bwMode="auto">
            <a:xfrm>
              <a:off x="4944" y="889"/>
              <a:ext cx="542" cy="182"/>
            </a:xfrm>
            <a:prstGeom prst="rect">
              <a:avLst/>
            </a:prstGeom>
            <a:noFill/>
            <a:ln w="9525">
              <a:noFill/>
              <a:miter lim="800000"/>
              <a:headEnd/>
              <a:tailEnd/>
            </a:ln>
            <a:effectLst/>
          </p:spPr>
        </p:pic>
      </p:grpSp>
      <p:sp>
        <p:nvSpPr>
          <p:cNvPr id="194565" name="Text Box 5"/>
          <p:cNvSpPr txBox="1">
            <a:spLocks noChangeArrowheads="1"/>
          </p:cNvSpPr>
          <p:nvPr/>
        </p:nvSpPr>
        <p:spPr bwMode="auto">
          <a:xfrm>
            <a:off x="323850" y="549275"/>
            <a:ext cx="6013450" cy="366713"/>
          </a:xfrm>
          <a:prstGeom prst="rect">
            <a:avLst/>
          </a:prstGeom>
          <a:noFill/>
          <a:ln w="9525">
            <a:noFill/>
            <a:miter lim="800000"/>
            <a:headEnd/>
            <a:tailEnd/>
          </a:ln>
          <a:effectLst/>
        </p:spPr>
        <p:txBody>
          <a:bodyPr wrap="none">
            <a:spAutoFit/>
          </a:bodyPr>
          <a:lstStyle/>
          <a:p>
            <a:r>
              <a:rPr lang="zh-TW" altLang="en-US">
                <a:solidFill>
                  <a:srgbClr val="FF9900"/>
                </a:solidFill>
                <a:latin typeface="Times New Roman" pitchFamily="18" charset="0"/>
                <a:ea typeface="標楷體" pitchFamily="65" charset="-120"/>
              </a:rPr>
              <a:t>能直接跳至</a:t>
            </a:r>
            <a:r>
              <a:rPr lang="en-US" altLang="zh-TW">
                <a:solidFill>
                  <a:srgbClr val="FF9900"/>
                </a:solidFill>
                <a:latin typeface="Times New Roman" pitchFamily="18" charset="0"/>
                <a:ea typeface="標楷體" pitchFamily="65" charset="-120"/>
              </a:rPr>
              <a:t>777</a:t>
            </a:r>
            <a:r>
              <a:rPr lang="zh-TW" altLang="en-US">
                <a:solidFill>
                  <a:srgbClr val="FF9900"/>
                </a:solidFill>
                <a:latin typeface="Times New Roman" pitchFamily="18" charset="0"/>
                <a:ea typeface="標楷體" pitchFamily="65" charset="-120"/>
              </a:rPr>
              <a:t>號案件，左下方影像案件資料亦隨之轉換。</a:t>
            </a:r>
          </a:p>
        </p:txBody>
      </p:sp>
      <p:sp>
        <p:nvSpPr>
          <p:cNvPr id="194566" name="Rectangle 6"/>
          <p:cNvSpPr>
            <a:spLocks noChangeArrowheads="1"/>
          </p:cNvSpPr>
          <p:nvPr/>
        </p:nvSpPr>
        <p:spPr bwMode="auto">
          <a:xfrm>
            <a:off x="179388" y="3213100"/>
            <a:ext cx="2663825" cy="3311525"/>
          </a:xfrm>
          <a:prstGeom prst="rect">
            <a:avLst/>
          </a:prstGeom>
          <a:noFill/>
          <a:ln w="28575">
            <a:solidFill>
              <a:srgbClr val="FF9900"/>
            </a:solidFill>
            <a:miter lim="800000"/>
            <a:headEnd/>
            <a:tailEnd/>
          </a:ln>
          <a:effectLst/>
        </p:spPr>
        <p:txBody>
          <a:bodyPr wrap="none" anchor="ctr"/>
          <a:lstStyle/>
          <a:p>
            <a:endParaRPr lang="zh-TW" alt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cstate="print"/>
          <a:srcRect l="586" t="27695" r="5756" b="11317"/>
          <a:stretch>
            <a:fillRect/>
          </a:stretch>
        </p:blipFill>
        <p:spPr bwMode="auto">
          <a:xfrm>
            <a:off x="0" y="1125538"/>
            <a:ext cx="9144000" cy="5013325"/>
          </a:xfrm>
          <a:prstGeom prst="rect">
            <a:avLst/>
          </a:prstGeom>
          <a:noFill/>
          <a:ln w="9525">
            <a:noFill/>
            <a:miter lim="800000"/>
            <a:headEnd/>
            <a:tailEnd/>
          </a:ln>
          <a:effectLst/>
        </p:spPr>
      </p:pic>
      <p:sp>
        <p:nvSpPr>
          <p:cNvPr id="174083" name="Rectangle 3"/>
          <p:cNvSpPr>
            <a:spLocks noChangeArrowheads="1"/>
          </p:cNvSpPr>
          <p:nvPr/>
        </p:nvSpPr>
        <p:spPr bwMode="auto">
          <a:xfrm>
            <a:off x="0" y="549275"/>
            <a:ext cx="9144000" cy="503238"/>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檢索組合</a:t>
            </a:r>
          </a:p>
        </p:txBody>
      </p:sp>
      <p:sp>
        <p:nvSpPr>
          <p:cNvPr id="174084" name="Text Box 4"/>
          <p:cNvSpPr txBox="1">
            <a:spLocks noChangeArrowheads="1"/>
          </p:cNvSpPr>
          <p:nvPr/>
        </p:nvSpPr>
        <p:spPr bwMode="auto">
          <a:xfrm>
            <a:off x="7019925" y="3357563"/>
            <a:ext cx="2000250" cy="1190625"/>
          </a:xfrm>
          <a:prstGeom prst="rect">
            <a:avLst/>
          </a:prstGeom>
          <a:solidFill>
            <a:schemeClr val="bg1"/>
          </a:solidFill>
          <a:ln w="9525">
            <a:noFill/>
            <a:miter lim="800000"/>
            <a:headEnd/>
            <a:tailEnd/>
          </a:ln>
          <a:effectLst/>
        </p:spPr>
        <p:txBody>
          <a:bodyPr>
            <a:spAutoFit/>
          </a:bodyPr>
          <a:lstStyle/>
          <a:p>
            <a:r>
              <a:rPr lang="zh-TW" altLang="en-US">
                <a:solidFill>
                  <a:srgbClr val="FF9900"/>
                </a:solidFill>
                <a:ea typeface="標楷體" pitchFamily="65" charset="-120"/>
              </a:rPr>
              <a:t>曾使用之查詢詞彙記錄於此，直接點選可顯示單筆查詢結果。</a:t>
            </a:r>
          </a:p>
        </p:txBody>
      </p:sp>
      <p:sp>
        <p:nvSpPr>
          <p:cNvPr id="174085" name="Rectangle 5"/>
          <p:cNvSpPr>
            <a:spLocks noChangeArrowheads="1"/>
          </p:cNvSpPr>
          <p:nvPr/>
        </p:nvSpPr>
        <p:spPr bwMode="auto">
          <a:xfrm>
            <a:off x="7092950" y="1125538"/>
            <a:ext cx="1800225" cy="935037"/>
          </a:xfrm>
          <a:prstGeom prst="rect">
            <a:avLst/>
          </a:prstGeom>
          <a:noFill/>
          <a:ln w="28575">
            <a:solidFill>
              <a:srgbClr val="FF9900"/>
            </a:solidFill>
            <a:miter lim="800000"/>
            <a:headEnd/>
            <a:tailEnd/>
          </a:ln>
          <a:effectLst/>
        </p:spPr>
        <p:txBody>
          <a:bodyPr wrap="none" anchor="ctr"/>
          <a:lstStyle/>
          <a:p>
            <a:endParaRPr lang="zh-TW" altLang="en-US"/>
          </a:p>
        </p:txBody>
      </p:sp>
      <p:sp>
        <p:nvSpPr>
          <p:cNvPr id="174086" name="Line 6"/>
          <p:cNvSpPr>
            <a:spLocks noChangeShapeType="1"/>
          </p:cNvSpPr>
          <p:nvPr/>
        </p:nvSpPr>
        <p:spPr bwMode="auto">
          <a:xfrm>
            <a:off x="7164388" y="2060575"/>
            <a:ext cx="0" cy="1296988"/>
          </a:xfrm>
          <a:prstGeom prst="line">
            <a:avLst/>
          </a:prstGeom>
          <a:noFill/>
          <a:ln w="28575">
            <a:solidFill>
              <a:srgbClr val="FF9900"/>
            </a:solidFill>
            <a:round/>
            <a:headEnd/>
            <a:tailEnd type="triangle" w="med" len="med"/>
          </a:ln>
          <a:effectLst/>
        </p:spPr>
        <p:txBody>
          <a:bodyPr/>
          <a:lstStyle/>
          <a:p>
            <a:endParaRPr lang="zh-TW" alt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2" cstate="print"/>
          <a:srcRect l="586" t="27155" r="5756" b="13287"/>
          <a:stretch>
            <a:fillRect/>
          </a:stretch>
        </p:blipFill>
        <p:spPr bwMode="auto">
          <a:xfrm>
            <a:off x="0" y="1125538"/>
            <a:ext cx="9144000" cy="4895850"/>
          </a:xfrm>
          <a:prstGeom prst="rect">
            <a:avLst/>
          </a:prstGeom>
          <a:noFill/>
          <a:ln w="9525">
            <a:noFill/>
            <a:miter lim="800000"/>
            <a:headEnd/>
            <a:tailEnd/>
          </a:ln>
          <a:effectLst/>
        </p:spPr>
      </p:pic>
      <p:sp>
        <p:nvSpPr>
          <p:cNvPr id="175107" name="Text Box 3"/>
          <p:cNvSpPr txBox="1">
            <a:spLocks noChangeArrowheads="1"/>
          </p:cNvSpPr>
          <p:nvPr/>
        </p:nvSpPr>
        <p:spPr bwMode="auto">
          <a:xfrm>
            <a:off x="7164388" y="4221163"/>
            <a:ext cx="1784350" cy="915987"/>
          </a:xfrm>
          <a:prstGeom prst="rect">
            <a:avLst/>
          </a:prstGeom>
          <a:noFill/>
          <a:ln w="9525">
            <a:noFill/>
            <a:miter lim="800000"/>
            <a:headEnd/>
            <a:tailEnd/>
          </a:ln>
          <a:effectLst/>
        </p:spPr>
        <p:txBody>
          <a:bodyPr wrap="none">
            <a:spAutoFit/>
          </a:bodyPr>
          <a:lstStyle/>
          <a:p>
            <a:r>
              <a:rPr lang="zh-TW" altLang="en-US">
                <a:solidFill>
                  <a:srgbClr val="FF9900"/>
                </a:solidFill>
                <a:latin typeface="Times New Roman" pitchFamily="18" charset="0"/>
                <a:ea typeface="標楷體" pitchFamily="65" charset="-120"/>
              </a:rPr>
              <a:t>點選</a:t>
            </a:r>
            <a:r>
              <a:rPr lang="en-US" altLang="zh-TW">
                <a:solidFill>
                  <a:srgbClr val="FF9900"/>
                </a:solidFill>
                <a:latin typeface="Times New Roman" pitchFamily="18" charset="0"/>
                <a:ea typeface="標楷體" pitchFamily="65" charset="-120"/>
              </a:rPr>
              <a:t>save</a:t>
            </a:r>
          </a:p>
          <a:p>
            <a:r>
              <a:rPr lang="zh-TW" altLang="en-US">
                <a:solidFill>
                  <a:srgbClr val="FF9900"/>
                </a:solidFill>
                <a:latin typeface="Times New Roman" pitchFamily="18" charset="0"/>
                <a:ea typeface="標楷體" pitchFamily="65" charset="-120"/>
              </a:rPr>
              <a:t>可儲存本次檢索</a:t>
            </a:r>
          </a:p>
          <a:p>
            <a:r>
              <a:rPr lang="zh-TW" altLang="en-US">
                <a:solidFill>
                  <a:srgbClr val="FF9900"/>
                </a:solidFill>
                <a:latin typeface="Times New Roman" pitchFamily="18" charset="0"/>
                <a:ea typeface="標楷體" pitchFamily="65" charset="-120"/>
              </a:rPr>
              <a:t>以利下次使用</a:t>
            </a:r>
          </a:p>
        </p:txBody>
      </p:sp>
      <p:sp>
        <p:nvSpPr>
          <p:cNvPr id="175108" name="Rectangle 4"/>
          <p:cNvSpPr>
            <a:spLocks noChangeArrowheads="1"/>
          </p:cNvSpPr>
          <p:nvPr/>
        </p:nvSpPr>
        <p:spPr bwMode="auto">
          <a:xfrm>
            <a:off x="0" y="549275"/>
            <a:ext cx="9144000" cy="503238"/>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檢索組合</a:t>
            </a:r>
          </a:p>
        </p:txBody>
      </p:sp>
      <p:sp>
        <p:nvSpPr>
          <p:cNvPr id="175109" name="Rectangle 5"/>
          <p:cNvSpPr>
            <a:spLocks noChangeArrowheads="1"/>
          </p:cNvSpPr>
          <p:nvPr/>
        </p:nvSpPr>
        <p:spPr bwMode="auto">
          <a:xfrm>
            <a:off x="7092950" y="2781300"/>
            <a:ext cx="1727200" cy="720725"/>
          </a:xfrm>
          <a:prstGeom prst="rect">
            <a:avLst/>
          </a:prstGeom>
          <a:noFill/>
          <a:ln w="28575">
            <a:solidFill>
              <a:srgbClr val="FF9900"/>
            </a:solidFill>
            <a:miter lim="800000"/>
            <a:headEnd/>
            <a:tailEnd/>
          </a:ln>
          <a:effectLst/>
        </p:spPr>
        <p:txBody>
          <a:bodyPr wrap="none" anchor="ctr"/>
          <a:lstStyle/>
          <a:p>
            <a:endParaRPr lang="zh-TW" altLang="en-US"/>
          </a:p>
        </p:txBody>
      </p:sp>
      <p:sp>
        <p:nvSpPr>
          <p:cNvPr id="175110" name="Line 6"/>
          <p:cNvSpPr>
            <a:spLocks noChangeShapeType="1"/>
          </p:cNvSpPr>
          <p:nvPr/>
        </p:nvSpPr>
        <p:spPr bwMode="auto">
          <a:xfrm>
            <a:off x="7380288" y="3500438"/>
            <a:ext cx="0" cy="720725"/>
          </a:xfrm>
          <a:prstGeom prst="line">
            <a:avLst/>
          </a:prstGeom>
          <a:noFill/>
          <a:ln w="28575">
            <a:solidFill>
              <a:srgbClr val="FF9900"/>
            </a:solidFill>
            <a:round/>
            <a:headEnd/>
            <a:tailEnd type="triangle" w="med" len="med"/>
          </a:ln>
          <a:effectLst/>
        </p:spPr>
        <p:txBody>
          <a:bodyPr/>
          <a:lstStyle/>
          <a:p>
            <a:endParaRPr lang="zh-TW" alt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a:blip r:embed="rId2" cstate="print"/>
          <a:srcRect l="586" t="27155" r="5756" b="13286"/>
          <a:stretch>
            <a:fillRect/>
          </a:stretch>
        </p:blipFill>
        <p:spPr bwMode="auto">
          <a:xfrm>
            <a:off x="0" y="1125538"/>
            <a:ext cx="9144000" cy="4895850"/>
          </a:xfrm>
          <a:prstGeom prst="rect">
            <a:avLst/>
          </a:prstGeom>
          <a:noFill/>
          <a:ln w="9525">
            <a:noFill/>
            <a:miter lim="800000"/>
            <a:headEnd/>
            <a:tailEnd/>
          </a:ln>
          <a:effectLst/>
        </p:spPr>
      </p:pic>
      <p:sp>
        <p:nvSpPr>
          <p:cNvPr id="176131" name="Oval 3"/>
          <p:cNvSpPr>
            <a:spLocks noChangeArrowheads="1"/>
          </p:cNvSpPr>
          <p:nvPr/>
        </p:nvSpPr>
        <p:spPr bwMode="auto">
          <a:xfrm>
            <a:off x="2195513" y="2276475"/>
            <a:ext cx="576262" cy="2447925"/>
          </a:xfrm>
          <a:prstGeom prst="ellipse">
            <a:avLst/>
          </a:prstGeom>
          <a:noFill/>
          <a:ln w="28575">
            <a:solidFill>
              <a:srgbClr val="FF9900"/>
            </a:solidFill>
            <a:round/>
            <a:headEnd/>
            <a:tailEnd/>
          </a:ln>
          <a:effectLst/>
        </p:spPr>
        <p:txBody>
          <a:bodyPr wrap="none" anchor="ctr"/>
          <a:lstStyle/>
          <a:p>
            <a:endParaRPr lang="zh-TW" altLang="en-US"/>
          </a:p>
        </p:txBody>
      </p:sp>
      <p:sp>
        <p:nvSpPr>
          <p:cNvPr id="176132" name="Oval 4"/>
          <p:cNvSpPr>
            <a:spLocks noChangeArrowheads="1"/>
          </p:cNvSpPr>
          <p:nvPr/>
        </p:nvSpPr>
        <p:spPr bwMode="auto">
          <a:xfrm>
            <a:off x="5219700" y="1341438"/>
            <a:ext cx="1152525" cy="360362"/>
          </a:xfrm>
          <a:prstGeom prst="ellipse">
            <a:avLst/>
          </a:prstGeom>
          <a:noFill/>
          <a:ln w="28575">
            <a:solidFill>
              <a:srgbClr val="FF9900"/>
            </a:solidFill>
            <a:round/>
            <a:headEnd/>
            <a:tailEnd/>
          </a:ln>
          <a:effectLst/>
        </p:spPr>
        <p:txBody>
          <a:bodyPr wrap="none" anchor="ctr"/>
          <a:lstStyle/>
          <a:p>
            <a:endParaRPr lang="zh-TW" altLang="en-US"/>
          </a:p>
        </p:txBody>
      </p:sp>
      <p:sp>
        <p:nvSpPr>
          <p:cNvPr id="176133" name="Rectangle 5"/>
          <p:cNvSpPr>
            <a:spLocks noChangeArrowheads="1"/>
          </p:cNvSpPr>
          <p:nvPr/>
        </p:nvSpPr>
        <p:spPr bwMode="auto">
          <a:xfrm>
            <a:off x="0" y="549275"/>
            <a:ext cx="9144000" cy="503238"/>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我的書目清單</a:t>
            </a:r>
          </a:p>
        </p:txBody>
      </p:sp>
      <p:sp>
        <p:nvSpPr>
          <p:cNvPr id="176134" name="Line 6"/>
          <p:cNvSpPr>
            <a:spLocks noChangeShapeType="1"/>
          </p:cNvSpPr>
          <p:nvPr/>
        </p:nvSpPr>
        <p:spPr bwMode="auto">
          <a:xfrm flipV="1">
            <a:off x="2700338" y="1700213"/>
            <a:ext cx="2808287" cy="1223962"/>
          </a:xfrm>
          <a:prstGeom prst="line">
            <a:avLst/>
          </a:prstGeom>
          <a:noFill/>
          <a:ln w="28575">
            <a:solidFill>
              <a:srgbClr val="FF9900"/>
            </a:solidFill>
            <a:round/>
            <a:headEnd/>
            <a:tailEnd type="triangle" w="med" len="med"/>
          </a:ln>
          <a:effectLst/>
        </p:spPr>
        <p:txBody>
          <a:bodyPr/>
          <a:lstStyle/>
          <a:p>
            <a:endParaRPr lang="zh-TW" altLang="en-US"/>
          </a:p>
        </p:txBody>
      </p:sp>
      <p:sp>
        <p:nvSpPr>
          <p:cNvPr id="176135" name="Text Box 7"/>
          <p:cNvSpPr txBox="1">
            <a:spLocks noChangeArrowheads="1"/>
          </p:cNvSpPr>
          <p:nvPr/>
        </p:nvSpPr>
        <p:spPr bwMode="auto">
          <a:xfrm>
            <a:off x="2751138" y="6116638"/>
            <a:ext cx="5441950" cy="366712"/>
          </a:xfrm>
          <a:prstGeom prst="rect">
            <a:avLst/>
          </a:prstGeom>
          <a:noFill/>
          <a:ln w="9525">
            <a:noFill/>
            <a:miter lim="800000"/>
            <a:headEnd/>
            <a:tailEnd/>
          </a:ln>
          <a:effectLst/>
        </p:spPr>
        <p:txBody>
          <a:bodyPr wrap="none">
            <a:spAutoFit/>
          </a:bodyPr>
          <a:lstStyle/>
          <a:p>
            <a:r>
              <a:rPr lang="zh-TW" altLang="en-US">
                <a:solidFill>
                  <a:srgbClr val="FF9900"/>
                </a:solidFill>
                <a:ea typeface="標楷體" pitchFamily="65" charset="-120"/>
              </a:rPr>
              <a:t>勾選過的書目資料也會註記在「我的書目清單」裡。</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2" cstate="print"/>
          <a:srcRect l="586" t="27155" r="5756" b="15431"/>
          <a:stretch>
            <a:fillRect/>
          </a:stretch>
        </p:blipFill>
        <p:spPr bwMode="auto">
          <a:xfrm>
            <a:off x="0" y="1125538"/>
            <a:ext cx="9144000" cy="4719637"/>
          </a:xfrm>
          <a:prstGeom prst="rect">
            <a:avLst/>
          </a:prstGeom>
          <a:noFill/>
          <a:ln w="9525">
            <a:noFill/>
            <a:miter lim="800000"/>
            <a:headEnd/>
            <a:tailEnd/>
          </a:ln>
          <a:effectLst/>
        </p:spPr>
      </p:pic>
      <p:sp>
        <p:nvSpPr>
          <p:cNvPr id="177155" name="Rectangle 3"/>
          <p:cNvSpPr>
            <a:spLocks noChangeArrowheads="1"/>
          </p:cNvSpPr>
          <p:nvPr/>
        </p:nvSpPr>
        <p:spPr bwMode="auto">
          <a:xfrm>
            <a:off x="0" y="549275"/>
            <a:ext cx="9144000" cy="503238"/>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我的書目清單</a:t>
            </a:r>
          </a:p>
        </p:txBody>
      </p:sp>
      <p:grpSp>
        <p:nvGrpSpPr>
          <p:cNvPr id="177159" name="Group 7"/>
          <p:cNvGrpSpPr>
            <a:grpSpLocks/>
          </p:cNvGrpSpPr>
          <p:nvPr/>
        </p:nvGrpSpPr>
        <p:grpSpPr bwMode="auto">
          <a:xfrm>
            <a:off x="3059113" y="1125538"/>
            <a:ext cx="6084887" cy="503237"/>
            <a:chOff x="1927" y="709"/>
            <a:chExt cx="3833" cy="317"/>
          </a:xfrm>
        </p:grpSpPr>
        <p:sp>
          <p:nvSpPr>
            <p:cNvPr id="177156" name="Oval 4"/>
            <p:cNvSpPr>
              <a:spLocks noChangeArrowheads="1"/>
            </p:cNvSpPr>
            <p:nvPr/>
          </p:nvSpPr>
          <p:spPr bwMode="auto">
            <a:xfrm>
              <a:off x="1927" y="709"/>
              <a:ext cx="681" cy="317"/>
            </a:xfrm>
            <a:prstGeom prst="ellipse">
              <a:avLst/>
            </a:prstGeom>
            <a:noFill/>
            <a:ln w="28575">
              <a:solidFill>
                <a:srgbClr val="FF9900"/>
              </a:solidFill>
              <a:round/>
              <a:headEnd/>
              <a:tailEnd/>
            </a:ln>
            <a:effectLst/>
          </p:spPr>
          <p:txBody>
            <a:bodyPr wrap="none" anchor="ctr"/>
            <a:lstStyle/>
            <a:p>
              <a:pPr algn="ctr"/>
              <a:endParaRPr lang="zh-TW" altLang="zh-TW">
                <a:solidFill>
                  <a:srgbClr val="FF9900"/>
                </a:solidFill>
              </a:endParaRPr>
            </a:p>
          </p:txBody>
        </p:sp>
        <p:sp>
          <p:nvSpPr>
            <p:cNvPr id="177157" name="Text Box 5"/>
            <p:cNvSpPr txBox="1">
              <a:spLocks noChangeArrowheads="1"/>
            </p:cNvSpPr>
            <p:nvPr/>
          </p:nvSpPr>
          <p:spPr bwMode="auto">
            <a:xfrm>
              <a:off x="4348" y="709"/>
              <a:ext cx="1412" cy="231"/>
            </a:xfrm>
            <a:prstGeom prst="rect">
              <a:avLst/>
            </a:prstGeom>
            <a:solidFill>
              <a:schemeClr val="bg1"/>
            </a:solidFill>
            <a:ln w="9525">
              <a:noFill/>
              <a:miter lim="800000"/>
              <a:headEnd/>
              <a:tailEnd/>
            </a:ln>
            <a:effectLst/>
          </p:spPr>
          <p:txBody>
            <a:bodyPr wrap="none">
              <a:spAutoFit/>
            </a:bodyPr>
            <a:lstStyle/>
            <a:p>
              <a:r>
                <a:rPr lang="zh-TW" altLang="en-US">
                  <a:solidFill>
                    <a:srgbClr val="FF9900"/>
                  </a:solidFill>
                  <a:ea typeface="標楷體" pitchFamily="65" charset="-120"/>
                </a:rPr>
                <a:t>可列印儲存書目資料</a:t>
              </a:r>
            </a:p>
          </p:txBody>
        </p:sp>
        <p:sp>
          <p:nvSpPr>
            <p:cNvPr id="177158" name="Line 6"/>
            <p:cNvSpPr>
              <a:spLocks noChangeShapeType="1"/>
            </p:cNvSpPr>
            <p:nvPr/>
          </p:nvSpPr>
          <p:spPr bwMode="auto">
            <a:xfrm>
              <a:off x="2608" y="845"/>
              <a:ext cx="1769" cy="0"/>
            </a:xfrm>
            <a:prstGeom prst="line">
              <a:avLst/>
            </a:prstGeom>
            <a:noFill/>
            <a:ln w="28575">
              <a:solidFill>
                <a:srgbClr val="FF9900"/>
              </a:solidFill>
              <a:round/>
              <a:headEnd/>
              <a:tailEnd type="triangle" w="med" len="med"/>
            </a:ln>
            <a:effectLst/>
          </p:spPr>
          <p:txBody>
            <a:bodyPr/>
            <a:lstStyle/>
            <a:p>
              <a:endParaRPr lang="zh-TW"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7159"/>
                                        </p:tgtEl>
                                        <p:attrNameLst>
                                          <p:attrName>style.visibility</p:attrName>
                                        </p:attrNameLst>
                                      </p:cBhvr>
                                      <p:to>
                                        <p:strVal val="visible"/>
                                      </p:to>
                                    </p:set>
                                    <p:anim calcmode="lin" valueType="num">
                                      <p:cBhvr additive="base">
                                        <p:cTn id="7" dur="500" fill="hold"/>
                                        <p:tgtEl>
                                          <p:spTgt spid="177159"/>
                                        </p:tgtEl>
                                        <p:attrNameLst>
                                          <p:attrName>ppt_x</p:attrName>
                                        </p:attrNameLst>
                                      </p:cBhvr>
                                      <p:tavLst>
                                        <p:tav tm="0">
                                          <p:val>
                                            <p:strVal val="#ppt_x"/>
                                          </p:val>
                                        </p:tav>
                                        <p:tav tm="100000">
                                          <p:val>
                                            <p:strVal val="#ppt_x"/>
                                          </p:val>
                                        </p:tav>
                                      </p:tavLst>
                                    </p:anim>
                                    <p:anim calcmode="lin" valueType="num">
                                      <p:cBhvr additive="base">
                                        <p:cTn id="8" dur="500" fill="hold"/>
                                        <p:tgtEl>
                                          <p:spTgt spid="1771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2051050" y="1773238"/>
            <a:ext cx="4895850" cy="4422775"/>
          </a:xfrm>
          <a:prstGeom prst="rect">
            <a:avLst/>
          </a:prstGeom>
          <a:noFill/>
          <a:ln w="9525">
            <a:noFill/>
            <a:miter lim="800000"/>
            <a:headEnd/>
            <a:tailEnd/>
          </a:ln>
          <a:effectLst/>
        </p:spPr>
        <p:txBody>
          <a:bodyPr>
            <a:spAutoFit/>
          </a:bodyPr>
          <a:lstStyle/>
          <a:p>
            <a:pPr>
              <a:lnSpc>
                <a:spcPct val="150000"/>
              </a:lnSpc>
            </a:pPr>
            <a:r>
              <a:rPr lang="en-US" altLang="zh-TW" sz="2000" b="0">
                <a:latin typeface="Times New Roman" pitchFamily="18" charset="0"/>
                <a:ea typeface="標楷體" pitchFamily="65" charset="-120"/>
              </a:rPr>
              <a:t> </a:t>
            </a:r>
            <a:r>
              <a:rPr lang="en-US" altLang="zh-TW" sz="2000" b="0">
                <a:solidFill>
                  <a:srgbClr val="336600"/>
                </a:solidFill>
              </a:rPr>
              <a:t>■</a:t>
            </a:r>
            <a:r>
              <a:rPr lang="zh-TW" altLang="en-US" sz="2800"/>
              <a:t>以台灣為主軸進行考察的台灣法律史研究</a:t>
            </a:r>
            <a:r>
              <a:rPr lang="zh-TW" altLang="en-US"/>
              <a:t> </a:t>
            </a:r>
          </a:p>
          <a:p>
            <a:pPr>
              <a:lnSpc>
                <a:spcPct val="200000"/>
              </a:lnSpc>
            </a:pPr>
            <a:r>
              <a:rPr lang="en-US" altLang="zh-TW" sz="2000" b="0"/>
              <a:t>1.</a:t>
            </a:r>
            <a:r>
              <a:rPr lang="zh-TW" altLang="en-US" sz="2000" b="0"/>
              <a:t>就台灣斯土斯民進行縱向的比較及其延續性的考察</a:t>
            </a:r>
            <a:r>
              <a:rPr lang="zh-TW" altLang="en-US" sz="2000"/>
              <a:t> </a:t>
            </a:r>
          </a:p>
          <a:p>
            <a:pPr>
              <a:lnSpc>
                <a:spcPct val="200000"/>
              </a:lnSpc>
            </a:pPr>
            <a:r>
              <a:rPr lang="en-US" altLang="zh-TW" sz="2000" b="0"/>
              <a:t>2.</a:t>
            </a:r>
            <a:r>
              <a:rPr lang="zh-TW" altLang="en-US" sz="2000" b="0"/>
              <a:t>與當時其他東亞地域社會進行橫向的比較及其相互影響性的考察</a:t>
            </a:r>
            <a:r>
              <a:rPr lang="zh-TW" altLang="en-US"/>
              <a:t> </a:t>
            </a:r>
          </a:p>
          <a:p>
            <a:pPr>
              <a:lnSpc>
                <a:spcPct val="200000"/>
              </a:lnSpc>
            </a:pPr>
            <a:r>
              <a:rPr lang="zh-TW" altLang="en-US" sz="2000" b="0">
                <a:latin typeface="Times New Roman" pitchFamily="18" charset="0"/>
                <a:ea typeface="標楷體" pitchFamily="65" charset="-120"/>
              </a:rPr>
              <a:t>   </a:t>
            </a:r>
          </a:p>
        </p:txBody>
      </p:sp>
      <p:grpSp>
        <p:nvGrpSpPr>
          <p:cNvPr id="178179" name="Group 3"/>
          <p:cNvGrpSpPr>
            <a:grpSpLocks/>
          </p:cNvGrpSpPr>
          <p:nvPr/>
        </p:nvGrpSpPr>
        <p:grpSpPr bwMode="auto">
          <a:xfrm>
            <a:off x="0" y="0"/>
            <a:ext cx="9144000" cy="6838950"/>
            <a:chOff x="0" y="0"/>
            <a:chExt cx="5760" cy="4308"/>
          </a:xfrm>
        </p:grpSpPr>
        <p:pic>
          <p:nvPicPr>
            <p:cNvPr id="178180" name="Picture 4" descr="ppt-1s70_cut"/>
            <p:cNvPicPr>
              <a:picLocks noChangeAspect="1" noChangeArrowheads="1"/>
            </p:cNvPicPr>
            <p:nvPr/>
          </p:nvPicPr>
          <p:blipFill>
            <a:blip r:embed="rId2" cstate="print"/>
            <a:srcRect/>
            <a:stretch>
              <a:fillRect/>
            </a:stretch>
          </p:blipFill>
          <p:spPr bwMode="auto">
            <a:xfrm>
              <a:off x="0" y="0"/>
              <a:ext cx="588" cy="4308"/>
            </a:xfrm>
            <a:prstGeom prst="rect">
              <a:avLst/>
            </a:prstGeom>
            <a:noFill/>
          </p:spPr>
        </p:pic>
        <p:sp>
          <p:nvSpPr>
            <p:cNvPr id="178181" name="Rectangle 5"/>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法律史議題與研究方法</a:t>
              </a:r>
            </a:p>
          </p:txBody>
        </p: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2195513" y="1484313"/>
            <a:ext cx="4895850" cy="5032375"/>
          </a:xfrm>
          <a:prstGeom prst="rect">
            <a:avLst/>
          </a:prstGeom>
          <a:noFill/>
          <a:ln w="9525">
            <a:noFill/>
            <a:miter lim="800000"/>
            <a:headEnd/>
            <a:tailEnd/>
          </a:ln>
          <a:effectLst/>
        </p:spPr>
        <p:txBody>
          <a:bodyPr>
            <a:spAutoFit/>
          </a:bodyPr>
          <a:lstStyle/>
          <a:p>
            <a:pPr>
              <a:lnSpc>
                <a:spcPct val="150000"/>
              </a:lnSpc>
            </a:pPr>
            <a:r>
              <a:rPr lang="en-US" altLang="zh-TW" sz="2000" b="0" dirty="0">
                <a:latin typeface="Times New Roman" pitchFamily="18" charset="0"/>
                <a:ea typeface="標楷體" pitchFamily="65" charset="-120"/>
              </a:rPr>
              <a:t> </a:t>
            </a:r>
            <a:r>
              <a:rPr lang="en-US" altLang="zh-TW" sz="2000" b="0" dirty="0">
                <a:solidFill>
                  <a:srgbClr val="336600"/>
                </a:solidFill>
              </a:rPr>
              <a:t>■</a:t>
            </a:r>
            <a:r>
              <a:rPr lang="zh-TW" altLang="en-US" sz="2800" dirty="0"/>
              <a:t>以台灣人民法律生活經驗作為考察的對象</a:t>
            </a:r>
            <a:r>
              <a:rPr lang="zh-TW" altLang="en-US" dirty="0"/>
              <a:t> </a:t>
            </a:r>
          </a:p>
          <a:p>
            <a:pPr>
              <a:lnSpc>
                <a:spcPct val="200000"/>
              </a:lnSpc>
            </a:pPr>
            <a:r>
              <a:rPr lang="en-US" altLang="zh-TW" b="0" dirty="0"/>
              <a:t>1.</a:t>
            </a:r>
            <a:r>
              <a:rPr lang="zh-TW" altLang="en-US" sz="2000" b="0" dirty="0"/>
              <a:t>了解「從法條到法社會」的過程，搭配有關制度史的描述、台灣總督府檔案、「台灣日治時期統計資料庫」</a:t>
            </a:r>
            <a:r>
              <a:rPr lang="zh-TW" altLang="en-US" sz="2000" dirty="0"/>
              <a:t> </a:t>
            </a:r>
            <a:endParaRPr lang="zh-TW" altLang="en-US" sz="2000" b="0" dirty="0">
              <a:latin typeface="Times New Roman" pitchFamily="18" charset="0"/>
              <a:ea typeface="標楷體" pitchFamily="65" charset="-120"/>
            </a:endParaRPr>
          </a:p>
          <a:p>
            <a:pPr>
              <a:lnSpc>
                <a:spcPct val="200000"/>
              </a:lnSpc>
            </a:pPr>
            <a:r>
              <a:rPr lang="en-US" altLang="zh-TW" sz="2000" b="0" dirty="0"/>
              <a:t>2.</a:t>
            </a:r>
            <a:r>
              <a:rPr lang="zh-TW" altLang="en-US" sz="2000" b="0" dirty="0"/>
              <a:t>司法判決等是官方依法律所為的表達</a:t>
            </a:r>
            <a:r>
              <a:rPr lang="zh-TW" altLang="en-US" sz="2000" dirty="0"/>
              <a:t> </a:t>
            </a:r>
          </a:p>
          <a:p>
            <a:pPr>
              <a:lnSpc>
                <a:spcPct val="200000"/>
              </a:lnSpc>
            </a:pPr>
            <a:r>
              <a:rPr lang="en-US" altLang="zh-TW" sz="2000" b="0" dirty="0"/>
              <a:t>3.</a:t>
            </a:r>
            <a:r>
              <a:rPr lang="zh-TW" altLang="en-US" sz="2000" b="0" dirty="0"/>
              <a:t>結合政府文書的記載與人民書寫的史料描繪出日治時期台灣社會的司法</a:t>
            </a:r>
            <a:r>
              <a:rPr lang="en-US" altLang="zh-TW" sz="2000" b="0" dirty="0"/>
              <a:t>/</a:t>
            </a:r>
            <a:r>
              <a:rPr lang="zh-TW" altLang="en-US" sz="2000" b="0" dirty="0"/>
              <a:t>法律經驗</a:t>
            </a:r>
            <a:r>
              <a:rPr lang="zh-TW" altLang="en-US" dirty="0"/>
              <a:t> </a:t>
            </a:r>
            <a:r>
              <a:rPr lang="zh-TW" altLang="en-US" b="0" dirty="0"/>
              <a:t> </a:t>
            </a:r>
          </a:p>
        </p:txBody>
      </p:sp>
      <p:grpSp>
        <p:nvGrpSpPr>
          <p:cNvPr id="195587" name="Group 3"/>
          <p:cNvGrpSpPr>
            <a:grpSpLocks/>
          </p:cNvGrpSpPr>
          <p:nvPr/>
        </p:nvGrpSpPr>
        <p:grpSpPr bwMode="auto">
          <a:xfrm>
            <a:off x="0" y="0"/>
            <a:ext cx="9144000" cy="6838950"/>
            <a:chOff x="0" y="0"/>
            <a:chExt cx="5760" cy="4308"/>
          </a:xfrm>
        </p:grpSpPr>
        <p:pic>
          <p:nvPicPr>
            <p:cNvPr id="195588" name="Picture 4" descr="ppt-1s70_cut"/>
            <p:cNvPicPr>
              <a:picLocks noChangeAspect="1" noChangeArrowheads="1"/>
            </p:cNvPicPr>
            <p:nvPr/>
          </p:nvPicPr>
          <p:blipFill>
            <a:blip r:embed="rId2" cstate="print"/>
            <a:srcRect/>
            <a:stretch>
              <a:fillRect/>
            </a:stretch>
          </p:blipFill>
          <p:spPr bwMode="auto">
            <a:xfrm>
              <a:off x="0" y="0"/>
              <a:ext cx="588" cy="4308"/>
            </a:xfrm>
            <a:prstGeom prst="rect">
              <a:avLst/>
            </a:prstGeom>
            <a:noFill/>
          </p:spPr>
        </p:pic>
        <p:sp>
          <p:nvSpPr>
            <p:cNvPr id="195589" name="Rectangle 5"/>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法律史議題與研究方法</a:t>
              </a:r>
            </a:p>
          </p:txBody>
        </p: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Photo13"/>
          <p:cNvPicPr>
            <a:picLocks noChangeAspect="1" noChangeArrowheads="1"/>
          </p:cNvPicPr>
          <p:nvPr/>
        </p:nvPicPr>
        <p:blipFill>
          <a:blip r:embed="rId2" cstate="print"/>
          <a:srcRect/>
          <a:stretch>
            <a:fillRect/>
          </a:stretch>
        </p:blipFill>
        <p:spPr bwMode="auto">
          <a:xfrm>
            <a:off x="2362200" y="0"/>
            <a:ext cx="4800600" cy="68580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Photo14"/>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DSCN0535"/>
          <p:cNvPicPr>
            <a:picLocks noGrp="1" noChangeAspect="1" noChangeArrowheads="1"/>
          </p:cNvPicPr>
          <p:nvPr>
            <p:ph/>
          </p:nvPr>
        </p:nvPicPr>
        <p:blipFill>
          <a:blip r:embed="rId2" cstate="print"/>
          <a:srcRect/>
          <a:stretch>
            <a:fillRect/>
          </a:stretch>
        </p:blipFill>
        <p:spPr>
          <a:xfrm>
            <a:off x="1235075" y="611188"/>
            <a:ext cx="6673850" cy="5178425"/>
          </a:xfrm>
        </p:spPr>
      </p:pic>
      <p:sp>
        <p:nvSpPr>
          <p:cNvPr id="185347" name="Oval 3"/>
          <p:cNvSpPr>
            <a:spLocks noChangeArrowheads="1"/>
          </p:cNvSpPr>
          <p:nvPr/>
        </p:nvSpPr>
        <p:spPr bwMode="auto">
          <a:xfrm>
            <a:off x="3132138" y="1484313"/>
            <a:ext cx="792162" cy="2160587"/>
          </a:xfrm>
          <a:prstGeom prst="ellipse">
            <a:avLst/>
          </a:prstGeom>
          <a:noFill/>
          <a:ln w="28575">
            <a:solidFill>
              <a:schemeClr val="tx1"/>
            </a:solidFill>
            <a:round/>
            <a:headEnd/>
            <a:tailEnd/>
          </a:ln>
          <a:effectLst/>
        </p:spPr>
        <p:txBody>
          <a:bodyPr wrap="none" anchor="ctr"/>
          <a:lstStyle/>
          <a:p>
            <a:endParaRPr lang="zh-TW" altLang="en-US"/>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Photo15"/>
          <p:cNvPicPr>
            <a:picLocks noChangeAspect="1" noChangeArrowheads="1"/>
          </p:cNvPicPr>
          <p:nvPr/>
        </p:nvPicPr>
        <p:blipFill>
          <a:blip r:embed="rId2" cstate="print"/>
          <a:srcRect/>
          <a:stretch>
            <a:fillRect/>
          </a:stretch>
        </p:blipFill>
        <p:spPr bwMode="auto">
          <a:xfrm>
            <a:off x="-152400" y="-73025"/>
            <a:ext cx="9296400" cy="6931025"/>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Photo02"/>
          <p:cNvPicPr>
            <a:picLocks noChangeAspect="1" noChangeArrowheads="1"/>
          </p:cNvPicPr>
          <p:nvPr/>
        </p:nvPicPr>
        <p:blipFill>
          <a:blip r:embed="rId2" cstate="print"/>
          <a:srcRect/>
          <a:stretch>
            <a:fillRect/>
          </a:stretch>
        </p:blipFill>
        <p:spPr bwMode="auto">
          <a:xfrm>
            <a:off x="2209800" y="0"/>
            <a:ext cx="5257800" cy="68580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Photo03"/>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hoto0"/>
          <p:cNvPicPr>
            <a:picLocks noChangeAspect="1" noChangeArrowheads="1"/>
          </p:cNvPicPr>
          <p:nvPr/>
        </p:nvPicPr>
        <p:blipFill>
          <a:blip r:embed="rId2" cstate="print"/>
          <a:srcRect/>
          <a:stretch>
            <a:fillRect/>
          </a:stretch>
        </p:blipFill>
        <p:spPr bwMode="auto">
          <a:xfrm>
            <a:off x="2362200" y="0"/>
            <a:ext cx="4800600" cy="68580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Photo01"/>
          <p:cNvPicPr>
            <a:picLocks noChangeAspect="1" noChangeArrowheads="1"/>
          </p:cNvPicPr>
          <p:nvPr/>
        </p:nvPicPr>
        <p:blipFill>
          <a:blip r:embed="rId2" cstate="print"/>
          <a:srcRect/>
          <a:stretch>
            <a:fillRect/>
          </a:stretch>
        </p:blipFill>
        <p:spPr bwMode="auto">
          <a:xfrm>
            <a:off x="2133600" y="0"/>
            <a:ext cx="4953000" cy="68580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Photo16"/>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Photo1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DSCN9528"/>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DSCN9534"/>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Photo04"/>
          <p:cNvPicPr>
            <a:picLocks noChangeAspect="1" noChangeArrowheads="1"/>
          </p:cNvPicPr>
          <p:nvPr/>
        </p:nvPicPr>
        <p:blipFill>
          <a:blip r:embed="rId2" cstate="print"/>
          <a:srcRect/>
          <a:stretch>
            <a:fillRect/>
          </a:stretch>
        </p:blipFill>
        <p:spPr bwMode="auto">
          <a:xfrm>
            <a:off x="2438400" y="0"/>
            <a:ext cx="4724400" cy="68580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DSCN0536"/>
          <p:cNvPicPr>
            <a:picLocks noGrp="1" noChangeAspect="1" noChangeArrowheads="1"/>
          </p:cNvPicPr>
          <p:nvPr>
            <p:ph/>
          </p:nvPr>
        </p:nvPicPr>
        <p:blipFill>
          <a:blip r:embed="rId2" cstate="print"/>
          <a:srcRect/>
          <a:stretch>
            <a:fillRect/>
          </a:stretch>
        </p:blipFill>
        <p:spPr>
          <a:xfrm>
            <a:off x="1235075" y="611188"/>
            <a:ext cx="6673850" cy="5178425"/>
          </a:xfrm>
        </p:spPr>
      </p:pic>
      <p:sp>
        <p:nvSpPr>
          <p:cNvPr id="186371" name="Oval 3"/>
          <p:cNvSpPr>
            <a:spLocks noChangeArrowheads="1"/>
          </p:cNvSpPr>
          <p:nvPr/>
        </p:nvSpPr>
        <p:spPr bwMode="auto">
          <a:xfrm>
            <a:off x="2987675" y="2133600"/>
            <a:ext cx="1439863" cy="2590800"/>
          </a:xfrm>
          <a:prstGeom prst="ellipse">
            <a:avLst/>
          </a:prstGeom>
          <a:noFill/>
          <a:ln w="28575">
            <a:solidFill>
              <a:schemeClr val="tx1"/>
            </a:solidFill>
            <a:round/>
            <a:headEnd/>
            <a:tailEnd/>
          </a:ln>
          <a:effectLst/>
        </p:spPr>
        <p:txBody>
          <a:bodyPr wrap="none" anchor="ctr"/>
          <a:lstStyle/>
          <a:p>
            <a:endParaRPr lang="zh-TW" altLang="en-US"/>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Photo05"/>
          <p:cNvPicPr>
            <a:picLocks noChangeAspect="1" noChangeArrowheads="1"/>
          </p:cNvPicPr>
          <p:nvPr/>
        </p:nvPicPr>
        <p:blipFill>
          <a:blip r:embed="rId2" cstate="print"/>
          <a:srcRect/>
          <a:stretch>
            <a:fillRect/>
          </a:stretch>
        </p:blipFill>
        <p:spPr bwMode="auto">
          <a:xfrm>
            <a:off x="0" y="-19050"/>
            <a:ext cx="9144000" cy="687705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Photo06"/>
          <p:cNvPicPr>
            <a:picLocks noChangeAspect="1" noChangeArrowheads="1"/>
          </p:cNvPicPr>
          <p:nvPr/>
        </p:nvPicPr>
        <p:blipFill>
          <a:blip r:embed="rId2" cstate="print"/>
          <a:srcRect/>
          <a:stretch>
            <a:fillRect/>
          </a:stretch>
        </p:blipFill>
        <p:spPr bwMode="auto">
          <a:xfrm>
            <a:off x="1905000" y="0"/>
            <a:ext cx="5638800" cy="68580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Photo0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Photo08"/>
          <p:cNvPicPr>
            <a:picLocks noChangeAspect="1" noChangeArrowheads="1"/>
          </p:cNvPicPr>
          <p:nvPr/>
        </p:nvPicPr>
        <p:blipFill>
          <a:blip r:embed="rId2" cstate="print"/>
          <a:srcRect/>
          <a:stretch>
            <a:fillRect/>
          </a:stretch>
        </p:blipFill>
        <p:spPr bwMode="auto">
          <a:xfrm>
            <a:off x="2362200" y="0"/>
            <a:ext cx="4953000" cy="68580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Photo09"/>
          <p:cNvPicPr>
            <a:picLocks noChangeAspect="1" noChangeArrowheads="1"/>
          </p:cNvPicPr>
          <p:nvPr/>
        </p:nvPicPr>
        <p:blipFill>
          <a:blip r:embed="rId2" cstate="print"/>
          <a:srcRect/>
          <a:stretch>
            <a:fillRect/>
          </a:stretch>
        </p:blipFill>
        <p:spPr bwMode="auto">
          <a:xfrm>
            <a:off x="0" y="-73025"/>
            <a:ext cx="9144000" cy="6931025"/>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Photo10"/>
          <p:cNvPicPr>
            <a:picLocks noChangeAspect="1" noChangeArrowheads="1"/>
          </p:cNvPicPr>
          <p:nvPr/>
        </p:nvPicPr>
        <p:blipFill>
          <a:blip r:embed="rId2" cstate="print"/>
          <a:srcRect/>
          <a:stretch>
            <a:fillRect/>
          </a:stretch>
        </p:blipFill>
        <p:spPr bwMode="auto">
          <a:xfrm>
            <a:off x="2667000" y="0"/>
            <a:ext cx="4352925" cy="68580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 Box 2"/>
          <p:cNvSpPr txBox="1">
            <a:spLocks noChangeArrowheads="1"/>
          </p:cNvSpPr>
          <p:nvPr/>
        </p:nvSpPr>
        <p:spPr bwMode="auto">
          <a:xfrm>
            <a:off x="2195513" y="1700213"/>
            <a:ext cx="4895850" cy="4895850"/>
          </a:xfrm>
          <a:prstGeom prst="rect">
            <a:avLst/>
          </a:prstGeom>
          <a:noFill/>
          <a:ln w="9525">
            <a:noFill/>
            <a:miter lim="800000"/>
            <a:headEnd/>
            <a:tailEnd/>
          </a:ln>
          <a:effectLst/>
        </p:spPr>
        <p:txBody>
          <a:bodyPr>
            <a:spAutoFit/>
          </a:bodyPr>
          <a:lstStyle/>
          <a:p>
            <a:pPr>
              <a:lnSpc>
                <a:spcPct val="150000"/>
              </a:lnSpc>
            </a:pPr>
            <a:r>
              <a:rPr lang="en-US" altLang="zh-TW" sz="2000" b="0">
                <a:latin typeface="Times New Roman" pitchFamily="18" charset="0"/>
                <a:ea typeface="標楷體" pitchFamily="65" charset="-120"/>
              </a:rPr>
              <a:t> </a:t>
            </a:r>
            <a:r>
              <a:rPr lang="zh-TW" altLang="en-US" sz="3200" b="0"/>
              <a:t>社會史：例如娼妓契約書</a:t>
            </a:r>
          </a:p>
          <a:p>
            <a:pPr>
              <a:lnSpc>
                <a:spcPct val="150000"/>
              </a:lnSpc>
            </a:pPr>
            <a:r>
              <a:rPr lang="zh-TW" altLang="en-US" sz="3200" b="0"/>
              <a:t>經濟史：土地或會社等登      記簿</a:t>
            </a:r>
          </a:p>
          <a:p>
            <a:pPr>
              <a:lnSpc>
                <a:spcPct val="150000"/>
              </a:lnSpc>
            </a:pPr>
            <a:r>
              <a:rPr lang="zh-TW" altLang="en-US" sz="3200" b="0"/>
              <a:t>日本帝國史、比較史，</a:t>
            </a:r>
            <a:r>
              <a:rPr lang="en-US" altLang="zh-TW" sz="3200" b="0"/>
              <a:t>…</a:t>
            </a:r>
            <a:r>
              <a:rPr lang="zh-TW" altLang="en-US" sz="3200" b="0"/>
              <a:t>在史料運用上，具有無限的可能性</a:t>
            </a:r>
            <a:endParaRPr lang="zh-TW" altLang="en-US" sz="2000" b="0"/>
          </a:p>
          <a:p>
            <a:pPr>
              <a:lnSpc>
                <a:spcPct val="150000"/>
              </a:lnSpc>
            </a:pPr>
            <a:endParaRPr lang="en-US" altLang="zh-TW" b="0"/>
          </a:p>
        </p:txBody>
      </p:sp>
      <p:grpSp>
        <p:nvGrpSpPr>
          <p:cNvPr id="196611" name="Group 3"/>
          <p:cNvGrpSpPr>
            <a:grpSpLocks/>
          </p:cNvGrpSpPr>
          <p:nvPr/>
        </p:nvGrpSpPr>
        <p:grpSpPr bwMode="auto">
          <a:xfrm>
            <a:off x="0" y="0"/>
            <a:ext cx="9144000" cy="6838950"/>
            <a:chOff x="0" y="0"/>
            <a:chExt cx="5760" cy="4308"/>
          </a:xfrm>
        </p:grpSpPr>
        <p:pic>
          <p:nvPicPr>
            <p:cNvPr id="196612" name="Picture 4" descr="ppt-1s70_cut"/>
            <p:cNvPicPr>
              <a:picLocks noChangeAspect="1" noChangeArrowheads="1"/>
            </p:cNvPicPr>
            <p:nvPr/>
          </p:nvPicPr>
          <p:blipFill>
            <a:blip r:embed="rId2" cstate="print"/>
            <a:srcRect/>
            <a:stretch>
              <a:fillRect/>
            </a:stretch>
          </p:blipFill>
          <p:spPr bwMode="auto">
            <a:xfrm>
              <a:off x="0" y="0"/>
              <a:ext cx="588" cy="4308"/>
            </a:xfrm>
            <a:prstGeom prst="rect">
              <a:avLst/>
            </a:prstGeom>
            <a:noFill/>
          </p:spPr>
        </p:pic>
        <p:sp>
          <p:nvSpPr>
            <p:cNvPr id="196613" name="Rectangle 5"/>
            <p:cNvSpPr>
              <a:spLocks noChangeArrowheads="1"/>
            </p:cNvSpPr>
            <p:nvPr/>
          </p:nvSpPr>
          <p:spPr bwMode="auto">
            <a:xfrm>
              <a:off x="0" y="255"/>
              <a:ext cx="5760" cy="409"/>
            </a:xfrm>
            <a:prstGeom prst="rect">
              <a:avLst/>
            </a:prstGeom>
            <a:solidFill>
              <a:srgbClr val="478E00"/>
            </a:solidFill>
            <a:ln w="9525">
              <a:noFill/>
              <a:miter lim="800000"/>
              <a:headEnd/>
              <a:tailEnd/>
            </a:ln>
            <a:effectLst/>
          </p:spPr>
          <p:txBody>
            <a:bodyPr wrap="none" anchor="ctr"/>
            <a:lstStyle/>
            <a:p>
              <a:pPr algn="ctr"/>
              <a:r>
                <a:rPr lang="zh-TW" altLang="en-US" sz="2400" b="0">
                  <a:solidFill>
                    <a:schemeClr val="bg1"/>
                  </a:solidFill>
                  <a:latin typeface="標楷體" pitchFamily="65" charset="-120"/>
                  <a:ea typeface="標楷體" pitchFamily="65" charset="-120"/>
                </a:rPr>
                <a:t>其他歷史議題與研究方法</a:t>
              </a:r>
            </a:p>
          </p:txBody>
        </p:sp>
      </p:gr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ppt-1s70"/>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79203" name="Rectangle 3"/>
          <p:cNvSpPr>
            <a:spLocks noChangeArrowheads="1"/>
          </p:cNvSpPr>
          <p:nvPr/>
        </p:nvSpPr>
        <p:spPr bwMode="auto">
          <a:xfrm>
            <a:off x="0" y="2492375"/>
            <a:ext cx="9144000" cy="1871663"/>
          </a:xfrm>
          <a:prstGeom prst="rect">
            <a:avLst/>
          </a:prstGeom>
          <a:solidFill>
            <a:srgbClr val="478E00"/>
          </a:solidFill>
          <a:ln w="9525">
            <a:noFill/>
            <a:miter lim="800000"/>
            <a:headEnd/>
            <a:tailEnd/>
          </a:ln>
          <a:effectLst/>
        </p:spPr>
        <p:txBody>
          <a:bodyPr wrap="none" anchor="ctr"/>
          <a:lstStyle/>
          <a:p>
            <a:pPr algn="ctr"/>
            <a:r>
              <a:rPr lang="zh-TW" altLang="en-US" sz="4800" b="0">
                <a:solidFill>
                  <a:schemeClr val="bg1"/>
                </a:solidFill>
                <a:latin typeface="標楷體" pitchFamily="65" charset="-120"/>
                <a:ea typeface="標楷體" pitchFamily="65" charset="-120"/>
              </a:rPr>
              <a:t>敬 請 指 教</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DSCN0537"/>
          <p:cNvPicPr>
            <a:picLocks noGrp="1" noChangeAspect="1" noChangeArrowheads="1"/>
          </p:cNvPicPr>
          <p:nvPr>
            <p:ph/>
          </p:nvPr>
        </p:nvPicPr>
        <p:blipFill>
          <a:blip r:embed="rId2" cstate="print"/>
          <a:srcRect/>
          <a:stretch>
            <a:fillRect/>
          </a:stretch>
        </p:blipFill>
        <p:spPr>
          <a:xfrm>
            <a:off x="1235075" y="611188"/>
            <a:ext cx="6673850" cy="5178425"/>
          </a:xfrm>
        </p:spPr>
      </p:pic>
      <p:sp>
        <p:nvSpPr>
          <p:cNvPr id="187395" name="Oval 3"/>
          <p:cNvSpPr>
            <a:spLocks noChangeArrowheads="1"/>
          </p:cNvSpPr>
          <p:nvPr/>
        </p:nvSpPr>
        <p:spPr bwMode="auto">
          <a:xfrm>
            <a:off x="5867400" y="1844675"/>
            <a:ext cx="720725" cy="2736850"/>
          </a:xfrm>
          <a:prstGeom prst="ellipse">
            <a:avLst/>
          </a:prstGeom>
          <a:noFill/>
          <a:ln w="28575">
            <a:solidFill>
              <a:schemeClr val="tx1"/>
            </a:solidFill>
            <a:round/>
            <a:headEnd/>
            <a:tailEnd/>
          </a:ln>
          <a:effectLst/>
        </p:spPr>
        <p:txBody>
          <a:bodyPr wrap="none" anchor="ctr"/>
          <a:lstStyle/>
          <a:p>
            <a:endParaRPr lang="zh-TW" alt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DSCN0538"/>
          <p:cNvPicPr>
            <a:picLocks noGrp="1" noChangeAspect="1" noChangeArrowheads="1"/>
          </p:cNvPicPr>
          <p:nvPr>
            <p:ph/>
          </p:nvPr>
        </p:nvPicPr>
        <p:blipFill>
          <a:blip r:embed="rId2" cstate="print"/>
          <a:srcRect/>
          <a:stretch>
            <a:fillRect/>
          </a:stretch>
        </p:blipFill>
        <p:spPr>
          <a:xfrm>
            <a:off x="1235075" y="611188"/>
            <a:ext cx="6673850" cy="5178425"/>
          </a:xfrm>
        </p:spPr>
      </p:pic>
      <p:sp>
        <p:nvSpPr>
          <p:cNvPr id="188419" name="Oval 3"/>
          <p:cNvSpPr>
            <a:spLocks noChangeArrowheads="1"/>
          </p:cNvSpPr>
          <p:nvPr/>
        </p:nvSpPr>
        <p:spPr bwMode="auto">
          <a:xfrm>
            <a:off x="3132138" y="1916113"/>
            <a:ext cx="1152525" cy="1800225"/>
          </a:xfrm>
          <a:prstGeom prst="ellipse">
            <a:avLst/>
          </a:prstGeom>
          <a:noFill/>
          <a:ln w="28575">
            <a:solidFill>
              <a:schemeClr val="tx1"/>
            </a:solidFill>
            <a:round/>
            <a:headEnd/>
            <a:tailEnd/>
          </a:ln>
          <a:effectLst/>
        </p:spPr>
        <p:txBody>
          <a:bodyPr wrap="none" anchor="ctr"/>
          <a:lstStyle/>
          <a:p>
            <a:endParaRPr lang="zh-TW" alt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黃橙灰直條">
  <a:themeElements>
    <a:clrScheme name="黃橙灰直條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黃橙灰直條">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黃橙灰直條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黃橙灰直條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黃橙灰直條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黃橙灰直條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黃橙灰直條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黃橙灰直條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黃橙灰直條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黃橙灰直條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黃橙灰直條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黃橙灰直條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黃橙灰直條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黃橙灰直條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5318</TotalTime>
  <Words>2258</Words>
  <Application>Microsoft Office PowerPoint</Application>
  <PresentationFormat>如螢幕大小 (4:3)</PresentationFormat>
  <Paragraphs>466</Paragraphs>
  <Slides>77</Slides>
  <Notes>1</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77</vt:i4>
      </vt:variant>
    </vt:vector>
  </HeadingPairs>
  <TitlesOfParts>
    <vt:vector size="84" baseType="lpstr">
      <vt:lpstr>Arial</vt:lpstr>
      <vt:lpstr>新細明體</vt:lpstr>
      <vt:lpstr>標楷體</vt:lpstr>
      <vt:lpstr>華康特粗明體</vt:lpstr>
      <vt:lpstr>Times New Roman</vt:lpstr>
      <vt:lpstr>Broadway</vt:lpstr>
      <vt:lpstr>黃橙灰直條</vt:lpstr>
      <vt:lpstr>投影片 1</vt:lpstr>
      <vt:lpstr>投影片 2</vt:lpstr>
      <vt:lpstr>舉例:地院判決原本含上級審判決謄本 (二級二審制)  明治30年第245號判決</vt:lpstr>
      <vt:lpstr>投影片 4</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投影片 33</vt:lpstr>
      <vt:lpstr>投影片 34</vt:lpstr>
      <vt:lpstr>投影片 35</vt:lpstr>
      <vt:lpstr>投影片 36</vt:lpstr>
      <vt:lpstr>投影片 37</vt:lpstr>
      <vt:lpstr>投影片 38</vt:lpstr>
      <vt:lpstr>投影片 39</vt:lpstr>
      <vt:lpstr>投影片 40</vt:lpstr>
      <vt:lpstr>投影片 41</vt:lpstr>
      <vt:lpstr>投影片 42</vt:lpstr>
      <vt:lpstr>投影片 43</vt:lpstr>
      <vt:lpstr>投影片 44</vt:lpstr>
      <vt:lpstr>投影片 45</vt:lpstr>
      <vt:lpstr>投影片 46</vt:lpstr>
      <vt:lpstr>投影片 47</vt:lpstr>
      <vt:lpstr>投影片 48</vt:lpstr>
      <vt:lpstr>投影片 49</vt:lpstr>
      <vt:lpstr>投影片 50</vt:lpstr>
      <vt:lpstr>投影片 51</vt:lpstr>
      <vt:lpstr>投影片 52</vt:lpstr>
      <vt:lpstr>投影片 53</vt:lpstr>
      <vt:lpstr>投影片 54</vt:lpstr>
      <vt:lpstr>投影片 55</vt:lpstr>
      <vt:lpstr>投影片 56</vt:lpstr>
      <vt:lpstr>投影片 57</vt:lpstr>
      <vt:lpstr>投影片 58</vt:lpstr>
      <vt:lpstr>投影片 59</vt:lpstr>
      <vt:lpstr>投影片 60</vt:lpstr>
      <vt:lpstr>投影片 61</vt:lpstr>
      <vt:lpstr>投影片 62</vt:lpstr>
      <vt:lpstr>投影片 63</vt:lpstr>
      <vt:lpstr>投影片 64</vt:lpstr>
      <vt:lpstr>投影片 65</vt:lpstr>
      <vt:lpstr>投影片 66</vt:lpstr>
      <vt:lpstr>投影片 67</vt:lpstr>
      <vt:lpstr>投影片 68</vt:lpstr>
      <vt:lpstr>投影片 69</vt:lpstr>
      <vt:lpstr>投影片 70</vt:lpstr>
      <vt:lpstr>投影片 71</vt:lpstr>
      <vt:lpstr>投影片 72</vt:lpstr>
      <vt:lpstr>投影片 73</vt:lpstr>
      <vt:lpstr>投影片 74</vt:lpstr>
      <vt:lpstr>投影片 75</vt:lpstr>
      <vt:lpstr>投影片 76</vt:lpstr>
      <vt:lpstr>投影片 77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user</cp:lastModifiedBy>
  <cp:revision>449</cp:revision>
  <dcterms:created xsi:type="dcterms:W3CDTF">2007-02-08T02:45:28Z</dcterms:created>
  <dcterms:modified xsi:type="dcterms:W3CDTF">2012-02-01T08:33:46Z</dcterms:modified>
</cp:coreProperties>
</file>