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56" r:id="rId2"/>
    <p:sldId id="270" r:id="rId3"/>
    <p:sldId id="272" r:id="rId4"/>
    <p:sldId id="271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8" r:id="rId19"/>
    <p:sldId id="287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31B49-20C9-4810-82EB-8C36607D4BD9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0D36-F598-4466-9411-641E2072CE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1E1F5-13C2-4040-BF31-A15BB02C5166}" type="datetimeFigureOut">
              <a:rPr lang="zh-TW" altLang="en-US" smtClean="0"/>
              <a:pPr/>
              <a:t>2015/12/5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20FAB-7E42-4008-9A90-07D686FD40F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2160240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zh-TW" altLang="zh-TW" sz="6600" b="1" dirty="0" smtClean="0">
                <a:latin typeface="微軟正黑體" pitchFamily="34" charset="-120"/>
                <a:ea typeface="微軟正黑體" pitchFamily="34" charset="-120"/>
              </a:rPr>
              <a:t>灣人</a:t>
            </a:r>
            <a:r>
              <a:rPr lang="zh-TW" altLang="en-US" sz="6600" b="1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6600" b="1" dirty="0" smtClean="0">
                <a:latin typeface="微軟正黑體" pitchFamily="34" charset="-120"/>
                <a:ea typeface="微軟正黑體" pitchFamily="34" charset="-120"/>
              </a:rPr>
              <a:t>國籍</a:t>
            </a:r>
            <a:r>
              <a:rPr lang="zh-TW" altLang="en-US" sz="6600" b="1" dirty="0" smtClean="0">
                <a:latin typeface="微軟正黑體" pitchFamily="34" charset="-120"/>
                <a:ea typeface="微軟正黑體" pitchFamily="34" charset="-120"/>
              </a:rPr>
              <a:t>初體驗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日治台灣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與中國跨界人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流動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及其法律生活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4365104"/>
            <a:ext cx="7704856" cy="163103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王泰升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國立臺灣大學講座教授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中研院臺史所法律所合聘研究員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3008313" cy="1787798"/>
          </a:xfrm>
        </p:spPr>
        <p:txBody>
          <a:bodyPr>
            <a:noAutofit/>
          </a:bodyPr>
          <a:lstStyle/>
          <a:p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作為新臣民，前往屬於清國的廈門、泉州、福州等地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9552" y="2636912"/>
            <a:ext cx="3008313" cy="3528392"/>
          </a:xfrm>
        </p:spPr>
        <p:txBody>
          <a:bodyPr>
            <a:noAutofit/>
          </a:bodyPr>
          <a:lstStyle/>
          <a:p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台灣人於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1897</a:t>
            </a:r>
            <a:r>
              <a:rPr lang="zh-TW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國籍選定後，在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跨越台海到中國活動時，被日本政府視為「新臣民」，發給旅券（護照），而得以感受自己具有日本國民</a:t>
            </a:r>
            <a:r>
              <a:rPr lang="en-US" altLang="zh-TW" sz="25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日本國籍的身分。</a:t>
            </a:r>
            <a:endParaRPr lang="zh-TW" altLang="en-US" sz="25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2914" y="273050"/>
            <a:ext cx="4176022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860032" y="4077072"/>
            <a:ext cx="0" cy="11521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588224" y="4077072"/>
            <a:ext cx="0" cy="12241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6588222" y="2276872"/>
            <a:ext cx="1" cy="5040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860032" y="2276872"/>
            <a:ext cx="0" cy="5040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995936" y="3789040"/>
            <a:ext cx="0" cy="19443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3152329" cy="2448272"/>
          </a:xfrm>
        </p:spPr>
        <p:txBody>
          <a:bodyPr>
            <a:noAutofit/>
          </a:bodyPr>
          <a:lstStyle/>
          <a:p>
            <a:r>
              <a:rPr lang="en-US" altLang="zh-TW" sz="3600" b="0" dirty="0" smtClean="0">
                <a:latin typeface="微軟正黑體" pitchFamily="34" charset="-120"/>
                <a:ea typeface="微軟正黑體" pitchFamily="34" charset="-120"/>
              </a:rPr>
              <a:t>1936</a:t>
            </a:r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年台南人高慈美持日本護照到廈門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5157192"/>
            <a:ext cx="3008313" cy="968971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08720"/>
            <a:ext cx="54726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4139952" y="1844824"/>
            <a:ext cx="1512168" cy="864096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6804248" y="3789041"/>
            <a:ext cx="432048" cy="115212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859216" cy="635670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依附於日本國籍的「台灣籍民」身分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698976" cy="4691063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台灣人前往日本以外的國家，即被日本外交部門稱為「台灣籍民」，以與「內地人」相區隔。此讓台灣人感受到其與日本人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內地人之有別，助長台灣人意識，但該「台灣籍」卻非指「國籍」。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台灣籍民在中國享有許多好處：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免除厘金稅、落地稅或其他租稅賦課，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並擁有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治外法權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。在主張前揭好處時須表明有日本國籍，但在進入禁止外國人入內的非通商口岸地區時，又需隱瞞其之具有日本國籍。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前往法屬安南亦被稱台灣籍民，持有日本旅券即得以免除當地的人頭稅。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412776"/>
            <a:ext cx="2072640" cy="476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588224" y="4437112"/>
            <a:ext cx="0" cy="17283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676456" y="1844824"/>
            <a:ext cx="0" cy="15121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388424" y="1484784"/>
            <a:ext cx="0" cy="26642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台灣人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拿著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日本國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護照，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前往美國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參加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1904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年聖路易博覽會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，向國際社會介紹台灣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茶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00200"/>
            <a:ext cx="3744416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3744416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779912" y="2276872"/>
            <a:ext cx="0" cy="3384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491880" y="2276872"/>
            <a:ext cx="0" cy="2592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7020272" y="4941168"/>
            <a:ext cx="0" cy="10802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596336" y="2492896"/>
            <a:ext cx="0" cy="23762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812360" y="2708920"/>
            <a:ext cx="0" cy="5760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923702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在廈門的台灣籍民中，真正台灣住民者少，</a:t>
            </a:r>
            <a: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中國在地人冒籍者多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3240360" cy="5544616"/>
          </a:xfrm>
        </p:spPr>
        <p:txBody>
          <a:bodyPr>
            <a:noAutofit/>
          </a:bodyPr>
          <a:lstStyle/>
          <a:p>
            <a:r>
              <a:rPr lang="en-US" altLang="zh-TW" sz="21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2100" dirty="0" smtClean="0">
                <a:latin typeface="標楷體" pitchFamily="65" charset="-120"/>
                <a:ea typeface="標楷體" pitchFamily="65" charset="-120"/>
              </a:rPr>
              <a:t>總督府有意拓展其在台海對岸廈門等地的勢力，</a:t>
            </a:r>
            <a:r>
              <a:rPr lang="zh-TW" altLang="en-US" sz="2100" dirty="0" smtClean="0">
                <a:latin typeface="標楷體" pitchFamily="65" charset="-120"/>
                <a:ea typeface="標楷體" pitchFamily="65" charset="-120"/>
              </a:rPr>
              <a:t>故對於廈門等地清國人利用「</a:t>
            </a:r>
            <a:r>
              <a:rPr lang="zh-TW" altLang="zh-TW" sz="2100" dirty="0" smtClean="0">
                <a:latin typeface="標楷體" pitchFamily="65" charset="-120"/>
                <a:ea typeface="標楷體" pitchFamily="65" charset="-120"/>
              </a:rPr>
              <a:t>入籍</a:t>
            </a:r>
            <a:r>
              <a:rPr lang="zh-TW" altLang="en-US" sz="2100" dirty="0" smtClean="0">
                <a:latin typeface="標楷體" pitchFamily="65" charset="-120"/>
                <a:ea typeface="標楷體" pitchFamily="65" charset="-120"/>
              </a:rPr>
              <a:t>」巧門申請日本國籍從寬認定。</a:t>
            </a:r>
            <a:r>
              <a:rPr lang="zh-TW" altLang="zh-TW" sz="2100" dirty="0" smtClean="0">
                <a:latin typeface="標楷體" pitchFamily="65" charset="-120"/>
                <a:ea typeface="標楷體" pitchFamily="65" charset="-120"/>
              </a:rPr>
              <a:t>日本中央政府派駐廈門等地領事</a:t>
            </a:r>
            <a:r>
              <a:rPr lang="zh-TW" altLang="en-US" sz="2100" dirty="0" smtClean="0">
                <a:latin typeface="標楷體" pitchFamily="65" charset="-120"/>
                <a:ea typeface="標楷體" pitchFamily="65" charset="-120"/>
              </a:rPr>
              <a:t>卻認為，給予這些投機份子日本國籍，以致為</a:t>
            </a:r>
            <a:r>
              <a:rPr lang="zh-TW" altLang="zh-TW" sz="2100" dirty="0" smtClean="0">
                <a:latin typeface="標楷體" pitchFamily="65" charset="-120"/>
                <a:ea typeface="標楷體" pitchFamily="65" charset="-120"/>
              </a:rPr>
              <a:t>了守護</a:t>
            </a:r>
            <a:r>
              <a:rPr lang="zh-TW" altLang="en-US" sz="2100" dirty="0" smtClean="0">
                <a:latin typeface="標楷體" pitchFamily="65" charset="-120"/>
                <a:ea typeface="標楷體" pitchFamily="65" charset="-120"/>
              </a:rPr>
              <a:t>其</a:t>
            </a:r>
            <a:r>
              <a:rPr lang="zh-TW" altLang="zh-TW" sz="2100" dirty="0" smtClean="0">
                <a:latin typeface="標楷體" pitchFamily="65" charset="-120"/>
                <a:ea typeface="標楷體" pitchFamily="65" charset="-120"/>
              </a:rPr>
              <a:t>利益而忙煞領事館，對外交來講真的有益嗎？</a:t>
            </a:r>
            <a:endParaRPr lang="en-US" altLang="zh-TW" sz="21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1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100" dirty="0" smtClean="0">
                <a:latin typeface="標楷體" pitchFamily="65" charset="-120"/>
                <a:ea typeface="標楷體" pitchFamily="65" charset="-120"/>
              </a:rPr>
              <a:t>有謂日本政府刻意讓台灣不肖之徒前往廈門做壞事，以分裂兩岸漢人感情，恐僅為臆測。此報告反映廈門當地人已從經常冒充英籍，改為冒充台灣籍民。</a:t>
            </a:r>
            <a:endParaRPr lang="zh-TW" altLang="en-US" sz="21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591638"/>
            <a:ext cx="5112568" cy="406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076056" y="2276872"/>
            <a:ext cx="0" cy="30963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292080" y="2780928"/>
            <a:ext cx="0" cy="18722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779912" y="4005064"/>
            <a:ext cx="0" cy="14403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95710"/>
          </a:xfrm>
        </p:spPr>
        <p:txBody>
          <a:bodyPr>
            <a:noAutofit/>
          </a:bodyPr>
          <a:lstStyle/>
          <a:p>
            <a:pPr algn="ctr"/>
            <a:r>
              <a:rPr lang="zh-TW" altLang="en-US" sz="3000" b="0" dirty="0" smtClean="0">
                <a:latin typeface="微軟正黑體" pitchFamily="34" charset="-120"/>
                <a:ea typeface="微軟正黑體" pitchFamily="34" charset="-120"/>
              </a:rPr>
              <a:t>台灣人在中國的法律地位引發日中外交爭議，</a:t>
            </a:r>
            <a:r>
              <a:rPr lang="en-US" altLang="zh-TW" sz="30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0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000" b="0" dirty="0" smtClean="0">
                <a:latin typeface="微軟正黑體" pitchFamily="34" charset="-120"/>
                <a:ea typeface="微軟正黑體" pitchFamily="34" charset="-120"/>
              </a:rPr>
              <a:t>凸顯日本國籍意義（福、客兩岸政治分離經驗）</a:t>
            </a:r>
            <a:endParaRPr lang="zh-TW" altLang="en-US" sz="30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4104456" cy="4968552"/>
          </a:xfrm>
        </p:spPr>
        <p:txBody>
          <a:bodyPr>
            <a:noAutofit/>
          </a:bodyPr>
          <a:lstStyle/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中國於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1909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年施行現代國籍法制，對於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在不屬通商口岸的內陸地區擁有不動產者視同具有中國籍。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但台灣人出於祖產而在中國有土地者不少，當發生糾紛時，日、中兩國均認為有管轄權，須進行外交協商。這些台灣人對日本國籍當然滋生休戚與共之感。</a:t>
            </a:r>
            <a:endParaRPr lang="en-US" altLang="zh-TW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例如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1909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月，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在汕頭發生台灣籍民邱金秀返鄉掃墓時，因墓地糾紛而遭清朝地方官員拘禁。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日本外務省認知到冒籍者甚多，故先請台灣總督府調查邱女是否真係帝國臣民。國籍之意義大矣。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556792"/>
            <a:ext cx="44644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499992" y="2636912"/>
            <a:ext cx="0" cy="792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580112" y="5085184"/>
            <a:ext cx="0" cy="792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868144" y="2492896"/>
            <a:ext cx="0" cy="30243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31224" cy="8516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日本整頓在中國的台灣籍民，</a:t>
            </a:r>
            <a: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台灣人的國籍利益未受保障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5410944" cy="5090244"/>
          </a:xfrm>
        </p:spPr>
        <p:txBody>
          <a:bodyPr>
            <a:normAutofit lnSpcReduction="10000"/>
          </a:bodyPr>
          <a:lstStyle/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1910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外務省與臺灣總督府確定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了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福州、廈門、汕頭三領事館轄區內台灣籍民之取捨原則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。已在領事館登錄者：（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en-US" sz="2200" u="sng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在台沒本籍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、擁有日籍沒不妥→至總督府設新籍，（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）在台沒本籍、擁有日籍有害→領事館註銷登錄。（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en-US" sz="2200" u="sng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在台</a:t>
            </a:r>
            <a:r>
              <a:rPr lang="zh-TW" altLang="en-US" sz="2200" u="sng" dirty="0" smtClean="0">
                <a:latin typeface="標楷體" pitchFamily="65" charset="-120"/>
                <a:ea typeface="標楷體" pitchFamily="65" charset="-120"/>
              </a:rPr>
              <a:t>有本籍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、擁有日籍有害→總督府除籍後，領事館註銷。故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冒籍者可能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被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漂白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，台灣人可能</a:t>
            </a:r>
            <a:r>
              <a:rPr lang="zh-TW" altLang="en-US" sz="2200" b="1" dirty="0" smtClean="0">
                <a:latin typeface="標楷體" pitchFamily="65" charset="-120"/>
                <a:ea typeface="標楷體" pitchFamily="65" charset="-120"/>
              </a:rPr>
              <a:t>被取消國籍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以素行除籍，理由如：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利用臺灣籍與惡漢交往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不服從本館之命令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有健訟之弊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秘密販售嗎啡而不服從本館之命令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台灣籍民不等於台灣人，廈門領事自認該地台灣籍民，大多數是世居廈門，許多人連一次也不曾踏上台灣土地。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被扭曲的國籍制度！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397000"/>
            <a:ext cx="302433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444208" y="1772816"/>
            <a:ext cx="0" cy="18722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588224" y="3501008"/>
            <a:ext cx="0" cy="2592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892480" y="1772816"/>
            <a:ext cx="0" cy="18722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563662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日籍台灣人在中國享有領事裁判權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5194920" cy="5145435"/>
          </a:xfrm>
        </p:spPr>
        <p:txBody>
          <a:bodyPr>
            <a:normAutofit lnSpcReduction="10000"/>
          </a:bodyPr>
          <a:lstStyle/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日本於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1896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年在中國獲得領事裁判權。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日本在中國之人民及其財產歸日本管轄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民、刑事案件中，凡被告為日本人者，均由日本官員審斷，僅於日本人為原告、中國人為被告時，方由中國官員依中國法律審斷。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由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領事官進行第一審公判程序，但「該當死刑、無期徒刑或短期一年以上懲役或禁錮之罪」由領事官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預審後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送至日本的裁判所進行第一審公判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對領事館所為第一審裁判提起控訴（即上訴第二審）之案件、或前揭重罪的第一審公判的管轄法院，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係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長崎控訴院，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最終審則為日本的大審院。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25538"/>
            <a:ext cx="3096343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日本領事館內司法事件登記簿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5283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1044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203848" y="4293096"/>
            <a:ext cx="0" cy="15121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3347864" y="1700808"/>
            <a:ext cx="576064" cy="43924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7884368" y="1412776"/>
            <a:ext cx="576064" cy="424847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1921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年起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臺灣總督府法院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司法管轄權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延伸至居住於中國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華南</a:t>
            </a:r>
            <a:r>
              <a:rPr lang="zh-TW" altLang="zh-TW" sz="3200" dirty="0" smtClean="0">
                <a:latin typeface="微軟正黑體" pitchFamily="34" charset="-120"/>
                <a:ea typeface="微軟正黑體" pitchFamily="34" charset="-120"/>
              </a:rPr>
              <a:t>的台灣人</a:t>
            </a:r>
            <a:endParaRPr lang="zh-TW" altLang="en-US" sz="32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8219256" cy="1440160"/>
          </a:xfrm>
        </p:spPr>
        <p:txBody>
          <a:bodyPr>
            <a:noAutofit/>
          </a:bodyPr>
          <a:lstStyle/>
          <a:p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1921</a:t>
            </a:r>
            <a:r>
              <a:rPr lang="zh-TW" altLang="zh-TW" sz="2200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起，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在中國華南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經領事預審之關於重罪的第一審公判案件，以及對領事所為裁判不服而提起第二審上訴，都是由臺北地方法院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（不再是長崎裁判所）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審理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。且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由臺灣總督府高等法院為最終審裁判。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當事人更加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感受到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其為「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具有日本國籍的台灣人</a:t>
            </a:r>
            <a:r>
              <a:rPr lang="zh-TW" altLang="en-US" sz="2200" b="0" dirty="0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zh-TW" sz="2200" b="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200" b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8820472" y="1556792"/>
            <a:ext cx="81335" cy="63976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1764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5"/>
            <a:ext cx="43204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95536" y="3789040"/>
            <a:ext cx="648072" cy="215989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932040" y="3573015"/>
            <a:ext cx="792088" cy="208823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1259632" y="3573016"/>
            <a:ext cx="144016" cy="9361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763688" y="4005064"/>
            <a:ext cx="72008" cy="8640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從最近發生的事說起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不久前李登輝總統表示，台灣在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1945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之前是日本的一部分，故不會參與中國的「對日抗戰」。但也聽到，有小學生回家告訴媽媽說，二次大戰時台灣遭到日本飛機的轟炸。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本書封底的故事：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1923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月，住在中國廈門的台灣人與當地人發生衝突而被挾持，澎湖馬公港內軍艦即跨越台灣海峽上的國界線，駛向廈門並派陸戰隊登陸，以保護台灣人。見下圖。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1264" cy="995710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抗日的台灣人雖逃至中國，</a:t>
            </a:r>
            <a: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仍因日本國籍而被中方交由日方處死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6131024" cy="5018236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《臺灣日日新報》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報導日本領事官照會廈門道台引渡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在台抗日的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簡大獅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。其基於漢族意識到種族文化上的「祖國」尋求庇護，卻因經過兩年「國籍選擇」期間而成為日本臣民，日本即依現代國際法上的國籍管轄要求中國引渡。中國地方官將其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交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給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在廈門的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領事館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領事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再將其遣返台灣，台灣法院判處死刑並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即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執行。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其催命符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就是國籍。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/>
              <a:t>‧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在台灣犯罪而潛逃至中國的台灣人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當然不希望因日本國籍而被引渡回台灣受審，中國政府對日本的引渡要求也不會輕易答應。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1929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年日本領事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曾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請求引渡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某在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台涉嫌偽造文書詐欺取財罪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遭通緝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者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但中國以該人為中國國民黨黨員、具中國國籍，應受中國法管轄為由拒絕。此人已向中國法院申請保外就醫，其能否如願被「釋放」的關鍵，乃是國籍。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556792"/>
            <a:ext cx="194421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7524328" y="1700808"/>
            <a:ext cx="0" cy="5760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7956376" y="3284984"/>
            <a:ext cx="0" cy="2808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052736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在中台灣人涉及刑案須引渡給日本領事館，</a:t>
            </a:r>
            <a: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免受中國司法訴追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11560" y="1988840"/>
            <a:ext cx="3008313" cy="3218036"/>
          </a:xfrm>
        </p:spPr>
        <p:txBody>
          <a:bodyPr>
            <a:normAutofit lnSpcReduction="10000"/>
          </a:bodyPr>
          <a:lstStyle/>
          <a:p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透過新聞報導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（右揭為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1936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29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日的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《臺灣日日新報》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）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，在台灣的一般人亦可知悉，台灣人若在中國涉及刑案，將因屬日本臣民而由日本當局處置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5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00808"/>
            <a:ext cx="417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156176" y="1844824"/>
            <a:ext cx="0" cy="14401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444208" y="2636912"/>
            <a:ext cx="0" cy="13681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436096" y="1844824"/>
            <a:ext cx="0" cy="16561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724128" y="2492896"/>
            <a:ext cx="0" cy="15841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508104" y="4941168"/>
            <a:ext cx="0" cy="11521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724128" y="5085184"/>
            <a:ext cx="0" cy="12241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5220072" y="4149080"/>
            <a:ext cx="0" cy="20162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923702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台灣警察到中國辦案，</a:t>
            </a:r>
            <a: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以懲罰作奸犯科的台灣人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5554960" cy="4946228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依總督府內部報告，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1910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前期，許多品行不良的台灣人來到語言相通、文化近似的中國福建廣東一帶，在日本領事館警察人力不夠，中國當地政府行政或司法管轄權復不及於台灣籍民的情況下，大肆從事經營賭場妓館或販賣鴉片等惡行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1916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月之後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，臺灣總督府幾次派遣警察官到廣東、汕頭、廈門、福州，與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日本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領事官會同查案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。逮捕的嫌犯中具中國國籍者引渡給中國當局，具日本國籍者拘留於領事館以進行司法訴追。台灣統治當局因此得以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將警察權延伸至中國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4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12776"/>
            <a:ext cx="25202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452320" y="1484784"/>
            <a:ext cx="0" cy="13681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7596336" y="1484784"/>
            <a:ext cx="144016" cy="49685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7884368" y="4581128"/>
            <a:ext cx="72008" cy="18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6804248" y="1484784"/>
            <a:ext cx="72008" cy="29523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7092279" y="6093296"/>
            <a:ext cx="571" cy="3600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563662"/>
          </a:xfrm>
        </p:spPr>
        <p:txBody>
          <a:bodyPr>
            <a:noAutofit/>
          </a:bodyPr>
          <a:lstStyle/>
          <a:p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赴中需旅券，故不少人借道「內地」到中國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4474840" cy="5001419"/>
          </a:xfrm>
        </p:spPr>
        <p:txBody>
          <a:bodyPr>
            <a:noAutofit/>
          </a:bodyPr>
          <a:lstStyle/>
          <a:p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由</a:t>
            </a:r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1920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年代受過現代法政教育的台灣人政治異議者所辦的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《臺灣民報》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，稱台海對岸為「中國」、日本為「本國」。大多數反日的台灣人知識份子</a:t>
            </a:r>
            <a:r>
              <a:rPr lang="zh-TW" altLang="en-US" sz="2200" u="sng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在中國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時，也自稱「台灣人」，期待「中國人」幫助「我們」，已基於國籍而不自稱中國人。</a:t>
            </a:r>
            <a:endParaRPr lang="en-US" altLang="zh-TW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由於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從日本內地赴中國不須旅券，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故不少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台灣人經由日本內地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而前往中國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。這些人不一定是出於不良的動機，而可能僅為了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省去申請旅券之苦，但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也因</a:t>
            </a:r>
            <a:r>
              <a:rPr lang="zh-TW" altLang="zh-TW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「無旅券」前往中國</a:t>
            </a:r>
            <a:r>
              <a:rPr lang="zh-TW" altLang="en-US" sz="2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，而成為領事館取締對象。因此有撤廢該項旅券要求的主張。</a:t>
            </a:r>
            <a:endParaRPr lang="zh-TW" altLang="en-US" sz="2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96752"/>
            <a:ext cx="33123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012160" y="1628800"/>
            <a:ext cx="0" cy="46805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7164288" y="1484784"/>
            <a:ext cx="0" cy="18722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316416" y="4437112"/>
            <a:ext cx="0" cy="18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380312" y="5733256"/>
            <a:ext cx="0" cy="5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796136" y="1484784"/>
            <a:ext cx="0" cy="25202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在中國的台灣人因日本國籍而受保護也受監控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國籍確定才兩個月後的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1897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月間，居留於廈門的台南縣民侯鏡清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，即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以具有日本國籍而請求日本領事保護其利益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日本外交當局也因此而有所作為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1924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年兄弟爭產案：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5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個兄弟中有中國籍的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個哥哥主張，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位弟弟在日本領台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取得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日本國籍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而成外國人，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不能共有父親的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土地所有權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，但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廈門領事堅持清國政府應承認台灣籍民在清國土地的所有權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，使台灣人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對於能保護自己利益的日本國籍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倍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感親切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為反日而赴中的張秀哲，面對刑事司法程序時，欲當中國人、還是日籍台灣人？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在中國的台灣人異議份子，逾越了日本統治當局所設定的紅線時，領事警察就可能動手逮人，甚至送回台灣進行司法審判。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706090"/>
          </a:xfrm>
        </p:spPr>
        <p:txBody>
          <a:bodyPr>
            <a:noAutofit/>
          </a:bodyPr>
          <a:lstStyle/>
          <a:p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本於日本國籍而參與國家對外活動或戰爭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>
            <a:noAutofit/>
          </a:bodyPr>
          <a:lstStyle/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第一位參加奧運的台灣人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台中的張星賢，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係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代表日本國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1932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1936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兩度參加）。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具日本國籍的台灣人，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1937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年後，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一定程度參與了對中國佔領地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，包括金門、廈門、海南島等地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的統治。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相對於本於國籍要求國家保護，國家也本於國籍要求國民盡其忠誠義務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。二戰期間，曾在東南亞各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戰區，從事建築軍事工事、提供勞務、耕作軍需物資等軍夫的工作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共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多萬台灣人因具有日本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國籍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以軍人或軍屬身分，為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戰爭付出生命或青春的代價，死亡者以軍屬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者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為多。</a:t>
            </a:r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635670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到中國後轉換為中國國籍的台灣人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6048672" cy="5256584"/>
          </a:xfrm>
        </p:spPr>
        <p:txBody>
          <a:bodyPr>
            <a:no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謝介石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先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入國語學校學習日語、擔任通譯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1904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年前往東京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留學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結識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張勳之子，故畢業後前往中國發展。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1914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年在天津日本總領事館申請放棄日本國籍，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1915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年取得中華民國國籍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後，擔任北洋政府的外交官員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一直與日本方面關係密切，故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後來出任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滿洲國外交部總長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戰後也因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具中國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國籍而被判認「漢奸」。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黃朝琴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至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東京求學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而於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早稻田大學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就讀中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，與中國駐日公使館二等秘書之女結婚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1923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年早大畢業後與中國太太向中國駐日公使館申請發給證明，以中華民國國民身分赴美留學。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一直擁有日本國籍，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以免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登記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於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名下的在台不動產須於脫籍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年內處分。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1927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美國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返中國任職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外交部僑務局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時，仍具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日、中雙重國籍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1930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年為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進入外交部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辦理對日外交，而被要求脫離日籍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；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1931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向台灣戶政當局申請脫離日籍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獲准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後，即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被派為外交部科員。可見其對國籍的歸屬，有著家業、婚姻、事業等等考量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052736"/>
            <a:ext cx="2398345" cy="54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04248" y="3645024"/>
            <a:ext cx="0" cy="23042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7164288" y="4725144"/>
            <a:ext cx="0" cy="15841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7596336" y="1916832"/>
            <a:ext cx="0" cy="23762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在台灣遇見講一樣的話、卻不同國籍的清國勞工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19256" cy="1296144"/>
          </a:xfrm>
        </p:spPr>
        <p:txBody>
          <a:bodyPr>
            <a:normAutofit/>
          </a:bodyPr>
          <a:lstStyle/>
          <a:p>
            <a:r>
              <a:rPr lang="zh-TW" altLang="en-US" b="0" dirty="0" smtClean="0">
                <a:latin typeface="標楷體" pitchFamily="65" charset="-120"/>
                <a:ea typeface="標楷體" pitchFamily="65" charset="-120"/>
              </a:rPr>
              <a:t>台灣成為日本領土後，欲從對岸來台工作，須具有特定身分，或需隨身攜帶證件，台灣人透過此等差別待遇，而感受國籍之不同。</a:t>
            </a:r>
            <a:endParaRPr lang="zh-TW" altLang="en-US" b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8892480" y="1535113"/>
            <a:ext cx="72008" cy="63976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424586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6912"/>
            <a:ext cx="42474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691680" y="4509120"/>
            <a:ext cx="0" cy="2880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956376" y="3717032"/>
            <a:ext cx="0" cy="16561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23728" y="4509120"/>
            <a:ext cx="0" cy="2880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在台非屬勞工的清國人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中華民國人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857403"/>
          </a:xfrm>
        </p:spPr>
        <p:txBody>
          <a:bodyPr>
            <a:noAutofit/>
          </a:bodyPr>
          <a:lstStyle/>
          <a:p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林森：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1895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年台灣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主權變動後，從台灣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返回福州，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1898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年時因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受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清朝地方官追捕而避走台灣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，未以原居台灣而辦入（日）籍，係以清國人身分寄居，曾在台南地方法院嘉義支部任通譯，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1900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年自嘉義布袋登船離台。對台灣沒什麼認同，何以有「林森路」？在中國史觀下，尊崇其「國民政府主席」的經歷（台灣若能在中國史上沾到邊，就是了不起的事情，就像孫文來台一般）。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高銘鴻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：其父於清治末曾辦團練欲抗日，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1897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時舉家選擇清國籍而離台。其本身於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1914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年以「中華民國人」身分來台</a:t>
            </a:r>
            <a:r>
              <a:rPr lang="zh-TW" altLang="en-US" sz="2600" u="sng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經商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1916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年與台灣人女子結婚而續居台灣，於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1920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年代成為在台「華僑」的領導人，與台灣人有較強的連結。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491654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同為漢人、但不屬於同一國的華僑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3528" y="980728"/>
            <a:ext cx="4186808" cy="5688632"/>
          </a:xfrm>
        </p:spPr>
        <p:txBody>
          <a:bodyPr/>
          <a:lstStyle/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從入境台灣時就一再被提醒自己是中國籍的在台中國人，於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1920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年代即以「華僑」自稱。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1931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年中華民國政府於台北設立總領事館，承認在台具有中國國籍者為其僑民，亦強化在台華僑的群體意識。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台灣人及日本統治階層，於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1920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年代亦承認華僑是台灣社會中較特殊的一個族群。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《臺灣民報》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表示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華僑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是「在外的中國國民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…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不失其中國國民的資格」，清楚地意識到彼等與台灣人分屬不同國家。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796136" y="2996952"/>
            <a:ext cx="0" cy="3384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7668344" y="1700808"/>
            <a:ext cx="0" cy="18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748464" y="1412776"/>
            <a:ext cx="0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580112" y="1484784"/>
            <a:ext cx="0" cy="48965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292080" y="1484784"/>
            <a:ext cx="0" cy="3600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日本外務省外交史料館內檔案、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1937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年地圖（臺灣新民報附錄）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88843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81642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79712" y="4077072"/>
            <a:ext cx="0" cy="22322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1619671" y="2564904"/>
            <a:ext cx="571" cy="17281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3851920" y="4293096"/>
            <a:ext cx="571" cy="15841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不同國籍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相同對待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模糊化國籍意涵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就日治前期的民事法（關於土地的法律關係為例外）、為保甲內之人負連帶責任、笞刑等，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台灣人與日本人同國籍，卻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有不同的法律規定，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反而與不同國籍的在台中國人適用相同的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規定，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不免令台灣人疑惑其到底跟哪一群人是「同一國」？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日治後期台灣人與在台中國人所應適用的民事法已不相同，且因雙方國籍不同，而成為「涉外民事事件」。日本籍的台灣人與中國籍之人的婚姻事項，依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法例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之規定，以日本民法為準據法，故不能適用台灣人的習慣法，導致無法成立招婿婚。國籍的確發揮其影響力了，但對有情人而言，可能是相當殘酷的法律規定。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具中國國籍者須承受許多不利益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219256" cy="13381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廳長可隨時命令清國勞工離開台灣。</a:t>
            </a:r>
            <a:r>
              <a:rPr lang="en-US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具中國籍之人對於台灣的土地不得擁有業主權。</a:t>
            </a:r>
            <a:r>
              <a:rPr lang="en-US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子女難以接受教育：</a:t>
            </a:r>
            <a:r>
              <a:rPr lang="zh-TW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公學校有空缺才能申請附讀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只僑領（如高銘鴻）子弟才有機會就讀小學校</a:t>
            </a:r>
            <a:r>
              <a:rPr lang="zh-TW" altLang="en-US" b="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，在台學會日文卻不懂中文，故回中國就學也有困難。</a:t>
            </a:r>
            <a:endParaRPr lang="zh-TW" altLang="en-US" b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8820472" y="1484784"/>
            <a:ext cx="154360" cy="63976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5365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110" y="2349500"/>
            <a:ext cx="3515346" cy="417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779912" y="4653136"/>
            <a:ext cx="0" cy="792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067944" y="2924944"/>
            <a:ext cx="0" cy="6480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796136" y="3068960"/>
            <a:ext cx="0" cy="30963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860032" y="2780928"/>
            <a:ext cx="0" cy="8640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076056" y="5157192"/>
            <a:ext cx="360040" cy="136815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778098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台中國人將其國籍轉換為日本籍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者不多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成為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台灣人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養子：但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總督府將許可收養的條件嚴格，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例如須證明已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喪失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國籍，或在台有堅固的生活基礎等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成為日本人之入夫：曾有一件，但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1913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年後不准。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台女與中男結婚：台女失去日本籍而入中國籍；中女與台男結婚：中女失去中國籍而入日本籍；子女國籍原則上從父。因婚姻而轉換國籍者不少。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經由歸化：很少，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1936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年中國政府不許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45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歲以下者申請喪失國籍，等於不讓其歸化為日本籍。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一般台灣人對中國國籍的態度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Autofit/>
          </a:bodyPr>
          <a:lstStyle/>
          <a:p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對於從未前往中國的絕大多數台灣人而言，其對在台華僑的觀感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幾乎就等於是對中國人的印象，而華僑在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日治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台灣的社會地位不高，故台灣人大體上不認為擁有中華民國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600" dirty="0" smtClean="0">
                <a:latin typeface="標楷體" pitchFamily="65" charset="-120"/>
                <a:ea typeface="標楷體" pitchFamily="65" charset="-120"/>
              </a:rPr>
              <a:t>中國國籍是件值得追求的事。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一般台灣人對於國籍係扣緊著現實上的利益，而較欠缺國籍制度所預設之對國家的情感上認同與忠誠，故當</a:t>
            </a: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1945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年日本戰敗，日本國籍已可預期將不再吃香時，要台灣人接受變成戰勝國之中國的國籍並非難事。</a:t>
            </a:r>
            <a:endParaRPr lang="en-US" altLang="zh-TW" sz="2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另一方面，許多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華僑因長期在台灣生活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而對台灣政治共同體有歸屬感，故戰後</a:t>
            </a:r>
            <a:r>
              <a:rPr lang="zh-TW" altLang="en-US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zh-TW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不更動中國國籍的情況下，選擇與原日治時期台灣人同樣具有「台灣省籍」。</a:t>
            </a:r>
            <a:endParaRPr lang="zh-TW" altLang="en-US" sz="2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412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結論：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沒有自己的國家的台灣人，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如何能有國籍意識呢</a:t>
            </a:r>
            <a:r>
              <a:rPr lang="zh-TW" altLang="zh-TW" sz="3600" dirty="0" smtClean="0"/>
              <a:t>？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84576"/>
          </a:xfrm>
        </p:spPr>
        <p:txBody>
          <a:bodyPr>
            <a:noAutofit/>
          </a:bodyPr>
          <a:lstStyle/>
          <a:p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日治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下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台灣的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漢人，雖有相當程度之相對於日本內地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殖民母國的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台灣殖民地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共同體意識，亦即「台灣人意識」，但其國籍並非「台灣」，而是日本。惟日本帝國視台灣人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為三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等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國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民，台灣人很難打從心裡認同、熱愛日本這個國家，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故對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於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國籍仍不免存在著一種</a:t>
            </a:r>
            <a:r>
              <a:rPr lang="zh-TW" altLang="zh-TW" sz="2400" u="sng" dirty="0" smtClean="0">
                <a:latin typeface="標楷體" pitchFamily="65" charset="-120"/>
                <a:ea typeface="標楷體" pitchFamily="65" charset="-120"/>
              </a:rPr>
              <a:t>功利性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態度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日本國籍的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聯繫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建立在有助於其前往中國發展或獲利，或在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台灣不會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如中國籍者那樣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遭到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一些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不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利益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高山族原住民亦欠缺不存在於其固有文化中的國籍觀念。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從另一個角度來說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正因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台灣人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尚未能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本於具有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</a:rPr>
              <a:t>真實情感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的台灣共同體意識，建立一個現代型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</a:rPr>
              <a:t>國家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，進而擁有這個國家的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</a:rPr>
              <a:t>國籍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，故無法像擁有「自己的國家」的日本人或發展出現代國際法的西方國家之人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民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那樣，對其國籍存在著「忠誠」這種情感上、精神面的認知。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02034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97666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我所屬世代在學校沒教的一段歷史：日治時期。國民黨政府及馬英九總統一直說「兩岸分治」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66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年。對台灣一部分的人是如此，但對更多的人是日治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50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＋戰後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70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－戰後初期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＝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116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（年）。不同族群的歷史經驗應納入「我們」共同的歷史，因此需要正視日治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50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歷史認知上的錯亂導因於遺忘一個歷史事實：源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自西方的國籍制度，透過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1895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年馬關條約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條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國籍選擇條款、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1899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年日本國籍法在台施行，而</a:t>
            </a:r>
            <a:r>
              <a:rPr lang="zh-TW" altLang="zh-TW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首次出現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於台灣漢人社會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。按從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1895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年起，在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灣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峽上所出現的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「國界線」，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已使兩岸的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漢人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擁有不同的國籍。但是，當時的台灣人如何理解固有文化所無的國籍觀念？又如何在法律生活中感受到新的國籍制度？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826768" cy="792088"/>
          </a:xfrm>
        </p:spPr>
        <p:txBody>
          <a:bodyPr>
            <a:noAutofit/>
          </a:bodyPr>
          <a:lstStyle/>
          <a:p>
            <a:r>
              <a:rPr lang="zh-TW" altLang="zh-TW" sz="4000" b="0" dirty="0" smtClean="0">
                <a:latin typeface="微軟正黑體" pitchFamily="34" charset="-120"/>
                <a:ea typeface="微軟正黑體" pitchFamily="34" charset="-120"/>
              </a:rPr>
              <a:t>西方</a:t>
            </a:r>
            <a:r>
              <a:rPr lang="zh-TW" altLang="en-US" sz="4000" b="0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4000" b="0" dirty="0" smtClean="0">
                <a:latin typeface="微軟正黑體" pitchFamily="34" charset="-120"/>
                <a:ea typeface="微軟正黑體" pitchFamily="34" charset="-120"/>
              </a:rPr>
              <a:t>國籍制度</a:t>
            </a:r>
            <a:endParaRPr lang="zh-TW" altLang="en-US" sz="40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4186808" cy="5001419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依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1648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年西伐利亞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條約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，各主權國家相互平等，對領土內人或物有排他的管轄權（領土管轄）、對領土外具有國籍者得為外交保護（國籍管轄）。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國籍為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某個人屬於某特定國家的法律上鈕帶，表徵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其係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該國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國民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。具某國國籍者，受該國保護的同時，對該國有永久忠誠之義務。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40324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968552" cy="504056"/>
          </a:xfrm>
        </p:spPr>
        <p:txBody>
          <a:bodyPr>
            <a:noAutofit/>
          </a:bodyPr>
          <a:lstStyle/>
          <a:p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漢族的化外人觀念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1520" y="836712"/>
            <a:ext cx="5832648" cy="6021288"/>
          </a:xfrm>
        </p:spPr>
        <p:txBody>
          <a:bodyPr>
            <a:noAutofit/>
          </a:bodyPr>
          <a:lstStyle/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天下：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（中原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〔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中國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〕/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民）、（化外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夷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蕃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◄►天下之外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非人，天朝＞「蕃夷之國」，民（具有漢</a:t>
            </a:r>
            <a:r>
              <a:rPr lang="zh-TW" altLang="en-US" sz="2200" u="sng" dirty="0" smtClean="0">
                <a:latin typeface="標楷體" pitchFamily="65" charset="-120"/>
                <a:ea typeface="標楷體" pitchFamily="65" charset="-120"/>
              </a:rPr>
              <a:t>文化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）＞化外人。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元朝時居住福建廣東的漢人，已與化外人進行朝貢以外的貿易，泉州為通商重地；明朝禁之，但庶民仍為之，清朝沿襲，故其至東南亞西方國家殖民地，即成為「天朝棄民」。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清朝於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1842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年被迫進入以西方國際法為準的「條約體制」，海外華人成為具有西方國籍的外國人，且「左右逢源」。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受傳統觀念影響的清朝官民仍以</a:t>
            </a:r>
            <a:r>
              <a:rPr lang="zh-TW" altLang="en-US" sz="2200" u="sng" dirty="0" smtClean="0">
                <a:latin typeface="標楷體" pitchFamily="65" charset="-120"/>
                <a:ea typeface="標楷體" pitchFamily="65" charset="-120"/>
              </a:rPr>
              <a:t>文化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為準，視海外華人為「漢奸」，但從西方國際法上</a:t>
            </a:r>
            <a:r>
              <a:rPr lang="zh-TW" altLang="en-US" sz="2200" u="sng" dirty="0" smtClean="0">
                <a:latin typeface="標楷體" pitchFamily="65" charset="-120"/>
                <a:ea typeface="標楷體" pitchFamily="65" charset="-120"/>
              </a:rPr>
              <a:t>國籍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而言，其對大清帝國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中國（已非古籍上意涵）無忠誠義務，何「奸」之有？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現實上利益使清朝治下之民意圖冒籍，尤以福建為盛。視國籍為無關國家忠誠的謀利工具。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200" dirty="0" smtClean="0"/>
          </a:p>
          <a:p>
            <a:endParaRPr lang="zh-TW" altLang="en-US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5202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596336" y="764704"/>
            <a:ext cx="0" cy="43924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554960" cy="563662"/>
          </a:xfrm>
        </p:spPr>
        <p:txBody>
          <a:bodyPr>
            <a:noAutofit/>
          </a:bodyPr>
          <a:lstStyle/>
          <a:p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清治台灣漢人的國籍觀念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3528" y="908720"/>
            <a:ext cx="4248472" cy="5544616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自福建、廣東沿海移出的福佬人、客家人，原即具有化外貿易經驗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，但在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清朝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鎖國政策下，直到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1860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年清朝在台開放雞籠、淡水、安平、打狗等四個外國人可通商的口岸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（見右圖）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，才接觸西方商人或傳教士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，然其與福建廣東原鄉仍維持貿易或家族活動等關係。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清治末在台漢人仍保有以文化為準的化外人觀念，視國籍為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無關現代型國家之認同與忠誠，而較在乎其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因而可獲得什麼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好處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4114800" cy="38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779686"/>
          </a:xfrm>
        </p:spPr>
        <p:txBody>
          <a:bodyPr>
            <a:noAutofit/>
          </a:bodyPr>
          <a:lstStyle/>
          <a:p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領土之歸屬變更時，其上人民得選擇其國籍</a:t>
            </a:r>
            <a:endParaRPr lang="zh-TW" altLang="en-US" sz="32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5770984" cy="5544616"/>
          </a:xfrm>
        </p:spPr>
        <p:txBody>
          <a:bodyPr>
            <a:no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依總督府內訓，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1895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日前於台灣島及澎湖列島有一定住所者，即係「台灣住民」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（含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短期勞動者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）而擁有國籍選擇權，解釋上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僅限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本島人（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在台漢人及被漢化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平埔族人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）。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至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1897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日為止，未積極遷出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、在台有一定住所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之台灣住民，視為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日本國臣民，惟「有土匪嫌疑之人和可能妨害治安之人」除外。國籍選擇權限賦予戶主，如戶主不成為日本國臣民，其家屬亦同。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台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漢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人所在意的，不是西方的國籍概念中的國家認同與忠誠，而是生活方式與財產利益上的利弊得失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選日本國籍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可持續在台生活，但有遭日本暴政之風險，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選清國國籍則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須處分掉產業，遭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立即而明顯的損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害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或僅有可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參加科舉以獲官位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的好處。故絕大多數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「選擇」日本國籍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國籍選擇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期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限屆滿之後，原已離去的台灣住民，若申請「入籍」（入日本國籍），總督府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zh-TW" sz="2000" dirty="0" smtClean="0">
                <a:latin typeface="標楷體" pitchFamily="65" charset="-120"/>
                <a:ea typeface="標楷體" pitchFamily="65" charset="-120"/>
              </a:rPr>
              <a:t>「戶籍編入遺漏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」為由同意之，規避兩年期限的規定。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124744"/>
            <a:ext cx="24482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8460431" y="3284984"/>
            <a:ext cx="570" cy="12241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876256" y="1268760"/>
            <a:ext cx="0" cy="18722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7884368" y="5517232"/>
            <a:ext cx="8955" cy="6395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380312" y="1196752"/>
            <a:ext cx="0" cy="20882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7380312" y="5805264"/>
            <a:ext cx="8955" cy="3515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6264696" cy="779686"/>
          </a:xfrm>
        </p:spPr>
        <p:txBody>
          <a:bodyPr>
            <a:noAutofit/>
          </a:bodyPr>
          <a:lstStyle/>
          <a:p>
            <a:r>
              <a:rPr lang="zh-TW" altLang="en-US" sz="3600" b="0" dirty="0" smtClean="0">
                <a:latin typeface="微軟正黑體" pitchFamily="34" charset="-120"/>
                <a:ea typeface="微軟正黑體" pitchFamily="34" charset="-120"/>
              </a:rPr>
              <a:t>高山族原住民之取得日本國籍</a:t>
            </a:r>
            <a:endParaRPr lang="zh-TW" altLang="en-US" sz="36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5698976" cy="5112568"/>
          </a:xfrm>
        </p:spPr>
        <p:txBody>
          <a:bodyPr>
            <a:normAutofit/>
          </a:bodyPr>
          <a:lstStyle/>
          <a:p>
            <a:r>
              <a:rPr lang="en-US" altLang="zh-TW" sz="25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不承認時稱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「生蕃」或「蕃人」的高山族原住民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具有法律上人格，並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未賦予彼等國籍選擇權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見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1907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年之論述。</a:t>
            </a:r>
            <a:endParaRPr lang="en-US" altLang="zh-TW" sz="25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‧1915</a:t>
            </a:r>
            <a:r>
              <a:rPr lang="zh-TW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年理蕃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zh-TW" sz="2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年計畫結束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500" dirty="0" smtClean="0">
                <a:latin typeface="標楷體" pitchFamily="65" charset="-120"/>
                <a:ea typeface="標楷體" pitchFamily="65" charset="-120"/>
              </a:rPr>
              <a:t>日本國家權威</a:t>
            </a:r>
            <a:r>
              <a:rPr lang="zh-TW" altLang="zh-TW" sz="2500" dirty="0" smtClean="0">
                <a:latin typeface="標楷體" pitchFamily="65" charset="-120"/>
                <a:ea typeface="標楷體" pitchFamily="65" charset="-120"/>
              </a:rPr>
              <a:t>可控制大部分的蕃地後，方視高山族原住民為具有日本國籍的臣民。依日治學者見解，高山族原住民乃是另依日本的《國籍法》，而非依前述條約上國籍選擇，取得日本國籍。</a:t>
            </a:r>
            <a:endParaRPr lang="zh-TW" altLang="en-US" sz="25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92696"/>
            <a:ext cx="230425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8100392" y="1052736"/>
            <a:ext cx="0" cy="12961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8388423" y="4725144"/>
            <a:ext cx="8955" cy="15121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4377</Words>
  <Application>Microsoft Office PowerPoint</Application>
  <PresentationFormat>如螢幕大小 (4:3)</PresentationFormat>
  <Paragraphs>103</Paragraphs>
  <Slides>34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台灣人的國籍初體驗 日治台灣與中國跨界人的流動 及其法律生活 </vt:lpstr>
      <vt:lpstr>從最近發生的事說起</vt:lpstr>
      <vt:lpstr>日本外務省外交史料館內檔案、 1937年地圖（臺灣新民報附錄）</vt:lpstr>
      <vt:lpstr>投影片 4</vt:lpstr>
      <vt:lpstr>西方的國籍制度</vt:lpstr>
      <vt:lpstr>漢族的化外人觀念</vt:lpstr>
      <vt:lpstr>清治台灣漢人的國籍觀念</vt:lpstr>
      <vt:lpstr>領土之歸屬變更時，其上人民得選擇其國籍</vt:lpstr>
      <vt:lpstr>高山族原住民之取得日本國籍</vt:lpstr>
      <vt:lpstr>作為新臣民，前往屬於清國的廈門、泉州、福州等地</vt:lpstr>
      <vt:lpstr>1936年台南人高慈美持日本護照到廈門</vt:lpstr>
      <vt:lpstr>依附於日本國籍的「台灣籍民」身分</vt:lpstr>
      <vt:lpstr>台灣人拿著日本國護照，前往美國參加1904年聖路易博覽會，向國際社會介紹台灣茶</vt:lpstr>
      <vt:lpstr>在廈門的台灣籍民中，真正台灣住民者少， 中國在地人冒籍者多</vt:lpstr>
      <vt:lpstr>台灣人在中國的法律地位引發日中外交爭議， 凸顯日本國籍意義（福、客兩岸政治分離經驗）</vt:lpstr>
      <vt:lpstr>日本整頓在中國的台灣籍民， 台灣人的國籍利益未受保障</vt:lpstr>
      <vt:lpstr>日籍台灣人在中國享有領事裁判權</vt:lpstr>
      <vt:lpstr>日本領事館內司法事件登記簿</vt:lpstr>
      <vt:lpstr>1921年起臺灣總督府法院的司法管轄權， 延伸至居住於中國華南的台灣人</vt:lpstr>
      <vt:lpstr>抗日的台灣人雖逃至中國， 仍因日本國籍而被中方交由日方處死</vt:lpstr>
      <vt:lpstr>在中台灣人涉及刑案須引渡給日本領事館， 免受中國司法訴追</vt:lpstr>
      <vt:lpstr>台灣警察到中國辦案， 以懲罰作奸犯科的台灣人</vt:lpstr>
      <vt:lpstr>赴中需旅券，故不少人借道「內地」到中國</vt:lpstr>
      <vt:lpstr>在中國的台灣人因日本國籍而受保護也受監控</vt:lpstr>
      <vt:lpstr>本於日本國籍而參與國家對外活動或戰爭</vt:lpstr>
      <vt:lpstr>到中國後轉換為中國國籍的台灣人</vt:lpstr>
      <vt:lpstr>在台灣遇見講一樣的話、卻不同國籍的清國勞工</vt:lpstr>
      <vt:lpstr>在台非屬勞工的清國人/中華民國人</vt:lpstr>
      <vt:lpstr>同為漢人、但不屬於同一國的華僑</vt:lpstr>
      <vt:lpstr>不同國籍、相同對待，模糊化國籍意涵</vt:lpstr>
      <vt:lpstr>具中國國籍者須承受許多不利益</vt:lpstr>
      <vt:lpstr>在台中國人將其國籍轉換為日本籍者不多</vt:lpstr>
      <vt:lpstr>一般台灣人對中國國籍的態度</vt:lpstr>
      <vt:lpstr>結論：沒有自己的國家的台灣人， 如何能有國籍意識呢？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臺灣法律現代化歷程 從「內地延長」到「自主繼受」  王泰升 </dc:title>
  <dc:creator>user</dc:creator>
  <cp:lastModifiedBy>user</cp:lastModifiedBy>
  <cp:revision>158</cp:revision>
  <dcterms:created xsi:type="dcterms:W3CDTF">2015-08-08T12:21:26Z</dcterms:created>
  <dcterms:modified xsi:type="dcterms:W3CDTF">2015-12-05T16:08:22Z</dcterms:modified>
</cp:coreProperties>
</file>