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92" r:id="rId2"/>
    <p:sldId id="620" r:id="rId3"/>
    <p:sldId id="621" r:id="rId4"/>
    <p:sldId id="580" r:id="rId5"/>
    <p:sldId id="591" r:id="rId6"/>
    <p:sldId id="619" r:id="rId7"/>
    <p:sldId id="613" r:id="rId8"/>
    <p:sldId id="578" r:id="rId9"/>
    <p:sldId id="579" r:id="rId10"/>
    <p:sldId id="616" r:id="rId11"/>
    <p:sldId id="593" r:id="rId12"/>
    <p:sldId id="590" r:id="rId13"/>
    <p:sldId id="569" r:id="rId14"/>
    <p:sldId id="594" r:id="rId15"/>
    <p:sldId id="597" r:id="rId16"/>
    <p:sldId id="612" r:id="rId17"/>
    <p:sldId id="614" r:id="rId18"/>
    <p:sldId id="617" r:id="rId19"/>
    <p:sldId id="623" r:id="rId20"/>
    <p:sldId id="622" r:id="rId21"/>
    <p:sldId id="577" r:id="rId22"/>
  </p:sldIdLst>
  <p:sldSz cx="9144000" cy="6858000" type="screen4x3"/>
  <p:notesSz cx="6858000" cy="99472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72" autoAdjust="0"/>
  </p:normalViewPr>
  <p:slideViewPr>
    <p:cSldViewPr>
      <p:cViewPr varScale="1">
        <p:scale>
          <a:sx n="80" d="100"/>
          <a:sy n="80" d="100"/>
        </p:scale>
        <p:origin x="15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8158"/>
    </p:cViewPr>
  </p:sorterViewPr>
  <p:notesViewPr>
    <p:cSldViewPr>
      <p:cViewPr varScale="1">
        <p:scale>
          <a:sx n="61" d="100"/>
          <a:sy n="61" d="100"/>
        </p:scale>
        <p:origin x="-1704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163" y="0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318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163" y="9448318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9D721C-487D-41CF-BF89-62E4D3F29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771" y="0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6125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152" y="4724956"/>
            <a:ext cx="5027699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911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71" y="9449911"/>
            <a:ext cx="2972229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45F5E1E-22D7-4ABB-A1A1-0B07548067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交大：今天很高興有這個機會跟交大科法學院的法學者，以及客家學院等人文社會學科的研究者，分享個人的研究心得，更希望藉由最後的</a:t>
            </a:r>
            <a:r>
              <a:rPr lang="en-US" altLang="zh-TW" sz="1400" dirty="0" smtClean="0"/>
              <a:t>Q&amp;A</a:t>
            </a:r>
            <a:r>
              <a:rPr lang="zh-TW" altLang="en-US" sz="1400" dirty="0" smtClean="0"/>
              <a:t>，能從各位這裡，學到更多。今天的講題，不是隨意地將兩種專長拼湊在一起，而是代表著我個人約</a:t>
            </a:r>
            <a:r>
              <a:rPr lang="en-US" altLang="zh-TW" sz="1400" b="0" dirty="0" smtClean="0"/>
              <a:t>30</a:t>
            </a:r>
            <a:r>
              <a:rPr lang="zh-TW" altLang="en-US" sz="1400" b="0" dirty="0" smtClean="0"/>
              <a:t>年來</a:t>
            </a:r>
            <a:r>
              <a:rPr lang="zh-TW" altLang="en-US" sz="1400" dirty="0" smtClean="0"/>
              <a:t>，從一位只懂得法學的</a:t>
            </a:r>
            <a:r>
              <a:rPr lang="zh-TW" altLang="en-US" sz="1400" b="1" dirty="0" smtClean="0"/>
              <a:t>律師</a:t>
            </a:r>
            <a:r>
              <a:rPr lang="zh-TW" altLang="en-US" sz="1400" dirty="0" smtClean="0"/>
              <a:t>，到受到人文社會學科的感召，轉行成為研究台灣法律史的學</a:t>
            </a:r>
            <a:r>
              <a:rPr lang="zh-TW" altLang="en-US" sz="1400" b="1" dirty="0" smtClean="0"/>
              <a:t>者</a:t>
            </a:r>
            <a:r>
              <a:rPr lang="zh-TW" altLang="en-US" sz="1400" dirty="0" smtClean="0"/>
              <a:t>，再經過多年的學術歷練後，嘗試將「台灣法律社會史」與「法律論證」兩者</a:t>
            </a:r>
            <a:r>
              <a:rPr lang="zh-TW" altLang="en-US" sz="1400" b="1" dirty="0" smtClean="0"/>
              <a:t>結合</a:t>
            </a:r>
            <a:r>
              <a:rPr lang="zh-TW" altLang="en-US" sz="1400" dirty="0" smtClean="0"/>
              <a:t>，而在</a:t>
            </a:r>
            <a:r>
              <a:rPr lang="zh-TW" altLang="en-US" sz="1400" b="1" dirty="0" smtClean="0"/>
              <a:t>法學研究</a:t>
            </a:r>
            <a:r>
              <a:rPr lang="zh-TW" altLang="en-US" sz="1400" dirty="0" smtClean="0"/>
              <a:t>上提出「歷史思維法學」，亦即在此所稱的「人文社會取向的法學」。因此，必須先從我如何換個角度看見「台灣」，亦即圖上台澎金馬，以「稱仔」所代表的法律，開始講起。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dirty="0" smtClean="0"/>
              <a:t>本書的第一個結論是，在國家實證法規範上，亦即</a:t>
            </a:r>
            <a:r>
              <a:rPr lang="zh-TW" altLang="en-US" sz="1400" b="1" dirty="0" smtClean="0"/>
              <a:t>前述的</a:t>
            </a:r>
            <a:r>
              <a:rPr lang="zh-TW" altLang="en-US" sz="1400" dirty="0" smtClean="0"/>
              <a:t>法律條文、法學理論、司法或行政上的個案適用，已經</a:t>
            </a:r>
            <a:r>
              <a:rPr lang="zh-TW" altLang="en-US" sz="1400" b="1" dirty="0" smtClean="0"/>
              <a:t>部分的</a:t>
            </a:r>
            <a:r>
              <a:rPr lang="zh-TW" altLang="en-US" sz="1400" dirty="0" smtClean="0"/>
              <a:t>採取了現代的司法正義觀。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而這項觀察的前提是，漢族的法律傳統，與來自西方的現代法律，有差異，因而有將傳統轉化為現代的「現代化」問題。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「傳統」上是「判調不分」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。而「現代」是兩者分立，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9164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1400" dirty="0" smtClean="0"/>
              <a:t>在上述國家實證法底下，台灣法律史所念茲在茲、由</a:t>
            </a:r>
            <a:r>
              <a:rPr lang="zh-TW" altLang="en-US" sz="1400" b="1" dirty="0" smtClean="0"/>
              <a:t>一般人民</a:t>
            </a:r>
            <a:r>
              <a:rPr lang="zh-TW" altLang="en-US" sz="1400" dirty="0" smtClean="0"/>
              <a:t>為行動者的「</a:t>
            </a:r>
            <a:r>
              <a:rPr lang="zh-TW" altLang="en-US" sz="1400" b="1" dirty="0" smtClean="0"/>
              <a:t>社會生活上的運用法律</a:t>
            </a:r>
            <a:r>
              <a:rPr lang="zh-TW" altLang="en-US" sz="1400" dirty="0" smtClean="0"/>
              <a:t>」是如何呢？在此僅列舉幾點供參考，首先是：距離法院所在地遙遠，即較少由法院依法審判，從而較少體驗判調分立得司法正義觀。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在台北地方法院的民事案件中，當事人</a:t>
            </a:r>
            <a:r>
              <a:rPr lang="zh-TW" altLang="en-US" sz="1400" b="1" dirty="0" smtClean="0"/>
              <a:t>住在台北市者</a:t>
            </a:r>
            <a:r>
              <a:rPr lang="zh-TW" altLang="en-US" sz="1400" dirty="0" smtClean="0"/>
              <a:t>占了過半，</a:t>
            </a:r>
            <a:r>
              <a:rPr lang="en-US" altLang="zh-TW" sz="1400" dirty="0" smtClean="0"/>
              <a:t>56.5</a:t>
            </a:r>
            <a:r>
              <a:rPr lang="zh-TW" altLang="en-US" sz="1400" dirty="0" smtClean="0"/>
              <a:t>％，</a:t>
            </a:r>
            <a:r>
              <a:rPr lang="zh-TW" altLang="en-US" sz="1400" b="1" dirty="0" smtClean="0"/>
              <a:t>其次</a:t>
            </a:r>
            <a:r>
              <a:rPr lang="zh-TW" altLang="en-US" sz="1400" dirty="0" smtClean="0"/>
              <a:t>是</a:t>
            </a:r>
            <a:r>
              <a:rPr lang="zh-TW" altLang="en-US" sz="1400" b="1" dirty="0" smtClean="0"/>
              <a:t>住在基隆市郡者</a:t>
            </a:r>
            <a:r>
              <a:rPr lang="zh-TW" altLang="en-US" sz="1400" dirty="0" smtClean="0"/>
              <a:t>，但其只占</a:t>
            </a:r>
            <a:r>
              <a:rPr lang="en-US" altLang="zh-TW" sz="1400" dirty="0" smtClean="0"/>
              <a:t>7.3</a:t>
            </a:r>
            <a:r>
              <a:rPr lang="zh-TW" altLang="en-US" sz="1400" dirty="0" smtClean="0"/>
              <a:t>％，差了</a:t>
            </a:r>
            <a:r>
              <a:rPr lang="en-US" altLang="zh-TW" sz="1400" dirty="0" smtClean="0"/>
              <a:t>8</a:t>
            </a:r>
            <a:r>
              <a:rPr lang="zh-TW" altLang="en-US" sz="1400" dirty="0" smtClean="0"/>
              <a:t>倍之多。但在</a:t>
            </a:r>
            <a:r>
              <a:rPr lang="zh-TW" altLang="en-US" sz="1400" b="1" dirty="0" smtClean="0"/>
              <a:t>總人口</a:t>
            </a:r>
            <a:r>
              <a:rPr lang="zh-TW" altLang="en-US" sz="1400" dirty="0" smtClean="0"/>
              <a:t>上，兩者只相差</a:t>
            </a:r>
            <a:r>
              <a:rPr lang="en-US" altLang="zh-TW" sz="1400" dirty="0" smtClean="0"/>
              <a:t>5</a:t>
            </a:r>
            <a:r>
              <a:rPr lang="zh-TW" altLang="en-US" sz="1400" dirty="0" smtClean="0"/>
              <a:t>萬</a:t>
            </a:r>
            <a:r>
              <a:rPr lang="en-US" altLang="zh-TW" sz="1400" dirty="0" smtClean="0"/>
              <a:t>7</a:t>
            </a:r>
            <a:r>
              <a:rPr lang="zh-TW" altLang="en-US" sz="1400" dirty="0" smtClean="0"/>
              <a:t>千多人。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因此面對民事紛爭，</a:t>
            </a:r>
            <a:r>
              <a:rPr lang="zh-TW" altLang="en-US" sz="1400" b="1" dirty="0" smtClean="0"/>
              <a:t>台北人</a:t>
            </a:r>
            <a:r>
              <a:rPr lang="zh-TW" altLang="en-US" sz="1400" dirty="0" smtClean="0"/>
              <a:t>比</a:t>
            </a:r>
            <a:r>
              <a:rPr lang="zh-TW" altLang="en-US" sz="1400" b="1" dirty="0" smtClean="0"/>
              <a:t>基隆人</a:t>
            </a:r>
            <a:r>
              <a:rPr lang="zh-TW" altLang="en-US" sz="1400" dirty="0" smtClean="0"/>
              <a:t>，</a:t>
            </a:r>
            <a:r>
              <a:rPr lang="zh-TW" altLang="en-US" sz="1400" b="1" dirty="0" smtClean="0"/>
              <a:t>較常使用必須依法審判的法院</a:t>
            </a:r>
            <a:r>
              <a:rPr lang="zh-TW" altLang="en-US" sz="1400" dirty="0" smtClean="0"/>
              <a:t>，且</a:t>
            </a:r>
            <a:r>
              <a:rPr lang="zh-TW" altLang="en-US" sz="1400" b="1" dirty="0" smtClean="0"/>
              <a:t>使用的頻率</a:t>
            </a:r>
            <a:r>
              <a:rPr lang="zh-TW" altLang="en-US" sz="1400" dirty="0" smtClean="0"/>
              <a:t>差很多。為什麼？因為基隆人受</a:t>
            </a:r>
            <a:r>
              <a:rPr lang="zh-TW" altLang="en-US" sz="1400" b="1" dirty="0" smtClean="0"/>
              <a:t>儒家</a:t>
            </a:r>
            <a:r>
              <a:rPr lang="zh-TW" altLang="en-US" sz="1400" dirty="0" smtClean="0"/>
              <a:t>影響？不會吧。原因在於，</a:t>
            </a:r>
            <a:r>
              <a:rPr lang="zh-TW" altLang="en-US" sz="1400" b="1" dirty="0" smtClean="0"/>
              <a:t>基隆人必須搭車到台北市中心，才能使用法院</a:t>
            </a:r>
            <a:r>
              <a:rPr lang="zh-TW" altLang="en-US" sz="1400" dirty="0" smtClean="0"/>
              <a:t>，故</a:t>
            </a:r>
            <a:r>
              <a:rPr lang="zh-TW" altLang="en-US" sz="1400" b="1" dirty="0" smtClean="0"/>
              <a:t>訴訟所需的時間及金錢上的成本，相當的高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所以，台北人早就住在「天龍國」，較常使用法院，從而</a:t>
            </a:r>
            <a:r>
              <a:rPr lang="zh-TW" altLang="en-US" sz="1400" b="1" dirty="0" smtClean="0"/>
              <a:t>較有機會轉變</a:t>
            </a:r>
            <a:r>
              <a:rPr lang="zh-TW" altLang="en-US" sz="1400" dirty="0" smtClean="0"/>
              <a:t>其司法正義觀。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（如果基隆人</a:t>
            </a:r>
            <a:r>
              <a:rPr lang="zh-TW" altLang="en-US" sz="1400" b="1" dirty="0" smtClean="0"/>
              <a:t>保有傳統</a:t>
            </a:r>
            <a:r>
              <a:rPr lang="zh-TW" altLang="en-US" sz="1400" dirty="0" smtClean="0"/>
              <a:t>觀念者較多，你能說他們不具有「進步心態」嗎？還是應該譴責政府，為何不在基隆蓋地方法院？）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再看</a:t>
            </a:r>
            <a:r>
              <a:rPr lang="zh-TW" altLang="en-US" sz="1400" b="1" dirty="0" smtClean="0"/>
              <a:t>性別</a:t>
            </a:r>
            <a:r>
              <a:rPr lang="zh-TW" altLang="en-US" sz="1400" dirty="0" smtClean="0"/>
              <a:t>因素。從</a:t>
            </a:r>
            <a:r>
              <a:rPr lang="zh-TW" altLang="en-US" sz="1400" b="1" dirty="0" smtClean="0"/>
              <a:t>總數</a:t>
            </a:r>
            <a:r>
              <a:rPr lang="zh-TW" altLang="en-US" sz="1400" dirty="0" smtClean="0"/>
              <a:t>上看，絕大多數是男性，故其較有</a:t>
            </a:r>
            <a:r>
              <a:rPr lang="zh-TW" altLang="en-US" sz="1400" b="1" dirty="0" smtClean="0"/>
              <a:t>機會體驗</a:t>
            </a:r>
            <a:r>
              <a:rPr lang="zh-TW" altLang="en-US" sz="1400" dirty="0" smtClean="0"/>
              <a:t>新的司法正義觀。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但是，男性大多數是為了金錢涉訟（</a:t>
            </a:r>
            <a:r>
              <a:rPr lang="en-US" altLang="zh-TW" sz="1400" dirty="0" smtClean="0"/>
              <a:t>82.4</a:t>
            </a:r>
            <a:r>
              <a:rPr lang="zh-TW" altLang="en-US" sz="1400" dirty="0" smtClean="0"/>
              <a:t>％），但女性雖然涉及金錢者也最多，但不那麼多，且第二多的竟然是「人事」訴訟，占</a:t>
            </a:r>
            <a:r>
              <a:rPr lang="en-US" altLang="zh-TW" sz="1400" dirty="0" smtClean="0"/>
              <a:t>35</a:t>
            </a:r>
            <a:r>
              <a:rPr lang="zh-TW" altLang="en-US" sz="1400" dirty="0" smtClean="0"/>
              <a:t>％。而男性方面，最少的卻是人事。換言之，對於</a:t>
            </a:r>
            <a:r>
              <a:rPr lang="zh-TW" altLang="en-US" sz="1400" b="1" dirty="0" smtClean="0"/>
              <a:t>家族紛爭</a:t>
            </a:r>
            <a:r>
              <a:rPr lang="zh-TW" altLang="en-US" sz="1400" dirty="0" smtClean="0"/>
              <a:t>，女性常透過法院來爭取利益，而其司法正義觀也</a:t>
            </a:r>
            <a:r>
              <a:rPr lang="zh-TW" altLang="en-US" sz="1400" b="1" dirty="0" smtClean="0"/>
              <a:t>可能有所改變</a:t>
            </a:r>
            <a:r>
              <a:rPr lang="zh-TW" altLang="en-US" sz="1400" dirty="0" smtClean="0"/>
              <a:t>了。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接著我想問：「</a:t>
            </a:r>
            <a:r>
              <a:rPr lang="zh-TW" altLang="en-US" sz="1400" b="1" dirty="0" smtClean="0"/>
              <a:t>台灣人會比較喜歡找台灣人律師嗎</a:t>
            </a:r>
            <a:r>
              <a:rPr lang="zh-TW" altLang="en-US" sz="1400" dirty="0" smtClean="0"/>
              <a:t>？」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先看「總和」</a:t>
            </a:r>
            <a:r>
              <a:rPr lang="en-US" altLang="zh-TW" sz="1400" dirty="0" smtClean="0"/>
              <a:t>89</a:t>
            </a:r>
            <a:r>
              <a:rPr lang="zh-TW" altLang="en-US" sz="1400" dirty="0" smtClean="0"/>
              <a:t>％：</a:t>
            </a:r>
            <a:r>
              <a:rPr lang="en-US" altLang="zh-TW" sz="1400" dirty="0" smtClean="0"/>
              <a:t>11</a:t>
            </a:r>
            <a:r>
              <a:rPr lang="zh-TW" altLang="en-US" sz="1400" dirty="0" smtClean="0"/>
              <a:t>％，所以較喜歡用日本人律師嗎？不見得，因為台灣人律師是在</a:t>
            </a:r>
            <a:r>
              <a:rPr lang="en-US" altLang="zh-TW" sz="1400" dirty="0" smtClean="0"/>
              <a:t>1930</a:t>
            </a:r>
            <a:r>
              <a:rPr lang="zh-TW" altLang="en-US" sz="1400" dirty="0" smtClean="0"/>
              <a:t>年代以後，人數才逐漸多且總數比日本人少，台灣人律師的</a:t>
            </a:r>
            <a:r>
              <a:rPr lang="zh-TW" altLang="en-US" sz="1400" b="1" dirty="0" smtClean="0"/>
              <a:t>人數少，被聘請為訴訟代理人者當然少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不過，以這個總和，當作</a:t>
            </a:r>
            <a:r>
              <a:rPr lang="zh-TW" altLang="en-US" sz="1400" b="1" dirty="0" smtClean="0"/>
              <a:t>平均值</a:t>
            </a:r>
            <a:r>
              <a:rPr lang="zh-TW" altLang="en-US" sz="1400" dirty="0" smtClean="0"/>
              <a:t>，會發現：由日本人勢力壟斷的銀行、信用組合等金融機構，</a:t>
            </a:r>
            <a:r>
              <a:rPr lang="zh-TW" altLang="en-US" sz="1400" b="1" dirty="0" smtClean="0"/>
              <a:t>聘請日本人律師</a:t>
            </a:r>
            <a:r>
              <a:rPr lang="zh-TW" altLang="en-US" sz="1400" b="0" dirty="0" smtClean="0"/>
              <a:t>的比例</a:t>
            </a:r>
            <a:r>
              <a:rPr lang="zh-TW" altLang="en-US" sz="1400" b="1" dirty="0" smtClean="0"/>
              <a:t>，</a:t>
            </a:r>
            <a:r>
              <a:rPr lang="zh-TW" altLang="en-US" sz="1400" b="0" dirty="0" smtClean="0"/>
              <a:t>比平均值高出很多</a:t>
            </a:r>
            <a:r>
              <a:rPr lang="zh-TW" altLang="en-US" sz="1400" dirty="0" smtClean="0"/>
              <a:t>。在台灣人公司與日本人公司在家數上差不多的「株式會社」，</a:t>
            </a:r>
            <a:r>
              <a:rPr lang="zh-TW" altLang="en-US" sz="1400" b="1" dirty="0" smtClean="0"/>
              <a:t>幾乎等於平均值</a:t>
            </a:r>
            <a:r>
              <a:rPr lang="zh-TW" altLang="en-US" sz="1400" dirty="0" smtClean="0"/>
              <a:t>。在台灣人公司較多的「合資會社」，只有台灣人才有祭祀公業，則</a:t>
            </a:r>
            <a:r>
              <a:rPr lang="zh-TW" altLang="en-US" sz="1400" b="1" dirty="0" smtClean="0"/>
              <a:t>聘請台灣人律師</a:t>
            </a:r>
            <a:r>
              <a:rPr lang="zh-TW" altLang="en-US" sz="1400" dirty="0" smtClean="0"/>
              <a:t>的比例</a:t>
            </a:r>
            <a:r>
              <a:rPr lang="zh-TW" altLang="en-US" sz="1400" b="1" dirty="0" smtClean="0"/>
              <a:t>較平均值高一些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因此，族群別</a:t>
            </a:r>
            <a:r>
              <a:rPr lang="zh-TW" altLang="en-US" sz="1400" b="1" dirty="0" smtClean="0"/>
              <a:t>有差</a:t>
            </a:r>
            <a:r>
              <a:rPr lang="zh-TW" altLang="en-US" sz="1400" dirty="0" smtClean="0"/>
              <a:t>，但</a:t>
            </a:r>
            <a:r>
              <a:rPr lang="zh-TW" altLang="en-US" sz="1400" b="1" dirty="0" smtClean="0"/>
              <a:t>差距不大</a:t>
            </a:r>
            <a:r>
              <a:rPr lang="zh-TW" altLang="en-US" sz="1400" dirty="0" smtClean="0"/>
              <a:t>，因為台灣人律師有</a:t>
            </a:r>
            <a:r>
              <a:rPr lang="zh-TW" altLang="en-US" sz="1400" b="1" dirty="0" smtClean="0"/>
              <a:t>語言、人脈</a:t>
            </a:r>
            <a:r>
              <a:rPr lang="zh-TW" altLang="en-US" sz="1400" dirty="0" smtClean="0"/>
              <a:t>上優勢，日本人律師則有「</a:t>
            </a:r>
            <a:r>
              <a:rPr lang="zh-TW" altLang="en-US" sz="1400" b="1" dirty="0" smtClean="0"/>
              <a:t>官方關係良好</a:t>
            </a:r>
            <a:r>
              <a:rPr lang="zh-TW" altLang="en-US" sz="1400" dirty="0" smtClean="0"/>
              <a:t>」的優勢。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1400" b="1" dirty="0" smtClean="0"/>
              <a:t>這些觀察有助於今之司法改革</a:t>
            </a:r>
            <a:r>
              <a:rPr lang="zh-TW" altLang="en-US" sz="1400" dirty="0" smtClean="0"/>
              <a:t>。我問大家：台北人跟基隆人相比，誰聘請律師的比例較高？台北人</a:t>
            </a:r>
            <a:r>
              <a:rPr lang="en-US" altLang="zh-TW" sz="1400" dirty="0" smtClean="0"/>
              <a:t>39</a:t>
            </a:r>
            <a:r>
              <a:rPr lang="zh-TW" altLang="en-US" sz="1400" dirty="0" smtClean="0"/>
              <a:t>％、基隆人</a:t>
            </a:r>
            <a:r>
              <a:rPr lang="en-US" altLang="zh-TW" sz="1400" dirty="0" smtClean="0"/>
              <a:t>41</a:t>
            </a:r>
            <a:r>
              <a:rPr lang="zh-TW" altLang="en-US" sz="1400" dirty="0" smtClean="0"/>
              <a:t>％，基隆人比較高。</a:t>
            </a:r>
            <a:r>
              <a:rPr lang="zh-TW" altLang="en-US" sz="1400" b="1" dirty="0" smtClean="0"/>
              <a:t>基隆人距離台北地院較遠</a:t>
            </a:r>
            <a:r>
              <a:rPr lang="zh-TW" altLang="en-US" sz="1400" dirty="0" smtClean="0"/>
              <a:t>，若聘請律師，就可不必來回奔波，故比較需要聘請律師，但</a:t>
            </a:r>
            <a:r>
              <a:rPr lang="zh-TW" altLang="en-US" sz="1400" b="1" dirty="0" smtClean="0"/>
              <a:t>律師費用</a:t>
            </a:r>
            <a:r>
              <a:rPr lang="zh-TW" altLang="en-US" sz="1400" dirty="0" smtClean="0"/>
              <a:t>相當貴，這使得提起訴的</a:t>
            </a:r>
            <a:r>
              <a:rPr lang="zh-TW" altLang="en-US" sz="1400" b="1" dirty="0" smtClean="0"/>
              <a:t>成本</a:t>
            </a:r>
            <a:r>
              <a:rPr lang="zh-TW" altLang="en-US" sz="1400" dirty="0" smtClean="0"/>
              <a:t>大增，故只有</a:t>
            </a:r>
            <a:r>
              <a:rPr lang="zh-TW" altLang="en-US" sz="1400" b="1" dirty="0" smtClean="0"/>
              <a:t>利害關係重大的民事案件</a:t>
            </a:r>
            <a:r>
              <a:rPr lang="zh-TW" altLang="en-US" sz="1400" dirty="0" smtClean="0"/>
              <a:t>才會使用法院，也因此基隆人的案件</a:t>
            </a:r>
            <a:r>
              <a:rPr lang="zh-TW" altLang="en-US" sz="1400" b="1" dirty="0" smtClean="0"/>
              <a:t>數量</a:t>
            </a:r>
            <a:r>
              <a:rPr lang="zh-TW" altLang="en-US" sz="1400" dirty="0" smtClean="0"/>
              <a:t>比台北人</a:t>
            </a:r>
            <a:r>
              <a:rPr lang="zh-TW" altLang="en-US" sz="1400" b="1" dirty="0" smtClean="0"/>
              <a:t>少很多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b="0" dirty="0" smtClean="0"/>
              <a:t>其實，</a:t>
            </a:r>
            <a:r>
              <a:rPr lang="zh-TW" altLang="en-US" sz="1400" b="1" dirty="0" smtClean="0"/>
              <a:t>距離台北地方法院更遠</a:t>
            </a:r>
            <a:r>
              <a:rPr lang="zh-TW" altLang="en-US" sz="1400" b="0" dirty="0" smtClean="0"/>
              <a:t>的</a:t>
            </a:r>
            <a:r>
              <a:rPr lang="zh-TW" altLang="en-US" sz="1400" dirty="0" smtClean="0"/>
              <a:t>宜蘭、羅東、蘇澳的當事人，有聘請律師的</a:t>
            </a:r>
            <a:r>
              <a:rPr lang="zh-TW" altLang="en-US" sz="1400" b="1" dirty="0" smtClean="0"/>
              <a:t>比例是最高的</a:t>
            </a:r>
            <a:r>
              <a:rPr lang="zh-TW" altLang="en-US" sz="1400" dirty="0" smtClean="0"/>
              <a:t>，且剛好他們在台北地院的案件，大體上是</a:t>
            </a:r>
            <a:r>
              <a:rPr lang="zh-TW" altLang="en-US" sz="1400" b="1" dirty="0" smtClean="0"/>
              <a:t>訴訟標的價額較高或人事訴訟</a:t>
            </a:r>
            <a:r>
              <a:rPr lang="zh-TW" altLang="en-US" sz="1400" dirty="0" smtClean="0"/>
              <a:t>。由於</a:t>
            </a:r>
            <a:r>
              <a:rPr lang="zh-TW" altLang="en-US" sz="1400" b="1" dirty="0" smtClean="0"/>
              <a:t>通常需要聘請律師</a:t>
            </a:r>
            <a:r>
              <a:rPr lang="zh-TW" altLang="en-US" sz="1400" dirty="0" smtClean="0"/>
              <a:t>，故其使用台北地院的</a:t>
            </a:r>
            <a:r>
              <a:rPr lang="zh-TW" altLang="en-US" sz="1400" b="1" dirty="0" smtClean="0"/>
              <a:t>成本高</a:t>
            </a:r>
            <a:r>
              <a:rPr lang="zh-TW" altLang="en-US" sz="1400" dirty="0" smtClean="0"/>
              <a:t>，以致案件</a:t>
            </a:r>
            <a:r>
              <a:rPr lang="zh-TW" altLang="en-US" sz="1400" b="1" dirty="0" smtClean="0"/>
              <a:t>數量真的很少。</a:t>
            </a:r>
            <a:r>
              <a:rPr lang="zh-TW" altLang="en-US" sz="1400" dirty="0" smtClean="0"/>
              <a:t>因此總的而言，他們</a:t>
            </a:r>
            <a:r>
              <a:rPr lang="zh-TW" altLang="en-US" sz="1400" b="1" dirty="0" smtClean="0"/>
              <a:t>少有機會接觸律師</a:t>
            </a:r>
            <a:r>
              <a:rPr lang="zh-TW" altLang="en-US" sz="1400" dirty="0" smtClean="0"/>
              <a:t>。反而是，</a:t>
            </a:r>
            <a:r>
              <a:rPr lang="zh-TW" altLang="en-US" sz="1400" b="1" dirty="0" smtClean="0"/>
              <a:t>台北人</a:t>
            </a:r>
            <a:r>
              <a:rPr lang="zh-TW" altLang="en-US" sz="1400" dirty="0" smtClean="0"/>
              <a:t>因案件</a:t>
            </a:r>
            <a:r>
              <a:rPr lang="zh-TW" altLang="en-US" sz="1400" b="1" dirty="0" smtClean="0"/>
              <a:t>數量</a:t>
            </a:r>
            <a:r>
              <a:rPr lang="zh-TW" altLang="en-US" sz="1400" dirty="0" smtClean="0"/>
              <a:t>超多的，故最有機會接觸律師，從而有機會改變司法正義觀。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問題來了。</a:t>
            </a:r>
            <a:r>
              <a:rPr lang="zh-TW" altLang="en-US" sz="1400" b="1" dirty="0" smtClean="0"/>
              <a:t>距離法院也很遠</a:t>
            </a:r>
            <a:r>
              <a:rPr lang="zh-TW" altLang="en-US" sz="1400" dirty="0" smtClean="0"/>
              <a:t>的</a:t>
            </a:r>
            <a:r>
              <a:rPr lang="zh-TW" altLang="en-US" sz="1400" b="1" dirty="0" smtClean="0"/>
              <a:t>文山郡</a:t>
            </a:r>
            <a:r>
              <a:rPr lang="zh-TW" altLang="en-US" sz="1400" dirty="0" smtClean="0"/>
              <a:t>的當事人，為什麼有聘請律師的比例是</a:t>
            </a:r>
            <a:r>
              <a:rPr lang="zh-TW" altLang="en-US" sz="1400" b="1" dirty="0" smtClean="0"/>
              <a:t>最低的</a:t>
            </a:r>
            <a:r>
              <a:rPr lang="zh-TW" altLang="en-US" sz="1400" dirty="0" smtClean="0"/>
              <a:t>，只有</a:t>
            </a:r>
            <a:r>
              <a:rPr lang="en-US" altLang="zh-TW" sz="1400" dirty="0" smtClean="0"/>
              <a:t>30.3</a:t>
            </a:r>
            <a:r>
              <a:rPr lang="zh-TW" altLang="en-US" sz="1400" dirty="0" smtClean="0"/>
              <a:t>％。主要原因就是，文山人比較沒有錢，就算有需要也請不起律師。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因此司法改革若要推動「律師強制代理」，必須注意到這個制度，對於</a:t>
            </a:r>
            <a:r>
              <a:rPr lang="zh-TW" altLang="en-US" sz="1400" b="1" dirty="0" smtClean="0"/>
              <a:t>住在不同地域的人</a:t>
            </a:r>
            <a:r>
              <a:rPr lang="zh-TW" altLang="en-US" sz="1400" dirty="0" smtClean="0"/>
              <a:t>有不同的</a:t>
            </a:r>
            <a:r>
              <a:rPr lang="zh-TW" altLang="en-US" sz="1400" b="1" dirty="0" smtClean="0"/>
              <a:t>意義</a:t>
            </a:r>
            <a:r>
              <a:rPr lang="zh-TW" altLang="en-US" sz="1400" dirty="0" smtClean="0"/>
              <a:t>，律師制度</a:t>
            </a:r>
            <a:r>
              <a:rPr lang="zh-TW" altLang="en-US" sz="1400" b="1" dirty="0" smtClean="0"/>
              <a:t>對貧窮的人，是「看得到，吃不到」，</a:t>
            </a:r>
            <a:r>
              <a:rPr lang="zh-TW" altLang="en-US" sz="1400" b="0" dirty="0" smtClean="0"/>
              <a:t>故律</a:t>
            </a:r>
            <a:r>
              <a:rPr lang="zh-TW" altLang="en-US" sz="1400" dirty="0" smtClean="0"/>
              <a:t>師強制代理可能造成</a:t>
            </a:r>
            <a:r>
              <a:rPr lang="zh-TW" altLang="en-US" sz="1400" b="1" dirty="0" smtClean="0"/>
              <a:t>他們請求法院救濟</a:t>
            </a:r>
            <a:r>
              <a:rPr lang="zh-TW" altLang="en-US" sz="1400" dirty="0" smtClean="0"/>
              <a:t>的障礙，必須有其他的</a:t>
            </a:r>
            <a:r>
              <a:rPr lang="zh-TW" altLang="en-US" sz="1400" b="1" dirty="0" smtClean="0"/>
              <a:t>配套</a:t>
            </a:r>
            <a:r>
              <a:rPr lang="zh-TW" altLang="en-US" sz="1400" dirty="0" smtClean="0"/>
              <a:t>措施。</a:t>
            </a:r>
            <a:r>
              <a:rPr lang="zh-TW" altLang="en-US" sz="1400" b="1" dirty="0" smtClean="0"/>
              <a:t>司法改革不能只在制度本身打轉，還必須看與該制度相關的各種社會條件。需要法學者與人文社會學者通力合作才行。</a:t>
            </a:r>
            <a:endParaRPr lang="zh-TW" altLang="en-US" sz="1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1400" dirty="0" smtClean="0"/>
              <a:t>日治時期的刑事案件</a:t>
            </a:r>
            <a:r>
              <a:rPr lang="zh-TW" altLang="en-US" sz="1400" b="1" dirty="0" smtClean="0"/>
              <a:t>絕大多數</a:t>
            </a:r>
            <a:r>
              <a:rPr lang="zh-TW" altLang="en-US" sz="1400" dirty="0" smtClean="0"/>
              <a:t>是依</a:t>
            </a:r>
            <a:r>
              <a:rPr lang="zh-TW" altLang="en-US" sz="1400" b="1" dirty="0" smtClean="0"/>
              <a:t>犯罪即決</a:t>
            </a:r>
            <a:r>
              <a:rPr lang="zh-TW" altLang="en-US" sz="1400" dirty="0" smtClean="0"/>
              <a:t>程序，由警察官審訊後即做成裁決，故</a:t>
            </a:r>
            <a:r>
              <a:rPr lang="zh-TW" altLang="en-US" sz="1400" b="1" dirty="0" smtClean="0"/>
              <a:t>進入法院程序</a:t>
            </a:r>
            <a:r>
              <a:rPr lang="zh-TW" altLang="en-US" sz="1400" dirty="0" smtClean="0"/>
              <a:t>，亦即由檢察官起訴、律師為其辯護、最終由法官判決者，</a:t>
            </a:r>
            <a:r>
              <a:rPr lang="zh-TW" altLang="en-US" sz="1400" b="1" dirty="0" smtClean="0"/>
              <a:t>僅占少數</a:t>
            </a:r>
            <a:r>
              <a:rPr lang="zh-TW" altLang="en-US" sz="1400" dirty="0" smtClean="0"/>
              <a:t>。尤有甚者，進入法院還</a:t>
            </a:r>
            <a:r>
              <a:rPr lang="zh-TW" altLang="en-US" sz="1400" b="1" dirty="0" smtClean="0"/>
              <a:t>碰不到具有法律專業的檢察官</a:t>
            </a:r>
            <a:r>
              <a:rPr lang="zh-TW" altLang="en-US" sz="1400" dirty="0" smtClean="0"/>
              <a:t>。如表中所示，約有</a:t>
            </a:r>
            <a:r>
              <a:rPr lang="en-US" altLang="zh-TW" sz="1400" dirty="0" smtClean="0"/>
              <a:t>9</a:t>
            </a:r>
            <a:r>
              <a:rPr lang="zh-TW" altLang="en-US" sz="1400" dirty="0" smtClean="0"/>
              <a:t>千件，在審理庭上雖有</a:t>
            </a:r>
            <a:r>
              <a:rPr lang="zh-TW" altLang="en-US" sz="1400" b="1" dirty="0" smtClean="0"/>
              <a:t>檢察官蒞庭</a:t>
            </a:r>
            <a:r>
              <a:rPr lang="zh-TW" altLang="en-US" sz="1400" dirty="0" smtClean="0"/>
              <a:t>為訴追工作，但係由欠缺完整法律專業訓練的</a:t>
            </a:r>
            <a:r>
              <a:rPr lang="zh-TW" altLang="en-US" sz="1400" b="1" dirty="0" smtClean="0"/>
              <a:t>警察官代理</a:t>
            </a:r>
            <a:r>
              <a:rPr lang="zh-TW" altLang="en-US" sz="1400" dirty="0" smtClean="0"/>
              <a:t>為之，經過與「年代」交叉分析，其幾乎都發生於</a:t>
            </a:r>
            <a:r>
              <a:rPr lang="en-US" altLang="zh-TW" sz="1400" b="1" dirty="0" smtClean="0"/>
              <a:t>1919</a:t>
            </a:r>
            <a:r>
              <a:rPr lang="zh-TW" altLang="en-US" sz="1400" b="1" dirty="0" smtClean="0"/>
              <a:t>年司法改革之前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dirty="0" smtClean="0"/>
          </a:p>
          <a:p>
            <a:r>
              <a:rPr lang="en-US" altLang="zh-TW" sz="1400" b="1" dirty="0" smtClean="0"/>
              <a:t>1924</a:t>
            </a:r>
            <a:r>
              <a:rPr lang="zh-TW" altLang="en-US" sz="1400" b="1" dirty="0" smtClean="0"/>
              <a:t>年</a:t>
            </a:r>
            <a:r>
              <a:rPr lang="zh-TW" altLang="en-US" sz="1400" dirty="0" smtClean="0"/>
              <a:t>起日本刑事訴訟法施行於台灣，該法規定屬地方法院單獨部管轄、應處罰金之刑的</a:t>
            </a:r>
            <a:r>
              <a:rPr lang="zh-TW" altLang="en-US" sz="1400" b="1" dirty="0" smtClean="0"/>
              <a:t>簡易案件</a:t>
            </a:r>
            <a:r>
              <a:rPr lang="zh-TW" altLang="en-US" sz="1400" dirty="0" smtClean="0"/>
              <a:t>，得由</a:t>
            </a:r>
            <a:r>
              <a:rPr lang="zh-TW" altLang="en-US" sz="1400" b="1" dirty="0" smtClean="0"/>
              <a:t>檢察官於起訴時聲請為略式命令</a:t>
            </a:r>
            <a:r>
              <a:rPr lang="zh-TW" altLang="en-US" sz="1400" dirty="0" smtClean="0"/>
              <a:t>，對此法院</a:t>
            </a:r>
            <a:r>
              <a:rPr lang="zh-TW" altLang="en-US" sz="1400" b="1" dirty="0" smtClean="0"/>
              <a:t>得僅依書狀，不經開庭審理，即以命令處刑</a:t>
            </a:r>
            <a:r>
              <a:rPr lang="zh-TW" altLang="en-US" sz="1400" dirty="0" smtClean="0"/>
              <a:t>，換言之，被告</a:t>
            </a:r>
            <a:r>
              <a:rPr lang="zh-TW" altLang="en-US" sz="1400" b="1" dirty="0" smtClean="0"/>
              <a:t>沒機會在審理庭上與檢察官對辯</a:t>
            </a:r>
            <a:r>
              <a:rPr lang="zh-TW" altLang="en-US" sz="1400" dirty="0" smtClean="0"/>
              <a:t>。該等略式命令</a:t>
            </a:r>
            <a:r>
              <a:rPr lang="zh-TW" altLang="en-US" sz="1400" b="1" dirty="0" smtClean="0"/>
              <a:t>不必記載</a:t>
            </a:r>
            <a:r>
              <a:rPr lang="zh-TW" altLang="en-US" sz="1400" dirty="0" smtClean="0"/>
              <a:t>檢察官，故表上「無檢察官」那一列，在</a:t>
            </a:r>
            <a:r>
              <a:rPr lang="zh-TW" altLang="en-US" sz="1400" b="1" dirty="0" smtClean="0"/>
              <a:t>「略式命令」這一欄底下</a:t>
            </a:r>
            <a:r>
              <a:rPr lang="zh-TW" altLang="en-US" sz="1400" dirty="0" smtClean="0"/>
              <a:t>的約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萬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千多件，就屬於被起訴的人民</a:t>
            </a:r>
            <a:r>
              <a:rPr lang="zh-TW" altLang="en-US" sz="1400" b="1" dirty="0" smtClean="0"/>
              <a:t>沒機會</a:t>
            </a:r>
            <a:r>
              <a:rPr lang="zh-TW" altLang="en-US" sz="1400" dirty="0" smtClean="0"/>
              <a:t>在審理庭與檢察官</a:t>
            </a:r>
            <a:r>
              <a:rPr lang="zh-TW" altLang="en-US" sz="1400" b="1" dirty="0" smtClean="0"/>
              <a:t>對辯</a:t>
            </a:r>
            <a:r>
              <a:rPr lang="zh-TW" altLang="en-US" sz="1400" dirty="0" smtClean="0"/>
              <a:t>。在法院刑案總數中，有將近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成（</a:t>
            </a:r>
            <a:r>
              <a:rPr lang="en-US" altLang="zh-TW" sz="1400" dirty="0" smtClean="0"/>
              <a:t>28.7</a:t>
            </a:r>
            <a:r>
              <a:rPr lang="zh-TW" altLang="en-US" sz="1400" dirty="0" smtClean="0"/>
              <a:t>％）是如此。（不過，</a:t>
            </a:r>
            <a:r>
              <a:rPr lang="zh-TW" altLang="en-US" sz="1400" b="1" dirty="0" smtClean="0"/>
              <a:t>在「公判調書」這一欄底下</a:t>
            </a:r>
            <a:r>
              <a:rPr lang="zh-TW" altLang="en-US" sz="1400" dirty="0" smtClean="0"/>
              <a:t>的刑案，雖然在這種「</a:t>
            </a:r>
            <a:r>
              <a:rPr lang="zh-TW" altLang="en-US" sz="1400" b="1" dirty="0" smtClean="0"/>
              <a:t>取代判決書的公判調書</a:t>
            </a:r>
            <a:r>
              <a:rPr lang="zh-TW" altLang="en-US" sz="1400" dirty="0" smtClean="0"/>
              <a:t>」裡</a:t>
            </a:r>
            <a:r>
              <a:rPr lang="zh-TW" altLang="en-US" sz="1400" b="1" dirty="0" smtClean="0"/>
              <a:t>沒記載</a:t>
            </a:r>
            <a:r>
              <a:rPr lang="zh-TW" altLang="en-US" sz="1400" dirty="0" smtClean="0"/>
              <a:t>檢察官，但實際上檢察官是</a:t>
            </a:r>
            <a:r>
              <a:rPr lang="zh-TW" altLang="en-US" sz="1400" b="1" dirty="0" smtClean="0"/>
              <a:t>有蒞庭進行控訴</a:t>
            </a:r>
            <a:r>
              <a:rPr lang="zh-TW" altLang="en-US" sz="1400" dirty="0" smtClean="0"/>
              <a:t>的，故被控訴的人民</a:t>
            </a:r>
            <a:r>
              <a:rPr lang="zh-TW" altLang="en-US" sz="1400" b="1" dirty="0" smtClean="0"/>
              <a:t>有機會</a:t>
            </a:r>
            <a:r>
              <a:rPr lang="zh-TW" altLang="en-US" sz="1400" dirty="0" smtClean="0"/>
              <a:t>與檢察官對辯。）若再與「年代」交叉分析，可發現</a:t>
            </a:r>
            <a:r>
              <a:rPr lang="en-US" altLang="zh-TW" sz="1400" dirty="0" smtClean="0"/>
              <a:t>1937-1945</a:t>
            </a:r>
            <a:r>
              <a:rPr lang="zh-TW" altLang="en-US" sz="1400" dirty="0" smtClean="0"/>
              <a:t>的</a:t>
            </a:r>
            <a:r>
              <a:rPr lang="zh-TW" altLang="en-US" sz="1400" b="1" dirty="0" smtClean="0"/>
              <a:t>日治晚期</a:t>
            </a:r>
            <a:r>
              <a:rPr lang="zh-TW" altLang="en-US" sz="1400" dirty="0" smtClean="0"/>
              <a:t>，有</a:t>
            </a:r>
            <a:r>
              <a:rPr lang="zh-TW" altLang="en-US" sz="1400" b="1" dirty="0" smtClean="0"/>
              <a:t>超過九成的案件是「無檢察官」之記載</a:t>
            </a:r>
            <a:r>
              <a:rPr lang="zh-TW" altLang="en-US" sz="1400" dirty="0" smtClean="0"/>
              <a:t>，這些刑事案件</a:t>
            </a:r>
            <a:r>
              <a:rPr lang="zh-TW" altLang="en-US" sz="1400" b="1" dirty="0" smtClean="0"/>
              <a:t>絕大多數</a:t>
            </a:r>
            <a:r>
              <a:rPr lang="zh-TW" altLang="en-US" sz="1400" dirty="0" smtClean="0"/>
              <a:t>是以</a:t>
            </a:r>
            <a:r>
              <a:rPr lang="zh-TW" altLang="en-US" sz="1400" b="1" dirty="0" smtClean="0"/>
              <a:t>略式命令終結</a:t>
            </a:r>
            <a:r>
              <a:rPr lang="zh-TW" altLang="en-US" sz="1400" dirty="0" smtClean="0"/>
              <a:t>，故日治末的戰爭時期，在法院的刑事案件中，</a:t>
            </a:r>
            <a:r>
              <a:rPr lang="zh-TW" altLang="en-US" sz="1400" b="1" dirty="0" smtClean="0"/>
              <a:t>大多數的情形</a:t>
            </a:r>
            <a:r>
              <a:rPr lang="zh-TW" altLang="en-US" sz="1400" b="0" dirty="0" smtClean="0"/>
              <a:t>是</a:t>
            </a:r>
            <a:r>
              <a:rPr lang="zh-TW" altLang="en-US" sz="1400" dirty="0" smtClean="0"/>
              <a:t>人民</a:t>
            </a:r>
            <a:r>
              <a:rPr lang="zh-TW" altLang="en-US" sz="1400" b="1" dirty="0" smtClean="0"/>
              <a:t>沒機會</a:t>
            </a:r>
            <a:r>
              <a:rPr lang="zh-TW" altLang="en-US" sz="1400" dirty="0" smtClean="0"/>
              <a:t>與檢察官</a:t>
            </a:r>
            <a:r>
              <a:rPr lang="zh-TW" altLang="en-US" sz="1400" b="1" dirty="0" smtClean="0"/>
              <a:t>對辯</a:t>
            </a:r>
            <a:r>
              <a:rPr lang="zh-TW" altLang="en-US" sz="1400" dirty="0" smtClean="0"/>
              <a:t>。如此，人民</a:t>
            </a:r>
            <a:r>
              <a:rPr lang="zh-TW" altLang="en-US" sz="1400" b="1" dirty="0" smtClean="0"/>
              <a:t>實難以了解</a:t>
            </a:r>
            <a:r>
              <a:rPr lang="zh-TW" altLang="en-US" sz="1400" dirty="0" smtClean="0"/>
              <a:t>在傳統之所無的</a:t>
            </a:r>
            <a:r>
              <a:rPr lang="zh-TW" altLang="en-US" sz="1400" b="1" dirty="0" smtClean="0"/>
              <a:t>檢察官這個角色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dirty="0" smtClean="0"/>
              <a:t>例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是我最新的研究成果，在此野人獻曝。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028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165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因此在立法論</a:t>
            </a:r>
            <a:r>
              <a:rPr lang="en-US" altLang="zh-TW" sz="1400" dirty="0" smtClean="0"/>
              <a:t>/</a:t>
            </a:r>
            <a:r>
              <a:rPr lang="zh-TW" altLang="en-US" sz="1400" dirty="0" smtClean="0"/>
              <a:t>法制訂上，國家必須先浥注更多的資源與經費給司法部門，並透過制度的改革提供一個更具有效能的法院，才有立場強制人民就民事紛爭須先進行調解。特別是當國家以「法的統治」</a:t>
            </a:r>
            <a:r>
              <a:rPr lang="en-US" altLang="zh-TW" sz="1400" dirty="0" smtClean="0"/>
              <a:t>rule of law </a:t>
            </a:r>
            <a:r>
              <a:rPr lang="zh-TW" altLang="en-US" sz="1400" dirty="0" smtClean="0"/>
              <a:t>為目標時，應鼓勵而非阻礙人民以法院依法審判的方式解決民事紛爭，但亦應儘量尊重人民出於節省時間金錢等成本的考量，自主地經由調解</a:t>
            </a:r>
            <a:r>
              <a:rPr lang="en-US" altLang="zh-TW" sz="1400" dirty="0" smtClean="0"/>
              <a:t>/</a:t>
            </a:r>
            <a:r>
              <a:rPr lang="zh-TW" altLang="en-US" sz="1400" dirty="0" smtClean="0"/>
              <a:t>仲裁解決紛爭。</a:t>
            </a:r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（一）像個律師，是指如同律師向當事人提出「</a:t>
            </a:r>
            <a:r>
              <a:rPr lang="zh-TW" altLang="en-US" sz="1400" b="1" dirty="0" smtClean="0"/>
              <a:t>法律意見書</a:t>
            </a:r>
            <a:r>
              <a:rPr lang="zh-TW" altLang="en-US" sz="1400" dirty="0" smtClean="0"/>
              <a:t>」，說明現行法的有權解釋是什麼，並預測法院對某個案可能會如何判決，非指只寫對當事人有利部分的「法院訴狀」。因此須</a:t>
            </a:r>
            <a:r>
              <a:rPr lang="zh-TW" altLang="en-US" sz="1400" b="1" dirty="0" smtClean="0"/>
              <a:t>忠實</a:t>
            </a:r>
            <a:r>
              <a:rPr lang="zh-TW" altLang="en-US" sz="1400" dirty="0" smtClean="0"/>
              <a:t>地交代某個社會議題，在現行法規範上的處理方式。</a:t>
            </a:r>
            <a:endParaRPr lang="en-US" altLang="zh-TW" sz="1400" dirty="0" smtClean="0"/>
          </a:p>
          <a:p>
            <a:r>
              <a:rPr lang="zh-TW" altLang="en-US" sz="1400" dirty="0" smtClean="0"/>
              <a:t>（二）為什麼會作為一項議題，可能就是該現行法上處理方式，令人感到</a:t>
            </a:r>
            <a:r>
              <a:rPr lang="zh-TW" altLang="en-US" sz="1400" b="1" dirty="0" smtClean="0"/>
              <a:t>不妥當、不公平</a:t>
            </a:r>
            <a:r>
              <a:rPr lang="zh-TW" altLang="en-US" sz="1400" dirty="0" smtClean="0"/>
              <a:t>。可是法律規範不都是追求公平正義的嗎？這時需要像科學家般探求</a:t>
            </a:r>
            <a:r>
              <a:rPr lang="zh-TW" altLang="en-US" sz="1400" b="1" dirty="0" smtClean="0"/>
              <a:t>真相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r>
              <a:rPr lang="zh-TW" altLang="en-US" sz="1400" dirty="0" smtClean="0"/>
              <a:t>像前揭探究法院活動及其對司法正義觀的影響，就是如同科學家般的發現真實存在的經驗事實。這些經驗事實，包括</a:t>
            </a:r>
            <a:r>
              <a:rPr lang="zh-TW" altLang="en-US" sz="1400" b="1" dirty="0" smtClean="0"/>
              <a:t>各種社會條件或價值觀</a:t>
            </a:r>
            <a:r>
              <a:rPr lang="zh-TW" altLang="en-US" sz="1400" dirty="0" smtClean="0"/>
              <a:t>，以及對科技法律而言很重要的：</a:t>
            </a:r>
            <a:r>
              <a:rPr lang="zh-TW" altLang="en-US" sz="1400" b="1" dirty="0" smtClean="0"/>
              <a:t>技術的內涵</a:t>
            </a:r>
            <a:r>
              <a:rPr lang="zh-TW" altLang="en-US" sz="1400" dirty="0" smtClean="0"/>
              <a:t>。於今，可能社會條件或價值觀已變，或者其未改變，但科技進步，使得技術內涵已改變，以致產生不妥當或不公平的結果。例如，保障交易安全的價值可能不變，但二、三十年前怎麼可能想像電腦及網路在交易上會扮演今天這種角色。在「像個科學家」的部分，</a:t>
            </a:r>
            <a:r>
              <a:rPr lang="zh-TW" altLang="en-US" sz="1400" b="1" dirty="0" smtClean="0"/>
              <a:t>人文社會、自然科學的研究者</a:t>
            </a:r>
            <a:r>
              <a:rPr lang="zh-TW" altLang="en-US" sz="1400" dirty="0" smtClean="0"/>
              <a:t>，可以有很大的貢獻。對於人文社會或自然學科的研究者，發現經驗事實即為</a:t>
            </a:r>
            <a:r>
              <a:rPr lang="zh-TW" altLang="en-US" sz="1400" b="1" dirty="0" smtClean="0"/>
              <a:t>已足</a:t>
            </a:r>
            <a:r>
              <a:rPr lang="zh-TW" altLang="en-US" sz="1400" dirty="0" smtClean="0"/>
              <a:t>，但是法學者不然。</a:t>
            </a:r>
            <a:endParaRPr lang="en-US" altLang="zh-TW" sz="1400" dirty="0" smtClean="0"/>
          </a:p>
          <a:p>
            <a:r>
              <a:rPr lang="zh-TW" altLang="en-US" sz="1400" dirty="0" smtClean="0"/>
              <a:t>（三）</a:t>
            </a:r>
            <a:r>
              <a:rPr lang="zh-TW" altLang="en-US" sz="1400" b="1" dirty="0" smtClean="0"/>
              <a:t>還有</a:t>
            </a:r>
            <a:r>
              <a:rPr lang="zh-TW" altLang="en-US" sz="1400" dirty="0" smtClean="0"/>
              <a:t>「作為法學者的思考」，也就是要提出</a:t>
            </a:r>
            <a:r>
              <a:rPr lang="zh-TW" altLang="en-US" sz="1400" b="1" dirty="0" smtClean="0"/>
              <a:t>應如何制訂、應如何適用</a:t>
            </a:r>
            <a:r>
              <a:rPr lang="zh-TW" altLang="en-US" sz="1400" dirty="0" smtClean="0"/>
              <a:t>的主張。這時外國的學說、立法例或司法例可作為一個規範上可參考的</a:t>
            </a:r>
            <a:r>
              <a:rPr lang="zh-TW" altLang="en-US" sz="1400" b="1" dirty="0" smtClean="0"/>
              <a:t>選項</a:t>
            </a:r>
            <a:r>
              <a:rPr lang="zh-TW" altLang="en-US" sz="1400" dirty="0" smtClean="0"/>
              <a:t>，但須以台灣的</a:t>
            </a:r>
            <a:r>
              <a:rPr lang="zh-TW" altLang="en-US" sz="1400" b="1" dirty="0" smtClean="0"/>
              <a:t>人文社會</a:t>
            </a:r>
            <a:r>
              <a:rPr lang="zh-TW" altLang="en-US" sz="1400" dirty="0" smtClean="0"/>
              <a:t>與該外國相比較。此外，也需注意法規範的表現方式，在</a:t>
            </a:r>
            <a:r>
              <a:rPr lang="zh-TW" altLang="en-US" sz="1400" b="1" dirty="0" smtClean="0"/>
              <a:t>不同法系</a:t>
            </a:r>
            <a:r>
              <a:rPr lang="zh-TW" altLang="en-US" sz="1400" dirty="0" smtClean="0"/>
              <a:t>之間需做一定的</a:t>
            </a:r>
            <a:r>
              <a:rPr lang="zh-TW" altLang="en-US" sz="1400" b="1" dirty="0" smtClean="0"/>
              <a:t>轉換</a:t>
            </a:r>
            <a:r>
              <a:rPr lang="zh-TW" altLang="en-US" sz="1400" dirty="0" smtClean="0"/>
              <a:t>。例如，英美法系國家判決先例的</a:t>
            </a:r>
            <a:r>
              <a:rPr lang="en-US" altLang="zh-TW" sz="1400" dirty="0" smtClean="0"/>
              <a:t>reasoning</a:t>
            </a:r>
            <a:r>
              <a:rPr lang="zh-TW" altLang="en-US" sz="1400" dirty="0" smtClean="0"/>
              <a:t>，須在台灣現行法上找到可作為請求權基礎的法律條文取代之，因為台灣法上並無英美的普通法體系。這個部分，大概是</a:t>
            </a:r>
            <a:r>
              <a:rPr lang="zh-TW" altLang="en-US" sz="1400" b="1" dirty="0" smtClean="0"/>
              <a:t>法學者</a:t>
            </a:r>
            <a:r>
              <a:rPr lang="zh-TW" altLang="en-US" sz="1400" dirty="0" smtClean="0"/>
              <a:t>最能發揮的。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5045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dirty="0" smtClean="0"/>
              <a:t>最後要特別針對：如何在法律適用上，運用法經驗事實，再做說明。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72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9853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/>
              <a:t>今天的心得分享，帶有鼓勵大家一起來嘗試</a:t>
            </a:r>
            <a:r>
              <a:rPr lang="zh-TW" altLang="en-US" sz="1400" b="1" dirty="0" smtClean="0"/>
              <a:t>結合</a:t>
            </a:r>
            <a:r>
              <a:rPr lang="zh-TW" altLang="en-US" sz="1400" dirty="0" smtClean="0"/>
              <a:t>法學與人文社會科學的意思。進行</a:t>
            </a:r>
            <a:r>
              <a:rPr lang="zh-TW" altLang="en-US" sz="1400" b="1" dirty="0" smtClean="0"/>
              <a:t>跨領域</a:t>
            </a:r>
            <a:r>
              <a:rPr lang="zh-TW" altLang="en-US" sz="1400" dirty="0" smtClean="0"/>
              <a:t>的研究，是出於</a:t>
            </a:r>
            <a:r>
              <a:rPr lang="zh-TW" altLang="en-US" sz="1400" b="1" dirty="0" smtClean="0"/>
              <a:t>對自己專精領域的省思，知其不足</a:t>
            </a:r>
            <a:r>
              <a:rPr lang="zh-TW" altLang="en-US" sz="1400" dirty="0" smtClean="0"/>
              <a:t>，以及</a:t>
            </a:r>
            <a:r>
              <a:rPr lang="zh-TW" altLang="en-US" sz="1400" b="1" dirty="0" smtClean="0"/>
              <a:t>向其他專業領域學習的熱情</a:t>
            </a:r>
            <a:r>
              <a:rPr lang="zh-TW" altLang="en-US" sz="1400" dirty="0" smtClean="0"/>
              <a:t>。因此，既有的學術訓練不是重點，</a:t>
            </a:r>
            <a:r>
              <a:rPr lang="zh-TW" altLang="en-US" sz="1400" b="1" dirty="0" smtClean="0"/>
              <a:t>研究的態度</a:t>
            </a:r>
            <a:r>
              <a:rPr lang="zh-TW" altLang="en-US" sz="1400" dirty="0" smtClean="0"/>
              <a:t>，亦即「打開心胸、願意接納新知」才是</a:t>
            </a:r>
            <a:r>
              <a:rPr lang="zh-TW" altLang="en-US" sz="1400" b="1" dirty="0" smtClean="0"/>
              <a:t>關鍵</a:t>
            </a:r>
            <a:r>
              <a:rPr lang="zh-TW" altLang="en-US" sz="1400" dirty="0" smtClean="0"/>
              <a:t>。其次是，選擇一個</a:t>
            </a:r>
            <a:r>
              <a:rPr lang="zh-TW" altLang="en-US" sz="1400" b="1" dirty="0" smtClean="0"/>
              <a:t>適當、且雙方感興趣的的議題</a:t>
            </a:r>
            <a:r>
              <a:rPr lang="zh-TW" altLang="en-US" sz="1400" dirty="0" smtClean="0"/>
              <a:t>，但這經常是在不經意的閒聊當中發現的，所以科法學院的教授們要多與其他學院教授交流。我相信，一個</a:t>
            </a:r>
            <a:r>
              <a:rPr lang="zh-TW" altLang="en-US" sz="1400" b="1" dirty="0" smtClean="0"/>
              <a:t>充滿學術思辯的氛圍</a:t>
            </a:r>
            <a:r>
              <a:rPr lang="zh-TW" altLang="en-US" sz="1400" dirty="0" smtClean="0"/>
              <a:t>，才是跨領域研究成功的條件，才有可能實現「人文社會取向的法學」。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55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‧</a:t>
            </a:r>
            <a:r>
              <a:rPr lang="zh-TW" altLang="en-US" sz="1400" dirty="0" smtClean="0"/>
              <a:t>從</a:t>
            </a:r>
            <a:r>
              <a:rPr lang="zh-TW" altLang="en-US" sz="1400" b="1" dirty="0" smtClean="0"/>
              <a:t>世界史</a:t>
            </a:r>
            <a:r>
              <a:rPr lang="zh-TW" altLang="en-US" sz="1400" dirty="0" smtClean="0"/>
              <a:t>的角度，觀看台灣的法律，可以發現今天的台灣，</a:t>
            </a:r>
            <a:r>
              <a:rPr lang="zh-TW" altLang="en-US" sz="1400" b="1" dirty="0" smtClean="0"/>
              <a:t>伴隨著</a:t>
            </a:r>
            <a:r>
              <a:rPr lang="zh-TW" altLang="en-US" sz="1400" dirty="0" smtClean="0"/>
              <a:t>歷史上曾經歷的數個領域大小不一的</a:t>
            </a:r>
            <a:r>
              <a:rPr lang="zh-TW" altLang="en-US" sz="1400" b="1" dirty="0" smtClean="0"/>
              <a:t>政權</a:t>
            </a:r>
            <a:r>
              <a:rPr lang="zh-TW" altLang="en-US" sz="1400" dirty="0" smtClean="0"/>
              <a:t>，從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到</a:t>
            </a:r>
            <a:r>
              <a:rPr lang="en-US" altLang="zh-TW" sz="1400" dirty="0" smtClean="0"/>
              <a:t>7</a:t>
            </a:r>
            <a:r>
              <a:rPr lang="zh-TW" altLang="en-US" sz="1400" dirty="0" smtClean="0"/>
              <a:t>，而有</a:t>
            </a:r>
            <a:r>
              <a:rPr lang="zh-TW" altLang="en-US" sz="1400" b="1" dirty="0" smtClean="0"/>
              <a:t>四股重要的「法律流派」</a:t>
            </a:r>
            <a:r>
              <a:rPr lang="zh-TW" altLang="en-US" sz="1400" dirty="0" smtClean="0"/>
              <a:t>，在不同的時間點進入了台灣。並在今之台灣，留下其蹤跡。</a:t>
            </a:r>
            <a:endParaRPr lang="en-US" altLang="zh-TW" sz="1400" dirty="0" smtClean="0"/>
          </a:p>
          <a:p>
            <a:r>
              <a:rPr lang="zh-TW" altLang="en-US" sz="1400" dirty="0" smtClean="0"/>
              <a:t>首先，通說認為台灣是世界上南島語族的發源地，屬於南島語族文化的「原住民法」，是最早存在於台灣的法律，直到日治時期才被外來政權所干擾。（例如，</a:t>
            </a:r>
            <a:r>
              <a:rPr lang="en-US" altLang="zh-TW" sz="1400" dirty="0" smtClean="0"/>
              <a:t>2010</a:t>
            </a:r>
            <a:r>
              <a:rPr lang="zh-TW" altLang="en-US" sz="1400" dirty="0" smtClean="0"/>
              <a:t>在新竹縣司馬庫斯部落倒木案</a:t>
            </a:r>
            <a:r>
              <a:rPr lang="en-US" altLang="zh-TW" sz="1400" dirty="0" smtClean="0"/>
              <a:t>Z</a:t>
            </a:r>
            <a:r>
              <a:rPr lang="zh-TW" altLang="en-US" sz="1400" dirty="0" smtClean="0"/>
              <a:t>，法院承認「泰雅族生活習慣會對山中資源視為財產的一種」，該法律觀念即其遺留。</a:t>
            </a:r>
            <a:endParaRPr lang="en-US" altLang="zh-TW" sz="1400" dirty="0" smtClean="0"/>
          </a:p>
          <a:p>
            <a:r>
              <a:rPr lang="zh-TW" altLang="en-US" sz="1400" dirty="0" smtClean="0"/>
              <a:t>其次是中國法。傳統中國法隨著荷蘭統治下的漢人移民，而來到台灣，民國時代中國法再於二次大戰後施行於台灣。（例如，福佬人、客家人女子不能繼承家產的傳統觀念、現行以中華民國為國號的台灣實證法秩序）</a:t>
            </a:r>
            <a:endParaRPr lang="en-US" altLang="zh-TW" sz="1400" dirty="0" smtClean="0"/>
          </a:p>
          <a:p>
            <a:r>
              <a:rPr lang="zh-TW" altLang="en-US" sz="1400" dirty="0" smtClean="0"/>
              <a:t>再者是日本法。其在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年來到台灣，但當時的日本已經繼受西方法制。（例如，二胎貸款、最高限額抵押權、印鑑制度）</a:t>
            </a:r>
            <a:endParaRPr lang="en-US" altLang="zh-TW" sz="1400" dirty="0" smtClean="0"/>
          </a:p>
          <a:p>
            <a:r>
              <a:rPr lang="zh-TW" altLang="en-US" sz="1400" dirty="0" smtClean="0"/>
              <a:t>最後是西方法。其實它在荷西統治時期就曾來過台灣，但當時是前近代的法律。近代西方的個人主義、資本主義法律，先間接透過戰前日本法、民國時代中國法而影響台灣，但</a:t>
            </a:r>
            <a:r>
              <a:rPr lang="en-US" altLang="zh-TW" sz="1400" dirty="0" smtClean="0"/>
              <a:t>1949</a:t>
            </a:r>
            <a:r>
              <a:rPr lang="zh-TW" altLang="en-US" sz="1400" dirty="0" smtClean="0"/>
              <a:t>年台灣成為事實上國家之後，已直接從美國、德國、日本繼受西方法。（例如，刑事訴訟上引進日本戰後受美國法影響而採取的「改良式當事人主義」、以美國法為師的家暴法或閉鎖性股份有限公司）</a:t>
            </a:r>
            <a:endParaRPr lang="en-US" altLang="zh-TW" sz="1400" dirty="0" smtClean="0"/>
          </a:p>
          <a:p>
            <a:r>
              <a:rPr lang="zh-TW" altLang="en-US" sz="1400" dirty="0" smtClean="0"/>
              <a:t>正因為在歷史上有多個「源頭」，所以有當今「多元」的台灣法社會。（可參見王泰升，</a:t>
            </a:r>
            <a:r>
              <a:rPr lang="en-US" altLang="zh-TW" sz="1400" dirty="0" smtClean="0"/>
              <a:t>〈</a:t>
            </a:r>
            <a:r>
              <a:rPr lang="zh-TW" altLang="en-US" sz="1400" dirty="0" smtClean="0"/>
              <a:t>來回穿梭於法律與歷史之間</a:t>
            </a:r>
            <a:r>
              <a:rPr lang="en-US" altLang="zh-TW" sz="1400" dirty="0" smtClean="0"/>
              <a:t>〉</a:t>
            </a:r>
            <a:r>
              <a:rPr lang="zh-TW" altLang="en-US" sz="1400" dirty="0" smtClean="0"/>
              <a:t>，頁</a:t>
            </a:r>
            <a:r>
              <a:rPr lang="en-US" altLang="zh-TW" sz="1400" dirty="0" smtClean="0"/>
              <a:t>205-213</a:t>
            </a:r>
            <a:r>
              <a:rPr lang="zh-TW" altLang="en-US" sz="1400" dirty="0" smtClean="0"/>
              <a:t>）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1400" dirty="0" smtClean="0"/>
              <a:t>再從這張「局部放大圖」，</a:t>
            </a:r>
            <a:r>
              <a:rPr lang="zh-TW" altLang="en-US" sz="1400" b="1" dirty="0" smtClean="0"/>
              <a:t>觀察</a:t>
            </a:r>
            <a:r>
              <a:rPr lang="zh-TW" altLang="en-US" sz="1400" dirty="0" smtClean="0"/>
              <a:t>台灣法與中國法之間的關係。</a:t>
            </a:r>
            <a:endParaRPr lang="en-US" altLang="zh-TW" sz="1400" dirty="0" smtClean="0"/>
          </a:p>
          <a:p>
            <a:r>
              <a:rPr lang="zh-TW" altLang="en-US" sz="1400" dirty="0" smtClean="0"/>
              <a:t>台灣從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年，因日本統治而開啟法律現代化歷程。經</a:t>
            </a:r>
            <a:r>
              <a:rPr lang="en-US" altLang="zh-TW" sz="1400" dirty="0" smtClean="0"/>
              <a:t>20</a:t>
            </a:r>
            <a:r>
              <a:rPr lang="zh-TW" altLang="en-US" sz="1400" dirty="0" smtClean="0"/>
              <a:t>餘年的過渡，於</a:t>
            </a:r>
            <a:r>
              <a:rPr lang="en-US" altLang="zh-TW" sz="1400" dirty="0" smtClean="0"/>
              <a:t>1923</a:t>
            </a:r>
            <a:r>
              <a:rPr lang="zh-TW" altLang="en-US" sz="1400" dirty="0" smtClean="0"/>
              <a:t>年已施行了現代民法典。相對的，中國於</a:t>
            </a:r>
            <a:r>
              <a:rPr lang="en-US" altLang="zh-TW" sz="1400" dirty="0" smtClean="0"/>
              <a:t>1911</a:t>
            </a:r>
            <a:r>
              <a:rPr lang="zh-TW" altLang="en-US" sz="1400" dirty="0" smtClean="0"/>
              <a:t>年才出現標榜著現代政體的中華民國，</a:t>
            </a:r>
            <a:r>
              <a:rPr lang="en-US" altLang="zh-TW" sz="1400" dirty="0" smtClean="0"/>
              <a:t>1929</a:t>
            </a:r>
            <a:r>
              <a:rPr lang="zh-TW" altLang="en-US" sz="1400" dirty="0" smtClean="0"/>
              <a:t>年才剛剛「公布」現代民法典，但卻一直不能有效地施行於全中國。</a:t>
            </a:r>
            <a:endParaRPr lang="en-US" altLang="zh-TW" sz="1400" dirty="0" smtClean="0"/>
          </a:p>
          <a:p>
            <a:r>
              <a:rPr lang="en-US" altLang="zh-TW" sz="1400" dirty="0" smtClean="0"/>
              <a:t>1945</a:t>
            </a:r>
            <a:r>
              <a:rPr lang="zh-TW" altLang="en-US" sz="1400" dirty="0" smtClean="0"/>
              <a:t>年，民國時代中國的「法規範」移入戰後台灣，但是台灣的「法社會經驗」是延續日治時期而來的，例如地籍、戶籍等現代法制的基礎建設。右邊這本書就是談日治</a:t>
            </a:r>
            <a:r>
              <a:rPr lang="en-US" altLang="zh-TW" sz="1400" dirty="0" smtClean="0"/>
              <a:t>50</a:t>
            </a:r>
            <a:r>
              <a:rPr lang="zh-TW" altLang="en-US" sz="1400" dirty="0" smtClean="0"/>
              <a:t>年、戰後</a:t>
            </a:r>
            <a:r>
              <a:rPr lang="en-US" altLang="zh-TW" sz="1400" dirty="0" smtClean="0"/>
              <a:t>70</a:t>
            </a:r>
            <a:r>
              <a:rPr lang="zh-TW" altLang="en-US" sz="1400" dirty="0" smtClean="0"/>
              <a:t>年的「台灣法律現代化歷程」。</a:t>
            </a:r>
            <a:endParaRPr lang="en-US" altLang="zh-TW" sz="1400" dirty="0" smtClean="0"/>
          </a:p>
          <a:p>
            <a:r>
              <a:rPr lang="zh-TW" altLang="en-US" sz="1400" dirty="0" smtClean="0"/>
              <a:t>至於民國時代中國的「法社會經驗」，是留給</a:t>
            </a:r>
            <a:r>
              <a:rPr lang="en-US" altLang="zh-TW" sz="1400" dirty="0" smtClean="0"/>
              <a:t>1949</a:t>
            </a:r>
            <a:r>
              <a:rPr lang="zh-TW" altLang="en-US" sz="1400" dirty="0" smtClean="0"/>
              <a:t>年所建立的共產黨、也就是當代的中國；其在</a:t>
            </a:r>
            <a:r>
              <a:rPr lang="en-US" altLang="zh-TW" sz="1400" dirty="0" smtClean="0"/>
              <a:t>1978</a:t>
            </a:r>
            <a:r>
              <a:rPr lang="zh-TW" altLang="en-US" sz="1400" dirty="0" smtClean="0"/>
              <a:t>年之後，才開始向資本主義法律靠攏（</a:t>
            </a:r>
            <a:r>
              <a:rPr lang="en-US" altLang="zh-TW" sz="1400" dirty="0" smtClean="0"/>
              <a:t>1978</a:t>
            </a:r>
            <a:r>
              <a:rPr lang="zh-TW" altLang="en-US" sz="1400" dirty="0" smtClean="0"/>
              <a:t>年鄧小平決定改革開放）。</a:t>
            </a:r>
            <a:endParaRPr lang="en-US" altLang="zh-TW" sz="1400" dirty="0" smtClean="0"/>
          </a:p>
          <a:p>
            <a:r>
              <a:rPr lang="zh-TW" altLang="en-US" sz="1400" dirty="0" smtClean="0"/>
              <a:t>在另一邊的台灣，則於</a:t>
            </a:r>
            <a:r>
              <a:rPr lang="en-US" altLang="zh-TW" sz="1400" dirty="0" smtClean="0"/>
              <a:t>1991</a:t>
            </a:r>
            <a:r>
              <a:rPr lang="zh-TW" altLang="en-US" sz="1400" dirty="0" smtClean="0"/>
              <a:t>年時告別「非常時期法制」，並於</a:t>
            </a:r>
            <a:r>
              <a:rPr lang="en-US" altLang="zh-TW" sz="1400" dirty="0" smtClean="0"/>
              <a:t>2000</a:t>
            </a:r>
            <a:r>
              <a:rPr lang="zh-TW" altLang="en-US" sz="1400" dirty="0" smtClean="0"/>
              <a:t>年成為政黨輪替的民主國家。今天台灣的法秩序，名稱叫「中華民國」但中華民國實際上所指稱的就是台灣，也只有台灣。換言之，台灣史與中華民國史，於</a:t>
            </a:r>
            <a:r>
              <a:rPr lang="en-US" altLang="zh-TW" sz="1400" dirty="0" smtClean="0"/>
              <a:t>1945</a:t>
            </a:r>
            <a:r>
              <a:rPr lang="zh-TW" altLang="en-US" sz="1400" dirty="0" smtClean="0"/>
              <a:t>才有交集，但從</a:t>
            </a:r>
            <a:r>
              <a:rPr lang="en-US" altLang="zh-TW" sz="1400" dirty="0" smtClean="0"/>
              <a:t>1949</a:t>
            </a:r>
            <a:r>
              <a:rPr lang="zh-TW" altLang="en-US" sz="1400" dirty="0" smtClean="0"/>
              <a:t>中華民國離開中國迄今，兩者已合一。</a:t>
            </a:r>
            <a:endParaRPr lang="en-US" altLang="zh-TW" sz="1400" dirty="0" smtClean="0"/>
          </a:p>
          <a:p>
            <a:r>
              <a:rPr lang="zh-TW" altLang="en-US" dirty="0" smtClean="0"/>
              <a:t>從</a:t>
            </a:r>
            <a:r>
              <a:rPr lang="zh-TW" altLang="en-US" b="1" dirty="0" smtClean="0"/>
              <a:t>這樣的角度</a:t>
            </a:r>
            <a:r>
              <a:rPr lang="zh-TW" altLang="en-US" dirty="0" smtClean="0"/>
              <a:t>，才能理解當今台海兩岸的</a:t>
            </a:r>
            <a:r>
              <a:rPr lang="zh-TW" altLang="en-US" b="1" dirty="0" smtClean="0"/>
              <a:t>差異</a:t>
            </a:r>
            <a:r>
              <a:rPr lang="zh-TW" altLang="en-US" dirty="0" smtClean="0"/>
              <a:t>。</a:t>
            </a:r>
            <a:r>
              <a:rPr lang="zh-TW" altLang="en-US" b="1" dirty="0" smtClean="0"/>
              <a:t>請問台海兩岸分隔多久了</a:t>
            </a:r>
            <a:r>
              <a:rPr lang="zh-TW" altLang="en-US" dirty="0" smtClean="0"/>
              <a:t>？</a:t>
            </a:r>
            <a:r>
              <a:rPr lang="en-US" altLang="zh-TW" dirty="0" smtClean="0"/>
              <a:t>70</a:t>
            </a:r>
            <a:r>
              <a:rPr lang="zh-TW" altLang="en-US" dirty="0" smtClean="0"/>
              <a:t>年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2019</a:t>
            </a:r>
            <a:r>
              <a:rPr lang="zh-TW" altLang="en-US" dirty="0" smtClean="0"/>
              <a:t>減</a:t>
            </a:r>
            <a:r>
              <a:rPr lang="en-US" altLang="zh-TW" dirty="0" smtClean="0"/>
              <a:t>1949</a:t>
            </a:r>
            <a:r>
              <a:rPr lang="zh-TW" altLang="en-US" dirty="0" smtClean="0"/>
              <a:t>，對外省族群）、</a:t>
            </a:r>
            <a:r>
              <a:rPr lang="en-US" altLang="zh-TW" dirty="0" smtClean="0"/>
              <a:t>120</a:t>
            </a:r>
            <a:r>
              <a:rPr lang="zh-TW" altLang="en-US" dirty="0" smtClean="0"/>
              <a:t>年</a:t>
            </a:r>
            <a:r>
              <a:rPr lang="zh-TW" altLang="en-US" dirty="0" smtClean="0"/>
              <a:t>（對福佬、客家，</a:t>
            </a:r>
            <a:r>
              <a:rPr lang="en-US" altLang="zh-TW" dirty="0" smtClean="0"/>
              <a:t>50</a:t>
            </a:r>
            <a:r>
              <a:rPr lang="zh-TW" altLang="en-US" dirty="0" smtClean="0"/>
              <a:t>＋</a:t>
            </a:r>
            <a:r>
              <a:rPr lang="en-US" altLang="zh-TW" dirty="0" smtClean="0"/>
              <a:t>74</a:t>
            </a:r>
            <a:r>
              <a:rPr lang="zh-TW" altLang="en-US" dirty="0" smtClean="0"/>
              <a:t>－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），</a:t>
            </a:r>
            <a:r>
              <a:rPr lang="en-US" altLang="zh-TW" dirty="0" smtClean="0"/>
              <a:t>20</a:t>
            </a:r>
            <a:r>
              <a:rPr lang="zh-TW" altLang="en-US" dirty="0" smtClean="0"/>
              <a:t>世紀只</a:t>
            </a:r>
            <a:r>
              <a:rPr lang="en-US" altLang="zh-TW" dirty="0" smtClean="0"/>
              <a:t>4</a:t>
            </a:r>
            <a:r>
              <a:rPr lang="zh-TW" altLang="en-US" dirty="0" smtClean="0"/>
              <a:t>年合、對原住民則史上只</a:t>
            </a:r>
            <a:r>
              <a:rPr lang="en-US" altLang="zh-TW" dirty="0" smtClean="0"/>
              <a:t>4</a:t>
            </a:r>
            <a:r>
              <a:rPr lang="zh-TW" altLang="en-US" dirty="0" smtClean="0"/>
              <a:t>年合</a:t>
            </a:r>
            <a:r>
              <a:rPr lang="zh-TW" altLang="en-US" dirty="0" smtClean="0"/>
              <a:t>。當然，當今的台灣還有大約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年代起陸續加入的新住民，具有不同的歷史經驗。這是台灣在</a:t>
            </a:r>
            <a:r>
              <a:rPr lang="zh-TW" altLang="en-US" dirty="0" smtClean="0"/>
              <a:t>國際學界的自我定位。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詳細內容可觀看台大的開放式課程：「台灣法律史」。</a:t>
            </a:r>
            <a:endParaRPr lang="en-US" altLang="zh-TW" dirty="0" smtClean="0"/>
          </a:p>
          <a:p>
            <a:r>
              <a:rPr lang="zh-TW" altLang="en-US" dirty="0" smtClean="0"/>
              <a:t>「多元法律在地匯合」的重要論文，可參見「台灣史論叢法律篇」（臺大出版中心，</a:t>
            </a:r>
            <a:r>
              <a:rPr lang="en-US" altLang="zh-TW" dirty="0" smtClean="0"/>
              <a:t>2019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r>
              <a:rPr lang="zh-TW" altLang="en-US" dirty="0" smtClean="0"/>
              <a:t>結尾：這些匯合涉及法律規範的操作技術，以及更根本的價值判斷或利益衡量的問題。因此在認識了這些經驗事實之後，希望能將其運用在法律的實踐評價上。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75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dirty="0" smtClean="0"/>
              <a:t>我所提出的法律史，跟台灣</a:t>
            </a:r>
            <a:r>
              <a:rPr lang="zh-TW" altLang="en-US" sz="1400" b="1" dirty="0" smtClean="0"/>
              <a:t>大多數</a:t>
            </a:r>
            <a:r>
              <a:rPr lang="zh-TW" altLang="en-US" sz="1400" dirty="0" smtClean="0"/>
              <a:t>法學者所談的「法制史」</a:t>
            </a:r>
            <a:r>
              <a:rPr lang="zh-TW" altLang="en-US" sz="1400" b="1" dirty="0" smtClean="0"/>
              <a:t>不一樣</a:t>
            </a:r>
            <a:r>
              <a:rPr lang="zh-TW" altLang="en-US" sz="1400" dirty="0" smtClean="0"/>
              <a:t>，最大的原因在於我不僅僅觀察法規範，還「看到法規範以外的法經驗事實」。這是為什麼我稱「法律史」，而非「法制史」，這項稱呼有其研究取徑上的意義。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「法經驗事實」就是與法規範相關的社會經驗事實。在此，我以台灣從</a:t>
            </a:r>
            <a:r>
              <a:rPr lang="en-US" altLang="zh-TW" sz="1400" dirty="0" smtClean="0"/>
              <a:t>1895</a:t>
            </a:r>
            <a:r>
              <a:rPr lang="zh-TW" altLang="en-US" sz="1400" dirty="0" smtClean="0"/>
              <a:t>年迄今所採用的現代、歐陸法系的法規範為對象，觀察從「法條」到「法社會」的各種互動關係。換言之，這個圖示不能直接用以詮釋傳統中國法或現代的英美法系。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在這個觀點下，「法律條文」本身是政治運作的結果，其行動者（</a:t>
            </a:r>
            <a:r>
              <a:rPr lang="en-US" altLang="zh-TW" sz="1400" dirty="0" smtClean="0"/>
              <a:t>actor</a:t>
            </a:r>
            <a:r>
              <a:rPr lang="zh-TW" altLang="en-US" sz="1400" dirty="0" smtClean="0"/>
              <a:t>）是政治菁英，</a:t>
            </a:r>
            <a:r>
              <a:rPr lang="en-US" altLang="zh-TW" sz="1400" dirty="0" smtClean="0"/>
              <a:t>…</a:t>
            </a:r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法制訂：制訂出對不特定人普遍適用的規則，可由立法或行政機關為之，相當於所謂的「立法論」。</a:t>
            </a:r>
            <a:endParaRPr lang="en-US" altLang="zh-TW" sz="1400" dirty="0" smtClean="0"/>
          </a:p>
          <a:p>
            <a:r>
              <a:rPr lang="zh-TW" altLang="en-US" sz="1400" dirty="0" smtClean="0"/>
              <a:t>法適用：將作為一般規範的法律，適用於特定個案，可由司法或行政機關為之，相當於所謂的「司法論」。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37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過去我只能用「</a:t>
            </a:r>
            <a:r>
              <a:rPr lang="zh-TW" altLang="en-US" sz="1400" b="1" dirty="0" smtClean="0"/>
              <a:t>集體性資料」</a:t>
            </a:r>
            <a:r>
              <a:rPr lang="zh-TW" altLang="en-US" sz="1400" dirty="0" smtClean="0"/>
              <a:t>來觀察，並指出：</a:t>
            </a:r>
            <a:r>
              <a:rPr lang="en-US" altLang="zh-TW" sz="1400" dirty="0" smtClean="0"/>
              <a:t>…</a:t>
            </a:r>
            <a:r>
              <a:rPr lang="zh-TW" altLang="en-US" sz="1400" dirty="0" smtClean="0"/>
              <a:t>。如圖所示，「使用法院」的黑色線，跟「使用行政調解」的灰色線，在</a:t>
            </a:r>
            <a:r>
              <a:rPr lang="en-US" altLang="zh-TW" sz="1400" dirty="0" smtClean="0"/>
              <a:t>1915</a:t>
            </a:r>
            <a:r>
              <a:rPr lang="zh-TW" altLang="en-US" sz="1400" dirty="0" smtClean="0"/>
              <a:t>年黃金交叉，從此使用法院者較多，且日治晚期其差距相當大。但是，這一條黑線代表著所有的人，當中包含著不同的職業別、地域別、性別的人，是否因這些差別而在使用法院上，有所不同呢？我們看不出來，除非再使用其他史料、換個角度來觀察。</a:t>
            </a:r>
            <a:endParaRPr lang="en-US" altLang="zh-TW" sz="1400" dirty="0" smtClean="0"/>
          </a:p>
          <a:p>
            <a:endParaRPr lang="en-US" altLang="zh-TW" sz="1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在有了我所發現及整編的「日治法院檔案」之後，我們可以用「個案資料」，來</a:t>
            </a:r>
            <a:r>
              <a:rPr lang="zh-TW" altLang="en-US" sz="1400" b="1" dirty="0" smtClean="0"/>
              <a:t>觀察</a:t>
            </a:r>
            <a:r>
              <a:rPr lang="zh-TW" altLang="en-US" sz="1400" dirty="0" smtClean="0"/>
              <a:t>人們的法院活動。</a:t>
            </a:r>
            <a:endParaRPr lang="en-US" altLang="zh-TW" sz="1400" dirty="0" smtClean="0"/>
          </a:p>
          <a:p>
            <a:endParaRPr lang="en-US" altLang="zh-TW" sz="1400" dirty="0" smtClean="0"/>
          </a:p>
          <a:p>
            <a:r>
              <a:rPr lang="zh-TW" altLang="en-US" sz="1400" dirty="0" smtClean="0"/>
              <a:t>其研究成果是</a:t>
            </a:r>
            <a:r>
              <a:rPr lang="en-US" altLang="zh-TW" sz="1400" dirty="0" smtClean="0"/>
              <a:t>2017</a:t>
            </a:r>
            <a:r>
              <a:rPr lang="zh-TW" altLang="en-US" sz="1400" dirty="0" smtClean="0"/>
              <a:t>年出版的這本「去法院相告」，請用</a:t>
            </a:r>
            <a:r>
              <a:rPr lang="zh-TW" altLang="en-US" sz="1400" b="1" dirty="0" smtClean="0"/>
              <a:t>福佬話</a:t>
            </a:r>
            <a:r>
              <a:rPr lang="zh-TW" altLang="en-US" sz="1400" dirty="0" smtClean="0"/>
              <a:t>唸，表示其所描述的多數人，是以這類話來進行其法院活動。凸顯出我所重視的是「人」，而不是「法」，當時的國家法其實是用「國語」，亦即日語來發音的。詳細的</a:t>
            </a:r>
            <a:r>
              <a:rPr lang="zh-TW" altLang="en-US" sz="1400" b="1" dirty="0" smtClean="0"/>
              <a:t>實證研究方法</a:t>
            </a:r>
            <a:r>
              <a:rPr lang="zh-TW" altLang="en-US" sz="1400" dirty="0" smtClean="0"/>
              <a:t>，一定要看這本書，例如頁</a:t>
            </a:r>
            <a:r>
              <a:rPr lang="en-US" altLang="zh-TW" sz="1400" dirty="0" smtClean="0"/>
              <a:t>68</a:t>
            </a:r>
            <a:r>
              <a:rPr lang="zh-TW" altLang="en-US" sz="1400" dirty="0" smtClean="0"/>
              <a:t>以下的判決編碼表，在此僅就統計後的結果進行詮釋。且本書最終所</a:t>
            </a:r>
            <a:r>
              <a:rPr lang="zh-TW" altLang="en-US" sz="1400" b="1" dirty="0" smtClean="0"/>
              <a:t>欲詮釋</a:t>
            </a:r>
            <a:r>
              <a:rPr lang="zh-TW" altLang="en-US" sz="1400" dirty="0" smtClean="0"/>
              <a:t>的是「司法正義觀」，而非僅僅是法院活動的各種態樣。因此下一張，須先說明所涉及的司法正義觀是什麼。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F5E1E-22D7-4ABB-A1A1-0B07548067F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E686-2566-48DD-95F7-127D6EB28B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374C8-B9BA-4227-8C21-59078D387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A0F0-6303-4152-9FFF-977F871895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08CB-6D6C-41C9-9750-D5947E660A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81D7-BBA6-4865-B34B-DBC7C83F07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ED51-03F1-40F8-82EE-F0D786E40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3898-733D-4CD5-A153-F71308DAC1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45B7-6E12-4A5F-ACCE-98A1EF5E01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F341-BEBD-48BC-8722-D41A392E6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DF1-A8D5-4C19-AA75-83262F1A26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C3E9-1A22-4AC4-ACF8-A77D95C33F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419C-E936-484C-8A85-DFAC65D39D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893C85-A80C-40DD-B47E-1B63B15FA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人文社會取向的法學</a:t>
            </a:r>
            <a:r>
              <a:rPr lang="en-US" altLang="zh-TW" sz="54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2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Jurisprudence </a:t>
            </a:r>
            <a:r>
              <a:rPr lang="en-US" altLang="zh-TW" sz="32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with </a:t>
            </a:r>
            <a:r>
              <a:rPr lang="en-US" altLang="zh-TW" sz="32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the Approach of Humanities and Social Sciences</a:t>
            </a:r>
            <a:endParaRPr lang="zh-TW" altLang="en-US" sz="32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71600" y="4725144"/>
            <a:ext cx="6408712" cy="1728192"/>
          </a:xfrm>
        </p:spPr>
        <p:txBody>
          <a:bodyPr>
            <a:normAutofit fontScale="92500"/>
          </a:bodyPr>
          <a:lstStyle/>
          <a:p>
            <a:r>
              <a:rPr lang="zh-TW" altLang="en-US" sz="4300" dirty="0">
                <a:latin typeface="微軟正黑體" pitchFamily="34" charset="-120"/>
                <a:ea typeface="微軟正黑體" pitchFamily="34" charset="-120"/>
              </a:rPr>
              <a:t>王泰</a:t>
            </a:r>
            <a:r>
              <a:rPr lang="zh-TW" altLang="en-US" sz="4300" dirty="0" smtClean="0">
                <a:latin typeface="微軟正黑體" pitchFamily="34" charset="-120"/>
                <a:ea typeface="微軟正黑體" pitchFamily="34" charset="-120"/>
              </a:rPr>
              <a:t>升</a:t>
            </a:r>
            <a:endParaRPr lang="en-US" altLang="zh-TW" sz="43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300" dirty="0">
                <a:latin typeface="標楷體" pitchFamily="65" charset="-120"/>
                <a:ea typeface="標楷體" pitchFamily="65" charset="-120"/>
              </a:rPr>
              <a:t>國立臺灣大學法律</a:t>
            </a:r>
            <a:r>
              <a:rPr lang="zh-TW" altLang="zh-TW" sz="2300" dirty="0" smtClean="0">
                <a:latin typeface="標楷體" pitchFamily="65" charset="-120"/>
                <a:ea typeface="標楷體" pitchFamily="65" charset="-120"/>
              </a:rPr>
              <a:t>學院台大</a:t>
            </a:r>
            <a:r>
              <a:rPr lang="zh-TW" altLang="zh-TW" sz="2300" dirty="0">
                <a:latin typeface="標楷體" pitchFamily="65" charset="-120"/>
                <a:ea typeface="標楷體" pitchFamily="65" charset="-120"/>
              </a:rPr>
              <a:t>講座</a:t>
            </a:r>
            <a:r>
              <a:rPr lang="zh-TW" altLang="zh-TW" sz="2300" dirty="0" smtClean="0">
                <a:latin typeface="標楷體" pitchFamily="65" charset="-120"/>
                <a:ea typeface="標楷體" pitchFamily="65" charset="-120"/>
              </a:rPr>
              <a:t>教授</a:t>
            </a:r>
            <a:r>
              <a:rPr lang="zh-TW" altLang="en-US" sz="2300" dirty="0">
                <a:latin typeface="標楷體" pitchFamily="65" charset="-120"/>
                <a:ea typeface="標楷體" pitchFamily="65" charset="-120"/>
              </a:rPr>
              <a:t>、特聘教授</a:t>
            </a:r>
            <a:endParaRPr lang="en-US" altLang="zh-TW" sz="23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300" dirty="0" smtClean="0">
                <a:latin typeface="標楷體" pitchFamily="65" charset="-120"/>
                <a:ea typeface="標楷體" pitchFamily="65" charset="-120"/>
              </a:rPr>
              <a:t>中央</a:t>
            </a:r>
            <a:r>
              <a:rPr lang="zh-TW" altLang="zh-TW" sz="2300" dirty="0">
                <a:latin typeface="標楷體" pitchFamily="65" charset="-120"/>
                <a:ea typeface="標楷體" pitchFamily="65" charset="-120"/>
              </a:rPr>
              <a:t>研究院臺灣史研究所暨法律學</a:t>
            </a:r>
            <a:r>
              <a:rPr lang="zh-TW" altLang="zh-TW" sz="2300" dirty="0" smtClean="0">
                <a:latin typeface="標楷體" pitchFamily="65" charset="-120"/>
                <a:ea typeface="標楷體" pitchFamily="65" charset="-120"/>
              </a:rPr>
              <a:t>研究所合</a:t>
            </a:r>
            <a:r>
              <a:rPr lang="zh-TW" altLang="zh-TW" sz="2300" dirty="0">
                <a:latin typeface="標楷體" pitchFamily="65" charset="-120"/>
                <a:ea typeface="標楷體" pitchFamily="65" charset="-120"/>
              </a:rPr>
              <a:t>聘研究員</a:t>
            </a:r>
            <a:endParaRPr lang="zh-TW" altLang="en-US" sz="23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內容版面配置區 4"/>
          <p:cNvGrpSpPr>
            <a:grpSpLocks noGrp="1"/>
          </p:cNvGrpSpPr>
          <p:nvPr/>
        </p:nvGrpSpPr>
        <p:grpSpPr>
          <a:xfrm>
            <a:off x="3707904" y="2492896"/>
            <a:ext cx="3528392" cy="2501727"/>
            <a:chOff x="3851920" y="3534726"/>
            <a:chExt cx="4824536" cy="3153723"/>
          </a:xfrm>
        </p:grpSpPr>
        <p:pic>
          <p:nvPicPr>
            <p:cNvPr id="6" name="Picture 4" descr="http://www.goldmark.com.tw/z/index_Taiwa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534726"/>
              <a:ext cx="1971675" cy="3076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6.blog.xuite.net/6/5/6/f/12232218/blog_64483/txt/18173922/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4000"/>
                      </a14:imgEffect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  <a14:imgEffect>
                        <a14:brightnessContrast bright="12000" contras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" t="3537" r="1613" b="3014"/>
            <a:stretch/>
          </p:blipFill>
          <p:spPr bwMode="auto">
            <a:xfrm>
              <a:off x="3851920" y="3788125"/>
              <a:ext cx="4824536" cy="2900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312" y="368868"/>
            <a:ext cx="7992888" cy="432048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國家實證法規範部分採取現代司法正義觀</a:t>
            </a: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54818"/>
            <a:ext cx="8784976" cy="579688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漢族法律</a:t>
            </a:r>
            <a:r>
              <a:rPr lang="zh-TW" altLang="en-US" sz="2800" dirty="0" smtClean="0">
                <a:solidFill>
                  <a:srgbClr val="0070C0"/>
                </a:solidFill>
              </a:rPr>
              <a:t>傳統</a:t>
            </a:r>
            <a:r>
              <a:rPr lang="zh-TW" altLang="en-US" sz="2800" dirty="0" smtClean="0"/>
              <a:t>與來自西方的</a:t>
            </a:r>
            <a:r>
              <a:rPr lang="zh-TW" altLang="en-US" sz="2800" dirty="0" smtClean="0">
                <a:solidFill>
                  <a:srgbClr val="0070C0"/>
                </a:solidFill>
              </a:rPr>
              <a:t>現代</a:t>
            </a:r>
            <a:r>
              <a:rPr lang="zh-TW" altLang="en-US" sz="2800" dirty="0" smtClean="0">
                <a:solidFill>
                  <a:srgbClr val="FF0000"/>
                </a:solidFill>
              </a:rPr>
              <a:t>有差異</a:t>
            </a:r>
            <a:r>
              <a:rPr lang="zh-TW" altLang="en-US" sz="2800" dirty="0" smtClean="0"/>
              <a:t>→</a:t>
            </a:r>
            <a:r>
              <a:rPr lang="zh-TW" altLang="en-US" sz="2800" dirty="0" smtClean="0">
                <a:solidFill>
                  <a:srgbClr val="FF0000"/>
                </a:solidFill>
              </a:rPr>
              <a:t>轉化</a:t>
            </a:r>
            <a:r>
              <a:rPr lang="en-US" altLang="zh-TW" sz="2800" dirty="0" smtClean="0">
                <a:solidFill>
                  <a:srgbClr val="FF0000"/>
                </a:solidFill>
              </a:rPr>
              <a:t>/</a:t>
            </a:r>
            <a:r>
              <a:rPr lang="zh-TW" altLang="en-US" sz="2800" dirty="0" smtClean="0">
                <a:solidFill>
                  <a:srgbClr val="FF0000"/>
                </a:solidFill>
              </a:rPr>
              <a:t>現代化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/>
              <a:t>1.</a:t>
            </a:r>
            <a:r>
              <a:rPr lang="zh-TW" altLang="en-US" sz="2800" b="1" dirty="0" smtClean="0"/>
              <a:t>判調</a:t>
            </a:r>
            <a:r>
              <a:rPr lang="zh-TW" altLang="en-US" sz="2800" dirty="0" smtClean="0"/>
              <a:t>不分：不必然遵「法」，官威下自白及遵依結狀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en-US" sz="2800" b="1" dirty="0" smtClean="0"/>
              <a:t>分立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/>
              <a:t>：判→依法、不必同意，調→不必依法、須同意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1" dirty="0" smtClean="0"/>
              <a:t>審辯</a:t>
            </a:r>
            <a:r>
              <a:rPr lang="zh-TW" altLang="en-US" sz="2800" dirty="0" smtClean="0"/>
              <a:t>不分：審案時兼顧利與不利，不必亦不可找訟師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en-US" sz="2800" b="1" dirty="0" smtClean="0"/>
              <a:t>分立</a:t>
            </a:r>
            <a:r>
              <a:rPr lang="zh-TW" altLang="en-US" sz="2800" dirty="0" smtClean="0"/>
              <a:t> ：法官中立，原被告自負主張之責，可聘律師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3.</a:t>
            </a:r>
            <a:r>
              <a:rPr lang="zh-TW" altLang="en-US" sz="2800" b="1" dirty="0" smtClean="0"/>
              <a:t>審檢辯</a:t>
            </a:r>
            <a:r>
              <a:rPr lang="zh-TW" altLang="en-US" sz="2800" dirty="0" smtClean="0"/>
              <a:t>不分：糾問涉案者、調查所有事證而為裁斷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en-US" sz="2800" b="1" dirty="0" smtClean="0"/>
              <a:t>分立</a:t>
            </a:r>
            <a:r>
              <a:rPr lang="zh-TW" altLang="en-US" sz="2800" dirty="0" smtClean="0"/>
              <a:t>：僅審判檢察官所控犯行，被控者由律師為其辯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4.</a:t>
            </a:r>
            <a:r>
              <a:rPr lang="zh-TW" altLang="en-US" sz="2800" b="1" dirty="0" smtClean="0"/>
              <a:t>行政司法</a:t>
            </a:r>
            <a:r>
              <a:rPr lang="zh-TW" altLang="en-US" sz="2800" dirty="0" smtClean="0"/>
              <a:t>不分：斷罪及解決紛爭為官府治理的一部分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zh-TW" altLang="en-US" sz="2800" b="1" dirty="0" smtClean="0"/>
              <a:t>分立</a:t>
            </a:r>
            <a:r>
              <a:rPr lang="zh-TW" altLang="en-US" sz="2800" dirty="0" smtClean="0"/>
              <a:t>：行政部門不得干涉審判，司法官有身分保障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國家</a:t>
            </a:r>
            <a:r>
              <a:rPr lang="zh-TW" altLang="en-US" sz="2800" dirty="0" smtClean="0">
                <a:solidFill>
                  <a:srgbClr val="FF0000"/>
                </a:solidFill>
              </a:rPr>
              <a:t>法制</a:t>
            </a:r>
            <a:r>
              <a:rPr lang="zh-TW" altLang="en-US" sz="2800" dirty="0" smtClean="0"/>
              <a:t>：有法院但爭訟調停模糊之，有律師但貶抑，有檢察官但多數犯罪即決，司法審判獨立但沒行政訴訟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6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15239"/>
            <a:ext cx="7918648" cy="648072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距法院所在地遙遠，即較少由法院依法審判</a:t>
            </a: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48" y="1052736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7444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259632" y="1556792"/>
            <a:ext cx="720080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059832" y="1556792"/>
            <a:ext cx="504056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028384" y="1628800"/>
            <a:ext cx="576064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73517"/>
            <a:ext cx="8496944" cy="504056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男性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較常使用法院，但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對家族紛爭頗願使用法院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12696"/>
            <a:ext cx="792087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8100392" y="2780928"/>
            <a:ext cx="3600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172400" y="3284984"/>
            <a:ext cx="2160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8028384" y="3789040"/>
            <a:ext cx="3600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771800" y="2060848"/>
            <a:ext cx="432048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644008" y="3789040"/>
            <a:ext cx="504056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644008" y="2852936"/>
            <a:ext cx="504056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644008" y="2060848"/>
            <a:ext cx="432048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771800" y="2852936"/>
            <a:ext cx="504056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71800" y="3789040"/>
            <a:ext cx="504056" cy="2160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827584" y="5034649"/>
            <a:ext cx="648072" cy="28803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835696" y="1412776"/>
            <a:ext cx="1080120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835696" y="2261699"/>
            <a:ext cx="108012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817115" y="2780928"/>
            <a:ext cx="108012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835696" y="3606720"/>
            <a:ext cx="1080120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004048" y="5301208"/>
            <a:ext cx="2304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004048" y="2549731"/>
            <a:ext cx="2304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004048" y="1700808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5004048" y="1988840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660232" y="3068960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6660232" y="3933056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720080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聘律師代理的比率越高越「幸福」嗎？</a:t>
            </a: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1206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580112" y="4653136"/>
            <a:ext cx="864096" cy="129614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619672" y="4653136"/>
            <a:ext cx="936104" cy="115212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691680" y="2132856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691680" y="3717032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763688" y="4581128"/>
            <a:ext cx="6480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724128" y="4653136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724128" y="3789040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724128" y="2204864"/>
            <a:ext cx="57606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20080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人民可與專業檢察官在法庭上對辯嗎？</a:t>
            </a: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34481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7740352" y="3861048"/>
            <a:ext cx="432048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355976" y="2564904"/>
            <a:ext cx="504056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331640" y="2564904"/>
            <a:ext cx="576064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331640" y="3861048"/>
            <a:ext cx="576064" cy="57606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27984" y="2420888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004048" y="2420888"/>
            <a:ext cx="2880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55976" y="4869160"/>
            <a:ext cx="432048" cy="28803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008112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訪臺灣的調解制度：以日治時期對傳統的現代化轉譯為中心</a:t>
            </a:r>
            <a:endParaRPr lang="zh-TW" altLang="en-US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395192"/>
          </a:xfrm>
        </p:spPr>
        <p:txBody>
          <a:bodyPr/>
          <a:lstStyle/>
          <a:p>
            <a:r>
              <a:rPr lang="zh-TW" altLang="en-US" sz="3000" dirty="0" smtClean="0"/>
              <a:t>依前述「</a:t>
            </a:r>
            <a:r>
              <a:rPr lang="en-US" altLang="zh-TW" sz="3000" dirty="0" smtClean="0"/>
              <a:t>4</a:t>
            </a:r>
            <a:r>
              <a:rPr lang="zh-TW" altLang="en-US" sz="3000" dirty="0" smtClean="0"/>
              <a:t>、</a:t>
            </a:r>
            <a:r>
              <a:rPr lang="en-US" altLang="zh-TW" sz="3000" dirty="0" smtClean="0"/>
              <a:t>3</a:t>
            </a:r>
            <a:r>
              <a:rPr lang="zh-TW" altLang="en-US" sz="3000" dirty="0" smtClean="0"/>
              <a:t>、</a:t>
            </a:r>
            <a:r>
              <a:rPr lang="en-US" altLang="zh-TW" sz="3000" dirty="0" smtClean="0"/>
              <a:t>2</a:t>
            </a:r>
            <a:r>
              <a:rPr lang="zh-TW" altLang="en-US" sz="3000" dirty="0" smtClean="0"/>
              <a:t> → </a:t>
            </a:r>
            <a:r>
              <a:rPr lang="en-US" altLang="zh-TW" sz="3000" dirty="0" smtClean="0"/>
              <a:t>1</a:t>
            </a:r>
            <a:r>
              <a:rPr lang="zh-TW" altLang="en-US" sz="3000" dirty="0" smtClean="0"/>
              <a:t>」詮釋台灣社會既有的經驗</a:t>
            </a:r>
            <a:r>
              <a:rPr lang="zh-TW" altLang="en-US" sz="3000" dirty="0" smtClean="0">
                <a:solidFill>
                  <a:srgbClr val="FF0000"/>
                </a:solidFill>
              </a:rPr>
              <a:t>事實</a:t>
            </a:r>
            <a:r>
              <a:rPr lang="zh-TW" altLang="en-US" sz="3000" dirty="0" smtClean="0"/>
              <a:t>，據以主張</a:t>
            </a:r>
            <a:r>
              <a:rPr lang="zh-TW" altLang="en-US" sz="3000" dirty="0" smtClean="0">
                <a:solidFill>
                  <a:srgbClr val="FF0000"/>
                </a:solidFill>
              </a:rPr>
              <a:t>應</a:t>
            </a:r>
            <a:r>
              <a:rPr lang="zh-TW" altLang="en-US" sz="3000" dirty="0" smtClean="0"/>
              <a:t>檢討現行</a:t>
            </a:r>
            <a:r>
              <a:rPr lang="zh-TW" altLang="en-US" sz="3000" dirty="0" smtClean="0">
                <a:solidFill>
                  <a:srgbClr val="FF0000"/>
                </a:solidFill>
              </a:rPr>
              <a:t>法條</a:t>
            </a:r>
            <a:r>
              <a:rPr lang="zh-TW" altLang="en-US" sz="3000" dirty="0" smtClean="0"/>
              <a:t>中，關於「強制調解」的範圍是否過於廣泛</a:t>
            </a:r>
            <a:endParaRPr lang="en-US" altLang="zh-TW" sz="3000" dirty="0" smtClean="0"/>
          </a:p>
          <a:p>
            <a:pPr marL="0" indent="0">
              <a:buNone/>
            </a:pPr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8352110" cy="30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28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21602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20081"/>
            <a:ext cx="8352928" cy="6156919"/>
          </a:xfrm>
        </p:spPr>
        <p:txBody>
          <a:bodyPr/>
          <a:lstStyle/>
          <a:p>
            <a:r>
              <a:rPr lang="zh-TW" altLang="en-US" dirty="0" smtClean="0"/>
              <a:t>日治台灣地方行政官調停，轉譯</a:t>
            </a:r>
            <a:r>
              <a:rPr lang="zh-TW" altLang="en-US" dirty="0" smtClean="0">
                <a:solidFill>
                  <a:srgbClr val="FF0000"/>
                </a:solidFill>
              </a:rPr>
              <a:t>漢族</a:t>
            </a:r>
            <a:r>
              <a:rPr lang="zh-TW" altLang="en-US" dirty="0" smtClean="0"/>
              <a:t>解決紛爭</a:t>
            </a:r>
            <a:r>
              <a:rPr lang="zh-TW" altLang="en-US" dirty="0" smtClean="0">
                <a:solidFill>
                  <a:srgbClr val="FF0000"/>
                </a:solidFill>
              </a:rPr>
              <a:t>傳統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立法理由書</a:t>
            </a:r>
            <a:r>
              <a:rPr lang="zh-TW" altLang="en-US" dirty="0" smtClean="0"/>
              <a:t>：依舊慣，</a:t>
            </a:r>
            <a:r>
              <a:rPr lang="zh-TW" altLang="en-US" dirty="0" smtClean="0">
                <a:solidFill>
                  <a:srgbClr val="FF0000"/>
                </a:solidFill>
              </a:rPr>
              <a:t>政策考量</a:t>
            </a:r>
            <a:r>
              <a:rPr lang="zh-TW" altLang="en-US" dirty="0" smtClean="0"/>
              <a:t>：減少</a:t>
            </a:r>
            <a:r>
              <a:rPr lang="zh-TW" altLang="en-US" dirty="0" smtClean="0">
                <a:solidFill>
                  <a:srgbClr val="0070C0"/>
                </a:solidFill>
              </a:rPr>
              <a:t>殖民地</a:t>
            </a:r>
            <a:r>
              <a:rPr lang="zh-TW" altLang="en-US" dirty="0" smtClean="0"/>
              <a:t>司法支出◄►在母國依德制，放棄固有傳統，以法院調解為特例</a:t>
            </a:r>
            <a:endParaRPr lang="en-US" altLang="zh-TW" dirty="0" smtClean="0"/>
          </a:p>
          <a:p>
            <a:r>
              <a:rPr lang="zh-TW" altLang="en-US" dirty="0" smtClean="0"/>
              <a:t>民國中國轉譯大老爺聽訟為審判，但可由地方行政機關兼理或受理；國民黨不再採德制，法院內簡易程序案件強制調解，</a:t>
            </a:r>
            <a:r>
              <a:rPr lang="zh-TW" altLang="en-US" dirty="0" smtClean="0">
                <a:solidFill>
                  <a:srgbClr val="FF0000"/>
                </a:solidFill>
              </a:rPr>
              <a:t>政策考量</a:t>
            </a:r>
            <a:r>
              <a:rPr lang="zh-TW" altLang="en-US" dirty="0" smtClean="0"/>
              <a:t>：減少</a:t>
            </a:r>
            <a:r>
              <a:rPr lang="zh-TW" altLang="en-US" dirty="0" smtClean="0">
                <a:solidFill>
                  <a:srgbClr val="0070C0"/>
                </a:solidFill>
              </a:rPr>
              <a:t>國家</a:t>
            </a:r>
            <a:r>
              <a:rPr lang="zh-TW" altLang="en-US" dirty="0" smtClean="0"/>
              <a:t>司法支出</a:t>
            </a:r>
            <a:endParaRPr lang="en-US" altLang="zh-TW" dirty="0" smtClean="0"/>
          </a:p>
          <a:p>
            <a:r>
              <a:rPr lang="zh-TW" altLang="en-US" dirty="0"/>
              <a:t>戰後台灣</a:t>
            </a:r>
            <a:r>
              <a:rPr lang="zh-TW" altLang="en-US" dirty="0">
                <a:solidFill>
                  <a:srgbClr val="0070C0"/>
                </a:solidFill>
              </a:rPr>
              <a:t>威權</a:t>
            </a:r>
            <a:r>
              <a:rPr lang="zh-TW" altLang="en-US" dirty="0"/>
              <a:t>政府創設鄉鎮市調解，沿用且不斷強化法院簡易案件強制調解，</a:t>
            </a:r>
            <a:r>
              <a:rPr lang="zh-TW" altLang="en-US" dirty="0">
                <a:solidFill>
                  <a:srgbClr val="FF0000"/>
                </a:solidFill>
              </a:rPr>
              <a:t>政策考量</a:t>
            </a:r>
            <a:r>
              <a:rPr lang="zh-TW" altLang="en-US" dirty="0"/>
              <a:t>；減少</a:t>
            </a:r>
            <a:r>
              <a:rPr lang="zh-TW" altLang="en-US" dirty="0">
                <a:solidFill>
                  <a:srgbClr val="0070C0"/>
                </a:solidFill>
              </a:rPr>
              <a:t>復興基地</a:t>
            </a:r>
            <a:r>
              <a:rPr lang="zh-TW" altLang="en-US" dirty="0"/>
              <a:t>司法支出，</a:t>
            </a:r>
            <a:r>
              <a:rPr lang="en-US" altLang="zh-TW" dirty="0"/>
              <a:t>1990</a:t>
            </a:r>
            <a:r>
              <a:rPr lang="zh-TW" altLang="en-US" dirty="0"/>
              <a:t>年代後以</a:t>
            </a:r>
            <a:r>
              <a:rPr lang="zh-TW" altLang="en-US" dirty="0">
                <a:solidFill>
                  <a:srgbClr val="FF0000"/>
                </a:solidFill>
              </a:rPr>
              <a:t>學說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FF0000"/>
                </a:solidFill>
              </a:rPr>
              <a:t>美國法及理論</a:t>
            </a:r>
            <a:r>
              <a:rPr lang="zh-TW" altLang="en-US" dirty="0"/>
              <a:t>正當化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14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4401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356320"/>
            <a:ext cx="5112568" cy="6120680"/>
          </a:xfrm>
        </p:spPr>
        <p:txBody>
          <a:bodyPr/>
          <a:lstStyle/>
          <a:p>
            <a:r>
              <a:rPr lang="zh-TW" altLang="en-US" sz="3200" dirty="0"/>
              <a:t>民主台灣可「古蹟活化」，但</a:t>
            </a:r>
            <a:r>
              <a:rPr lang="zh-TW" altLang="en-US" sz="3200" dirty="0">
                <a:solidFill>
                  <a:srgbClr val="FF0000"/>
                </a:solidFill>
              </a:rPr>
              <a:t>應</a:t>
            </a:r>
            <a:r>
              <a:rPr lang="zh-TW" altLang="en-US" sz="3200" dirty="0"/>
              <a:t>提供有效能的法院以讓人民選擇，並檢討法院強制調解之</a:t>
            </a:r>
            <a:r>
              <a:rPr lang="zh-TW" altLang="en-US" sz="3200" dirty="0" smtClean="0"/>
              <a:t>範圍</a:t>
            </a:r>
            <a:endParaRPr lang="en-US" altLang="zh-TW" sz="3200" dirty="0" smtClean="0"/>
          </a:p>
          <a:p>
            <a:r>
              <a:rPr lang="zh-TW" altLang="en-US" sz="3200" dirty="0"/>
              <a:t>其他相關的外國立法例及學說，可</a:t>
            </a:r>
            <a:r>
              <a:rPr lang="zh-TW" altLang="en-US" sz="3200" dirty="0">
                <a:solidFill>
                  <a:srgbClr val="FF0000"/>
                </a:solidFill>
              </a:rPr>
              <a:t>一併</a:t>
            </a:r>
            <a:r>
              <a:rPr lang="zh-TW" altLang="en-US" sz="3200" dirty="0"/>
              <a:t>作為立法論</a:t>
            </a:r>
            <a:r>
              <a:rPr lang="en-US" altLang="zh-TW" sz="3200" dirty="0"/>
              <a:t>/</a:t>
            </a:r>
            <a:r>
              <a:rPr lang="zh-TW" altLang="en-US" sz="3200" dirty="0"/>
              <a:t>法制訂之理由，有更深刻的</a:t>
            </a:r>
            <a:r>
              <a:rPr lang="zh-TW" altLang="en-US" sz="3200" dirty="0">
                <a:solidFill>
                  <a:srgbClr val="FF0000"/>
                </a:solidFill>
              </a:rPr>
              <a:t>比較法史</a:t>
            </a:r>
            <a:r>
              <a:rPr lang="zh-TW" altLang="en-US" sz="3200" dirty="0"/>
              <a:t>為基礎尤佳</a:t>
            </a:r>
          </a:p>
          <a:p>
            <a:r>
              <a:rPr lang="zh-TW" altLang="en-US" sz="3200" dirty="0" smtClean="0"/>
              <a:t>「歷史思維法學」：</a:t>
            </a:r>
            <a:r>
              <a:rPr lang="zh-TW" altLang="en-US" sz="3200" dirty="0" smtClean="0">
                <a:solidFill>
                  <a:srgbClr val="0070C0"/>
                </a:solidFill>
              </a:rPr>
              <a:t>法律規範</a:t>
            </a:r>
            <a:r>
              <a:rPr lang="zh-TW" altLang="en-US" sz="3200" dirty="0" smtClean="0"/>
              <a:t>不應去</a:t>
            </a:r>
            <a:r>
              <a:rPr lang="zh-TW" altLang="en-US" sz="3200" dirty="0" smtClean="0">
                <a:solidFill>
                  <a:srgbClr val="00B050"/>
                </a:solidFill>
              </a:rPr>
              <a:t>社會脈絡</a:t>
            </a:r>
            <a:r>
              <a:rPr lang="zh-TW" altLang="en-US" sz="3200" dirty="0" smtClean="0"/>
              <a:t>地論其</a:t>
            </a:r>
            <a:r>
              <a:rPr lang="zh-TW" altLang="en-US" sz="3200" dirty="0" smtClean="0">
                <a:solidFill>
                  <a:srgbClr val="FF0000"/>
                </a:solidFill>
              </a:rPr>
              <a:t>妥當</a:t>
            </a:r>
            <a:r>
              <a:rPr lang="zh-TW" altLang="en-US" sz="3200" dirty="0" smtClean="0"/>
              <a:t>與否</a:t>
            </a:r>
            <a:r>
              <a:rPr lang="zh-TW" altLang="en-US" sz="2400" dirty="0" smtClean="0"/>
              <a:t>（頁</a:t>
            </a:r>
            <a:r>
              <a:rPr lang="en-US" altLang="zh-TW" sz="2400" dirty="0" smtClean="0"/>
              <a:t>34-38</a:t>
            </a:r>
            <a:r>
              <a:rPr lang="zh-TW" altLang="en-US" sz="2400" dirty="0" smtClean="0"/>
              <a:t>：像</a:t>
            </a:r>
            <a:r>
              <a:rPr lang="zh-TW" altLang="en-US" sz="2400" dirty="0" smtClean="0">
                <a:solidFill>
                  <a:srgbClr val="0070C0"/>
                </a:solidFill>
              </a:rPr>
              <a:t>律師</a:t>
            </a:r>
            <a:r>
              <a:rPr lang="zh-TW" altLang="en-US" sz="2400" dirty="0" smtClean="0"/>
              <a:t>、像</a:t>
            </a:r>
            <a:r>
              <a:rPr lang="zh-TW" altLang="en-US" sz="2400" dirty="0" smtClean="0">
                <a:solidFill>
                  <a:srgbClr val="00B050"/>
                </a:solidFill>
              </a:rPr>
              <a:t>科學家</a:t>
            </a:r>
            <a:r>
              <a:rPr lang="zh-TW" altLang="en-US" sz="2400" dirty="0" smtClean="0"/>
              <a:t>、作為</a:t>
            </a:r>
            <a:r>
              <a:rPr lang="zh-TW" altLang="en-US" sz="2400" dirty="0" smtClean="0">
                <a:solidFill>
                  <a:srgbClr val="FF0000"/>
                </a:solidFill>
              </a:rPr>
              <a:t>法學者</a:t>
            </a:r>
            <a:r>
              <a:rPr lang="zh-TW" altLang="en-US" sz="2400" dirty="0" smtClean="0"/>
              <a:t>的思考）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4128" y="1268760"/>
            <a:ext cx="3024336" cy="424847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62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21602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20081"/>
            <a:ext cx="8352928" cy="6156919"/>
          </a:xfrm>
        </p:spPr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</a:rPr>
              <a:t>法學</a:t>
            </a:r>
            <a:r>
              <a:rPr lang="zh-TW" altLang="en-US" sz="2800" dirty="0" smtClean="0"/>
              <a:t>的核心固然</a:t>
            </a:r>
            <a:r>
              <a:rPr lang="zh-TW" altLang="en-US" sz="2800" dirty="0"/>
              <a:t>是</a:t>
            </a:r>
            <a:r>
              <a:rPr lang="zh-TW" altLang="en-US" sz="2800" dirty="0" smtClean="0"/>
              <a:t>法律適用上，作為邏輯三段論法大前提的法律規範之釋義，即所謂的法釋義學，但通說認為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實踐上</a:t>
            </a:r>
            <a:r>
              <a:rPr lang="zh-TW" altLang="en-US" sz="2800" dirty="0" smtClean="0"/>
              <a:t>應採哪項</a:t>
            </a:r>
            <a:r>
              <a:rPr lang="zh-TW" altLang="en-US" sz="2800" dirty="0"/>
              <a:t>法</a:t>
            </a:r>
            <a:r>
              <a:rPr lang="zh-TW" altLang="en-US" sz="2800" dirty="0" smtClean="0"/>
              <a:t>釋義，仍須經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利益衡量、價值判斷</a:t>
            </a:r>
            <a:r>
              <a:rPr lang="zh-TW" altLang="en-US" sz="2800" dirty="0" smtClean="0"/>
              <a:t>。在此前提下，以探求真實之</a:t>
            </a:r>
            <a:r>
              <a:rPr lang="zh-TW" altLang="en-US" sz="2800" dirty="0" smtClean="0">
                <a:solidFill>
                  <a:srgbClr val="FF0000"/>
                </a:solidFill>
              </a:rPr>
              <a:t>存在</a:t>
            </a:r>
            <a:r>
              <a:rPr lang="zh-TW" altLang="en-US" sz="2800" dirty="0" smtClean="0"/>
              <a:t>為旨趣的法經驗事實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法實證研究，可提供</a:t>
            </a:r>
            <a:r>
              <a:rPr lang="zh-TW" altLang="en-US" sz="2800" dirty="0" smtClean="0">
                <a:solidFill>
                  <a:srgbClr val="0070C0"/>
                </a:solidFill>
              </a:rPr>
              <a:t>正當化</a:t>
            </a:r>
            <a:r>
              <a:rPr lang="zh-TW" altLang="en-US" sz="2800" dirty="0" smtClean="0"/>
              <a:t>某項利益或價值應優先的</a:t>
            </a:r>
            <a:r>
              <a:rPr lang="zh-TW" altLang="en-US" sz="2800" dirty="0" smtClean="0">
                <a:solidFill>
                  <a:srgbClr val="0070C0"/>
                </a:solidFill>
              </a:rPr>
              <a:t>理由</a:t>
            </a:r>
            <a:r>
              <a:rPr lang="zh-TW" altLang="en-US" sz="2800" dirty="0" smtClean="0"/>
              <a:t>，以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說服</a:t>
            </a:r>
            <a:r>
              <a:rPr lang="zh-TW" altLang="en-US" sz="2800" dirty="0" smtClean="0"/>
              <a:t>人們接受該法律適用之為</a:t>
            </a:r>
            <a:r>
              <a:rPr lang="zh-TW" altLang="en-US" sz="2800" dirty="0" smtClean="0">
                <a:solidFill>
                  <a:srgbClr val="FF0000"/>
                </a:solidFill>
              </a:rPr>
              <a:t>妥當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先呈現採文義、體系、立法史、目的等解釋方法，或以「法律漏洞」為由而司法造法，將產生偏惠何種利益或價值的法釋義。再以</a:t>
            </a:r>
            <a:r>
              <a:rPr lang="zh-TW" altLang="en-US" sz="2800" dirty="0" smtClean="0">
                <a:solidFill>
                  <a:srgbClr val="0070C0"/>
                </a:solidFill>
              </a:rPr>
              <a:t>在地的法經驗</a:t>
            </a:r>
            <a:r>
              <a:rPr lang="zh-TW" altLang="en-US" sz="2800" dirty="0" smtClean="0"/>
              <a:t>（例如現行解釋係出於威權統治或照顧特定團體），闡釋</a:t>
            </a:r>
            <a:r>
              <a:rPr lang="zh-TW" altLang="en-US" sz="2800" dirty="0" smtClean="0">
                <a:solidFill>
                  <a:srgbClr val="FF0000"/>
                </a:solidFill>
              </a:rPr>
              <a:t>於今</a:t>
            </a:r>
            <a:r>
              <a:rPr lang="zh-TW" altLang="en-US" sz="2800" dirty="0" smtClean="0"/>
              <a:t>基於某項</a:t>
            </a:r>
            <a:r>
              <a:rPr lang="zh-TW" altLang="en-US" sz="2800" dirty="0" smtClean="0">
                <a:solidFill>
                  <a:srgbClr val="FF0000"/>
                </a:solidFill>
              </a:rPr>
              <a:t>理念</a:t>
            </a:r>
            <a:r>
              <a:rPr lang="zh-TW" altLang="en-US" sz="2800" dirty="0" smtClean="0"/>
              <a:t>，何種利益或價值</a:t>
            </a:r>
            <a:r>
              <a:rPr lang="zh-TW" altLang="en-US" sz="2800" dirty="0" smtClean="0">
                <a:solidFill>
                  <a:srgbClr val="FF0000"/>
                </a:solidFill>
              </a:rPr>
              <a:t>應</a:t>
            </a:r>
            <a:r>
              <a:rPr lang="zh-TW" altLang="en-US" sz="2800" dirty="0" smtClean="0"/>
              <a:t>優先，而</a:t>
            </a:r>
            <a:r>
              <a:rPr lang="zh-TW" altLang="en-US" sz="2800" dirty="0" smtClean="0">
                <a:solidFill>
                  <a:srgbClr val="FF0000"/>
                </a:solidFill>
              </a:rPr>
              <a:t>非</a:t>
            </a:r>
            <a:r>
              <a:rPr lang="zh-TW" altLang="en-US" sz="2800" dirty="0" smtClean="0"/>
              <a:t>法學界盛行之以外國的學說、立法例或判決例，作為</a:t>
            </a:r>
            <a:r>
              <a:rPr lang="zh-TW" altLang="en-US" sz="2800" dirty="0" smtClean="0">
                <a:solidFill>
                  <a:srgbClr val="0070C0"/>
                </a:solidFill>
              </a:rPr>
              <a:t>正當化</a:t>
            </a:r>
            <a:r>
              <a:rPr lang="zh-TW" altLang="en-US" sz="2800" dirty="0" smtClean="0"/>
              <a:t>應採取何種法釋義的</a:t>
            </a:r>
            <a:r>
              <a:rPr lang="zh-TW" altLang="en-US" sz="2800" dirty="0" smtClean="0">
                <a:solidFill>
                  <a:srgbClr val="0070C0"/>
                </a:solidFill>
              </a:rPr>
              <a:t>理由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08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731168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律師＋歐美日學說法制＝法學者</a:t>
            </a:r>
            <a:endParaRPr lang="zh-TW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340371"/>
            <a:ext cx="7920880" cy="4755232"/>
          </a:xfrm>
        </p:spPr>
        <p:txBody>
          <a:bodyPr/>
          <a:lstStyle/>
          <a:p>
            <a:r>
              <a:rPr lang="zh-TW" altLang="en-US" sz="3000" dirty="0" smtClean="0">
                <a:solidFill>
                  <a:srgbClr val="FF0000"/>
                </a:solidFill>
              </a:rPr>
              <a:t>歷史</a:t>
            </a:r>
            <a:r>
              <a:rPr lang="zh-TW" altLang="en-US" sz="3000" dirty="0" smtClean="0">
                <a:solidFill>
                  <a:srgbClr val="FF0000"/>
                </a:solidFill>
              </a:rPr>
              <a:t>思維</a:t>
            </a:r>
            <a:r>
              <a:rPr lang="zh-TW" altLang="en-US" sz="3000" dirty="0" smtClean="0">
                <a:solidFill>
                  <a:srgbClr val="FF0000"/>
                </a:solidFill>
              </a:rPr>
              <a:t>法學</a:t>
            </a:r>
            <a:r>
              <a:rPr lang="zh-TW" altLang="en-US" sz="3000" dirty="0" smtClean="0"/>
              <a:t>的</a:t>
            </a:r>
            <a:r>
              <a:rPr lang="zh-TW" altLang="en-US" sz="3000" dirty="0" smtClean="0"/>
              <a:t>「第一階段：像律師般地思考」</a:t>
            </a:r>
            <a:r>
              <a:rPr lang="zh-TW" altLang="en-US" sz="3000" dirty="0" smtClean="0"/>
              <a:t>。從當下出發，律師所為者：</a:t>
            </a:r>
            <a:r>
              <a:rPr lang="zh-TW" altLang="en-US" sz="3000" dirty="0" smtClean="0"/>
              <a:t>以最終審法院的有權解釋為準，預測國家法律對個案生活事實，最可能作成的憲法解釋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司法裁判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行政處分是什麼。</a:t>
            </a:r>
            <a:r>
              <a:rPr lang="zh-TW" altLang="en-US" sz="3000" dirty="0" smtClean="0"/>
              <a:t>純然法</a:t>
            </a:r>
            <a:r>
              <a:rPr lang="zh-TW" altLang="en-US" sz="3000" dirty="0" smtClean="0"/>
              <a:t>釋義層次的討論。</a:t>
            </a:r>
            <a:endParaRPr lang="en-US" altLang="zh-TW" sz="3000" dirty="0" smtClean="0"/>
          </a:p>
          <a:p>
            <a:r>
              <a:rPr lang="zh-TW" altLang="en-US" sz="3000" dirty="0" smtClean="0"/>
              <a:t>許多法學者自認較律師（實務界）</a:t>
            </a:r>
            <a:r>
              <a:rPr lang="zh-TW" altLang="en-US" sz="3000" dirty="0" smtClean="0">
                <a:solidFill>
                  <a:srgbClr val="FF0000"/>
                </a:solidFill>
              </a:rPr>
              <a:t>高一等</a:t>
            </a:r>
            <a:r>
              <a:rPr lang="zh-TW" altLang="en-US" sz="3000" dirty="0" smtClean="0"/>
              <a:t>的原因是，其可</a:t>
            </a:r>
            <a:r>
              <a:rPr lang="zh-TW" altLang="en-US" sz="3000" dirty="0" smtClean="0">
                <a:solidFill>
                  <a:srgbClr val="FF0000"/>
                </a:solidFill>
              </a:rPr>
              <a:t>依據</a:t>
            </a:r>
            <a:r>
              <a:rPr lang="zh-TW" altLang="en-US" sz="3000" dirty="0" smtClean="0"/>
              <a:t>「法治先進國家」的學說、立法例、判決例，認定本國的法條、司法或行政上見解為不當。→</a:t>
            </a:r>
            <a:r>
              <a:rPr lang="zh-TW" altLang="en-US" sz="3000" b="1" dirty="0" smtClean="0"/>
              <a:t>各有其法秩序，雞同鴨講</a:t>
            </a:r>
            <a:r>
              <a:rPr lang="zh-TW" altLang="en-US" sz="3000" dirty="0" smtClean="0"/>
              <a:t>。►►須交代</a:t>
            </a:r>
            <a:r>
              <a:rPr lang="zh-TW" altLang="en-US" sz="3000" dirty="0"/>
              <a:t>雞</a:t>
            </a:r>
            <a:r>
              <a:rPr lang="zh-TW" altLang="en-US" sz="3000" dirty="0" smtClean="0"/>
              <a:t>為何應跟著鴨走的</a:t>
            </a:r>
            <a:r>
              <a:rPr lang="zh-TW" altLang="en-US" sz="3000" b="1" dirty="0" smtClean="0">
                <a:solidFill>
                  <a:srgbClr val="FF0000"/>
                </a:solidFill>
              </a:rPr>
              <a:t>道理</a:t>
            </a:r>
            <a:endParaRPr lang="en-US" altLang="zh-TW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597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族法律傳統的國家法化</a:t>
            </a:r>
            <a:endParaRPr lang="zh-TW" alt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156869"/>
              </p:ext>
            </p:extLst>
          </p:nvPr>
        </p:nvGraphicFramePr>
        <p:xfrm>
          <a:off x="457200" y="980728"/>
          <a:ext cx="8291265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3422">
                  <a:extLst>
                    <a:ext uri="{9D8B030D-6E8A-4147-A177-3AD203B41FA5}">
                      <a16:colId xmlns:a16="http://schemas.microsoft.com/office/drawing/2014/main" val="268096281"/>
                    </a:ext>
                  </a:extLst>
                </a:gridCol>
                <a:gridCol w="2763422">
                  <a:extLst>
                    <a:ext uri="{9D8B030D-6E8A-4147-A177-3AD203B41FA5}">
                      <a16:colId xmlns:a16="http://schemas.microsoft.com/office/drawing/2014/main" val="1494713177"/>
                    </a:ext>
                  </a:extLst>
                </a:gridCol>
                <a:gridCol w="2764421">
                  <a:extLst>
                    <a:ext uri="{9D8B030D-6E8A-4147-A177-3AD203B41FA5}">
                      <a16:colId xmlns:a16="http://schemas.microsoft.com/office/drawing/2014/main" val="4081934744"/>
                    </a:ext>
                  </a:extLst>
                </a:gridCol>
              </a:tblGrid>
              <a:tr h="321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類型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例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示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（以漢人為例）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目的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146310"/>
                  </a:ext>
                </a:extLst>
              </a:tr>
              <a:tr h="1287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</a:rPr>
                        <a:t>如實描述「法律規範」（原住民法）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內容</a:t>
                      </a:r>
                      <a:endParaRPr lang="en-US" altLang="zh-TW" sz="20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☆人文社會科學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《台灣法律史概論》第</a:t>
                      </a:r>
                      <a:r>
                        <a:rPr lang="en-US" sz="2000" kern="100" dirty="0">
                          <a:effectLst/>
                        </a:rPr>
                        <a:t>5</a:t>
                      </a:r>
                      <a:r>
                        <a:rPr lang="zh-TW" sz="2000" kern="100" dirty="0" smtClean="0">
                          <a:effectLst/>
                        </a:rPr>
                        <a:t>章</a:t>
                      </a:r>
                      <a:r>
                        <a:rPr lang="zh-TW" altLang="en-US" sz="2000" kern="100" dirty="0" smtClean="0">
                          <a:effectLst/>
                        </a:rPr>
                        <a:t>以當今日常語言描述清治漢人；若以</a:t>
                      </a:r>
                      <a:r>
                        <a:rPr lang="zh-TW" sz="2000" kern="100" dirty="0" smtClean="0">
                          <a:effectLst/>
                        </a:rPr>
                        <a:t>英</a:t>
                      </a:r>
                      <a:r>
                        <a:rPr lang="zh-TW" altLang="en-US" sz="2000" kern="100" dirty="0" smtClean="0">
                          <a:effectLst/>
                        </a:rPr>
                        <a:t>文描述即</a:t>
                      </a:r>
                      <a:r>
                        <a:rPr lang="zh-TW" sz="2000" kern="100" dirty="0" smtClean="0">
                          <a:effectLst/>
                        </a:rPr>
                        <a:t>不免</a:t>
                      </a:r>
                      <a:r>
                        <a:rPr lang="zh-TW" altLang="en-US" sz="2000" kern="100" dirty="0" smtClean="0">
                          <a:effectLst/>
                        </a:rPr>
                        <a:t>涉及</a:t>
                      </a:r>
                      <a:r>
                        <a:rPr lang="zh-TW" sz="2000" kern="100" dirty="0" smtClean="0">
                          <a:effectLst/>
                        </a:rPr>
                        <a:t>「</a:t>
                      </a:r>
                      <a:r>
                        <a:rPr lang="zh-TW" sz="2000" kern="100" dirty="0">
                          <a:effectLst/>
                        </a:rPr>
                        <a:t>轉譯</a:t>
                      </a:r>
                      <a:r>
                        <a:rPr lang="zh-TW" sz="2000" kern="100" dirty="0" smtClean="0">
                          <a:effectLst/>
                        </a:rPr>
                        <a:t>」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探求「社會公認權威以強制力執行的規範」所為之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</a:rPr>
                        <a:t>學術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研究</a:t>
                      </a:r>
                      <a:r>
                        <a:rPr lang="zh-TW" sz="2000" kern="100" dirty="0" smtClean="0">
                          <a:effectLst/>
                        </a:rPr>
                        <a:t>；</a:t>
                      </a:r>
                      <a:r>
                        <a:rPr lang="zh-TW" altLang="en-US" sz="2000" kern="100" dirty="0" smtClean="0">
                          <a:effectLst/>
                        </a:rPr>
                        <a:t>屬「</a:t>
                      </a:r>
                      <a:r>
                        <a:rPr lang="zh-TW" sz="2000" kern="100" dirty="0" smtClean="0">
                          <a:effectLst/>
                        </a:rPr>
                        <a:t>理論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認識</a:t>
                      </a:r>
                      <a:r>
                        <a:rPr lang="zh-TW" altLang="en-US" sz="2000" kern="100" dirty="0" smtClean="0">
                          <a:effectLst/>
                        </a:rPr>
                        <a:t>」：</a:t>
                      </a:r>
                      <a:r>
                        <a:rPr lang="zh-TW" sz="2000" kern="100" dirty="0" smtClean="0">
                          <a:effectLst/>
                        </a:rPr>
                        <a:t>真實否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389134"/>
                  </a:ext>
                </a:extLst>
              </a:tr>
              <a:tr h="1287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</a:rPr>
                        <a:t>對法律傳統的現代化（西方化）轉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譯</a:t>
                      </a:r>
                      <a:endParaRPr lang="en-US" altLang="zh-TW" sz="20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</a:rPr>
                        <a:t>☆法學</a:t>
                      </a:r>
                      <a:endParaRPr lang="en-US" altLang="zh-TW" sz="2000" b="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《臺灣私法</a:t>
                      </a:r>
                      <a:r>
                        <a:rPr lang="zh-TW" sz="2000" kern="100" dirty="0" smtClean="0">
                          <a:effectLst/>
                        </a:rPr>
                        <a:t>》</a:t>
                      </a:r>
                      <a:r>
                        <a:rPr lang="zh-TW" altLang="en-US" sz="2000" kern="100" dirty="0" smtClean="0">
                          <a:effectLst/>
                        </a:rPr>
                        <a:t>為代表</a:t>
                      </a:r>
                      <a:r>
                        <a:rPr lang="zh-TW" sz="2000" kern="100" dirty="0" smtClean="0">
                          <a:effectLst/>
                        </a:rPr>
                        <a:t>；</a:t>
                      </a:r>
                      <a:r>
                        <a:rPr lang="zh-TW" sz="2000" kern="100" dirty="0">
                          <a:effectLst/>
                        </a:rPr>
                        <a:t>以現代的「調解」轉</a:t>
                      </a:r>
                      <a:r>
                        <a:rPr lang="zh-TW" sz="2000" kern="100" dirty="0" smtClean="0">
                          <a:effectLst/>
                        </a:rPr>
                        <a:t>譯</a:t>
                      </a:r>
                      <a:r>
                        <a:rPr lang="en-US" altLang="zh-TW" sz="2000" kern="100" dirty="0" smtClean="0">
                          <a:effectLst/>
                        </a:rPr>
                        <a:t>/</a:t>
                      </a:r>
                      <a:r>
                        <a:rPr lang="zh-TW" altLang="en-US" sz="2000" kern="100" dirty="0" smtClean="0">
                          <a:effectLst/>
                        </a:rPr>
                        <a:t>延續</a:t>
                      </a:r>
                      <a:r>
                        <a:rPr lang="zh-TW" sz="2000" kern="100" dirty="0" smtClean="0">
                          <a:effectLst/>
                        </a:rPr>
                        <a:t>傳統</a:t>
                      </a:r>
                      <a:r>
                        <a:rPr lang="zh-TW" sz="2000" kern="100" dirty="0">
                          <a:effectLst/>
                        </a:rPr>
                        <a:t>的「聽訟」</a:t>
                      </a:r>
                      <a:r>
                        <a:rPr lang="zh-TW" sz="2000" kern="100" dirty="0" smtClean="0">
                          <a:effectLst/>
                        </a:rPr>
                        <a:t>。</a:t>
                      </a:r>
                      <a:r>
                        <a:rPr lang="zh-TW" altLang="zh-TW" sz="2000" u="sng" kern="100" dirty="0" smtClean="0">
                          <a:effectLst/>
                        </a:rPr>
                        <a:t>《臺灣</a:t>
                      </a:r>
                      <a:r>
                        <a:rPr lang="zh-TW" altLang="en-US" sz="2000" u="sng" kern="100" dirty="0" smtClean="0">
                          <a:effectLst/>
                        </a:rPr>
                        <a:t>蕃族慣習研究</a:t>
                      </a:r>
                      <a:r>
                        <a:rPr lang="zh-TW" altLang="zh-TW" sz="2000" u="sng" kern="100" dirty="0" smtClean="0">
                          <a:effectLst/>
                        </a:rPr>
                        <a:t>》</a:t>
                      </a:r>
                      <a:endParaRPr lang="zh-TW" sz="20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納入</a:t>
                      </a:r>
                      <a:r>
                        <a:rPr lang="zh-TW" sz="2000" kern="100" dirty="0">
                          <a:effectLst/>
                        </a:rPr>
                        <a:t>以「權利」概念為核心的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現代法制</a:t>
                      </a:r>
                      <a:r>
                        <a:rPr lang="zh-TW" sz="2000" kern="100" dirty="0">
                          <a:effectLst/>
                        </a:rPr>
                        <a:t>；具有實踐目的的「理論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認識</a:t>
                      </a:r>
                      <a:r>
                        <a:rPr lang="zh-TW" sz="2000" kern="100" dirty="0" smtClean="0">
                          <a:effectLst/>
                        </a:rPr>
                        <a:t>」</a:t>
                      </a:r>
                      <a:r>
                        <a:rPr lang="zh-TW" altLang="en-US" sz="2000" kern="100" dirty="0" smtClean="0">
                          <a:effectLst/>
                        </a:rPr>
                        <a:t>：</a:t>
                      </a:r>
                      <a:r>
                        <a:rPr lang="zh-TW" sz="2000" kern="100" dirty="0" smtClean="0">
                          <a:effectLst/>
                        </a:rPr>
                        <a:t>真實否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571917"/>
                  </a:ext>
                </a:extLst>
              </a:tr>
              <a:tr h="965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</a:rPr>
                        <a:t>作為習慣法的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內涵</a:t>
                      </a:r>
                      <a:endParaRPr lang="en-US" altLang="zh-TW" sz="20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☆法適用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日治前期民商法制、日治時期的親屬繼承</a:t>
                      </a:r>
                      <a:r>
                        <a:rPr lang="zh-TW" sz="2000" kern="100" dirty="0" smtClean="0">
                          <a:effectLst/>
                        </a:rPr>
                        <a:t>法制</a:t>
                      </a:r>
                      <a:r>
                        <a:rPr lang="zh-TW" altLang="en-US" sz="2000" kern="100" dirty="0" smtClean="0">
                          <a:effectLst/>
                        </a:rPr>
                        <a:t>；</a:t>
                      </a:r>
                      <a:r>
                        <a:rPr lang="zh-TW" altLang="en-US" sz="2000" u="sng" kern="100" dirty="0" smtClean="0">
                          <a:effectLst/>
                        </a:rPr>
                        <a:t>不包括「蕃族」</a:t>
                      </a:r>
                      <a:endParaRPr lang="zh-TW" sz="2000" u="sng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由須依法律裁判的法院，就司法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個案</a:t>
                      </a:r>
                      <a:r>
                        <a:rPr lang="zh-TW" sz="2000" kern="100" dirty="0" smtClean="0">
                          <a:effectLst/>
                        </a:rPr>
                        <a:t>為</a:t>
                      </a:r>
                      <a:r>
                        <a:rPr lang="zh-TW" altLang="en-US" sz="2000" kern="100" dirty="0" smtClean="0">
                          <a:effectLst/>
                        </a:rPr>
                        <a:t>「</a:t>
                      </a:r>
                      <a:r>
                        <a:rPr lang="zh-TW" sz="2000" kern="100" dirty="0" smtClean="0">
                          <a:effectLst/>
                        </a:rPr>
                        <a:t>實踐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</a:rPr>
                        <a:t>評價</a:t>
                      </a:r>
                      <a:r>
                        <a:rPr lang="zh-TW" altLang="en-US" sz="2000" kern="100" dirty="0" smtClean="0">
                          <a:effectLst/>
                        </a:rPr>
                        <a:t>」：</a:t>
                      </a:r>
                      <a:r>
                        <a:rPr lang="zh-TW" sz="2000" kern="100" dirty="0" smtClean="0">
                          <a:effectLst/>
                        </a:rPr>
                        <a:t>妥當否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90338"/>
                  </a:ext>
                </a:extLst>
              </a:tr>
              <a:tr h="1609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</a:rPr>
                        <a:t>進行習慣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立法</a:t>
                      </a:r>
                      <a:endParaRPr lang="en-US" altLang="zh-TW" sz="2000" b="1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☆法制訂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民法債編各論「合會」之規定；祭祀公業條例，但晚近亦有「告別傳統」者，例如父債子可不還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由立法機關為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</a:rPr>
                        <a:t>通案</a:t>
                      </a:r>
                      <a:r>
                        <a:rPr lang="zh-TW" sz="2000" kern="100" dirty="0" smtClean="0">
                          <a:effectLst/>
                        </a:rPr>
                        <a:t>的</a:t>
                      </a:r>
                      <a:r>
                        <a:rPr lang="zh-TW" altLang="en-US" sz="2000" kern="100" dirty="0" smtClean="0">
                          <a:effectLst/>
                        </a:rPr>
                        <a:t>「</a:t>
                      </a:r>
                      <a:r>
                        <a:rPr lang="zh-TW" sz="2000" kern="100" dirty="0" smtClean="0">
                          <a:effectLst/>
                        </a:rPr>
                        <a:t>實踐</a:t>
                      </a:r>
                      <a:r>
                        <a:rPr lang="zh-TW" sz="2000" kern="100" dirty="0" smtClean="0">
                          <a:solidFill>
                            <a:srgbClr val="FF0000"/>
                          </a:solidFill>
                          <a:effectLst/>
                        </a:rPr>
                        <a:t>評價</a:t>
                      </a:r>
                      <a:r>
                        <a:rPr lang="zh-TW" altLang="en-US" sz="2000" kern="100" dirty="0" smtClean="0">
                          <a:effectLst/>
                        </a:rPr>
                        <a:t>」：</a:t>
                      </a:r>
                      <a:r>
                        <a:rPr lang="zh-TW" sz="2000" kern="100" dirty="0" smtClean="0">
                          <a:effectLst/>
                        </a:rPr>
                        <a:t>妥當否，可能</a:t>
                      </a:r>
                      <a:r>
                        <a:rPr lang="zh-TW" sz="2000" kern="100" dirty="0">
                          <a:effectLst/>
                        </a:rPr>
                        <a:t>加入新</a:t>
                      </a:r>
                      <a:r>
                        <a:rPr lang="zh-TW" sz="2000" kern="100" dirty="0" smtClean="0">
                          <a:effectLst/>
                        </a:rPr>
                        <a:t>的</a:t>
                      </a:r>
                      <a:r>
                        <a:rPr lang="zh-TW" altLang="en-US" sz="2000" kern="100" dirty="0" smtClean="0">
                          <a:effectLst/>
                        </a:rPr>
                        <a:t>規範</a:t>
                      </a:r>
                      <a:r>
                        <a:rPr lang="zh-TW" sz="2000" kern="100" dirty="0" smtClean="0">
                          <a:effectLst/>
                        </a:rPr>
                        <a:t>元素</a:t>
                      </a:r>
                      <a:r>
                        <a:rPr lang="en-US" altLang="zh-TW" sz="2000" kern="100" dirty="0" smtClean="0">
                          <a:effectLst/>
                        </a:rPr>
                        <a:t>/</a:t>
                      </a:r>
                      <a:r>
                        <a:rPr lang="zh-TW" altLang="en-US" sz="2000" kern="100" dirty="0" smtClean="0">
                          <a:effectLst/>
                        </a:rPr>
                        <a:t>理念</a:t>
                      </a:r>
                      <a:r>
                        <a:rPr lang="zh-TW" sz="2000" kern="100" dirty="0" smtClean="0">
                          <a:effectLst/>
                        </a:rPr>
                        <a:t>；</a:t>
                      </a:r>
                      <a:r>
                        <a:rPr lang="zh-TW" sz="2000" kern="100" dirty="0">
                          <a:effectLst/>
                        </a:rPr>
                        <a:t>法院將依法條，而非習慣為裁判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3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7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848" y="972716"/>
            <a:ext cx="8136904" cy="947192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點唱時間</a:t>
            </a:r>
            <a:r>
              <a:rPr lang="zh-TW" altLang="en-US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台灣多源的法經驗事實＋法制訂或法適用</a:t>
            </a:r>
            <a:endParaRPr lang="zh-TW" altLang="en-US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3328070"/>
            <a:ext cx="7990656" cy="1512168"/>
          </a:xfrm>
        </p:spPr>
        <p:txBody>
          <a:bodyPr/>
          <a:lstStyle/>
          <a:p>
            <a:pPr algn="ctr">
              <a:buNone/>
            </a:pPr>
            <a:r>
              <a:rPr lang="zh-TW" altLang="en-US" sz="6000" dirty="0" smtClean="0">
                <a:latin typeface="微軟正黑體" pitchFamily="34" charset="-120"/>
                <a:ea typeface="微軟正黑體" pitchFamily="34" charset="-120"/>
              </a:rPr>
              <a:t>感謝聆聽，敬請指教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28266"/>
            <a:ext cx="7918648" cy="720080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律師＋探求真實的科學家＝法學者</a:t>
            </a:r>
            <a:endParaRPr lang="zh-TW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4970859"/>
          </a:xfrm>
        </p:spPr>
        <p:txBody>
          <a:bodyPr/>
          <a:lstStyle/>
          <a:p>
            <a:r>
              <a:rPr lang="zh-TW" altLang="en-US" sz="3000" dirty="0" smtClean="0"/>
              <a:t>歷史思維法學的「第二階段：像科學家般思考」。追問「雞之所為雞的原因」。法規範內涵形成時（過去）所處的</a:t>
            </a:r>
            <a:r>
              <a:rPr lang="zh-TW" altLang="en-US" sz="3000" b="1" dirty="0" smtClean="0"/>
              <a:t>社會或科技條件</a:t>
            </a:r>
            <a:r>
              <a:rPr lang="zh-TW" altLang="en-US" sz="3000" dirty="0" smtClean="0"/>
              <a:t>以及</a:t>
            </a:r>
            <a:r>
              <a:rPr lang="zh-TW" altLang="en-US" sz="3000" b="1" dirty="0" smtClean="0"/>
              <a:t>價值觀</a:t>
            </a:r>
            <a:r>
              <a:rPr lang="zh-TW" altLang="en-US" sz="3000" dirty="0" smtClean="0">
                <a:solidFill>
                  <a:srgbClr val="FF0000"/>
                </a:solidFill>
              </a:rPr>
              <a:t>是</a:t>
            </a:r>
            <a:r>
              <a:rPr lang="zh-TW" altLang="en-US" sz="3000" dirty="0" smtClean="0"/>
              <a:t>什麼，欲制訂或適用法律時（現在），社會或科技條件及價值觀</a:t>
            </a:r>
            <a:r>
              <a:rPr lang="zh-TW" altLang="en-US" sz="3000" dirty="0" smtClean="0">
                <a:solidFill>
                  <a:srgbClr val="FF0000"/>
                </a:solidFill>
              </a:rPr>
              <a:t>是</a:t>
            </a:r>
            <a:r>
              <a:rPr lang="zh-TW" altLang="en-US" sz="3000" dirty="0" smtClean="0"/>
              <a:t>什麼。</a:t>
            </a:r>
            <a:endParaRPr lang="en-US" altLang="zh-TW" sz="3000" dirty="0" smtClean="0"/>
          </a:p>
          <a:p>
            <a:r>
              <a:rPr lang="zh-TW" altLang="en-US" sz="3000" dirty="0" smtClean="0"/>
              <a:t>「第三階段：人文社會取向法學者的思考」</a:t>
            </a:r>
            <a:r>
              <a:rPr lang="en-US" altLang="zh-TW" sz="3000" dirty="0" smtClean="0"/>
              <a:t>1.</a:t>
            </a:r>
            <a:r>
              <a:rPr lang="zh-TW" altLang="en-US" sz="3000" dirty="0" smtClean="0"/>
              <a:t>外國法</a:t>
            </a:r>
            <a:r>
              <a:rPr lang="zh-TW" altLang="en-US" sz="3000" dirty="0" smtClean="0">
                <a:solidFill>
                  <a:srgbClr val="FF0000"/>
                </a:solidFill>
              </a:rPr>
              <a:t>是</a:t>
            </a:r>
            <a:r>
              <a:rPr lang="zh-TW" altLang="en-US" sz="3000" dirty="0" smtClean="0"/>
              <a:t>在什麼社會或科技條件下，基於什麼價值觀做成該等規範。</a:t>
            </a:r>
            <a:r>
              <a:rPr lang="en-US" altLang="zh-TW" sz="3000" dirty="0" smtClean="0"/>
              <a:t>2.</a:t>
            </a:r>
            <a:r>
              <a:rPr lang="zh-TW" altLang="en-US" sz="3000" dirty="0" smtClean="0"/>
              <a:t>本國</a:t>
            </a:r>
            <a:r>
              <a:rPr lang="zh-TW" altLang="en-US" sz="3000" dirty="0" smtClean="0">
                <a:solidFill>
                  <a:srgbClr val="FF0000"/>
                </a:solidFill>
              </a:rPr>
              <a:t>存在</a:t>
            </a:r>
            <a:r>
              <a:rPr lang="zh-TW" altLang="en-US" sz="3000" dirty="0" smtClean="0"/>
              <a:t>相同條件、</a:t>
            </a:r>
            <a:r>
              <a:rPr lang="zh-TW" altLang="en-US" sz="3000" dirty="0" smtClean="0">
                <a:solidFill>
                  <a:srgbClr val="FF0000"/>
                </a:solidFill>
              </a:rPr>
              <a:t>應採</a:t>
            </a:r>
            <a:r>
              <a:rPr lang="zh-TW" altLang="en-US" sz="3000" dirty="0" smtClean="0"/>
              <a:t>同一價值觀、法規體系</a:t>
            </a:r>
            <a:r>
              <a:rPr lang="zh-TW" altLang="en-US" sz="3000" dirty="0" smtClean="0">
                <a:solidFill>
                  <a:srgbClr val="FF0000"/>
                </a:solidFill>
              </a:rPr>
              <a:t>一樣</a:t>
            </a:r>
            <a:r>
              <a:rPr lang="zh-TW" altLang="en-US" sz="3000" dirty="0" smtClean="0"/>
              <a:t>嗎？►►對</a:t>
            </a:r>
            <a:r>
              <a:rPr lang="zh-TW" altLang="en-US" sz="3000" b="1" dirty="0" smtClean="0"/>
              <a:t>法經驗事實</a:t>
            </a:r>
            <a:r>
              <a:rPr lang="zh-TW" altLang="en-US" sz="3000" dirty="0" smtClean="0"/>
              <a:t>進行理論認識；對</a:t>
            </a:r>
            <a:r>
              <a:rPr lang="zh-TW" altLang="en-US" sz="3000" b="1" dirty="0" smtClean="0"/>
              <a:t>法規範論證進</a:t>
            </a:r>
            <a:r>
              <a:rPr lang="zh-TW" altLang="en-US" sz="3000" dirty="0" smtClean="0"/>
              <a:t>行實踐評價。</a:t>
            </a:r>
            <a:r>
              <a:rPr lang="zh-TW" altLang="en-US" sz="3000" dirty="0" smtClean="0">
                <a:solidFill>
                  <a:srgbClr val="FF0000"/>
                </a:solidFill>
              </a:rPr>
              <a:t>你認識台灣的法經驗事實嗎？</a:t>
            </a:r>
            <a:endParaRPr lang="en-US" altLang="zh-TW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21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731168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從世界史，看台灣的法律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〔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立足台灣、連結世界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381D7-BBA6-4865-B34B-DBC7C83F0749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3"/>
            <a:ext cx="5544616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826260" y="1484784"/>
            <a:ext cx="360040" cy="64807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555776" y="1484784"/>
            <a:ext cx="360040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084168" y="1484784"/>
            <a:ext cx="360040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660232" y="1484784"/>
            <a:ext cx="360040" cy="50405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再訪台、中關係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〔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在中國崛起的國際學界自我定位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〕</a:t>
            </a:r>
            <a:endParaRPr lang="zh-TW" altLang="en-US" sz="2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29158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49685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979" y="188640"/>
            <a:ext cx="7886700" cy="576064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多元法律在地匯合</a:t>
            </a:r>
            <a:endParaRPr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979" y="836712"/>
            <a:ext cx="795946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1216"/>
            <a:ext cx="7772400" cy="611832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將法</a:t>
            </a: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於法制訂與法適用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2730" y="981133"/>
            <a:ext cx="4074456" cy="5646590"/>
          </a:xfrm>
        </p:spPr>
        <p:txBody>
          <a:bodyPr/>
          <a:lstStyle/>
          <a:p>
            <a:r>
              <a:rPr lang="zh-TW" altLang="zh-TW" sz="2600" dirty="0" smtClean="0"/>
              <a:t>純</a:t>
            </a:r>
            <a:r>
              <a:rPr lang="zh-TW" altLang="zh-TW" sz="2600" dirty="0"/>
              <a:t>然</a:t>
            </a:r>
            <a:r>
              <a:rPr lang="zh-TW" altLang="zh-TW" sz="2600" dirty="0">
                <a:solidFill>
                  <a:srgbClr val="FF0000"/>
                </a:solidFill>
              </a:rPr>
              <a:t>法經驗科學</a:t>
            </a:r>
            <a:r>
              <a:rPr lang="zh-TW" altLang="zh-TW" sz="2600" dirty="0"/>
              <a:t>之探究</a:t>
            </a:r>
            <a:r>
              <a:rPr lang="zh-TW" altLang="en-US" sz="2600" dirty="0"/>
              <a:t>：</a:t>
            </a:r>
            <a:r>
              <a:rPr lang="en-US" altLang="zh-TW" sz="2600" dirty="0"/>
              <a:t>1</a:t>
            </a:r>
            <a:r>
              <a:rPr lang="zh-TW" altLang="en-US" sz="2600" dirty="0"/>
              <a:t>逐次到</a:t>
            </a:r>
            <a:r>
              <a:rPr lang="en-US" altLang="zh-TW" sz="2600" dirty="0"/>
              <a:t>4</a:t>
            </a:r>
            <a:r>
              <a:rPr lang="zh-TW" altLang="en-US" sz="2600" dirty="0"/>
              <a:t>、</a:t>
            </a:r>
            <a:r>
              <a:rPr lang="en-US" altLang="zh-TW" sz="2600" dirty="0"/>
              <a:t>4</a:t>
            </a:r>
            <a:r>
              <a:rPr lang="zh-TW" altLang="en-US" sz="2600" dirty="0"/>
              <a:t>逐次到</a:t>
            </a:r>
            <a:r>
              <a:rPr lang="en-US" altLang="zh-TW" sz="2600" dirty="0"/>
              <a:t>1</a:t>
            </a:r>
            <a:r>
              <a:rPr lang="zh-TW" altLang="en-US" sz="2600" dirty="0"/>
              <a:t>，或中間有跳躍等各種可能的排列</a:t>
            </a:r>
            <a:r>
              <a:rPr lang="zh-TW" altLang="en-US" sz="2600" dirty="0" smtClean="0"/>
              <a:t>方式</a:t>
            </a:r>
            <a:endParaRPr lang="en-US" altLang="zh-TW" sz="2600" dirty="0"/>
          </a:p>
          <a:p>
            <a:r>
              <a:rPr lang="zh-TW" altLang="en-US" sz="3000" dirty="0" smtClean="0">
                <a:ea typeface="標楷體" panose="03000509000000000000" pitchFamily="65" charset="-120"/>
              </a:rPr>
              <a:t>運用於法律規範論證（</a:t>
            </a:r>
            <a:r>
              <a:rPr lang="en-US" altLang="zh-TW" sz="3000" dirty="0" err="1" smtClean="0">
                <a:ea typeface="標楷體" panose="03000509000000000000" pitchFamily="65" charset="-120"/>
              </a:rPr>
              <a:t>i</a:t>
            </a:r>
            <a:r>
              <a:rPr lang="zh-TW" altLang="en-US" sz="3000" dirty="0" smtClean="0">
                <a:ea typeface="標楷體" panose="03000509000000000000" pitchFamily="65" charset="-120"/>
              </a:rPr>
              <a:t>）為進行</a:t>
            </a:r>
            <a:r>
              <a:rPr lang="zh-TW" altLang="zh-TW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法制訂</a:t>
            </a:r>
            <a:r>
              <a:rPr lang="zh-TW" altLang="zh-TW" sz="3000" dirty="0" smtClean="0">
                <a:ea typeface="標楷體" panose="03000509000000000000" pitchFamily="65" charset="-120"/>
              </a:rPr>
              <a:t>，觀察</a:t>
            </a:r>
            <a:r>
              <a:rPr lang="zh-TW" altLang="en-US" sz="3000" dirty="0">
                <a:ea typeface="標楷體" panose="03000509000000000000" pitchFamily="65" charset="-120"/>
              </a:rPr>
              <a:t>：</a:t>
            </a:r>
            <a:r>
              <a:rPr lang="en-US" altLang="zh-TW" sz="3000" dirty="0">
                <a:ea typeface="標楷體" panose="03000509000000000000" pitchFamily="65" charset="-120"/>
              </a:rPr>
              <a:t>4</a:t>
            </a:r>
            <a:r>
              <a:rPr lang="zh-TW" altLang="zh-TW" sz="3000" dirty="0"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ea typeface="標楷體" panose="03000509000000000000" pitchFamily="65" charset="-120"/>
              </a:rPr>
              <a:t>3</a:t>
            </a:r>
            <a:r>
              <a:rPr lang="zh-TW" altLang="zh-TW" sz="3000" dirty="0"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ea typeface="標楷體" panose="03000509000000000000" pitchFamily="65" charset="-120"/>
              </a:rPr>
              <a:t>2→</a:t>
            </a:r>
            <a:r>
              <a:rPr lang="en-US" altLang="zh-TW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1</a:t>
            </a:r>
          </a:p>
          <a:p>
            <a:pPr marL="0" indent="0">
              <a:buNone/>
            </a:pPr>
            <a:r>
              <a:rPr lang="en-US" altLang="zh-TW" sz="3000" dirty="0" smtClean="0">
                <a:ea typeface="標楷體" panose="03000509000000000000" pitchFamily="65" charset="-120"/>
              </a:rPr>
              <a:t>〔</a:t>
            </a:r>
            <a:r>
              <a:rPr lang="zh-TW" altLang="en-US" sz="3000" dirty="0" smtClean="0">
                <a:ea typeface="標楷體" panose="03000509000000000000" pitchFamily="65" charset="-120"/>
              </a:rPr>
              <a:t>法制訂的結果</a:t>
            </a:r>
            <a:r>
              <a:rPr lang="en-US" altLang="zh-TW" sz="3000" dirty="0" smtClean="0">
                <a:ea typeface="標楷體" panose="03000509000000000000" pitchFamily="65" charset="-120"/>
              </a:rPr>
              <a:t>〕</a:t>
            </a:r>
          </a:p>
          <a:p>
            <a:pPr marL="0" indent="0">
              <a:buNone/>
            </a:pPr>
            <a:r>
              <a:rPr lang="zh-TW" altLang="en-US" sz="3000" dirty="0" smtClean="0">
                <a:ea typeface="標楷體" panose="03000509000000000000" pitchFamily="65" charset="-120"/>
              </a:rPr>
              <a:t>  （</a:t>
            </a:r>
            <a:r>
              <a:rPr lang="en-US" altLang="zh-TW" sz="3000" dirty="0" smtClean="0">
                <a:ea typeface="標楷體" panose="03000509000000000000" pitchFamily="65" charset="-120"/>
              </a:rPr>
              <a:t>ii</a:t>
            </a:r>
            <a:r>
              <a:rPr lang="zh-TW" altLang="en-US" sz="3000" dirty="0" smtClean="0">
                <a:ea typeface="標楷體" panose="03000509000000000000" pitchFamily="65" charset="-120"/>
              </a:rPr>
              <a:t>）為進行</a:t>
            </a:r>
            <a:r>
              <a:rPr lang="zh-TW" altLang="zh-TW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法適用</a:t>
            </a:r>
            <a:r>
              <a:rPr lang="zh-TW" altLang="zh-TW" sz="3000" dirty="0" smtClean="0">
                <a:ea typeface="標楷體" panose="03000509000000000000" pitchFamily="65" charset="-120"/>
              </a:rPr>
              <a:t>，</a:t>
            </a:r>
            <a:r>
              <a:rPr lang="zh-TW" altLang="en-US" sz="3000" dirty="0" smtClean="0">
                <a:ea typeface="標楷體" panose="03000509000000000000" pitchFamily="65" charset="-120"/>
              </a:rPr>
              <a:t>             </a:t>
            </a:r>
            <a:r>
              <a:rPr lang="zh-TW" altLang="zh-TW" sz="3000" dirty="0" smtClean="0">
                <a:ea typeface="標楷體" panose="03000509000000000000" pitchFamily="65" charset="-120"/>
              </a:rPr>
              <a:t>觀察</a:t>
            </a:r>
            <a:r>
              <a:rPr lang="zh-TW" altLang="en-US" sz="3000" dirty="0">
                <a:ea typeface="標楷體" panose="03000509000000000000" pitchFamily="65" charset="-120"/>
              </a:rPr>
              <a:t>：</a:t>
            </a:r>
            <a:r>
              <a:rPr lang="en-US" altLang="zh-TW" sz="3000" dirty="0">
                <a:ea typeface="標楷體" panose="03000509000000000000" pitchFamily="65" charset="-120"/>
              </a:rPr>
              <a:t>1</a:t>
            </a:r>
            <a:r>
              <a:rPr lang="zh-TW" altLang="zh-TW" sz="3000" dirty="0"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ea typeface="標楷體" panose="03000509000000000000" pitchFamily="65" charset="-120"/>
              </a:rPr>
              <a:t>2→</a:t>
            </a:r>
            <a:r>
              <a:rPr lang="en-US" altLang="zh-TW" sz="3000" dirty="0">
                <a:solidFill>
                  <a:srgbClr val="FF0000"/>
                </a:solidFill>
                <a:ea typeface="標楷體" panose="03000509000000000000" pitchFamily="65" charset="-120"/>
              </a:rPr>
              <a:t>3</a:t>
            </a:r>
            <a:r>
              <a:rPr lang="zh-TW" altLang="zh-TW" sz="3000" dirty="0" smtClean="0">
                <a:ea typeface="標楷體" panose="03000509000000000000" pitchFamily="65" charset="-120"/>
              </a:rPr>
              <a:t>或</a:t>
            </a:r>
            <a:r>
              <a:rPr lang="en-US" altLang="zh-TW" sz="3000" dirty="0" smtClean="0">
                <a:ea typeface="標楷體" panose="03000509000000000000" pitchFamily="65" charset="-120"/>
              </a:rPr>
              <a:t>4</a:t>
            </a:r>
            <a:r>
              <a:rPr lang="en-US" altLang="zh-TW" sz="3000" dirty="0">
                <a:ea typeface="標楷體" panose="03000509000000000000" pitchFamily="65" charset="-120"/>
              </a:rPr>
              <a:t>→</a:t>
            </a:r>
            <a:r>
              <a:rPr lang="en-US" altLang="zh-TW" sz="30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3</a:t>
            </a:r>
            <a:r>
              <a:rPr lang="en-US" altLang="zh-TW" sz="3000" dirty="0">
                <a:ea typeface="標楷體" panose="03000509000000000000" pitchFamily="65" charset="-120"/>
              </a:rPr>
              <a:t> 〔</a:t>
            </a:r>
            <a:r>
              <a:rPr lang="zh-TW" altLang="en-US" sz="3000" dirty="0" smtClean="0">
                <a:ea typeface="標楷體" panose="03000509000000000000" pitchFamily="65" charset="-120"/>
              </a:rPr>
              <a:t>法適用的</a:t>
            </a:r>
            <a:r>
              <a:rPr lang="zh-TW" altLang="en-US" sz="3000" dirty="0">
                <a:ea typeface="標楷體" panose="03000509000000000000" pitchFamily="65" charset="-120"/>
              </a:rPr>
              <a:t>結果</a:t>
            </a:r>
            <a:r>
              <a:rPr lang="en-US" altLang="zh-TW" sz="3000" dirty="0" smtClean="0">
                <a:ea typeface="標楷體" panose="03000509000000000000" pitchFamily="65" charset="-120"/>
              </a:rPr>
              <a:t>〕</a:t>
            </a:r>
            <a:endParaRPr lang="en-US" altLang="zh-TW" sz="30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2040" y="2132856"/>
            <a:ext cx="2880320" cy="316835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27" y="1628800"/>
            <a:ext cx="3384376" cy="4619600"/>
          </a:xfrm>
          <a:prstGeom prst="rect">
            <a:avLst/>
          </a:prstGeom>
        </p:spPr>
      </p:pic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865056" y="1378444"/>
            <a:ext cx="64807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283968" y="2492896"/>
            <a:ext cx="64807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283968" y="3804428"/>
            <a:ext cx="208823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283968" y="5108532"/>
            <a:ext cx="1584176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932040" y="1335954"/>
            <a:ext cx="1332235" cy="175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962260"/>
            <a:ext cx="4634293" cy="5400600"/>
          </a:xfrm>
          <a:prstGeom prst="rect">
            <a:avLst/>
          </a:prstGeom>
        </p:spPr>
      </p:pic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661966" y="1274230"/>
            <a:ext cx="1332235" cy="175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510659" y="1472254"/>
            <a:ext cx="686653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548635" y="2480835"/>
            <a:ext cx="64807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493480" y="3743112"/>
            <a:ext cx="2088232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535995" y="4993328"/>
            <a:ext cx="1584176" cy="3188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85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712968" cy="792088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：日治台灣的人民司法活動及其正義觀</a:t>
            </a:r>
            <a:endParaRPr lang="zh-TW" altLang="en-US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3456384" cy="468052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en-US" sz="2600" dirty="0" smtClean="0">
                <a:solidFill>
                  <a:srgbClr val="FF0000"/>
                </a:solidFill>
              </a:rPr>
              <a:t>從</a:t>
            </a:r>
            <a:r>
              <a:rPr lang="zh-TW" altLang="zh-TW" sz="2600" dirty="0" smtClean="0">
                <a:solidFill>
                  <a:srgbClr val="FF0000"/>
                </a:solidFill>
              </a:rPr>
              <a:t>集體性資料</a:t>
            </a:r>
            <a:r>
              <a:rPr lang="zh-TW" altLang="en-US" sz="2600" dirty="0" smtClean="0">
                <a:solidFill>
                  <a:srgbClr val="FF0000"/>
                </a:solidFill>
              </a:rPr>
              <a:t>看</a:t>
            </a:r>
            <a:r>
              <a:rPr lang="zh-TW" altLang="en-US" sz="2600" dirty="0" smtClean="0"/>
              <a:t>：</a:t>
            </a:r>
            <a:r>
              <a:rPr lang="zh-TW" altLang="zh-TW" sz="2600" dirty="0" smtClean="0"/>
              <a:t>日治時期台灣人</a:t>
            </a:r>
            <a:r>
              <a:rPr lang="zh-TW" altLang="en-US" sz="2600" dirty="0" smtClean="0"/>
              <a:t>尋求國家解決</a:t>
            </a:r>
            <a:r>
              <a:rPr lang="zh-TW" altLang="zh-TW" sz="2600" dirty="0" smtClean="0"/>
              <a:t>民事紛爭</a:t>
            </a:r>
            <a:r>
              <a:rPr lang="zh-TW" altLang="en-US" sz="2600" dirty="0" smtClean="0"/>
              <a:t>時，使用「</a:t>
            </a:r>
            <a:r>
              <a:rPr lang="zh-TW" altLang="en-US" sz="2600" dirty="0" smtClean="0">
                <a:solidFill>
                  <a:srgbClr val="0070C0"/>
                </a:solidFill>
              </a:rPr>
              <a:t>現代</a:t>
            </a:r>
            <a:r>
              <a:rPr lang="zh-TW" altLang="en-US" sz="2600" dirty="0" smtClean="0"/>
              <a:t>」</a:t>
            </a:r>
            <a:r>
              <a:rPr lang="zh-TW" altLang="zh-TW" sz="2600" dirty="0" smtClean="0"/>
              <a:t>法院</a:t>
            </a:r>
            <a:r>
              <a:rPr lang="zh-TW" altLang="en-US" sz="2600" dirty="0" smtClean="0"/>
              <a:t>之</a:t>
            </a:r>
            <a:r>
              <a:rPr lang="zh-TW" altLang="zh-TW" sz="2600" dirty="0" smtClean="0"/>
              <a:t>比率，</a:t>
            </a:r>
            <a:r>
              <a:rPr lang="zh-TW" altLang="en-US" sz="2600" dirty="0" smtClean="0"/>
              <a:t>逐漸高於使用「</a:t>
            </a:r>
            <a:r>
              <a:rPr lang="zh-TW" altLang="en-US" sz="2600" dirty="0" smtClean="0">
                <a:solidFill>
                  <a:srgbClr val="0070C0"/>
                </a:solidFill>
              </a:rPr>
              <a:t>傳統</a:t>
            </a:r>
            <a:r>
              <a:rPr lang="zh-TW" altLang="en-US" sz="2600" dirty="0" smtClean="0"/>
              <a:t>」的地方行政機關調解。</a:t>
            </a:r>
            <a:r>
              <a:rPr lang="zh-TW" altLang="en-US" sz="2200" dirty="0" smtClean="0"/>
              <a:t>（參見王泰升，</a:t>
            </a:r>
            <a:r>
              <a:rPr lang="en-US" altLang="zh-TW" sz="2200" dirty="0" smtClean="0"/>
              <a:t>《</a:t>
            </a:r>
            <a:r>
              <a:rPr lang="zh-TW" altLang="en-US" sz="2200" dirty="0" smtClean="0"/>
              <a:t>台灣日治時期的法律改革</a:t>
            </a:r>
            <a:r>
              <a:rPr lang="en-US" altLang="zh-TW" sz="2200" dirty="0" smtClean="0"/>
              <a:t>》</a:t>
            </a:r>
            <a:r>
              <a:rPr lang="zh-TW" altLang="en-US" sz="2200" dirty="0" smtClean="0"/>
              <a:t>，</a:t>
            </a:r>
            <a:r>
              <a:rPr lang="en-US" altLang="zh-TW" sz="2200" dirty="0" smtClean="0"/>
              <a:t>1999</a:t>
            </a:r>
            <a:r>
              <a:rPr lang="zh-TW" altLang="en-US" sz="2200" dirty="0" smtClean="0"/>
              <a:t>年初版，</a:t>
            </a:r>
            <a:r>
              <a:rPr lang="en-US" altLang="zh-TW" sz="2200" dirty="0" smtClean="0"/>
              <a:t>2014</a:t>
            </a:r>
            <a:r>
              <a:rPr lang="zh-TW" altLang="en-US" sz="2200" dirty="0" smtClean="0"/>
              <a:t>年修訂版；英文版</a:t>
            </a:r>
            <a:r>
              <a:rPr lang="en-US" altLang="zh-TW" sz="2200" dirty="0" smtClean="0"/>
              <a:t>: UW Press, 2000</a:t>
            </a:r>
            <a:r>
              <a:rPr lang="zh-TW" altLang="en-US" sz="2200" dirty="0" smtClean="0"/>
              <a:t>）</a:t>
            </a:r>
            <a:endParaRPr lang="en-US" altLang="zh-TW" sz="2200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50405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227219" y="3056127"/>
            <a:ext cx="216024" cy="4320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6957679" y="3056127"/>
            <a:ext cx="288032" cy="5040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328084" y="4725144"/>
            <a:ext cx="1800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551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861048" cy="576064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en-US" dirty="0" smtClean="0">
                <a:solidFill>
                  <a:srgbClr val="FF0000"/>
                </a:solidFill>
              </a:rPr>
              <a:t>從</a:t>
            </a:r>
            <a:r>
              <a:rPr lang="zh-TW" altLang="zh-TW" dirty="0" smtClean="0">
                <a:solidFill>
                  <a:srgbClr val="FF0000"/>
                </a:solidFill>
              </a:rPr>
              <a:t>個案資料</a:t>
            </a:r>
            <a:r>
              <a:rPr lang="zh-TW" altLang="en-US" dirty="0" smtClean="0">
                <a:solidFill>
                  <a:srgbClr val="FF0000"/>
                </a:solidFill>
              </a:rPr>
              <a:t>觀察</a:t>
            </a:r>
            <a:r>
              <a:rPr lang="zh-TW" altLang="en-US" dirty="0" smtClean="0"/>
              <a:t>：因</a:t>
            </a:r>
            <a:r>
              <a:rPr lang="zh-TW" altLang="zh-TW" dirty="0" smtClean="0"/>
              <a:t>《</a:t>
            </a:r>
            <a:r>
              <a:rPr lang="zh-TW" altLang="en-US" dirty="0" smtClean="0"/>
              <a:t>日治法院檔案</a:t>
            </a:r>
            <a:r>
              <a:rPr lang="zh-TW" altLang="zh-TW" dirty="0" smtClean="0"/>
              <a:t>》</a:t>
            </a:r>
            <a:r>
              <a:rPr lang="zh-TW" altLang="en-US" dirty="0" smtClean="0"/>
              <a:t>的發現，</a:t>
            </a:r>
            <a:r>
              <a:rPr lang="zh-TW" altLang="zh-TW" dirty="0" smtClean="0"/>
              <a:t>使用日治台北地方法院</a:t>
            </a:r>
            <a:r>
              <a:rPr lang="en-US" altLang="zh-TW" dirty="0" smtClean="0">
                <a:solidFill>
                  <a:srgbClr val="FF0000"/>
                </a:solidFill>
              </a:rPr>
              <a:t>48,338</a:t>
            </a:r>
            <a:r>
              <a:rPr lang="zh-TW" altLang="zh-TW" dirty="0" smtClean="0">
                <a:solidFill>
                  <a:srgbClr val="FF0000"/>
                </a:solidFill>
              </a:rPr>
              <a:t>件</a:t>
            </a:r>
            <a:r>
              <a:rPr lang="zh-TW" altLang="en-US" dirty="0" smtClean="0">
                <a:solidFill>
                  <a:srgbClr val="FF0000"/>
                </a:solidFill>
              </a:rPr>
              <a:t>民事</a:t>
            </a:r>
            <a:r>
              <a:rPr lang="zh-TW" altLang="en-US" dirty="0" smtClean="0"/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82,407</a:t>
            </a:r>
            <a:r>
              <a:rPr lang="zh-TW" altLang="en-US" dirty="0" smtClean="0">
                <a:solidFill>
                  <a:srgbClr val="FF0000"/>
                </a:solidFill>
              </a:rPr>
              <a:t>件刑事</a:t>
            </a:r>
            <a:r>
              <a:rPr lang="zh-TW" altLang="zh-TW" dirty="0" smtClean="0"/>
              <a:t>的</a:t>
            </a:r>
            <a:r>
              <a:rPr lang="zh-TW" altLang="zh-TW" b="1" dirty="0" smtClean="0"/>
              <a:t>判決原本</a:t>
            </a:r>
            <a:r>
              <a:rPr lang="zh-TW" altLang="zh-TW" dirty="0" smtClean="0"/>
              <a:t>，以</a:t>
            </a:r>
            <a:r>
              <a:rPr lang="zh-TW" altLang="en-US" dirty="0" smtClean="0"/>
              <a:t>各</a:t>
            </a:r>
            <a:r>
              <a:rPr lang="zh-TW" altLang="zh-TW" dirty="0" smtClean="0"/>
              <a:t>案</a:t>
            </a:r>
            <a:r>
              <a:rPr lang="zh-TW" altLang="en-US" dirty="0" smtClean="0"/>
              <a:t>件</a:t>
            </a:r>
            <a:r>
              <a:rPr lang="zh-TW" altLang="zh-TW" dirty="0" smtClean="0"/>
              <a:t>的案由、年代、訴訟</a:t>
            </a:r>
            <a:r>
              <a:rPr lang="zh-TW" altLang="en-US" dirty="0" smtClean="0"/>
              <a:t>上活動或結果</a:t>
            </a:r>
            <a:r>
              <a:rPr lang="zh-TW" altLang="zh-TW" dirty="0" smtClean="0"/>
              <a:t>、當事人性別族群別和地域別、訴訟代理人</a:t>
            </a:r>
            <a:r>
              <a:rPr lang="zh-TW" altLang="en-US" dirty="0" smtClean="0"/>
              <a:t>或檢察官類型等等</a:t>
            </a:r>
            <a:r>
              <a:rPr lang="zh-TW" altLang="zh-TW" dirty="0" smtClean="0"/>
              <a:t>作為</a:t>
            </a:r>
            <a:r>
              <a:rPr lang="zh-TW" altLang="zh-TW" dirty="0" smtClean="0">
                <a:solidFill>
                  <a:srgbClr val="FF0000"/>
                </a:solidFill>
              </a:rPr>
              <a:t>變數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進行</a:t>
            </a:r>
            <a:r>
              <a:rPr lang="zh-TW" altLang="en-US" dirty="0" smtClean="0">
                <a:solidFill>
                  <a:srgbClr val="FF0000"/>
                </a:solidFill>
              </a:rPr>
              <a:t>編碼</a:t>
            </a:r>
            <a:r>
              <a:rPr lang="zh-TW" altLang="en-US" dirty="0" smtClean="0"/>
              <a:t>，再</a:t>
            </a:r>
            <a:r>
              <a:rPr lang="zh-TW" altLang="zh-TW" dirty="0" smtClean="0"/>
              <a:t>透過兩變數</a:t>
            </a:r>
            <a:r>
              <a:rPr lang="zh-TW" altLang="zh-TW" dirty="0" smtClean="0">
                <a:solidFill>
                  <a:srgbClr val="FF0000"/>
                </a:solidFill>
              </a:rPr>
              <a:t>交叉分析</a:t>
            </a:r>
            <a:r>
              <a:rPr lang="zh-TW" altLang="zh-TW" dirty="0" smtClean="0"/>
              <a:t>，了解相互間關聯性。</a:t>
            </a:r>
            <a:r>
              <a:rPr lang="zh-TW" altLang="en-US" dirty="0" smtClean="0"/>
              <a:t>再從</a:t>
            </a:r>
            <a:r>
              <a:rPr lang="zh-TW" altLang="en-US" dirty="0" smtClean="0">
                <a:solidFill>
                  <a:srgbClr val="FF0000"/>
                </a:solidFill>
              </a:rPr>
              <a:t>法院活動</a:t>
            </a:r>
            <a:r>
              <a:rPr lang="zh-TW" altLang="en-US" dirty="0" smtClean="0"/>
              <a:t>，探究</a:t>
            </a:r>
            <a:r>
              <a:rPr lang="zh-TW" altLang="en-US" dirty="0" smtClean="0">
                <a:solidFill>
                  <a:srgbClr val="0070C0"/>
                </a:solidFill>
              </a:rPr>
              <a:t>司法正義觀的轉型</a:t>
            </a:r>
            <a:r>
              <a:rPr lang="zh-TW" altLang="en-US" dirty="0" smtClean="0"/>
              <a:t>。</a:t>
            </a:r>
            <a:endParaRPr lang="zh-TW" altLang="en-US" b="1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898-733D-4CD5-A153-F71308DAC18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7363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288032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836712"/>
            <a:ext cx="345638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">
      <a:dk1>
        <a:srgbClr val="000000"/>
      </a:dk1>
      <a:lt1>
        <a:srgbClr val="F8F8F8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FBFBFB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808080"/>
        </a:dk1>
        <a:lt1>
          <a:srgbClr val="FFFFFF"/>
        </a:lt1>
        <a:dk2>
          <a:srgbClr val="0066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B8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13379</TotalTime>
  <Words>5368</Words>
  <Application>Microsoft Office PowerPoint</Application>
  <PresentationFormat>如螢幕大小 (4:3)</PresentationFormat>
  <Paragraphs>178</Paragraphs>
  <Slides>21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新細明體</vt:lpstr>
      <vt:lpstr>標楷體</vt:lpstr>
      <vt:lpstr>Calibri</vt:lpstr>
      <vt:lpstr>Times New Roman</vt:lpstr>
      <vt:lpstr>預設簡報設計</vt:lpstr>
      <vt:lpstr>人文社會取向的法學 Jurisprudence with the Approach of Humanities and Social Sciences</vt:lpstr>
      <vt:lpstr>律師＋歐美日學說法制＝法學者</vt:lpstr>
      <vt:lpstr>律師＋探求真實的科學家＝法學者</vt:lpstr>
      <vt:lpstr>從世界史，看台灣的法律〔立足台灣、連結世界〕</vt:lpstr>
      <vt:lpstr>再訪台、中關係〔在中國崛起的國際學界自我定位〕</vt:lpstr>
      <vt:lpstr>多元法律在地匯合</vt:lpstr>
      <vt:lpstr>將法經驗事實運用於法制訂與法適用</vt:lpstr>
      <vt:lpstr>例1：日治台灣的人民司法活動及其正義觀</vt:lpstr>
      <vt:lpstr>PowerPoint 簡報</vt:lpstr>
      <vt:lpstr>國家實證法規範部分採取現代司法正義觀</vt:lpstr>
      <vt:lpstr>距法院所在地遙遠，即較少由法院依法審判</vt:lpstr>
      <vt:lpstr>男性較常使用法院，但女性對家族紛爭頗願使用法院</vt:lpstr>
      <vt:lpstr>PowerPoint 簡報</vt:lpstr>
      <vt:lpstr>聘律師代理的比率越高越「幸福」嗎？</vt:lpstr>
      <vt:lpstr>人民可與專業檢察官在法庭上對辯嗎？</vt:lpstr>
      <vt:lpstr>例2：再訪臺灣的調解制度：以日治時期對傳統的現代化轉譯為中心</vt:lpstr>
      <vt:lpstr>PowerPoint 簡報</vt:lpstr>
      <vt:lpstr>PowerPoint 簡報</vt:lpstr>
      <vt:lpstr>PowerPoint 簡報</vt:lpstr>
      <vt:lpstr>例3：原住民族法律傳統的國家法化</vt:lpstr>
      <vt:lpstr>點唱時間：台灣多源的法經驗事實＋法制訂或法適用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Judicial</dc:creator>
  <cp:lastModifiedBy>user</cp:lastModifiedBy>
  <cp:revision>563</cp:revision>
  <cp:lastPrinted>2018-03-22T06:22:55Z</cp:lastPrinted>
  <dcterms:created xsi:type="dcterms:W3CDTF">2004-11-12T02:56:14Z</dcterms:created>
  <dcterms:modified xsi:type="dcterms:W3CDTF">2019-11-30T03:37:22Z</dcterms:modified>
</cp:coreProperties>
</file>