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92" r:id="rId2"/>
    <p:sldId id="580" r:id="rId3"/>
    <p:sldId id="597" r:id="rId4"/>
    <p:sldId id="591" r:id="rId5"/>
    <p:sldId id="582" r:id="rId6"/>
    <p:sldId id="583" r:id="rId7"/>
    <p:sldId id="584" r:id="rId8"/>
    <p:sldId id="585" r:id="rId9"/>
    <p:sldId id="578" r:id="rId10"/>
    <p:sldId id="579" r:id="rId11"/>
    <p:sldId id="589" r:id="rId12"/>
    <p:sldId id="593" r:id="rId13"/>
    <p:sldId id="590" r:id="rId14"/>
    <p:sldId id="569" r:id="rId15"/>
    <p:sldId id="594" r:id="rId16"/>
    <p:sldId id="595" r:id="rId17"/>
    <p:sldId id="587" r:id="rId18"/>
    <p:sldId id="577" r:id="rId19"/>
  </p:sldIdLst>
  <p:sldSz cx="9144000" cy="6858000" type="screen4x3"/>
  <p:notesSz cx="6858000" cy="99472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72" autoAdjust="0"/>
  </p:normalViewPr>
  <p:slideViewPr>
    <p:cSldViewPr>
      <p:cViewPr varScale="1">
        <p:scale>
          <a:sx n="80" d="100"/>
          <a:sy n="80" d="100"/>
        </p:scale>
        <p:origin x="15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8158"/>
    </p:cViewPr>
  </p:sorterViewPr>
  <p:notesViewPr>
    <p:cSldViewPr>
      <p:cViewPr varScale="1">
        <p:scale>
          <a:sx n="61" d="100"/>
          <a:sy n="61" d="100"/>
        </p:scale>
        <p:origin x="-1704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63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318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63" y="9448318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9D721C-487D-41CF-BF89-62E4D3F29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71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152" y="4724956"/>
            <a:ext cx="5027699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71" y="9449911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5F5E1E-22D7-4ABB-A1A1-0B0754806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今天的主題是，換個角度看台灣的法律，這張圖上的「台灣」，是用不問地理位置的「台、澎、金、馬」來代表，此意味台灣是一個政治及社會意義的「共同體」。法律呢？</a:t>
            </a:r>
            <a:r>
              <a:rPr lang="zh-TW" altLang="en-US" sz="1400" b="1" dirty="0" smtClean="0"/>
              <a:t>一般人</a:t>
            </a:r>
            <a:r>
              <a:rPr lang="zh-TW" altLang="en-US" sz="1400" dirty="0" smtClean="0"/>
              <a:t>對法律常聯想到「處罰」、「包青天」，但</a:t>
            </a:r>
            <a:r>
              <a:rPr lang="zh-TW" altLang="en-US" sz="1400" b="1" dirty="0" smtClean="0"/>
              <a:t>法律人</a:t>
            </a:r>
            <a:r>
              <a:rPr lang="zh-TW" altLang="en-US" sz="1400" dirty="0" smtClean="0"/>
              <a:t>常使用從西方傳來的「天平」，以表示就算是刑事制裁，也要追求「國家」與「個人」（</a:t>
            </a:r>
            <a:r>
              <a:rPr lang="en-US" altLang="zh-TW" sz="1400" dirty="0" smtClean="0"/>
              <a:t>individual</a:t>
            </a:r>
            <a:r>
              <a:rPr lang="zh-TW" altLang="en-US" sz="1400" dirty="0" smtClean="0"/>
              <a:t>）這兩邊的</a:t>
            </a:r>
            <a:r>
              <a:rPr lang="zh-TW" altLang="en-US" sz="1400" dirty="0" smtClean="0"/>
              <a:t>一個衡</a:t>
            </a:r>
            <a:r>
              <a:rPr lang="zh-TW" altLang="en-US" sz="1400" dirty="0" smtClean="0"/>
              <a:t>平，且是由天平本身（制度本身）自動達成這個衡平。</a:t>
            </a:r>
            <a:r>
              <a:rPr lang="zh-TW" altLang="en-US" sz="1400" dirty="0" smtClean="0"/>
              <a:t>在東亞的傳統社會中，「稱仔」是用以表徵「衡平」的</a:t>
            </a:r>
            <a:r>
              <a:rPr lang="zh-TW" altLang="en-US" sz="1400" dirty="0" smtClean="0"/>
              <a:t>器具（韓國傳統社會也使用這個），但在此「衡平」與否是由掌秤的人，透過移動秤錘來決定，意謂著由皇帝</a:t>
            </a:r>
            <a:r>
              <a:rPr lang="zh-TW" altLang="en-US" sz="1400" dirty="0" smtClean="0"/>
              <a:t>或青天大老爺為裁斷或處罰</a:t>
            </a:r>
            <a:r>
              <a:rPr lang="zh-TW" altLang="en-US" sz="1400" dirty="0" smtClean="0"/>
              <a:t>。我想提出的問題是，縱令現代的法律已經換成是「天平」了，一般人民的心態上是否能停留在「稱仔」？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說到「稱仔」，就會聯想到賴和最出名的小說「一隻稱仔」，受過現代教育的賴和，想用「被折斷的稱仔」，來表達法學者從戰後德國所引進、所謂「實證法的不法」的觀念。誰說台灣文學與法律無關？問題可能是，法學者只看德國等等西方國家的法學理論，卻從不看台灣文學的作品。因此「換個角度」，意謂著對我們對既有知識的再省思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新史料的獲得，讓人民內部的差異得以展現。在我所發現及整編的「日治法院檔案」，可以用「個案資料」，來</a:t>
            </a:r>
            <a:r>
              <a:rPr lang="zh-TW" altLang="en-US" b="1" dirty="0" smtClean="0"/>
              <a:t>觀察</a:t>
            </a:r>
            <a:r>
              <a:rPr lang="zh-TW" altLang="en-US" dirty="0" smtClean="0"/>
              <a:t>人們的法院活動。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年出版的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b="1" dirty="0" smtClean="0"/>
              <a:t>我們可以看到什麼呢？</a:t>
            </a:r>
            <a:endParaRPr lang="en-US" altLang="zh-TW" sz="1400" b="1" dirty="0" smtClean="0"/>
          </a:p>
          <a:p>
            <a:r>
              <a:rPr lang="zh-TW" altLang="en-US" sz="1400" dirty="0" smtClean="0"/>
              <a:t>就米穀，即</a:t>
            </a:r>
            <a:r>
              <a:rPr lang="zh-TW" altLang="en-US" sz="1400" b="1" dirty="0" smtClean="0"/>
              <a:t>傳統農業活動</a:t>
            </a:r>
            <a:r>
              <a:rPr lang="zh-TW" altLang="en-US" sz="1400" dirty="0" smtClean="0"/>
              <a:t>中的</a:t>
            </a:r>
            <a:r>
              <a:rPr lang="zh-TW" altLang="en-US" sz="1400" b="1" dirty="0" smtClean="0"/>
              <a:t>租穀類紛爭</a:t>
            </a:r>
            <a:r>
              <a:rPr lang="zh-TW" altLang="en-US" sz="1400" dirty="0" smtClean="0"/>
              <a:t>，撤回訴訟，也就是「不想</a:t>
            </a:r>
            <a:r>
              <a:rPr lang="zh-TW" altLang="en-US" sz="1400" b="0" dirty="0" smtClean="0"/>
              <a:t>讓法院依法審判」</a:t>
            </a:r>
            <a:r>
              <a:rPr lang="zh-TW" altLang="en-US" sz="1400" dirty="0" smtClean="0"/>
              <a:t>，相當的多，因為台灣人對這類紛爭，已有既存的紛爭解決準則及程序。但是現代商業案件，涉及傳統所無的</a:t>
            </a:r>
            <a:r>
              <a:rPr lang="zh-TW" altLang="en-US" sz="1400" b="1" dirty="0" smtClean="0"/>
              <a:t>現代式</a:t>
            </a:r>
            <a:r>
              <a:rPr lang="zh-TW" altLang="en-US" sz="1400" dirty="0" smtClean="0"/>
              <a:t>公司及票據，則</a:t>
            </a:r>
            <a:r>
              <a:rPr lang="zh-TW" altLang="en-US" sz="1400" b="1" dirty="0" smtClean="0"/>
              <a:t>較少撤回</a:t>
            </a:r>
            <a:r>
              <a:rPr lang="zh-TW" altLang="en-US" sz="1400" dirty="0" smtClean="0"/>
              <a:t>，因為</a:t>
            </a:r>
            <a:r>
              <a:rPr lang="zh-TW" altLang="en-US" sz="1400" b="1" dirty="0" smtClean="0"/>
              <a:t>欠缺</a:t>
            </a:r>
            <a:r>
              <a:rPr lang="zh-TW" altLang="en-US" sz="1400" dirty="0" smtClean="0"/>
              <a:t>既有的處理準則，故傾向於</a:t>
            </a:r>
            <a:r>
              <a:rPr lang="zh-TW" altLang="en-US" sz="1400" b="1" dirty="0" smtClean="0"/>
              <a:t>讓法院依法審判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但再觀察「上訴」，米穀類上訴率很高，因為還</a:t>
            </a:r>
            <a:r>
              <a:rPr lang="zh-TW" altLang="en-US" sz="1400" b="1" dirty="0" smtClean="0"/>
              <a:t>留在法院內的紛爭，</a:t>
            </a:r>
            <a:r>
              <a:rPr lang="zh-TW" altLang="en-US" sz="1400" b="0" dirty="0" smtClean="0"/>
              <a:t>已很</a:t>
            </a:r>
            <a:r>
              <a:rPr lang="zh-TW" altLang="en-US" sz="1400" dirty="0" smtClean="0"/>
              <a:t>難再私下解決，甚至有意氣之爭，故比較多「告到底」。現代商業案件則在一審判決後，</a:t>
            </a:r>
            <a:r>
              <a:rPr lang="zh-TW" altLang="en-US" sz="1400" b="1" dirty="0" smtClean="0"/>
              <a:t>知悉新的規則是什麼</a:t>
            </a:r>
            <a:r>
              <a:rPr lang="zh-TW" altLang="en-US" sz="1400" dirty="0" smtClean="0"/>
              <a:t>，反而比較不會上訴。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因此可以推論，較常發生「現代商業案件」的</a:t>
            </a:r>
            <a:r>
              <a:rPr lang="zh-TW" altLang="en-US" sz="1400" b="1" dirty="0" smtClean="0"/>
              <a:t>商人階級</a:t>
            </a:r>
            <a:r>
              <a:rPr lang="zh-TW" altLang="en-US" sz="1400" dirty="0" smtClean="0"/>
              <a:t>，較</a:t>
            </a:r>
            <a:r>
              <a:rPr lang="zh-TW" altLang="en-US" sz="1400" b="1" dirty="0" smtClean="0"/>
              <a:t>有機會</a:t>
            </a:r>
            <a:r>
              <a:rPr lang="zh-TW" altLang="en-US" sz="1400" dirty="0" smtClean="0"/>
              <a:t>接觸法院，進而改採現代的司法正義觀。相對的，</a:t>
            </a:r>
            <a:r>
              <a:rPr lang="zh-TW" altLang="en-US" sz="1400" b="1" dirty="0" smtClean="0"/>
              <a:t>農民階級</a:t>
            </a:r>
            <a:r>
              <a:rPr lang="zh-TW" altLang="en-US" sz="1400" dirty="0" smtClean="0"/>
              <a:t>較不會使用法院，但雙方實在談不下去時還是用使用法院，，故其司法正義觀仍可能改變，只不過改變的</a:t>
            </a:r>
            <a:r>
              <a:rPr lang="zh-TW" altLang="en-US" sz="1400" b="1" dirty="0" smtClean="0"/>
              <a:t>機會較少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在台北地方法院的民事案件中，當事人</a:t>
            </a:r>
            <a:r>
              <a:rPr lang="zh-TW" altLang="en-US" sz="1400" b="1" dirty="0" smtClean="0"/>
              <a:t>住在台北市者</a:t>
            </a:r>
            <a:r>
              <a:rPr lang="zh-TW" altLang="en-US" sz="1400" dirty="0" smtClean="0"/>
              <a:t>占了過半，</a:t>
            </a:r>
            <a:r>
              <a:rPr lang="en-US" altLang="zh-TW" sz="1400" dirty="0" smtClean="0"/>
              <a:t>56.5</a:t>
            </a:r>
            <a:r>
              <a:rPr lang="zh-TW" altLang="en-US" sz="1400" dirty="0" smtClean="0"/>
              <a:t>％，</a:t>
            </a:r>
            <a:r>
              <a:rPr lang="zh-TW" altLang="en-US" sz="1400" b="1" dirty="0" smtClean="0"/>
              <a:t>其次</a:t>
            </a:r>
            <a:r>
              <a:rPr lang="zh-TW" altLang="en-US" sz="1400" dirty="0" smtClean="0"/>
              <a:t>是</a:t>
            </a:r>
            <a:r>
              <a:rPr lang="zh-TW" altLang="en-US" sz="1400" b="1" dirty="0" smtClean="0"/>
              <a:t>住在基隆市郡者</a:t>
            </a:r>
            <a:r>
              <a:rPr lang="zh-TW" altLang="en-US" sz="1400" dirty="0" smtClean="0"/>
              <a:t>，但其只占</a:t>
            </a:r>
            <a:r>
              <a:rPr lang="en-US" altLang="zh-TW" sz="1400" dirty="0" smtClean="0"/>
              <a:t>7.3</a:t>
            </a:r>
            <a:r>
              <a:rPr lang="zh-TW" altLang="en-US" sz="1400" dirty="0" smtClean="0"/>
              <a:t>％，差了</a:t>
            </a:r>
            <a:r>
              <a:rPr lang="en-US" altLang="zh-TW" sz="1400" dirty="0" smtClean="0"/>
              <a:t>8</a:t>
            </a:r>
            <a:r>
              <a:rPr lang="zh-TW" altLang="en-US" sz="1400" dirty="0" smtClean="0"/>
              <a:t>倍之多。但在</a:t>
            </a:r>
            <a:r>
              <a:rPr lang="zh-TW" altLang="en-US" sz="1400" b="1" dirty="0" smtClean="0"/>
              <a:t>總人口</a:t>
            </a:r>
            <a:r>
              <a:rPr lang="zh-TW" altLang="en-US" sz="1400" dirty="0" smtClean="0"/>
              <a:t>上，兩者只相差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萬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千多人。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因此面對民事紛爭，</a:t>
            </a:r>
            <a:r>
              <a:rPr lang="zh-TW" altLang="en-US" sz="1400" b="1" dirty="0" smtClean="0"/>
              <a:t>台北人</a:t>
            </a:r>
            <a:r>
              <a:rPr lang="zh-TW" altLang="en-US" sz="1400" dirty="0" smtClean="0"/>
              <a:t>比</a:t>
            </a:r>
            <a:r>
              <a:rPr lang="zh-TW" altLang="en-US" sz="1400" b="1" dirty="0" smtClean="0"/>
              <a:t>基隆人</a:t>
            </a:r>
            <a:r>
              <a:rPr lang="zh-TW" altLang="en-US" sz="1400" dirty="0" smtClean="0"/>
              <a:t>，</a:t>
            </a:r>
            <a:r>
              <a:rPr lang="zh-TW" altLang="en-US" sz="1400" b="1" dirty="0" smtClean="0"/>
              <a:t>較常使用必須依法審判的法院</a:t>
            </a:r>
            <a:r>
              <a:rPr lang="zh-TW" altLang="en-US" sz="1400" dirty="0" smtClean="0"/>
              <a:t>，且</a:t>
            </a:r>
            <a:r>
              <a:rPr lang="zh-TW" altLang="en-US" sz="1400" b="1" dirty="0" smtClean="0"/>
              <a:t>使用的頻率</a:t>
            </a:r>
            <a:r>
              <a:rPr lang="zh-TW" altLang="en-US" sz="1400" dirty="0" smtClean="0"/>
              <a:t>差很多。為什麼？因為基隆人受</a:t>
            </a:r>
            <a:r>
              <a:rPr lang="zh-TW" altLang="en-US" sz="1400" b="1" dirty="0" smtClean="0"/>
              <a:t>儒家</a:t>
            </a:r>
            <a:r>
              <a:rPr lang="zh-TW" altLang="en-US" sz="1400" dirty="0" smtClean="0"/>
              <a:t>影響？不會吧。原因在於，</a:t>
            </a:r>
            <a:r>
              <a:rPr lang="zh-TW" altLang="en-US" sz="1400" b="1" dirty="0" smtClean="0"/>
              <a:t>基隆人必須搭車到台北市中心，才能使用法院</a:t>
            </a:r>
            <a:r>
              <a:rPr lang="zh-TW" altLang="en-US" sz="1400" dirty="0" smtClean="0"/>
              <a:t>，故</a:t>
            </a:r>
            <a:r>
              <a:rPr lang="zh-TW" altLang="en-US" sz="1400" b="1" dirty="0" smtClean="0"/>
              <a:t>訴訟所需的時間及金錢上的成本，相當的高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所以，台北人早就住在「天龍國」，較常使用法院，從而</a:t>
            </a:r>
            <a:r>
              <a:rPr lang="zh-TW" altLang="en-US" sz="1400" b="1" dirty="0" smtClean="0"/>
              <a:t>較有機會轉變</a:t>
            </a:r>
            <a:r>
              <a:rPr lang="zh-TW" altLang="en-US" sz="1400" dirty="0" smtClean="0"/>
              <a:t>其司法正義觀。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（如果基隆人</a:t>
            </a:r>
            <a:r>
              <a:rPr lang="zh-TW" altLang="en-US" sz="1400" b="1" dirty="0" smtClean="0"/>
              <a:t>保有傳統</a:t>
            </a:r>
            <a:r>
              <a:rPr lang="zh-TW" altLang="en-US" sz="1400" dirty="0" smtClean="0"/>
              <a:t>觀念者較多，你能說他們不具有「進步心態」嗎？還是應該譴責政府，為何不在基隆蓋地方法院？）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再看</a:t>
            </a:r>
            <a:r>
              <a:rPr lang="zh-TW" altLang="en-US" sz="1400" b="1" dirty="0" smtClean="0"/>
              <a:t>性別</a:t>
            </a:r>
            <a:r>
              <a:rPr lang="zh-TW" altLang="en-US" sz="1400" dirty="0" smtClean="0"/>
              <a:t>因素。從</a:t>
            </a:r>
            <a:r>
              <a:rPr lang="zh-TW" altLang="en-US" sz="1400" b="1" dirty="0" smtClean="0"/>
              <a:t>總數</a:t>
            </a:r>
            <a:r>
              <a:rPr lang="zh-TW" altLang="en-US" sz="1400" dirty="0" smtClean="0"/>
              <a:t>上看，絕大多數是男性，故其較有</a:t>
            </a:r>
            <a:r>
              <a:rPr lang="zh-TW" altLang="en-US" sz="1400" b="1" dirty="0" smtClean="0"/>
              <a:t>機會體驗</a:t>
            </a:r>
            <a:r>
              <a:rPr lang="zh-TW" altLang="en-US" sz="1400" dirty="0" smtClean="0"/>
              <a:t>新的司法正義觀。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但是，男性大多數是為了金錢涉訟（</a:t>
            </a:r>
            <a:r>
              <a:rPr lang="en-US" altLang="zh-TW" sz="1400" dirty="0" smtClean="0"/>
              <a:t>82.4</a:t>
            </a:r>
            <a:r>
              <a:rPr lang="zh-TW" altLang="en-US" sz="1400" dirty="0" smtClean="0"/>
              <a:t>％），而女性呢？雖然涉及金錢者也最多，但不那麼多，且第二多的竟然是「人事」訴訟，占</a:t>
            </a:r>
            <a:r>
              <a:rPr lang="en-US" altLang="zh-TW" sz="1400" dirty="0" smtClean="0"/>
              <a:t>35</a:t>
            </a:r>
            <a:r>
              <a:rPr lang="zh-TW" altLang="en-US" sz="1400" dirty="0" smtClean="0"/>
              <a:t>％。而男性方面，最少的卻是人事。換言之，對於</a:t>
            </a:r>
            <a:r>
              <a:rPr lang="zh-TW" altLang="en-US" sz="1400" b="1" dirty="0" smtClean="0"/>
              <a:t>家族紛爭</a:t>
            </a:r>
            <a:r>
              <a:rPr lang="zh-TW" altLang="en-US" sz="1400" dirty="0" smtClean="0"/>
              <a:t>，女性常透過法院來爭取利益，故其司法正義觀也</a:t>
            </a:r>
            <a:r>
              <a:rPr lang="zh-TW" altLang="en-US" sz="1400" b="1" dirty="0" smtClean="0"/>
              <a:t>可能有所改變</a:t>
            </a:r>
            <a:r>
              <a:rPr lang="zh-TW" altLang="en-US" sz="1400" b="0" dirty="0" smtClean="0"/>
              <a:t>，雖然整體而言機會較少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接著我想問：「</a:t>
            </a:r>
            <a:r>
              <a:rPr lang="zh-TW" altLang="en-US" sz="1400" b="1" dirty="0" smtClean="0"/>
              <a:t>台灣人會比較喜歡找台灣人律師嗎</a:t>
            </a:r>
            <a:r>
              <a:rPr lang="zh-TW" altLang="en-US" sz="1400" dirty="0" smtClean="0"/>
              <a:t>？」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先看「總和」</a:t>
            </a:r>
            <a:r>
              <a:rPr lang="en-US" altLang="zh-TW" sz="1400" dirty="0" smtClean="0"/>
              <a:t>89</a:t>
            </a:r>
            <a:r>
              <a:rPr lang="zh-TW" altLang="en-US" sz="1400" dirty="0" smtClean="0"/>
              <a:t>％：</a:t>
            </a:r>
            <a:r>
              <a:rPr lang="en-US" altLang="zh-TW" sz="1400" dirty="0" smtClean="0"/>
              <a:t>11</a:t>
            </a:r>
            <a:r>
              <a:rPr lang="zh-TW" altLang="en-US" sz="1400" dirty="0" smtClean="0"/>
              <a:t>％，所以較喜歡用日本人律師嗎？不見得，因為台灣人律師是在</a:t>
            </a:r>
            <a:r>
              <a:rPr lang="en-US" altLang="zh-TW" sz="1400" dirty="0" smtClean="0"/>
              <a:t>1930</a:t>
            </a:r>
            <a:r>
              <a:rPr lang="zh-TW" altLang="en-US" sz="1400" dirty="0" smtClean="0"/>
              <a:t>年代以後，人數才逐漸多且總數比日本人少，台灣人律師的</a:t>
            </a:r>
            <a:r>
              <a:rPr lang="zh-TW" altLang="en-US" sz="1400" b="1" dirty="0" smtClean="0"/>
              <a:t>人數少，被聘請為訴訟代理人者當然少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不過，以這個總和，當作</a:t>
            </a:r>
            <a:r>
              <a:rPr lang="zh-TW" altLang="en-US" sz="1400" b="1" dirty="0" smtClean="0"/>
              <a:t>平均值</a:t>
            </a:r>
            <a:r>
              <a:rPr lang="zh-TW" altLang="en-US" sz="1400" dirty="0" smtClean="0"/>
              <a:t>，會發現：由日本人勢力壟斷的銀行、信用組合等金融機構，</a:t>
            </a:r>
            <a:r>
              <a:rPr lang="zh-TW" altLang="en-US" sz="1400" b="1" dirty="0" smtClean="0"/>
              <a:t>聘請日本人律師</a:t>
            </a:r>
            <a:r>
              <a:rPr lang="zh-TW" altLang="en-US" sz="1400" b="0" dirty="0" smtClean="0"/>
              <a:t>的比例</a:t>
            </a:r>
            <a:r>
              <a:rPr lang="zh-TW" altLang="en-US" sz="1400" b="1" dirty="0" smtClean="0"/>
              <a:t>，</a:t>
            </a:r>
            <a:r>
              <a:rPr lang="zh-TW" altLang="en-US" sz="1400" b="0" dirty="0" smtClean="0"/>
              <a:t>比平均值高出很多</a:t>
            </a:r>
            <a:r>
              <a:rPr lang="zh-TW" altLang="en-US" sz="1400" dirty="0" smtClean="0"/>
              <a:t>。在台灣人公司與日本人公司在家數上差不多的「株式會社」，</a:t>
            </a:r>
            <a:r>
              <a:rPr lang="zh-TW" altLang="en-US" sz="1400" b="1" dirty="0" smtClean="0"/>
              <a:t>幾乎等於平均值</a:t>
            </a:r>
            <a:r>
              <a:rPr lang="zh-TW" altLang="en-US" sz="1400" dirty="0" smtClean="0"/>
              <a:t>。在台灣人公司較多的「合資會社」，只有台灣人才有祭祀公業，則</a:t>
            </a:r>
            <a:r>
              <a:rPr lang="zh-TW" altLang="en-US" sz="1400" b="1" dirty="0" smtClean="0"/>
              <a:t>聘請台灣人律師</a:t>
            </a:r>
            <a:r>
              <a:rPr lang="zh-TW" altLang="en-US" sz="1400" dirty="0" smtClean="0"/>
              <a:t>的比例</a:t>
            </a:r>
            <a:r>
              <a:rPr lang="zh-TW" altLang="en-US" sz="1400" b="1" dirty="0" smtClean="0"/>
              <a:t>較平均值高一些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因此，族群別</a:t>
            </a:r>
            <a:r>
              <a:rPr lang="zh-TW" altLang="en-US" sz="1400" b="1" dirty="0" smtClean="0"/>
              <a:t>有差</a:t>
            </a:r>
            <a:r>
              <a:rPr lang="zh-TW" altLang="en-US" sz="1400" dirty="0" smtClean="0"/>
              <a:t>，但</a:t>
            </a:r>
            <a:r>
              <a:rPr lang="zh-TW" altLang="en-US" sz="1400" b="1" dirty="0" smtClean="0"/>
              <a:t>差距不大</a:t>
            </a:r>
            <a:r>
              <a:rPr lang="zh-TW" altLang="en-US" sz="1400" dirty="0" smtClean="0"/>
              <a:t>，因為台灣人律師有</a:t>
            </a:r>
            <a:r>
              <a:rPr lang="zh-TW" altLang="en-US" sz="1400" b="1" dirty="0" smtClean="0"/>
              <a:t>語言、人脈</a:t>
            </a:r>
            <a:r>
              <a:rPr lang="zh-TW" altLang="en-US" sz="1400" dirty="0" smtClean="0"/>
              <a:t>上優勢，日本人律師則有「</a:t>
            </a:r>
            <a:r>
              <a:rPr lang="zh-TW" altLang="en-US" sz="1400" b="1" dirty="0" smtClean="0"/>
              <a:t>官方關係良好</a:t>
            </a:r>
            <a:r>
              <a:rPr lang="zh-TW" altLang="en-US" sz="1400" dirty="0" smtClean="0"/>
              <a:t>」的優勢。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1400" dirty="0" smtClean="0"/>
              <a:t>我問大家：台北人跟基隆人相比，誰聘請律師的比例較高？台北人</a:t>
            </a:r>
            <a:r>
              <a:rPr lang="en-US" altLang="zh-TW" sz="1400" dirty="0" smtClean="0"/>
              <a:t>39</a:t>
            </a:r>
            <a:r>
              <a:rPr lang="zh-TW" altLang="en-US" sz="1400" dirty="0" smtClean="0"/>
              <a:t>％、基隆人</a:t>
            </a:r>
            <a:r>
              <a:rPr lang="en-US" altLang="zh-TW" sz="1400" dirty="0" smtClean="0"/>
              <a:t>41</a:t>
            </a:r>
            <a:r>
              <a:rPr lang="zh-TW" altLang="en-US" sz="1400" dirty="0" smtClean="0"/>
              <a:t>％，基隆人比較高。</a:t>
            </a:r>
            <a:r>
              <a:rPr lang="zh-TW" altLang="en-US" sz="1400" b="1" dirty="0" smtClean="0"/>
              <a:t>基隆人距離台北地院較遠</a:t>
            </a:r>
            <a:r>
              <a:rPr lang="zh-TW" altLang="en-US" sz="1400" dirty="0" smtClean="0"/>
              <a:t>，若聘請律師，就可不必來回奔波，故比較需要聘請律師，但</a:t>
            </a:r>
            <a:r>
              <a:rPr lang="zh-TW" altLang="en-US" sz="1400" b="1" dirty="0" smtClean="0"/>
              <a:t>律師費用</a:t>
            </a:r>
            <a:r>
              <a:rPr lang="zh-TW" altLang="en-US" sz="1400" dirty="0" smtClean="0"/>
              <a:t>相當貴，這使得提起訴的</a:t>
            </a:r>
            <a:r>
              <a:rPr lang="zh-TW" altLang="en-US" sz="1400" b="1" dirty="0" smtClean="0"/>
              <a:t>成本</a:t>
            </a:r>
            <a:r>
              <a:rPr lang="zh-TW" altLang="en-US" sz="1400" dirty="0" smtClean="0"/>
              <a:t>大增，故只有</a:t>
            </a:r>
            <a:r>
              <a:rPr lang="zh-TW" altLang="en-US" sz="1400" b="1" dirty="0" smtClean="0"/>
              <a:t>利害關係重大的民事案件</a:t>
            </a:r>
            <a:r>
              <a:rPr lang="zh-TW" altLang="en-US" sz="1400" dirty="0" smtClean="0"/>
              <a:t>才會使用法院，也因此基隆人的案件</a:t>
            </a:r>
            <a:r>
              <a:rPr lang="zh-TW" altLang="en-US" sz="1400" b="1" dirty="0" smtClean="0"/>
              <a:t>數量</a:t>
            </a:r>
            <a:r>
              <a:rPr lang="zh-TW" altLang="en-US" sz="1400" dirty="0" smtClean="0"/>
              <a:t>比台北人</a:t>
            </a:r>
            <a:r>
              <a:rPr lang="zh-TW" altLang="en-US" sz="1400" b="1" dirty="0" smtClean="0"/>
              <a:t>少很多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b="0" dirty="0" smtClean="0"/>
              <a:t>其實，</a:t>
            </a:r>
            <a:r>
              <a:rPr lang="zh-TW" altLang="en-US" sz="1400" b="1" dirty="0" smtClean="0"/>
              <a:t>距離台北地方法院更遠</a:t>
            </a:r>
            <a:r>
              <a:rPr lang="zh-TW" altLang="en-US" sz="1400" b="0" dirty="0" smtClean="0"/>
              <a:t>的</a:t>
            </a:r>
            <a:r>
              <a:rPr lang="zh-TW" altLang="en-US" sz="1400" dirty="0" smtClean="0"/>
              <a:t>宜蘭、羅東、蘇澳的當事人，有聘請律師的</a:t>
            </a:r>
            <a:r>
              <a:rPr lang="zh-TW" altLang="en-US" sz="1400" b="1" dirty="0" smtClean="0"/>
              <a:t>比例是最高的</a:t>
            </a:r>
            <a:r>
              <a:rPr lang="zh-TW" altLang="en-US" sz="1400" dirty="0" smtClean="0"/>
              <a:t>，且剛好他們在台北地院的案件，大體上是</a:t>
            </a:r>
            <a:r>
              <a:rPr lang="zh-TW" altLang="en-US" sz="1400" b="1" dirty="0" smtClean="0"/>
              <a:t>訴訟標的價額較高或人事訴訟</a:t>
            </a:r>
            <a:r>
              <a:rPr lang="zh-TW" altLang="en-US" sz="1400" dirty="0" smtClean="0"/>
              <a:t>。由於</a:t>
            </a:r>
            <a:r>
              <a:rPr lang="zh-TW" altLang="en-US" sz="1400" b="1" dirty="0" smtClean="0"/>
              <a:t>通常需要聘請律師</a:t>
            </a:r>
            <a:r>
              <a:rPr lang="zh-TW" altLang="en-US" sz="1400" dirty="0" smtClean="0"/>
              <a:t>，故其使用台北地院的</a:t>
            </a:r>
            <a:r>
              <a:rPr lang="zh-TW" altLang="en-US" sz="1400" b="1" dirty="0" smtClean="0"/>
              <a:t>成本高</a:t>
            </a:r>
            <a:r>
              <a:rPr lang="zh-TW" altLang="en-US" sz="1400" dirty="0" smtClean="0"/>
              <a:t>，以致案件</a:t>
            </a:r>
            <a:r>
              <a:rPr lang="zh-TW" altLang="en-US" sz="1400" b="1" dirty="0" smtClean="0"/>
              <a:t>數量真的很少。</a:t>
            </a:r>
            <a:r>
              <a:rPr lang="zh-TW" altLang="en-US" sz="1400" dirty="0" smtClean="0"/>
              <a:t>因此總的而言，他們</a:t>
            </a:r>
            <a:r>
              <a:rPr lang="zh-TW" altLang="en-US" sz="1400" b="1" dirty="0" smtClean="0"/>
              <a:t>少有機會接觸律師</a:t>
            </a:r>
            <a:r>
              <a:rPr lang="zh-TW" altLang="en-US" sz="1400" dirty="0" smtClean="0"/>
              <a:t>。反而是，</a:t>
            </a:r>
            <a:r>
              <a:rPr lang="zh-TW" altLang="en-US" sz="1400" b="1" dirty="0" smtClean="0"/>
              <a:t>台北人</a:t>
            </a:r>
            <a:r>
              <a:rPr lang="zh-TW" altLang="en-US" sz="1400" dirty="0" smtClean="0"/>
              <a:t>因案件</a:t>
            </a:r>
            <a:r>
              <a:rPr lang="zh-TW" altLang="en-US" sz="1400" b="1" dirty="0" smtClean="0"/>
              <a:t>數量</a:t>
            </a:r>
            <a:r>
              <a:rPr lang="zh-TW" altLang="en-US" sz="1400" dirty="0" smtClean="0"/>
              <a:t>超多的，故最有機會接觸律師，從而有機會改變司法正義觀。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問題來了。</a:t>
            </a:r>
            <a:r>
              <a:rPr lang="zh-TW" altLang="en-US" sz="1400" b="1" dirty="0" smtClean="0"/>
              <a:t>距離法院也很遠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文山郡</a:t>
            </a:r>
            <a:r>
              <a:rPr lang="zh-TW" altLang="en-US" sz="1400" dirty="0" smtClean="0"/>
              <a:t>的當事人，為什麼有聘請律師的比例是</a:t>
            </a:r>
            <a:r>
              <a:rPr lang="zh-TW" altLang="en-US" sz="1400" b="1" dirty="0" smtClean="0"/>
              <a:t>最低的</a:t>
            </a:r>
            <a:r>
              <a:rPr lang="zh-TW" altLang="en-US" sz="1400" dirty="0" smtClean="0"/>
              <a:t>，只有</a:t>
            </a:r>
            <a:r>
              <a:rPr lang="en-US" altLang="zh-TW" sz="1400" dirty="0" smtClean="0"/>
              <a:t>30.3</a:t>
            </a:r>
            <a:r>
              <a:rPr lang="zh-TW" altLang="en-US" sz="1400" dirty="0" smtClean="0"/>
              <a:t>％。主要原因就是，文山人比較沒有錢，就算有需要也請不起律師。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因此司法改革若要推動「律師強制代理」，必須注意到這個制度，對於</a:t>
            </a:r>
            <a:r>
              <a:rPr lang="zh-TW" altLang="en-US" sz="1400" b="1" dirty="0" smtClean="0"/>
              <a:t>住在不同地域的人</a:t>
            </a:r>
            <a:r>
              <a:rPr lang="zh-TW" altLang="en-US" sz="1400" dirty="0" smtClean="0"/>
              <a:t>有不同的</a:t>
            </a:r>
            <a:r>
              <a:rPr lang="zh-TW" altLang="en-US" sz="1400" b="1" dirty="0" smtClean="0"/>
              <a:t>意義</a:t>
            </a:r>
            <a:r>
              <a:rPr lang="zh-TW" altLang="en-US" sz="1400" dirty="0" smtClean="0"/>
              <a:t>，律師制度</a:t>
            </a:r>
            <a:r>
              <a:rPr lang="zh-TW" altLang="en-US" sz="1400" b="1" dirty="0" smtClean="0"/>
              <a:t>對貧窮的人，是「看得到，吃不到」，</a:t>
            </a:r>
            <a:r>
              <a:rPr lang="zh-TW" altLang="en-US" sz="1400" b="0" dirty="0" smtClean="0"/>
              <a:t>故律</a:t>
            </a:r>
            <a:r>
              <a:rPr lang="zh-TW" altLang="en-US" sz="1400" dirty="0" smtClean="0"/>
              <a:t>師強制代理可能造成</a:t>
            </a:r>
            <a:r>
              <a:rPr lang="zh-TW" altLang="en-US" sz="1400" b="1" dirty="0" smtClean="0"/>
              <a:t>他們請求法院救濟</a:t>
            </a:r>
            <a:r>
              <a:rPr lang="zh-TW" altLang="en-US" sz="1400" dirty="0" smtClean="0"/>
              <a:t>的障礙，必須有其他的</a:t>
            </a:r>
            <a:r>
              <a:rPr lang="zh-TW" altLang="en-US" sz="1400" b="1" dirty="0" smtClean="0"/>
              <a:t>配套</a:t>
            </a:r>
            <a:r>
              <a:rPr lang="zh-TW" altLang="en-US" sz="1400" dirty="0" smtClean="0"/>
              <a:t>措施。</a:t>
            </a:r>
            <a:r>
              <a:rPr lang="zh-TW" altLang="en-US" sz="1400" b="1" dirty="0" smtClean="0"/>
              <a:t>司法改革不能只在制度本身打轉，還必須看與該制度相關的各種社會條件。需要法律學者與人文社會學者通力合作才行。</a:t>
            </a:r>
            <a:endParaRPr lang="zh-TW" altLang="en-US" sz="1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再看日治時期的刑事案件，其</a:t>
            </a:r>
            <a:r>
              <a:rPr lang="zh-TW" altLang="en-US" sz="1400" b="1" dirty="0" smtClean="0"/>
              <a:t>大多數</a:t>
            </a:r>
            <a:r>
              <a:rPr lang="zh-TW" altLang="en-US" sz="1400" dirty="0" smtClean="0"/>
              <a:t>是依</a:t>
            </a:r>
            <a:r>
              <a:rPr lang="zh-TW" altLang="en-US" sz="1400" b="1" dirty="0" smtClean="0"/>
              <a:t>犯罪即決</a:t>
            </a:r>
            <a:r>
              <a:rPr lang="zh-TW" altLang="en-US" sz="1400" dirty="0" smtClean="0"/>
              <a:t>程序，由警察官審訊後即做成裁決，故並未</a:t>
            </a:r>
            <a:r>
              <a:rPr lang="zh-TW" altLang="en-US" sz="1400" b="1" dirty="0" smtClean="0"/>
              <a:t>進入法院程序</a:t>
            </a:r>
            <a:r>
              <a:rPr lang="zh-TW" altLang="en-US" sz="1400" dirty="0" smtClean="0"/>
              <a:t>，亦即不會碰到法院內的檢察官，如此怎麼可能知悉「審檢辯分立」的司法正義觀。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就算刑事案件進入法院，從</a:t>
            </a:r>
            <a:r>
              <a:rPr lang="en-US" altLang="zh-TW" sz="1400" b="1" dirty="0" smtClean="0"/>
              <a:t>1924</a:t>
            </a:r>
            <a:r>
              <a:rPr lang="zh-TW" altLang="en-US" sz="1400" b="1" dirty="0" smtClean="0"/>
              <a:t>年</a:t>
            </a:r>
            <a:r>
              <a:rPr lang="zh-TW" altLang="en-US" sz="1400" dirty="0" smtClean="0"/>
              <a:t>起，屬地方法院單獨部管轄、應處罰金之刑的</a:t>
            </a:r>
            <a:r>
              <a:rPr lang="zh-TW" altLang="en-US" sz="1400" b="1" dirty="0" smtClean="0"/>
              <a:t>簡易案件</a:t>
            </a:r>
            <a:r>
              <a:rPr lang="zh-TW" altLang="en-US" sz="1400" dirty="0" smtClean="0"/>
              <a:t>，得由</a:t>
            </a:r>
            <a:r>
              <a:rPr lang="zh-TW" altLang="en-US" sz="1400" b="1" dirty="0" smtClean="0"/>
              <a:t>檢察官於起訴時聲請為略式命令</a:t>
            </a:r>
            <a:r>
              <a:rPr lang="zh-TW" altLang="en-US" sz="1400" dirty="0" smtClean="0"/>
              <a:t>，對此法院</a:t>
            </a:r>
            <a:r>
              <a:rPr lang="zh-TW" altLang="en-US" sz="1400" b="1" dirty="0" smtClean="0"/>
              <a:t>得僅依書狀，不經開庭審理，即以命令處刑</a:t>
            </a:r>
            <a:r>
              <a:rPr lang="zh-TW" altLang="en-US" sz="1400" dirty="0" smtClean="0"/>
              <a:t>，換言之，被告</a:t>
            </a:r>
            <a:r>
              <a:rPr lang="zh-TW" altLang="en-US" sz="1400" b="1" dirty="0" smtClean="0"/>
              <a:t>沒機會在審理庭上與檢察官對辯</a:t>
            </a:r>
            <a:r>
              <a:rPr lang="zh-TW" altLang="en-US" sz="1400" dirty="0" smtClean="0"/>
              <a:t>。在</a:t>
            </a:r>
            <a:r>
              <a:rPr lang="zh-TW" altLang="en-US" sz="1400" b="1" dirty="0" smtClean="0"/>
              <a:t>「略式命令」這一欄底下</a:t>
            </a:r>
            <a:r>
              <a:rPr lang="zh-TW" altLang="en-US" sz="1400" dirty="0" smtClean="0"/>
              <a:t>的約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萬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千多件，就屬於被起訴的人民</a:t>
            </a:r>
            <a:r>
              <a:rPr lang="zh-TW" altLang="en-US" sz="1400" b="1" dirty="0" smtClean="0"/>
              <a:t>沒機會</a:t>
            </a:r>
            <a:r>
              <a:rPr lang="zh-TW" altLang="en-US" sz="1400" dirty="0" smtClean="0"/>
              <a:t>在審理庭與檢察官</a:t>
            </a:r>
            <a:r>
              <a:rPr lang="zh-TW" altLang="en-US" sz="1400" b="1" dirty="0" smtClean="0"/>
              <a:t>對辯</a:t>
            </a:r>
            <a:r>
              <a:rPr lang="zh-TW" altLang="en-US" sz="1400" dirty="0" smtClean="0"/>
              <a:t>。在法院刑案總數中，有將近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成（</a:t>
            </a:r>
            <a:r>
              <a:rPr lang="en-US" altLang="zh-TW" sz="1400" dirty="0" smtClean="0"/>
              <a:t>28.7</a:t>
            </a:r>
            <a:r>
              <a:rPr lang="zh-TW" altLang="en-US" sz="1400" dirty="0" smtClean="0"/>
              <a:t>％）是如此。若再與「年代」交叉分析，可發現</a:t>
            </a:r>
            <a:r>
              <a:rPr lang="en-US" altLang="zh-TW" sz="1400" dirty="0" smtClean="0"/>
              <a:t>1937-1945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日治晚期</a:t>
            </a:r>
            <a:r>
              <a:rPr lang="zh-TW" altLang="en-US" sz="1400" dirty="0" smtClean="0"/>
              <a:t>，</a:t>
            </a:r>
            <a:r>
              <a:rPr lang="zh-TW" altLang="en-US" sz="1400" b="1" dirty="0" smtClean="0"/>
              <a:t>絕大多數</a:t>
            </a:r>
            <a:r>
              <a:rPr lang="zh-TW" altLang="en-US" sz="1400" dirty="0" smtClean="0"/>
              <a:t>是以</a:t>
            </a:r>
            <a:r>
              <a:rPr lang="zh-TW" altLang="en-US" sz="1400" b="1" dirty="0" smtClean="0"/>
              <a:t>略式命令終結</a:t>
            </a:r>
            <a:r>
              <a:rPr lang="zh-TW" altLang="en-US" sz="1400" dirty="0" smtClean="0"/>
              <a:t>，亦即人民</a:t>
            </a:r>
            <a:r>
              <a:rPr lang="zh-TW" altLang="en-US" sz="1400" b="1" dirty="0" smtClean="0"/>
              <a:t>沒機會</a:t>
            </a:r>
            <a:r>
              <a:rPr lang="zh-TW" altLang="en-US" sz="1400" dirty="0" smtClean="0"/>
              <a:t>與檢察官</a:t>
            </a:r>
            <a:r>
              <a:rPr lang="zh-TW" altLang="en-US" sz="1400" b="1" dirty="0" smtClean="0"/>
              <a:t>對辯</a:t>
            </a:r>
            <a:r>
              <a:rPr lang="zh-TW" altLang="en-US" sz="1400" dirty="0" smtClean="0"/>
              <a:t>。如此，人民</a:t>
            </a:r>
            <a:r>
              <a:rPr lang="zh-TW" altLang="en-US" sz="1400" b="1" dirty="0" smtClean="0"/>
              <a:t>實難以了解</a:t>
            </a:r>
            <a:r>
              <a:rPr lang="zh-TW" altLang="en-US" sz="1400" dirty="0" smtClean="0"/>
              <a:t>在傳統之所無的</a:t>
            </a:r>
            <a:r>
              <a:rPr lang="zh-TW" altLang="en-US" sz="1400" b="1" dirty="0" smtClean="0"/>
              <a:t>檢察官這個角色</a:t>
            </a:r>
            <a:r>
              <a:rPr lang="zh-TW" altLang="en-US" sz="1400" dirty="0" smtClean="0"/>
              <a:t>。再加上戰後，中華民國法院內的審理庭，檢察官通常不蒞庭辯論，難怪到現在仍有很多人分不清檢察官與法官，也不知道質疑恐龍檢察官。</a:t>
            </a:r>
            <a:endParaRPr lang="en-US" altLang="zh-TW" sz="1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9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最後，做一個</a:t>
            </a:r>
            <a:r>
              <a:rPr lang="zh-TW" altLang="en-US" sz="1400" b="1" dirty="0" smtClean="0"/>
              <a:t>總結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 →此與研究目的是為了理解中國的「中國學」、欲理解漢人的「漢學」，有所不同。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baseline="0" dirty="0" smtClean="0"/>
              <a:t> </a:t>
            </a:r>
            <a:r>
              <a:rPr lang="zh-TW" altLang="en-US" sz="1400" dirty="0" smtClean="0"/>
              <a:t>對台灣的學者而言，「</a:t>
            </a:r>
            <a:r>
              <a:rPr lang="zh-TW" altLang="en-US" sz="1400" b="1" dirty="0" smtClean="0"/>
              <a:t>理解台灣</a:t>
            </a:r>
            <a:r>
              <a:rPr lang="zh-TW" altLang="en-US" sz="1400" dirty="0" smtClean="0"/>
              <a:t>」有其生活實踐面向的意義。在實踐評價上，一方面因理解台灣的現況，而能寬容不同的</a:t>
            </a:r>
            <a:r>
              <a:rPr lang="en-US" altLang="zh-TW" sz="1400" dirty="0" smtClean="0"/>
              <a:t>…</a:t>
            </a:r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‧</a:t>
            </a:r>
            <a:r>
              <a:rPr lang="zh-TW" altLang="en-US" sz="1400" dirty="0" smtClean="0"/>
              <a:t>從</a:t>
            </a:r>
            <a:r>
              <a:rPr lang="zh-TW" altLang="en-US" sz="1400" b="1" dirty="0" smtClean="0"/>
              <a:t>世界史</a:t>
            </a:r>
            <a:r>
              <a:rPr lang="zh-TW" altLang="en-US" sz="1400" dirty="0" smtClean="0"/>
              <a:t>的角度，觀看台灣的法律，可以發現，在圖上從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到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所標示的「</a:t>
            </a:r>
            <a:r>
              <a:rPr lang="zh-TW" altLang="en-US" sz="1400" b="1" dirty="0" smtClean="0"/>
              <a:t>政權轉替</a:t>
            </a:r>
            <a:r>
              <a:rPr lang="zh-TW" altLang="en-US" sz="1400" dirty="0" smtClean="0"/>
              <a:t>」中，有</a:t>
            </a:r>
            <a:r>
              <a:rPr lang="zh-TW" altLang="en-US" sz="1400" b="1" dirty="0" smtClean="0"/>
              <a:t>四股重要的「法律流派」</a:t>
            </a:r>
            <a:r>
              <a:rPr lang="zh-TW" altLang="en-US" sz="1400" dirty="0" smtClean="0"/>
              <a:t>，在不同的時間點進入了台灣，並在當今的台灣，看得到其蹤跡。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通說認為南島語族源自台灣，屬於南島語族文化的「原住民法」，是最早存在於台灣的法律。</a:t>
            </a:r>
            <a:r>
              <a:rPr lang="en-US" altLang="zh-TW" sz="1400" dirty="0" smtClean="0"/>
              <a:t>2010</a:t>
            </a:r>
            <a:r>
              <a:rPr lang="zh-TW" altLang="en-US" sz="1400" dirty="0" smtClean="0"/>
              <a:t>年法院在司馬庫斯倒木案中，承認「泰雅族生活習慣會對山中資源視為財產的一種」，這個關於財產的法律觀念，其實就是原住民法。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其次是中國法。首先是「傳統中國法」，隨著從荷蘭統治時代開始的漢人移民潮，而進入台灣。當今台灣的福佬人及客家人，仍有不少人認為女兒不應繼承家產，就是漢族傳統法律觀念的延續，因為直到</a:t>
            </a:r>
            <a:r>
              <a:rPr lang="en-US" altLang="zh-TW" sz="1400" dirty="0" smtClean="0"/>
              <a:t>1945</a:t>
            </a:r>
            <a:r>
              <a:rPr lang="zh-TW" altLang="en-US" sz="1400" dirty="0" smtClean="0"/>
              <a:t>年這個觀念才遭到現代國家的挑戰。其次是，後來在中國所發展出的「民國時代中國法」，在二次大戰後隨著第二批漢人移民，而來到台灣，其遺留就是今天台灣的國號叫「中華民國」。</a:t>
            </a:r>
            <a:endParaRPr lang="en-US" altLang="zh-TW" sz="1400" dirty="0" smtClean="0"/>
          </a:p>
          <a:p>
            <a:r>
              <a:rPr lang="zh-TW" altLang="en-US" sz="1400" dirty="0" smtClean="0"/>
              <a:t>再者是日本法。其在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年來到台灣，但當時的日本已經繼受西方法制。清治時期的「胎借」就被日本當局改造為「二胎房貸」，就是引進西歐民法上的地押權觀念。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最後是西方法。其實它在荷西統治時期就曾來過台灣，但當時是前近代的法律。近代西方的個人主義、資本主義的法律，先間接透過戰前日本法、民國時代中國法而影響台灣，但在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年台灣成為事實上國家之後，已直接經由法律形式上是「自主」的立法院或司法機關，從美國、德國、日本繼受西方法。例如我們的商事法律經常仿效美國法，大法官解釋也相當受德國、美國學說的影響。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正因為在歷史上有多個「源頭」，所以有當今「多元」的台灣法社會。因此，立足台灣、連結世界，我們台灣很容易跟其他國家擁有共同的</a:t>
            </a:r>
            <a:r>
              <a:rPr lang="zh-TW" altLang="en-US" sz="1400" b="1" dirty="0" smtClean="0"/>
              <a:t>元素（</a:t>
            </a:r>
            <a:r>
              <a:rPr lang="en-US" altLang="zh-TW" sz="1400" b="0" dirty="0" smtClean="0"/>
              <a:t>element</a:t>
            </a:r>
            <a:r>
              <a:rPr lang="zh-TW" altLang="en-US" sz="1400" b="0" dirty="0" smtClean="0"/>
              <a:t>）</a:t>
            </a:r>
            <a:r>
              <a:rPr lang="zh-TW" altLang="en-US" sz="1400" dirty="0" smtClean="0"/>
              <a:t>，進而可做學術上的比較。例如某個美國的法律制度，施行於台灣之後，跟原本在美國的情形一樣或不一樣、為什麼。我也曾經用日文，出版過一本「台灣法的日本元素」。接著想特別談一下，與台灣法有許多</a:t>
            </a:r>
            <a:r>
              <a:rPr lang="zh-TW" altLang="en-US" sz="1400" b="1" dirty="0" smtClean="0"/>
              <a:t>共同</a:t>
            </a:r>
            <a:r>
              <a:rPr lang="zh-TW" altLang="en-US" sz="1400" dirty="0" smtClean="0"/>
              <a:t>元素的中國法。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9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1400" dirty="0" smtClean="0"/>
              <a:t>這也涉及在中國崛起的國際學界，我們台灣學者如何自我定位。這張「再訪台灣與中國關係」，是上一張圖的</a:t>
            </a:r>
            <a:r>
              <a:rPr lang="zh-TW" altLang="en-US" sz="1400" b="1" dirty="0" smtClean="0"/>
              <a:t>局部</a:t>
            </a:r>
            <a:r>
              <a:rPr lang="zh-TW" altLang="en-US" sz="1400" dirty="0" smtClean="0"/>
              <a:t>放大。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台灣從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年，因日本統治而開啟法律現代化歷程。經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餘年的過渡，於</a:t>
            </a:r>
            <a:r>
              <a:rPr lang="en-US" altLang="zh-TW" sz="1400" dirty="0" smtClean="0"/>
              <a:t>1923</a:t>
            </a:r>
            <a:r>
              <a:rPr lang="zh-TW" altLang="en-US" sz="1400" dirty="0" smtClean="0"/>
              <a:t>年已施行了屬於現代法的日本民、商法典。相對的，中國於</a:t>
            </a:r>
            <a:r>
              <a:rPr lang="en-US" altLang="zh-TW" sz="1400" dirty="0" smtClean="0"/>
              <a:t>1911</a:t>
            </a:r>
            <a:r>
              <a:rPr lang="zh-TW" altLang="en-US" sz="1400" dirty="0" smtClean="0"/>
              <a:t>年才出現標榜著現代政體的中華民國，</a:t>
            </a:r>
            <a:r>
              <a:rPr lang="en-US" altLang="zh-TW" sz="1400" dirty="0" smtClean="0"/>
              <a:t>1929</a:t>
            </a:r>
            <a:r>
              <a:rPr lang="zh-TW" altLang="en-US" sz="1400" dirty="0" smtClean="0"/>
              <a:t>年才剛剛「公布」現代民法典，但卻一直不能有效地施行於全中國。因此日治台灣的法律現代化程度，</a:t>
            </a:r>
            <a:r>
              <a:rPr lang="zh-TW" altLang="en-US" sz="1400" b="1" dirty="0" smtClean="0"/>
              <a:t>高於</a:t>
            </a:r>
            <a:r>
              <a:rPr lang="zh-TW" altLang="en-US" sz="1400" dirty="0" smtClean="0"/>
              <a:t>民國時代中國。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1945</a:t>
            </a:r>
            <a:r>
              <a:rPr lang="zh-TW" altLang="en-US" sz="1400" dirty="0" smtClean="0"/>
              <a:t>年，民國時代中國的「法規範」移入戰後台灣，但是台灣的「法社會經驗」是延續日治時期而來的，亦即中華民國民法典的這些現代的法規範，來到了已具備施行現代法基礎，例如完整的地籍與戶籍的台灣。右邊我所寫的這本書，就是從「</a:t>
            </a:r>
            <a:r>
              <a:rPr lang="zh-TW" altLang="en-US" sz="1400" b="1" dirty="0" smtClean="0"/>
              <a:t>台灣學</a:t>
            </a:r>
            <a:r>
              <a:rPr lang="zh-TW" altLang="en-US" sz="1400" dirty="0" smtClean="0"/>
              <a:t>」的角度，談日治</a:t>
            </a:r>
            <a:r>
              <a:rPr lang="en-US" altLang="zh-TW" sz="1400" dirty="0" smtClean="0"/>
              <a:t>50</a:t>
            </a:r>
            <a:r>
              <a:rPr lang="zh-TW" altLang="en-US" sz="1400" dirty="0" smtClean="0"/>
              <a:t>年、戰後</a:t>
            </a:r>
            <a:r>
              <a:rPr lang="en-US" altLang="zh-TW" sz="1400" dirty="0" smtClean="0"/>
              <a:t>70</a:t>
            </a:r>
            <a:r>
              <a:rPr lang="zh-TW" altLang="en-US" sz="1400" dirty="0" smtClean="0"/>
              <a:t>年的「台灣法律現代化歷程」。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至於民國時代中國的「法社會經驗」，例如欠缺全面的土地調查，則留給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年所建立的共產黨、也就是當代的中國；其在</a:t>
            </a:r>
            <a:r>
              <a:rPr lang="en-US" altLang="zh-TW" sz="1400" dirty="0" smtClean="0"/>
              <a:t>1978</a:t>
            </a:r>
            <a:r>
              <a:rPr lang="zh-TW" altLang="en-US" sz="1400" dirty="0" smtClean="0"/>
              <a:t>年之後，才因鄧小平決定改革開放而開始向資本主義法律靠攏。這是「</a:t>
            </a:r>
            <a:r>
              <a:rPr lang="zh-TW" altLang="en-US" sz="1400" b="1" dirty="0" smtClean="0"/>
              <a:t>中國學</a:t>
            </a:r>
            <a:r>
              <a:rPr lang="zh-TW" altLang="en-US" sz="1400" dirty="0" smtClean="0"/>
              <a:t>」研究，所關心的發展路徑。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在另一邊的台灣，則於</a:t>
            </a:r>
            <a:r>
              <a:rPr lang="en-US" altLang="zh-TW" sz="1400" dirty="0" smtClean="0"/>
              <a:t>1991</a:t>
            </a:r>
            <a:r>
              <a:rPr lang="zh-TW" altLang="en-US" sz="1400" dirty="0" smtClean="0"/>
              <a:t>年時告別「非常時期法制」，並於</a:t>
            </a:r>
            <a:r>
              <a:rPr lang="en-US" altLang="zh-TW" sz="1400" dirty="0" smtClean="0"/>
              <a:t>2000</a:t>
            </a:r>
            <a:r>
              <a:rPr lang="zh-TW" altLang="en-US" sz="1400" dirty="0" smtClean="0"/>
              <a:t>年成為政黨輪替的民主國家。因此當今台海兩岸的</a:t>
            </a:r>
            <a:r>
              <a:rPr lang="zh-TW" altLang="en-US" sz="1400" b="1" dirty="0" smtClean="0"/>
              <a:t>差異</a:t>
            </a:r>
            <a:r>
              <a:rPr lang="zh-TW" altLang="en-US" sz="1400" dirty="0" smtClean="0"/>
              <a:t>，是從</a:t>
            </a:r>
            <a:r>
              <a:rPr lang="en-US" altLang="zh-TW" sz="1400" b="1" dirty="0" smtClean="0"/>
              <a:t>1895</a:t>
            </a:r>
            <a:r>
              <a:rPr lang="zh-TW" altLang="en-US" sz="1400" b="1" dirty="0" smtClean="0"/>
              <a:t>年</a:t>
            </a:r>
            <a:r>
              <a:rPr lang="zh-TW" altLang="en-US" sz="1400" dirty="0" smtClean="0"/>
              <a:t>開始的</a:t>
            </a:r>
            <a:r>
              <a:rPr lang="zh-TW" altLang="en-US" sz="1400" b="1" dirty="0" smtClean="0"/>
              <a:t>不同的歷史進程</a:t>
            </a:r>
            <a:r>
              <a:rPr lang="zh-TW" altLang="en-US" sz="1400" dirty="0" smtClean="0"/>
              <a:t>所造成的，而可作為「漢學」研究的一個課題。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由此可見，</a:t>
            </a:r>
            <a:r>
              <a:rPr lang="zh-TW" altLang="en-US" sz="1400" b="1" dirty="0" smtClean="0"/>
              <a:t>台灣學、中國學、漢學</a:t>
            </a:r>
            <a:r>
              <a:rPr lang="zh-TW" altLang="en-US" sz="1400" dirty="0" smtClean="0"/>
              <a:t>，因有</a:t>
            </a:r>
            <a:r>
              <a:rPr lang="zh-TW" altLang="en-US" sz="1400" b="1" dirty="0" smtClean="0"/>
              <a:t>各自的</a:t>
            </a:r>
            <a:r>
              <a:rPr lang="zh-TW" altLang="en-US" sz="1400" dirty="0" smtClean="0"/>
              <a:t>核心關懷而</a:t>
            </a:r>
            <a:r>
              <a:rPr lang="zh-TW" altLang="en-US" sz="1400" b="1" dirty="0" smtClean="0"/>
              <a:t>不同</a:t>
            </a:r>
            <a:r>
              <a:rPr lang="zh-TW" altLang="en-US" sz="1400" dirty="0" smtClean="0"/>
              <a:t>，但又</a:t>
            </a:r>
            <a:r>
              <a:rPr lang="zh-TW" altLang="en-US" sz="1400" b="1" dirty="0" smtClean="0"/>
              <a:t>共同擁有</a:t>
            </a:r>
            <a:r>
              <a:rPr lang="zh-TW" altLang="en-US" sz="1400" b="0" dirty="0" smtClean="0"/>
              <a:t>某些</a:t>
            </a:r>
            <a:r>
              <a:rPr lang="zh-TW" altLang="en-US" sz="1400" dirty="0" smtClean="0"/>
              <a:t>元素。</a:t>
            </a:r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從台灣學、從</a:t>
            </a:r>
            <a:r>
              <a:rPr lang="zh-TW" altLang="en-US" sz="1400" b="0" dirty="0" smtClean="0"/>
              <a:t>回到特定的歷史時空，理解當時法制的角度</a:t>
            </a:r>
            <a:r>
              <a:rPr lang="zh-TW" altLang="en-US" sz="1400" dirty="0" smtClean="0"/>
              <a:t>，我們必須知道，曾存在於台灣的「現代」跟「傳統」的司法，</a:t>
            </a:r>
            <a:r>
              <a:rPr lang="zh-TW" altLang="en-US" sz="1400" b="0" dirty="0" smtClean="0"/>
              <a:t>各有其</a:t>
            </a:r>
            <a:r>
              <a:rPr lang="zh-TW" altLang="en-US" sz="1400" b="1" dirty="0" smtClean="0"/>
              <a:t>自我合理化</a:t>
            </a:r>
            <a:r>
              <a:rPr lang="zh-TW" altLang="en-US" sz="1400" b="0" dirty="0" smtClean="0"/>
              <a:t>的</a:t>
            </a:r>
            <a:r>
              <a:rPr lang="zh-TW" altLang="en-US" sz="1400" dirty="0" smtClean="0"/>
              <a:t>司法</a:t>
            </a:r>
            <a:r>
              <a:rPr lang="zh-TW" altLang="en-US" sz="1400" b="1" dirty="0" smtClean="0"/>
              <a:t>正義觀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這兩種新、舊法律正義觀，就具體展現在</a:t>
            </a:r>
            <a:r>
              <a:rPr lang="zh-TW" altLang="en-US" sz="1400" b="1" dirty="0" smtClean="0"/>
              <a:t>台大圖書館</a:t>
            </a:r>
            <a:r>
              <a:rPr lang="zh-TW" altLang="en-US" sz="1400" dirty="0" smtClean="0"/>
              <a:t>的兩份檔案。左邊是屬於清治時期淡水廳、新竹縣的「淡新檔案」，中間是屬於日治時期四個地方法院的日治法院檔案。右邊是表示，應從上面的淡新檔案，看到下面的日治法院檔案，因為整個法社會的經驗是延續的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整體而言，台灣人從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年，開始有了「去法院相告」的經驗，且從日治迄今，台灣幾乎，也就是除了</a:t>
            </a:r>
            <a:r>
              <a:rPr lang="en-US" altLang="zh-TW" sz="1400" dirty="0" smtClean="0"/>
              <a:t>1945</a:t>
            </a:r>
            <a:r>
              <a:rPr lang="zh-TW" altLang="en-US" sz="1400" dirty="0" smtClean="0"/>
              <a:t>到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年之外，都</a:t>
            </a:r>
            <a:r>
              <a:rPr lang="zh-TW" altLang="en-US" sz="1400" b="1" dirty="0" smtClean="0"/>
              <a:t>自成一個</a:t>
            </a:r>
            <a:r>
              <a:rPr lang="zh-TW" altLang="en-US" sz="1400" dirty="0" smtClean="0"/>
              <a:t>現代的</a:t>
            </a:r>
            <a:r>
              <a:rPr lang="zh-TW" altLang="en-US" sz="1400" b="1" dirty="0" smtClean="0"/>
              <a:t>司法體系</a:t>
            </a:r>
            <a:r>
              <a:rPr lang="zh-TW" altLang="en-US" sz="1400" b="0" dirty="0" smtClean="0"/>
              <a:t>，</a:t>
            </a:r>
            <a:r>
              <a:rPr lang="zh-TW" altLang="en-US" sz="1400" dirty="0" smtClean="0"/>
              <a:t>已經</a:t>
            </a:r>
            <a:r>
              <a:rPr lang="en-US" altLang="zh-TW" sz="1400" dirty="0" smtClean="0"/>
              <a:t>120</a:t>
            </a:r>
            <a:r>
              <a:rPr lang="zh-TW" altLang="en-US" sz="1400" dirty="0" smtClean="0"/>
              <a:t>餘年了。而台大擁有探究這項歷史經驗所需之最核心的史料。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1400" dirty="0" smtClean="0"/>
              <a:t>根據前揭兩份史料，以及相關的研究成果，可大概的說明事實上「</a:t>
            </a:r>
            <a:r>
              <a:rPr lang="zh-TW" altLang="en-US" sz="1400" b="1" dirty="0" smtClean="0"/>
              <a:t>各有所本</a:t>
            </a:r>
            <a:r>
              <a:rPr lang="zh-TW" altLang="en-US" sz="1400" dirty="0" smtClean="0"/>
              <a:t>」的司法正義觀，及轉化為具有現代性的「現代化」議題。這也是</a:t>
            </a:r>
            <a:r>
              <a:rPr lang="zh-TW" altLang="en-US" sz="1400" b="1" dirty="0" smtClean="0"/>
              <a:t>漢學</a:t>
            </a:r>
            <a:r>
              <a:rPr lang="zh-TW" altLang="en-US" sz="1400" dirty="0" smtClean="0"/>
              <a:t>研究所關心的重要課題。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在此是用今天的語言，說明現代法的內涵及其道理，再以「對比」的方式，說明傳統中國法，亦即漢族法律傳統的內涵。再追問：事實上是否已轉型為「現代」，這是一種描述，而不是評價。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現代法是「審判與調解分立」。審判必須依法，因法律是大家共同遵守的，所以判決結果</a:t>
            </a:r>
            <a:r>
              <a:rPr lang="zh-TW" altLang="en-US" sz="1400" b="1" dirty="0" smtClean="0"/>
              <a:t>不必經當事人同意</a:t>
            </a:r>
            <a:r>
              <a:rPr lang="zh-TW" altLang="en-US" sz="1400" dirty="0" smtClean="0"/>
              <a:t>。相對的，調解是促成雙方</a:t>
            </a:r>
            <a:r>
              <a:rPr lang="zh-TW" altLang="en-US" sz="1400" b="1" dirty="0" smtClean="0"/>
              <a:t>自願</a:t>
            </a:r>
            <a:r>
              <a:rPr lang="zh-TW" altLang="en-US" sz="1400" dirty="0" smtClean="0"/>
              <a:t>的和解，故</a:t>
            </a:r>
            <a:r>
              <a:rPr lang="zh-TW" altLang="en-US" sz="1400" b="1" dirty="0" smtClean="0"/>
              <a:t>經當事人同意才能成立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傳統中國法則是「判調不分」。地方官在斷案時，不一定依律例，所以並非今之「判決」。雖然地方官所做的裁斷，需要當事人簽切結書，表示願意息訟，但官府通常以權威</a:t>
            </a:r>
            <a:r>
              <a:rPr lang="zh-TW" altLang="en-US" sz="1400" b="1" dirty="0" smtClean="0"/>
              <a:t>強求人民簽切結書</a:t>
            </a:r>
            <a:r>
              <a:rPr lang="zh-TW" altLang="en-US" sz="1400" dirty="0" smtClean="0"/>
              <a:t>，故實際上非自願性質的調解。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接著再觀察正義觀「是否轉型」的問題。在日本統治後，如果使用法院，就能</a:t>
            </a:r>
            <a:r>
              <a:rPr lang="zh-TW" altLang="en-US" sz="1400" b="1" dirty="0" smtClean="0"/>
              <a:t>體驗</a:t>
            </a:r>
            <a:r>
              <a:rPr lang="zh-TW" altLang="en-US" sz="1400" dirty="0" smtClean="0"/>
              <a:t>「依法審判」的紛爭解決方式。因此我們可以用日治法院檔案，觀察哪一些人、在怎樣的情形下，會使用法院，從而</a:t>
            </a:r>
            <a:r>
              <a:rPr lang="zh-TW" altLang="en-US" sz="1400" b="1" dirty="0" smtClean="0"/>
              <a:t>有可能轉變其司法正義觀</a:t>
            </a:r>
            <a:r>
              <a:rPr lang="zh-TW" altLang="en-US" sz="1400" dirty="0" smtClean="0"/>
              <a:t>。如果觀察的時間點包括戰後的台灣，當然就必須使用中華民國法院的檔案。不過，在此暫不及於戰後的發展。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註：乾隆皇帝就曾要求台灣地方官「法外施仁」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同樣的，現代法是「審辯分立」，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</a:t>
            </a:r>
            <a:r>
              <a:rPr lang="zh-TW" altLang="en-US" sz="1400" b="1" dirty="0" smtClean="0"/>
              <a:t>理論上</a:t>
            </a:r>
            <a:r>
              <a:rPr lang="zh-TW" altLang="en-US" sz="1400" dirty="0" smtClean="0"/>
              <a:t>認為什麼是最大的利益，當事人自己最了解，但</a:t>
            </a:r>
            <a:r>
              <a:rPr lang="zh-TW" altLang="en-US" sz="1400" b="1" dirty="0" smtClean="0"/>
              <a:t>實際上</a:t>
            </a:r>
            <a:r>
              <a:rPr lang="zh-TW" altLang="en-US" sz="1400" dirty="0" smtClean="0"/>
              <a:t>不一定每個人都有這個能力，或有資力聘請律師。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相對的。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</a:t>
            </a:r>
            <a:r>
              <a:rPr lang="zh-TW" altLang="en-US" sz="1400" b="1" dirty="0" smtClean="0"/>
              <a:t>聽起來很完美</a:t>
            </a:r>
            <a:r>
              <a:rPr lang="zh-TW" altLang="en-US" sz="1400" dirty="0" smtClean="0"/>
              <a:t>，但地方官真的是你的父母嗎？包青天只存在於小說及戲劇中吧。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在回答是否轉型時，亦可觀察是否因使用律師而體驗，從而有可能轉變為採取新的「審辯分立」的觀念。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再來，現代法採取「審檢辯分立」。必須是作為原告的檢察官所控訴之犯罪行為，</a:t>
            </a:r>
            <a:r>
              <a:rPr lang="zh-TW" altLang="en-US" sz="1400" b="1" dirty="0" smtClean="0"/>
              <a:t>法官才可以審判</a:t>
            </a:r>
            <a:r>
              <a:rPr lang="zh-TW" altLang="en-US" sz="1400" dirty="0" smtClean="0"/>
              <a:t>。以</a:t>
            </a:r>
            <a:r>
              <a:rPr lang="zh-TW" altLang="en-US" sz="1400" b="1" dirty="0" smtClean="0"/>
              <a:t>避免法官獨攬</a:t>
            </a:r>
            <a:r>
              <a:rPr lang="zh-TW" altLang="en-US" sz="1400" dirty="0" smtClean="0"/>
              <a:t>司法審判的權力，但也因此</a:t>
            </a:r>
            <a:r>
              <a:rPr lang="zh-TW" altLang="en-US" sz="1400" b="1" dirty="0" smtClean="0"/>
              <a:t>檢察官有責任提出適當的控訴及充分的證據</a:t>
            </a:r>
            <a:r>
              <a:rPr lang="zh-TW" altLang="en-US" sz="1400" dirty="0" smtClean="0"/>
              <a:t>，否則法官只能判被告無罪。換言之，也有</a:t>
            </a:r>
            <a:r>
              <a:rPr lang="zh-TW" altLang="en-US" sz="1400" b="1" dirty="0" smtClean="0"/>
              <a:t>恐龍檢察官</a:t>
            </a:r>
            <a:r>
              <a:rPr lang="zh-TW" altLang="en-US" sz="1400" dirty="0" smtClean="0"/>
              <a:t>的問題。而被控訴的人民，也必須有站在被告這一邊的</a:t>
            </a:r>
            <a:r>
              <a:rPr lang="zh-TW" altLang="en-US" sz="1400" b="1" dirty="0" smtClean="0"/>
              <a:t>律師</a:t>
            </a:r>
            <a:r>
              <a:rPr lang="zh-TW" altLang="en-US" sz="1400" dirty="0" smtClean="0"/>
              <a:t>，為其辯護，以抗衡檢察官的控訴，並督促法官依法審判。這整個設計是，出於對國家權力的戒心。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傳統中國法是為專制政治服務的，所以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。這是因為相信有聖賢之治。然而在歷史的實踐上，官員及皇帝都是聖賢嗎？但如果大家都這樣相信，也聽不到官方以外的聲音，他們就會被當成聖賢。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因此司法正義觀轉變與否的關鍵，就是是否認知到傳統中所沒有的檢察官這個角色。第一步要有與檢察官接觸，尤其是對辯，才會感受到「審檢辯分立」。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過去我只能用像「臺灣總督府統計書」等等所提供的「</a:t>
            </a:r>
            <a:r>
              <a:rPr lang="zh-TW" altLang="en-US" sz="1400" b="1" dirty="0" smtClean="0"/>
              <a:t>集體性資料」</a:t>
            </a:r>
            <a:r>
              <a:rPr lang="zh-TW" altLang="en-US" sz="1400" dirty="0" smtClean="0"/>
              <a:t>來做研究，並指出：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。如圖所示，「使用法院」的黑色線，跟「使用行政調解」的灰色線，在</a:t>
            </a:r>
            <a:r>
              <a:rPr lang="en-US" altLang="zh-TW" sz="1400" dirty="0" smtClean="0"/>
              <a:t>1915</a:t>
            </a:r>
            <a:r>
              <a:rPr lang="zh-TW" altLang="en-US" sz="1400" dirty="0" smtClean="0"/>
              <a:t>年黃金交叉，從此使用法院者較多，且日治晚期其差距相當大。然而，就這條黑色線所代表的一般人民，沒辦法看出人民內部，因社會階層別、地域別、乃至性別，所可能存在的差異。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E686-2566-48DD-95F7-127D6EB28B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74C8-B9BA-4227-8C21-59078D387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A0F0-6303-4152-9FFF-977F871895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08CB-6D6C-41C9-9750-D5947E660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1D7-BBA6-4865-B34B-DBC7C83F07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51-03F1-40F8-82EE-F0D786E40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3898-733D-4CD5-A153-F71308DAC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45B7-6E12-4A5F-ACCE-98A1EF5E01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F341-BEBD-48BC-8722-D41A392E6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DF1-A8D5-4C19-AA75-83262F1A26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C3E9-1A22-4AC4-ACF8-A77D95C33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419C-E936-484C-8A85-DFAC65D3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893C85-A80C-40DD-B47E-1B63B15FA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0323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換個角度看台灣的法律史：從台灣學出發</a:t>
            </a:r>
            <a:endParaRPr lang="zh-TW" altLang="en-US" sz="54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71600" y="3212976"/>
            <a:ext cx="3456384" cy="252028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300" dirty="0">
                <a:latin typeface="微軟正黑體" pitchFamily="34" charset="-120"/>
                <a:ea typeface="微軟正黑體" pitchFamily="34" charset="-120"/>
              </a:rPr>
              <a:t>王泰</a:t>
            </a:r>
            <a:r>
              <a:rPr lang="zh-TW" altLang="en-US" sz="4300" dirty="0" smtClean="0">
                <a:latin typeface="微軟正黑體" pitchFamily="34" charset="-120"/>
                <a:ea typeface="微軟正黑體" pitchFamily="34" charset="-120"/>
              </a:rPr>
              <a:t>升</a:t>
            </a:r>
            <a:endParaRPr lang="en-US" altLang="zh-TW" sz="43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國立臺灣大學法律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學院台大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講座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教授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中央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研究院臺灣史研究所暨法律學研究所合聘研究員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內容版面配置區 4"/>
          <p:cNvGrpSpPr>
            <a:grpSpLocks noGrp="1"/>
          </p:cNvGrpSpPr>
          <p:nvPr/>
        </p:nvGrpSpPr>
        <p:grpSpPr>
          <a:xfrm>
            <a:off x="5076056" y="3140968"/>
            <a:ext cx="3024336" cy="2448272"/>
            <a:chOff x="3851920" y="3534726"/>
            <a:chExt cx="4824536" cy="3153723"/>
          </a:xfrm>
        </p:grpSpPr>
        <p:pic>
          <p:nvPicPr>
            <p:cNvPr id="6" name="Picture 4" descr="http://www.goldmark.com.tw/z/index_Taiwa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34726"/>
              <a:ext cx="1971675" cy="3076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6.blog.xuite.net/6/5/6/f/12232218/blog_64483/txt/18173922/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4000"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  <a14:imgEffect>
                        <a14:brightnessContrast bright="12000" contras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" t="3537" r="1613" b="3014"/>
            <a:stretch/>
          </p:blipFill>
          <p:spPr bwMode="auto">
            <a:xfrm>
              <a:off x="3851920" y="3788125"/>
              <a:ext cx="4824536" cy="2900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551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861048" cy="576064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>
                <a:solidFill>
                  <a:srgbClr val="FF0000"/>
                </a:solidFill>
              </a:rPr>
              <a:t>從</a:t>
            </a:r>
            <a:r>
              <a:rPr lang="zh-TW" altLang="zh-TW" sz="3000" dirty="0" smtClean="0">
                <a:solidFill>
                  <a:srgbClr val="FF0000"/>
                </a:solidFill>
              </a:rPr>
              <a:t>個案資料</a:t>
            </a:r>
            <a:r>
              <a:rPr lang="zh-TW" altLang="en-US" sz="3000" dirty="0" smtClean="0">
                <a:solidFill>
                  <a:srgbClr val="FF0000"/>
                </a:solidFill>
              </a:rPr>
              <a:t>觀察</a:t>
            </a:r>
            <a:r>
              <a:rPr lang="zh-TW" altLang="en-US" sz="3000" dirty="0" smtClean="0"/>
              <a:t>：</a:t>
            </a:r>
            <a:r>
              <a:rPr lang="zh-TW" altLang="zh-TW" sz="3000" dirty="0" smtClean="0"/>
              <a:t>《去法院相告：日治台灣司法正義觀的轉型》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2017</a:t>
            </a:r>
            <a:r>
              <a:rPr lang="zh-TW" altLang="en-US" sz="2400" dirty="0" smtClean="0"/>
              <a:t>年）</a:t>
            </a:r>
            <a:r>
              <a:rPr lang="zh-TW" altLang="zh-TW" sz="3000" dirty="0" smtClean="0"/>
              <a:t>使用日治</a:t>
            </a:r>
            <a:r>
              <a:rPr lang="zh-TW" altLang="en-US" sz="3000" dirty="0" smtClean="0"/>
              <a:t>時期</a:t>
            </a:r>
            <a:r>
              <a:rPr lang="zh-TW" altLang="zh-TW" sz="3000" dirty="0" smtClean="0"/>
              <a:t>台北地方法院</a:t>
            </a:r>
            <a:r>
              <a:rPr lang="en-US" altLang="zh-TW" sz="3000" dirty="0" smtClean="0">
                <a:solidFill>
                  <a:srgbClr val="FF0000"/>
                </a:solidFill>
              </a:rPr>
              <a:t>48,338</a:t>
            </a:r>
            <a:r>
              <a:rPr lang="zh-TW" altLang="zh-TW" sz="3000" dirty="0" smtClean="0">
                <a:solidFill>
                  <a:srgbClr val="FF0000"/>
                </a:solidFill>
              </a:rPr>
              <a:t>件</a:t>
            </a:r>
            <a:r>
              <a:rPr lang="zh-TW" altLang="en-US" sz="3000" dirty="0" smtClean="0">
                <a:solidFill>
                  <a:srgbClr val="FF0000"/>
                </a:solidFill>
              </a:rPr>
              <a:t>民事</a:t>
            </a:r>
            <a:r>
              <a:rPr lang="zh-TW" altLang="en-US" sz="3000" dirty="0" smtClean="0"/>
              <a:t>、</a:t>
            </a:r>
            <a:r>
              <a:rPr lang="en-US" altLang="zh-TW" sz="3000" dirty="0" smtClean="0">
                <a:solidFill>
                  <a:srgbClr val="FF0000"/>
                </a:solidFill>
              </a:rPr>
              <a:t>82,407</a:t>
            </a:r>
            <a:r>
              <a:rPr lang="zh-TW" altLang="en-US" sz="3000" dirty="0" smtClean="0">
                <a:solidFill>
                  <a:srgbClr val="FF0000"/>
                </a:solidFill>
              </a:rPr>
              <a:t>件刑事</a:t>
            </a:r>
            <a:r>
              <a:rPr lang="zh-TW" altLang="zh-TW" sz="3000" dirty="0" smtClean="0"/>
              <a:t>的</a:t>
            </a:r>
            <a:r>
              <a:rPr lang="zh-TW" altLang="zh-TW" sz="3000" b="1" dirty="0" smtClean="0"/>
              <a:t>判決原本</a:t>
            </a:r>
            <a:r>
              <a:rPr lang="zh-TW" altLang="zh-TW" sz="3000" dirty="0" smtClean="0"/>
              <a:t>，以每案的案由、年代、訴訟</a:t>
            </a:r>
            <a:r>
              <a:rPr lang="zh-TW" altLang="en-US" sz="3000" dirty="0" smtClean="0"/>
              <a:t>上活動</a:t>
            </a:r>
            <a:r>
              <a:rPr lang="zh-TW" altLang="zh-TW" sz="3000" dirty="0" smtClean="0"/>
              <a:t>、當事人性別族群別和地域別、訴訟代理人特質</a:t>
            </a:r>
            <a:r>
              <a:rPr lang="zh-TW" altLang="en-US" sz="3000" dirty="0" smtClean="0"/>
              <a:t>等</a:t>
            </a:r>
            <a:r>
              <a:rPr lang="zh-TW" altLang="zh-TW" sz="3000" dirty="0" smtClean="0"/>
              <a:t>作為</a:t>
            </a:r>
            <a:r>
              <a:rPr lang="zh-TW" altLang="zh-TW" sz="3000" dirty="0" smtClean="0">
                <a:solidFill>
                  <a:srgbClr val="FF0000"/>
                </a:solidFill>
              </a:rPr>
              <a:t>變數</a:t>
            </a:r>
            <a:r>
              <a:rPr lang="zh-TW" altLang="zh-TW" sz="3000" dirty="0" smtClean="0"/>
              <a:t>，</a:t>
            </a:r>
            <a:r>
              <a:rPr lang="zh-TW" altLang="en-US" sz="3000" dirty="0" smtClean="0"/>
              <a:t>進行</a:t>
            </a:r>
            <a:r>
              <a:rPr lang="zh-TW" altLang="en-US" sz="3000" dirty="0" smtClean="0">
                <a:solidFill>
                  <a:srgbClr val="FF0000"/>
                </a:solidFill>
              </a:rPr>
              <a:t>編碼</a:t>
            </a:r>
            <a:r>
              <a:rPr lang="zh-TW" altLang="en-US" sz="3000" dirty="0" smtClean="0"/>
              <a:t>，再</a:t>
            </a:r>
            <a:r>
              <a:rPr lang="zh-TW" altLang="zh-TW" sz="3000" dirty="0" smtClean="0"/>
              <a:t>透過兩變數間</a:t>
            </a:r>
            <a:r>
              <a:rPr lang="zh-TW" altLang="zh-TW" sz="3000" dirty="0" smtClean="0">
                <a:solidFill>
                  <a:srgbClr val="FF0000"/>
                </a:solidFill>
              </a:rPr>
              <a:t>交叉分析</a:t>
            </a:r>
            <a:r>
              <a:rPr lang="zh-TW" altLang="zh-TW" sz="3000" dirty="0" smtClean="0"/>
              <a:t>，了解其相互間關聯性。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88032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836712"/>
            <a:ext cx="3759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080120"/>
          </a:xfrm>
        </p:spPr>
        <p:txBody>
          <a:bodyPr/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米穀（農）</a:t>
            </a:r>
            <a:r>
              <a:rPr lang="zh-TW" altLang="en-US" sz="2600" dirty="0" smtClean="0">
                <a:solidFill>
                  <a:schemeClr val="tx1"/>
                </a:solidFill>
              </a:rPr>
              <a:t>：撤回（不用法院）較多，</a:t>
            </a:r>
            <a:r>
              <a:rPr lang="zh-TW" altLang="en-US" sz="2600" dirty="0" smtClean="0">
                <a:solidFill>
                  <a:srgbClr val="0070C0"/>
                </a:solidFill>
              </a:rPr>
              <a:t>上訴（告到底）多 </a:t>
            </a:r>
            <a:r>
              <a:rPr lang="en-US" altLang="zh-TW" sz="2600" dirty="0" smtClean="0">
                <a:solidFill>
                  <a:schemeClr val="tx1"/>
                </a:solidFill>
              </a:rPr>
              <a:t/>
            </a:r>
            <a:br>
              <a:rPr lang="en-US" altLang="zh-TW" sz="2600" dirty="0" smtClean="0">
                <a:solidFill>
                  <a:schemeClr val="tx1"/>
                </a:solidFill>
              </a:rPr>
            </a:br>
            <a:r>
              <a:rPr lang="zh-TW" altLang="en-US" sz="2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現代商業案件</a:t>
            </a:r>
            <a:r>
              <a:rPr lang="zh-TW" altLang="en-US" sz="2600" dirty="0" smtClean="0">
                <a:solidFill>
                  <a:schemeClr val="tx1"/>
                </a:solidFill>
              </a:rPr>
              <a:t>：撤回較少，</a:t>
            </a:r>
            <a:r>
              <a:rPr lang="zh-TW" altLang="en-US" sz="2600" dirty="0" smtClean="0">
                <a:solidFill>
                  <a:srgbClr val="0070C0"/>
                </a:solidFill>
              </a:rPr>
              <a:t>上訴甚少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7444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7444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11560" y="4077072"/>
            <a:ext cx="36004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131840" y="422108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131840" y="458112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899592" y="4437112"/>
            <a:ext cx="720080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76256" y="422108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948264" y="458112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18648" cy="648072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距法院所在地遙遠，即較少由法院依法審判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7444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59632" y="1700808"/>
            <a:ext cx="720080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059832" y="1700808"/>
            <a:ext cx="50405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028384" y="1772816"/>
            <a:ext cx="576064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04056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男性</a:t>
            </a:r>
            <a:r>
              <a:rPr lang="zh-TW" altLang="en-US" sz="2800" dirty="0" smtClean="0">
                <a:solidFill>
                  <a:schemeClr val="tx1"/>
                </a:solidFill>
              </a:rPr>
              <a:t>較常使用法院，但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女性</a:t>
            </a:r>
            <a:r>
              <a:rPr lang="zh-TW" altLang="en-US" sz="2800" dirty="0" smtClean="0">
                <a:solidFill>
                  <a:schemeClr val="tx1"/>
                </a:solidFill>
              </a:rPr>
              <a:t>對家族紛爭頗願使用法院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9208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100392" y="2780928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172400" y="3284984"/>
            <a:ext cx="2160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8028384" y="3789040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771800" y="2060848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644008" y="3789040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644008" y="2852936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644008" y="2060848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771800" y="2852936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71800" y="3789040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827584" y="5157192"/>
            <a:ext cx="648072" cy="28803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835696" y="1412776"/>
            <a:ext cx="108012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835696" y="2276872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835696" y="2852936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835696" y="3717032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004048" y="5445224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004048" y="2564904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004048" y="1700808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004048" y="198884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660232" y="3140968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660232" y="4005064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80920" cy="720080"/>
          </a:xfrm>
        </p:spPr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聘律師代理的比率越高越「幸福」嗎？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206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580112" y="4653136"/>
            <a:ext cx="864096" cy="12961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19672" y="4653136"/>
            <a:ext cx="936104" cy="115212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691680" y="213285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91680" y="3717032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63688" y="458112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724128" y="465313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724128" y="378904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724128" y="2204864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008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人民可與專業檢察官在法庭上對辯嗎？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355976" y="2564904"/>
            <a:ext cx="504056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331640" y="2564904"/>
            <a:ext cx="576064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7984" y="2420888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55976" y="4869160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11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803176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以理解看待歷史，以寬容實踐民主</a:t>
            </a:r>
            <a:endParaRPr lang="zh-TW" altLang="en-US" sz="4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707904"/>
          </a:xfrm>
        </p:spPr>
        <p:txBody>
          <a:bodyPr/>
          <a:lstStyle/>
          <a:p>
            <a:r>
              <a:rPr lang="zh-TW" altLang="en-US" dirty="0" smtClean="0"/>
              <a:t>以強調「</a:t>
            </a:r>
            <a:r>
              <a:rPr lang="zh-TW" altLang="en-US" dirty="0" smtClean="0">
                <a:solidFill>
                  <a:srgbClr val="FF0000"/>
                </a:solidFill>
              </a:rPr>
              <a:t>理解</a:t>
            </a:r>
            <a:r>
              <a:rPr lang="zh-TW" altLang="en-US" dirty="0" smtClean="0"/>
              <a:t>」 的社會科學的方法，</a:t>
            </a:r>
            <a:r>
              <a:rPr lang="zh-TW" altLang="en-US" b="1" dirty="0" smtClean="0"/>
              <a:t>認識</a:t>
            </a:r>
            <a:r>
              <a:rPr lang="zh-TW" altLang="en-US" dirty="0" smtClean="0">
                <a:solidFill>
                  <a:srgbClr val="0070C0"/>
                </a:solidFill>
              </a:rPr>
              <a:t>差異</a:t>
            </a:r>
            <a:r>
              <a:rPr lang="zh-TW" altLang="en-US" dirty="0" smtClean="0"/>
              <a:t>之存在及其成因時，有必要</a:t>
            </a:r>
            <a:r>
              <a:rPr lang="zh-TW" altLang="en-US" b="1" dirty="0" smtClean="0"/>
              <a:t>換個角度</a:t>
            </a:r>
            <a:r>
              <a:rPr lang="zh-TW" altLang="en-US" dirty="0" smtClean="0"/>
              <a:t>看事情。欲理解</a:t>
            </a:r>
            <a:r>
              <a:rPr lang="zh-TW" altLang="en-US" dirty="0" smtClean="0">
                <a:solidFill>
                  <a:srgbClr val="FF0000"/>
                </a:solidFill>
              </a:rPr>
              <a:t>台灣</a:t>
            </a:r>
            <a:r>
              <a:rPr lang="zh-TW" altLang="en-US" dirty="0" smtClean="0"/>
              <a:t>，則需從</a:t>
            </a:r>
            <a:r>
              <a:rPr lang="zh-TW" altLang="en-US" dirty="0" smtClean="0">
                <a:solidFill>
                  <a:srgbClr val="FF0000"/>
                </a:solidFill>
              </a:rPr>
              <a:t>台灣學</a:t>
            </a:r>
            <a:r>
              <a:rPr lang="zh-TW" altLang="en-US" dirty="0" smtClean="0"/>
              <a:t>的角度。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b="1" dirty="0" smtClean="0"/>
              <a:t>實踐評價</a:t>
            </a:r>
            <a:r>
              <a:rPr lang="zh-TW" altLang="en-US" dirty="0" smtClean="0"/>
              <a:t>上，一方面</a:t>
            </a:r>
            <a:r>
              <a:rPr lang="zh-TW" altLang="en-US" sz="2400" dirty="0" smtClean="0"/>
              <a:t>（因理解台灣現狀）</a:t>
            </a:r>
            <a:r>
              <a:rPr lang="zh-TW" altLang="en-US" b="1" dirty="0" smtClean="0">
                <a:solidFill>
                  <a:srgbClr val="0070C0"/>
                </a:solidFill>
              </a:rPr>
              <a:t>寬容</a:t>
            </a:r>
            <a:r>
              <a:rPr lang="zh-TW" altLang="en-US" dirty="0" smtClean="0"/>
              <a:t>不同的意識型態及主張，另一方面</a:t>
            </a:r>
            <a:r>
              <a:rPr lang="zh-TW" altLang="en-US" sz="2400" dirty="0" smtClean="0"/>
              <a:t>（因台灣存在著差異）</a:t>
            </a:r>
            <a:r>
              <a:rPr lang="zh-TW" altLang="en-US" dirty="0" smtClean="0"/>
              <a:t>積極闡釋自己所「</a:t>
            </a:r>
            <a:r>
              <a:rPr lang="zh-TW" altLang="en-US" dirty="0" smtClean="0">
                <a:solidFill>
                  <a:srgbClr val="FF0000"/>
                </a:solidFill>
              </a:rPr>
              <a:t>贊同</a:t>
            </a:r>
            <a:r>
              <a:rPr lang="zh-TW" altLang="en-US" dirty="0" smtClean="0"/>
              <a:t>」的理念。面對</a:t>
            </a:r>
            <a:r>
              <a:rPr lang="zh-TW" altLang="en-US" sz="2400" dirty="0" smtClean="0"/>
              <a:t>（台灣的）</a:t>
            </a:r>
            <a:r>
              <a:rPr lang="zh-TW" altLang="en-US" b="1" dirty="0" smtClean="0"/>
              <a:t>社會分歧</a:t>
            </a:r>
            <a:r>
              <a:rPr lang="zh-TW" altLang="en-US" dirty="0" smtClean="0"/>
              <a:t>→透過</a:t>
            </a:r>
            <a:r>
              <a:rPr lang="zh-TW" altLang="en-US" b="1" dirty="0" smtClean="0">
                <a:solidFill>
                  <a:srgbClr val="0070C0"/>
                </a:solidFill>
              </a:rPr>
              <a:t>民主</a:t>
            </a:r>
            <a:r>
              <a:rPr lang="zh-TW" altLang="en-US" dirty="0" smtClean="0"/>
              <a:t>程序「異中求同」，亦即承認每一個人均有理性，經由多數決，做出相互妥協的「共同」決定。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492896"/>
            <a:ext cx="7990656" cy="1447800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/>
              <a:t>感謝聆聽，敬請指教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47849"/>
            <a:ext cx="8568952" cy="731168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從世界史，看台灣的法律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〔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立足台灣、連結世界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4726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788024" y="1412776"/>
            <a:ext cx="360040" cy="7200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555776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019564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594512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979" y="188640"/>
            <a:ext cx="7886700" cy="576064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多元法律在地匯合</a:t>
            </a:r>
            <a:endParaRPr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979" y="836712"/>
            <a:ext cx="795946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720080"/>
          </a:xfrm>
        </p:spPr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再訪台、中關係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〔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在中國崛起的國際學界自我定位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915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49685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從台灣學、從理解過去出發的「司法現代化」研究</a:t>
            </a:r>
            <a:endParaRPr lang="zh-TW" altLang="en-US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5373216"/>
            <a:ext cx="8496944" cy="1080120"/>
          </a:xfrm>
        </p:spPr>
        <p:txBody>
          <a:bodyPr/>
          <a:lstStyle/>
          <a:p>
            <a:r>
              <a:rPr lang="zh-TW" altLang="en-US" sz="2400" dirty="0" smtClean="0"/>
              <a:t>台灣人從</a:t>
            </a:r>
            <a:r>
              <a:rPr lang="en-US" altLang="zh-TW" sz="2400" dirty="0" smtClean="0"/>
              <a:t>1895</a:t>
            </a:r>
            <a:r>
              <a:rPr lang="zh-TW" altLang="en-US" sz="2400" dirty="0" smtClean="0"/>
              <a:t>年，開始有了「</a:t>
            </a:r>
            <a:r>
              <a:rPr lang="zh-TW" altLang="en-US" sz="2400" dirty="0" smtClean="0">
                <a:solidFill>
                  <a:srgbClr val="FF0000"/>
                </a:solidFill>
              </a:rPr>
              <a:t>去法院相告</a:t>
            </a:r>
            <a:r>
              <a:rPr lang="zh-TW" altLang="en-US" sz="2400" dirty="0" smtClean="0"/>
              <a:t>」的經驗。</a:t>
            </a:r>
            <a:endParaRPr lang="en-US" altLang="zh-TW" sz="2400" dirty="0" smtClean="0"/>
          </a:p>
          <a:p>
            <a:r>
              <a:rPr lang="zh-TW" altLang="en-US" sz="2400" dirty="0" smtClean="0"/>
              <a:t>日治</a:t>
            </a:r>
            <a:r>
              <a:rPr lang="zh-TW" altLang="en-US" sz="2400" dirty="0" smtClean="0">
                <a:solidFill>
                  <a:srgbClr val="FF0000"/>
                </a:solidFill>
              </a:rPr>
              <a:t>迄今</a:t>
            </a:r>
            <a:r>
              <a:rPr lang="zh-TW" altLang="en-US" sz="2400" dirty="0" smtClean="0"/>
              <a:t>台灣幾乎都</a:t>
            </a:r>
            <a:r>
              <a:rPr lang="zh-TW" altLang="en-US" sz="2400" dirty="0" smtClean="0">
                <a:solidFill>
                  <a:srgbClr val="FF0000"/>
                </a:solidFill>
              </a:rPr>
              <a:t>自成</a:t>
            </a:r>
            <a:r>
              <a:rPr lang="zh-TW" altLang="en-US" sz="2400" dirty="0" smtClean="0"/>
              <a:t>一個現代司法體系→已</a:t>
            </a:r>
            <a:r>
              <a:rPr lang="en-US" altLang="zh-TW" sz="2400" dirty="0" smtClean="0"/>
              <a:t>120</a:t>
            </a:r>
            <a:r>
              <a:rPr lang="zh-TW" altLang="en-US" sz="2400" dirty="0" smtClean="0"/>
              <a:t>餘年。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0364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875184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傳統與現代的司法正義觀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各有所本及其轉化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40768"/>
            <a:ext cx="7918648" cy="475523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            昔   ←    今（之用語）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  現代法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判調不分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       </a:t>
            </a:r>
            <a:r>
              <a:rPr lang="zh-TW" altLang="en-US" sz="2800" b="1" dirty="0" smtClean="0"/>
              <a:t>判調分立</a:t>
            </a:r>
            <a:r>
              <a:rPr lang="zh-TW" altLang="en-US" sz="2800" dirty="0" smtClean="0"/>
              <a:t>：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因使用法院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斷案不一定依律例    </a:t>
            </a:r>
            <a:r>
              <a:rPr lang="zh-TW" altLang="en-US" sz="2800" dirty="0" smtClean="0"/>
              <a:t>區分須</a:t>
            </a:r>
            <a:r>
              <a:rPr lang="zh-TW" altLang="en-US" sz="2800" u="sng" dirty="0" smtClean="0"/>
              <a:t>依法</a:t>
            </a:r>
            <a:r>
              <a:rPr lang="zh-TW" altLang="en-US" sz="2800" dirty="0" smtClean="0"/>
              <a:t>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而體驗依法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，故非「判決 」       </a:t>
            </a:r>
            <a:r>
              <a:rPr lang="zh-TW" altLang="en-US" sz="2800" u="sng" dirty="0" smtClean="0"/>
              <a:t>審判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/>
              <a:t>判決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審判嗎？檢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官府以權威強求        </a:t>
            </a:r>
            <a:r>
              <a:rPr lang="zh-TW" altLang="en-US" sz="2800" dirty="0" smtClean="0"/>
              <a:t>（不經同意）</a:t>
            </a:r>
            <a:r>
              <a:rPr lang="zh-TW" altLang="en-US" sz="2800" dirty="0" smtClean="0">
                <a:solidFill>
                  <a:srgbClr val="FF0000"/>
                </a:solidFill>
              </a:rPr>
              <a:t>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視</a:t>
            </a:r>
            <a:r>
              <a:rPr lang="en-US" altLang="zh-TW" sz="2800" dirty="0" smtClean="0">
                <a:solidFill>
                  <a:srgbClr val="0070C0"/>
                </a:solidFill>
              </a:rPr>
              <a:t>《</a:t>
            </a:r>
            <a:r>
              <a:rPr lang="zh-TW" altLang="en-US" sz="2800" dirty="0" smtClean="0">
                <a:solidFill>
                  <a:srgbClr val="0070C0"/>
                </a:solidFill>
              </a:rPr>
              <a:t>日治法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當事人表態息訟       </a:t>
            </a:r>
            <a:r>
              <a:rPr lang="zh-TW" altLang="en-US" sz="2800" dirty="0" smtClean="0"/>
              <a:t>與</a:t>
            </a:r>
            <a:r>
              <a:rPr lang="zh-TW" altLang="en-US" sz="2800" u="sng" dirty="0" smtClean="0"/>
              <a:t>促成自願</a:t>
            </a:r>
            <a:r>
              <a:rPr lang="zh-TW" altLang="en-US" sz="2800" dirty="0" smtClean="0"/>
              <a:t>   </a:t>
            </a:r>
            <a:r>
              <a:rPr lang="zh-TW" altLang="en-US" sz="2800" b="1" dirty="0" smtClean="0"/>
              <a:t>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院檔案</a:t>
            </a:r>
            <a:r>
              <a:rPr lang="en-US" altLang="zh-TW" sz="2800" dirty="0" smtClean="0">
                <a:solidFill>
                  <a:srgbClr val="0070C0"/>
                </a:solidFill>
              </a:rPr>
              <a:t>》</a:t>
            </a:r>
            <a:r>
              <a:rPr lang="zh-TW" altLang="en-US" sz="2800" dirty="0" smtClean="0">
                <a:solidFill>
                  <a:srgbClr val="0070C0"/>
                </a:solidFill>
              </a:rPr>
              <a:t>，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，故非「調解」       </a:t>
            </a:r>
            <a:r>
              <a:rPr lang="zh-TW" altLang="en-US" sz="2800" u="sng" dirty="0" smtClean="0"/>
              <a:t>和解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/>
              <a:t>調解 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暫不及戰後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"/>
          </a:xfrm>
        </p:spPr>
        <p:txBody>
          <a:bodyPr/>
          <a:lstStyle/>
          <a:p>
            <a:endParaRPr lang="zh-TW" altLang="en-US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48680"/>
            <a:ext cx="7992888" cy="5472608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  現代法 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審辯不分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       </a:t>
            </a:r>
            <a:r>
              <a:rPr lang="zh-TW" altLang="en-US" sz="2800" b="1" dirty="0" smtClean="0"/>
              <a:t>審辯分立</a:t>
            </a:r>
            <a:r>
              <a:rPr lang="zh-TW" altLang="en-US" sz="2800" dirty="0" smtClean="0"/>
              <a:t>：  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因使用律師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審案時主動探查        </a:t>
            </a:r>
            <a:r>
              <a:rPr lang="zh-TW" altLang="en-US" sz="2800" dirty="0" smtClean="0"/>
              <a:t>作為審判依據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而體驗審辯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事實，並顧及            </a:t>
            </a:r>
            <a:r>
              <a:rPr lang="zh-TW" altLang="en-US" sz="2800" dirty="0" smtClean="0"/>
              <a:t>的法律及事證，  </a:t>
            </a:r>
            <a:r>
              <a:rPr lang="zh-TW" altLang="en-US" sz="2800" dirty="0" smtClean="0">
                <a:solidFill>
                  <a:srgbClr val="0070C0"/>
                </a:solidFill>
              </a:rPr>
              <a:t>分立嗎？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所有當事人利益。    </a:t>
            </a:r>
            <a:r>
              <a:rPr lang="zh-TW" altLang="en-US" sz="2800" dirty="0" smtClean="0"/>
              <a:t>須當事人</a:t>
            </a:r>
            <a:r>
              <a:rPr lang="zh-TW" altLang="en-US" sz="2800" b="1" dirty="0" smtClean="0"/>
              <a:t>自己或  </a:t>
            </a:r>
            <a:r>
              <a:rPr lang="zh-TW" altLang="en-US" sz="2800" dirty="0" smtClean="0">
                <a:solidFill>
                  <a:srgbClr val="0070C0"/>
                </a:solidFill>
              </a:rPr>
              <a:t>史料同上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比擬為子女相爭，    </a:t>
            </a:r>
            <a:r>
              <a:rPr lang="zh-TW" altLang="en-US" sz="2800" b="1" dirty="0" smtClean="0"/>
              <a:t>為該當事人利益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父母</a:t>
            </a:r>
            <a:r>
              <a:rPr lang="zh-TW" altLang="en-US" sz="2800" dirty="0" smtClean="0">
                <a:solidFill>
                  <a:srgbClr val="FF0000"/>
                </a:solidFill>
              </a:rPr>
              <a:t>追問爭議        </a:t>
            </a:r>
            <a:r>
              <a:rPr lang="zh-TW" altLang="en-US" sz="2800" b="1" dirty="0" smtClean="0"/>
              <a:t>而辯的律師</a:t>
            </a:r>
            <a:r>
              <a:rPr lang="zh-TW" altLang="en-US" sz="2800" u="sng" dirty="0" smtClean="0"/>
              <a:t>提出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起因後秉公處理，    </a:t>
            </a:r>
            <a:r>
              <a:rPr lang="zh-TW" altLang="en-US" sz="2800" dirty="0" smtClean="0"/>
              <a:t>始由中立的法官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子女不必也不應        </a:t>
            </a:r>
            <a:r>
              <a:rPr lang="zh-TW" altLang="en-US" sz="2800" u="sng" dirty="0" smtClean="0"/>
              <a:t>採擇</a:t>
            </a:r>
            <a:r>
              <a:rPr lang="zh-TW" altLang="en-US" sz="2800" dirty="0" smtClean="0"/>
              <a:t>。按何為最大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藉助於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外力</a:t>
            </a:r>
            <a:r>
              <a:rPr lang="zh-TW" altLang="en-US" sz="2800" dirty="0" smtClean="0">
                <a:solidFill>
                  <a:srgbClr val="FF0000"/>
                </a:solidFill>
              </a:rPr>
              <a:t>。            </a:t>
            </a:r>
            <a:r>
              <a:rPr lang="zh-TW" altLang="en-US" sz="2800" dirty="0" smtClean="0"/>
              <a:t>利益，自己最了解。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                               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"/>
          </a:xfrm>
        </p:spPr>
        <p:txBody>
          <a:bodyPr/>
          <a:lstStyle/>
          <a:p>
            <a:endParaRPr lang="zh-TW" altLang="en-US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604867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現代法  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審檢辯不分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</a:t>
            </a:r>
            <a:r>
              <a:rPr lang="zh-TW" altLang="en-US" sz="2800" b="1" dirty="0" smtClean="0"/>
              <a:t>審檢辯分立</a:t>
            </a:r>
            <a:r>
              <a:rPr lang="zh-TW" altLang="en-US" sz="2800" dirty="0" smtClean="0"/>
              <a:t>：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因與檢察官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由審案者糾問         </a:t>
            </a:r>
            <a:r>
              <a:rPr lang="zh-TW" altLang="en-US" sz="2800" dirty="0" smtClean="0"/>
              <a:t>須檢察官</a:t>
            </a:r>
            <a:r>
              <a:rPr lang="zh-TW" altLang="en-US" sz="2800" b="1" dirty="0" smtClean="0"/>
              <a:t>控訴</a:t>
            </a:r>
            <a:r>
              <a:rPr lang="zh-TW" altLang="en-US" sz="2800" dirty="0" smtClean="0"/>
              <a:t>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對辯而體驗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所有涉案者及         </a:t>
            </a:r>
            <a:r>
              <a:rPr lang="zh-TW" altLang="en-US" sz="2800" dirty="0" smtClean="0"/>
              <a:t>之犯行，法官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審檢辯分立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調查所有事證。     </a:t>
            </a:r>
            <a:r>
              <a:rPr lang="zh-TW" altLang="en-US" sz="2800" dirty="0" smtClean="0"/>
              <a:t>始得</a:t>
            </a:r>
            <a:r>
              <a:rPr lang="zh-TW" altLang="en-US" sz="2800" b="1" dirty="0" smtClean="0"/>
              <a:t>審判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/>
              <a:t>分權</a:t>
            </a:r>
            <a:r>
              <a:rPr lang="zh-TW" altLang="en-US" sz="2800" dirty="0" smtClean="0"/>
              <a:t>  </a:t>
            </a:r>
            <a:r>
              <a:rPr lang="zh-TW" altLang="en-US" sz="2800" dirty="0" smtClean="0">
                <a:solidFill>
                  <a:srgbClr val="0070C0"/>
                </a:solidFill>
              </a:rPr>
              <a:t>嗎？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認為由包青天         </a:t>
            </a:r>
            <a:r>
              <a:rPr lang="zh-TW" altLang="en-US" sz="2800" dirty="0" smtClean="0"/>
              <a:t>亦</a:t>
            </a:r>
            <a:r>
              <a:rPr lang="zh-TW" altLang="en-US" sz="2800" b="1" dirty="0" smtClean="0"/>
              <a:t>分責</a:t>
            </a:r>
            <a:r>
              <a:rPr lang="zh-TW" altLang="en-US" sz="2800" dirty="0" smtClean="0"/>
              <a:t>。被控之  </a:t>
            </a:r>
            <a:r>
              <a:rPr lang="zh-TW" altLang="en-US" sz="2800" dirty="0" smtClean="0">
                <a:solidFill>
                  <a:srgbClr val="0070C0"/>
                </a:solidFill>
              </a:rPr>
              <a:t>史料同上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包攬一切審案         </a:t>
            </a:r>
            <a:r>
              <a:rPr lang="zh-TW" altLang="en-US" sz="2800" dirty="0" smtClean="0"/>
              <a:t>人民由立於被告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事務，才足以         </a:t>
            </a:r>
            <a:r>
              <a:rPr lang="zh-TW" altLang="en-US" sz="2800" dirty="0" smtClean="0"/>
              <a:t>方的律師，為其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「抓到壞人」。     </a:t>
            </a:r>
            <a:r>
              <a:rPr lang="zh-TW" altLang="en-US" sz="2800" b="1" dirty="0" smtClean="0"/>
              <a:t>辯護</a:t>
            </a:r>
            <a:r>
              <a:rPr lang="zh-TW" altLang="en-US" sz="2800" dirty="0" smtClean="0"/>
              <a:t>。出於對</a:t>
            </a:r>
            <a:endParaRPr lang="en-US" altLang="zh-TW" sz="2800" u="sng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相信聖賢之治。     </a:t>
            </a:r>
            <a:r>
              <a:rPr lang="zh-TW" altLang="en-US" sz="2800" dirty="0" smtClean="0"/>
              <a:t>國家權力的戒心。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                               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2160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3563888" cy="576064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>
                <a:solidFill>
                  <a:srgbClr val="FF0000"/>
                </a:solidFill>
              </a:rPr>
              <a:t>從</a:t>
            </a:r>
            <a:r>
              <a:rPr lang="zh-TW" altLang="zh-TW" sz="3000" dirty="0" smtClean="0">
                <a:solidFill>
                  <a:srgbClr val="FF0000"/>
                </a:solidFill>
              </a:rPr>
              <a:t>集體性資料</a:t>
            </a:r>
            <a:r>
              <a:rPr lang="zh-TW" altLang="en-US" sz="3000" dirty="0" smtClean="0">
                <a:solidFill>
                  <a:srgbClr val="FF0000"/>
                </a:solidFill>
              </a:rPr>
              <a:t>看</a:t>
            </a:r>
            <a:r>
              <a:rPr lang="zh-TW" altLang="en-US" sz="3000" dirty="0" smtClean="0"/>
              <a:t>：</a:t>
            </a:r>
            <a:r>
              <a:rPr lang="zh-TW" altLang="zh-TW" sz="3000" dirty="0" smtClean="0"/>
              <a:t>日治時期台灣人</a:t>
            </a:r>
            <a:r>
              <a:rPr lang="zh-TW" altLang="en-US" sz="3000" dirty="0" smtClean="0"/>
              <a:t>尋求國家解決</a:t>
            </a:r>
            <a:r>
              <a:rPr lang="zh-TW" altLang="zh-TW" sz="3000" dirty="0" smtClean="0"/>
              <a:t>民事紛爭</a:t>
            </a:r>
            <a:r>
              <a:rPr lang="zh-TW" altLang="en-US" sz="3000" dirty="0" smtClean="0"/>
              <a:t>時，使用「現代」</a:t>
            </a:r>
            <a:r>
              <a:rPr lang="zh-TW" altLang="zh-TW" sz="3000" dirty="0" smtClean="0"/>
              <a:t>法院</a:t>
            </a:r>
            <a:r>
              <a:rPr lang="zh-TW" altLang="en-US" sz="3000" dirty="0" smtClean="0"/>
              <a:t>之</a:t>
            </a:r>
            <a:r>
              <a:rPr lang="zh-TW" altLang="zh-TW" sz="3000" dirty="0" smtClean="0"/>
              <a:t>比率，</a:t>
            </a:r>
            <a:r>
              <a:rPr lang="zh-TW" altLang="en-US" sz="3000" dirty="0" smtClean="0"/>
              <a:t>逐漸高於使用「傳統」的行政機關調解。</a:t>
            </a:r>
            <a:r>
              <a:rPr lang="zh-TW" altLang="en-US" sz="2200" dirty="0" smtClean="0"/>
              <a:t>（參見王</a:t>
            </a:r>
            <a:r>
              <a:rPr lang="zh-TW" altLang="en-US" sz="2200" dirty="0"/>
              <a:t>泰升，</a:t>
            </a:r>
            <a:r>
              <a:rPr lang="en-US" altLang="zh-TW" sz="2200" dirty="0"/>
              <a:t>《</a:t>
            </a:r>
            <a:r>
              <a:rPr lang="zh-TW" altLang="en-US" sz="2200" dirty="0"/>
              <a:t>台灣日治時期的法律改革</a:t>
            </a:r>
            <a:r>
              <a:rPr lang="en-US" altLang="zh-TW" sz="2200" dirty="0"/>
              <a:t>》</a:t>
            </a:r>
            <a:r>
              <a:rPr lang="zh-TW" altLang="en-US" sz="2200" dirty="0"/>
              <a:t>，</a:t>
            </a:r>
            <a:r>
              <a:rPr lang="en-US" altLang="zh-TW" sz="2200" dirty="0"/>
              <a:t>1999</a:t>
            </a:r>
            <a:r>
              <a:rPr lang="zh-TW" altLang="en-US" sz="2200" dirty="0"/>
              <a:t>年初版，</a:t>
            </a:r>
            <a:r>
              <a:rPr lang="en-US" altLang="zh-TW" sz="2200" dirty="0"/>
              <a:t>2014</a:t>
            </a:r>
            <a:r>
              <a:rPr lang="zh-TW" altLang="en-US" sz="2200" dirty="0"/>
              <a:t>年修訂版；英文版</a:t>
            </a:r>
            <a:r>
              <a:rPr lang="en-US" altLang="zh-TW" sz="2200" dirty="0"/>
              <a:t>: UW Press, 2000</a:t>
            </a:r>
            <a:r>
              <a:rPr lang="zh-TW" altLang="en-US" sz="2200" dirty="0"/>
              <a:t>）</a:t>
            </a:r>
            <a:endParaRPr lang="en-US" altLang="zh-TW" sz="2200" dirty="0"/>
          </a:p>
          <a:p>
            <a:pPr>
              <a:buNone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764704"/>
            <a:ext cx="504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220072" y="2564904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948264" y="2564904"/>
            <a:ext cx="288032" cy="504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364088" y="4293096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8F8F8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FBFBFB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808080"/>
        </a:dk1>
        <a:lt1>
          <a:srgbClr val="FFFFFF"/>
        </a:lt1>
        <a:dk2>
          <a:srgbClr val="0066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B8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9872</TotalTime>
  <Words>4453</Words>
  <Application>Microsoft Office PowerPoint</Application>
  <PresentationFormat>如螢幕大小 (4:3)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微軟正黑體</vt:lpstr>
      <vt:lpstr>新細明體</vt:lpstr>
      <vt:lpstr>標楷體</vt:lpstr>
      <vt:lpstr>Times New Roman</vt:lpstr>
      <vt:lpstr>預設簡報設計</vt:lpstr>
      <vt:lpstr>換個角度看台灣的法律史：從台灣學出發</vt:lpstr>
      <vt:lpstr>從世界史，看台灣的法律〔立足台灣、連結世界〕</vt:lpstr>
      <vt:lpstr>多元法律在地匯合</vt:lpstr>
      <vt:lpstr>再訪台、中關係〔在中國崛起的國際學界自我定位〕</vt:lpstr>
      <vt:lpstr>從台灣學、從理解過去出發的「司法現代化」研究</vt:lpstr>
      <vt:lpstr>傳統與現代的司法正義觀 各有所本及其轉化</vt:lpstr>
      <vt:lpstr>PowerPoint 簡報</vt:lpstr>
      <vt:lpstr>PowerPoint 簡報</vt:lpstr>
      <vt:lpstr>PowerPoint 簡報</vt:lpstr>
      <vt:lpstr>PowerPoint 簡報</vt:lpstr>
      <vt:lpstr>米穀（農）：撤回（不用法院）較多，上訴（告到底）多  現代商業案件：撤回較少，上訴甚少</vt:lpstr>
      <vt:lpstr>距法院所在地遙遠，即較少由法院依法審判</vt:lpstr>
      <vt:lpstr>男性較常使用法院，但女性對家族紛爭頗願使用法院</vt:lpstr>
      <vt:lpstr>PowerPoint 簡報</vt:lpstr>
      <vt:lpstr>聘律師代理的比率越高越「幸福」嗎？</vt:lpstr>
      <vt:lpstr>人民可與專業檢察官在法庭上對辯嗎？</vt:lpstr>
      <vt:lpstr>以理解看待歷史，以寬容實踐民主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Judicial</dc:creator>
  <cp:lastModifiedBy>user</cp:lastModifiedBy>
  <cp:revision>401</cp:revision>
  <cp:lastPrinted>2004-12-22T03:25:37Z</cp:lastPrinted>
  <dcterms:created xsi:type="dcterms:W3CDTF">2004-11-12T02:56:14Z</dcterms:created>
  <dcterms:modified xsi:type="dcterms:W3CDTF">2019-10-24T02:34:08Z</dcterms:modified>
</cp:coreProperties>
</file>