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80" r:id="rId7"/>
    <p:sldId id="261" r:id="rId8"/>
    <p:sldId id="262" r:id="rId9"/>
    <p:sldId id="263" r:id="rId10"/>
    <p:sldId id="264" r:id="rId11"/>
    <p:sldId id="281" r:id="rId12"/>
    <p:sldId id="282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83" r:id="rId27"/>
    <p:sldId id="278" r:id="rId28"/>
    <p:sldId id="285" r:id="rId29"/>
    <p:sldId id="284" r:id="rId3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3F9B4D-DA70-41CD-9C16-4117E717327E}" type="datetimeFigureOut">
              <a:rPr lang="zh-TW" altLang="en-US" smtClean="0"/>
              <a:t>2019/12/9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AFCDD-8F4E-4798-962C-307347F583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7020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5F5E1E-22D7-4ABB-A1A1-0B07548067F6}" type="slidenum">
              <a:rPr lang="en-US" altLang="zh-TW" smtClean="0"/>
              <a:pPr>
                <a:defRPr/>
              </a:pPr>
              <a:t>29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81043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27BA0-663D-4FD9-836C-E5ECEF2A2609}" type="datetimeFigureOut">
              <a:rPr lang="zh-TW" altLang="en-US" smtClean="0"/>
              <a:pPr/>
              <a:t>2019/12/9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D3944-A495-47AE-8A83-5B60E076DB2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27BA0-663D-4FD9-836C-E5ECEF2A2609}" type="datetimeFigureOut">
              <a:rPr lang="zh-TW" altLang="en-US" smtClean="0"/>
              <a:pPr/>
              <a:t>2019/12/9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D3944-A495-47AE-8A83-5B60E076DB2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27BA0-663D-4FD9-836C-E5ECEF2A2609}" type="datetimeFigureOut">
              <a:rPr lang="zh-TW" altLang="en-US" smtClean="0"/>
              <a:pPr/>
              <a:t>2019/12/9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D3944-A495-47AE-8A83-5B60E076DB2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27BA0-663D-4FD9-836C-E5ECEF2A2609}" type="datetimeFigureOut">
              <a:rPr lang="zh-TW" altLang="en-US" smtClean="0"/>
              <a:pPr/>
              <a:t>2019/12/9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D3944-A495-47AE-8A83-5B60E076DB2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27BA0-663D-4FD9-836C-E5ECEF2A2609}" type="datetimeFigureOut">
              <a:rPr lang="zh-TW" altLang="en-US" smtClean="0"/>
              <a:pPr/>
              <a:t>2019/12/9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D3944-A495-47AE-8A83-5B60E076DB2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27BA0-663D-4FD9-836C-E5ECEF2A2609}" type="datetimeFigureOut">
              <a:rPr lang="zh-TW" altLang="en-US" smtClean="0"/>
              <a:pPr/>
              <a:t>2019/12/9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D3944-A495-47AE-8A83-5B60E076DB2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27BA0-663D-4FD9-836C-E5ECEF2A2609}" type="datetimeFigureOut">
              <a:rPr lang="zh-TW" altLang="en-US" smtClean="0"/>
              <a:pPr/>
              <a:t>2019/12/9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D3944-A495-47AE-8A83-5B60E076DB2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27BA0-663D-4FD9-836C-E5ECEF2A2609}" type="datetimeFigureOut">
              <a:rPr lang="zh-TW" altLang="en-US" smtClean="0"/>
              <a:pPr/>
              <a:t>2019/12/9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D3944-A495-47AE-8A83-5B60E076DB2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27BA0-663D-4FD9-836C-E5ECEF2A2609}" type="datetimeFigureOut">
              <a:rPr lang="zh-TW" altLang="en-US" smtClean="0"/>
              <a:pPr/>
              <a:t>2019/12/9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D3944-A495-47AE-8A83-5B60E076DB2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27BA0-663D-4FD9-836C-E5ECEF2A2609}" type="datetimeFigureOut">
              <a:rPr lang="zh-TW" altLang="en-US" smtClean="0"/>
              <a:pPr/>
              <a:t>2019/12/9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D3944-A495-47AE-8A83-5B60E076DB2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27BA0-663D-4FD9-836C-E5ECEF2A2609}" type="datetimeFigureOut">
              <a:rPr lang="zh-TW" altLang="en-US" smtClean="0"/>
              <a:pPr/>
              <a:t>2019/12/9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D3944-A495-47AE-8A83-5B60E076DB2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27BA0-663D-4FD9-836C-E5ECEF2A2609}" type="datetimeFigureOut">
              <a:rPr lang="zh-TW" altLang="en-US" smtClean="0"/>
              <a:pPr/>
              <a:t>2019/12/9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D3944-A495-47AE-8A83-5B60E076DB2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8136904" cy="2691731"/>
          </a:xfrm>
        </p:spPr>
        <p:txBody>
          <a:bodyPr>
            <a:normAutofit/>
          </a:bodyPr>
          <a:lstStyle/>
          <a:p>
            <a:r>
              <a:rPr lang="zh-TW" altLang="zh-TW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台灣</a:t>
            </a:r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歷來國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家法</a:t>
            </a:r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</a:t>
            </a:r>
            <a:r>
              <a:rPr lang="zh-TW" altLang="zh-TW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的原住民族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從「</a:t>
            </a:r>
            <a:r>
              <a:rPr lang="zh-TW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特殊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同化到「多元」的尊重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03648" y="4077072"/>
            <a:ext cx="6400800" cy="1919064"/>
          </a:xfrm>
        </p:spPr>
        <p:txBody>
          <a:bodyPr>
            <a:normAutofit/>
          </a:bodyPr>
          <a:lstStyle/>
          <a:p>
            <a:r>
              <a:rPr lang="zh-TW" altLang="zh-TW" dirty="0" smtClean="0"/>
              <a:t>王泰升</a:t>
            </a:r>
          </a:p>
          <a:p>
            <a:r>
              <a:rPr lang="zh-TW" altLang="zh-TW" sz="2000" dirty="0" smtClean="0"/>
              <a:t>國立臺灣大學講座教授</a:t>
            </a:r>
            <a:endParaRPr lang="en-US" altLang="zh-TW" sz="2000" dirty="0" smtClean="0"/>
          </a:p>
          <a:p>
            <a:r>
              <a:rPr lang="zh-TW" altLang="en-US" sz="2000" dirty="0"/>
              <a:t>中央</a:t>
            </a:r>
            <a:r>
              <a:rPr lang="zh-TW" altLang="en-US" sz="2000" dirty="0" smtClean="0"/>
              <a:t>研究院台史所暨法律所合聘研究員</a:t>
            </a:r>
            <a:endParaRPr lang="en-US" altLang="zh-TW" sz="2000" dirty="0" smtClean="0"/>
          </a:p>
          <a:p>
            <a:r>
              <a:rPr lang="zh-TW" altLang="en-US" sz="2000" dirty="0" smtClean="0"/>
              <a:t>國立交通</a:t>
            </a:r>
            <a:r>
              <a:rPr lang="zh-TW" altLang="en-US" sz="2000" dirty="0"/>
              <a:t>大學講座教授</a:t>
            </a:r>
            <a:endParaRPr lang="zh-TW" altLang="zh-TW" sz="2000" dirty="0"/>
          </a:p>
          <a:p>
            <a:endParaRPr lang="zh-TW" alt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44376" y="1021230"/>
            <a:ext cx="8229600" cy="4857403"/>
          </a:xfrm>
        </p:spPr>
        <p:txBody>
          <a:bodyPr>
            <a:normAutofit fontScale="92500" lnSpcReduction="20000"/>
          </a:bodyPr>
          <a:lstStyle/>
          <a:p>
            <a:r>
              <a:rPr lang="zh-TW" altLang="zh-TW" dirty="0"/>
              <a:t>當</a:t>
            </a:r>
            <a:r>
              <a:rPr lang="zh-TW" altLang="zh-TW" dirty="0" smtClean="0"/>
              <a:t>化番放棄</a:t>
            </a:r>
            <a:r>
              <a:rPr lang="zh-TW" altLang="zh-TW" dirty="0"/>
              <a:t>固有文化，以致所居地被編入普通行政區域，</a:t>
            </a:r>
            <a:r>
              <a:rPr lang="zh-TW" altLang="zh-TW" dirty="0" smtClean="0"/>
              <a:t>即</a:t>
            </a:r>
            <a:r>
              <a:rPr lang="zh-TW" altLang="en-US" dirty="0" smtClean="0"/>
              <a:t>視同</a:t>
            </a:r>
            <a:r>
              <a:rPr lang="zh-TW" altLang="zh-TW" dirty="0" smtClean="0"/>
              <a:t>熟番</a:t>
            </a:r>
            <a:r>
              <a:rPr lang="zh-TW" altLang="en-US" dirty="0" smtClean="0"/>
              <a:t>，屬</a:t>
            </a:r>
            <a:r>
              <a:rPr lang="zh-TW" altLang="zh-TW" dirty="0" smtClean="0"/>
              <a:t>本</a:t>
            </a:r>
            <a:r>
              <a:rPr lang="zh-TW" altLang="zh-TW" dirty="0"/>
              <a:t>島人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某些蕃地</a:t>
            </a:r>
            <a:r>
              <a:rPr lang="zh-TW" altLang="zh-TW" dirty="0" smtClean="0"/>
              <a:t>被編入普通行政區域</a:t>
            </a:r>
            <a:r>
              <a:rPr lang="zh-TW" altLang="en-US" dirty="0" smtClean="0"/>
              <a:t>，但</a:t>
            </a:r>
            <a:r>
              <a:rPr lang="zh-TW" altLang="zh-TW" dirty="0" smtClean="0"/>
              <a:t>其</a:t>
            </a:r>
            <a:r>
              <a:rPr lang="zh-TW" altLang="en-US" dirty="0" smtClean="0"/>
              <a:t>上</a:t>
            </a:r>
            <a:r>
              <a:rPr lang="zh-TW" altLang="zh-TW" dirty="0" smtClean="0"/>
              <a:t>的</a:t>
            </a:r>
            <a:r>
              <a:rPr lang="zh-TW" altLang="en-US" dirty="0" smtClean="0"/>
              <a:t>高山族原住民仍維持固有文化，故</a:t>
            </a:r>
            <a:r>
              <a:rPr lang="zh-TW" altLang="zh-TW" dirty="0" smtClean="0"/>
              <a:t>「蕃人」身分仍在</a:t>
            </a:r>
            <a:r>
              <a:rPr lang="zh-TW" altLang="en-US" dirty="0" smtClean="0"/>
              <a:t>，此即</a:t>
            </a:r>
            <a:r>
              <a:rPr lang="zh-TW" altLang="zh-TW" dirty="0" smtClean="0"/>
              <a:t>「</a:t>
            </a:r>
            <a:r>
              <a:rPr lang="zh-TW" altLang="zh-TW" dirty="0"/>
              <a:t>平地蕃人</a:t>
            </a:r>
            <a:r>
              <a:rPr lang="zh-TW" altLang="zh-TW" dirty="0" smtClean="0"/>
              <a:t>」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zh-TW" dirty="0" smtClean="0"/>
              <a:t>在戶口調查</a:t>
            </a:r>
            <a:r>
              <a:rPr lang="zh-TW" altLang="zh-TW" dirty="0"/>
              <a:t>簿上，每一位原住民都明確地被國家認定為係生番或熟</a:t>
            </a:r>
            <a:r>
              <a:rPr lang="zh-TW" altLang="zh-TW" dirty="0" smtClean="0"/>
              <a:t>番，就</a:t>
            </a:r>
            <a:r>
              <a:rPr lang="zh-TW" altLang="zh-TW" dirty="0"/>
              <a:t>生</a:t>
            </a:r>
            <a:r>
              <a:rPr lang="zh-TW" altLang="zh-TW" dirty="0" smtClean="0"/>
              <a:t>番再</a:t>
            </a:r>
            <a:r>
              <a:rPr lang="zh-TW" altLang="zh-TW" dirty="0"/>
              <a:t>細分為屬於哪個種族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r>
              <a:rPr lang="zh-TW" altLang="zh-TW" dirty="0" smtClean="0"/>
              <a:t>蕃地從</a:t>
            </a:r>
            <a:r>
              <a:rPr lang="en-US" altLang="zh-TW" dirty="0" smtClean="0"/>
              <a:t>1920</a:t>
            </a:r>
            <a:r>
              <a:rPr lang="zh-TW" altLang="zh-TW" dirty="0" smtClean="0"/>
              <a:t>年起，已全被納入州廳</a:t>
            </a:r>
            <a:r>
              <a:rPr lang="zh-TW" altLang="en-US" dirty="0" smtClean="0"/>
              <a:t>管轄區域，並未以</a:t>
            </a:r>
            <a:r>
              <a:rPr lang="zh-TW" altLang="zh-TW" dirty="0" smtClean="0"/>
              <a:t>特定種族為單位進行行政區劃。</a:t>
            </a:r>
            <a:endParaRPr lang="en-US" altLang="zh-TW" dirty="0" smtClean="0"/>
          </a:p>
          <a:p>
            <a:r>
              <a:rPr lang="en-US" altLang="zh-TW" dirty="0" smtClean="0"/>
              <a:t>1930</a:t>
            </a:r>
            <a:r>
              <a:rPr lang="zh-TW" altLang="en-US" dirty="0" smtClean="0"/>
              <a:t>年代在蕃地中劃出</a:t>
            </a:r>
            <a:r>
              <a:rPr lang="zh-TW" altLang="zh-TW" dirty="0" smtClean="0"/>
              <a:t>「</a:t>
            </a:r>
            <a:r>
              <a:rPr lang="zh-TW" altLang="zh-TW" dirty="0"/>
              <a:t>高砂族保留地</a:t>
            </a:r>
            <a:r>
              <a:rPr lang="zh-TW" altLang="zh-TW" dirty="0" smtClean="0"/>
              <a:t>」</a:t>
            </a:r>
            <a:r>
              <a:rPr lang="zh-TW" altLang="en-US" dirty="0" smtClean="0"/>
              <a:t>，其僅占日治之初所稱蕃地的約</a:t>
            </a:r>
            <a:r>
              <a:rPr lang="en-US" altLang="zh-TW" dirty="0" smtClean="0"/>
              <a:t>15</a:t>
            </a:r>
            <a:r>
              <a:rPr lang="zh-TW" altLang="en-US" dirty="0" smtClean="0"/>
              <a:t>％。</a:t>
            </a:r>
            <a:endParaRPr lang="zh-TW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84976" cy="504056"/>
          </a:xfrm>
        </p:spPr>
        <p:txBody>
          <a:bodyPr>
            <a:noAutofit/>
          </a:bodyPr>
          <a:lstStyle/>
          <a:p>
            <a:r>
              <a:rPr lang="en-US" altLang="zh-TW" sz="3200" dirty="0" smtClean="0"/>
              <a:t>1920</a:t>
            </a:r>
            <a:r>
              <a:rPr lang="zh-TW" altLang="en-US" sz="3200" dirty="0" smtClean="0"/>
              <a:t>五州二廳（嗣後為三廳）五州轄市行政區劃</a:t>
            </a:r>
            <a:endParaRPr lang="zh-TW" altLang="en-US" sz="3200" dirty="0"/>
          </a:p>
        </p:txBody>
      </p:sp>
      <p:pic>
        <p:nvPicPr>
          <p:cNvPr id="1030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908720"/>
            <a:ext cx="540060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908720"/>
            <a:ext cx="3276872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Line 14"/>
          <p:cNvSpPr>
            <a:spLocks noChangeShapeType="1"/>
          </p:cNvSpPr>
          <p:nvPr/>
        </p:nvSpPr>
        <p:spPr bwMode="auto">
          <a:xfrm>
            <a:off x="6084168" y="4221088"/>
            <a:ext cx="576288" cy="287536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7020272" y="3645024"/>
            <a:ext cx="360586" cy="69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5004048" y="4149080"/>
            <a:ext cx="360586" cy="69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5" name="Oval 11"/>
          <p:cNvSpPr>
            <a:spLocks noChangeArrowheads="1"/>
          </p:cNvSpPr>
          <p:nvPr/>
        </p:nvSpPr>
        <p:spPr bwMode="auto">
          <a:xfrm>
            <a:off x="7092281" y="2060848"/>
            <a:ext cx="504056" cy="36004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7" name="Line 8"/>
          <p:cNvSpPr>
            <a:spLocks noChangeShapeType="1"/>
          </p:cNvSpPr>
          <p:nvPr/>
        </p:nvSpPr>
        <p:spPr bwMode="auto">
          <a:xfrm flipH="1">
            <a:off x="7596336" y="5157192"/>
            <a:ext cx="8955" cy="27952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8" name="Line 8"/>
          <p:cNvSpPr>
            <a:spLocks noChangeShapeType="1"/>
          </p:cNvSpPr>
          <p:nvPr/>
        </p:nvSpPr>
        <p:spPr bwMode="auto">
          <a:xfrm flipH="1">
            <a:off x="7596336" y="3645024"/>
            <a:ext cx="8955" cy="27952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9" name="Line 8"/>
          <p:cNvSpPr>
            <a:spLocks noChangeShapeType="1"/>
          </p:cNvSpPr>
          <p:nvPr/>
        </p:nvSpPr>
        <p:spPr bwMode="auto">
          <a:xfrm flipH="1">
            <a:off x="7740352" y="1844824"/>
            <a:ext cx="8955" cy="27952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20" name="Line 8"/>
          <p:cNvSpPr>
            <a:spLocks noChangeShapeType="1"/>
          </p:cNvSpPr>
          <p:nvPr/>
        </p:nvSpPr>
        <p:spPr bwMode="auto">
          <a:xfrm flipH="1">
            <a:off x="5004048" y="4869160"/>
            <a:ext cx="8955" cy="27952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21" name="Line 8"/>
          <p:cNvSpPr>
            <a:spLocks noChangeShapeType="1"/>
          </p:cNvSpPr>
          <p:nvPr/>
        </p:nvSpPr>
        <p:spPr bwMode="auto">
          <a:xfrm flipH="1">
            <a:off x="5724128" y="4149080"/>
            <a:ext cx="8955" cy="27952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22" name="Line 8"/>
          <p:cNvSpPr>
            <a:spLocks noChangeShapeType="1"/>
          </p:cNvSpPr>
          <p:nvPr/>
        </p:nvSpPr>
        <p:spPr bwMode="auto">
          <a:xfrm flipH="1">
            <a:off x="6300192" y="3429000"/>
            <a:ext cx="8955" cy="27952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24" name="Oval 11"/>
          <p:cNvSpPr>
            <a:spLocks noChangeArrowheads="1"/>
          </p:cNvSpPr>
          <p:nvPr/>
        </p:nvSpPr>
        <p:spPr bwMode="auto">
          <a:xfrm>
            <a:off x="5220071" y="3861048"/>
            <a:ext cx="432049" cy="21602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5" name="Oval 11"/>
          <p:cNvSpPr>
            <a:spLocks noChangeArrowheads="1"/>
          </p:cNvSpPr>
          <p:nvPr/>
        </p:nvSpPr>
        <p:spPr bwMode="auto">
          <a:xfrm>
            <a:off x="7956375" y="3573016"/>
            <a:ext cx="360041" cy="288031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" name="Line 14"/>
          <p:cNvSpPr>
            <a:spLocks noChangeShapeType="1"/>
          </p:cNvSpPr>
          <p:nvPr/>
        </p:nvSpPr>
        <p:spPr bwMode="auto">
          <a:xfrm>
            <a:off x="2051720" y="1844824"/>
            <a:ext cx="504131" cy="287784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28" name="Oval 11"/>
          <p:cNvSpPr>
            <a:spLocks noChangeArrowheads="1"/>
          </p:cNvSpPr>
          <p:nvPr/>
        </p:nvSpPr>
        <p:spPr bwMode="auto">
          <a:xfrm>
            <a:off x="7668344" y="1628800"/>
            <a:ext cx="360039" cy="288031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302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 smtClean="0"/>
              <a:t>1920</a:t>
            </a:r>
            <a:r>
              <a:rPr lang="zh-TW" altLang="en-US" sz="3200" dirty="0" smtClean="0"/>
              <a:t>年行政區劃後不屬街庄者即蕃地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zh-TW" altLang="en-US" sz="3200" dirty="0" smtClean="0"/>
              <a:t>台北州於</a:t>
            </a:r>
            <a:r>
              <a:rPr lang="en-US" altLang="zh-TW" sz="3200" dirty="0" smtClean="0"/>
              <a:t>1922</a:t>
            </a:r>
            <a:r>
              <a:rPr lang="zh-TW" altLang="en-US" sz="3200" dirty="0" smtClean="0"/>
              <a:t>年將一部分原蕃地納入街庄</a:t>
            </a:r>
            <a:endParaRPr lang="zh-TW" altLang="en-US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3672408" cy="481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556792"/>
            <a:ext cx="4032448" cy="481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5568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zh-TW" sz="4000" dirty="0"/>
              <a:t>（二）對高山族原住民為「特殊」統治的法制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20000"/>
          </a:bodyPr>
          <a:lstStyle/>
          <a:p>
            <a:r>
              <a:rPr lang="zh-TW" altLang="zh-TW" dirty="0"/>
              <a:t>從</a:t>
            </a:r>
            <a:r>
              <a:rPr lang="en-US" altLang="zh-TW" dirty="0"/>
              <a:t>1903</a:t>
            </a:r>
            <a:r>
              <a:rPr lang="zh-TW" altLang="zh-TW" dirty="0" smtClean="0"/>
              <a:t>年後，</a:t>
            </a:r>
            <a:r>
              <a:rPr lang="zh-TW" altLang="en-US" dirty="0" smtClean="0"/>
              <a:t>日本政府</a:t>
            </a:r>
            <a:r>
              <a:rPr lang="zh-TW" altLang="zh-TW" dirty="0" smtClean="0"/>
              <a:t>即</a:t>
            </a:r>
            <a:r>
              <a:rPr lang="zh-TW" altLang="zh-TW" dirty="0"/>
              <a:t>確立蕃人蕃地是警察系統的專責</a:t>
            </a:r>
            <a:r>
              <a:rPr lang="zh-TW" altLang="zh-TW" dirty="0" smtClean="0"/>
              <a:t>事務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zh-TW" dirty="0"/>
              <a:t>日本帝國對高山族原住民族的統治，連「形式法治國」原則都置之度外</a:t>
            </a:r>
            <a:r>
              <a:rPr lang="zh-TW" altLang="zh-TW" dirty="0" smtClean="0"/>
              <a:t>。</a:t>
            </a:r>
            <a:r>
              <a:rPr lang="zh-TW" altLang="en-US" dirty="0" smtClean="0"/>
              <a:t>例如</a:t>
            </a:r>
            <a:r>
              <a:rPr lang="en-US" altLang="zh-TW" dirty="0" smtClean="0"/>
              <a:t>1900</a:t>
            </a:r>
            <a:r>
              <a:rPr lang="zh-TW" altLang="zh-TW" dirty="0"/>
              <a:t>年以「內訓</a:t>
            </a:r>
            <a:r>
              <a:rPr lang="zh-TW" altLang="zh-TW" dirty="0" smtClean="0"/>
              <a:t>」</a:t>
            </a:r>
            <a:r>
              <a:rPr lang="zh-TW" altLang="en-US" dirty="0" smtClean="0"/>
              <a:t>（不具有法律位階）</a:t>
            </a:r>
            <a:r>
              <a:rPr lang="zh-TW" altLang="zh-TW" dirty="0" smtClean="0"/>
              <a:t>規定</a:t>
            </a:r>
            <a:r>
              <a:rPr lang="zh-TW" altLang="zh-TW" dirty="0"/>
              <a:t>：「起訴蕃人犯罪事件，檢察官應向臺灣總督申請且受其指揮</a:t>
            </a:r>
            <a:r>
              <a:rPr lang="zh-TW" altLang="zh-TW" dirty="0" smtClean="0"/>
              <a:t>」</a:t>
            </a:r>
            <a:r>
              <a:rPr lang="zh-TW" altLang="en-US" dirty="0" smtClean="0"/>
              <a:t>，直到</a:t>
            </a:r>
            <a:r>
              <a:rPr lang="en-US" altLang="zh-TW" dirty="0" smtClean="0"/>
              <a:t>1920</a:t>
            </a:r>
            <a:r>
              <a:rPr lang="zh-TW" altLang="en-US" dirty="0" smtClean="0"/>
              <a:t>年，才規定此令不適用於平地蕃人（仍用於蕃地蕃人）。又，</a:t>
            </a:r>
            <a:r>
              <a:rPr lang="en-US" altLang="zh-TW" dirty="0" smtClean="0"/>
              <a:t>1906</a:t>
            </a:r>
            <a:r>
              <a:rPr lang="zh-TW" altLang="en-US" dirty="0" smtClean="0"/>
              <a:t>年以「</a:t>
            </a:r>
            <a:r>
              <a:rPr lang="zh-TW" altLang="zh-TW" dirty="0" smtClean="0"/>
              <a:t>通牒</a:t>
            </a:r>
            <a:r>
              <a:rPr lang="zh-TW" altLang="en-US" dirty="0" smtClean="0"/>
              <a:t>」</a:t>
            </a:r>
            <a:r>
              <a:rPr lang="zh-TW" altLang="zh-TW" dirty="0" smtClean="0"/>
              <a:t>確立</a:t>
            </a:r>
            <a:r>
              <a:rPr lang="zh-TW" altLang="zh-TW" dirty="0"/>
              <a:t>了蕃</a:t>
            </a:r>
            <a:r>
              <a:rPr lang="zh-TW" altLang="zh-TW" dirty="0" smtClean="0"/>
              <a:t>人</a:t>
            </a:r>
            <a:r>
              <a:rPr lang="zh-TW" altLang="en-US" dirty="0" smtClean="0"/>
              <a:t>（含平地蕃人）</a:t>
            </a:r>
            <a:r>
              <a:rPr lang="zh-TW" altLang="zh-TW" dirty="0" smtClean="0"/>
              <a:t>刑事</a:t>
            </a:r>
            <a:r>
              <a:rPr lang="zh-TW" altLang="zh-TW" dirty="0"/>
              <a:t>及民事案件，均由警察為行政上的處分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r>
              <a:rPr lang="zh-TW" altLang="zh-TW" dirty="0" smtClean="0"/>
              <a:t>高山族</a:t>
            </a:r>
            <a:r>
              <a:rPr lang="zh-TW" altLang="zh-TW" dirty="0"/>
              <a:t>原住民成為日本帝國</a:t>
            </a:r>
            <a:r>
              <a:rPr lang="zh-TW" altLang="zh-TW" dirty="0" smtClean="0"/>
              <a:t>內</a:t>
            </a:r>
            <a:r>
              <a:rPr lang="zh-TW" altLang="en-US" dirty="0" smtClean="0"/>
              <a:t>，</a:t>
            </a:r>
            <a:r>
              <a:rPr lang="zh-TW" altLang="zh-TW" dirty="0" smtClean="0"/>
              <a:t>不適用</a:t>
            </a:r>
            <a:r>
              <a:rPr lang="zh-TW" altLang="zh-TW" dirty="0"/>
              <a:t>明治憲法上法治原則</a:t>
            </a:r>
            <a:r>
              <a:rPr lang="zh-TW" altLang="en-US" dirty="0" smtClean="0"/>
              <a:t>的</a:t>
            </a:r>
            <a:r>
              <a:rPr lang="zh-TW" altLang="zh-TW" dirty="0" smtClean="0"/>
              <a:t>「</a:t>
            </a:r>
            <a:r>
              <a:rPr lang="zh-TW" altLang="zh-TW" dirty="0"/>
              <a:t>特殊國民」。</a:t>
            </a:r>
            <a:endParaRPr lang="zh-TW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zh-TW" dirty="0"/>
              <a:t>（三）高山族原住民的法律傳統有限度的被延續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85000" lnSpcReduction="10000"/>
          </a:bodyPr>
          <a:lstStyle/>
          <a:p>
            <a:r>
              <a:rPr lang="zh-TW" altLang="en-US" dirty="0" smtClean="0"/>
              <a:t>由於對</a:t>
            </a:r>
            <a:r>
              <a:rPr lang="zh-TW" altLang="zh-TW" dirty="0" smtClean="0"/>
              <a:t>高山族原住民「</a:t>
            </a:r>
            <a:r>
              <a:rPr lang="zh-TW" altLang="zh-TW" dirty="0"/>
              <a:t>可排除一般法律之適用」</a:t>
            </a:r>
            <a:r>
              <a:rPr lang="zh-TW" altLang="zh-TW" dirty="0" smtClean="0"/>
              <a:t>，</a:t>
            </a:r>
            <a:r>
              <a:rPr lang="zh-TW" altLang="en-US" dirty="0" smtClean="0"/>
              <a:t>故</a:t>
            </a:r>
            <a:r>
              <a:rPr lang="zh-TW" altLang="zh-TW" dirty="0" smtClean="0"/>
              <a:t>日本帶入台灣</a:t>
            </a:r>
            <a:r>
              <a:rPr lang="zh-TW" altLang="en-US" dirty="0" smtClean="0"/>
              <a:t>的</a:t>
            </a:r>
            <a:r>
              <a:rPr lang="zh-TW" altLang="zh-TW" dirty="0" smtClean="0"/>
              <a:t>個人主義</a:t>
            </a:r>
            <a:r>
              <a:rPr lang="zh-TW" altLang="zh-TW" dirty="0"/>
              <a:t>、資本主義法制，並未大規模的被施行於高山族</a:t>
            </a:r>
            <a:r>
              <a:rPr lang="zh-TW" altLang="zh-TW" dirty="0" smtClean="0"/>
              <a:t>原住民</a:t>
            </a:r>
            <a:r>
              <a:rPr lang="zh-TW" altLang="en-US" dirty="0" smtClean="0"/>
              <a:t>，反而使</a:t>
            </a:r>
            <a:r>
              <a:rPr lang="zh-TW" altLang="zh-TW" dirty="0" smtClean="0"/>
              <a:t>原住民</a:t>
            </a:r>
            <a:r>
              <a:rPr lang="zh-TW" altLang="zh-TW" dirty="0"/>
              <a:t>族固有</a:t>
            </a:r>
            <a:r>
              <a:rPr lang="zh-TW" altLang="zh-TW" dirty="0" smtClean="0"/>
              <a:t>法有</a:t>
            </a:r>
            <a:r>
              <a:rPr lang="zh-TW" altLang="zh-TW" dirty="0"/>
              <a:t>較大</a:t>
            </a:r>
            <a:r>
              <a:rPr lang="zh-TW" altLang="zh-TW" dirty="0" smtClean="0"/>
              <a:t>的</a:t>
            </a:r>
            <a:r>
              <a:rPr lang="zh-TW" altLang="en-US" dirty="0" smtClean="0"/>
              <a:t>機會被國家援用。</a:t>
            </a:r>
            <a:endParaRPr lang="en-US" altLang="zh-TW" dirty="0" smtClean="0"/>
          </a:p>
          <a:p>
            <a:r>
              <a:rPr lang="zh-TW" altLang="en-US" dirty="0" smtClean="0"/>
              <a:t>理蕃</a:t>
            </a:r>
            <a:r>
              <a:rPr lang="zh-TW" altLang="zh-TW" dirty="0" smtClean="0"/>
              <a:t>警察</a:t>
            </a:r>
            <a:r>
              <a:rPr lang="zh-TW" altLang="en-US" dirty="0" smtClean="0"/>
              <a:t>對蕃人</a:t>
            </a:r>
            <a:r>
              <a:rPr lang="zh-TW" altLang="zh-TW" dirty="0" smtClean="0"/>
              <a:t>所為的裁罰</a:t>
            </a:r>
            <a:r>
              <a:rPr lang="zh-TW" altLang="en-US" dirty="0" smtClean="0"/>
              <a:t>，經常考量、但不一定依從</a:t>
            </a:r>
            <a:r>
              <a:rPr lang="zh-TW" altLang="zh-TW" dirty="0" smtClean="0"/>
              <a:t>稱為「習慣」的原住民族法律傳統</a:t>
            </a:r>
            <a:r>
              <a:rPr lang="zh-TW" altLang="en-US" dirty="0" smtClean="0"/>
              <a:t>；在部落內</a:t>
            </a:r>
            <a:r>
              <a:rPr lang="zh-TW" altLang="zh-TW" dirty="0" smtClean="0"/>
              <a:t>依</a:t>
            </a:r>
            <a:r>
              <a:rPr lang="zh-TW" altLang="en-US" dirty="0" smtClean="0"/>
              <a:t>「</a:t>
            </a:r>
            <a:r>
              <a:rPr lang="zh-TW" altLang="zh-TW" dirty="0" smtClean="0"/>
              <a:t>社</a:t>
            </a:r>
            <a:r>
              <a:rPr lang="zh-TW" altLang="zh-TW" dirty="0"/>
              <a:t>內</a:t>
            </a:r>
            <a:r>
              <a:rPr lang="zh-TW" altLang="zh-TW" dirty="0" smtClean="0"/>
              <a:t>規約</a:t>
            </a:r>
            <a:r>
              <a:rPr lang="zh-TW" altLang="en-US" dirty="0" smtClean="0"/>
              <a:t>」</a:t>
            </a:r>
            <a:r>
              <a:rPr lang="zh-TW" altLang="zh-TW" dirty="0" smtClean="0"/>
              <a:t>為處</a:t>
            </a:r>
            <a:r>
              <a:rPr lang="zh-TW" altLang="en-US" dirty="0" smtClean="0"/>
              <a:t>置時，固然法律傳統有較大施展空間，但仍須獲理蕃警察批准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r>
              <a:rPr lang="zh-TW" altLang="zh-TW" dirty="0"/>
              <a:t>日本前期規定本島人的民事事項一律「依舊慣</a:t>
            </a:r>
            <a:r>
              <a:rPr lang="zh-TW" altLang="zh-TW" dirty="0" smtClean="0"/>
              <a:t>」</a:t>
            </a:r>
            <a:r>
              <a:rPr lang="zh-TW" altLang="en-US" dirty="0" smtClean="0"/>
              <a:t>，但關於</a:t>
            </a:r>
            <a:r>
              <a:rPr lang="zh-TW" altLang="zh-TW" dirty="0" smtClean="0"/>
              <a:t>高山族原住民民事事項</a:t>
            </a:r>
            <a:r>
              <a:rPr lang="zh-TW" altLang="en-US" dirty="0" smtClean="0"/>
              <a:t>始終沒這樣的規定。</a:t>
            </a:r>
            <a:endParaRPr lang="en-US" altLang="zh-TW" dirty="0" smtClean="0"/>
          </a:p>
          <a:p>
            <a:r>
              <a:rPr lang="zh-TW" altLang="zh-TW" dirty="0"/>
              <a:t>平地蕃</a:t>
            </a:r>
            <a:r>
              <a:rPr lang="zh-TW" altLang="zh-TW" dirty="0" smtClean="0"/>
              <a:t>人在</a:t>
            </a:r>
            <a:r>
              <a:rPr lang="zh-TW" altLang="zh-TW" dirty="0"/>
              <a:t>少數情形下</a:t>
            </a:r>
            <a:r>
              <a:rPr lang="zh-TW" altLang="zh-TW" dirty="0" smtClean="0"/>
              <a:t>，</a:t>
            </a:r>
            <a:r>
              <a:rPr lang="zh-TW" altLang="en-US" dirty="0" smtClean="0"/>
              <a:t>國家依</a:t>
            </a:r>
            <a:r>
              <a:rPr lang="zh-TW" altLang="zh-TW" dirty="0" smtClean="0"/>
              <a:t>現代</a:t>
            </a:r>
            <a:r>
              <a:rPr lang="zh-TW" altLang="zh-TW" dirty="0"/>
              <a:t>意義</a:t>
            </a:r>
            <a:r>
              <a:rPr lang="zh-TW" altLang="zh-TW" dirty="0" smtClean="0"/>
              <a:t>刑法</a:t>
            </a:r>
            <a:r>
              <a:rPr lang="zh-TW" altLang="en-US" dirty="0" smtClean="0"/>
              <a:t>課以</a:t>
            </a:r>
            <a:r>
              <a:rPr lang="zh-TW" altLang="zh-TW" dirty="0" smtClean="0"/>
              <a:t>刑罰</a:t>
            </a:r>
            <a:r>
              <a:rPr lang="zh-TW" altLang="zh-TW" dirty="0"/>
              <a:t>，此時並不考量原住民族的法律傳統</a:t>
            </a:r>
            <a:r>
              <a:rPr lang="zh-TW" altLang="zh-TW" dirty="0" smtClean="0"/>
              <a:t>。</a:t>
            </a:r>
            <a:endParaRPr lang="en-US" altLang="zh-TW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zh-TW" altLang="zh-TW" sz="4000" dirty="0"/>
              <a:t>六、中華民國法下長期以同化為基調</a:t>
            </a:r>
            <a:r>
              <a:rPr lang="zh-TW" altLang="zh-TW" dirty="0"/>
              <a:t/>
            </a:r>
            <a:br>
              <a:rPr lang="zh-TW" altLang="zh-TW" dirty="0"/>
            </a:br>
            <a:r>
              <a:rPr lang="zh-TW" altLang="zh-TW" dirty="0"/>
              <a:t> </a:t>
            </a:r>
            <a:r>
              <a:rPr lang="zh-TW" altLang="zh-TW" sz="4000" dirty="0"/>
              <a:t>（一）從「山地同胞」到「山地山胞</a:t>
            </a:r>
            <a:r>
              <a:rPr lang="zh-TW" altLang="zh-TW" sz="4000" dirty="0" smtClean="0"/>
              <a:t>」</a:t>
            </a:r>
            <a:r>
              <a:rPr lang="zh-TW" altLang="en-US" sz="4000" dirty="0" smtClean="0"/>
              <a:t>         </a:t>
            </a:r>
            <a:r>
              <a:rPr lang="zh-TW" altLang="zh-TW" sz="4000" dirty="0" smtClean="0"/>
              <a:t>與</a:t>
            </a:r>
            <a:r>
              <a:rPr lang="zh-TW" altLang="zh-TW" sz="4000" dirty="0"/>
              <a:t>涵蓋平埔族的「平地山胞」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zh-TW" altLang="zh-TW" dirty="0"/>
              <a:t>國民黨政權於</a:t>
            </a:r>
            <a:r>
              <a:rPr lang="en-US" altLang="zh-TW" dirty="0"/>
              <a:t>1945</a:t>
            </a:r>
            <a:r>
              <a:rPr lang="zh-TW" altLang="zh-TW" dirty="0"/>
              <a:t>年接收台灣後，即</a:t>
            </a:r>
            <a:r>
              <a:rPr lang="zh-TW" altLang="zh-TW" dirty="0" smtClean="0"/>
              <a:t>以「</a:t>
            </a:r>
            <a:r>
              <a:rPr lang="zh-TW" altLang="zh-TW" dirty="0"/>
              <a:t>山地</a:t>
            </a:r>
            <a:r>
              <a:rPr lang="zh-TW" altLang="zh-TW" dirty="0" smtClean="0"/>
              <a:t>」轉譯</a:t>
            </a:r>
            <a:r>
              <a:rPr lang="zh-TW" altLang="en-US" dirty="0" smtClean="0"/>
              <a:t>日治時期</a:t>
            </a:r>
            <a:r>
              <a:rPr lang="zh-TW" altLang="zh-TW" dirty="0" smtClean="0"/>
              <a:t>「</a:t>
            </a:r>
            <a:r>
              <a:rPr lang="zh-TW" altLang="zh-TW" dirty="0"/>
              <a:t>蕃地」</a:t>
            </a:r>
            <a:r>
              <a:rPr lang="zh-TW" altLang="zh-TW" dirty="0" smtClean="0"/>
              <a:t>，以</a:t>
            </a:r>
            <a:r>
              <a:rPr lang="zh-TW" altLang="zh-TW" dirty="0"/>
              <a:t>「平地</a:t>
            </a:r>
            <a:r>
              <a:rPr lang="zh-TW" altLang="zh-TW" dirty="0" smtClean="0"/>
              <a:t>」轉譯「</a:t>
            </a:r>
            <a:r>
              <a:rPr lang="zh-TW" altLang="zh-TW" dirty="0"/>
              <a:t>普通行政區域</a:t>
            </a:r>
            <a:r>
              <a:rPr lang="zh-TW" altLang="zh-TW" dirty="0" smtClean="0"/>
              <a:t>」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en-US" altLang="zh-TW" dirty="0" smtClean="0"/>
              <a:t> </a:t>
            </a:r>
            <a:r>
              <a:rPr lang="en-US" altLang="zh-TW" dirty="0"/>
              <a:t>1947</a:t>
            </a:r>
            <a:r>
              <a:rPr lang="zh-TW" altLang="zh-TW" dirty="0" smtClean="0"/>
              <a:t>年定調</a:t>
            </a:r>
            <a:r>
              <a:rPr lang="zh-TW" altLang="en-US" dirty="0" smtClean="0"/>
              <a:t>將高山族原住民譯</a:t>
            </a:r>
            <a:r>
              <a:rPr lang="zh-TW" altLang="zh-TW" dirty="0" smtClean="0"/>
              <a:t>為</a:t>
            </a:r>
            <a:r>
              <a:rPr lang="zh-TW" altLang="zh-TW" dirty="0"/>
              <a:t>「山地同胞</a:t>
            </a:r>
            <a:r>
              <a:rPr lang="zh-TW" altLang="zh-TW" dirty="0" smtClean="0"/>
              <a:t>」</a:t>
            </a:r>
            <a:r>
              <a:rPr lang="zh-TW" altLang="en-US" dirty="0" smtClean="0"/>
              <a:t>。但</a:t>
            </a:r>
            <a:r>
              <a:rPr lang="zh-TW" altLang="zh-TW" dirty="0"/>
              <a:t>居住在山地</a:t>
            </a:r>
            <a:r>
              <a:rPr lang="zh-TW" altLang="zh-TW" dirty="0" smtClean="0"/>
              <a:t>者</a:t>
            </a:r>
            <a:r>
              <a:rPr lang="zh-TW" altLang="en-US" dirty="0" smtClean="0"/>
              <a:t>，</a:t>
            </a:r>
            <a:r>
              <a:rPr lang="zh-TW" altLang="zh-TW" dirty="0" smtClean="0"/>
              <a:t>還有漢人</a:t>
            </a:r>
            <a:r>
              <a:rPr lang="en-US" altLang="zh-TW" dirty="0" smtClean="0"/>
              <a:t>/</a:t>
            </a:r>
            <a:r>
              <a:rPr lang="zh-TW" altLang="en-US" dirty="0" smtClean="0"/>
              <a:t>平地人，故中華民國政府依日治時期</a:t>
            </a:r>
            <a:r>
              <a:rPr lang="zh-TW" altLang="zh-TW" dirty="0" smtClean="0"/>
              <a:t>戶籍簿</a:t>
            </a:r>
            <a:r>
              <a:rPr lang="zh-TW" altLang="en-US" dirty="0" smtClean="0"/>
              <a:t>為區分兩者之依據。</a:t>
            </a:r>
            <a:r>
              <a:rPr lang="zh-TW" altLang="zh-TW" dirty="0" smtClean="0"/>
              <a:t>高山族</a:t>
            </a:r>
            <a:r>
              <a:rPr lang="zh-TW" altLang="zh-TW" dirty="0"/>
              <a:t>原住民</a:t>
            </a:r>
            <a:r>
              <a:rPr lang="zh-TW" altLang="zh-TW" dirty="0" smtClean="0"/>
              <a:t>也還有</a:t>
            </a:r>
            <a:r>
              <a:rPr lang="zh-TW" altLang="zh-TW" dirty="0"/>
              <a:t>住在平地</a:t>
            </a:r>
            <a:r>
              <a:rPr lang="zh-TW" altLang="zh-TW" dirty="0" smtClean="0"/>
              <a:t>者</a:t>
            </a:r>
            <a:r>
              <a:rPr lang="zh-TW" altLang="en-US" dirty="0" smtClean="0"/>
              <a:t>，後來稱之為「平地山胞」，其身分認定除依日治時期</a:t>
            </a:r>
            <a:r>
              <a:rPr lang="zh-TW" altLang="zh-TW" dirty="0" smtClean="0"/>
              <a:t>戶口調查簿</a:t>
            </a:r>
            <a:r>
              <a:rPr lang="zh-TW" altLang="en-US" dirty="0" smtClean="0"/>
              <a:t>外，還須</a:t>
            </a:r>
            <a:r>
              <a:rPr lang="zh-TW" altLang="zh-TW" dirty="0" smtClean="0"/>
              <a:t>經</a:t>
            </a:r>
            <a:r>
              <a:rPr lang="zh-TW" altLang="zh-TW" dirty="0"/>
              <a:t>個人申請為該項身分之登記</a:t>
            </a:r>
            <a:r>
              <a:rPr lang="zh-TW" altLang="en-US" dirty="0" smtClean="0"/>
              <a:t>，不同於「山地山胞」。</a:t>
            </a:r>
            <a:endParaRPr lang="zh-TW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627683"/>
            <a:ext cx="8229600" cy="5832648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dirty="0" smtClean="0"/>
              <a:t>1980</a:t>
            </a:r>
            <a:r>
              <a:rPr lang="zh-TW" altLang="en-US" dirty="0" smtClean="0"/>
              <a:t>年山胞身分認定標準規定，原漢</a:t>
            </a:r>
            <a:r>
              <a:rPr lang="zh-TW" altLang="zh-TW" dirty="0" smtClean="0"/>
              <a:t>通婚或收養</a:t>
            </a:r>
            <a:r>
              <a:rPr lang="zh-TW" altLang="en-US" dirty="0" smtClean="0"/>
              <a:t>時，山地女子、山地被收養者喪失山胞身分，但平地女子、平地被收養者卻不因之取得山胞身分，這般「無得有失」</a:t>
            </a:r>
            <a:r>
              <a:rPr lang="zh-TW" altLang="zh-TW" dirty="0" smtClean="0"/>
              <a:t>縮</a:t>
            </a:r>
            <a:r>
              <a:rPr lang="zh-TW" altLang="en-US" dirty="0" smtClean="0"/>
              <a:t>小了</a:t>
            </a:r>
            <a:r>
              <a:rPr lang="zh-TW" altLang="zh-TW" dirty="0" smtClean="0"/>
              <a:t>「山胞」此一特殊人群的範圍。</a:t>
            </a:r>
            <a:endParaRPr lang="en-US" altLang="zh-TW" dirty="0" smtClean="0"/>
          </a:p>
          <a:p>
            <a:r>
              <a:rPr lang="zh-TW" altLang="en-US" dirty="0" smtClean="0"/>
              <a:t>與戰前不同的是，</a:t>
            </a:r>
            <a:r>
              <a:rPr lang="zh-TW" altLang="zh-TW" dirty="0" smtClean="0"/>
              <a:t>高山族</a:t>
            </a:r>
            <a:r>
              <a:rPr lang="zh-TW" altLang="zh-TW" dirty="0"/>
              <a:t>原住民與日治時期的台灣人</a:t>
            </a:r>
            <a:r>
              <a:rPr lang="en-US" altLang="zh-TW" dirty="0"/>
              <a:t>/</a:t>
            </a:r>
            <a:r>
              <a:rPr lang="zh-TW" altLang="zh-TW" dirty="0"/>
              <a:t>本島人</a:t>
            </a:r>
            <a:r>
              <a:rPr lang="zh-TW" altLang="zh-TW" dirty="0" smtClean="0"/>
              <a:t>，</a:t>
            </a:r>
            <a:r>
              <a:rPr lang="zh-TW" altLang="en-US" dirty="0" smtClean="0"/>
              <a:t>在中華民國法制下</a:t>
            </a:r>
            <a:r>
              <a:rPr lang="zh-TW" altLang="zh-TW" dirty="0" smtClean="0"/>
              <a:t>同</a:t>
            </a:r>
            <a:r>
              <a:rPr lang="zh-TW" altLang="zh-TW" dirty="0"/>
              <a:t>屬「本省籍」，以相對於另一稱為「外省籍」的人群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從</a:t>
            </a:r>
            <a:r>
              <a:rPr lang="en-US" altLang="zh-TW" dirty="0" smtClean="0"/>
              <a:t>1959</a:t>
            </a:r>
            <a:r>
              <a:rPr lang="zh-TW" altLang="en-US" dirty="0" smtClean="0"/>
              <a:t>年起，中華民國</a:t>
            </a:r>
            <a:r>
              <a:rPr lang="zh-TW" altLang="zh-TW" dirty="0" smtClean="0"/>
              <a:t>法律</a:t>
            </a:r>
            <a:r>
              <a:rPr lang="zh-TW" altLang="zh-TW" dirty="0"/>
              <a:t>不再承認「平埔族</a:t>
            </a:r>
            <a:r>
              <a:rPr lang="zh-TW" altLang="zh-TW" dirty="0" smtClean="0"/>
              <a:t>」</a:t>
            </a:r>
            <a:r>
              <a:rPr lang="zh-TW" altLang="en-US" dirty="0" smtClean="0"/>
              <a:t>之</a:t>
            </a:r>
            <a:r>
              <a:rPr lang="zh-TW" altLang="zh-TW" dirty="0" smtClean="0"/>
              <a:t>存在</a:t>
            </a:r>
            <a:r>
              <a:rPr lang="zh-TW" altLang="en-US" dirty="0" smtClean="0"/>
              <a:t>，但</a:t>
            </a:r>
            <a:r>
              <a:rPr lang="zh-TW" altLang="zh-TW" dirty="0" smtClean="0"/>
              <a:t>平埔</a:t>
            </a:r>
            <a:r>
              <a:rPr lang="zh-TW" altLang="zh-TW" dirty="0"/>
              <a:t>族人</a:t>
            </a:r>
            <a:r>
              <a:rPr lang="zh-TW" altLang="zh-TW" dirty="0" smtClean="0"/>
              <a:t>得經聲</a:t>
            </a:r>
            <a:r>
              <a:rPr lang="zh-TW" altLang="zh-TW" dirty="0"/>
              <a:t>請登記而成為平地</a:t>
            </a:r>
            <a:r>
              <a:rPr lang="zh-TW" altLang="zh-TW" dirty="0" smtClean="0"/>
              <a:t>山胞</a:t>
            </a:r>
            <a:r>
              <a:rPr lang="zh-TW" altLang="en-US" dirty="0" smtClean="0"/>
              <a:t>，平埔族與高山族在國家法上首度同屬原住民族</a:t>
            </a:r>
            <a:r>
              <a:rPr lang="zh-TW" altLang="zh-TW" dirty="0" smtClean="0"/>
              <a:t>。</a:t>
            </a:r>
            <a:r>
              <a:rPr lang="zh-TW" altLang="en-US" dirty="0" smtClean="0"/>
              <a:t>惟平埔族人申請登記時並無「平埔族」供其勾選</a:t>
            </a:r>
            <a:r>
              <a:rPr lang="zh-TW" altLang="zh-TW" dirty="0" smtClean="0"/>
              <a:t>，且</a:t>
            </a:r>
            <a:r>
              <a:rPr lang="zh-TW" altLang="en-US" dirty="0" smtClean="0"/>
              <a:t>不見得知悉須申請登記，故</a:t>
            </a:r>
            <a:r>
              <a:rPr lang="en-US" altLang="zh-TW" dirty="0" smtClean="0"/>
              <a:t>1950</a:t>
            </a:r>
            <a:r>
              <a:rPr lang="zh-TW" altLang="en-US" dirty="0" smtClean="0"/>
              <a:t>年代僅</a:t>
            </a:r>
            <a:r>
              <a:rPr lang="zh-TW" altLang="zh-TW" dirty="0" smtClean="0"/>
              <a:t>極少數平埔族人，</a:t>
            </a:r>
            <a:r>
              <a:rPr lang="zh-TW" altLang="en-US" dirty="0" smtClean="0"/>
              <a:t>以他族（如阿美族）身分</a:t>
            </a:r>
            <a:r>
              <a:rPr lang="zh-TW" altLang="zh-TW" dirty="0" smtClean="0"/>
              <a:t>被</a:t>
            </a:r>
            <a:r>
              <a:rPr lang="zh-TW" altLang="zh-TW" dirty="0"/>
              <a:t>認定為平地山胞。</a:t>
            </a:r>
            <a:endParaRPr lang="zh-TW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zh-TW" altLang="zh-TW" sz="3600" dirty="0"/>
              <a:t>（二）縮小特別區域及減少特別措施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980728"/>
            <a:ext cx="8229600" cy="5544616"/>
          </a:xfrm>
        </p:spPr>
        <p:txBody>
          <a:bodyPr>
            <a:normAutofit fontScale="85000" lnSpcReduction="20000"/>
          </a:bodyPr>
          <a:lstStyle/>
          <a:p>
            <a:r>
              <a:rPr lang="zh-TW" altLang="zh-TW" dirty="0" smtClean="0"/>
              <a:t>台灣省政府於</a:t>
            </a:r>
            <a:r>
              <a:rPr lang="en-US" altLang="zh-TW" dirty="0" smtClean="0"/>
              <a:t>1948</a:t>
            </a:r>
            <a:r>
              <a:rPr lang="zh-TW" altLang="zh-TW" dirty="0" smtClean="0"/>
              <a:t>年</a:t>
            </a:r>
            <a:r>
              <a:rPr lang="zh-TW" altLang="en-US" dirty="0" smtClean="0"/>
              <a:t>依</a:t>
            </a:r>
            <a:r>
              <a:rPr lang="zh-TW" altLang="zh-TW" dirty="0" smtClean="0"/>
              <a:t>《臺灣省各縣山地保留地管理辦法》沿襲日治後期的「保留地」制度</a:t>
            </a:r>
            <a:r>
              <a:rPr lang="zh-TW" altLang="en-US" dirty="0" smtClean="0"/>
              <a:t>。</a:t>
            </a:r>
            <a:r>
              <a:rPr lang="zh-TW" altLang="zh-TW" dirty="0" smtClean="0"/>
              <a:t>高山族原住民僅能「使用」</a:t>
            </a:r>
            <a:r>
              <a:rPr lang="zh-TW" altLang="en-US" dirty="0" smtClean="0"/>
              <a:t>國有的</a:t>
            </a:r>
            <a:r>
              <a:rPr lang="zh-TW" altLang="zh-TW" dirty="0" smtClean="0"/>
              <a:t>保留地</a:t>
            </a:r>
            <a:r>
              <a:rPr lang="zh-TW" altLang="en-US" dirty="0" smtClean="0"/>
              <a:t>，故因此能享有</a:t>
            </a:r>
            <a:r>
              <a:rPr lang="zh-TW" altLang="zh-TW" dirty="0" smtClean="0"/>
              <a:t>的山林資源仍十分有限。</a:t>
            </a:r>
            <a:endParaRPr lang="zh-TW" altLang="en-US" dirty="0" smtClean="0"/>
          </a:p>
          <a:p>
            <a:r>
              <a:rPr lang="en-US" altLang="zh-TW" dirty="0" smtClean="0"/>
              <a:t>1949</a:t>
            </a:r>
            <a:r>
              <a:rPr lang="zh-TW" altLang="zh-TW" dirty="0" smtClean="0"/>
              <a:t>年</a:t>
            </a:r>
            <a:r>
              <a:rPr lang="zh-TW" altLang="en-US" dirty="0" smtClean="0"/>
              <a:t>後，</a:t>
            </a:r>
            <a:r>
              <a:rPr lang="zh-TW" altLang="zh-TW" dirty="0" smtClean="0"/>
              <a:t>仿效日治時期</a:t>
            </a:r>
            <a:r>
              <a:rPr lang="zh-TW" altLang="en-US" dirty="0" smtClean="0"/>
              <a:t>作法，</a:t>
            </a:r>
            <a:r>
              <a:rPr lang="zh-TW" altLang="zh-TW" dirty="0" smtClean="0"/>
              <a:t>平地人民須得許可始能進入山地鄉中被劃定為管制區者。</a:t>
            </a:r>
            <a:r>
              <a:rPr lang="zh-TW" altLang="en-US" dirty="0" smtClean="0"/>
              <a:t>但</a:t>
            </a:r>
            <a:r>
              <a:rPr lang="en-US" altLang="zh-TW" dirty="0" smtClean="0"/>
              <a:t>1960</a:t>
            </a:r>
            <a:r>
              <a:rPr lang="zh-TW" altLang="en-US" dirty="0" smtClean="0"/>
              <a:t>年後，卻</a:t>
            </a:r>
            <a:r>
              <a:rPr lang="zh-TW" altLang="zh-TW" dirty="0" smtClean="0"/>
              <a:t>讓一般漢人，尤其是</a:t>
            </a:r>
            <a:r>
              <a:rPr lang="zh-TW" altLang="en-US" dirty="0" smtClean="0"/>
              <a:t>「</a:t>
            </a:r>
            <a:r>
              <a:rPr lang="zh-TW" altLang="zh-TW" dirty="0" smtClean="0"/>
              <a:t>公私營工廠、農林漁牧等事業機關團體</a:t>
            </a:r>
            <a:r>
              <a:rPr lang="zh-TW" altLang="en-US" dirty="0" smtClean="0"/>
              <a:t>」等經濟上強勢者</a:t>
            </a:r>
            <a:r>
              <a:rPr lang="zh-TW" altLang="zh-TW" dirty="0" smtClean="0"/>
              <a:t>，進入</a:t>
            </a:r>
            <a:r>
              <a:rPr lang="zh-TW" altLang="en-US" dirty="0" smtClean="0"/>
              <a:t>保留地為</a:t>
            </a:r>
            <a:r>
              <a:rPr lang="zh-TW" altLang="zh-TW" dirty="0" smtClean="0"/>
              <a:t>各種開發行為，</a:t>
            </a:r>
            <a:r>
              <a:rPr lang="zh-TW" altLang="en-US" dirty="0" smtClean="0"/>
              <a:t>使</a:t>
            </a:r>
            <a:r>
              <a:rPr lang="zh-TW" altLang="zh-TW" dirty="0" smtClean="0"/>
              <a:t>山地保留地</a:t>
            </a:r>
            <a:r>
              <a:rPr lang="zh-TW" altLang="en-US" dirty="0" smtClean="0"/>
              <a:t>更加</a:t>
            </a:r>
            <a:r>
              <a:rPr lang="zh-TW" altLang="zh-TW" dirty="0" smtClean="0"/>
              <a:t>原漢混居</a:t>
            </a:r>
            <a:r>
              <a:rPr lang="zh-TW" altLang="en-US" dirty="0" smtClean="0"/>
              <a:t>，減少該地域的特殊性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r>
              <a:rPr lang="en-US" altLang="zh-TW" dirty="0" smtClean="0"/>
              <a:t>1966</a:t>
            </a:r>
            <a:r>
              <a:rPr lang="zh-TW" altLang="zh-TW" dirty="0" smtClean="0"/>
              <a:t>年</a:t>
            </a:r>
            <a:r>
              <a:rPr lang="zh-TW" altLang="en-US" dirty="0" smtClean="0"/>
              <a:t>規定，</a:t>
            </a:r>
            <a:r>
              <a:rPr lang="zh-TW" altLang="zh-TW" dirty="0" smtClean="0"/>
              <a:t>使用保留地的山地人民，就農地登地耕作權，登記後繼續耕作十年時，無償取得土地所有權</a:t>
            </a:r>
            <a:r>
              <a:rPr lang="zh-TW" altLang="en-US" dirty="0" smtClean="0"/>
              <a:t>，但</a:t>
            </a:r>
            <a:r>
              <a:rPr lang="zh-TW" altLang="zh-TW" dirty="0" smtClean="0"/>
              <a:t>其承受人</a:t>
            </a:r>
            <a:r>
              <a:rPr lang="zh-TW" altLang="en-US" dirty="0" smtClean="0"/>
              <a:t>限於</a:t>
            </a:r>
            <a:r>
              <a:rPr lang="zh-TW" altLang="zh-TW" dirty="0" smtClean="0"/>
              <a:t>山地人民</a:t>
            </a:r>
            <a:r>
              <a:rPr lang="zh-TW" altLang="en-US" dirty="0" smtClean="0"/>
              <a:t>。</a:t>
            </a:r>
            <a:r>
              <a:rPr lang="zh-TW" altLang="zh-TW" dirty="0" smtClean="0"/>
              <a:t>首</a:t>
            </a:r>
            <a:r>
              <a:rPr lang="zh-TW" altLang="en-US" dirty="0" smtClean="0"/>
              <a:t>度</a:t>
            </a:r>
            <a:r>
              <a:rPr lang="zh-TW" altLang="zh-TW" dirty="0" smtClean="0"/>
              <a:t>將</a:t>
            </a:r>
            <a:r>
              <a:rPr lang="zh-TW" altLang="en-US" dirty="0" smtClean="0"/>
              <a:t>平地的</a:t>
            </a:r>
            <a:r>
              <a:rPr lang="zh-TW" altLang="zh-TW" dirty="0" smtClean="0"/>
              <a:t>個人主義所有權制度</a:t>
            </a:r>
            <a:r>
              <a:rPr lang="zh-TW" altLang="en-US" dirty="0" smtClean="0"/>
              <a:t>，導入在</a:t>
            </a:r>
            <a:r>
              <a:rPr lang="zh-TW" altLang="zh-TW" dirty="0" smtClean="0"/>
              <a:t>山地的高山族原住民社會中，縮減</a:t>
            </a:r>
            <a:r>
              <a:rPr lang="zh-TW" altLang="en-US" dirty="0" smtClean="0"/>
              <a:t>其在法制上的</a:t>
            </a:r>
            <a:r>
              <a:rPr lang="zh-TW" altLang="zh-TW" dirty="0" smtClean="0"/>
              <a:t>特殊性</a:t>
            </a:r>
            <a:r>
              <a:rPr lang="zh-TW" altLang="en-US" dirty="0" smtClean="0"/>
              <a:t>，使其</a:t>
            </a:r>
            <a:r>
              <a:rPr lang="zh-TW" altLang="zh-TW" dirty="0" smtClean="0"/>
              <a:t>在一定程度內被納入資本主義經濟</a:t>
            </a:r>
            <a:r>
              <a:rPr lang="zh-TW" altLang="en-US" dirty="0" smtClean="0"/>
              <a:t>。</a:t>
            </a:r>
            <a:endParaRPr lang="en-US" altLang="zh-TW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zh-TW" sz="4000" dirty="0" smtClean="0"/>
              <a:t>（三）原住民族法律傳統遭否定</a:t>
            </a:r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r>
              <a:rPr lang="zh-TW" altLang="en-US" sz="4000" dirty="0" smtClean="0"/>
              <a:t>     </a:t>
            </a:r>
            <a:r>
              <a:rPr lang="zh-TW" altLang="zh-TW" sz="4000" dirty="0" smtClean="0"/>
              <a:t>卻也未貫徹法治原則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257800"/>
          </a:xfrm>
        </p:spPr>
        <p:txBody>
          <a:bodyPr>
            <a:normAutofit fontScale="85000" lnSpcReduction="10000"/>
          </a:bodyPr>
          <a:lstStyle/>
          <a:p>
            <a:r>
              <a:rPr lang="zh-TW" altLang="zh-TW" dirty="0" smtClean="0"/>
              <a:t>國民黨政權領台後，即刻全面地將現代的民刑事法律，施行於對之相當陌生的高山族原住民族。</a:t>
            </a:r>
            <a:r>
              <a:rPr lang="zh-TW" altLang="en-US" dirty="0" smtClean="0"/>
              <a:t>之所以</a:t>
            </a:r>
            <a:r>
              <a:rPr lang="zh-TW" altLang="zh-TW" dirty="0" smtClean="0"/>
              <a:t>與漢人適用相同法律</a:t>
            </a:r>
            <a:r>
              <a:rPr lang="zh-TW" altLang="en-US" dirty="0" smtClean="0"/>
              <a:t>，</a:t>
            </a:r>
            <a:r>
              <a:rPr lang="zh-TW" altLang="zh-TW" dirty="0" smtClean="0"/>
              <a:t>反</a:t>
            </a:r>
            <a:r>
              <a:rPr lang="zh-TW" altLang="en-US" dirty="0" smtClean="0"/>
              <a:t>而對其造成</a:t>
            </a:r>
            <a:r>
              <a:rPr lang="zh-TW" altLang="zh-TW" dirty="0" smtClean="0"/>
              <a:t>不利，</a:t>
            </a:r>
            <a:r>
              <a:rPr lang="zh-TW" altLang="en-US" dirty="0" smtClean="0"/>
              <a:t>乃</a:t>
            </a:r>
            <a:r>
              <a:rPr lang="zh-TW" altLang="zh-TW" dirty="0" smtClean="0"/>
              <a:t>因這些法律未曾參酌原住民族固有的法律傳統。</a:t>
            </a:r>
            <a:endParaRPr lang="en-US" altLang="zh-TW" dirty="0" smtClean="0"/>
          </a:p>
          <a:p>
            <a:r>
              <a:rPr lang="zh-TW" altLang="zh-TW" dirty="0" smtClean="0"/>
              <a:t>國民黨政權沿襲日</a:t>
            </a:r>
            <a:r>
              <a:rPr lang="zh-TW" altLang="en-US" dirty="0" smtClean="0"/>
              <a:t>治時期</a:t>
            </a:r>
            <a:r>
              <a:rPr lang="zh-TW" altLang="zh-TW" dirty="0" smtClean="0"/>
              <a:t>因不依法統治而僅以行政命令規範</a:t>
            </a:r>
            <a:r>
              <a:rPr lang="zh-TW" altLang="en-US" dirty="0" smtClean="0"/>
              <a:t>高山族原住民</a:t>
            </a:r>
            <a:r>
              <a:rPr lang="zh-TW" altLang="zh-TW" dirty="0" smtClean="0"/>
              <a:t>的作法</a:t>
            </a:r>
            <a:r>
              <a:rPr lang="zh-TW" altLang="en-US" dirty="0" smtClean="0"/>
              <a:t>，以致如</a:t>
            </a:r>
            <a:r>
              <a:rPr lang="zh-TW" altLang="zh-TW" dirty="0" smtClean="0"/>
              <a:t>前揭山地保留地管理辦法，恐將因違反法律保留原則而無效，使原住民依此辦法可獲得的使用上利益落空。</a:t>
            </a:r>
            <a:endParaRPr lang="en-US" altLang="zh-TW" dirty="0" smtClean="0"/>
          </a:p>
          <a:p>
            <a:r>
              <a:rPr lang="zh-TW" altLang="zh-TW" dirty="0" smtClean="0"/>
              <a:t>行政機關從</a:t>
            </a:r>
            <a:r>
              <a:rPr lang="en-US" altLang="zh-TW" dirty="0" smtClean="0"/>
              <a:t>1958</a:t>
            </a:r>
            <a:r>
              <a:rPr lang="zh-TW" altLang="zh-TW" dirty="0" smtClean="0"/>
              <a:t>年至</a:t>
            </a:r>
            <a:r>
              <a:rPr lang="en-US" altLang="zh-TW" dirty="0" smtClean="0"/>
              <a:t>1985</a:t>
            </a:r>
            <a:r>
              <a:rPr lang="zh-TW" altLang="zh-TW" dirty="0" smtClean="0"/>
              <a:t>年，曾六度藉「清理」等之名，以行政命令將原漢間私下讓售或轉租保留地之非法使用「就地合法化」，而非由政府依當時的保留地管理辦法收回，以致讓更多的保留地流入漢人之手。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zh-TW" sz="3600" dirty="0" smtClean="0"/>
              <a:t>七、晚近國家法律轉趨承認原住民族主體性</a:t>
            </a:r>
            <a:br>
              <a:rPr lang="zh-TW" altLang="zh-TW" sz="3600" dirty="0" smtClean="0"/>
            </a:br>
            <a:r>
              <a:rPr lang="zh-TW" altLang="zh-TW" sz="3600" dirty="0" smtClean="0"/>
              <a:t>（一）整體發展概況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1729" y="1556792"/>
            <a:ext cx="8229600" cy="5373216"/>
          </a:xfrm>
        </p:spPr>
        <p:txBody>
          <a:bodyPr>
            <a:normAutofit fontScale="85000" lnSpcReduction="20000"/>
          </a:bodyPr>
          <a:lstStyle/>
          <a:p>
            <a:r>
              <a:rPr lang="zh-TW" altLang="zh-TW" dirty="0" smtClean="0"/>
              <a:t>於</a:t>
            </a:r>
            <a:r>
              <a:rPr lang="en-US" altLang="zh-TW" dirty="0" smtClean="0"/>
              <a:t>1970</a:t>
            </a:r>
            <a:r>
              <a:rPr lang="zh-TW" altLang="zh-TW" dirty="0" smtClean="0"/>
              <a:t>年代與</a:t>
            </a:r>
            <a:r>
              <a:rPr lang="en-US" altLang="zh-TW" dirty="0" smtClean="0"/>
              <a:t>1980</a:t>
            </a:r>
            <a:r>
              <a:rPr lang="zh-TW" altLang="zh-TW" dirty="0" smtClean="0"/>
              <a:t>年代，在國際組織內及國際法的實踐上逐漸產生以「原住」（</a:t>
            </a:r>
            <a:r>
              <a:rPr lang="en-US" altLang="zh-TW" dirty="0" smtClean="0"/>
              <a:t>indigenous</a:t>
            </a:r>
            <a:r>
              <a:rPr lang="zh-TW" altLang="zh-TW" dirty="0" smtClean="0"/>
              <a:t>）民族作為權利主體的觀念</a:t>
            </a:r>
            <a:r>
              <a:rPr lang="zh-TW" altLang="en-US" dirty="0" smtClean="0"/>
              <a:t>，並於</a:t>
            </a:r>
            <a:r>
              <a:rPr lang="en-US" altLang="zh-TW" dirty="0" smtClean="0"/>
              <a:t>1980</a:t>
            </a:r>
            <a:r>
              <a:rPr lang="zh-TW" altLang="en-US" dirty="0" smtClean="0"/>
              <a:t>年代中期傳入台灣。</a:t>
            </a:r>
            <a:endParaRPr lang="en-US" altLang="zh-TW" dirty="0" smtClean="0"/>
          </a:p>
          <a:p>
            <a:r>
              <a:rPr lang="en-US" altLang="zh-TW" dirty="0" smtClean="0"/>
              <a:t>1990</a:t>
            </a:r>
            <a:r>
              <a:rPr lang="zh-TW" altLang="zh-TW" dirty="0" smtClean="0"/>
              <a:t>年代</a:t>
            </a:r>
            <a:r>
              <a:rPr lang="zh-TW" altLang="en-US" dirty="0" smtClean="0"/>
              <a:t>在</a:t>
            </a:r>
            <a:r>
              <a:rPr lang="zh-TW" altLang="zh-TW" dirty="0" smtClean="0"/>
              <a:t>為推動政治民主化而展開修憲的氛圍下，</a:t>
            </a:r>
            <a:r>
              <a:rPr lang="en-US" altLang="zh-TW" dirty="0" smtClean="0"/>
              <a:t>1991</a:t>
            </a:r>
            <a:r>
              <a:rPr lang="zh-TW" altLang="zh-TW" dirty="0" smtClean="0"/>
              <a:t>年及</a:t>
            </a:r>
            <a:r>
              <a:rPr lang="en-US" altLang="zh-TW" dirty="0" smtClean="0"/>
              <a:t>1992</a:t>
            </a:r>
            <a:r>
              <a:rPr lang="zh-TW" altLang="zh-TW" dirty="0" smtClean="0"/>
              <a:t>年的憲法增修條文，保障時稱「山胞」之原住民的公民與政治權利，</a:t>
            </a:r>
            <a:r>
              <a:rPr lang="en-US" altLang="zh-TW" dirty="0" smtClean="0"/>
              <a:t>1994</a:t>
            </a:r>
            <a:r>
              <a:rPr lang="zh-TW" altLang="zh-TW" dirty="0" smtClean="0"/>
              <a:t>年憲法增修條文將「山胞」正名為「原住民」，</a:t>
            </a:r>
            <a:r>
              <a:rPr lang="en-US" altLang="zh-TW" dirty="0" smtClean="0"/>
              <a:t>1997</a:t>
            </a:r>
            <a:r>
              <a:rPr lang="zh-TW" altLang="zh-TW" dirty="0" smtClean="0"/>
              <a:t>年第四次修憲</a:t>
            </a:r>
            <a:r>
              <a:rPr lang="zh-TW" altLang="en-US" dirty="0" smtClean="0"/>
              <a:t>更</a:t>
            </a:r>
            <a:r>
              <a:rPr lang="zh-TW" altLang="zh-TW" dirty="0" smtClean="0"/>
              <a:t>確立原住</a:t>
            </a:r>
            <a:r>
              <a:rPr lang="zh-TW" altLang="zh-TW" dirty="0" smtClean="0">
                <a:solidFill>
                  <a:srgbClr val="FF0000"/>
                </a:solidFill>
              </a:rPr>
              <a:t>民族</a:t>
            </a:r>
            <a:r>
              <a:rPr lang="zh-TW" altLang="zh-TW" dirty="0" smtClean="0"/>
              <a:t>條款的</a:t>
            </a:r>
            <a:r>
              <a:rPr lang="zh-TW" altLang="zh-TW" dirty="0" smtClean="0">
                <a:solidFill>
                  <a:srgbClr val="FF0000"/>
                </a:solidFill>
              </a:rPr>
              <a:t>集體權</a:t>
            </a:r>
            <a:r>
              <a:rPr lang="zh-TW" altLang="zh-TW" dirty="0" smtClean="0"/>
              <a:t>地位。</a:t>
            </a:r>
            <a:r>
              <a:rPr lang="en-US" altLang="zh-TW" dirty="0" smtClean="0"/>
              <a:t>1996</a:t>
            </a:r>
            <a:r>
              <a:rPr lang="zh-TW" altLang="zh-TW" dirty="0" smtClean="0"/>
              <a:t>年在行政院成立中央部會層級的原住民族事務主管機關，承認原住民族是不同於漢族、具獨特性的民族。</a:t>
            </a:r>
            <a:endParaRPr lang="en-US" altLang="zh-TW" dirty="0" smtClean="0"/>
          </a:p>
          <a:p>
            <a:r>
              <a:rPr lang="en-US" altLang="zh-TW" dirty="0" smtClean="0"/>
              <a:t>1998</a:t>
            </a:r>
            <a:r>
              <a:rPr lang="zh-TW" altLang="zh-TW" dirty="0" smtClean="0"/>
              <a:t>年出現第一部原住民族專屬法律：《原住民族教育法》</a:t>
            </a:r>
            <a:r>
              <a:rPr lang="zh-TW" altLang="en-US" dirty="0" smtClean="0"/>
              <a:t>。</a:t>
            </a:r>
            <a:r>
              <a:rPr lang="en-US" altLang="zh-TW" dirty="0" smtClean="0"/>
              <a:t> 2000</a:t>
            </a:r>
            <a:r>
              <a:rPr lang="zh-TW" altLang="zh-TW" dirty="0" smtClean="0"/>
              <a:t>年首度中央政府政黨輪替</a:t>
            </a:r>
            <a:r>
              <a:rPr lang="zh-TW" altLang="en-US" dirty="0" smtClean="0"/>
              <a:t>後，</a:t>
            </a:r>
            <a:r>
              <a:rPr lang="zh-TW" altLang="zh-TW" dirty="0" smtClean="0"/>
              <a:t>較基於國家與原住民族的「新夥伴關係」，形塑原住民族的集體性權利</a:t>
            </a:r>
            <a:r>
              <a:rPr lang="zh-TW" altLang="en-US" dirty="0" smtClean="0"/>
              <a:t>，</a:t>
            </a:r>
            <a:r>
              <a:rPr lang="en-US" altLang="zh-TW" dirty="0" smtClean="0"/>
              <a:t> 2005</a:t>
            </a:r>
            <a:r>
              <a:rPr lang="zh-TW" altLang="zh-TW" dirty="0" smtClean="0"/>
              <a:t>年制定《原住民族基本法》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998984"/>
          </a:xfrm>
        </p:spPr>
        <p:txBody>
          <a:bodyPr/>
          <a:lstStyle/>
          <a:p>
            <a:r>
              <a:rPr lang="zh-TW" altLang="en-US" sz="4000" dirty="0" smtClean="0"/>
              <a:t>一、緒言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196752"/>
            <a:ext cx="8352928" cy="5256584"/>
          </a:xfrm>
        </p:spPr>
        <p:txBody>
          <a:bodyPr>
            <a:normAutofit fontScale="85000" lnSpcReduction="10000"/>
          </a:bodyPr>
          <a:lstStyle/>
          <a:p>
            <a:r>
              <a:rPr lang="zh-TW" altLang="en-US" dirty="0" smtClean="0"/>
              <a:t>從知識論言，</a:t>
            </a:r>
            <a:r>
              <a:rPr lang="zh-TW" altLang="zh-TW" dirty="0" smtClean="0"/>
              <a:t>包括</a:t>
            </a:r>
            <a:r>
              <a:rPr lang="zh-TW" altLang="zh-TW" dirty="0"/>
              <a:t>法律</a:t>
            </a:r>
            <a:r>
              <a:rPr lang="zh-TW" altLang="zh-TW" dirty="0" smtClean="0"/>
              <a:t>人在內的台灣</a:t>
            </a:r>
            <a:r>
              <a:rPr lang="zh-TW" altLang="zh-TW" dirty="0"/>
              <a:t>社會，</a:t>
            </a:r>
            <a:r>
              <a:rPr lang="zh-TW" altLang="zh-TW" dirty="0" smtClean="0"/>
              <a:t>長期</a:t>
            </a:r>
            <a:r>
              <a:rPr lang="zh-TW" altLang="en-US" dirty="0" smtClean="0"/>
              <a:t>忽視</a:t>
            </a:r>
            <a:r>
              <a:rPr lang="zh-TW" altLang="zh-TW" dirty="0" smtClean="0"/>
              <a:t>以</a:t>
            </a:r>
            <a:r>
              <a:rPr lang="zh-TW" altLang="zh-TW" dirty="0"/>
              <a:t>台灣</a:t>
            </a:r>
            <a:r>
              <a:rPr lang="zh-TW" altLang="zh-TW" dirty="0" smtClean="0"/>
              <a:t>為</a:t>
            </a:r>
            <a:r>
              <a:rPr lang="zh-TW" altLang="en-US" dirty="0" smtClean="0"/>
              <a:t>中心（</a:t>
            </a:r>
            <a:r>
              <a:rPr lang="en-US" altLang="zh-TW" dirty="0" smtClean="0"/>
              <a:t>Taiwan-centered</a:t>
            </a:r>
            <a:r>
              <a:rPr lang="zh-TW" altLang="en-US" dirty="0" smtClean="0"/>
              <a:t>）</a:t>
            </a:r>
            <a:r>
              <a:rPr lang="zh-TW" altLang="zh-TW" dirty="0" smtClean="0"/>
              <a:t>的</a:t>
            </a:r>
            <a:r>
              <a:rPr lang="zh-TW" altLang="zh-TW" dirty="0"/>
              <a:t>法律史，特別是與原住民族相關的</a:t>
            </a:r>
            <a:r>
              <a:rPr lang="zh-TW" altLang="zh-TW" dirty="0" smtClean="0"/>
              <a:t>部分</a:t>
            </a:r>
            <a:r>
              <a:rPr lang="zh-TW" altLang="en-US" dirty="0" smtClean="0"/>
              <a:t>。</a:t>
            </a:r>
            <a:r>
              <a:rPr lang="en-US" altLang="zh-TW" dirty="0" smtClean="0"/>
              <a:t>《</a:t>
            </a:r>
            <a:r>
              <a:rPr lang="zh-TW" altLang="en-US" dirty="0" smtClean="0"/>
              <a:t>台灣法律史概論</a:t>
            </a:r>
            <a:r>
              <a:rPr lang="en-US" altLang="zh-TW" dirty="0" smtClean="0"/>
              <a:t>》</a:t>
            </a:r>
            <a:r>
              <a:rPr lang="zh-TW" altLang="en-US" dirty="0" smtClean="0"/>
              <a:t>雖各時代均言及原住民族，但本文以原住民族為中心。</a:t>
            </a:r>
            <a:endParaRPr lang="en-US" altLang="zh-TW" dirty="0" smtClean="0"/>
          </a:p>
          <a:p>
            <a:r>
              <a:rPr lang="zh-TW" altLang="en-US" dirty="0" smtClean="0"/>
              <a:t>在此將</a:t>
            </a:r>
            <a:r>
              <a:rPr lang="zh-TW" altLang="zh-TW" dirty="0" smtClean="0"/>
              <a:t>兼顧兩種法律</a:t>
            </a:r>
            <a:r>
              <a:rPr lang="zh-TW" altLang="zh-TW" dirty="0"/>
              <a:t>。其一是，台灣歷來的外來政權是以怎樣的法律，定義原住民族的人群屬性、劃定其居住區域、設置特定的統治機構、施以特定的法律規範。其二是，原住民族固有的</a:t>
            </a:r>
            <a:r>
              <a:rPr lang="zh-TW" altLang="zh-TW" dirty="0" smtClean="0"/>
              <a:t>法律－</a:t>
            </a:r>
            <a:r>
              <a:rPr lang="zh-TW" altLang="en-US" dirty="0" smtClean="0"/>
              <a:t>於今可稱</a:t>
            </a:r>
            <a:r>
              <a:rPr lang="zh-TW" altLang="en-US" dirty="0"/>
              <a:t>「</a:t>
            </a:r>
            <a:r>
              <a:rPr lang="zh-TW" altLang="en-US" dirty="0" smtClean="0"/>
              <a:t>法律傳統」（</a:t>
            </a:r>
            <a:r>
              <a:rPr lang="en-US" altLang="zh-TW" dirty="0" smtClean="0"/>
              <a:t>legal traditions</a:t>
            </a:r>
            <a:r>
              <a:rPr lang="zh-TW" altLang="en-US" dirty="0" smtClean="0"/>
              <a:t>）</a:t>
            </a:r>
            <a:r>
              <a:rPr lang="zh-TW" altLang="zh-TW" dirty="0" smtClean="0"/>
              <a:t> － ，是否</a:t>
            </a:r>
            <a:r>
              <a:rPr lang="zh-TW" altLang="zh-TW" dirty="0"/>
              <a:t>被吸納入外來政權所施行的法律中</a:t>
            </a:r>
            <a:r>
              <a:rPr lang="zh-TW" altLang="zh-TW" dirty="0" smtClean="0"/>
              <a:t>？</a:t>
            </a:r>
            <a:endParaRPr lang="en-US" altLang="zh-TW" dirty="0" smtClean="0"/>
          </a:p>
          <a:p>
            <a:r>
              <a:rPr lang="zh-TW" altLang="en-US" dirty="0" smtClean="0"/>
              <a:t>以下著重於描述法</a:t>
            </a:r>
            <a:r>
              <a:rPr lang="zh-TW" altLang="en-US" dirty="0"/>
              <a:t>經驗事實</a:t>
            </a:r>
            <a:r>
              <a:rPr lang="zh-TW" altLang="en-US" dirty="0" smtClean="0"/>
              <a:t>，僅就立法或司法上的法規範論證提出應有的方向。</a:t>
            </a:r>
            <a:r>
              <a:rPr lang="zh-TW" altLang="en-US" dirty="0" smtClean="0">
                <a:solidFill>
                  <a:srgbClr val="FF0000"/>
                </a:solidFill>
              </a:rPr>
              <a:t>→本於所建構的歷史知識，申論「原住民族法律傳統國家法化」議題。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zh-TW" altLang="zh-TW" dirty="0" smtClean="0"/>
              <a:t>上述憲法及法律上的改變</a:t>
            </a:r>
            <a:r>
              <a:rPr lang="zh-TW" altLang="en-US" dirty="0" smtClean="0"/>
              <a:t>，</a:t>
            </a:r>
            <a:r>
              <a:rPr lang="zh-TW" altLang="zh-TW" dirty="0" smtClean="0"/>
              <a:t>存在著口惠而實不至的「執行落差」現象</a:t>
            </a:r>
            <a:r>
              <a:rPr lang="zh-TW" altLang="en-US" dirty="0" smtClean="0"/>
              <a:t>。此來自</a:t>
            </a:r>
            <a:r>
              <a:rPr lang="zh-TW" altLang="zh-TW" dirty="0" smtClean="0"/>
              <a:t>國家法律</a:t>
            </a:r>
            <a:r>
              <a:rPr lang="zh-TW" altLang="en-US" dirty="0" smtClean="0"/>
              <a:t>經常</a:t>
            </a:r>
            <a:r>
              <a:rPr lang="zh-TW" altLang="zh-TW" dirty="0" smtClean="0">
                <a:solidFill>
                  <a:srgbClr val="FF0000"/>
                </a:solidFill>
              </a:rPr>
              <a:t>仍舊</a:t>
            </a:r>
            <a:r>
              <a:rPr lang="zh-TW" altLang="zh-TW" dirty="0" smtClean="0"/>
              <a:t>不承認原住民族依其法律傳統（現代法</a:t>
            </a:r>
            <a:r>
              <a:rPr lang="zh-TW" altLang="en-US" dirty="0" smtClean="0"/>
              <a:t>上被稱</a:t>
            </a:r>
            <a:r>
              <a:rPr lang="zh-TW" altLang="zh-TW" dirty="0" smtClean="0"/>
              <a:t>為「習慣」或「生活慣俗」等），</a:t>
            </a:r>
            <a:r>
              <a:rPr lang="zh-TW" altLang="en-US" dirty="0" smtClean="0"/>
              <a:t>所</a:t>
            </a:r>
            <a:r>
              <a:rPr lang="zh-TW" altLang="zh-TW" dirty="0" smtClean="0"/>
              <a:t>形成</a:t>
            </a:r>
            <a:r>
              <a:rPr lang="zh-TW" altLang="en-US" dirty="0" smtClean="0"/>
              <a:t>之</a:t>
            </a:r>
            <a:r>
              <a:rPr lang="zh-TW" altLang="zh-TW" dirty="0" smtClean="0"/>
              <a:t>特定的秩序狀態。</a:t>
            </a:r>
            <a:endParaRPr lang="en-US" altLang="zh-TW" dirty="0" smtClean="0"/>
          </a:p>
          <a:p>
            <a:r>
              <a:rPr lang="zh-TW" altLang="zh-TW" dirty="0" smtClean="0"/>
              <a:t>原住民族之族數已</a:t>
            </a:r>
            <a:r>
              <a:rPr lang="zh-TW" altLang="en-US" dirty="0" smtClean="0"/>
              <a:t>從</a:t>
            </a:r>
            <a:r>
              <a:rPr lang="en-US" altLang="zh-TW" dirty="0" smtClean="0"/>
              <a:t>9</a:t>
            </a:r>
            <a:r>
              <a:rPr lang="zh-TW" altLang="en-US" dirty="0" smtClean="0"/>
              <a:t>族</a:t>
            </a:r>
            <a:r>
              <a:rPr lang="zh-TW" altLang="zh-TW" dirty="0" smtClean="0"/>
              <a:t>增</a:t>
            </a:r>
            <a:r>
              <a:rPr lang="zh-TW" altLang="en-US" dirty="0" smtClean="0"/>
              <a:t>加至</a:t>
            </a:r>
            <a:r>
              <a:rPr lang="en-US" altLang="zh-TW" dirty="0" smtClean="0"/>
              <a:t>16</a:t>
            </a:r>
            <a:r>
              <a:rPr lang="zh-TW" altLang="en-US" dirty="0" smtClean="0"/>
              <a:t>族，但僅是就原本已被認定為原住民者，調整為可使用</a:t>
            </a:r>
            <a:r>
              <a:rPr lang="en-US" altLang="zh-TW" dirty="0" smtClean="0"/>
              <a:t>16</a:t>
            </a:r>
            <a:r>
              <a:rPr lang="zh-TW" altLang="en-US" dirty="0" smtClean="0"/>
              <a:t>種族名爾，</a:t>
            </a:r>
            <a:r>
              <a:rPr lang="zh-TW" altLang="zh-TW" dirty="0" smtClean="0"/>
              <a:t>並</a:t>
            </a:r>
            <a:r>
              <a:rPr lang="zh-TW" altLang="zh-TW" dirty="0" smtClean="0">
                <a:solidFill>
                  <a:srgbClr val="FF0000"/>
                </a:solidFill>
              </a:rPr>
              <a:t>沒有</a:t>
            </a:r>
            <a:r>
              <a:rPr lang="zh-TW" altLang="zh-TW" dirty="0" smtClean="0"/>
              <a:t>使原住民總人口數大增。</a:t>
            </a:r>
            <a:r>
              <a:rPr lang="zh-TW" altLang="en-US" dirty="0" smtClean="0"/>
              <a:t>就平埔族，尚無整個族被接納為原住民族者（噶瑪蘭族當中只有一部分人被認定為原住民）。</a:t>
            </a:r>
            <a:endParaRPr lang="zh-TW" altLang="en-US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1066130"/>
          </a:xfrm>
        </p:spPr>
        <p:txBody>
          <a:bodyPr>
            <a:noAutofit/>
          </a:bodyPr>
          <a:lstStyle/>
          <a:p>
            <a:r>
              <a:rPr lang="zh-TW" altLang="zh-TW" sz="3600" dirty="0" smtClean="0"/>
              <a:t>（二）較具開放性的原住民身分認定法制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886003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1990</a:t>
            </a:r>
            <a:r>
              <a:rPr lang="zh-TW" altLang="zh-TW" dirty="0" smtClean="0"/>
              <a:t>年代已</a:t>
            </a:r>
            <a:r>
              <a:rPr lang="zh-TW" altLang="zh-TW" b="1" dirty="0" smtClean="0"/>
              <a:t>修正</a:t>
            </a:r>
            <a:r>
              <a:rPr lang="zh-TW" altLang="zh-TW" dirty="0" smtClean="0"/>
              <a:t>了過去一些不當的</a:t>
            </a:r>
            <a:r>
              <a:rPr lang="zh-TW" altLang="en-US" dirty="0" smtClean="0"/>
              <a:t>身分</a:t>
            </a:r>
            <a:r>
              <a:rPr lang="zh-TW" altLang="zh-TW" dirty="0" smtClean="0"/>
              <a:t>認定標準</a:t>
            </a:r>
            <a:r>
              <a:rPr lang="zh-TW" altLang="en-US" dirty="0" smtClean="0"/>
              <a:t>，例如前述原漢</a:t>
            </a:r>
            <a:r>
              <a:rPr lang="zh-TW" altLang="zh-TW" dirty="0" smtClean="0"/>
              <a:t>通婚或收養</a:t>
            </a:r>
            <a:r>
              <a:rPr lang="zh-TW" altLang="en-US" dirty="0" smtClean="0"/>
              <a:t>時具原住民身分者人數上的「無得有失」。</a:t>
            </a:r>
            <a:endParaRPr lang="en-US" altLang="zh-TW" dirty="0" smtClean="0"/>
          </a:p>
          <a:p>
            <a:r>
              <a:rPr lang="en-US" altLang="zh-TW" dirty="0" smtClean="0"/>
              <a:t>2001</a:t>
            </a:r>
            <a:r>
              <a:rPr lang="zh-TW" altLang="zh-TW" dirty="0" smtClean="0"/>
              <a:t>年</a:t>
            </a:r>
            <a:r>
              <a:rPr lang="en-US" altLang="zh-TW" dirty="0" smtClean="0"/>
              <a:t>1</a:t>
            </a:r>
            <a:r>
              <a:rPr lang="zh-TW" altLang="zh-TW" dirty="0" smtClean="0"/>
              <a:t>月</a:t>
            </a:r>
            <a:r>
              <a:rPr lang="en-US" altLang="zh-TW" dirty="0" smtClean="0"/>
              <a:t>1</a:t>
            </a:r>
            <a:r>
              <a:rPr lang="zh-TW" altLang="zh-TW" dirty="0" smtClean="0"/>
              <a:t>日施行</a:t>
            </a:r>
            <a:r>
              <a:rPr lang="zh-TW" altLang="en-US" dirty="0" smtClean="0"/>
              <a:t>的</a:t>
            </a:r>
            <a:r>
              <a:rPr lang="zh-TW" altLang="zh-TW" dirty="0" smtClean="0"/>
              <a:t>《原住民身分法》</a:t>
            </a:r>
            <a:r>
              <a:rPr lang="zh-TW" altLang="en-US" dirty="0" smtClean="0"/>
              <a:t>，就原漢</a:t>
            </a:r>
            <a:r>
              <a:rPr lang="zh-TW" altLang="zh-TW" dirty="0" smtClean="0"/>
              <a:t>通婚或收養</a:t>
            </a:r>
            <a:r>
              <a:rPr lang="zh-TW" altLang="en-US" dirty="0" smtClean="0"/>
              <a:t>，</a:t>
            </a:r>
            <a:r>
              <a:rPr lang="zh-TW" altLang="zh-TW" dirty="0" smtClean="0"/>
              <a:t>改以尊重</a:t>
            </a:r>
            <a:r>
              <a:rPr lang="zh-TW" altLang="zh-TW" dirty="0" smtClean="0">
                <a:solidFill>
                  <a:srgbClr val="FF0000"/>
                </a:solidFill>
              </a:rPr>
              <a:t>個人</a:t>
            </a:r>
            <a:r>
              <a:rPr lang="zh-TW" altLang="zh-TW" dirty="0" smtClean="0"/>
              <a:t>意願</a:t>
            </a:r>
            <a:r>
              <a:rPr lang="en-US" altLang="zh-TW" dirty="0" smtClean="0"/>
              <a:t>/</a:t>
            </a:r>
            <a:r>
              <a:rPr lang="zh-TW" altLang="zh-TW" dirty="0" smtClean="0"/>
              <a:t>認同，結婚者不論是原住民男子或女子</a:t>
            </a:r>
            <a:r>
              <a:rPr lang="zh-TW" altLang="en-US" dirty="0" smtClean="0"/>
              <a:t>，以及被收養的原住民，均</a:t>
            </a:r>
            <a:r>
              <a:rPr lang="zh-TW" altLang="zh-TW" dirty="0" smtClean="0"/>
              <a:t>不喪失原住民身分，但可申請喪失原住民身分</a:t>
            </a:r>
            <a:r>
              <a:rPr lang="zh-TW" altLang="en-US" dirty="0" smtClean="0"/>
              <a:t>，且被收養的非原住民在一定條件下可成為原住民。此外，原漢</a:t>
            </a:r>
            <a:r>
              <a:rPr lang="zh-TW" altLang="zh-TW" dirty="0" smtClean="0"/>
              <a:t>通婚所生子女的身分採父母雙系主義，從具原住民身分之父或母之姓或原住民傳統名字者，取得原住民身分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19619"/>
            <a:ext cx="8568952" cy="1143000"/>
          </a:xfrm>
        </p:spPr>
        <p:txBody>
          <a:bodyPr>
            <a:noAutofit/>
          </a:bodyPr>
          <a:lstStyle/>
          <a:p>
            <a:r>
              <a:rPr lang="zh-TW" altLang="zh-TW" sz="3600" dirty="0" smtClean="0"/>
              <a:t> （三）原住民保留地制度以因循舊章為主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340768"/>
            <a:ext cx="8424936" cy="4896544"/>
          </a:xfrm>
        </p:spPr>
        <p:txBody>
          <a:bodyPr>
            <a:noAutofit/>
          </a:bodyPr>
          <a:lstStyle/>
          <a:p>
            <a:r>
              <a:rPr lang="en-US" altLang="zh-TW" sz="2800" dirty="0" smtClean="0"/>
              <a:t>1990</a:t>
            </a:r>
            <a:r>
              <a:rPr lang="zh-TW" altLang="zh-TW" sz="2800" dirty="0" smtClean="0"/>
              <a:t>年</a:t>
            </a:r>
            <a:r>
              <a:rPr lang="zh-TW" altLang="en-US" sz="2800" dirty="0" smtClean="0"/>
              <a:t>將</a:t>
            </a:r>
            <a:r>
              <a:rPr lang="zh-TW" altLang="zh-TW" sz="2800" dirty="0" smtClean="0"/>
              <a:t>「山地保留地」改稱「山胞保留地」</a:t>
            </a:r>
            <a:r>
              <a:rPr lang="zh-TW" altLang="en-US" sz="2800" dirty="0" smtClean="0"/>
              <a:t>，因已透過</a:t>
            </a:r>
            <a:r>
              <a:rPr lang="zh-TW" altLang="zh-TW" sz="2800" dirty="0" smtClean="0"/>
              <a:t>「劃編、增編供山胞使用之保留地」</a:t>
            </a:r>
            <a:r>
              <a:rPr lang="zh-TW" altLang="en-US" sz="2800" dirty="0" smtClean="0"/>
              <a:t>，</a:t>
            </a:r>
            <a:r>
              <a:rPr lang="zh-TW" altLang="zh-TW" sz="2800" dirty="0" smtClean="0"/>
              <a:t>納入某些在平地行政區域內土地</a:t>
            </a:r>
            <a:r>
              <a:rPr lang="zh-TW" altLang="en-US" sz="2800" dirty="0" smtClean="0"/>
              <a:t>，</a:t>
            </a:r>
            <a:r>
              <a:rPr lang="zh-TW" altLang="zh-TW" sz="2800" dirty="0" smtClean="0">
                <a:solidFill>
                  <a:srgbClr val="FF0000"/>
                </a:solidFill>
              </a:rPr>
              <a:t>不再</a:t>
            </a:r>
            <a:r>
              <a:rPr lang="zh-TW" altLang="zh-TW" sz="2800" dirty="0" smtClean="0"/>
              <a:t>限於</a:t>
            </a:r>
            <a:r>
              <a:rPr lang="zh-TW" altLang="en-US" sz="2800" dirty="0" smtClean="0"/>
              <a:t>日治時</a:t>
            </a:r>
            <a:r>
              <a:rPr lang="zh-TW" altLang="zh-TW" sz="2800" dirty="0" smtClean="0"/>
              <a:t>蕃地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r>
              <a:rPr lang="en-US" altLang="zh-TW" sz="2800" dirty="0" smtClean="0"/>
              <a:t>1990</a:t>
            </a:r>
            <a:r>
              <a:rPr lang="zh-TW" altLang="zh-TW" sz="2800" dirty="0" smtClean="0"/>
              <a:t>年</a:t>
            </a:r>
            <a:r>
              <a:rPr lang="zh-TW" altLang="en-US" sz="2800" dirty="0" smtClean="0"/>
              <a:t>關於保留地的行政命令，</a:t>
            </a:r>
            <a:r>
              <a:rPr lang="zh-TW" altLang="zh-TW" sz="2800" dirty="0" smtClean="0"/>
              <a:t>增列山胞得因經營工商業而租用、興辦宗教建築設施而無償使用保留地</a:t>
            </a:r>
            <a:r>
              <a:rPr lang="zh-TW" altLang="en-US" sz="2800" dirty="0" smtClean="0"/>
              <a:t>，</a:t>
            </a:r>
            <a:r>
              <a:rPr lang="zh-TW" altLang="zh-TW" sz="2800" dirty="0" smtClean="0"/>
              <a:t>並優先輔導山胞進行保留地內礦業、土石、觀光遊憩及工業資源之開發</a:t>
            </a:r>
            <a:r>
              <a:rPr lang="zh-TW" altLang="en-US" sz="2800" dirty="0" smtClean="0"/>
              <a:t>。使原住民</a:t>
            </a:r>
            <a:r>
              <a:rPr lang="zh-TW" altLang="zh-TW" sz="2800" dirty="0" smtClean="0"/>
              <a:t>更</a:t>
            </a:r>
            <a:r>
              <a:rPr lang="zh-TW" altLang="en-US" sz="2800" dirty="0" smtClean="0"/>
              <a:t>加</a:t>
            </a:r>
            <a:r>
              <a:rPr lang="zh-TW" altLang="zh-TW" sz="2800" dirty="0" smtClean="0"/>
              <a:t>融入資本主義經濟活動，對固有生活方式及文化產生衝擊。</a:t>
            </a:r>
            <a:endParaRPr lang="en-US" altLang="zh-TW" sz="2800" dirty="0" smtClean="0"/>
          </a:p>
          <a:p>
            <a:r>
              <a:rPr lang="zh-TW" altLang="en-US" sz="2800" dirty="0" smtClean="0"/>
              <a:t>保留地的管理還是以行政命令為之，此</a:t>
            </a:r>
            <a:r>
              <a:rPr lang="zh-TW" altLang="zh-TW" sz="2800" dirty="0" smtClean="0"/>
              <a:t>能否符合</a:t>
            </a:r>
            <a:r>
              <a:rPr lang="zh-TW" altLang="en-US" sz="2800" dirty="0" smtClean="0"/>
              <a:t>「</a:t>
            </a:r>
            <a:r>
              <a:rPr lang="zh-TW" altLang="zh-TW" sz="2800" dirty="0" smtClean="0"/>
              <a:t>法律保留原則</a:t>
            </a:r>
            <a:r>
              <a:rPr lang="zh-TW" altLang="en-US" sz="2800" dirty="0" smtClean="0"/>
              <a:t>」之</a:t>
            </a:r>
            <a:r>
              <a:rPr lang="zh-TW" altLang="zh-TW" sz="2800" dirty="0" smtClean="0"/>
              <a:t>要求仍有疑義</a:t>
            </a:r>
            <a:r>
              <a:rPr lang="zh-TW" altLang="en-US" sz="2800" dirty="0" smtClean="0"/>
              <a:t>，以致</a:t>
            </a:r>
            <a:r>
              <a:rPr lang="zh-TW" altLang="zh-TW" sz="2800" dirty="0" smtClean="0"/>
              <a:t>原住民在保留地所擁有的權利</a:t>
            </a:r>
            <a:r>
              <a:rPr lang="zh-TW" altLang="en-US" sz="2800" dirty="0" smtClean="0"/>
              <a:t>猶</a:t>
            </a:r>
            <a:r>
              <a:rPr lang="zh-TW" altLang="zh-TW" sz="2800" dirty="0" smtClean="0"/>
              <a:t>有陷於不確定的風險</a:t>
            </a:r>
            <a:r>
              <a:rPr lang="zh-TW" altLang="en-US" sz="2800" dirty="0" smtClean="0"/>
              <a:t>。</a:t>
            </a:r>
            <a:endParaRPr lang="zh-TW" altLang="en-US" sz="2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190561"/>
            <a:ext cx="8928992" cy="1143000"/>
          </a:xfrm>
        </p:spPr>
        <p:txBody>
          <a:bodyPr>
            <a:noAutofit/>
          </a:bodyPr>
          <a:lstStyle/>
          <a:p>
            <a:r>
              <a:rPr lang="zh-TW" altLang="zh-TW" sz="3600" dirty="0" smtClean="0"/>
              <a:t>（四）原住民族法律傳統國家法化的可能性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dirty="0" smtClean="0"/>
              <a:t>民進黨政府開始</a:t>
            </a:r>
            <a:r>
              <a:rPr lang="zh-TW" altLang="zh-TW" dirty="0" smtClean="0"/>
              <a:t>對原住民族習慣</a:t>
            </a:r>
            <a:r>
              <a:rPr lang="zh-TW" altLang="en-US" dirty="0" smtClean="0"/>
              <a:t>進行</a:t>
            </a:r>
            <a:r>
              <a:rPr lang="zh-TW" altLang="zh-TW" dirty="0" smtClean="0"/>
              <a:t>調查</a:t>
            </a:r>
            <a:r>
              <a:rPr lang="zh-TW" altLang="en-US" dirty="0" smtClean="0"/>
              <a:t>，此</a:t>
            </a:r>
            <a:r>
              <a:rPr lang="zh-TW" altLang="zh-TW" dirty="0" smtClean="0"/>
              <a:t>有助於法官在適用《民法》時，納入被稱為</a:t>
            </a:r>
            <a:r>
              <a:rPr lang="zh-TW" altLang="en-US" dirty="0" smtClean="0"/>
              <a:t>「</a:t>
            </a:r>
            <a:r>
              <a:rPr lang="zh-TW" altLang="zh-TW" dirty="0" smtClean="0"/>
              <a:t>習慣</a:t>
            </a:r>
            <a:r>
              <a:rPr lang="zh-TW" altLang="en-US" dirty="0" smtClean="0"/>
              <a:t>」</a:t>
            </a:r>
            <a:r>
              <a:rPr lang="zh-TW" altLang="zh-TW" dirty="0" smtClean="0"/>
              <a:t>的原住民族法律傳統。尤其是</a:t>
            </a:r>
            <a:r>
              <a:rPr lang="en-US" altLang="zh-TW" dirty="0" smtClean="0"/>
              <a:t>2009</a:t>
            </a:r>
            <a:r>
              <a:rPr lang="zh-TW" altLang="zh-TW" dirty="0" smtClean="0"/>
              <a:t>年物權編</a:t>
            </a:r>
            <a:r>
              <a:rPr lang="zh-TW" altLang="en-US" dirty="0" smtClean="0"/>
              <a:t>的</a:t>
            </a:r>
            <a:r>
              <a:rPr lang="zh-TW" altLang="zh-TW" dirty="0" smtClean="0"/>
              <a:t>修正，</a:t>
            </a:r>
            <a:r>
              <a:rPr lang="zh-TW" altLang="en-US" dirty="0" smtClean="0"/>
              <a:t>已提升民事</a:t>
            </a:r>
            <a:r>
              <a:rPr lang="zh-TW" altLang="zh-TW" dirty="0" smtClean="0"/>
              <a:t>習慣</a:t>
            </a:r>
            <a:r>
              <a:rPr lang="zh-TW" altLang="en-US" dirty="0" smtClean="0"/>
              <a:t>的重要性。</a:t>
            </a:r>
            <a:endParaRPr lang="en-US" altLang="zh-TW" dirty="0" smtClean="0"/>
          </a:p>
          <a:p>
            <a:r>
              <a:rPr lang="zh-TW" altLang="zh-TW" dirty="0" smtClean="0"/>
              <a:t>晚近台灣法院已設置原住民專業法庭或專股</a:t>
            </a:r>
            <a:r>
              <a:rPr lang="zh-TW" altLang="en-US" dirty="0" smtClean="0"/>
              <a:t>，</a:t>
            </a:r>
            <a:r>
              <a:rPr lang="zh-TW" altLang="zh-TW" dirty="0" smtClean="0"/>
              <a:t>期待法官對原住民族的文化價值有更多理解</a:t>
            </a:r>
            <a:r>
              <a:rPr lang="zh-TW" altLang="en-US" dirty="0" smtClean="0"/>
              <a:t>後</a:t>
            </a:r>
            <a:r>
              <a:rPr lang="zh-TW" altLang="zh-TW" dirty="0" smtClean="0"/>
              <a:t>，再獨立做成</a:t>
            </a:r>
            <a:r>
              <a:rPr lang="zh-TW" altLang="en-US" dirty="0" smtClean="0"/>
              <a:t>司法</a:t>
            </a:r>
            <a:r>
              <a:rPr lang="zh-TW" altLang="zh-TW" dirty="0" smtClean="0"/>
              <a:t>判斷。</a:t>
            </a:r>
          </a:p>
          <a:p>
            <a:r>
              <a:rPr lang="zh-TW" altLang="en-US" dirty="0" smtClean="0"/>
              <a:t>於今</a:t>
            </a:r>
            <a:r>
              <a:rPr lang="zh-TW" altLang="zh-TW" dirty="0" smtClean="0"/>
              <a:t>應</a:t>
            </a:r>
            <a:r>
              <a:rPr lang="zh-TW" altLang="en-US" dirty="0" smtClean="0"/>
              <a:t>嘗試</a:t>
            </a:r>
            <a:r>
              <a:rPr lang="zh-TW" altLang="zh-TW" dirty="0" smtClean="0">
                <a:solidFill>
                  <a:srgbClr val="FF0000"/>
                </a:solidFill>
              </a:rPr>
              <a:t>改變</a:t>
            </a:r>
            <a:r>
              <a:rPr lang="zh-TW" altLang="zh-TW" dirty="0" smtClean="0"/>
              <a:t>過去為了將原住民同化為漢人、日本人、中國人，不斷壓縮其生存空間，所延續下來的法制。</a:t>
            </a:r>
            <a:r>
              <a:rPr lang="zh-TW" altLang="en-US" dirty="0" smtClean="0"/>
              <a:t>其中之一是，作為這段歷史之受害者的西拉雅族，應被認定為原住民族。</a:t>
            </a:r>
            <a:endParaRPr lang="zh-TW" alt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64096"/>
          </a:xfrm>
        </p:spPr>
        <p:txBody>
          <a:bodyPr>
            <a:normAutofit/>
          </a:bodyPr>
          <a:lstStyle/>
          <a:p>
            <a:r>
              <a:rPr lang="zh-TW" altLang="zh-TW" sz="4000" dirty="0" smtClean="0"/>
              <a:t>八、結論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256584"/>
          </a:xfrm>
        </p:spPr>
        <p:txBody>
          <a:bodyPr>
            <a:normAutofit fontScale="85000" lnSpcReduction="10000"/>
          </a:bodyPr>
          <a:lstStyle/>
          <a:p>
            <a:r>
              <a:rPr lang="zh-TW" altLang="zh-TW" dirty="0" smtClean="0"/>
              <a:t>悠游於台灣島上的原住民族，原依固有的原住民法，經營其法律生活。荷蘭</a:t>
            </a:r>
            <a:r>
              <a:rPr lang="zh-TW" altLang="en-US" dirty="0" smtClean="0"/>
              <a:t>、鄭氏王國、清朝各</a:t>
            </a:r>
            <a:r>
              <a:rPr lang="zh-TW" altLang="zh-TW" dirty="0" smtClean="0"/>
              <a:t>依</a:t>
            </a:r>
            <a:r>
              <a:rPr lang="zh-TW" altLang="zh-TW" dirty="0" smtClean="0">
                <a:solidFill>
                  <a:srgbClr val="FF0000"/>
                </a:solidFill>
              </a:rPr>
              <a:t>外來</a:t>
            </a:r>
            <a:r>
              <a:rPr lang="zh-TW" altLang="zh-TW" dirty="0" smtClean="0"/>
              <a:t>的法律，定義台灣島上人民的屬性、劃定行政區域，並決定如何對待原住民族的固有法律。</a:t>
            </a:r>
            <a:r>
              <a:rPr lang="zh-TW" altLang="en-US" dirty="0" smtClean="0"/>
              <a:t>在</a:t>
            </a:r>
            <a:r>
              <a:rPr lang="zh-TW" altLang="zh-TW" dirty="0" smtClean="0"/>
              <a:t>清朝治</a:t>
            </a:r>
            <a:r>
              <a:rPr lang="zh-TW" altLang="en-US" dirty="0" smtClean="0"/>
              <a:t>台</a:t>
            </a:r>
            <a:r>
              <a:rPr lang="en-US" altLang="zh-TW" dirty="0" smtClean="0"/>
              <a:t>212</a:t>
            </a:r>
            <a:r>
              <a:rPr lang="zh-TW" altLang="zh-TW" dirty="0" smtClean="0"/>
              <a:t>年</a:t>
            </a:r>
            <a:r>
              <a:rPr lang="zh-TW" altLang="en-US" dirty="0" smtClean="0"/>
              <a:t>後</a:t>
            </a:r>
            <a:r>
              <a:rPr lang="zh-TW" altLang="zh-TW" dirty="0" smtClean="0"/>
              <a:t>，</a:t>
            </a:r>
            <a:r>
              <a:rPr lang="zh-TW" altLang="en-US" dirty="0" smtClean="0"/>
              <a:t>經荷、鄭統治之平埔族人已流失其土地與文化認同，</a:t>
            </a:r>
            <a:r>
              <a:rPr lang="zh-TW" altLang="zh-TW" dirty="0" smtClean="0"/>
              <a:t>原住民族在台灣的整個規模大幅縮減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日本作為</a:t>
            </a:r>
            <a:r>
              <a:rPr lang="zh-TW" altLang="zh-TW" dirty="0" smtClean="0"/>
              <a:t>第一個統治原住民族的現代型國家</a:t>
            </a:r>
            <a:r>
              <a:rPr lang="zh-TW" altLang="en-US" dirty="0" smtClean="0"/>
              <a:t>，不再認為</a:t>
            </a:r>
            <a:r>
              <a:rPr lang="zh-TW" altLang="zh-TW" dirty="0" smtClean="0"/>
              <a:t>平埔族</a:t>
            </a:r>
            <a:r>
              <a:rPr lang="zh-TW" altLang="en-US" dirty="0" smtClean="0"/>
              <a:t>原住民屬於</a:t>
            </a:r>
            <a:r>
              <a:rPr lang="zh-TW" altLang="zh-TW" dirty="0" smtClean="0"/>
              <a:t>「特殊人群」</a:t>
            </a:r>
            <a:r>
              <a:rPr lang="zh-TW" altLang="en-US" dirty="0" smtClean="0"/>
              <a:t>，而只對高山族原住民進行</a:t>
            </a:r>
            <a:r>
              <a:rPr lang="zh-TW" altLang="zh-TW" dirty="0" smtClean="0"/>
              <a:t>「</a:t>
            </a:r>
            <a:r>
              <a:rPr lang="zh-TW" altLang="en-US" dirty="0" smtClean="0"/>
              <a:t>特殊</a:t>
            </a:r>
            <a:r>
              <a:rPr lang="zh-TW" altLang="zh-TW" dirty="0" smtClean="0"/>
              <a:t>」</a:t>
            </a:r>
            <a:r>
              <a:rPr lang="zh-TW" altLang="en-US" dirty="0" smtClean="0"/>
              <a:t>的統治</a:t>
            </a:r>
            <a:r>
              <a:rPr lang="zh-TW" altLang="zh-TW" dirty="0" smtClean="0"/>
              <a:t>，</a:t>
            </a:r>
            <a:r>
              <a:rPr lang="zh-TW" altLang="en-US" dirty="0" smtClean="0"/>
              <a:t>將其居住地劃為國有的「蕃地」，再將蕃地的一部分劃入普通行政區域而產生「平地蕃人」之分類，所剩蕃地再劃一部分作為蕃地蕃人的「保留地」</a:t>
            </a:r>
            <a:r>
              <a:rPr lang="zh-TW" altLang="zh-TW" dirty="0" smtClean="0"/>
              <a:t>。</a:t>
            </a:r>
            <a:r>
              <a:rPr lang="zh-TW" altLang="en-US" dirty="0" smtClean="0"/>
              <a:t>原住民族法律傳統在國家法上，是</a:t>
            </a:r>
            <a:r>
              <a:rPr lang="zh-TW" altLang="en-US" dirty="0" smtClean="0">
                <a:solidFill>
                  <a:srgbClr val="FF0000"/>
                </a:solidFill>
              </a:rPr>
              <a:t>不被祝福</a:t>
            </a:r>
            <a:r>
              <a:rPr lang="zh-TW" altLang="en-US" dirty="0" smtClean="0"/>
              <a:t>的。</a:t>
            </a:r>
            <a:endParaRPr lang="en-US" altLang="zh-TW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94122"/>
          </a:xfrm>
        </p:spPr>
        <p:txBody>
          <a:bodyPr>
            <a:normAutofit/>
          </a:bodyPr>
          <a:lstStyle/>
          <a:p>
            <a:r>
              <a:rPr lang="zh-TW" altLang="zh-TW" sz="4000" dirty="0" smtClean="0"/>
              <a:t>八、結論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rmAutofit fontScale="85000" lnSpcReduction="20000"/>
          </a:bodyPr>
          <a:lstStyle/>
          <a:p>
            <a:r>
              <a:rPr lang="zh-TW" altLang="en-US" dirty="0" smtClean="0"/>
              <a:t>中華民國是接續而來</a:t>
            </a:r>
            <a:r>
              <a:rPr lang="zh-TW" altLang="zh-TW" dirty="0" smtClean="0"/>
              <a:t>的另一個現代型國家，</a:t>
            </a:r>
            <a:r>
              <a:rPr lang="zh-TW" altLang="en-US" dirty="0" smtClean="0"/>
              <a:t>其大體上延續日本對</a:t>
            </a:r>
            <a:r>
              <a:rPr lang="zh-TW" altLang="zh-TW" dirty="0" smtClean="0"/>
              <a:t>原住民族</a:t>
            </a:r>
            <a:r>
              <a:rPr lang="zh-TW" altLang="en-US" dirty="0" smtClean="0"/>
              <a:t>的分類及對待方式</a:t>
            </a:r>
            <a:r>
              <a:rPr lang="zh-TW" altLang="zh-TW" dirty="0" smtClean="0"/>
              <a:t>。</a:t>
            </a:r>
            <a:r>
              <a:rPr lang="zh-TW" altLang="en-US" dirty="0" smtClean="0"/>
              <a:t>長期執政的國民黨政府</a:t>
            </a:r>
            <a:r>
              <a:rPr lang="zh-TW" altLang="zh-TW" dirty="0" smtClean="0"/>
              <a:t>，</a:t>
            </a:r>
            <a:r>
              <a:rPr lang="zh-TW" altLang="en-US" dirty="0" smtClean="0"/>
              <a:t>向來</a:t>
            </a:r>
            <a:r>
              <a:rPr lang="zh-TW" altLang="zh-TW" dirty="0" smtClean="0"/>
              <a:t>對原住民族的範圍及生活空間抱持儘量限縮的態度</a:t>
            </a:r>
            <a:r>
              <a:rPr lang="zh-TW" altLang="en-US" dirty="0" smtClean="0"/>
              <a:t>，且</a:t>
            </a:r>
            <a:r>
              <a:rPr lang="zh-TW" altLang="zh-TW" dirty="0" smtClean="0"/>
              <a:t>一概對其施行原為漢族制定、繼受自西方的中華民國現代法制</a:t>
            </a:r>
            <a:r>
              <a:rPr lang="zh-TW" altLang="en-US" dirty="0" smtClean="0"/>
              <a:t>，而</a:t>
            </a:r>
            <a:r>
              <a:rPr lang="zh-TW" altLang="en-US" dirty="0" smtClean="0">
                <a:solidFill>
                  <a:srgbClr val="FF0000"/>
                </a:solidFill>
              </a:rPr>
              <a:t>不在乎</a:t>
            </a:r>
            <a:r>
              <a:rPr lang="zh-TW" altLang="zh-TW" dirty="0" smtClean="0"/>
              <a:t>原住民族的法律傳統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直到</a:t>
            </a:r>
            <a:r>
              <a:rPr lang="en-US" altLang="zh-TW" dirty="0" smtClean="0"/>
              <a:t>1990</a:t>
            </a:r>
            <a:r>
              <a:rPr lang="zh-TW" altLang="zh-TW" dirty="0" smtClean="0"/>
              <a:t>年代</a:t>
            </a:r>
            <a:r>
              <a:rPr lang="zh-TW" altLang="en-US" dirty="0" smtClean="0"/>
              <a:t>方</a:t>
            </a:r>
            <a:r>
              <a:rPr lang="zh-TW" altLang="zh-TW" dirty="0" smtClean="0"/>
              <a:t>透過數次修憲，</a:t>
            </a:r>
            <a:r>
              <a:rPr lang="zh-TW" altLang="en-US" dirty="0" smtClean="0"/>
              <a:t>讓</a:t>
            </a:r>
            <a:r>
              <a:rPr lang="zh-TW" altLang="zh-TW" dirty="0" smtClean="0"/>
              <a:t>原住民族成為政治及法律上的主體，並在</a:t>
            </a:r>
            <a:r>
              <a:rPr lang="zh-TW" altLang="zh-TW" dirty="0" smtClean="0">
                <a:solidFill>
                  <a:srgbClr val="FF0000"/>
                </a:solidFill>
              </a:rPr>
              <a:t>憲法</a:t>
            </a:r>
            <a:r>
              <a:rPr lang="zh-TW" altLang="zh-TW" dirty="0" smtClean="0"/>
              <a:t>上擁有集體權</a:t>
            </a:r>
            <a:r>
              <a:rPr lang="zh-TW" altLang="en-US" dirty="0" smtClean="0"/>
              <a:t>，但仍有嚴重的執法落差</a:t>
            </a:r>
            <a:r>
              <a:rPr lang="zh-TW" altLang="zh-TW" dirty="0" smtClean="0"/>
              <a:t>。</a:t>
            </a:r>
            <a:r>
              <a:rPr lang="zh-TW" altLang="en-US" dirty="0" smtClean="0"/>
              <a:t>晚近台灣</a:t>
            </a:r>
            <a:r>
              <a:rPr lang="zh-TW" altLang="en-US" dirty="0" smtClean="0">
                <a:solidFill>
                  <a:srgbClr val="FF0000"/>
                </a:solidFill>
              </a:rPr>
              <a:t>法院</a:t>
            </a:r>
            <a:r>
              <a:rPr lang="zh-TW" altLang="en-US" dirty="0" smtClean="0"/>
              <a:t>設置原住民專庭或專股，即表示在執法上亦希望有所改變了。</a:t>
            </a:r>
            <a:endParaRPr lang="en-US" altLang="zh-TW" dirty="0" smtClean="0"/>
          </a:p>
          <a:p>
            <a:r>
              <a:rPr lang="zh-TW" altLang="en-US" dirty="0" smtClean="0"/>
              <a:t>於今整個台灣法制</a:t>
            </a:r>
            <a:r>
              <a:rPr lang="zh-TW" altLang="en-US" dirty="0" smtClean="0">
                <a:solidFill>
                  <a:srgbClr val="FF0000"/>
                </a:solidFill>
              </a:rPr>
              <a:t>應</a:t>
            </a:r>
            <a:r>
              <a:rPr lang="zh-TW" altLang="en-US" dirty="0" smtClean="0"/>
              <a:t>進行「</a:t>
            </a:r>
            <a:r>
              <a:rPr lang="zh-TW" altLang="en-US" dirty="0" smtClean="0">
                <a:solidFill>
                  <a:srgbClr val="FF0000"/>
                </a:solidFill>
              </a:rPr>
              <a:t>外來法的在地化</a:t>
            </a:r>
            <a:r>
              <a:rPr lang="zh-TW" altLang="en-US" dirty="0" smtClean="0"/>
              <a:t>」，不論漢族或原住民族皆然；漢族的法律傳統經常已回不去了，但原住民族相對有機會選擇是否延續。對傳統的延續，不是義務，而是出於</a:t>
            </a:r>
            <a:r>
              <a:rPr lang="zh-TW" altLang="en-US" dirty="0" smtClean="0">
                <a:solidFill>
                  <a:srgbClr val="FF0000"/>
                </a:solidFill>
              </a:rPr>
              <a:t>必要</a:t>
            </a:r>
            <a:r>
              <a:rPr lang="zh-TW" altLang="en-US" dirty="0" smtClean="0"/>
              <a:t>。</a:t>
            </a:r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4979" y="20146"/>
            <a:ext cx="7886700" cy="85385"/>
          </a:xfrm>
        </p:spPr>
        <p:txBody>
          <a:bodyPr>
            <a:normAutofit fontScale="90000"/>
          </a:bodyPr>
          <a:lstStyle/>
          <a:p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260648"/>
            <a:ext cx="7416823" cy="612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8843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/>
          </a:bodyPr>
          <a:lstStyle/>
          <a:p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原住民族法律傳統的國家法化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5510928"/>
              </p:ext>
            </p:extLst>
          </p:nvPr>
        </p:nvGraphicFramePr>
        <p:xfrm>
          <a:off x="457200" y="980728"/>
          <a:ext cx="8291265" cy="54726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63422">
                  <a:extLst>
                    <a:ext uri="{9D8B030D-6E8A-4147-A177-3AD203B41FA5}">
                      <a16:colId xmlns:a16="http://schemas.microsoft.com/office/drawing/2014/main" val="268096281"/>
                    </a:ext>
                  </a:extLst>
                </a:gridCol>
                <a:gridCol w="2763422">
                  <a:extLst>
                    <a:ext uri="{9D8B030D-6E8A-4147-A177-3AD203B41FA5}">
                      <a16:colId xmlns:a16="http://schemas.microsoft.com/office/drawing/2014/main" val="1494713177"/>
                    </a:ext>
                  </a:extLst>
                </a:gridCol>
                <a:gridCol w="2764421">
                  <a:extLst>
                    <a:ext uri="{9D8B030D-6E8A-4147-A177-3AD203B41FA5}">
                      <a16:colId xmlns:a16="http://schemas.microsoft.com/office/drawing/2014/main" val="4081934744"/>
                    </a:ext>
                  </a:extLst>
                </a:gridCol>
              </a:tblGrid>
              <a:tr h="3219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類型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例</a:t>
                      </a:r>
                      <a:r>
                        <a:rPr lang="zh-TW" sz="2000" kern="100" dirty="0" smtClean="0">
                          <a:effectLst/>
                        </a:rPr>
                        <a:t>示</a:t>
                      </a:r>
                      <a:r>
                        <a:rPr lang="zh-TW" altLang="en-US" sz="2000" kern="100" dirty="0" smtClean="0">
                          <a:effectLst/>
                        </a:rPr>
                        <a:t>（以漢人為例）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</a:rPr>
                        <a:t>目的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3146310"/>
                  </a:ext>
                </a:extLst>
              </a:tr>
              <a:tr h="12876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如實描述「法律規範」（原住民法）內容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《台灣法律史概論》第</a:t>
                      </a:r>
                      <a:r>
                        <a:rPr lang="en-US" sz="2000" kern="100" dirty="0">
                          <a:effectLst/>
                        </a:rPr>
                        <a:t>5</a:t>
                      </a:r>
                      <a:r>
                        <a:rPr lang="zh-TW" sz="2000" kern="100" dirty="0" smtClean="0">
                          <a:effectLst/>
                        </a:rPr>
                        <a:t>章</a:t>
                      </a:r>
                      <a:r>
                        <a:rPr lang="zh-TW" altLang="en-US" sz="2000" kern="100" dirty="0" smtClean="0">
                          <a:effectLst/>
                        </a:rPr>
                        <a:t>以當今日常語言描述清治漢人；若以</a:t>
                      </a:r>
                      <a:r>
                        <a:rPr lang="zh-TW" sz="2000" kern="100" dirty="0" smtClean="0">
                          <a:effectLst/>
                        </a:rPr>
                        <a:t>英</a:t>
                      </a:r>
                      <a:r>
                        <a:rPr lang="zh-TW" altLang="en-US" sz="2000" kern="100" dirty="0" smtClean="0">
                          <a:effectLst/>
                        </a:rPr>
                        <a:t>文描述即</a:t>
                      </a:r>
                      <a:r>
                        <a:rPr lang="zh-TW" sz="2000" kern="100" dirty="0" smtClean="0">
                          <a:effectLst/>
                        </a:rPr>
                        <a:t>不免</a:t>
                      </a:r>
                      <a:r>
                        <a:rPr lang="zh-TW" altLang="en-US" sz="2000" kern="100" dirty="0" smtClean="0">
                          <a:effectLst/>
                        </a:rPr>
                        <a:t>涉及</a:t>
                      </a:r>
                      <a:r>
                        <a:rPr lang="zh-TW" sz="2000" kern="100" dirty="0" smtClean="0">
                          <a:effectLst/>
                        </a:rPr>
                        <a:t>「</a:t>
                      </a:r>
                      <a:r>
                        <a:rPr lang="zh-TW" sz="2000" kern="100" dirty="0">
                          <a:effectLst/>
                        </a:rPr>
                        <a:t>轉譯</a:t>
                      </a:r>
                      <a:r>
                        <a:rPr lang="zh-TW" sz="2000" kern="100" dirty="0" smtClean="0">
                          <a:effectLst/>
                        </a:rPr>
                        <a:t>」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</a:rPr>
                        <a:t>探求「社會公認權威以強制力執行的規範」所為之</a:t>
                      </a:r>
                      <a:r>
                        <a:rPr lang="zh-TW" sz="2000" kern="100" dirty="0" smtClean="0">
                          <a:solidFill>
                            <a:srgbClr val="FF0000"/>
                          </a:solidFill>
                          <a:effectLst/>
                        </a:rPr>
                        <a:t>學術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effectLst/>
                        </a:rPr>
                        <a:t>研究</a:t>
                      </a:r>
                      <a:r>
                        <a:rPr lang="zh-TW" sz="2000" kern="100" dirty="0" smtClean="0">
                          <a:effectLst/>
                        </a:rPr>
                        <a:t>；</a:t>
                      </a:r>
                      <a:r>
                        <a:rPr lang="zh-TW" altLang="en-US" sz="2000" kern="100" dirty="0" smtClean="0">
                          <a:effectLst/>
                        </a:rPr>
                        <a:t>屬「</a:t>
                      </a:r>
                      <a:r>
                        <a:rPr lang="zh-TW" sz="2000" kern="100" dirty="0" smtClean="0">
                          <a:effectLst/>
                        </a:rPr>
                        <a:t>理論</a:t>
                      </a:r>
                      <a:r>
                        <a:rPr lang="zh-TW" sz="2000" kern="100" dirty="0" smtClean="0">
                          <a:solidFill>
                            <a:schemeClr val="tx1"/>
                          </a:solidFill>
                          <a:effectLst/>
                        </a:rPr>
                        <a:t>認識</a:t>
                      </a:r>
                      <a:r>
                        <a:rPr lang="zh-TW" altLang="en-US" sz="2000" kern="100" dirty="0" smtClean="0">
                          <a:effectLst/>
                        </a:rPr>
                        <a:t>」：</a:t>
                      </a:r>
                      <a:r>
                        <a:rPr lang="zh-TW" sz="2000" kern="100" dirty="0" smtClean="0">
                          <a:effectLst/>
                        </a:rPr>
                        <a:t>真實否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5389134"/>
                  </a:ext>
                </a:extLst>
              </a:tr>
              <a:tr h="12876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對法律傳統的現代化（西方化）轉譯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《臺灣私法</a:t>
                      </a:r>
                      <a:r>
                        <a:rPr lang="zh-TW" sz="2000" kern="100" dirty="0" smtClean="0">
                          <a:effectLst/>
                        </a:rPr>
                        <a:t>》</a:t>
                      </a:r>
                      <a:r>
                        <a:rPr lang="zh-TW" altLang="en-US" sz="2000" kern="100" dirty="0" smtClean="0">
                          <a:effectLst/>
                        </a:rPr>
                        <a:t>為代表</a:t>
                      </a:r>
                      <a:r>
                        <a:rPr lang="zh-TW" sz="2000" kern="100" dirty="0" smtClean="0">
                          <a:effectLst/>
                        </a:rPr>
                        <a:t>；</a:t>
                      </a:r>
                      <a:r>
                        <a:rPr lang="zh-TW" sz="2000" kern="100" dirty="0">
                          <a:effectLst/>
                        </a:rPr>
                        <a:t>以現代的「調解」轉</a:t>
                      </a:r>
                      <a:r>
                        <a:rPr lang="zh-TW" sz="2000" kern="100" dirty="0" smtClean="0">
                          <a:effectLst/>
                        </a:rPr>
                        <a:t>譯</a:t>
                      </a:r>
                      <a:r>
                        <a:rPr lang="en-US" altLang="zh-TW" sz="2000" kern="100" dirty="0" smtClean="0">
                          <a:effectLst/>
                        </a:rPr>
                        <a:t>/</a:t>
                      </a:r>
                      <a:r>
                        <a:rPr lang="zh-TW" altLang="en-US" sz="2000" kern="100" dirty="0" smtClean="0">
                          <a:effectLst/>
                        </a:rPr>
                        <a:t>延續</a:t>
                      </a:r>
                      <a:r>
                        <a:rPr lang="zh-TW" sz="2000" kern="100" dirty="0" smtClean="0">
                          <a:effectLst/>
                        </a:rPr>
                        <a:t>傳統</a:t>
                      </a:r>
                      <a:r>
                        <a:rPr lang="zh-TW" sz="2000" kern="100" dirty="0">
                          <a:effectLst/>
                        </a:rPr>
                        <a:t>的「聽訟」</a:t>
                      </a:r>
                      <a:r>
                        <a:rPr lang="zh-TW" sz="2000" kern="100" dirty="0" smtClean="0">
                          <a:effectLst/>
                        </a:rPr>
                        <a:t>。</a:t>
                      </a:r>
                      <a:r>
                        <a:rPr lang="zh-TW" altLang="zh-TW" sz="2000" u="sng" kern="100" dirty="0" smtClean="0">
                          <a:effectLst/>
                        </a:rPr>
                        <a:t>《臺灣</a:t>
                      </a:r>
                      <a:r>
                        <a:rPr lang="zh-TW" altLang="en-US" sz="2000" u="sng" kern="100" dirty="0" smtClean="0">
                          <a:effectLst/>
                        </a:rPr>
                        <a:t>蕃族慣習研究</a:t>
                      </a:r>
                      <a:r>
                        <a:rPr lang="zh-TW" altLang="zh-TW" sz="2000" u="sng" kern="100" dirty="0" smtClean="0">
                          <a:effectLst/>
                        </a:rPr>
                        <a:t>》</a:t>
                      </a:r>
                      <a:endParaRPr lang="zh-TW" sz="2000" u="sng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rgbClr val="FF0000"/>
                          </a:solidFill>
                          <a:effectLst/>
                        </a:rPr>
                        <a:t>納入</a:t>
                      </a:r>
                      <a:r>
                        <a:rPr lang="zh-TW" sz="2000" kern="100" dirty="0">
                          <a:effectLst/>
                        </a:rPr>
                        <a:t>以「權利」概念為核心的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effectLst/>
                        </a:rPr>
                        <a:t>現代法制</a:t>
                      </a:r>
                      <a:r>
                        <a:rPr lang="zh-TW" sz="2000" kern="100" dirty="0">
                          <a:effectLst/>
                        </a:rPr>
                        <a:t>；具有實踐目的的「理論</a:t>
                      </a: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</a:rPr>
                        <a:t>認識</a:t>
                      </a:r>
                      <a:r>
                        <a:rPr lang="zh-TW" sz="2000" kern="100" dirty="0" smtClean="0">
                          <a:effectLst/>
                        </a:rPr>
                        <a:t>」</a:t>
                      </a:r>
                      <a:r>
                        <a:rPr lang="zh-TW" altLang="en-US" sz="2000" kern="100" dirty="0" smtClean="0">
                          <a:effectLst/>
                        </a:rPr>
                        <a:t>：</a:t>
                      </a:r>
                      <a:r>
                        <a:rPr lang="zh-TW" sz="2000" kern="100" dirty="0" smtClean="0">
                          <a:effectLst/>
                        </a:rPr>
                        <a:t>真實否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6571917"/>
                  </a:ext>
                </a:extLst>
              </a:tr>
              <a:tr h="9657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作為習慣法的內涵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日治前期民商法制、日治時期的親屬繼承</a:t>
                      </a:r>
                      <a:r>
                        <a:rPr lang="zh-TW" sz="2000" kern="100" dirty="0" smtClean="0">
                          <a:effectLst/>
                        </a:rPr>
                        <a:t>法制</a:t>
                      </a:r>
                      <a:r>
                        <a:rPr lang="zh-TW" altLang="en-US" sz="2000" kern="100" dirty="0" smtClean="0">
                          <a:effectLst/>
                        </a:rPr>
                        <a:t>；</a:t>
                      </a:r>
                      <a:r>
                        <a:rPr lang="zh-TW" altLang="en-US" sz="2000" u="sng" kern="100" dirty="0" smtClean="0">
                          <a:effectLst/>
                        </a:rPr>
                        <a:t>不包括「蕃族」</a:t>
                      </a:r>
                      <a:endParaRPr lang="zh-TW" sz="2000" u="sng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由須依法律裁判的法院，就司法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effectLst/>
                        </a:rPr>
                        <a:t>個案</a:t>
                      </a:r>
                      <a:r>
                        <a:rPr lang="zh-TW" sz="2000" kern="100" dirty="0" smtClean="0">
                          <a:effectLst/>
                        </a:rPr>
                        <a:t>為</a:t>
                      </a:r>
                      <a:r>
                        <a:rPr lang="zh-TW" altLang="en-US" sz="2000" kern="100" dirty="0" smtClean="0">
                          <a:effectLst/>
                        </a:rPr>
                        <a:t>「</a:t>
                      </a:r>
                      <a:r>
                        <a:rPr lang="zh-TW" sz="2000" kern="100" dirty="0" smtClean="0">
                          <a:effectLst/>
                        </a:rPr>
                        <a:t>實踐</a:t>
                      </a:r>
                      <a:r>
                        <a:rPr lang="zh-TW" sz="2000" kern="100" dirty="0" smtClean="0">
                          <a:solidFill>
                            <a:srgbClr val="FF0000"/>
                          </a:solidFill>
                          <a:effectLst/>
                        </a:rPr>
                        <a:t>評價</a:t>
                      </a:r>
                      <a:r>
                        <a:rPr lang="zh-TW" altLang="en-US" sz="2000" kern="100" dirty="0" smtClean="0">
                          <a:effectLst/>
                        </a:rPr>
                        <a:t>」：</a:t>
                      </a:r>
                      <a:r>
                        <a:rPr lang="zh-TW" sz="2000" kern="100" dirty="0" smtClean="0">
                          <a:effectLst/>
                        </a:rPr>
                        <a:t>妥當否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4990338"/>
                  </a:ext>
                </a:extLst>
              </a:tr>
              <a:tr h="16095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進行習慣立法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民法債編各論「合會」之規定；祭祀公業條例，但晚近亦有「告別傳統」者，例如父債子可不還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由立法機關為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effectLst/>
                        </a:rPr>
                        <a:t>通案</a:t>
                      </a:r>
                      <a:r>
                        <a:rPr lang="zh-TW" sz="2000" kern="100" dirty="0" smtClean="0">
                          <a:effectLst/>
                        </a:rPr>
                        <a:t>的</a:t>
                      </a:r>
                      <a:r>
                        <a:rPr lang="zh-TW" altLang="en-US" sz="2000" kern="100" dirty="0" smtClean="0">
                          <a:effectLst/>
                        </a:rPr>
                        <a:t>「</a:t>
                      </a:r>
                      <a:r>
                        <a:rPr lang="zh-TW" sz="2000" kern="100" dirty="0" smtClean="0">
                          <a:effectLst/>
                        </a:rPr>
                        <a:t>實踐</a:t>
                      </a:r>
                      <a:r>
                        <a:rPr lang="zh-TW" sz="2000" kern="100" dirty="0" smtClean="0">
                          <a:solidFill>
                            <a:srgbClr val="FF0000"/>
                          </a:solidFill>
                          <a:effectLst/>
                        </a:rPr>
                        <a:t>評價</a:t>
                      </a:r>
                      <a:r>
                        <a:rPr lang="zh-TW" altLang="en-US" sz="2000" kern="100" dirty="0" smtClean="0">
                          <a:effectLst/>
                        </a:rPr>
                        <a:t>」：</a:t>
                      </a:r>
                      <a:r>
                        <a:rPr lang="zh-TW" sz="2000" kern="100" dirty="0" smtClean="0">
                          <a:effectLst/>
                        </a:rPr>
                        <a:t>妥當否，可能</a:t>
                      </a:r>
                      <a:r>
                        <a:rPr lang="zh-TW" sz="2000" kern="100" dirty="0">
                          <a:effectLst/>
                        </a:rPr>
                        <a:t>加入新</a:t>
                      </a:r>
                      <a:r>
                        <a:rPr lang="zh-TW" sz="2000" kern="100" dirty="0" smtClean="0">
                          <a:effectLst/>
                        </a:rPr>
                        <a:t>的</a:t>
                      </a:r>
                      <a:r>
                        <a:rPr lang="zh-TW" altLang="en-US" sz="2000" kern="100" dirty="0" smtClean="0">
                          <a:effectLst/>
                        </a:rPr>
                        <a:t>規範</a:t>
                      </a:r>
                      <a:r>
                        <a:rPr lang="zh-TW" sz="2000" kern="100" dirty="0" smtClean="0">
                          <a:effectLst/>
                        </a:rPr>
                        <a:t>元素</a:t>
                      </a:r>
                      <a:r>
                        <a:rPr lang="en-US" altLang="zh-TW" sz="2000" kern="100" dirty="0" smtClean="0">
                          <a:effectLst/>
                        </a:rPr>
                        <a:t>/</a:t>
                      </a:r>
                      <a:r>
                        <a:rPr lang="zh-TW" altLang="en-US" sz="2000" kern="100" dirty="0" smtClean="0">
                          <a:effectLst/>
                        </a:rPr>
                        <a:t>理念</a:t>
                      </a:r>
                      <a:r>
                        <a:rPr lang="zh-TW" sz="2000" kern="100" dirty="0" smtClean="0">
                          <a:effectLst/>
                        </a:rPr>
                        <a:t>；</a:t>
                      </a:r>
                      <a:r>
                        <a:rPr lang="zh-TW" sz="2000" kern="100" dirty="0">
                          <a:effectLst/>
                        </a:rPr>
                        <a:t>法院將依法條，而非習慣為裁判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42373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23386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266"/>
            <a:ext cx="8229600" cy="130026"/>
          </a:xfrm>
        </p:spPr>
        <p:txBody>
          <a:bodyPr>
            <a:normAutofit fontScale="90000"/>
          </a:bodyPr>
          <a:lstStyle/>
          <a:p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1640" y="333375"/>
            <a:ext cx="6696744" cy="597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3626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55104"/>
          </a:xfrm>
        </p:spPr>
        <p:txBody>
          <a:bodyPr>
            <a:normAutofit fontScale="90000"/>
          </a:bodyPr>
          <a:lstStyle/>
          <a:p>
            <a:endParaRPr lang="zh-TW" altLang="en-US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76672" y="2492896"/>
            <a:ext cx="7990656" cy="1447800"/>
          </a:xfrm>
        </p:spPr>
        <p:txBody>
          <a:bodyPr/>
          <a:lstStyle/>
          <a:p>
            <a:pPr algn="ctr">
              <a:buNone/>
            </a:pPr>
            <a:r>
              <a:rPr lang="zh-TW" altLang="en-US" sz="6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感謝聆聽，敬請指教</a:t>
            </a:r>
            <a:endParaRPr lang="zh-TW" altLang="en-US" sz="6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5381D7-BBA6-4865-B34B-DBC7C83F0749}" type="slidenum">
              <a:rPr lang="en-US" altLang="zh-TW" smtClean="0"/>
              <a:pPr>
                <a:defRPr/>
              </a:pPr>
              <a:t>29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00527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000" dirty="0" smtClean="0"/>
              <a:t>二、</a:t>
            </a:r>
            <a:r>
              <a:rPr lang="zh-TW" altLang="zh-TW" sz="4000" dirty="0"/>
              <a:t>歐洲人殖民地上的臣民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259632"/>
            <a:ext cx="8229600" cy="5112568"/>
          </a:xfrm>
        </p:spPr>
        <p:txBody>
          <a:bodyPr>
            <a:normAutofit fontScale="85000" lnSpcReduction="10000"/>
          </a:bodyPr>
          <a:lstStyle/>
          <a:p>
            <a:r>
              <a:rPr lang="en-US" altLang="zh-TW" dirty="0" smtClean="0"/>
              <a:t>1620</a:t>
            </a:r>
            <a:r>
              <a:rPr lang="zh-TW" altLang="en-US" dirty="0" smtClean="0"/>
              <a:t>年代，</a:t>
            </a:r>
            <a:r>
              <a:rPr lang="zh-TW" altLang="zh-TW" dirty="0" smtClean="0"/>
              <a:t>荷蘭人</a:t>
            </a:r>
            <a:r>
              <a:rPr lang="zh-TW" altLang="zh-TW" dirty="0"/>
              <a:t>或西班牙人依據源自</a:t>
            </a:r>
            <a:r>
              <a:rPr lang="zh-TW" altLang="zh-TW" dirty="0" smtClean="0"/>
              <a:t>西方的</a:t>
            </a:r>
            <a:r>
              <a:rPr lang="zh-TW" altLang="zh-TW" dirty="0"/>
              <a:t>國際法，而主張其在台灣本</a:t>
            </a:r>
            <a:r>
              <a:rPr lang="zh-TW" altLang="zh-TW" dirty="0" smtClean="0"/>
              <a:t>島</a:t>
            </a:r>
            <a:r>
              <a:rPr lang="zh-TW" altLang="en-US" dirty="0" smtClean="0"/>
              <a:t>若干地方</a:t>
            </a:r>
            <a:r>
              <a:rPr lang="zh-TW" altLang="zh-TW" dirty="0" smtClean="0"/>
              <a:t>擁有「主權」</a:t>
            </a:r>
            <a:r>
              <a:rPr lang="zh-TW" altLang="en-US" dirty="0" smtClean="0"/>
              <a:t>，</a:t>
            </a:r>
            <a:r>
              <a:rPr lang="zh-TW" altLang="zh-TW" dirty="0" smtClean="0"/>
              <a:t>建立</a:t>
            </a:r>
            <a:r>
              <a:rPr lang="zh-TW" altLang="zh-TW" dirty="0"/>
              <a:t>歐洲人觀念中的殖民地（</a:t>
            </a:r>
            <a:r>
              <a:rPr lang="en-US" altLang="zh-TW" dirty="0"/>
              <a:t>colony</a:t>
            </a:r>
            <a:r>
              <a:rPr lang="zh-TW" altLang="zh-TW" dirty="0" smtClean="0"/>
              <a:t>）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zh-TW" dirty="0" smtClean="0"/>
              <a:t>荷蘭國</a:t>
            </a:r>
            <a:r>
              <a:rPr lang="zh-TW" altLang="zh-TW" dirty="0"/>
              <a:t>與原住民村落是歐洲封建制度</a:t>
            </a:r>
            <a:r>
              <a:rPr lang="zh-TW" altLang="zh-TW" dirty="0" smtClean="0"/>
              <a:t>下</a:t>
            </a:r>
            <a:r>
              <a:rPr lang="zh-TW" altLang="en-US" dirty="0" smtClean="0"/>
              <a:t>，具有「保護－服從</a:t>
            </a:r>
            <a:r>
              <a:rPr lang="en-US" altLang="zh-TW" dirty="0" smtClean="0"/>
              <a:t>/</a:t>
            </a:r>
            <a:r>
              <a:rPr lang="zh-TW" altLang="en-US" dirty="0" smtClean="0"/>
              <a:t>忠誠」關係的</a:t>
            </a:r>
            <a:r>
              <a:rPr lang="zh-TW" altLang="zh-TW" dirty="0" smtClean="0"/>
              <a:t>「</a:t>
            </a:r>
            <a:r>
              <a:rPr lang="zh-TW" altLang="zh-TW" dirty="0"/>
              <a:t>領主」與「封臣</a:t>
            </a:r>
            <a:r>
              <a:rPr lang="zh-TW" altLang="zh-TW" dirty="0" smtClean="0"/>
              <a:t>」關係</a:t>
            </a:r>
            <a:r>
              <a:rPr lang="zh-TW" altLang="en-US" dirty="0" smtClean="0"/>
              <a:t>。</a:t>
            </a:r>
            <a:r>
              <a:rPr lang="zh-TW" altLang="zh-TW" dirty="0" smtClean="0"/>
              <a:t>荷蘭當局從</a:t>
            </a:r>
            <a:r>
              <a:rPr lang="zh-TW" altLang="zh-TW" dirty="0"/>
              <a:t>各村落</a:t>
            </a:r>
            <a:r>
              <a:rPr lang="zh-TW" altLang="zh-TW" dirty="0" smtClean="0"/>
              <a:t>中</a:t>
            </a:r>
            <a:r>
              <a:rPr lang="zh-TW" altLang="en-US" dirty="0" smtClean="0"/>
              <a:t>，</a:t>
            </a:r>
            <a:r>
              <a:rPr lang="zh-TW" altLang="zh-TW" dirty="0" smtClean="0"/>
              <a:t>選出</a:t>
            </a:r>
            <a:r>
              <a:rPr lang="zh-TW" altLang="en-US" dirty="0" smtClean="0"/>
              <a:t>有任期但可連任的</a:t>
            </a:r>
            <a:r>
              <a:rPr lang="zh-TW" altLang="zh-TW" dirty="0" smtClean="0"/>
              <a:t>「</a:t>
            </a:r>
            <a:r>
              <a:rPr lang="zh-TW" altLang="zh-TW" dirty="0"/>
              <a:t>長老</a:t>
            </a:r>
            <a:r>
              <a:rPr lang="zh-TW" altLang="zh-TW" dirty="0" smtClean="0"/>
              <a:t>」</a:t>
            </a:r>
            <a:r>
              <a:rPr lang="zh-TW" altLang="en-US" dirty="0" smtClean="0"/>
              <a:t>，授權其對村民行使統治權威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r>
              <a:rPr lang="zh-TW" altLang="zh-TW" dirty="0"/>
              <a:t>荷蘭人為</a:t>
            </a:r>
            <a:r>
              <a:rPr lang="zh-TW" altLang="zh-TW" dirty="0" smtClean="0"/>
              <a:t>開發</a:t>
            </a:r>
            <a:r>
              <a:rPr lang="zh-TW" altLang="en-US" dirty="0" smtClean="0"/>
              <a:t>此</a:t>
            </a:r>
            <a:r>
              <a:rPr lang="zh-TW" altLang="zh-TW" dirty="0" smtClean="0"/>
              <a:t>殖民地</a:t>
            </a:r>
            <a:r>
              <a:rPr lang="zh-TW" altLang="en-US" dirty="0" smtClean="0"/>
              <a:t>，</a:t>
            </a:r>
            <a:r>
              <a:rPr lang="zh-TW" altLang="zh-TW" dirty="0" smtClean="0"/>
              <a:t>招來</a:t>
            </a:r>
            <a:r>
              <a:rPr lang="zh-TW" altLang="en-US" dirty="0" smtClean="0"/>
              <a:t>在台須持有</a:t>
            </a:r>
            <a:r>
              <a:rPr lang="zh-TW" altLang="zh-TW" dirty="0" smtClean="0"/>
              <a:t>居留證</a:t>
            </a:r>
            <a:r>
              <a:rPr lang="zh-TW" altLang="en-US" dirty="0" smtClean="0"/>
              <a:t>、從事農業或商業活動的漢人。</a:t>
            </a:r>
            <a:r>
              <a:rPr lang="zh-TW" altLang="zh-TW" dirty="0"/>
              <a:t> </a:t>
            </a:r>
            <a:r>
              <a:rPr lang="zh-TW" altLang="en-US" dirty="0" smtClean="0"/>
              <a:t>例如透過</a:t>
            </a:r>
            <a:r>
              <a:rPr lang="zh-TW" altLang="zh-TW" dirty="0" smtClean="0"/>
              <a:t>「</a:t>
            </a:r>
            <a:r>
              <a:rPr lang="zh-TW" altLang="zh-TW" dirty="0"/>
              <a:t>贌」（</a:t>
            </a:r>
            <a:r>
              <a:rPr lang="en-US" altLang="zh-TW" dirty="0" err="1"/>
              <a:t>pacht</a:t>
            </a:r>
            <a:r>
              <a:rPr lang="zh-TW" altLang="zh-TW" dirty="0"/>
              <a:t>）</a:t>
            </a:r>
            <a:r>
              <a:rPr lang="zh-TW" altLang="zh-TW" dirty="0" smtClean="0"/>
              <a:t>制，漢人</a:t>
            </a:r>
            <a:r>
              <a:rPr lang="zh-TW" altLang="zh-TW" dirty="0"/>
              <a:t>繳交一筆權利</a:t>
            </a:r>
            <a:r>
              <a:rPr lang="zh-TW" altLang="zh-TW" dirty="0" smtClean="0"/>
              <a:t>金</a:t>
            </a:r>
            <a:r>
              <a:rPr lang="zh-TW" altLang="en-US" dirty="0" smtClean="0"/>
              <a:t>給荷蘭當局，</a:t>
            </a:r>
            <a:r>
              <a:rPr lang="zh-TW" altLang="zh-TW" dirty="0" smtClean="0"/>
              <a:t>而</a:t>
            </a:r>
            <a:r>
              <a:rPr lang="zh-TW" altLang="zh-TW" dirty="0"/>
              <a:t>獨</a:t>
            </a:r>
            <a:r>
              <a:rPr lang="zh-TW" altLang="zh-TW" dirty="0" smtClean="0"/>
              <a:t>享與</a:t>
            </a:r>
            <a:r>
              <a:rPr lang="zh-TW" altLang="zh-TW" dirty="0"/>
              <a:t>特定原住民</a:t>
            </a:r>
            <a:r>
              <a:rPr lang="zh-TW" altLang="zh-TW" dirty="0" smtClean="0"/>
              <a:t>村落</a:t>
            </a:r>
            <a:r>
              <a:rPr lang="zh-TW" altLang="en-US" dirty="0" smtClean="0"/>
              <a:t>之</a:t>
            </a:r>
            <a:r>
              <a:rPr lang="zh-TW" altLang="zh-TW" dirty="0" smtClean="0"/>
              <a:t>交易</a:t>
            </a:r>
            <a:r>
              <a:rPr lang="zh-TW" altLang="en-US" dirty="0" smtClean="0"/>
              <a:t>，故其儘量壓低收買價格。表面上</a:t>
            </a:r>
            <a:r>
              <a:rPr lang="zh-TW" altLang="zh-TW" dirty="0" smtClean="0"/>
              <a:t>漢人剝削原住民</a:t>
            </a:r>
            <a:r>
              <a:rPr lang="zh-TW" altLang="en-US" dirty="0" smtClean="0"/>
              <a:t>，實乃荷、漢聯手為之。</a:t>
            </a:r>
            <a:endParaRPr lang="zh-TW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4000" dirty="0"/>
              <a:t>三、漢人統治下的特殊</a:t>
            </a:r>
            <a:r>
              <a:rPr lang="zh-TW" altLang="zh-TW" sz="4000" dirty="0" smtClean="0"/>
              <a:t>人群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1661</a:t>
            </a:r>
            <a:r>
              <a:rPr lang="zh-TW" altLang="zh-TW" dirty="0" smtClean="0"/>
              <a:t>年</a:t>
            </a:r>
            <a:r>
              <a:rPr lang="zh-TW" altLang="en-US" dirty="0" smtClean="0"/>
              <a:t>，原</a:t>
            </a:r>
            <a:r>
              <a:rPr lang="zh-TW" altLang="zh-TW" dirty="0" smtClean="0"/>
              <a:t>向</a:t>
            </a:r>
            <a:r>
              <a:rPr lang="zh-TW" altLang="zh-TW" dirty="0"/>
              <a:t>荷人效忠的原住民</a:t>
            </a:r>
            <a:r>
              <a:rPr lang="zh-TW" altLang="zh-TW" dirty="0" smtClean="0"/>
              <a:t>村落</a:t>
            </a:r>
            <a:r>
              <a:rPr lang="zh-TW" altLang="en-US" dirty="0" smtClean="0"/>
              <a:t>，</a:t>
            </a:r>
            <a:r>
              <a:rPr lang="zh-TW" altLang="zh-TW" dirty="0" smtClean="0"/>
              <a:t>轉與</a:t>
            </a:r>
            <a:r>
              <a:rPr lang="zh-TW" altLang="zh-TW" dirty="0"/>
              <a:t>鄭成功結盟</a:t>
            </a:r>
            <a:r>
              <a:rPr lang="zh-TW" altLang="zh-TW" dirty="0" smtClean="0"/>
              <a:t>，進入</a:t>
            </a:r>
            <a:r>
              <a:rPr lang="zh-TW" altLang="en-US" dirty="0" smtClean="0"/>
              <a:t>了</a:t>
            </a:r>
            <a:r>
              <a:rPr lang="zh-TW" altLang="zh-TW" dirty="0" smtClean="0"/>
              <a:t>漢族</a:t>
            </a:r>
            <a:r>
              <a:rPr lang="zh-TW" altLang="zh-TW" dirty="0"/>
              <a:t>天朝式統治秩序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身為漢人的</a:t>
            </a:r>
            <a:r>
              <a:rPr lang="zh-TW" altLang="zh-TW" dirty="0" smtClean="0"/>
              <a:t>鄭成功</a:t>
            </a:r>
            <a:r>
              <a:rPr lang="zh-TW" altLang="en-US" dirty="0" smtClean="0"/>
              <a:t>，本於區分中原</a:t>
            </a:r>
            <a:r>
              <a:rPr lang="en-US" altLang="zh-TW" dirty="0" smtClean="0"/>
              <a:t>/</a:t>
            </a:r>
            <a:r>
              <a:rPr lang="zh-TW" altLang="en-US" dirty="0" smtClean="0"/>
              <a:t>化外的天朝觀，</a:t>
            </a:r>
            <a:r>
              <a:rPr lang="zh-TW" altLang="zh-TW" dirty="0" smtClean="0"/>
              <a:t>視</a:t>
            </a:r>
            <a:r>
              <a:rPr lang="zh-TW" altLang="en-US" dirty="0" smtClean="0"/>
              <a:t>居住於府縣內的漢人為「民」，已</a:t>
            </a:r>
            <a:r>
              <a:rPr lang="zh-TW" altLang="zh-TW" dirty="0" smtClean="0"/>
              <a:t>歸順</a:t>
            </a:r>
            <a:r>
              <a:rPr lang="zh-TW" altLang="zh-TW" dirty="0"/>
              <a:t>的</a:t>
            </a:r>
            <a:r>
              <a:rPr lang="zh-TW" altLang="zh-TW" dirty="0" smtClean="0"/>
              <a:t>原住民</a:t>
            </a:r>
            <a:r>
              <a:rPr lang="zh-TW" altLang="en-US" dirty="0" smtClean="0"/>
              <a:t>稱</a:t>
            </a:r>
            <a:r>
              <a:rPr lang="zh-TW" altLang="zh-TW" dirty="0" smtClean="0"/>
              <a:t>「</a:t>
            </a:r>
            <a:r>
              <a:rPr lang="zh-TW" altLang="zh-TW" dirty="0" smtClean="0"/>
              <a:t>番」</a:t>
            </a:r>
            <a:r>
              <a:rPr lang="zh-TW" altLang="en-US" dirty="0" smtClean="0"/>
              <a:t>。</a:t>
            </a:r>
            <a:r>
              <a:rPr lang="zh-TW" altLang="en-US" dirty="0" smtClean="0"/>
              <a:t>與荷治相比，</a:t>
            </a:r>
            <a:r>
              <a:rPr lang="zh-TW" altLang="zh-TW" dirty="0" smtClean="0"/>
              <a:t>原住民</a:t>
            </a:r>
            <a:r>
              <a:rPr lang="zh-TW" altLang="en-US" dirty="0" smtClean="0"/>
              <a:t>反</a:t>
            </a:r>
            <a:r>
              <a:rPr lang="zh-TW" altLang="zh-TW" dirty="0" smtClean="0"/>
              <a:t>倒</a:t>
            </a:r>
            <a:r>
              <a:rPr lang="zh-TW" altLang="en-US" dirty="0" smtClean="0"/>
              <a:t>成為</a:t>
            </a:r>
            <a:r>
              <a:rPr lang="zh-TW" altLang="zh-TW" dirty="0" smtClean="0"/>
              <a:t>特殊</a:t>
            </a:r>
            <a:r>
              <a:rPr lang="zh-TW" altLang="zh-TW" dirty="0"/>
              <a:t>的</a:t>
            </a:r>
            <a:r>
              <a:rPr lang="zh-TW" altLang="zh-TW" dirty="0" smtClean="0"/>
              <a:t>人群</a:t>
            </a:r>
            <a:r>
              <a:rPr lang="zh-TW" altLang="en-US" dirty="0" smtClean="0"/>
              <a:t>。未受鄭氏統治</a:t>
            </a:r>
            <a:r>
              <a:rPr lang="zh-TW" altLang="en-US" dirty="0"/>
              <a:t>的</a:t>
            </a:r>
            <a:r>
              <a:rPr lang="zh-TW" altLang="en-US" dirty="0" smtClean="0"/>
              <a:t>原住民被視為係「</a:t>
            </a:r>
            <a:r>
              <a:rPr lang="zh-TW" altLang="en-US" dirty="0"/>
              <a:t>非人」的另一種</a:t>
            </a:r>
            <a:r>
              <a:rPr lang="zh-TW" altLang="en-US" dirty="0" smtClean="0"/>
              <a:t>番，以致原住民族被漢人分成兩類</a:t>
            </a:r>
            <a:r>
              <a:rPr lang="zh-TW" altLang="en-US" sz="1900" dirty="0" smtClean="0"/>
              <a:t>（清治初官員：土番、野番，不久後為熟番、生番）</a:t>
            </a:r>
            <a:r>
              <a:rPr lang="zh-TW" altLang="en-US" sz="3000" dirty="0" smtClean="0"/>
              <a:t>。</a:t>
            </a:r>
            <a:endParaRPr lang="en-US" altLang="zh-TW" sz="3000" dirty="0" smtClean="0"/>
          </a:p>
          <a:p>
            <a:r>
              <a:rPr lang="zh-TW" altLang="en-US" dirty="0" smtClean="0"/>
              <a:t>島上</a:t>
            </a:r>
            <a:r>
              <a:rPr lang="zh-TW" altLang="zh-TW" dirty="0" smtClean="0"/>
              <a:t>多數</a:t>
            </a:r>
            <a:r>
              <a:rPr lang="zh-TW" altLang="zh-TW" dirty="0"/>
              <a:t>的原住民族並未</a:t>
            </a:r>
            <a:r>
              <a:rPr lang="zh-TW" altLang="zh-TW" dirty="0" smtClean="0"/>
              <a:t>遭到</a:t>
            </a:r>
            <a:r>
              <a:rPr lang="zh-TW" altLang="en-US" dirty="0" smtClean="0"/>
              <a:t>荷、鄭兩</a:t>
            </a:r>
            <a:r>
              <a:rPr lang="zh-TW" altLang="zh-TW" dirty="0" smtClean="0"/>
              <a:t>政權</a:t>
            </a:r>
            <a:r>
              <a:rPr lang="zh-TW" altLang="zh-TW" dirty="0"/>
              <a:t>統治</a:t>
            </a:r>
            <a:r>
              <a:rPr lang="zh-TW" altLang="zh-TW" dirty="0" smtClean="0"/>
              <a:t>，仍持續</a:t>
            </a:r>
            <a:r>
              <a:rPr lang="zh-TW" altLang="en-US" dirty="0" smtClean="0"/>
              <a:t>其</a:t>
            </a:r>
            <a:r>
              <a:rPr lang="zh-TW" altLang="zh-TW" dirty="0" smtClean="0"/>
              <a:t>固有的</a:t>
            </a:r>
            <a:r>
              <a:rPr lang="zh-TW" altLang="en-US" dirty="0" smtClean="0"/>
              <a:t>法律生活</a:t>
            </a:r>
            <a:r>
              <a:rPr lang="zh-TW" altLang="zh-TW" dirty="0" smtClean="0"/>
              <a:t>。</a:t>
            </a:r>
            <a:endParaRPr lang="zh-TW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503040"/>
          </a:xfrm>
        </p:spPr>
        <p:txBody>
          <a:bodyPr>
            <a:normAutofit fontScale="90000"/>
          </a:bodyPr>
          <a:lstStyle/>
          <a:p>
            <a:r>
              <a:rPr lang="zh-TW" altLang="zh-TW" sz="4000" dirty="0"/>
              <a:t>四、清朝法律下特殊地域的特殊</a:t>
            </a:r>
            <a:r>
              <a:rPr lang="zh-TW" altLang="zh-TW" sz="4000" dirty="0" smtClean="0"/>
              <a:t>人群</a:t>
            </a:r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r>
              <a:rPr lang="zh-TW" altLang="zh-TW" sz="4000" dirty="0"/>
              <a:t> （一）在「境外」的「生番</a:t>
            </a:r>
            <a:r>
              <a:rPr lang="zh-TW" altLang="zh-TW" sz="4000" dirty="0" smtClean="0"/>
              <a:t>」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1683</a:t>
            </a:r>
            <a:r>
              <a:rPr lang="zh-TW" altLang="zh-TW" dirty="0" smtClean="0"/>
              <a:t>年</a:t>
            </a:r>
            <a:r>
              <a:rPr lang="zh-TW" altLang="en-US" dirty="0" smtClean="0"/>
              <a:t>，</a:t>
            </a:r>
            <a:r>
              <a:rPr lang="zh-TW" altLang="zh-TW" dirty="0" smtClean="0"/>
              <a:t>台灣</a:t>
            </a:r>
            <a:r>
              <a:rPr lang="zh-TW" altLang="zh-TW" dirty="0"/>
              <a:t>原住民</a:t>
            </a:r>
            <a:r>
              <a:rPr lang="zh-TW" altLang="zh-TW" dirty="0" smtClean="0"/>
              <a:t>族面對第三</a:t>
            </a:r>
            <a:r>
              <a:rPr lang="zh-TW" altLang="zh-TW" dirty="0"/>
              <a:t>個外來政權－</a:t>
            </a:r>
            <a:r>
              <a:rPr lang="zh-TW" altLang="zh-TW" dirty="0" smtClean="0"/>
              <a:t>清朝</a:t>
            </a:r>
            <a:r>
              <a:rPr lang="zh-TW" altLang="en-US" dirty="0" smtClean="0"/>
              <a:t>。</a:t>
            </a:r>
            <a:r>
              <a:rPr lang="zh-TW" altLang="zh-TW" dirty="0" smtClean="0"/>
              <a:t>其不同</a:t>
            </a:r>
            <a:r>
              <a:rPr lang="zh-TW" altLang="zh-TW" dirty="0"/>
              <a:t>於荷蘭人之追求殖民地繁華以獲利，</a:t>
            </a:r>
            <a:r>
              <a:rPr lang="zh-TW" altLang="zh-TW" dirty="0" smtClean="0"/>
              <a:t>故採「</a:t>
            </a:r>
            <a:r>
              <a:rPr lang="zh-TW" altLang="zh-TW" dirty="0"/>
              <a:t>隔離民番」的統治政策</a:t>
            </a:r>
            <a:r>
              <a:rPr lang="zh-TW" altLang="zh-TW" dirty="0" smtClean="0"/>
              <a:t>。</a:t>
            </a:r>
            <a:r>
              <a:rPr lang="zh-TW" altLang="en-US" dirty="0" smtClean="0"/>
              <a:t>並沿襲中原文化，</a:t>
            </a:r>
            <a:r>
              <a:rPr lang="zh-TW" altLang="zh-TW" dirty="0" smtClean="0"/>
              <a:t>不</a:t>
            </a:r>
            <a:r>
              <a:rPr lang="zh-TW" altLang="zh-TW" dirty="0"/>
              <a:t>欲</a:t>
            </a:r>
            <a:r>
              <a:rPr lang="zh-TW" altLang="zh-TW" dirty="0" smtClean="0"/>
              <a:t>統治在</a:t>
            </a:r>
            <a:r>
              <a:rPr lang="zh-TW" altLang="zh-TW" dirty="0"/>
              <a:t>版圖之外、從漢人的觀點係「非人」的「番</a:t>
            </a:r>
            <a:r>
              <a:rPr lang="zh-TW" altLang="zh-TW" dirty="0" smtClean="0"/>
              <a:t>」</a:t>
            </a:r>
            <a:r>
              <a:rPr lang="zh-TW" altLang="en-US" dirty="0" smtClean="0"/>
              <a:t>。作為</a:t>
            </a:r>
            <a:r>
              <a:rPr lang="zh-TW" altLang="zh-TW" dirty="0" smtClean="0"/>
              <a:t>版圖</a:t>
            </a:r>
            <a:r>
              <a:rPr lang="zh-TW" altLang="en-US" dirty="0" smtClean="0"/>
              <a:t>的</a:t>
            </a:r>
            <a:r>
              <a:rPr lang="zh-TW" altLang="zh-TW" dirty="0" smtClean="0"/>
              <a:t>界線，</a:t>
            </a:r>
            <a:r>
              <a:rPr lang="zh-TW" altLang="en-US" dirty="0" smtClean="0"/>
              <a:t>即</a:t>
            </a:r>
            <a:r>
              <a:rPr lang="zh-TW" altLang="zh-TW" dirty="0" smtClean="0"/>
              <a:t>鄭治時期</a:t>
            </a:r>
            <a:r>
              <a:rPr lang="zh-TW" altLang="en-US" dirty="0" smtClean="0"/>
              <a:t>已有</a:t>
            </a:r>
            <a:r>
              <a:rPr lang="zh-TW" altLang="zh-TW" dirty="0" smtClean="0"/>
              <a:t>的</a:t>
            </a:r>
            <a:r>
              <a:rPr lang="zh-TW" altLang="zh-TW" dirty="0"/>
              <a:t>「土牛」</a:t>
            </a:r>
            <a:r>
              <a:rPr lang="zh-TW" altLang="zh-TW" dirty="0" smtClean="0"/>
              <a:t>，</a:t>
            </a:r>
            <a:r>
              <a:rPr lang="zh-TW" altLang="en-US" dirty="0" smtClean="0"/>
              <a:t>界</a:t>
            </a:r>
            <a:r>
              <a:rPr lang="zh-TW" altLang="zh-TW" dirty="0" smtClean="0"/>
              <a:t>線</a:t>
            </a:r>
            <a:r>
              <a:rPr lang="zh-TW" altLang="zh-TW" dirty="0"/>
              <a:t>外即屬「境外」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r>
              <a:rPr lang="zh-TW" altLang="zh-TW" dirty="0" smtClean="0"/>
              <a:t>被稱為</a:t>
            </a:r>
            <a:r>
              <a:rPr lang="zh-TW" altLang="zh-TW" dirty="0"/>
              <a:t>「生番」</a:t>
            </a:r>
            <a:r>
              <a:rPr lang="zh-TW" altLang="zh-TW" dirty="0" smtClean="0"/>
              <a:t>的</a:t>
            </a:r>
            <a:r>
              <a:rPr lang="zh-TW" altLang="en-US" dirty="0" smtClean="0"/>
              <a:t>這</a:t>
            </a:r>
            <a:r>
              <a:rPr lang="zh-TW" altLang="zh-TW" dirty="0" smtClean="0"/>
              <a:t>些原住民</a:t>
            </a:r>
            <a:r>
              <a:rPr lang="zh-TW" altLang="zh-TW" dirty="0"/>
              <a:t>族，居住於不受清朝統治的「境外」，且繼續依其固有的法律（原住民法）而生活</a:t>
            </a:r>
            <a:r>
              <a:rPr lang="zh-TW" altLang="zh-TW" dirty="0" smtClean="0"/>
              <a:t>。</a:t>
            </a:r>
            <a:r>
              <a:rPr lang="zh-TW" altLang="en-US" dirty="0" smtClean="0"/>
              <a:t>但</a:t>
            </a:r>
            <a:r>
              <a:rPr lang="zh-TW" altLang="zh-TW" dirty="0" smtClean="0"/>
              <a:t>土牛</a:t>
            </a:r>
            <a:r>
              <a:rPr lang="zh-TW" altLang="en-US" dirty="0" smtClean="0"/>
              <a:t>線不斷向山區前進，生番居住區域隨之漸縮。</a:t>
            </a:r>
            <a:endParaRPr lang="zh-TW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634082"/>
          </a:xfrm>
        </p:spPr>
        <p:txBody>
          <a:bodyPr>
            <a:normAutofit/>
          </a:bodyPr>
          <a:lstStyle/>
          <a:p>
            <a:r>
              <a:rPr lang="zh-TW" altLang="en-US" sz="3200" dirty="0" smtClean="0"/>
              <a:t>北埔「金廣福大隘」位於</a:t>
            </a:r>
            <a:r>
              <a:rPr lang="en-US" altLang="zh-TW" sz="3200" dirty="0" smtClean="0"/>
              <a:t>1790</a:t>
            </a:r>
            <a:r>
              <a:rPr lang="zh-TW" altLang="en-US" sz="3200" dirty="0" smtClean="0"/>
              <a:t>年所劃番界外</a:t>
            </a:r>
            <a:endParaRPr lang="zh-TW" altLang="en-US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908720"/>
            <a:ext cx="6336704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13"/>
          <p:cNvSpPr>
            <a:spLocks noChangeShapeType="1"/>
          </p:cNvSpPr>
          <p:nvPr/>
        </p:nvSpPr>
        <p:spPr bwMode="auto">
          <a:xfrm>
            <a:off x="3563888" y="3861048"/>
            <a:ext cx="576907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7" name="Line 13"/>
          <p:cNvSpPr>
            <a:spLocks noChangeShapeType="1"/>
          </p:cNvSpPr>
          <p:nvPr/>
        </p:nvSpPr>
        <p:spPr bwMode="auto">
          <a:xfrm>
            <a:off x="4499992" y="4869160"/>
            <a:ext cx="504899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8" name="Line 13"/>
          <p:cNvSpPr>
            <a:spLocks noChangeShapeType="1"/>
          </p:cNvSpPr>
          <p:nvPr/>
        </p:nvSpPr>
        <p:spPr bwMode="auto">
          <a:xfrm>
            <a:off x="4355976" y="4005064"/>
            <a:ext cx="432891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9" name="Oval 11"/>
          <p:cNvSpPr>
            <a:spLocks noChangeArrowheads="1"/>
          </p:cNvSpPr>
          <p:nvPr/>
        </p:nvSpPr>
        <p:spPr bwMode="auto">
          <a:xfrm>
            <a:off x="4067944" y="4509120"/>
            <a:ext cx="648072" cy="360041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1223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zh-TW" altLang="zh-TW" dirty="0"/>
              <a:t>（二）在版圖內特區的「熟番」</a:t>
            </a:r>
            <a:br>
              <a:rPr lang="zh-TW" altLang="zh-TW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rmAutofit fontScale="85000" lnSpcReduction="10000"/>
          </a:bodyPr>
          <a:lstStyle/>
          <a:p>
            <a:r>
              <a:rPr lang="zh-TW" altLang="en-US" dirty="0" smtClean="0"/>
              <a:t>自荷治、鄭治時期即與漢人往來、逐漸受漢化的原住民族，被稱為「熟番」或「平埔族」，居住於</a:t>
            </a:r>
            <a:r>
              <a:rPr lang="zh-TW" altLang="zh-TW" dirty="0" smtClean="0"/>
              <a:t>清朝版圖</a:t>
            </a:r>
            <a:r>
              <a:rPr lang="zh-TW" altLang="zh-TW" dirty="0"/>
              <a:t>內，受清朝政府統治</a:t>
            </a:r>
            <a:r>
              <a:rPr lang="zh-TW" altLang="zh-TW" dirty="0" smtClean="0"/>
              <a:t>。</a:t>
            </a:r>
            <a:r>
              <a:rPr lang="zh-TW" altLang="en-US" dirty="0" smtClean="0"/>
              <a:t>被稱為「歸化生番」者，</a:t>
            </a:r>
            <a:r>
              <a:rPr lang="zh-TW" altLang="zh-TW" dirty="0" smtClean="0"/>
              <a:t>不</a:t>
            </a:r>
            <a:r>
              <a:rPr lang="zh-TW" altLang="en-US" dirty="0" smtClean="0"/>
              <a:t>住</a:t>
            </a:r>
            <a:r>
              <a:rPr lang="zh-TW" altLang="zh-TW" dirty="0" smtClean="0"/>
              <a:t>在</a:t>
            </a:r>
            <a:r>
              <a:rPr lang="zh-TW" altLang="zh-TW" dirty="0"/>
              <a:t>版圖</a:t>
            </a:r>
            <a:r>
              <a:rPr lang="zh-TW" altLang="zh-TW" dirty="0" smtClean="0"/>
              <a:t>內</a:t>
            </a:r>
            <a:r>
              <a:rPr lang="zh-TW" altLang="en-US" dirty="0" smtClean="0"/>
              <a:t>，</a:t>
            </a:r>
            <a:r>
              <a:rPr lang="zh-TW" altLang="zh-TW" dirty="0" smtClean="0"/>
              <a:t>但有</a:t>
            </a:r>
            <a:r>
              <a:rPr lang="zh-TW" altLang="en-US" dirty="0" smtClean="0"/>
              <a:t>繳稅等</a:t>
            </a:r>
            <a:r>
              <a:rPr lang="zh-TW" altLang="zh-TW" dirty="0" smtClean="0"/>
              <a:t>表示服從</a:t>
            </a:r>
            <a:r>
              <a:rPr lang="zh-TW" altLang="en-US" dirty="0" smtClean="0"/>
              <a:t>的動作。</a:t>
            </a:r>
            <a:endParaRPr lang="en-US" altLang="zh-TW" dirty="0" smtClean="0"/>
          </a:p>
          <a:p>
            <a:r>
              <a:rPr lang="zh-TW" altLang="zh-TW" dirty="0"/>
              <a:t>由於獨尊漢族文化，熟番在清朝統治下被視為文化較「劣等」的特殊人群</a:t>
            </a:r>
            <a:r>
              <a:rPr lang="zh-TW" altLang="zh-TW" dirty="0" smtClean="0"/>
              <a:t>。</a:t>
            </a:r>
            <a:r>
              <a:rPr lang="zh-TW" altLang="en-US" dirty="0" smtClean="0"/>
              <a:t>但清朝</a:t>
            </a:r>
            <a:r>
              <a:rPr lang="zh-TW" altLang="zh-TW" dirty="0" smtClean="0"/>
              <a:t>禁止漢入墾耕熟番土地</a:t>
            </a:r>
            <a:r>
              <a:rPr lang="zh-TW" altLang="en-US" dirty="0" smtClean="0"/>
              <a:t>，故熟番居住地形成版圖內的特區。</a:t>
            </a:r>
            <a:r>
              <a:rPr lang="en-US" altLang="zh-TW" dirty="0" smtClean="0"/>
              <a:t> 1724</a:t>
            </a:r>
            <a:r>
              <a:rPr lang="zh-TW" altLang="zh-TW" dirty="0" smtClean="0"/>
              <a:t>年</a:t>
            </a:r>
            <a:r>
              <a:rPr lang="zh-TW" altLang="en-US" dirty="0" smtClean="0"/>
              <a:t>首度</a:t>
            </a:r>
            <a:r>
              <a:rPr lang="zh-TW" altLang="zh-TW" dirty="0" smtClean="0"/>
              <a:t>開放</a:t>
            </a:r>
            <a:r>
              <a:rPr lang="zh-TW" altLang="en-US" dirty="0" smtClean="0"/>
              <a:t>漢人</a:t>
            </a:r>
            <a:r>
              <a:rPr lang="zh-TW" altLang="zh-TW" dirty="0" smtClean="0"/>
              <a:t>對</a:t>
            </a:r>
            <a:r>
              <a:rPr lang="zh-TW" altLang="zh-TW" dirty="0"/>
              <a:t>熟番地的「租」（開墾），但仍不准「典賣」，惟並未嚴格執行</a:t>
            </a:r>
            <a:r>
              <a:rPr lang="zh-TW" altLang="zh-TW" dirty="0" smtClean="0"/>
              <a:t>。</a:t>
            </a:r>
            <a:r>
              <a:rPr lang="zh-TW" altLang="en-US" dirty="0" smtClean="0"/>
              <a:t>所謂「</a:t>
            </a:r>
            <a:r>
              <a:rPr lang="zh-TW" altLang="zh-TW" dirty="0" smtClean="0"/>
              <a:t>番</a:t>
            </a:r>
            <a:r>
              <a:rPr lang="zh-TW" altLang="zh-TW" dirty="0"/>
              <a:t>業漢</a:t>
            </a:r>
            <a:r>
              <a:rPr lang="zh-TW" altLang="zh-TW" dirty="0" smtClean="0"/>
              <a:t>佃</a:t>
            </a:r>
            <a:r>
              <a:rPr lang="zh-TW" altLang="en-US" dirty="0" smtClean="0"/>
              <a:t>」 （番人為業主、漢人為承租戶） ，實際上已由漢人承租戶掌控該土地。熟番土地因此逐漸流入漢人或已高度漢化之熟番的手中。</a:t>
            </a:r>
            <a:endParaRPr lang="zh-TW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zh-TW" altLang="zh-TW" dirty="0"/>
              <a:t>（三）熟番從特殊人群到視同</a:t>
            </a:r>
            <a:r>
              <a:rPr lang="zh-TW" altLang="zh-TW" dirty="0" smtClean="0"/>
              <a:t>漢人（四</a:t>
            </a:r>
            <a:r>
              <a:rPr lang="zh-TW" altLang="zh-TW" dirty="0"/>
              <a:t>）生番首度面臨漢化的威脅</a:t>
            </a:r>
            <a:br>
              <a:rPr lang="zh-TW" altLang="zh-TW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5040560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dirty="0" smtClean="0"/>
              <a:t>清治初期以</a:t>
            </a:r>
            <a:r>
              <a:rPr lang="zh-TW" altLang="zh-TW" dirty="0" smtClean="0"/>
              <a:t>「</a:t>
            </a:r>
            <a:r>
              <a:rPr lang="zh-TW" altLang="zh-TW" dirty="0"/>
              <a:t>漢番分治」來特殊化熟</a:t>
            </a:r>
            <a:r>
              <a:rPr lang="zh-TW" altLang="zh-TW" dirty="0" smtClean="0"/>
              <a:t>番</a:t>
            </a:r>
            <a:r>
              <a:rPr lang="zh-TW" altLang="en-US" dirty="0" smtClean="0"/>
              <a:t>，亦即</a:t>
            </a:r>
            <a:r>
              <a:rPr lang="zh-TW" altLang="zh-TW" dirty="0" smtClean="0"/>
              <a:t>在台漢人</a:t>
            </a:r>
            <a:r>
              <a:rPr lang="zh-TW" altLang="zh-TW" dirty="0"/>
              <a:t>由府、廳縣的主官管轄，熟</a:t>
            </a:r>
            <a:r>
              <a:rPr lang="zh-TW" altLang="zh-TW" dirty="0" smtClean="0"/>
              <a:t>番</a:t>
            </a:r>
            <a:r>
              <a:rPr lang="zh-TW" altLang="en-US" dirty="0" smtClean="0"/>
              <a:t>則由與府同級的</a:t>
            </a:r>
            <a:r>
              <a:rPr lang="zh-TW" altLang="zh-TW" dirty="0" smtClean="0"/>
              <a:t>理</a:t>
            </a:r>
            <a:r>
              <a:rPr lang="zh-TW" altLang="zh-TW" dirty="0"/>
              <a:t>番同知</a:t>
            </a:r>
            <a:r>
              <a:rPr lang="zh-TW" altLang="zh-TW" dirty="0" smtClean="0"/>
              <a:t>管轄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於</a:t>
            </a:r>
            <a:r>
              <a:rPr lang="en-US" altLang="zh-TW" dirty="0" smtClean="0"/>
              <a:t>1875</a:t>
            </a:r>
            <a:r>
              <a:rPr lang="zh-TW" altLang="zh-TW" dirty="0" smtClean="0"/>
              <a:t>年，</a:t>
            </a:r>
            <a:r>
              <a:rPr lang="zh-TW" altLang="en-US" dirty="0" smtClean="0"/>
              <a:t>因清朝</a:t>
            </a:r>
            <a:r>
              <a:rPr lang="zh-TW" altLang="zh-TW" dirty="0" smtClean="0"/>
              <a:t>治</a:t>
            </a:r>
            <a:r>
              <a:rPr lang="zh-TW" altLang="zh-TW" dirty="0"/>
              <a:t>台</a:t>
            </a:r>
            <a:r>
              <a:rPr lang="zh-TW" altLang="zh-TW" dirty="0" smtClean="0"/>
              <a:t>政策</a:t>
            </a:r>
            <a:r>
              <a:rPr lang="zh-TW" altLang="en-US" dirty="0" smtClean="0"/>
              <a:t>已</a:t>
            </a:r>
            <a:r>
              <a:rPr lang="zh-TW" altLang="zh-TW" dirty="0" smtClean="0"/>
              <a:t>轉為積極治理</a:t>
            </a:r>
            <a:r>
              <a:rPr lang="zh-TW" altLang="en-US" dirty="0" smtClean="0"/>
              <a:t>，故放棄原有的</a:t>
            </a:r>
            <a:r>
              <a:rPr lang="zh-TW" altLang="zh-TW" dirty="0" smtClean="0"/>
              <a:t>隔離政策</a:t>
            </a:r>
            <a:r>
              <a:rPr lang="zh-TW" altLang="en-US" dirty="0" smtClean="0"/>
              <a:t>，</a:t>
            </a:r>
            <a:r>
              <a:rPr lang="zh-TW" altLang="zh-TW" dirty="0" smtClean="0"/>
              <a:t>改</a:t>
            </a:r>
            <a:r>
              <a:rPr lang="zh-TW" altLang="zh-TW" dirty="0"/>
              <a:t>由知府統轄在台漢人與熟</a:t>
            </a:r>
            <a:r>
              <a:rPr lang="zh-TW" altLang="zh-TW" dirty="0" smtClean="0"/>
              <a:t>番</a:t>
            </a:r>
            <a:r>
              <a:rPr lang="zh-TW" altLang="en-US" dirty="0" smtClean="0"/>
              <a:t>，朝「</a:t>
            </a:r>
            <a:r>
              <a:rPr lang="zh-TW" altLang="zh-TW" dirty="0" smtClean="0"/>
              <a:t>漢番</a:t>
            </a:r>
            <a:r>
              <a:rPr lang="zh-TW" altLang="en-US" dirty="0" smtClean="0"/>
              <a:t>合治」前進。</a:t>
            </a:r>
            <a:endParaRPr lang="en-US" altLang="zh-TW" dirty="0" smtClean="0"/>
          </a:p>
          <a:p>
            <a:r>
              <a:rPr lang="en-US" altLang="zh-TW" dirty="0" smtClean="0"/>
              <a:t>1887</a:t>
            </a:r>
            <a:r>
              <a:rPr lang="zh-TW" altLang="zh-TW" dirty="0" smtClean="0"/>
              <a:t>年</a:t>
            </a:r>
            <a:r>
              <a:rPr lang="zh-TW" altLang="zh-TW" dirty="0"/>
              <a:t>年底，台灣</a:t>
            </a:r>
            <a:r>
              <a:rPr lang="zh-TW" altLang="zh-TW" dirty="0" smtClean="0"/>
              <a:t>巡撫將</a:t>
            </a:r>
            <a:r>
              <a:rPr lang="zh-TW" altLang="zh-TW" dirty="0"/>
              <a:t>原為防生番而任屯丁的熟</a:t>
            </a:r>
            <a:r>
              <a:rPr lang="zh-TW" altLang="zh-TW" dirty="0" smtClean="0"/>
              <a:t>番編為</a:t>
            </a:r>
            <a:r>
              <a:rPr lang="zh-TW" altLang="en-US" dirty="0" smtClean="0"/>
              <a:t>「</a:t>
            </a:r>
            <a:r>
              <a:rPr lang="zh-TW" altLang="zh-TW" dirty="0" smtClean="0"/>
              <a:t>民</a:t>
            </a:r>
            <a:r>
              <a:rPr lang="zh-TW" altLang="en-US" dirty="0" smtClean="0"/>
              <a:t>人</a:t>
            </a:r>
            <a:r>
              <a:rPr lang="zh-TW" altLang="zh-TW" dirty="0" smtClean="0"/>
              <a:t>」</a:t>
            </a:r>
            <a:r>
              <a:rPr lang="zh-TW" altLang="en-US" dirty="0" smtClean="0"/>
              <a:t>，即是</a:t>
            </a:r>
            <a:r>
              <a:rPr lang="zh-TW" altLang="zh-TW" dirty="0" smtClean="0"/>
              <a:t>宣告</a:t>
            </a:r>
            <a:r>
              <a:rPr lang="zh-TW" altLang="en-US" dirty="0" smtClean="0"/>
              <a:t>其</a:t>
            </a:r>
            <a:r>
              <a:rPr lang="zh-TW" altLang="zh-TW" dirty="0" smtClean="0"/>
              <a:t>已漢化</a:t>
            </a:r>
            <a:r>
              <a:rPr lang="zh-TW" altLang="en-US" dirty="0" smtClean="0"/>
              <a:t>。</a:t>
            </a:r>
            <a:r>
              <a:rPr lang="en-US" altLang="zh-TW" dirty="0" smtClean="0"/>
              <a:t>1888</a:t>
            </a:r>
            <a:r>
              <a:rPr lang="zh-TW" altLang="zh-TW" dirty="0" smtClean="0"/>
              <a:t>年，</a:t>
            </a:r>
            <a:r>
              <a:rPr lang="zh-TW" altLang="en-US" dirty="0" smtClean="0"/>
              <a:t>清朝將</a:t>
            </a:r>
            <a:r>
              <a:rPr lang="zh-TW" altLang="zh-TW" dirty="0" smtClean="0"/>
              <a:t>番社</a:t>
            </a:r>
            <a:r>
              <a:rPr lang="zh-TW" altLang="zh-TW" dirty="0"/>
              <a:t>一切事務</a:t>
            </a:r>
            <a:r>
              <a:rPr lang="zh-TW" altLang="zh-TW" dirty="0" smtClean="0"/>
              <a:t>歸</a:t>
            </a:r>
            <a:r>
              <a:rPr lang="zh-TW" altLang="en-US" dirty="0" smtClean="0"/>
              <a:t>由</a:t>
            </a:r>
            <a:r>
              <a:rPr lang="zh-TW" altLang="zh-TW" dirty="0" smtClean="0"/>
              <a:t>縣辦理</a:t>
            </a:r>
            <a:r>
              <a:rPr lang="zh-TW" altLang="en-US" dirty="0" smtClean="0"/>
              <a:t>，使</a:t>
            </a:r>
            <a:r>
              <a:rPr lang="zh-TW" altLang="zh-TW" dirty="0" smtClean="0"/>
              <a:t>熟番</a:t>
            </a:r>
            <a:r>
              <a:rPr lang="zh-TW" altLang="en-US" dirty="0" smtClean="0"/>
              <a:t>全然</a:t>
            </a:r>
            <a:r>
              <a:rPr lang="zh-TW" altLang="zh-TW" dirty="0" smtClean="0"/>
              <a:t>被納入漢人</a:t>
            </a:r>
            <a:r>
              <a:rPr lang="zh-TW" altLang="zh-TW" dirty="0"/>
              <a:t>的法政體制</a:t>
            </a:r>
            <a:r>
              <a:rPr lang="zh-TW" altLang="zh-TW" dirty="0" smtClean="0"/>
              <a:t>中。</a:t>
            </a:r>
            <a:r>
              <a:rPr lang="zh-TW" altLang="en-US" dirty="0" smtClean="0"/>
              <a:t>亦在清治晚期，清朝及漢人以</a:t>
            </a:r>
            <a:r>
              <a:rPr lang="zh-TW" altLang="zh-TW" dirty="0" smtClean="0"/>
              <a:t>「開山撫番」</a:t>
            </a:r>
            <a:r>
              <a:rPr lang="zh-TW" altLang="en-US" dirty="0" smtClean="0"/>
              <a:t>為名，將其勢力</a:t>
            </a:r>
            <a:r>
              <a:rPr lang="zh-TW" altLang="zh-TW" dirty="0" smtClean="0"/>
              <a:t>伸</a:t>
            </a:r>
            <a:r>
              <a:rPr lang="zh-TW" altLang="zh-TW" dirty="0"/>
              <a:t>進原屬「境外」的生</a:t>
            </a:r>
            <a:r>
              <a:rPr lang="zh-TW" altLang="zh-TW" dirty="0" smtClean="0"/>
              <a:t>番</a:t>
            </a:r>
            <a:r>
              <a:rPr lang="zh-TW" altLang="en-US" dirty="0" smtClean="0"/>
              <a:t>地域，進一步</a:t>
            </a:r>
            <a:r>
              <a:rPr lang="zh-TW" altLang="zh-TW" dirty="0" smtClean="0"/>
              <a:t>擠壓原住民</a:t>
            </a:r>
            <a:r>
              <a:rPr lang="zh-TW" altLang="zh-TW" dirty="0"/>
              <a:t>族的生活</a:t>
            </a:r>
            <a:r>
              <a:rPr lang="zh-TW" altLang="zh-TW" dirty="0" smtClean="0"/>
              <a:t>空間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zh-TW" dirty="0"/>
              <a:t>五、近代日本</a:t>
            </a:r>
            <a:r>
              <a:rPr lang="zh-TW" altLang="zh-TW" dirty="0" smtClean="0"/>
              <a:t>法下</a:t>
            </a:r>
            <a:r>
              <a:rPr lang="zh-TW" altLang="zh-TW" dirty="0"/>
              <a:t>的同化與</a:t>
            </a:r>
            <a:r>
              <a:rPr lang="zh-TW" altLang="zh-TW" dirty="0" smtClean="0"/>
              <a:t>特殊化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zh-TW" sz="4000" dirty="0"/>
              <a:t> （一）原住民族在國家法上的人群分類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zh-TW" altLang="zh-TW" dirty="0" smtClean="0"/>
              <a:t>平埔族原住民</a:t>
            </a:r>
            <a:r>
              <a:rPr lang="zh-TW" altLang="en-US" dirty="0" smtClean="0"/>
              <a:t>被認為是「</a:t>
            </a:r>
            <a:r>
              <a:rPr lang="zh-TW" altLang="zh-TW" dirty="0" smtClean="0"/>
              <a:t>馬關條約」</a:t>
            </a:r>
            <a:r>
              <a:rPr lang="zh-TW" altLang="en-US" dirty="0" smtClean="0"/>
              <a:t>所指稱之</a:t>
            </a:r>
            <a:r>
              <a:rPr lang="zh-TW" altLang="zh-TW" dirty="0" smtClean="0"/>
              <a:t>原本</a:t>
            </a:r>
            <a:r>
              <a:rPr lang="zh-TW" altLang="zh-TW" dirty="0"/>
              <a:t>服從清國</a:t>
            </a:r>
            <a:r>
              <a:rPr lang="zh-TW" altLang="zh-TW" dirty="0" smtClean="0"/>
              <a:t>主權</a:t>
            </a:r>
            <a:r>
              <a:rPr lang="zh-TW" altLang="en-US" dirty="0" smtClean="0"/>
              <a:t>的「台灣</a:t>
            </a:r>
            <a:r>
              <a:rPr lang="zh-TW" altLang="zh-TW" dirty="0" smtClean="0"/>
              <a:t>住民</a:t>
            </a:r>
            <a:r>
              <a:rPr lang="zh-TW" altLang="en-US" dirty="0" smtClean="0"/>
              <a:t>」，故</a:t>
            </a:r>
            <a:r>
              <a:rPr lang="zh-TW" altLang="zh-TW" dirty="0" smtClean="0"/>
              <a:t>其在</a:t>
            </a:r>
            <a:r>
              <a:rPr lang="en-US" altLang="zh-TW" dirty="0" smtClean="0"/>
              <a:t>1897</a:t>
            </a:r>
            <a:r>
              <a:rPr lang="zh-TW" altLang="zh-TW" dirty="0"/>
              <a:t>年</a:t>
            </a:r>
            <a:r>
              <a:rPr lang="en-US" altLang="zh-TW" dirty="0"/>
              <a:t>5</a:t>
            </a:r>
            <a:r>
              <a:rPr lang="zh-TW" altLang="zh-TW" dirty="0"/>
              <a:t>月</a:t>
            </a:r>
            <a:r>
              <a:rPr lang="en-US" altLang="zh-TW" dirty="0"/>
              <a:t>8</a:t>
            </a:r>
            <a:r>
              <a:rPr lang="zh-TW" altLang="zh-TW" dirty="0"/>
              <a:t>日後取得日本國籍</a:t>
            </a:r>
            <a:r>
              <a:rPr lang="zh-TW" altLang="zh-TW" dirty="0" smtClean="0"/>
              <a:t>，高山族原住民</a:t>
            </a:r>
            <a:r>
              <a:rPr lang="zh-TW" altLang="en-US" dirty="0" smtClean="0"/>
              <a:t>則</a:t>
            </a:r>
            <a:r>
              <a:rPr lang="zh-TW" altLang="zh-TW" dirty="0" smtClean="0"/>
              <a:t>至</a:t>
            </a:r>
            <a:r>
              <a:rPr lang="en-US" altLang="zh-TW" dirty="0"/>
              <a:t>1915</a:t>
            </a:r>
            <a:r>
              <a:rPr lang="zh-TW" altLang="zh-TW" dirty="0" smtClean="0"/>
              <a:t>年</a:t>
            </a:r>
            <a:r>
              <a:rPr lang="zh-TW" altLang="en-US" dirty="0" smtClean="0"/>
              <a:t>，</a:t>
            </a:r>
            <a:r>
              <a:rPr lang="zh-TW" altLang="zh-TW" dirty="0" smtClean="0"/>
              <a:t>日本藉武力而</a:t>
            </a:r>
            <a:r>
              <a:rPr lang="zh-TW" altLang="zh-TW" dirty="0"/>
              <a:t>將之納入統治後</a:t>
            </a:r>
            <a:r>
              <a:rPr lang="zh-TW" altLang="zh-TW" dirty="0" smtClean="0"/>
              <a:t>，始</a:t>
            </a:r>
            <a:r>
              <a:rPr lang="zh-TW" altLang="zh-TW" dirty="0"/>
              <a:t>成為日本國民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r>
              <a:rPr lang="en-US" altLang="zh-TW" dirty="0"/>
              <a:t>1896</a:t>
            </a:r>
            <a:r>
              <a:rPr lang="zh-TW" altLang="zh-TW" dirty="0" smtClean="0"/>
              <a:t>年</a:t>
            </a:r>
            <a:r>
              <a:rPr lang="zh-TW" altLang="en-US" dirty="0" smtClean="0"/>
              <a:t>，將當時</a:t>
            </a:r>
            <a:r>
              <a:rPr lang="zh-TW" altLang="zh-TW" dirty="0" smtClean="0"/>
              <a:t>漢人所認</a:t>
            </a:r>
            <a:r>
              <a:rPr lang="zh-TW" altLang="en-US" dirty="0" smtClean="0"/>
              <a:t>知的生番地</a:t>
            </a:r>
            <a:r>
              <a:rPr lang="zh-TW" altLang="zh-TW" dirty="0" smtClean="0"/>
              <a:t>稱為</a:t>
            </a:r>
            <a:r>
              <a:rPr lang="zh-TW" altLang="zh-TW" dirty="0"/>
              <a:t>「蕃地</a:t>
            </a:r>
            <a:r>
              <a:rPr lang="zh-TW" altLang="zh-TW" dirty="0" smtClean="0"/>
              <a:t>」</a:t>
            </a:r>
            <a:r>
              <a:rPr lang="zh-TW" altLang="en-US" dirty="0" smtClean="0"/>
              <a:t>，視為國有地，以與</a:t>
            </a:r>
            <a:r>
              <a:rPr lang="zh-TW" altLang="zh-TW" dirty="0" smtClean="0"/>
              <a:t>漢人</a:t>
            </a:r>
            <a:r>
              <a:rPr lang="zh-TW" altLang="en-US" dirty="0" smtClean="0"/>
              <a:t>及平埔族</a:t>
            </a:r>
            <a:r>
              <a:rPr lang="zh-TW" altLang="zh-TW" dirty="0" smtClean="0"/>
              <a:t>居住</a:t>
            </a:r>
            <a:r>
              <a:rPr lang="zh-TW" altLang="zh-TW" dirty="0"/>
              <a:t>的「普通行政區域</a:t>
            </a:r>
            <a:r>
              <a:rPr lang="zh-TW" altLang="zh-TW" dirty="0" smtClean="0"/>
              <a:t>」</a:t>
            </a:r>
            <a:r>
              <a:rPr lang="zh-TW" altLang="en-US" dirty="0" smtClean="0"/>
              <a:t>相區隔。</a:t>
            </a:r>
            <a:endParaRPr lang="en-US" altLang="zh-TW" dirty="0" smtClean="0"/>
          </a:p>
          <a:p>
            <a:r>
              <a:rPr lang="zh-TW" altLang="zh-TW" dirty="0"/>
              <a:t>法律上熟番與漢人同屬「本島人</a:t>
            </a:r>
            <a:r>
              <a:rPr lang="zh-TW" altLang="zh-TW" dirty="0" smtClean="0"/>
              <a:t>」</a:t>
            </a:r>
            <a:r>
              <a:rPr lang="zh-TW" altLang="en-US" dirty="0" smtClean="0"/>
              <a:t>，但在</a:t>
            </a:r>
            <a:r>
              <a:rPr lang="zh-TW" altLang="zh-TW" dirty="0" smtClean="0"/>
              <a:t>人口</a:t>
            </a:r>
            <a:r>
              <a:rPr lang="zh-TW" altLang="zh-TW" dirty="0"/>
              <a:t>調查、國勢</a:t>
            </a:r>
            <a:r>
              <a:rPr lang="zh-TW" altLang="zh-TW" dirty="0" smtClean="0"/>
              <a:t>調查</a:t>
            </a:r>
            <a:r>
              <a:rPr lang="zh-TW" altLang="en-US" dirty="0" smtClean="0"/>
              <a:t>時</a:t>
            </a:r>
            <a:r>
              <a:rPr lang="zh-TW" altLang="zh-TW" dirty="0" smtClean="0"/>
              <a:t>，</a:t>
            </a:r>
            <a:r>
              <a:rPr lang="zh-TW" altLang="zh-TW" dirty="0"/>
              <a:t>在人群分類上一直維持著漢人、熟番、生番的族群</a:t>
            </a:r>
            <a:r>
              <a:rPr lang="zh-TW" altLang="zh-TW" dirty="0" smtClean="0"/>
              <a:t>邊界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1741</TotalTime>
  <Words>3923</Words>
  <Application>Microsoft Office PowerPoint</Application>
  <PresentationFormat>如螢幕大小 (4:3)</PresentationFormat>
  <Paragraphs>105</Paragraphs>
  <Slides>29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35" baseType="lpstr">
      <vt:lpstr>微軟正黑體</vt:lpstr>
      <vt:lpstr>新細明體</vt:lpstr>
      <vt:lpstr>Arial</vt:lpstr>
      <vt:lpstr>Calibri</vt:lpstr>
      <vt:lpstr>Times New Roman</vt:lpstr>
      <vt:lpstr>Office 佈景主題</vt:lpstr>
      <vt:lpstr>台灣歷來國家法上的原住民族 從「特殊」的同化到「多元」的尊重</vt:lpstr>
      <vt:lpstr>一、緒言</vt:lpstr>
      <vt:lpstr>二、歐洲人殖民地上的臣民</vt:lpstr>
      <vt:lpstr>三、漢人統治下的特殊人群</vt:lpstr>
      <vt:lpstr>四、清朝法律下特殊地域的特殊人群  （一）在「境外」的「生番」</vt:lpstr>
      <vt:lpstr>北埔「金廣福大隘」位於1790年所劃番界外</vt:lpstr>
      <vt:lpstr>（二）在版圖內特區的「熟番」 </vt:lpstr>
      <vt:lpstr>（三）熟番從特殊人群到視同漢人（四）生番首度面臨漢化的威脅 </vt:lpstr>
      <vt:lpstr>五、近代日本法下的同化與特殊化  （一）原住民族在國家法上的人群分類</vt:lpstr>
      <vt:lpstr>PowerPoint 簡報</vt:lpstr>
      <vt:lpstr>1920五州二廳（嗣後為三廳）五州轄市行政區劃</vt:lpstr>
      <vt:lpstr>1920年行政區劃後不屬街庄者即蕃地 台北州於1922年將一部分原蕃地納入街庄</vt:lpstr>
      <vt:lpstr>（二）對高山族原住民為「特殊」統治的法制</vt:lpstr>
      <vt:lpstr>（三）高山族原住民的法律傳統有限度的被延續</vt:lpstr>
      <vt:lpstr>六、中華民國法下長期以同化為基調  （一）從「山地同胞」到「山地山胞」         與涵蓋平埔族的「平地山胞」</vt:lpstr>
      <vt:lpstr>PowerPoint 簡報</vt:lpstr>
      <vt:lpstr>（二）縮小特別區域及減少特別措施</vt:lpstr>
      <vt:lpstr>（三）原住民族法律傳統遭否定      卻也未貫徹法治原則</vt:lpstr>
      <vt:lpstr>七、晚近國家法律轉趨承認原住民族主體性 （一）整體發展概況</vt:lpstr>
      <vt:lpstr>PowerPoint 簡報</vt:lpstr>
      <vt:lpstr>（二）較具開放性的原住民身分認定法制</vt:lpstr>
      <vt:lpstr> （三）原住民保留地制度以因循舊章為主</vt:lpstr>
      <vt:lpstr>（四）原住民族法律傳統國家法化的可能性</vt:lpstr>
      <vt:lpstr>八、結論</vt:lpstr>
      <vt:lpstr>八、結論</vt:lpstr>
      <vt:lpstr>PowerPoint 簡報</vt:lpstr>
      <vt:lpstr>原住民族法律傳統的國家法化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Indigenous Peoples in the Legal History of Taiwan: Being a Special Ethnic Group, Territory and Legal Culture</dc:title>
  <dc:creator>user</dc:creator>
  <cp:lastModifiedBy>user</cp:lastModifiedBy>
  <cp:revision>136</cp:revision>
  <dcterms:created xsi:type="dcterms:W3CDTF">2015-05-09T06:32:24Z</dcterms:created>
  <dcterms:modified xsi:type="dcterms:W3CDTF">2019-12-09T10:00:23Z</dcterms:modified>
</cp:coreProperties>
</file>