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3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3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5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6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04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38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52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2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27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63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7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6281-55E8-4720-BE11-54D454E345E3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A4E60-00F6-4217-9D1C-FFA892D26D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4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0891" y="400594"/>
            <a:ext cx="11051178" cy="2221095"/>
          </a:xfrm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台灣法律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的歷史圖像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法律在地匯合</a:t>
            </a:r>
            <a:r>
              <a:rPr lang="zh-TW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Integration of Diverse Laws in Taiwan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54480" y="3701143"/>
            <a:ext cx="9144000" cy="255161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講座教授巡迴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演講系列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泰</a:t>
            </a:r>
            <a:r>
              <a:rPr lang="zh-TW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教育部國家講座主持人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國立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臺灣大學講座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教授與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法律學系特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聘教授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中央研究院台史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法律所合聘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研究員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76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1325563"/>
          </a:xfrm>
        </p:spPr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七、多元法律觀底下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親屬繼承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社會實踐的頡抗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81682"/>
            <a:ext cx="10515600" cy="524133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第七章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zh-TW" dirty="0" smtClean="0"/>
              <a:t>日</a:t>
            </a:r>
            <a:r>
              <a:rPr lang="zh-TW" altLang="zh-TW" dirty="0"/>
              <a:t>治</a:t>
            </a:r>
            <a:r>
              <a:rPr lang="en-US" altLang="zh-TW" dirty="0"/>
              <a:t>50</a:t>
            </a:r>
            <a:r>
              <a:rPr lang="zh-TW" altLang="zh-TW" dirty="0" smtClean="0"/>
              <a:t>年</a:t>
            </a:r>
            <a:r>
              <a:rPr lang="zh-TW" altLang="en-US" dirty="0" smtClean="0"/>
              <a:t>親屬繼承事項依</a:t>
            </a:r>
            <a:r>
              <a:rPr lang="zh-TW" altLang="zh-TW" dirty="0" smtClean="0">
                <a:solidFill>
                  <a:srgbClr val="FF0000"/>
                </a:solidFill>
              </a:rPr>
              <a:t>法院</a:t>
            </a:r>
            <a:r>
              <a:rPr lang="zh-TW" altLang="en-US" dirty="0" smtClean="0"/>
              <a:t>所</a:t>
            </a:r>
            <a:r>
              <a:rPr lang="zh-TW" altLang="zh-TW" dirty="0" smtClean="0"/>
              <a:t>形塑</a:t>
            </a:r>
            <a:r>
              <a:rPr lang="zh-TW" altLang="en-US" dirty="0" smtClean="0"/>
              <a:t>的</a:t>
            </a:r>
            <a:r>
              <a:rPr lang="zh-TW" altLang="zh-TW" dirty="0" smtClean="0">
                <a:solidFill>
                  <a:srgbClr val="FF0000"/>
                </a:solidFill>
              </a:rPr>
              <a:t>習慣法</a:t>
            </a:r>
            <a:r>
              <a:rPr lang="zh-TW" altLang="en-US" dirty="0" smtClean="0"/>
              <a:t>，其內涵係由（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傳統</a:t>
            </a:r>
            <a:r>
              <a:rPr lang="zh-TW" altLang="zh-TW" dirty="0"/>
              <a:t>中國</a:t>
            </a:r>
            <a:r>
              <a:rPr lang="zh-TW" altLang="en-US" dirty="0"/>
              <a:t>法</a:t>
            </a:r>
            <a:r>
              <a:rPr lang="zh-TW" altLang="zh-TW" dirty="0" smtClean="0"/>
              <a:t>元素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r>
              <a:rPr lang="zh-TW" altLang="zh-TW" dirty="0" smtClean="0"/>
              <a:t>近代</a:t>
            </a:r>
            <a:r>
              <a:rPr lang="zh-TW" altLang="zh-TW" dirty="0"/>
              <a:t>西方</a:t>
            </a:r>
            <a:r>
              <a:rPr lang="zh-TW" altLang="zh-TW" dirty="0" smtClean="0"/>
              <a:t>法元素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r>
              <a:rPr lang="zh-TW" altLang="zh-TW" dirty="0" smtClean="0"/>
              <a:t>日本法元素等</a:t>
            </a:r>
            <a:r>
              <a:rPr lang="zh-TW" altLang="en-US" dirty="0" smtClean="0"/>
              <a:t>多元</a:t>
            </a:r>
            <a:r>
              <a:rPr lang="zh-TW" altLang="zh-TW" dirty="0" smtClean="0"/>
              <a:t>鑲嵌</a:t>
            </a:r>
            <a:r>
              <a:rPr lang="zh-TW" altLang="en-US" dirty="0" smtClean="0"/>
              <a:t>而成；</a:t>
            </a:r>
            <a:r>
              <a:rPr lang="zh-TW" altLang="en-US" dirty="0">
                <a:solidFill>
                  <a:srgbClr val="FF0000"/>
                </a:solidFill>
              </a:rPr>
              <a:t>國家法</a:t>
            </a:r>
            <a:r>
              <a:rPr lang="zh-TW" altLang="en-US" dirty="0" smtClean="0"/>
              <a:t>否定女婢、給予妾自由離去權，但</a:t>
            </a:r>
            <a:r>
              <a:rPr lang="zh-TW" altLang="en-US" dirty="0" smtClean="0">
                <a:solidFill>
                  <a:srgbClr val="FF0000"/>
                </a:solidFill>
              </a:rPr>
              <a:t>社會實踐上</a:t>
            </a:r>
            <a:r>
              <a:rPr lang="zh-TW" altLang="en-US" dirty="0" smtClean="0"/>
              <a:t>不然。</a:t>
            </a:r>
            <a:endParaRPr lang="en-US" altLang="zh-TW" dirty="0" smtClean="0"/>
          </a:p>
          <a:p>
            <a:r>
              <a:rPr lang="zh-TW" altLang="zh-TW" dirty="0" smtClean="0"/>
              <a:t>戰後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親屬</a:t>
            </a:r>
            <a:r>
              <a:rPr lang="zh-TW" altLang="zh-TW" dirty="0"/>
              <a:t>繼承</a:t>
            </a:r>
            <a:r>
              <a:rPr lang="zh-TW" altLang="zh-TW" dirty="0" smtClean="0"/>
              <a:t>事項</a:t>
            </a:r>
            <a:r>
              <a:rPr lang="zh-TW" altLang="en-US" dirty="0" smtClean="0"/>
              <a:t>均依</a:t>
            </a:r>
            <a:r>
              <a:rPr lang="zh-TW" altLang="zh-TW" dirty="0" smtClean="0">
                <a:solidFill>
                  <a:srgbClr val="FF0000"/>
                </a:solidFill>
              </a:rPr>
              <a:t>立法</a:t>
            </a:r>
            <a:r>
              <a:rPr lang="zh-TW" altLang="zh-TW" dirty="0" smtClean="0"/>
              <a:t>機關</a:t>
            </a:r>
            <a:r>
              <a:rPr lang="zh-TW" altLang="en-US" dirty="0" smtClean="0"/>
              <a:t>所</a:t>
            </a:r>
            <a:r>
              <a:rPr lang="zh-TW" altLang="zh-TW" dirty="0" smtClean="0"/>
              <a:t>制定</a:t>
            </a:r>
            <a:r>
              <a:rPr lang="zh-TW" altLang="en-US" dirty="0" smtClean="0"/>
              <a:t>、繼受西歐法制</a:t>
            </a:r>
            <a:r>
              <a:rPr lang="zh-TW" altLang="zh-TW" dirty="0" smtClean="0"/>
              <a:t>的</a:t>
            </a:r>
            <a:r>
              <a:rPr lang="zh-TW" altLang="zh-TW" dirty="0" smtClean="0">
                <a:solidFill>
                  <a:srgbClr val="FF0000"/>
                </a:solidFill>
              </a:rPr>
              <a:t>民</a:t>
            </a:r>
            <a:r>
              <a:rPr lang="zh-TW" altLang="zh-TW" dirty="0">
                <a:solidFill>
                  <a:srgbClr val="FF0000"/>
                </a:solidFill>
              </a:rPr>
              <a:t>法典</a:t>
            </a:r>
            <a:r>
              <a:rPr lang="zh-TW" altLang="zh-TW" dirty="0" smtClean="0"/>
              <a:t>，但中華民國</a:t>
            </a:r>
            <a:r>
              <a:rPr lang="zh-TW" altLang="zh-TW" dirty="0" smtClean="0">
                <a:solidFill>
                  <a:srgbClr val="FF0000"/>
                </a:solidFill>
              </a:rPr>
              <a:t>法院</a:t>
            </a:r>
            <a:r>
              <a:rPr lang="zh-TW" altLang="en-US" dirty="0" smtClean="0"/>
              <a:t>對身分事項（例如童養媳）的銓釋，</a:t>
            </a:r>
            <a:r>
              <a:rPr lang="zh-TW" altLang="zh-TW" dirty="0" smtClean="0"/>
              <a:t>常</a:t>
            </a:r>
            <a:r>
              <a:rPr lang="zh-TW" altLang="zh-TW" dirty="0"/>
              <a:t>沿襲日治時期總督府法院的見解</a:t>
            </a:r>
            <a:r>
              <a:rPr lang="zh-TW" altLang="zh-TW" dirty="0" smtClean="0"/>
              <a:t>。</a:t>
            </a:r>
            <a:r>
              <a:rPr lang="zh-TW" altLang="en-US" dirty="0" smtClean="0"/>
              <a:t>→實質上延續漢人法律傳統，不願挑戰社會。</a:t>
            </a:r>
            <a:endParaRPr lang="en-US" altLang="zh-TW" dirty="0" smtClean="0"/>
          </a:p>
          <a:p>
            <a:r>
              <a:rPr lang="zh-TW" altLang="zh-TW" dirty="0"/>
              <a:t>關於親屬</a:t>
            </a:r>
            <a:r>
              <a:rPr lang="zh-TW" altLang="zh-TW" dirty="0" smtClean="0"/>
              <a:t>繼承的</a:t>
            </a:r>
            <a:r>
              <a:rPr lang="zh-TW" altLang="zh-TW" dirty="0"/>
              <a:t>立法，</a:t>
            </a:r>
            <a:r>
              <a:rPr lang="zh-TW" altLang="zh-TW" dirty="0" smtClean="0"/>
              <a:t>隨著</a:t>
            </a:r>
            <a:r>
              <a:rPr lang="zh-TW" altLang="zh-TW" dirty="0" smtClean="0">
                <a:solidFill>
                  <a:srgbClr val="FF0000"/>
                </a:solidFill>
              </a:rPr>
              <a:t>民主化</a:t>
            </a:r>
            <a:r>
              <a:rPr lang="zh-TW" altLang="en-US" dirty="0" smtClean="0"/>
              <a:t>後的</a:t>
            </a:r>
            <a:r>
              <a:rPr lang="zh-TW" altLang="en-US" dirty="0" smtClean="0">
                <a:solidFill>
                  <a:srgbClr val="FF0000"/>
                </a:solidFill>
              </a:rPr>
              <a:t>社會動員，</a:t>
            </a:r>
            <a:r>
              <a:rPr lang="zh-TW" altLang="en-US" dirty="0" smtClean="0"/>
              <a:t>常</a:t>
            </a:r>
            <a:r>
              <a:rPr lang="zh-TW" altLang="zh-TW" dirty="0" smtClean="0"/>
              <a:t>展現</a:t>
            </a:r>
            <a:r>
              <a:rPr lang="zh-TW" altLang="zh-TW" dirty="0"/>
              <a:t>「</a:t>
            </a:r>
            <a:r>
              <a:rPr lang="zh-TW" altLang="zh-TW" dirty="0">
                <a:solidFill>
                  <a:srgbClr val="FF0000"/>
                </a:solidFill>
              </a:rPr>
              <a:t>告別</a:t>
            </a:r>
            <a:r>
              <a:rPr lang="zh-TW" altLang="zh-TW" dirty="0"/>
              <a:t>傳統</a:t>
            </a:r>
            <a:r>
              <a:rPr lang="zh-TW" altLang="zh-TW" dirty="0" smtClean="0"/>
              <a:t>」</a:t>
            </a:r>
            <a:r>
              <a:rPr lang="zh-TW" altLang="en-US" dirty="0" smtClean="0"/>
              <a:t>的氣勢，例如婦運翻轉了男尊女卑的規定、採取</a:t>
            </a:r>
            <a:r>
              <a:rPr lang="zh-TW" altLang="zh-TW" dirty="0" smtClean="0"/>
              <a:t>法定</a:t>
            </a:r>
            <a:r>
              <a:rPr lang="zh-TW" altLang="zh-TW" dirty="0"/>
              <a:t>的全面限定</a:t>
            </a:r>
            <a:r>
              <a:rPr lang="zh-TW" altLang="zh-TW" dirty="0" smtClean="0"/>
              <a:t>繼承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台灣</a:t>
            </a:r>
            <a:r>
              <a:rPr lang="zh-TW" altLang="en-US" dirty="0" smtClean="0">
                <a:solidFill>
                  <a:srgbClr val="FF0000"/>
                </a:solidFill>
              </a:rPr>
              <a:t>社會</a:t>
            </a:r>
            <a:r>
              <a:rPr lang="zh-TW" altLang="en-US" dirty="0" smtClean="0"/>
              <a:t>新、舊勢力，</a:t>
            </a:r>
            <a:r>
              <a:rPr lang="zh-TW" altLang="zh-TW" dirty="0" smtClean="0"/>
              <a:t>在</a:t>
            </a:r>
            <a:r>
              <a:rPr lang="zh-TW" altLang="zh-TW" dirty="0"/>
              <a:t>身分</a:t>
            </a:r>
            <a:r>
              <a:rPr lang="zh-TW" altLang="zh-TW" dirty="0" smtClean="0"/>
              <a:t>法上</a:t>
            </a:r>
            <a:r>
              <a:rPr lang="zh-TW" altLang="en-US" dirty="0" smtClean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價值對立</a:t>
            </a:r>
            <a:r>
              <a:rPr lang="zh-TW" altLang="zh-TW" dirty="0" smtClean="0"/>
              <a:t>仍</a:t>
            </a:r>
            <a:r>
              <a:rPr lang="zh-TW" altLang="en-US" dirty="0" smtClean="0"/>
              <a:t>持續</a:t>
            </a:r>
            <a:r>
              <a:rPr lang="zh-TW" altLang="zh-TW" dirty="0" smtClean="0"/>
              <a:t>中</a:t>
            </a:r>
            <a:r>
              <a:rPr lang="zh-TW" altLang="en-US" dirty="0" smtClean="0"/>
              <a:t>，需</a:t>
            </a:r>
            <a:r>
              <a:rPr lang="zh-TW" altLang="zh-TW" dirty="0"/>
              <a:t>學會</a:t>
            </a:r>
            <a:r>
              <a:rPr lang="zh-TW" altLang="zh-TW" dirty="0">
                <a:solidFill>
                  <a:srgbClr val="FF0000"/>
                </a:solidFill>
              </a:rPr>
              <a:t>自己</a:t>
            </a:r>
            <a:r>
              <a:rPr lang="zh-TW" altLang="zh-TW" dirty="0" smtClean="0">
                <a:solidFill>
                  <a:srgbClr val="FF0000"/>
                </a:solidFill>
              </a:rPr>
              <a:t>面對</a:t>
            </a:r>
            <a:r>
              <a:rPr lang="zh-TW" altLang="en-US" dirty="0" smtClean="0">
                <a:solidFill>
                  <a:srgbClr val="FF0000"/>
                </a:solidFill>
              </a:rPr>
              <a:t>、共同決定</a:t>
            </a:r>
            <a:r>
              <a:rPr lang="zh-TW" altLang="en-US" dirty="0" smtClean="0"/>
              <a:t>。</a:t>
            </a:r>
            <a:r>
              <a:rPr lang="en-US" altLang="zh-TW" dirty="0" smtClean="0"/>
              <a:t>2007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祭祀公業</a:t>
            </a:r>
            <a:r>
              <a:rPr lang="zh-TW" altLang="zh-TW" dirty="0" smtClean="0"/>
              <a:t>條例</a:t>
            </a:r>
            <a:r>
              <a:rPr lang="en-US" altLang="zh-TW" dirty="0" smtClean="0"/>
              <a:t>》</a:t>
            </a:r>
            <a:r>
              <a:rPr lang="zh-TW" altLang="en-US" dirty="0" smtClean="0">
                <a:solidFill>
                  <a:srgbClr val="FF0000"/>
                </a:solidFill>
              </a:rPr>
              <a:t>不願</a:t>
            </a:r>
            <a:r>
              <a:rPr lang="zh-TW" altLang="en-US" dirty="0" smtClean="0"/>
              <a:t>基於</a:t>
            </a:r>
            <a:r>
              <a:rPr lang="zh-TW" altLang="zh-TW" dirty="0" smtClean="0"/>
              <a:t>性別平等</a:t>
            </a:r>
            <a:r>
              <a:rPr lang="zh-TW" altLang="en-US" dirty="0" smtClean="0"/>
              <a:t>而</a:t>
            </a:r>
            <a:r>
              <a:rPr lang="zh-TW" altLang="zh-TW" dirty="0" smtClean="0">
                <a:solidFill>
                  <a:srgbClr val="FF0000"/>
                </a:solidFill>
              </a:rPr>
              <a:t>徹底否定</a:t>
            </a:r>
            <a:r>
              <a:rPr lang="zh-TW" altLang="en-US" dirty="0" smtClean="0"/>
              <a:t>僅男系子孫擁有派下權，</a:t>
            </a:r>
            <a:r>
              <a:rPr lang="en-US" altLang="zh-TW" dirty="0" smtClean="0"/>
              <a:t>2015</a:t>
            </a:r>
            <a:r>
              <a:rPr lang="zh-TW" altLang="zh-TW" dirty="0" smtClean="0"/>
              <a:t>年</a:t>
            </a:r>
            <a:r>
              <a:rPr lang="zh-TW" altLang="en-US" dirty="0" smtClean="0"/>
              <a:t>大法官以</a:t>
            </a:r>
            <a:r>
              <a:rPr lang="zh-TW" altLang="zh-TW" dirty="0" smtClean="0"/>
              <a:t>釋字</a:t>
            </a:r>
            <a:r>
              <a:rPr lang="en-US" altLang="zh-TW" dirty="0" smtClean="0"/>
              <a:t>728</a:t>
            </a:r>
            <a:r>
              <a:rPr lang="zh-TW" altLang="zh-TW" dirty="0"/>
              <a:t>號</a:t>
            </a:r>
            <a:r>
              <a:rPr lang="zh-TW" altLang="en-US" dirty="0" smtClean="0"/>
              <a:t>支持之。政黨輪替後的大法官，在</a:t>
            </a:r>
            <a:r>
              <a:rPr lang="en-US" altLang="zh-TW" dirty="0" smtClean="0"/>
              <a:t>2017</a:t>
            </a:r>
            <a:r>
              <a:rPr lang="zh-TW" altLang="zh-TW" dirty="0" smtClean="0"/>
              <a:t>年釋字</a:t>
            </a:r>
            <a:r>
              <a:rPr lang="en-US" altLang="zh-TW" dirty="0" smtClean="0"/>
              <a:t>748</a:t>
            </a:r>
            <a:r>
              <a:rPr lang="zh-TW" altLang="zh-TW" dirty="0" smtClean="0"/>
              <a:t>號</a:t>
            </a:r>
            <a:r>
              <a:rPr lang="zh-TW" altLang="en-US" dirty="0" smtClean="0"/>
              <a:t>認為，應修法以承認</a:t>
            </a:r>
            <a:r>
              <a:rPr lang="zh-TW" altLang="en-US" dirty="0" smtClean="0">
                <a:solidFill>
                  <a:srgbClr val="FF0000"/>
                </a:solidFill>
              </a:rPr>
              <a:t>同性婚姻</a:t>
            </a:r>
            <a:r>
              <a:rPr lang="zh-TW" altLang="en-US" dirty="0" smtClean="0"/>
              <a:t>。但</a:t>
            </a:r>
            <a:r>
              <a:rPr lang="en-US" altLang="zh-TW" dirty="0" smtClean="0"/>
              <a:t>2018</a:t>
            </a:r>
            <a:r>
              <a:rPr lang="zh-TW" altLang="zh-TW" dirty="0"/>
              <a:t>年</a:t>
            </a:r>
            <a:r>
              <a:rPr lang="en-US" altLang="zh-TW" dirty="0"/>
              <a:t>11</a:t>
            </a:r>
            <a:r>
              <a:rPr lang="zh-TW" altLang="zh-TW" dirty="0"/>
              <a:t>月</a:t>
            </a:r>
            <a:r>
              <a:rPr lang="en-US" altLang="zh-TW" dirty="0"/>
              <a:t>24</a:t>
            </a:r>
            <a:r>
              <a:rPr lang="zh-TW" altLang="zh-TW" dirty="0" smtClean="0"/>
              <a:t>日</a:t>
            </a:r>
            <a:r>
              <a:rPr lang="zh-TW" altLang="zh-TW" dirty="0" smtClean="0">
                <a:solidFill>
                  <a:srgbClr val="FF0000"/>
                </a:solidFill>
              </a:rPr>
              <a:t>公投</a:t>
            </a:r>
            <a:r>
              <a:rPr lang="zh-TW" altLang="en-US" dirty="0" smtClean="0"/>
              <a:t>結果，</a:t>
            </a:r>
            <a:r>
              <a:rPr lang="zh-TW" altLang="zh-TW" dirty="0" smtClean="0"/>
              <a:t>被</a:t>
            </a:r>
            <a:r>
              <a:rPr lang="zh-TW" altLang="zh-TW" dirty="0"/>
              <a:t>解讀</a:t>
            </a:r>
            <a:r>
              <a:rPr lang="zh-TW" altLang="zh-TW" dirty="0" smtClean="0"/>
              <a:t>為不</a:t>
            </a:r>
            <a:r>
              <a:rPr lang="zh-TW" altLang="zh-TW" dirty="0"/>
              <a:t>支持將</a:t>
            </a:r>
            <a:r>
              <a:rPr lang="zh-TW" altLang="zh-TW" dirty="0" smtClean="0"/>
              <a:t>同</a:t>
            </a:r>
            <a:r>
              <a:rPr lang="zh-TW" altLang="en-US" dirty="0" smtClean="0"/>
              <a:t>性</a:t>
            </a:r>
            <a:r>
              <a:rPr lang="zh-TW" altLang="zh-TW" dirty="0" smtClean="0"/>
              <a:t>婚姻</a:t>
            </a:r>
            <a:r>
              <a:rPr lang="zh-TW" altLang="zh-TW" dirty="0"/>
              <a:t>納入《民法</a:t>
            </a:r>
            <a:r>
              <a:rPr lang="zh-TW" altLang="zh-TW" dirty="0" smtClean="0"/>
              <a:t>》</a:t>
            </a:r>
            <a:r>
              <a:rPr lang="zh-TW" altLang="en-US" dirty="0" smtClean="0"/>
              <a:t>。民進黨執政的</a:t>
            </a:r>
            <a:r>
              <a:rPr lang="zh-TW" altLang="zh-TW" dirty="0" smtClean="0"/>
              <a:t>行政院</a:t>
            </a:r>
            <a:r>
              <a:rPr lang="en-US" altLang="zh-TW" dirty="0" smtClean="0"/>
              <a:t>2019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</a:t>
            </a:r>
            <a:r>
              <a:rPr lang="en-US" altLang="zh-TW" dirty="0"/>
              <a:t>12</a:t>
            </a:r>
            <a:r>
              <a:rPr lang="zh-TW" altLang="zh-TW" dirty="0" smtClean="0"/>
              <a:t>日提出</a:t>
            </a:r>
            <a:r>
              <a:rPr lang="zh-TW" altLang="zh-TW" dirty="0"/>
              <a:t>稱為「同婚</a:t>
            </a:r>
            <a:r>
              <a:rPr lang="zh-TW" altLang="zh-TW" dirty="0">
                <a:solidFill>
                  <a:srgbClr val="FF0000"/>
                </a:solidFill>
              </a:rPr>
              <a:t>專法</a:t>
            </a:r>
            <a:r>
              <a:rPr lang="zh-TW" altLang="zh-TW" dirty="0"/>
              <a:t>」的《司法院釋字第七四八號解釋施行法</a:t>
            </a:r>
            <a:r>
              <a:rPr lang="zh-TW" altLang="zh-TW" dirty="0" smtClean="0"/>
              <a:t>》</a:t>
            </a:r>
            <a:r>
              <a:rPr lang="zh-TW" altLang="en-US" dirty="0" smtClean="0"/>
              <a:t>，同年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17</a:t>
            </a:r>
            <a:r>
              <a:rPr lang="zh-TW" altLang="en-US" dirty="0" smtClean="0"/>
              <a:t>日立法院三讀通過。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734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725" y="278040"/>
            <a:ext cx="10920549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八、民國中國現代法制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戰後</a:t>
            </a:r>
            <a:r>
              <a:rPr lang="zh-TW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生及蛻變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050971"/>
          </a:xfrm>
        </p:spPr>
        <p:txBody>
          <a:bodyPr>
            <a:normAutofit fontScale="925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第八章</a:t>
            </a:r>
            <a:r>
              <a:rPr lang="en-US" altLang="zh-TW" b="1" dirty="0">
                <a:solidFill>
                  <a:srgbClr val="0070C0"/>
                </a:solidFill>
              </a:rPr>
              <a:t>〕 </a:t>
            </a:r>
            <a:r>
              <a:rPr lang="en-US" altLang="zh-TW" dirty="0" smtClean="0"/>
              <a:t>1945</a:t>
            </a:r>
            <a:r>
              <a:rPr lang="zh-TW" altLang="zh-TW" dirty="0" smtClean="0"/>
              <a:t>年接</a:t>
            </a:r>
            <a:r>
              <a:rPr lang="zh-TW" altLang="en-US" dirty="0" smtClean="0"/>
              <a:t>收</a:t>
            </a:r>
            <a:r>
              <a:rPr lang="zh-TW" altLang="zh-TW" dirty="0" smtClean="0"/>
              <a:t>台灣的</a:t>
            </a:r>
            <a:r>
              <a:rPr lang="zh-TW" altLang="zh-TW" dirty="0"/>
              <a:t>中華民國政府</a:t>
            </a:r>
            <a:r>
              <a:rPr lang="zh-TW" altLang="zh-TW" dirty="0" smtClean="0"/>
              <a:t>，宣布</a:t>
            </a:r>
            <a:r>
              <a:rPr lang="zh-TW" altLang="zh-TW" dirty="0"/>
              <a:t>其在中國大陸既有的</a:t>
            </a:r>
            <a:r>
              <a:rPr lang="zh-TW" altLang="zh-TW" dirty="0" smtClean="0"/>
              <a:t>法律，</a:t>
            </a:r>
            <a:r>
              <a:rPr lang="zh-TW" altLang="zh-TW" dirty="0"/>
              <a:t>自此</a:t>
            </a:r>
            <a:r>
              <a:rPr lang="zh-TW" altLang="zh-TW" dirty="0">
                <a:solidFill>
                  <a:srgbClr val="FF0000"/>
                </a:solidFill>
              </a:rPr>
              <a:t>全部施行</a:t>
            </a:r>
            <a:r>
              <a:rPr lang="zh-TW" altLang="zh-TW" dirty="0"/>
              <a:t>於</a:t>
            </a:r>
            <a:r>
              <a:rPr lang="zh-TW" altLang="zh-TW" dirty="0" smtClean="0"/>
              <a:t>台灣</a:t>
            </a:r>
            <a:r>
              <a:rPr lang="zh-TW" altLang="en-US" dirty="0" smtClean="0"/>
              <a:t>。對台灣而言，此係日治後期「內地延長」政策的</a:t>
            </a:r>
            <a:r>
              <a:rPr lang="zh-TW" altLang="en-US" dirty="0" smtClean="0">
                <a:solidFill>
                  <a:srgbClr val="FF0000"/>
                </a:solidFill>
              </a:rPr>
              <a:t>再延長</a:t>
            </a:r>
            <a:r>
              <a:rPr lang="zh-TW" altLang="en-US" dirty="0" smtClean="0"/>
              <a:t>，且不僅是行政，還包括立法與司法的全面延長。</a:t>
            </a:r>
            <a:endParaRPr lang="en-US" altLang="zh-TW" dirty="0" smtClean="0"/>
          </a:p>
          <a:p>
            <a:r>
              <a:rPr lang="zh-TW" altLang="en-US" dirty="0" smtClean="0"/>
              <a:t>戰後與戰前雖國家法秩序是</a:t>
            </a:r>
            <a:r>
              <a:rPr lang="zh-TW" altLang="en-US" dirty="0" smtClean="0">
                <a:solidFill>
                  <a:srgbClr val="FF0000"/>
                </a:solidFill>
              </a:rPr>
              <a:t>斷裂</a:t>
            </a:r>
            <a:r>
              <a:rPr lang="zh-TW" altLang="en-US" dirty="0" smtClean="0"/>
              <a:t>，但法社會是</a:t>
            </a:r>
            <a:r>
              <a:rPr lang="zh-TW" altLang="en-US" dirty="0" smtClean="0">
                <a:solidFill>
                  <a:srgbClr val="FF0000"/>
                </a:solidFill>
              </a:rPr>
              <a:t>延續</a:t>
            </a:r>
            <a:r>
              <a:rPr lang="zh-TW" altLang="en-US" dirty="0" smtClean="0"/>
              <a:t>的，蓋</a:t>
            </a:r>
            <a:r>
              <a:rPr lang="zh-TW" altLang="zh-TW" dirty="0" smtClean="0"/>
              <a:t>絕大多數人口是</a:t>
            </a:r>
            <a:r>
              <a:rPr lang="zh-TW" altLang="en-US" dirty="0" smtClean="0"/>
              <a:t>戰前在台</a:t>
            </a:r>
            <a:r>
              <a:rPr lang="zh-TW" altLang="zh-TW" dirty="0" smtClean="0">
                <a:solidFill>
                  <a:srgbClr val="FF0000"/>
                </a:solidFill>
              </a:rPr>
              <a:t>受</a:t>
            </a:r>
            <a:r>
              <a:rPr lang="zh-TW" altLang="zh-TW" dirty="0">
                <a:solidFill>
                  <a:srgbClr val="FF0000"/>
                </a:solidFill>
              </a:rPr>
              <a:t>日本統治</a:t>
            </a:r>
            <a:r>
              <a:rPr lang="zh-TW" altLang="zh-TW" dirty="0"/>
              <a:t>的</a:t>
            </a:r>
            <a:r>
              <a:rPr lang="zh-TW" altLang="zh-TW" dirty="0" smtClean="0"/>
              <a:t>本省人</a:t>
            </a:r>
            <a:r>
              <a:rPr lang="zh-TW" altLang="en-US" dirty="0" smtClean="0"/>
              <a:t>；但戰後</a:t>
            </a:r>
            <a:r>
              <a:rPr lang="zh-TW" altLang="zh-TW" dirty="0"/>
              <a:t>從中國大陸移入的外省</a:t>
            </a:r>
            <a:r>
              <a:rPr lang="zh-TW" altLang="zh-TW" dirty="0" smtClean="0"/>
              <a:t>人</a:t>
            </a:r>
            <a:r>
              <a:rPr lang="zh-TW" altLang="en-US" dirty="0" smtClean="0"/>
              <a:t>則成為</a:t>
            </a:r>
            <a:r>
              <a:rPr lang="zh-TW" altLang="zh-TW" dirty="0" smtClean="0">
                <a:solidFill>
                  <a:srgbClr val="FF0000"/>
                </a:solidFill>
              </a:rPr>
              <a:t>統治階層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帶入</a:t>
            </a:r>
            <a:r>
              <a:rPr lang="zh-TW" altLang="zh-TW" dirty="0"/>
              <a:t>其在</a:t>
            </a:r>
            <a:r>
              <a:rPr lang="zh-TW" altLang="zh-TW" dirty="0">
                <a:solidFill>
                  <a:srgbClr val="FF0000"/>
                </a:solidFill>
              </a:rPr>
              <a:t>民國時代中國</a:t>
            </a:r>
            <a:r>
              <a:rPr lang="zh-TW" altLang="zh-TW" dirty="0"/>
              <a:t>的法律經驗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上述兩種</a:t>
            </a:r>
            <a:r>
              <a:rPr lang="zh-TW" altLang="zh-TW" dirty="0" smtClean="0"/>
              <a:t>相</a:t>
            </a:r>
            <a:r>
              <a:rPr lang="zh-TW" altLang="zh-TW" dirty="0"/>
              <a:t>異</a:t>
            </a:r>
            <a:r>
              <a:rPr lang="zh-TW" altLang="zh-TW" dirty="0" smtClean="0"/>
              <a:t>的人群</a:t>
            </a:r>
            <a:r>
              <a:rPr lang="zh-TW" altLang="zh-TW" dirty="0"/>
              <a:t>生活</a:t>
            </a:r>
            <a:r>
              <a:rPr lang="zh-TW" altLang="zh-TW" dirty="0" smtClean="0"/>
              <a:t>經驗在台灣</a:t>
            </a:r>
            <a:r>
              <a:rPr lang="zh-TW" altLang="en-US" dirty="0" smtClean="0"/>
              <a:t>的</a:t>
            </a:r>
            <a:r>
              <a:rPr lang="zh-TW" altLang="zh-TW" dirty="0" smtClean="0">
                <a:solidFill>
                  <a:srgbClr val="FF0000"/>
                </a:solidFill>
              </a:rPr>
              <a:t>交會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衍生出</a:t>
            </a:r>
            <a:r>
              <a:rPr lang="zh-TW" altLang="en-US" dirty="0" smtClean="0"/>
              <a:t>族群政治（外省人管中央本省人管地方），以及</a:t>
            </a:r>
            <a:r>
              <a:rPr lang="zh-TW" altLang="zh-TW" dirty="0" smtClean="0"/>
              <a:t>法制</a:t>
            </a:r>
            <a:r>
              <a:rPr lang="zh-TW" altLang="zh-TW" dirty="0"/>
              <a:t>應否「本土化</a:t>
            </a:r>
            <a:r>
              <a:rPr lang="zh-TW" altLang="zh-TW" dirty="0" smtClean="0"/>
              <a:t>」</a:t>
            </a:r>
            <a:r>
              <a:rPr lang="zh-TW" altLang="en-US" dirty="0" smtClean="0"/>
              <a:t>（大中國架構不可動）</a:t>
            </a:r>
            <a:r>
              <a:rPr lang="zh-TW" altLang="zh-TW" dirty="0" smtClean="0"/>
              <a:t>的</a:t>
            </a:r>
            <a:r>
              <a:rPr lang="zh-TW" altLang="zh-TW" dirty="0"/>
              <a:t>爭議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第九章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zh-TW" dirty="0" smtClean="0"/>
              <a:t>中華民國</a:t>
            </a:r>
            <a:r>
              <a:rPr lang="zh-TW" altLang="zh-TW" dirty="0"/>
              <a:t>法</a:t>
            </a:r>
            <a:r>
              <a:rPr lang="en-US" altLang="zh-TW" dirty="0"/>
              <a:t>1945</a:t>
            </a:r>
            <a:r>
              <a:rPr lang="zh-TW" altLang="zh-TW" dirty="0"/>
              <a:t>年</a:t>
            </a:r>
            <a:r>
              <a:rPr lang="zh-TW" altLang="zh-TW" dirty="0">
                <a:solidFill>
                  <a:srgbClr val="FF0000"/>
                </a:solidFill>
              </a:rPr>
              <a:t>始</a:t>
            </a:r>
            <a:r>
              <a:rPr lang="zh-TW" altLang="zh-TW" dirty="0"/>
              <a:t>施行於台灣，</a:t>
            </a:r>
            <a:r>
              <a:rPr lang="zh-TW" altLang="zh-TW" dirty="0" smtClean="0"/>
              <a:t>但</a:t>
            </a:r>
            <a:r>
              <a:rPr lang="en-US" altLang="zh-TW" dirty="0" smtClean="0"/>
              <a:t>1949</a:t>
            </a:r>
            <a:r>
              <a:rPr lang="zh-TW" altLang="zh-TW" dirty="0" smtClean="0"/>
              <a:t>年後卻</a:t>
            </a:r>
            <a:r>
              <a:rPr lang="zh-TW" altLang="zh-TW" dirty="0"/>
              <a:t>實際上</a:t>
            </a:r>
            <a:r>
              <a:rPr lang="zh-TW" altLang="zh-TW" dirty="0">
                <a:solidFill>
                  <a:srgbClr val="FF0000"/>
                </a:solidFill>
              </a:rPr>
              <a:t>只</a:t>
            </a:r>
            <a:r>
              <a:rPr lang="zh-TW" altLang="zh-TW" dirty="0"/>
              <a:t>施行於</a:t>
            </a:r>
            <a:r>
              <a:rPr lang="zh-TW" altLang="zh-TW" dirty="0" smtClean="0"/>
              <a:t>台灣</a:t>
            </a:r>
            <a:r>
              <a:rPr lang="zh-TW" altLang="en-US" dirty="0" smtClean="0"/>
              <a:t>，且使台灣成為一個擁有特定領土、人民及主權政府的「</a:t>
            </a:r>
            <a:r>
              <a:rPr lang="zh-TW" altLang="zh-TW" dirty="0" smtClean="0"/>
              <a:t>事實上國家</a:t>
            </a:r>
            <a:r>
              <a:rPr lang="zh-TW" altLang="en-US" dirty="0" smtClean="0"/>
              <a:t>」。透過</a:t>
            </a:r>
            <a:r>
              <a:rPr lang="zh-TW" altLang="zh-TW" dirty="0" smtClean="0"/>
              <a:t>「</a:t>
            </a:r>
            <a:r>
              <a:rPr lang="zh-TW" altLang="zh-TW" dirty="0"/>
              <a:t>自主繼受」</a:t>
            </a:r>
            <a:r>
              <a:rPr lang="zh-TW" altLang="zh-TW" dirty="0">
                <a:solidFill>
                  <a:srgbClr val="FF0000"/>
                </a:solidFill>
              </a:rPr>
              <a:t>美國、日本、</a:t>
            </a:r>
            <a:r>
              <a:rPr lang="zh-TW" altLang="zh-TW" dirty="0" smtClean="0">
                <a:solidFill>
                  <a:srgbClr val="FF0000"/>
                </a:solidFill>
              </a:rPr>
              <a:t>德國</a:t>
            </a:r>
            <a:r>
              <a:rPr lang="zh-TW" altLang="en-US" dirty="0" smtClean="0"/>
              <a:t>的法</a:t>
            </a:r>
            <a:r>
              <a:rPr lang="zh-TW" altLang="zh-TW" dirty="0" smtClean="0"/>
              <a:t>制</a:t>
            </a:r>
            <a:r>
              <a:rPr lang="zh-TW" altLang="zh-TW" dirty="0"/>
              <a:t>及學說</a:t>
            </a:r>
            <a:r>
              <a:rPr lang="zh-TW" altLang="zh-TW" dirty="0" smtClean="0"/>
              <a:t>，進行中華民國</a:t>
            </a:r>
            <a:r>
              <a:rPr lang="zh-TW" altLang="zh-TW" dirty="0"/>
              <a:t>法制</a:t>
            </a:r>
            <a:r>
              <a:rPr lang="zh-TW" altLang="zh-TW" dirty="0" smtClean="0"/>
              <a:t>跟隨</a:t>
            </a:r>
            <a:r>
              <a:rPr lang="zh-TW" altLang="zh-TW" dirty="0" smtClean="0">
                <a:solidFill>
                  <a:srgbClr val="FF0000"/>
                </a:solidFill>
              </a:rPr>
              <a:t>台灣</a:t>
            </a:r>
            <a:r>
              <a:rPr lang="zh-TW" altLang="zh-TW" dirty="0">
                <a:solidFill>
                  <a:srgbClr val="FF0000"/>
                </a:solidFill>
              </a:rPr>
              <a:t>政經社文的變遷</a:t>
            </a:r>
            <a:r>
              <a:rPr lang="zh-TW" altLang="zh-TW" dirty="0"/>
              <a:t>而調整的「</a:t>
            </a:r>
            <a:r>
              <a:rPr lang="zh-TW" altLang="zh-TW" dirty="0">
                <a:solidFill>
                  <a:srgbClr val="FF0000"/>
                </a:solidFill>
              </a:rPr>
              <a:t>台灣化</a:t>
            </a:r>
            <a:r>
              <a:rPr lang="zh-TW" altLang="zh-TW" dirty="0"/>
              <a:t>」</a:t>
            </a:r>
            <a:r>
              <a:rPr lang="zh-TW" altLang="zh-TW" dirty="0" smtClean="0"/>
              <a:t>工程</a:t>
            </a:r>
            <a:r>
              <a:rPr lang="zh-TW" altLang="en-US" dirty="0"/>
              <a:t>，</a:t>
            </a:r>
            <a:r>
              <a:rPr lang="zh-TW" altLang="en-US" dirty="0" smtClean="0"/>
              <a:t>今已迥異於</a:t>
            </a:r>
            <a:r>
              <a:rPr lang="en-US" altLang="zh-TW" dirty="0" smtClean="0"/>
              <a:t>70</a:t>
            </a:r>
            <a:r>
              <a:rPr lang="zh-TW" altLang="en-US" dirty="0" smtClean="0"/>
              <a:t>年前的樣貌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以上多元的法律，匯整成當今的台灣法。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13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1913"/>
            <a:ext cx="10515600" cy="1325563"/>
          </a:xfrm>
        </p:spPr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九、與主流民族法律經驗平行並交織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原住民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族法律史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2811" y="1742939"/>
            <a:ext cx="10746377" cy="4832033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關於</a:t>
            </a:r>
            <a:r>
              <a:rPr lang="zh-TW" altLang="zh-TW" dirty="0"/>
              <a:t>原住民族的</a:t>
            </a:r>
            <a:r>
              <a:rPr lang="zh-TW" altLang="zh-TW" dirty="0" smtClean="0"/>
              <a:t>法律有</a:t>
            </a:r>
            <a:r>
              <a:rPr lang="zh-TW" altLang="zh-TW" dirty="0"/>
              <a:t>兩個</a:t>
            </a:r>
            <a:r>
              <a:rPr lang="zh-TW" altLang="zh-TW" dirty="0" smtClean="0"/>
              <a:t>側面</a:t>
            </a:r>
            <a:r>
              <a:rPr lang="zh-TW" altLang="en-US" dirty="0" smtClean="0"/>
              <a:t>。其一是</a:t>
            </a:r>
            <a:r>
              <a:rPr lang="zh-TW" altLang="zh-TW" dirty="0" smtClean="0"/>
              <a:t>從</a:t>
            </a:r>
            <a:r>
              <a:rPr lang="zh-TW" altLang="zh-TW" dirty="0">
                <a:solidFill>
                  <a:srgbClr val="FF0000"/>
                </a:solidFill>
              </a:rPr>
              <a:t>外來的政權或現代型國家的法律</a:t>
            </a:r>
            <a:r>
              <a:rPr lang="zh-TW" altLang="zh-TW" dirty="0" smtClean="0"/>
              <a:t>，探究</a:t>
            </a:r>
            <a:r>
              <a:rPr lang="zh-TW" altLang="zh-TW" dirty="0"/>
              <a:t>其對原住民個人或原住民族整體，採取了哪些管理措施或對待方式，及其對原住民社會的</a:t>
            </a:r>
            <a:r>
              <a:rPr lang="zh-TW" altLang="zh-TW" dirty="0" smtClean="0"/>
              <a:t>影響</a:t>
            </a:r>
            <a:r>
              <a:rPr lang="zh-TW" altLang="en-US" dirty="0" smtClean="0"/>
              <a:t>。其二是從</a:t>
            </a:r>
            <a:r>
              <a:rPr lang="zh-TW" altLang="zh-TW" dirty="0" smtClean="0">
                <a:solidFill>
                  <a:srgbClr val="FF0000"/>
                </a:solidFill>
              </a:rPr>
              <a:t>原住民法</a:t>
            </a:r>
            <a:r>
              <a:rPr lang="zh-TW" altLang="en-US" dirty="0" smtClean="0">
                <a:solidFill>
                  <a:srgbClr val="FF0000"/>
                </a:solidFill>
              </a:rPr>
              <a:t>自身</a:t>
            </a:r>
            <a:r>
              <a:rPr lang="zh-TW" altLang="en-US" dirty="0" smtClean="0"/>
              <a:t>出發，</a:t>
            </a:r>
            <a:r>
              <a:rPr lang="zh-TW" altLang="zh-TW" dirty="0" smtClean="0"/>
              <a:t>追問</a:t>
            </a:r>
            <a:r>
              <a:rPr lang="zh-TW" altLang="zh-TW" dirty="0"/>
              <a:t>原住民</a:t>
            </a:r>
            <a:r>
              <a:rPr lang="zh-TW" altLang="zh-TW" dirty="0" smtClean="0"/>
              <a:t>族有哪些</a:t>
            </a:r>
            <a:r>
              <a:rPr lang="zh-TW" altLang="zh-TW" dirty="0"/>
              <a:t>自古流傳、於今仍為族內一般人普遍遵行的法律規範</a:t>
            </a:r>
            <a:r>
              <a:rPr lang="zh-TW" altLang="zh-TW" dirty="0" smtClean="0"/>
              <a:t>？</a:t>
            </a:r>
            <a:r>
              <a:rPr lang="zh-TW" altLang="en-US" dirty="0" smtClean="0"/>
              <a:t>由於就後者，相關的知識仍在</a:t>
            </a:r>
            <a:r>
              <a:rPr lang="zh-TW" altLang="zh-TW" dirty="0" smtClean="0"/>
              <a:t>建構</a:t>
            </a:r>
            <a:r>
              <a:rPr lang="zh-TW" altLang="en-US" dirty="0" smtClean="0"/>
              <a:t>中，故在此僅談前者。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第十章</a:t>
            </a:r>
            <a:r>
              <a:rPr lang="en-US" altLang="zh-TW" b="1" dirty="0" smtClean="0">
                <a:solidFill>
                  <a:srgbClr val="0070C0"/>
                </a:solidFill>
              </a:rPr>
              <a:t>〕</a:t>
            </a:r>
            <a:r>
              <a:rPr lang="zh-TW" altLang="zh-TW" dirty="0" smtClean="0"/>
              <a:t>歷來</a:t>
            </a:r>
            <a:r>
              <a:rPr lang="zh-TW" altLang="zh-TW" dirty="0"/>
              <a:t>的國家法幾乎一直視原住民族為</a:t>
            </a:r>
            <a:r>
              <a:rPr lang="zh-TW" altLang="zh-TW" dirty="0">
                <a:solidFill>
                  <a:srgbClr val="FF0000"/>
                </a:solidFill>
              </a:rPr>
              <a:t>特殊人群</a:t>
            </a:r>
            <a:r>
              <a:rPr lang="zh-TW" altLang="zh-TW" dirty="0"/>
              <a:t>，將其安置於</a:t>
            </a:r>
            <a:r>
              <a:rPr lang="zh-TW" altLang="zh-TW" dirty="0">
                <a:solidFill>
                  <a:srgbClr val="FF0000"/>
                </a:solidFill>
              </a:rPr>
              <a:t>特殊地域</a:t>
            </a:r>
            <a:r>
              <a:rPr lang="zh-TW" altLang="zh-TW" dirty="0"/>
              <a:t>，並貶抑甚或擬消滅</a:t>
            </a:r>
            <a:r>
              <a:rPr lang="zh-TW" altLang="zh-TW" dirty="0" smtClean="0"/>
              <a:t>其</a:t>
            </a:r>
            <a:r>
              <a:rPr lang="zh-TW" altLang="en-US" dirty="0" smtClean="0">
                <a:solidFill>
                  <a:srgbClr val="FF0000"/>
                </a:solidFill>
              </a:rPr>
              <a:t>特殊的</a:t>
            </a:r>
            <a:r>
              <a:rPr lang="zh-TW" altLang="zh-TW" dirty="0" smtClean="0">
                <a:solidFill>
                  <a:srgbClr val="FF0000"/>
                </a:solidFill>
              </a:rPr>
              <a:t>法</a:t>
            </a:r>
            <a:r>
              <a:rPr lang="zh-TW" altLang="zh-TW" dirty="0">
                <a:solidFill>
                  <a:srgbClr val="FF0000"/>
                </a:solidFill>
              </a:rPr>
              <a:t>文化</a:t>
            </a:r>
            <a:r>
              <a:rPr lang="zh-TW" altLang="zh-TW" dirty="0" smtClean="0"/>
              <a:t>。</a:t>
            </a:r>
            <a:r>
              <a:rPr lang="zh-TW" altLang="zh-TW" dirty="0"/>
              <a:t>直到</a:t>
            </a:r>
            <a:r>
              <a:rPr lang="en-US" altLang="zh-TW" dirty="0"/>
              <a:t>1990</a:t>
            </a:r>
            <a:r>
              <a:rPr lang="zh-TW" altLang="zh-TW" dirty="0"/>
              <a:t>年代，原住民族的主體地位才被納入憲法</a:t>
            </a:r>
            <a:r>
              <a:rPr lang="zh-TW" altLang="zh-TW" dirty="0" smtClean="0"/>
              <a:t>。</a:t>
            </a:r>
            <a:r>
              <a:rPr lang="zh-TW" altLang="en-US" dirty="0" smtClean="0"/>
              <a:t>今之</a:t>
            </a:r>
            <a:r>
              <a:rPr lang="zh-TW" altLang="zh-TW" dirty="0" smtClean="0"/>
              <a:t>原住民族要求</a:t>
            </a:r>
            <a:r>
              <a:rPr lang="zh-TW" altLang="zh-TW" dirty="0">
                <a:solidFill>
                  <a:srgbClr val="FF0000"/>
                </a:solidFill>
              </a:rPr>
              <a:t>自治</a:t>
            </a:r>
            <a:r>
              <a:rPr lang="zh-TW" altLang="zh-TW" dirty="0"/>
              <a:t>，即</a:t>
            </a:r>
            <a:r>
              <a:rPr lang="zh-TW" altLang="zh-TW" dirty="0" smtClean="0"/>
              <a:t>是</a:t>
            </a:r>
            <a:r>
              <a:rPr lang="zh-TW" altLang="en-US" dirty="0" smtClean="0"/>
              <a:t>以</a:t>
            </a:r>
            <a:r>
              <a:rPr lang="zh-TW" altLang="zh-TW" dirty="0" smtClean="0"/>
              <a:t>原</a:t>
            </a:r>
            <a:r>
              <a:rPr lang="zh-TW" altLang="zh-TW" dirty="0"/>
              <a:t>、</a:t>
            </a:r>
            <a:r>
              <a:rPr lang="zh-TW" altLang="zh-TW" dirty="0" smtClean="0"/>
              <a:t>漢</a:t>
            </a:r>
            <a:r>
              <a:rPr lang="zh-TW" altLang="en-US" dirty="0" smtClean="0"/>
              <a:t>有</a:t>
            </a:r>
            <a:r>
              <a:rPr lang="zh-TW" altLang="zh-TW" dirty="0" smtClean="0"/>
              <a:t>差異</a:t>
            </a:r>
            <a:r>
              <a:rPr lang="zh-TW" altLang="en-US" dirty="0" smtClean="0"/>
              <a:t>為</a:t>
            </a:r>
            <a:r>
              <a:rPr lang="zh-TW" altLang="zh-TW" dirty="0" smtClean="0"/>
              <a:t>前提，</a:t>
            </a:r>
            <a:r>
              <a:rPr lang="zh-TW" altLang="zh-TW" dirty="0"/>
              <a:t>主張其</a:t>
            </a:r>
            <a:r>
              <a:rPr lang="zh-TW" altLang="zh-TW" dirty="0" smtClean="0">
                <a:solidFill>
                  <a:srgbClr val="FF0000"/>
                </a:solidFill>
              </a:rPr>
              <a:t>個性</a:t>
            </a:r>
            <a:r>
              <a:rPr lang="zh-TW" altLang="zh-TW" dirty="0" smtClean="0"/>
              <a:t>應</a:t>
            </a:r>
            <a:r>
              <a:rPr lang="zh-TW" altLang="zh-TW" dirty="0"/>
              <a:t>受尊重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>
                <a:solidFill>
                  <a:srgbClr val="0070C0"/>
                </a:solidFill>
              </a:rPr>
              <a:t>第十章</a:t>
            </a:r>
            <a:r>
              <a:rPr lang="en-US" altLang="zh-TW" b="1" dirty="0">
                <a:solidFill>
                  <a:srgbClr val="0070C0"/>
                </a:solidFill>
              </a:rPr>
              <a:t>〕 </a:t>
            </a:r>
            <a:r>
              <a:rPr lang="en-US" altLang="zh-TW" dirty="0" smtClean="0"/>
              <a:t>2000</a:t>
            </a:r>
            <a:r>
              <a:rPr lang="zh-TW" altLang="zh-TW" dirty="0"/>
              <a:t>年代</a:t>
            </a:r>
            <a:r>
              <a:rPr lang="zh-TW" altLang="zh-TW" dirty="0" smtClean="0"/>
              <a:t>起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已</a:t>
            </a:r>
            <a:r>
              <a:rPr lang="zh-TW" altLang="zh-TW" dirty="0"/>
              <a:t>有不少顧及原住民族</a:t>
            </a:r>
            <a:r>
              <a:rPr lang="zh-TW" altLang="zh-TW" dirty="0">
                <a:solidFill>
                  <a:srgbClr val="FF0000"/>
                </a:solidFill>
              </a:rPr>
              <a:t>特有</a:t>
            </a:r>
            <a:r>
              <a:rPr lang="zh-TW" altLang="zh-TW" dirty="0"/>
              <a:t>法律觀的</a:t>
            </a:r>
            <a:r>
              <a:rPr lang="zh-TW" altLang="zh-TW" dirty="0">
                <a:solidFill>
                  <a:srgbClr val="FF0000"/>
                </a:solidFill>
              </a:rPr>
              <a:t>立法</a:t>
            </a:r>
            <a:r>
              <a:rPr lang="zh-TW" altLang="zh-TW" dirty="0"/>
              <a:t>，但執行上仍有落差；晚近在</a:t>
            </a:r>
            <a:r>
              <a:rPr lang="zh-TW" altLang="zh-TW" dirty="0">
                <a:solidFill>
                  <a:srgbClr val="FF0000"/>
                </a:solidFill>
              </a:rPr>
              <a:t>司法</a:t>
            </a:r>
            <a:r>
              <a:rPr lang="zh-TW" altLang="zh-TW" dirty="0"/>
              <a:t>上，也開始顧及原住民的差異性。於今</a:t>
            </a:r>
            <a:r>
              <a:rPr lang="zh-TW" altLang="zh-TW" dirty="0">
                <a:solidFill>
                  <a:srgbClr val="FF0000"/>
                </a:solidFill>
              </a:rPr>
              <a:t>尊重多元文化</a:t>
            </a:r>
            <a:r>
              <a:rPr lang="zh-TW" altLang="zh-TW" dirty="0"/>
              <a:t>的國家法，應基於原住民族</a:t>
            </a:r>
            <a:r>
              <a:rPr lang="zh-TW" altLang="zh-TW" dirty="0">
                <a:solidFill>
                  <a:srgbClr val="FF0000"/>
                </a:solidFill>
              </a:rPr>
              <a:t>自主</a:t>
            </a:r>
            <a:r>
              <a:rPr lang="zh-TW" altLang="zh-TW" dirty="0"/>
              <a:t>的選擇，以習慣法或習慣立法等方式</a:t>
            </a:r>
            <a:r>
              <a:rPr lang="zh-TW" altLang="zh-TW" dirty="0">
                <a:solidFill>
                  <a:srgbClr val="FF0000"/>
                </a:solidFill>
              </a:rPr>
              <a:t>接納</a:t>
            </a:r>
            <a:r>
              <a:rPr lang="zh-TW" altLang="zh-TW" dirty="0"/>
              <a:t>其法律</a:t>
            </a:r>
            <a:r>
              <a:rPr lang="zh-TW" altLang="zh-TW" dirty="0" smtClean="0"/>
              <a:t>傳統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92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5130"/>
            <a:ext cx="10515600" cy="1105989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4331"/>
            <a:ext cx="10515600" cy="4722632"/>
          </a:xfrm>
        </p:spPr>
        <p:txBody>
          <a:bodyPr/>
          <a:lstStyle/>
          <a:p>
            <a:r>
              <a:rPr lang="zh-TW" altLang="en-US" dirty="0" smtClean="0"/>
              <a:t>引自「</a:t>
            </a:r>
            <a:r>
              <a:rPr lang="zh-TW" altLang="en-US" b="1" dirty="0" smtClean="0">
                <a:solidFill>
                  <a:srgbClr val="0070C0"/>
                </a:solidFill>
              </a:rPr>
              <a:t>導論</a:t>
            </a:r>
            <a:r>
              <a:rPr lang="zh-TW" altLang="en-US" dirty="0" smtClean="0"/>
              <a:t>」的最後一段（第</a:t>
            </a:r>
            <a:r>
              <a:rPr lang="en-US" altLang="zh-TW" dirty="0" smtClean="0"/>
              <a:t>27</a:t>
            </a:r>
            <a:r>
              <a:rPr lang="zh-TW" altLang="en-US" dirty="0" smtClean="0"/>
              <a:t>頁）：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歐洲人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早已將經羅馬法復興後產出之邏輯嚴謹的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法學原理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，與其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在地的法律傳統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結合成像羅馬－荷蘭法這樣的法律體系，來台的荷蘭人政權也願意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接納漢人移民的法律傳統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（或稱「法習慣」）。於今崇尚歐美法學的台灣法學界，何必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拒在地法律傳統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於千里之外呢？冀望原住民族法律傳統被保存者，何必在法律技術上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排斥被納入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源自羅馬法的當今國家法律體系呢？台灣「多元法律在地匯合」的歷史，其實蘊含了許多反思後、再前進的智慧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多元、寬容、共榮</a:t>
            </a:r>
            <a:endParaRPr lang="zh-TW" altLang="en-US" sz="3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582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686" y="138703"/>
            <a:ext cx="10850880" cy="793114"/>
          </a:xfrm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2005</a:t>
            </a: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→ </a:t>
            </a:r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單人論文→多人合著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846" y="801189"/>
            <a:ext cx="8281851" cy="56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23446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年最新出版品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5760" y="997131"/>
            <a:ext cx="5625736" cy="862148"/>
          </a:xfrm>
        </p:spPr>
        <p:txBody>
          <a:bodyPr>
            <a:normAutofit fontScale="92500"/>
          </a:bodyPr>
          <a:lstStyle/>
          <a:p>
            <a:r>
              <a:rPr lang="en-US" altLang="zh-TW" b="0" dirty="0" smtClean="0"/>
              <a:t>〈</a:t>
            </a:r>
            <a:r>
              <a:rPr lang="zh-TW" altLang="en-US" b="0" dirty="0" smtClean="0"/>
              <a:t>台灣法律史的提出及學科化</a:t>
            </a:r>
            <a:r>
              <a:rPr lang="en-US" altLang="zh-TW" b="0" dirty="0" smtClean="0"/>
              <a:t>〉</a:t>
            </a:r>
            <a:r>
              <a:rPr lang="zh-TW" altLang="en-US" b="0" dirty="0" smtClean="0"/>
              <a:t>及其評論與回應、</a:t>
            </a:r>
            <a:r>
              <a:rPr lang="en-US" altLang="zh-TW" b="0" dirty="0" smtClean="0"/>
              <a:t>3</a:t>
            </a:r>
            <a:r>
              <a:rPr lang="zh-TW" altLang="en-US" b="0" dirty="0" smtClean="0"/>
              <a:t>篇研究史的回顧、</a:t>
            </a:r>
            <a:r>
              <a:rPr lang="en-US" altLang="zh-TW" b="0" dirty="0" smtClean="0"/>
              <a:t>4</a:t>
            </a:r>
            <a:r>
              <a:rPr lang="zh-TW" altLang="en-US" b="0" dirty="0" smtClean="0"/>
              <a:t>篇專題研究</a:t>
            </a:r>
            <a:endParaRPr lang="zh-TW" altLang="en-US" b="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2708" y="2072641"/>
            <a:ext cx="3544389" cy="4302034"/>
          </a:xfrm>
          <a:prstGeom prst="rect">
            <a:avLst/>
          </a:prstGeo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097588" y="1354183"/>
            <a:ext cx="5780903" cy="452846"/>
          </a:xfrm>
        </p:spPr>
        <p:txBody>
          <a:bodyPr>
            <a:noAutofit/>
          </a:bodyPr>
          <a:lstStyle/>
          <a:p>
            <a:r>
              <a:rPr lang="zh-TW" altLang="en-US" sz="2200" b="0" dirty="0" smtClean="0"/>
              <a:t>導論、第一章至第十章、延伸閱讀書目、索引</a:t>
            </a:r>
            <a:endParaRPr lang="zh-TW" altLang="en-US" sz="2200" b="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00458" y="2072641"/>
            <a:ext cx="3502674" cy="4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東西方法律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在台灣的首度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相遇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羅馬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－荷蘭法與原、漢之法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從</a:t>
            </a:r>
            <a:r>
              <a:rPr lang="zh-TW" altLang="en-US" dirty="0" smtClean="0">
                <a:solidFill>
                  <a:srgbClr val="FF0000"/>
                </a:solidFill>
              </a:rPr>
              <a:t>台灣</a:t>
            </a:r>
            <a:r>
              <a:rPr lang="zh-TW" altLang="en-US" dirty="0" smtClean="0"/>
              <a:t>的南島語族，而非</a:t>
            </a:r>
            <a:r>
              <a:rPr lang="zh-TW" altLang="en-US" dirty="0" smtClean="0">
                <a:solidFill>
                  <a:srgbClr val="FF0000"/>
                </a:solidFill>
              </a:rPr>
              <a:t>中國</a:t>
            </a:r>
            <a:r>
              <a:rPr lang="zh-TW" altLang="en-US" dirty="0" smtClean="0"/>
              <a:t>的夏商周</a:t>
            </a:r>
            <a:r>
              <a:rPr lang="zh-TW" altLang="en-US" dirty="0" smtClean="0">
                <a:solidFill>
                  <a:srgbClr val="FF0000"/>
                </a:solidFill>
              </a:rPr>
              <a:t>談起</a:t>
            </a:r>
            <a:r>
              <a:rPr lang="zh-TW" altLang="en-US" dirty="0" smtClean="0"/>
              <a:t>→漢族是「移民」</a:t>
            </a:r>
            <a:endParaRPr lang="en-US" altLang="zh-TW" dirty="0" smtClean="0"/>
          </a:p>
          <a:p>
            <a:r>
              <a:rPr lang="zh-TW" altLang="en-US" dirty="0" smtClean="0"/>
              <a:t>從</a:t>
            </a:r>
            <a:r>
              <a:rPr lang="en-US" altLang="zh-TW" dirty="0" smtClean="0"/>
              <a:t>16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17</a:t>
            </a:r>
            <a:r>
              <a:rPr lang="zh-TW" altLang="en-US" dirty="0" smtClean="0"/>
              <a:t>世紀歐洲法律文明的輸出</a:t>
            </a:r>
            <a:r>
              <a:rPr lang="en-US" altLang="zh-TW" dirty="0" smtClean="0"/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第一波</a:t>
            </a:r>
            <a:r>
              <a:rPr lang="zh-TW" altLang="en-US" dirty="0" smtClean="0"/>
              <a:t>的法律全球化</a:t>
            </a:r>
            <a:r>
              <a:rPr lang="zh-TW" altLang="en-US" dirty="0" smtClean="0">
                <a:solidFill>
                  <a:srgbClr val="FF0000"/>
                </a:solidFill>
              </a:rPr>
              <a:t>談起</a:t>
            </a:r>
            <a:r>
              <a:rPr lang="zh-TW" altLang="en-US" dirty="0" smtClean="0"/>
              <a:t>：可與西班牙法律對南美洲殖民地的輸出、荷蘭法律在南非、斯里蘭卡的經驗相比較→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世紀東亞國家繼受西方法是第二波法律全球化</a:t>
            </a:r>
            <a:endParaRPr lang="en-US" altLang="zh-TW" dirty="0" smtClean="0"/>
          </a:p>
          <a:p>
            <a:r>
              <a:rPr lang="en-US" altLang="zh-TW" b="1" dirty="0" smtClean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第一章</a:t>
            </a:r>
            <a:r>
              <a:rPr lang="en-US" altLang="zh-TW" b="1" dirty="0" smtClean="0">
                <a:solidFill>
                  <a:srgbClr val="0070C0"/>
                </a:solidFill>
              </a:rPr>
              <a:t>〕</a:t>
            </a:r>
            <a:r>
              <a:rPr lang="zh-TW" altLang="en-US" dirty="0" smtClean="0"/>
              <a:t>面對歐洲基督教文明與南島語族文明的</a:t>
            </a:r>
            <a:r>
              <a:rPr lang="zh-TW" altLang="en-US" dirty="0" smtClean="0">
                <a:solidFill>
                  <a:srgbClr val="FF0000"/>
                </a:solidFill>
              </a:rPr>
              <a:t>衝突</a:t>
            </a:r>
            <a:r>
              <a:rPr lang="zh-TW" altLang="en-US" dirty="0" smtClean="0"/>
              <a:t>，從</a:t>
            </a:r>
            <a:r>
              <a:rPr lang="zh-TW" altLang="en-US" dirty="0" smtClean="0">
                <a:solidFill>
                  <a:srgbClr val="FF0000"/>
                </a:solidFill>
              </a:rPr>
              <a:t>歐洲人觀點</a:t>
            </a:r>
            <a:r>
              <a:rPr lang="zh-TW" altLang="en-US" dirty="0" smtClean="0"/>
              <a:t>是「</a:t>
            </a:r>
            <a:r>
              <a:rPr lang="zh-TW" altLang="en-US" dirty="0"/>
              <a:t>自然法的難題</a:t>
            </a:r>
            <a:r>
              <a:rPr lang="zh-TW" altLang="en-US" dirty="0" smtClean="0"/>
              <a:t>」→當今台灣法學界是否也覺得這是「難題」？</a:t>
            </a:r>
            <a:endParaRPr lang="en-US" altLang="zh-TW" dirty="0" smtClean="0"/>
          </a:p>
          <a:p>
            <a:r>
              <a:rPr lang="zh-TW" altLang="en-US" dirty="0" smtClean="0"/>
              <a:t>譯為「殖民主義」的</a:t>
            </a:r>
            <a:r>
              <a:rPr lang="en-US" altLang="zh-TW" dirty="0" smtClean="0"/>
              <a:t>colonialism</a:t>
            </a:r>
            <a:r>
              <a:rPr lang="zh-TW" altLang="en-US" dirty="0" smtClean="0"/>
              <a:t>是「</a:t>
            </a:r>
            <a:r>
              <a:rPr lang="zh-TW" altLang="en-US" dirty="0" smtClean="0">
                <a:solidFill>
                  <a:srgbClr val="FF0000"/>
                </a:solidFill>
              </a:rPr>
              <a:t>西方</a:t>
            </a:r>
            <a:r>
              <a:rPr lang="zh-TW" altLang="en-US" dirty="0" smtClean="0"/>
              <a:t>」的觀念，據此荷人與漢人在台灣「共構」（</a:t>
            </a:r>
            <a:r>
              <a:rPr lang="en-US" altLang="zh-TW" dirty="0" smtClean="0"/>
              <a:t>co-colonialize</a:t>
            </a:r>
            <a:r>
              <a:rPr lang="zh-TW" altLang="en-US" dirty="0" smtClean="0"/>
              <a:t>）殖民體制→</a:t>
            </a:r>
            <a:r>
              <a:rPr lang="zh-TW" altLang="en-US" dirty="0" smtClean="0">
                <a:solidFill>
                  <a:srgbClr val="FF0000"/>
                </a:solidFill>
              </a:rPr>
              <a:t>漢族</a:t>
            </a:r>
            <a:r>
              <a:rPr lang="zh-TW" altLang="en-US" dirty="0" smtClean="0"/>
              <a:t>依「天朝」觀，視台灣為「海外」、「內地」之外，視</a:t>
            </a:r>
            <a:r>
              <a:rPr lang="zh-TW" altLang="en-US" dirty="0"/>
              <a:t>南島</a:t>
            </a:r>
            <a:r>
              <a:rPr lang="zh-TW" altLang="en-US" dirty="0" smtClean="0"/>
              <a:t>語族為「番」；滿族所建的清朝始將台灣納入天朝的「版圖」。受荷、鄭統治的</a:t>
            </a:r>
            <a:r>
              <a:rPr lang="zh-TW" altLang="en-US" dirty="0" smtClean="0">
                <a:solidFill>
                  <a:srgbClr val="FF0000"/>
                </a:solidFill>
              </a:rPr>
              <a:t>原住民族</a:t>
            </a:r>
            <a:r>
              <a:rPr lang="zh-TW" altLang="en-US" dirty="0" smtClean="0"/>
              <a:t>，高度自治。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96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傳統中國法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及清朝治台體制下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官府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5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立足於儒家及法家思想的</a:t>
            </a:r>
            <a:r>
              <a:rPr lang="zh-TW" altLang="zh-TW" dirty="0" smtClean="0"/>
              <a:t>漢族法律</a:t>
            </a:r>
            <a:r>
              <a:rPr lang="zh-TW" altLang="en-US" dirty="0" smtClean="0"/>
              <a:t>，因主要施行地域位於</a:t>
            </a:r>
            <a:r>
              <a:rPr lang="zh-TW" altLang="en-US" dirty="0" smtClean="0">
                <a:solidFill>
                  <a:srgbClr val="FF0000"/>
                </a:solidFill>
              </a:rPr>
              <a:t>今之</a:t>
            </a:r>
            <a:r>
              <a:rPr lang="zh-TW" altLang="en-US" dirty="0" smtClean="0"/>
              <a:t>中國而稱</a:t>
            </a:r>
            <a:r>
              <a:rPr lang="zh-TW" altLang="zh-TW" dirty="0" smtClean="0"/>
              <a:t>「</a:t>
            </a:r>
            <a:r>
              <a:rPr lang="zh-TW" altLang="zh-TW" dirty="0"/>
              <a:t>傳統中國法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r>
              <a:rPr lang="zh-TW" altLang="zh-TW" dirty="0" smtClean="0"/>
              <a:t>其</a:t>
            </a:r>
            <a:r>
              <a:rPr lang="zh-TW" altLang="zh-TW" dirty="0" smtClean="0">
                <a:solidFill>
                  <a:srgbClr val="FF0000"/>
                </a:solidFill>
              </a:rPr>
              <a:t>過去</a:t>
            </a:r>
            <a:r>
              <a:rPr lang="zh-TW" altLang="en-US" dirty="0" smtClean="0"/>
              <a:t>本於</a:t>
            </a:r>
            <a:r>
              <a:rPr lang="zh-TW" altLang="zh-TW" dirty="0" smtClean="0"/>
              <a:t>天朝</a:t>
            </a:r>
            <a:r>
              <a:rPr lang="zh-TW" altLang="en-US" dirty="0" smtClean="0"/>
              <a:t>秩序觀，已</a:t>
            </a:r>
            <a:r>
              <a:rPr lang="zh-TW" altLang="zh-TW" dirty="0" smtClean="0"/>
              <a:t>傳播至中原</a:t>
            </a:r>
            <a:r>
              <a:rPr lang="zh-TW" altLang="zh-TW" dirty="0"/>
              <a:t>以外</a:t>
            </a:r>
            <a:r>
              <a:rPr lang="zh-TW" altLang="zh-TW" dirty="0" smtClean="0"/>
              <a:t>、</a:t>
            </a:r>
            <a:r>
              <a:rPr lang="zh-TW" altLang="en-US" dirty="0" smtClean="0"/>
              <a:t>在</a:t>
            </a:r>
            <a:r>
              <a:rPr lang="en-US" altLang="zh-TW" dirty="0" smtClean="0"/>
              <a:t>19</a:t>
            </a:r>
            <a:r>
              <a:rPr lang="zh-TW" altLang="zh-TW" dirty="0"/>
              <a:t>世紀</a:t>
            </a:r>
            <a:r>
              <a:rPr lang="zh-TW" altLang="zh-TW" dirty="0" smtClean="0"/>
              <a:t>後</a:t>
            </a:r>
            <a:r>
              <a:rPr lang="zh-TW" altLang="en-US" dirty="0" smtClean="0"/>
              <a:t>作為</a:t>
            </a:r>
            <a:r>
              <a:rPr lang="zh-TW" altLang="zh-TW" dirty="0" smtClean="0"/>
              <a:t>主權</a:t>
            </a:r>
            <a:r>
              <a:rPr lang="zh-TW" altLang="zh-TW" dirty="0"/>
              <a:t>國家的韓國、日本、越南等地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故係</a:t>
            </a:r>
            <a:r>
              <a:rPr lang="zh-TW" altLang="zh-TW" dirty="0" smtClean="0"/>
              <a:t>整個</a:t>
            </a:r>
            <a:r>
              <a:rPr lang="zh-TW" altLang="zh-TW" dirty="0">
                <a:solidFill>
                  <a:srgbClr val="FF0000"/>
                </a:solidFill>
              </a:rPr>
              <a:t>東亞漢字文化圈</a:t>
            </a:r>
            <a:r>
              <a:rPr lang="zh-TW" altLang="zh-TW" dirty="0"/>
              <a:t>的法律</a:t>
            </a:r>
            <a:r>
              <a:rPr lang="zh-TW" altLang="zh-TW" dirty="0" smtClean="0"/>
              <a:t>傳統</a:t>
            </a:r>
            <a:r>
              <a:rPr lang="zh-TW" altLang="en-US" dirty="0" smtClean="0"/>
              <a:t>→今之台灣（作為主權國家）與中、日、韓</a:t>
            </a:r>
            <a:r>
              <a:rPr lang="zh-TW" altLang="en-US" dirty="0" smtClean="0">
                <a:solidFill>
                  <a:srgbClr val="FF0000"/>
                </a:solidFill>
              </a:rPr>
              <a:t>共享</a:t>
            </a:r>
            <a:r>
              <a:rPr lang="zh-TW" altLang="en-US" dirty="0" smtClean="0"/>
              <a:t>之。</a:t>
            </a:r>
            <a:endParaRPr lang="en-US" altLang="zh-TW" dirty="0" smtClean="0"/>
          </a:p>
          <a:p>
            <a:r>
              <a:rPr lang="zh-TW" altLang="en-US" dirty="0" smtClean="0"/>
              <a:t>在「君</a:t>
            </a:r>
            <a:r>
              <a:rPr lang="zh-TW" altLang="en-US" dirty="0"/>
              <a:t>父權</a:t>
            </a:r>
            <a:r>
              <a:rPr lang="zh-TW" altLang="en-US" dirty="0" smtClean="0"/>
              <a:t>統治」模式</a:t>
            </a:r>
            <a:r>
              <a:rPr lang="zh-TW" altLang="en-US" dirty="0"/>
              <a:t>下</a:t>
            </a:r>
            <a:r>
              <a:rPr lang="zh-TW" altLang="en-US" dirty="0" smtClean="0"/>
              <a:t>，</a:t>
            </a:r>
            <a:r>
              <a:rPr lang="en-US" altLang="zh-TW" dirty="0"/>
              <a:t> 《</a:t>
            </a:r>
            <a:r>
              <a:rPr lang="zh-TW" altLang="en-US" dirty="0"/>
              <a:t>大清律例</a:t>
            </a:r>
            <a:r>
              <a:rPr lang="en-US" altLang="zh-TW" dirty="0"/>
              <a:t>》</a:t>
            </a:r>
            <a:r>
              <a:rPr lang="zh-TW" altLang="en-US" dirty="0" smtClean="0"/>
              <a:t>等是皇帝對官僚的指令，用以維護皇權及中央權威，但皇帝同時也期待：地方官僚能知所</a:t>
            </a:r>
            <a:r>
              <a:rPr lang="zh-TW" altLang="en-US" dirty="0" smtClean="0">
                <a:solidFill>
                  <a:srgbClr val="FF0000"/>
                </a:solidFill>
              </a:rPr>
              <a:t>變通</a:t>
            </a:r>
            <a:r>
              <a:rPr lang="zh-TW" altLang="en-US" dirty="0" smtClean="0"/>
              <a:t>，不拘泥於規定。從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世紀後繼受自近代西方的</a:t>
            </a:r>
            <a:r>
              <a:rPr lang="zh-TW" altLang="en-US" dirty="0" smtClean="0">
                <a:solidFill>
                  <a:srgbClr val="FF0000"/>
                </a:solidFill>
              </a:rPr>
              <a:t>現代法律觀點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</a:t>
            </a:r>
            <a:r>
              <a:rPr lang="en-US" altLang="zh-TW" dirty="0"/>
              <a:t>《</a:t>
            </a:r>
            <a:r>
              <a:rPr lang="zh-TW" altLang="en-US" dirty="0"/>
              <a:t>大清律例</a:t>
            </a:r>
            <a:r>
              <a:rPr lang="en-US" altLang="zh-TW" dirty="0"/>
              <a:t>》</a:t>
            </a:r>
            <a:r>
              <a:rPr lang="zh-TW" altLang="en-US" dirty="0" smtClean="0"/>
              <a:t>等是「</a:t>
            </a:r>
            <a:r>
              <a:rPr lang="zh-TW" altLang="en-US" dirty="0" smtClean="0">
                <a:solidFill>
                  <a:srgbClr val="FF0000"/>
                </a:solidFill>
              </a:rPr>
              <a:t>非規則</a:t>
            </a:r>
            <a:r>
              <a:rPr lang="zh-TW" altLang="en-US" dirty="0" smtClean="0"/>
              <a:t>」，不具普遍適用性→今之法治原則並非清朝追求的目標，批評清治時地方官未依「法」行事，係時空錯置。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第二章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en-US" dirty="0" smtClean="0"/>
              <a:t>乾隆皇帝要求在台地方官「法</a:t>
            </a:r>
            <a:r>
              <a:rPr lang="zh-TW" altLang="en-US" dirty="0" smtClean="0">
                <a:solidFill>
                  <a:srgbClr val="FF0000"/>
                </a:solidFill>
              </a:rPr>
              <a:t>外</a:t>
            </a:r>
            <a:r>
              <a:rPr lang="zh-TW" altLang="en-US" dirty="0" smtClean="0"/>
              <a:t>施仁」，官府於審案時依</a:t>
            </a:r>
            <a:r>
              <a:rPr lang="zh-TW" altLang="en-US" dirty="0" smtClean="0">
                <a:solidFill>
                  <a:srgbClr val="FF0000"/>
                </a:solidFill>
              </a:rPr>
              <a:t>地方治理</a:t>
            </a:r>
            <a:r>
              <a:rPr lang="zh-TW" altLang="en-US" dirty="0" smtClean="0"/>
              <a:t>之需，決定是否依</a:t>
            </a:r>
            <a:r>
              <a:rPr lang="en-US" altLang="zh-TW" dirty="0" smtClean="0"/>
              <a:t>《</a:t>
            </a:r>
            <a:r>
              <a:rPr lang="zh-TW" altLang="en-US" dirty="0"/>
              <a:t>大清律例</a:t>
            </a:r>
            <a:r>
              <a:rPr lang="en-US" altLang="zh-TW" dirty="0"/>
              <a:t>》</a:t>
            </a:r>
            <a:r>
              <a:rPr lang="zh-TW" altLang="en-US" dirty="0" smtClean="0"/>
              <a:t>等規定，亦可依民間習慣、情理等斷案→</a:t>
            </a:r>
            <a:r>
              <a:rPr lang="zh-TW" altLang="en-US" dirty="0" smtClean="0">
                <a:solidFill>
                  <a:srgbClr val="FF0000"/>
                </a:solidFill>
              </a:rPr>
              <a:t>不宜以今之訴訟法觀念</a:t>
            </a:r>
            <a:r>
              <a:rPr lang="zh-TW" altLang="en-US" dirty="0" smtClean="0"/>
              <a:t>想像清治時期官府的審案（案件類型非一開始，而是最終才確定），應對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淡新檔案</a:t>
            </a:r>
            <a:r>
              <a:rPr lang="en-US" altLang="zh-TW" dirty="0" smtClean="0"/>
              <a:t>》</a:t>
            </a:r>
            <a:r>
              <a:rPr lang="zh-TW" altLang="en-US" dirty="0" smtClean="0"/>
              <a:t>進行文本詮釋。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638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三、從無到有的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自由民主憲政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r>
              <a:rPr lang="zh-TW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上有效的憲法規範與實際的憲政生活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第三章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en-US" dirty="0" smtClean="0"/>
              <a:t>台灣</a:t>
            </a:r>
            <a:r>
              <a:rPr lang="zh-TW" altLang="en-US" dirty="0" smtClean="0">
                <a:solidFill>
                  <a:srgbClr val="FF0000"/>
                </a:solidFill>
              </a:rPr>
              <a:t>第一部</a:t>
            </a:r>
            <a:r>
              <a:rPr lang="zh-TW" altLang="en-US" dirty="0" smtClean="0"/>
              <a:t>現代國家憲法的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明治憲法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，會影響及台灣人</a:t>
            </a:r>
            <a:r>
              <a:rPr lang="zh-TW" altLang="en-US" dirty="0" smtClean="0">
                <a:solidFill>
                  <a:srgbClr val="FF0000"/>
                </a:solidFill>
              </a:rPr>
              <a:t>日常生活</a:t>
            </a:r>
            <a:r>
              <a:rPr lang="zh-TW" altLang="en-US" dirty="0" smtClean="0"/>
              <a:t>。該憲法採西方「法律保留」原則，應依議會的法律來規範民事，經由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六三法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律令制度，使台人由所有男子，而非如日本民法之由長子繼承家產→西方法、傳統中國法、日本法在台</a:t>
            </a:r>
            <a:r>
              <a:rPr lang="zh-TW" altLang="en-US" dirty="0" smtClean="0">
                <a:solidFill>
                  <a:srgbClr val="FF0000"/>
                </a:solidFill>
              </a:rPr>
              <a:t>相互競逐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第二</a:t>
            </a:r>
            <a:r>
              <a:rPr lang="zh-TW" altLang="en-US" dirty="0" smtClean="0"/>
              <a:t>部憲法是不保障「立憲政治」的</a:t>
            </a:r>
            <a:r>
              <a:rPr lang="en-US" altLang="zh-TW" dirty="0" smtClean="0"/>
              <a:t>《</a:t>
            </a:r>
            <a:r>
              <a:rPr lang="zh-TW" altLang="en-US" dirty="0" smtClean="0"/>
              <a:t>中華民國訓政時期約法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日治台灣</a:t>
            </a:r>
            <a:r>
              <a:rPr lang="zh-TW" altLang="en-US" dirty="0" smtClean="0"/>
              <a:t>依憲法爭取自由民主的</a:t>
            </a:r>
            <a:r>
              <a:rPr lang="zh-TW" altLang="en-US" dirty="0" smtClean="0">
                <a:solidFill>
                  <a:srgbClr val="FF0000"/>
                </a:solidFill>
              </a:rPr>
              <a:t>經驗</a:t>
            </a:r>
            <a:r>
              <a:rPr lang="zh-TW" altLang="en-US" dirty="0" smtClean="0"/>
              <a:t>，讓本省人菁英以為「綠燈即可通行」，但來自</a:t>
            </a:r>
            <a:r>
              <a:rPr lang="zh-TW" altLang="en-US" dirty="0" smtClean="0">
                <a:solidFill>
                  <a:srgbClr val="FF0000"/>
                </a:solidFill>
              </a:rPr>
              <a:t>民國中國</a:t>
            </a:r>
            <a:r>
              <a:rPr lang="zh-TW" altLang="en-US" dirty="0" smtClean="0"/>
              <a:t>的統治者「不一定看燈號」辦事→二二八事件。</a:t>
            </a:r>
            <a:endParaRPr lang="en-US" altLang="zh-TW" dirty="0" smtClean="0"/>
          </a:p>
          <a:p>
            <a:r>
              <a:rPr lang="zh-TW" altLang="en-US" dirty="0"/>
              <a:t>第三部</a:t>
            </a:r>
            <a:r>
              <a:rPr lang="zh-TW" altLang="en-US" dirty="0" smtClean="0"/>
              <a:t>憲法</a:t>
            </a:r>
            <a:r>
              <a:rPr lang="en-US" altLang="zh-TW" dirty="0"/>
              <a:t>《</a:t>
            </a:r>
            <a:r>
              <a:rPr lang="zh-TW" altLang="en-US" dirty="0" smtClean="0"/>
              <a:t>中華民國憲法</a:t>
            </a:r>
            <a:r>
              <a:rPr lang="en-US" altLang="zh-TW" dirty="0" smtClean="0"/>
              <a:t>》</a:t>
            </a:r>
            <a:r>
              <a:rPr lang="zh-TW" altLang="en-US" dirty="0" smtClean="0">
                <a:solidFill>
                  <a:srgbClr val="FF0000"/>
                </a:solidFill>
              </a:rPr>
              <a:t>條文</a:t>
            </a:r>
            <a:r>
              <a:rPr lang="zh-TW" altLang="en-US" dirty="0" smtClean="0"/>
              <a:t>具有自由民主的內涵，但執政者</a:t>
            </a:r>
            <a:r>
              <a:rPr lang="zh-TW" altLang="en-US" dirty="0" smtClean="0">
                <a:solidFill>
                  <a:srgbClr val="FF0000"/>
                </a:solidFill>
              </a:rPr>
              <a:t>以訓政經驗行憲</a:t>
            </a:r>
            <a:r>
              <a:rPr lang="zh-TW" altLang="en-US" dirty="0" smtClean="0"/>
              <a:t>。一如日治時期，本省人族群以</a:t>
            </a:r>
            <a:r>
              <a:rPr lang="zh-TW" altLang="en-US" dirty="0" smtClean="0">
                <a:solidFill>
                  <a:srgbClr val="FF0000"/>
                </a:solidFill>
              </a:rPr>
              <a:t>自由</a:t>
            </a:r>
            <a:r>
              <a:rPr lang="zh-TW" altLang="en-US" dirty="0" smtClean="0"/>
              <a:t>對抗國民黨</a:t>
            </a:r>
            <a:r>
              <a:rPr lang="zh-TW" altLang="en-US" dirty="0" smtClean="0">
                <a:solidFill>
                  <a:srgbClr val="FF0000"/>
                </a:solidFill>
              </a:rPr>
              <a:t>國家</a:t>
            </a:r>
            <a:r>
              <a:rPr lang="zh-TW" altLang="en-US" dirty="0" smtClean="0"/>
              <a:t>、以</a:t>
            </a:r>
            <a:r>
              <a:rPr lang="zh-TW" altLang="en-US" dirty="0" smtClean="0">
                <a:solidFill>
                  <a:srgbClr val="FF0000"/>
                </a:solidFill>
              </a:rPr>
              <a:t>民主</a:t>
            </a:r>
            <a:r>
              <a:rPr lang="zh-TW" altLang="en-US" dirty="0" smtClean="0"/>
              <a:t>爭取被少數族群壟斷的</a:t>
            </a:r>
            <a:r>
              <a:rPr lang="zh-TW" altLang="en-US" dirty="0" smtClean="0">
                <a:solidFill>
                  <a:srgbClr val="FF0000"/>
                </a:solidFill>
              </a:rPr>
              <a:t>政治參與</a:t>
            </a:r>
            <a:r>
              <a:rPr lang="zh-TW" altLang="en-US" dirty="0" smtClean="0"/>
              <a:t>。</a:t>
            </a:r>
            <a:r>
              <a:rPr lang="en-US" altLang="zh-TW" dirty="0" smtClean="0"/>
              <a:t>90</a:t>
            </a:r>
            <a:r>
              <a:rPr lang="zh-TW" altLang="en-US" dirty="0" smtClean="0"/>
              <a:t>年代</a:t>
            </a:r>
            <a:r>
              <a:rPr lang="zh-TW" altLang="en-US" dirty="0" smtClean="0">
                <a:solidFill>
                  <a:srgbClr val="FF0000"/>
                </a:solidFill>
              </a:rPr>
              <a:t>國民黨外省菁英</a:t>
            </a:r>
            <a:r>
              <a:rPr lang="zh-TW" altLang="en-US" dirty="0" smtClean="0"/>
              <a:t>也需要自由民主、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年後</a:t>
            </a:r>
            <a:r>
              <a:rPr lang="zh-TW" altLang="en-US" dirty="0" smtClean="0">
                <a:solidFill>
                  <a:srgbClr val="FF0000"/>
                </a:solidFill>
              </a:rPr>
              <a:t>整個國民黨</a:t>
            </a:r>
            <a:r>
              <a:rPr lang="zh-TW" altLang="en-US" dirty="0" smtClean="0"/>
              <a:t>都需要，故與靠自由民主起家的民進黨一樣言必稱自由民主。但其已是台灣</a:t>
            </a:r>
            <a:r>
              <a:rPr lang="zh-TW" altLang="en-US" dirty="0" smtClean="0">
                <a:solidFill>
                  <a:srgbClr val="FF0000"/>
                </a:solidFill>
              </a:rPr>
              <a:t>社會</a:t>
            </a:r>
            <a:r>
              <a:rPr lang="zh-TW" altLang="en-US" dirty="0" smtClean="0"/>
              <a:t>文化底蘊的一部分嗎？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77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25789"/>
            <a:ext cx="10515600" cy="1080498"/>
          </a:xfrm>
        </p:spPr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四、日治遺緒下戰後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刑事司法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7443" y="1306287"/>
            <a:ext cx="10657114" cy="499001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第四章</a:t>
            </a:r>
            <a:r>
              <a:rPr lang="en-US" altLang="zh-TW" b="1" dirty="0" smtClean="0">
                <a:solidFill>
                  <a:srgbClr val="0070C0"/>
                </a:solidFill>
              </a:rPr>
              <a:t>〕</a:t>
            </a:r>
            <a:r>
              <a:rPr lang="zh-TW" altLang="en-US" b="1" dirty="0" smtClean="0">
                <a:solidFill>
                  <a:srgbClr val="0070C0"/>
                </a:solidFill>
              </a:rPr>
              <a:t>（新）</a:t>
            </a:r>
            <a:r>
              <a:rPr lang="zh-TW" altLang="en-US" dirty="0" smtClean="0"/>
              <a:t>日治時期處置政治犯的</a:t>
            </a:r>
            <a:r>
              <a:rPr lang="zh-TW" altLang="en-US" dirty="0" smtClean="0">
                <a:solidFill>
                  <a:srgbClr val="FF0000"/>
                </a:solidFill>
              </a:rPr>
              <a:t>三部曲</a:t>
            </a:r>
            <a:r>
              <a:rPr lang="zh-TW" altLang="en-US" dirty="0" smtClean="0"/>
              <a:t>，對一般犯罪</a:t>
            </a:r>
            <a:r>
              <a:rPr lang="zh-TW" altLang="en-US" dirty="0" smtClean="0">
                <a:solidFill>
                  <a:srgbClr val="FF0000"/>
                </a:solidFill>
              </a:rPr>
              <a:t>必罰</a:t>
            </a:r>
            <a:r>
              <a:rPr lang="zh-TW" altLang="en-US" dirty="0" smtClean="0"/>
              <a:t>但未重罰、以</a:t>
            </a:r>
            <a:r>
              <a:rPr lang="zh-TW" altLang="en-US" dirty="0" smtClean="0">
                <a:solidFill>
                  <a:srgbClr val="FF0000"/>
                </a:solidFill>
              </a:rPr>
              <a:t>統治成本</a:t>
            </a:r>
            <a:r>
              <a:rPr lang="zh-TW" altLang="en-US" dirty="0" smtClean="0"/>
              <a:t>而非人權保障為最高考量→嚴刑峻罰或夜不閉戶均</a:t>
            </a:r>
            <a:r>
              <a:rPr lang="zh-TW" altLang="en-US" dirty="0" smtClean="0">
                <a:solidFill>
                  <a:srgbClr val="FF0000"/>
                </a:solidFill>
              </a:rPr>
              <a:t>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1945</a:t>
            </a:r>
            <a:r>
              <a:rPr lang="zh-TW" altLang="en-US" dirty="0" smtClean="0"/>
              <a:t>年的政權轉替，並無異族統治、也幾乎無異制的問題，但在各方咸稱具遵法精神的台灣竟發生二二八，</a:t>
            </a:r>
            <a:r>
              <a:rPr lang="zh-TW" altLang="en-US" dirty="0" smtClean="0">
                <a:solidFill>
                  <a:srgbClr val="FF0000"/>
                </a:solidFill>
              </a:rPr>
              <a:t>再啟</a:t>
            </a:r>
            <a:r>
              <a:rPr lang="zh-TW" altLang="en-US" dirty="0" smtClean="0"/>
              <a:t>「軍事鎮壓」的第一部曲，接著長期軍事審判，解嚴後終於進入第三部曲，但</a:t>
            </a:r>
            <a:r>
              <a:rPr lang="en-US" altLang="zh-TW" dirty="0" smtClean="0"/>
              <a:t>90</a:t>
            </a:r>
            <a:r>
              <a:rPr lang="zh-TW" altLang="en-US" dirty="0" smtClean="0"/>
              <a:t>年代已超越日治。</a:t>
            </a:r>
            <a:endParaRPr lang="en-US" altLang="zh-TW" dirty="0" smtClean="0"/>
          </a:p>
          <a:p>
            <a:r>
              <a:rPr lang="zh-TW" altLang="en-US" dirty="0" smtClean="0"/>
              <a:t>國民黨政權的刑事</a:t>
            </a:r>
            <a:r>
              <a:rPr lang="zh-TW" altLang="en-US" dirty="0" smtClean="0">
                <a:solidFill>
                  <a:srgbClr val="FF0000"/>
                </a:solidFill>
              </a:rPr>
              <a:t>法制</a:t>
            </a:r>
            <a:r>
              <a:rPr lang="zh-TW" altLang="en-US" dirty="0" smtClean="0"/>
              <a:t>乃至</a:t>
            </a:r>
            <a:r>
              <a:rPr lang="zh-TW" altLang="en-US" dirty="0" smtClean="0">
                <a:solidFill>
                  <a:srgbClr val="FF0000"/>
                </a:solidFill>
              </a:rPr>
              <a:t>學說</a:t>
            </a:r>
            <a:r>
              <a:rPr lang="zh-TW" altLang="en-US" dirty="0" smtClean="0"/>
              <a:t>均受戰前日本影響，但民國中國因長期政局不穩、社會不安，形成重罰的刑事</a:t>
            </a:r>
            <a:r>
              <a:rPr lang="zh-TW" altLang="en-US" dirty="0" smtClean="0">
                <a:solidFill>
                  <a:srgbClr val="FF0000"/>
                </a:solidFill>
              </a:rPr>
              <a:t>文化</a:t>
            </a:r>
            <a:r>
              <a:rPr lang="zh-TW" altLang="en-US" dirty="0" smtClean="0"/>
              <a:t>（治安變好？）。檢察官不起訴處分率</a:t>
            </a:r>
            <a:r>
              <a:rPr lang="zh-TW" altLang="en-US" dirty="0" smtClean="0">
                <a:solidFill>
                  <a:srgbClr val="FF0000"/>
                </a:solidFill>
              </a:rPr>
              <a:t>過低</a:t>
            </a:r>
            <a:r>
              <a:rPr lang="zh-TW" altLang="en-US" dirty="0" smtClean="0"/>
              <a:t>（相較於日治），以致大量刑案進入法院審理，負荷過重的法院在審判上事倍功半，於今還在追尋「金字塔型審判制度」。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日治</a:t>
            </a:r>
            <a:r>
              <a:rPr lang="en-US" altLang="zh-TW" dirty="0" smtClean="0"/>
              <a:t>1900</a:t>
            </a:r>
            <a:r>
              <a:rPr lang="zh-TW" altLang="en-US" dirty="0" smtClean="0"/>
              <a:t>年代創設的犯罪控制體系，</a:t>
            </a:r>
            <a:r>
              <a:rPr lang="zh-TW" altLang="en-US" dirty="0" smtClean="0">
                <a:solidFill>
                  <a:srgbClr val="FF0000"/>
                </a:solidFill>
              </a:rPr>
              <a:t>戰後</a:t>
            </a:r>
            <a:r>
              <a:rPr lang="zh-TW" altLang="en-US" dirty="0" smtClean="0"/>
              <a:t>基本上</a:t>
            </a:r>
            <a:r>
              <a:rPr lang="zh-TW" altLang="en-US" dirty="0" smtClean="0">
                <a:solidFill>
                  <a:srgbClr val="FF0000"/>
                </a:solidFill>
              </a:rPr>
              <a:t>被延續</a:t>
            </a:r>
            <a:r>
              <a:rPr lang="zh-TW" altLang="en-US" dirty="0" smtClean="0"/>
              <a:t>，直到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年代始對違警罰、取締流氓等進行制度</a:t>
            </a:r>
            <a:r>
              <a:rPr lang="zh-TW" altLang="en-US" dirty="0" smtClean="0">
                <a:solidFill>
                  <a:srgbClr val="FF0000"/>
                </a:solidFill>
              </a:rPr>
              <a:t>調整</a:t>
            </a:r>
            <a:r>
              <a:rPr lang="zh-TW" altLang="en-US" dirty="0" smtClean="0"/>
              <a:t>，經一個世紀後才全面</a:t>
            </a:r>
            <a:r>
              <a:rPr lang="zh-TW" altLang="en-US" dirty="0" smtClean="0">
                <a:solidFill>
                  <a:srgbClr val="FF0000"/>
                </a:solidFill>
              </a:rPr>
              <a:t>廢止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從</a:t>
            </a:r>
            <a:r>
              <a:rPr lang="zh-TW" altLang="en-US" dirty="0">
                <a:solidFill>
                  <a:srgbClr val="FF0000"/>
                </a:solidFill>
              </a:rPr>
              <a:t>實際</a:t>
            </a:r>
            <a:r>
              <a:rPr lang="zh-TW" altLang="en-US" dirty="0"/>
              <a:t>的刑事司法</a:t>
            </a:r>
            <a:r>
              <a:rPr lang="zh-TW" altLang="en-US" dirty="0">
                <a:solidFill>
                  <a:srgbClr val="FF0000"/>
                </a:solidFill>
              </a:rPr>
              <a:t>感受不到</a:t>
            </a:r>
            <a:r>
              <a:rPr lang="zh-TW" altLang="en-US" dirty="0"/>
              <a:t>現代個人主義</a:t>
            </a:r>
            <a:r>
              <a:rPr lang="zh-TW" altLang="en-US" dirty="0" smtClean="0"/>
              <a:t>刑法的理念，故一般人民仍保有傳統中國法上的思維，例如崇拜包青天、倡議鞭刑（</a:t>
            </a:r>
            <a:r>
              <a:rPr lang="en-US" altLang="zh-TW" dirty="0" smtClean="0"/>
              <a:t>1921</a:t>
            </a:r>
            <a:r>
              <a:rPr lang="zh-TW" altLang="en-US" dirty="0" smtClean="0"/>
              <a:t>年已廢）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8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137" y="243206"/>
            <a:ext cx="10515600" cy="11066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五、現代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律師制度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的日治經驗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發展歷程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8937" y="1471750"/>
            <a:ext cx="10668000" cy="5190307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近代西方個人主義法制中的律師</a:t>
            </a:r>
            <a:r>
              <a:rPr lang="zh-TW" altLang="zh-TW" dirty="0" smtClean="0"/>
              <a:t>制度</a:t>
            </a:r>
            <a:r>
              <a:rPr lang="zh-TW" altLang="en-US" dirty="0" smtClean="0"/>
              <a:t>，為</a:t>
            </a:r>
            <a:r>
              <a:rPr lang="zh-TW" altLang="zh-TW" dirty="0" smtClean="0"/>
              <a:t>傳統</a:t>
            </a:r>
            <a:r>
              <a:rPr lang="zh-TW" altLang="zh-TW" dirty="0"/>
              <a:t>中國法</a:t>
            </a:r>
            <a:r>
              <a:rPr lang="zh-TW" altLang="zh-TW" dirty="0">
                <a:solidFill>
                  <a:srgbClr val="FF0000"/>
                </a:solidFill>
              </a:rPr>
              <a:t>所</a:t>
            </a:r>
            <a:r>
              <a:rPr lang="zh-TW" altLang="zh-TW" dirty="0" smtClean="0">
                <a:solidFill>
                  <a:srgbClr val="FF0000"/>
                </a:solidFill>
              </a:rPr>
              <a:t>無</a:t>
            </a:r>
            <a:r>
              <a:rPr lang="zh-TW" altLang="en-US" dirty="0" smtClean="0"/>
              <a:t>→以「法之發現」為旨，</a:t>
            </a:r>
            <a:r>
              <a:rPr lang="zh-TW" altLang="en-US" dirty="0" smtClean="0">
                <a:solidFill>
                  <a:srgbClr val="FF0000"/>
                </a:solidFill>
              </a:rPr>
              <a:t>期待</a:t>
            </a:r>
            <a:r>
              <a:rPr lang="zh-TW" altLang="en-US" dirty="0" smtClean="0"/>
              <a:t>律師參與 </a:t>
            </a:r>
            <a:r>
              <a:rPr lang="en-US" altLang="zh-TW" dirty="0" smtClean="0"/>
              <a:t>vs.</a:t>
            </a:r>
            <a:r>
              <a:rPr lang="zh-TW" altLang="en-US" dirty="0" smtClean="0"/>
              <a:t> 僅在意「探究真實」，故糾問當事者或代其陳述之男子，</a:t>
            </a:r>
            <a:r>
              <a:rPr lang="zh-TW" altLang="en-US" dirty="0" smtClean="0">
                <a:solidFill>
                  <a:srgbClr val="FF0000"/>
                </a:solidFill>
              </a:rPr>
              <a:t>排斥</a:t>
            </a:r>
            <a:r>
              <a:rPr lang="zh-TW" altLang="en-US" dirty="0" smtClean="0"/>
              <a:t>造成干擾的訟師；但爭取委託人之利益的</a:t>
            </a:r>
            <a:r>
              <a:rPr lang="zh-TW" altLang="en-US" dirty="0" smtClean="0">
                <a:solidFill>
                  <a:srgbClr val="FF0000"/>
                </a:solidFill>
              </a:rPr>
              <a:t>作用</a:t>
            </a:r>
            <a:r>
              <a:rPr lang="zh-TW" altLang="en-US" dirty="0" smtClean="0"/>
              <a:t>相似。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第五章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zh-TW" dirty="0" smtClean="0">
                <a:solidFill>
                  <a:srgbClr val="FF0000"/>
                </a:solidFill>
              </a:rPr>
              <a:t>日本</a:t>
            </a:r>
            <a:r>
              <a:rPr lang="zh-TW" altLang="zh-TW" dirty="0"/>
              <a:t>明治法律</a:t>
            </a:r>
            <a:r>
              <a:rPr lang="zh-TW" altLang="zh-TW" dirty="0" smtClean="0"/>
              <a:t>現代化建</a:t>
            </a:r>
            <a:r>
              <a:rPr lang="zh-TW" altLang="zh-TW" dirty="0"/>
              <a:t>構的辯護士制度及其社群文化，向台灣</a:t>
            </a:r>
            <a:r>
              <a:rPr lang="zh-TW" altLang="zh-TW" dirty="0" smtClean="0"/>
              <a:t>社會</a:t>
            </a:r>
            <a:r>
              <a:rPr lang="zh-TW" altLang="zh-TW" dirty="0" smtClean="0">
                <a:solidFill>
                  <a:srgbClr val="FF0000"/>
                </a:solidFill>
              </a:rPr>
              <a:t>輸出</a:t>
            </a:r>
            <a:r>
              <a:rPr lang="zh-TW" altLang="en-US" dirty="0" smtClean="0"/>
              <a:t>。尋找與官府友好者擔任訟師的經驗，有助於台人接受</a:t>
            </a:r>
            <a:r>
              <a:rPr lang="zh-TW" altLang="en-US" dirty="0" smtClean="0">
                <a:solidFill>
                  <a:srgbClr val="FF0000"/>
                </a:solidFill>
              </a:rPr>
              <a:t>日人</a:t>
            </a:r>
            <a:r>
              <a:rPr lang="zh-TW" altLang="en-US" dirty="0" smtClean="0"/>
              <a:t>辯護士。受日本法學訓練的</a:t>
            </a:r>
            <a:r>
              <a:rPr lang="zh-TW" altLang="en-US" dirty="0" smtClean="0">
                <a:solidFill>
                  <a:srgbClr val="FF0000"/>
                </a:solidFill>
              </a:rPr>
              <a:t>台人</a:t>
            </a:r>
            <a:r>
              <a:rPr lang="zh-TW" altLang="en-US" dirty="0" smtClean="0"/>
              <a:t>辯護士，有語言、社會人脈上相對優勢。</a:t>
            </a:r>
            <a:endParaRPr lang="en-US" altLang="zh-TW" dirty="0" smtClean="0"/>
          </a:p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>
                <a:solidFill>
                  <a:srgbClr val="0070C0"/>
                </a:solidFill>
              </a:rPr>
              <a:t>第五章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zh-TW" dirty="0" smtClean="0"/>
              <a:t>律師在</a:t>
            </a:r>
            <a:r>
              <a:rPr lang="zh-TW" altLang="en-US" dirty="0" smtClean="0"/>
              <a:t>現代法制上</a:t>
            </a:r>
            <a:r>
              <a:rPr lang="zh-TW" altLang="zh-TW" dirty="0" smtClean="0"/>
              <a:t>被</a:t>
            </a:r>
            <a:r>
              <a:rPr lang="zh-TW" altLang="zh-TW" dirty="0"/>
              <a:t>期待的</a:t>
            </a:r>
            <a:r>
              <a:rPr lang="zh-TW" altLang="zh-TW" dirty="0">
                <a:solidFill>
                  <a:srgbClr val="FF0000"/>
                </a:solidFill>
              </a:rPr>
              <a:t>對抗國權、擁護</a:t>
            </a:r>
            <a:r>
              <a:rPr lang="zh-TW" altLang="zh-TW" dirty="0" smtClean="0">
                <a:solidFill>
                  <a:srgbClr val="FF0000"/>
                </a:solidFill>
              </a:rPr>
              <a:t>人權</a:t>
            </a:r>
            <a:r>
              <a:rPr lang="zh-TW" altLang="en-US" dirty="0" smtClean="0"/>
              <a:t>的角色</a:t>
            </a:r>
            <a:r>
              <a:rPr lang="zh-TW" altLang="zh-TW" dirty="0" smtClean="0"/>
              <a:t>，</a:t>
            </a:r>
            <a:r>
              <a:rPr lang="zh-TW" altLang="en-US" dirty="0" smtClean="0"/>
              <a:t>讓日人辯護士亦</a:t>
            </a:r>
            <a:r>
              <a:rPr lang="zh-TW" altLang="zh-TW" dirty="0" smtClean="0"/>
              <a:t>協助</a:t>
            </a:r>
            <a:r>
              <a:rPr lang="zh-TW" altLang="en-US" dirty="0" smtClean="0">
                <a:solidFill>
                  <a:srgbClr val="FF0000"/>
                </a:solidFill>
              </a:rPr>
              <a:t>台灣</a:t>
            </a:r>
            <a:r>
              <a:rPr lang="zh-TW" altLang="zh-TW" dirty="0" smtClean="0">
                <a:solidFill>
                  <a:srgbClr val="FF0000"/>
                </a:solidFill>
              </a:rPr>
              <a:t>人</a:t>
            </a:r>
            <a:r>
              <a:rPr lang="zh-TW" altLang="zh-TW" dirty="0" smtClean="0"/>
              <a:t>對抗殖民</a:t>
            </a:r>
            <a:r>
              <a:rPr lang="zh-TW" altLang="en-US" dirty="0" smtClean="0"/>
              <a:t>主義</a:t>
            </a:r>
            <a:r>
              <a:rPr lang="zh-TW" altLang="zh-TW" dirty="0" smtClean="0"/>
              <a:t>國家</a:t>
            </a:r>
            <a:r>
              <a:rPr lang="zh-TW" altLang="en-US" dirty="0" smtClean="0"/>
              <a:t>，辯護士如同醫師般受尊敬；可增多</a:t>
            </a:r>
            <a:r>
              <a:rPr lang="zh-TW" altLang="en-US" dirty="0" smtClean="0">
                <a:solidFill>
                  <a:srgbClr val="FF0000"/>
                </a:solidFill>
              </a:rPr>
              <a:t>案源</a:t>
            </a:r>
            <a:r>
              <a:rPr lang="zh-TW" altLang="en-US" dirty="0" smtClean="0"/>
              <a:t>的職業團體利益，也促使日人辯護士爭取台灣人的</a:t>
            </a:r>
            <a:r>
              <a:rPr lang="zh-TW" altLang="en-US" dirty="0" smtClean="0">
                <a:solidFill>
                  <a:srgbClr val="FF0000"/>
                </a:solidFill>
              </a:rPr>
              <a:t>訴訟權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1949</a:t>
            </a:r>
            <a:r>
              <a:rPr lang="zh-TW" altLang="en-US" dirty="0" smtClean="0"/>
              <a:t>年之後，改以承襲</a:t>
            </a:r>
            <a:r>
              <a:rPr lang="zh-TW" altLang="en-US" dirty="0" smtClean="0">
                <a:solidFill>
                  <a:srgbClr val="FF0000"/>
                </a:solidFill>
              </a:rPr>
              <a:t>民國中國</a:t>
            </a:r>
            <a:r>
              <a:rPr lang="zh-TW" altLang="en-US" dirty="0" smtClean="0"/>
              <a:t>律師文化的外省人律師為主。在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年代之前，律師社群以</a:t>
            </a:r>
            <a:r>
              <a:rPr lang="zh-TW" altLang="en-US" dirty="0" smtClean="0">
                <a:solidFill>
                  <a:srgbClr val="FF0000"/>
                </a:solidFill>
              </a:rPr>
              <a:t>外省人</a:t>
            </a:r>
            <a:r>
              <a:rPr lang="zh-TW" altLang="en-US" dirty="0" smtClean="0"/>
              <a:t>占多數（本省人對其不排斥），且國民黨有意營造</a:t>
            </a:r>
            <a:r>
              <a:rPr lang="zh-TW" altLang="zh-TW" dirty="0" smtClean="0">
                <a:solidFill>
                  <a:srgbClr val="FF0000"/>
                </a:solidFill>
              </a:rPr>
              <a:t>親</a:t>
            </a:r>
            <a:r>
              <a:rPr lang="zh-TW" altLang="zh-TW" dirty="0">
                <a:solidFill>
                  <a:srgbClr val="FF0000"/>
                </a:solidFill>
              </a:rPr>
              <a:t>政府、親執政黨</a:t>
            </a:r>
            <a:r>
              <a:rPr lang="zh-TW" altLang="zh-TW" dirty="0"/>
              <a:t>的律師社群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以</a:t>
            </a:r>
            <a:r>
              <a:rPr lang="zh-TW" altLang="zh-TW" dirty="0"/>
              <a:t>削弱其監督國權的功能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民主化</a:t>
            </a:r>
            <a:r>
              <a:rPr lang="zh-TW" altLang="en-US" dirty="0" smtClean="0"/>
              <a:t>的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年代，律師考試的大量錄取，改變了律師社群的組成；且律師在政治或社會上地位，逐漸</a:t>
            </a:r>
            <a:r>
              <a:rPr lang="zh-TW" altLang="en-US" dirty="0" smtClean="0">
                <a:solidFill>
                  <a:srgbClr val="FF0000"/>
                </a:solidFill>
              </a:rPr>
              <a:t>提升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62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六、資本主義</a:t>
            </a:r>
            <a:r>
              <a:rPr lang="zh-TW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財產法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在日治初期的確立及後續發展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803899"/>
            <a:ext cx="11007633" cy="472752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>
                <a:solidFill>
                  <a:srgbClr val="0070C0"/>
                </a:solidFill>
              </a:rPr>
              <a:t>〔</a:t>
            </a:r>
            <a:r>
              <a:rPr lang="zh-TW" altLang="en-US" b="1" dirty="0" smtClean="0">
                <a:solidFill>
                  <a:srgbClr val="0070C0"/>
                </a:solidFill>
              </a:rPr>
              <a:t>第六章</a:t>
            </a:r>
            <a:r>
              <a:rPr lang="en-US" altLang="zh-TW" b="1" dirty="0">
                <a:solidFill>
                  <a:srgbClr val="0070C0"/>
                </a:solidFill>
              </a:rPr>
              <a:t>〕</a:t>
            </a:r>
            <a:r>
              <a:rPr lang="zh-TW" altLang="zh-TW" dirty="0" smtClean="0"/>
              <a:t>日</a:t>
            </a:r>
            <a:r>
              <a:rPr lang="zh-TW" altLang="en-US" dirty="0" smtClean="0"/>
              <a:t>治初</a:t>
            </a:r>
            <a:r>
              <a:rPr lang="en-US" altLang="zh-TW" dirty="0" smtClean="0"/>
              <a:t>1898</a:t>
            </a:r>
            <a:r>
              <a:rPr lang="zh-TW" altLang="zh-TW" dirty="0"/>
              <a:t>年，</a:t>
            </a:r>
            <a:r>
              <a:rPr lang="zh-TW" altLang="zh-TW" dirty="0" smtClean="0"/>
              <a:t>確立日本</a:t>
            </a:r>
            <a:r>
              <a:rPr lang="zh-TW" altLang="zh-TW" dirty="0"/>
              <a:t>民法和台灣舊</a:t>
            </a:r>
            <a:r>
              <a:rPr lang="zh-TW" altLang="zh-TW" dirty="0" smtClean="0"/>
              <a:t>慣</a:t>
            </a:r>
            <a:r>
              <a:rPr lang="zh-TW" altLang="en-US" dirty="0" smtClean="0"/>
              <a:t>併存</a:t>
            </a:r>
            <a:r>
              <a:rPr lang="zh-TW" altLang="zh-TW" dirty="0" smtClean="0"/>
              <a:t>的</a:t>
            </a:r>
            <a:r>
              <a:rPr lang="zh-TW" altLang="en-US" dirty="0" smtClean="0"/>
              <a:t>現代</a:t>
            </a:r>
            <a:r>
              <a:rPr lang="zh-TW" altLang="en-US" dirty="0" smtClean="0">
                <a:solidFill>
                  <a:srgbClr val="FF0000"/>
                </a:solidFill>
              </a:rPr>
              <a:t>契約</a:t>
            </a:r>
            <a:r>
              <a:rPr lang="zh-TW" altLang="en-US" dirty="0" smtClean="0"/>
              <a:t>法制</a:t>
            </a:r>
            <a:r>
              <a:rPr lang="zh-TW" altLang="zh-TW" dirty="0" smtClean="0"/>
              <a:t>。</a:t>
            </a:r>
            <a:r>
              <a:rPr lang="zh-TW" altLang="en-US" dirty="0" smtClean="0">
                <a:solidFill>
                  <a:srgbClr val="FF0000"/>
                </a:solidFill>
              </a:rPr>
              <a:t>日本</a:t>
            </a:r>
            <a:r>
              <a:rPr lang="zh-TW" altLang="zh-TW" dirty="0" smtClean="0">
                <a:solidFill>
                  <a:srgbClr val="FF0000"/>
                </a:solidFill>
              </a:rPr>
              <a:t>民法</a:t>
            </a:r>
            <a:r>
              <a:rPr lang="zh-TW" altLang="en-US" dirty="0" smtClean="0"/>
              <a:t>固然是</a:t>
            </a:r>
            <a:r>
              <a:rPr lang="zh-TW" altLang="zh-TW" dirty="0" smtClean="0"/>
              <a:t>繼受</a:t>
            </a:r>
            <a:r>
              <a:rPr lang="zh-TW" altLang="en-US" dirty="0" smtClean="0"/>
              <a:t>自</a:t>
            </a:r>
            <a:r>
              <a:rPr lang="zh-TW" altLang="zh-TW" dirty="0" smtClean="0"/>
              <a:t>近代西歐</a:t>
            </a:r>
            <a:r>
              <a:rPr lang="zh-TW" altLang="en-US" dirty="0" smtClean="0"/>
              <a:t>的資本主義財產法，</a:t>
            </a:r>
            <a:r>
              <a:rPr lang="zh-TW" altLang="en-US" dirty="0" smtClean="0">
                <a:solidFill>
                  <a:srgbClr val="FF0000"/>
                </a:solidFill>
              </a:rPr>
              <a:t>台灣</a:t>
            </a:r>
            <a:r>
              <a:rPr lang="zh-TW" altLang="zh-TW" dirty="0" smtClean="0">
                <a:solidFill>
                  <a:srgbClr val="FF0000"/>
                </a:solidFill>
              </a:rPr>
              <a:t>舊慣</a:t>
            </a:r>
            <a:r>
              <a:rPr lang="zh-TW" altLang="en-US" dirty="0" smtClean="0"/>
              <a:t>亦</a:t>
            </a:r>
            <a:r>
              <a:rPr lang="zh-TW" altLang="zh-TW" dirty="0" smtClean="0"/>
              <a:t>是運用</a:t>
            </a:r>
            <a:r>
              <a:rPr lang="zh-TW" altLang="zh-TW" dirty="0"/>
              <a:t>歐陸法系概念與原則，所建構之</a:t>
            </a:r>
            <a:r>
              <a:rPr lang="zh-TW" altLang="zh-TW" dirty="0" smtClean="0"/>
              <a:t>具</a:t>
            </a:r>
            <a:r>
              <a:rPr lang="zh-TW" altLang="zh-TW" dirty="0" smtClean="0">
                <a:solidFill>
                  <a:srgbClr val="FF0000"/>
                </a:solidFill>
              </a:rPr>
              <a:t>普遍</a:t>
            </a:r>
            <a:r>
              <a:rPr lang="zh-TW" altLang="zh-TW" dirty="0">
                <a:solidFill>
                  <a:srgbClr val="FF0000"/>
                </a:solidFill>
              </a:rPr>
              <a:t>適用</a:t>
            </a:r>
            <a:r>
              <a:rPr lang="zh-TW" altLang="zh-TW" dirty="0"/>
              <a:t>性的法</a:t>
            </a:r>
            <a:r>
              <a:rPr lang="zh-TW" altLang="zh-TW" dirty="0" smtClean="0"/>
              <a:t>規範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可</a:t>
            </a:r>
            <a:r>
              <a:rPr lang="zh-TW" altLang="zh-TW" dirty="0"/>
              <a:t>透過</a:t>
            </a:r>
            <a:r>
              <a:rPr lang="zh-TW" altLang="zh-TW" dirty="0">
                <a:solidFill>
                  <a:srgbClr val="FF0000"/>
                </a:solidFill>
              </a:rPr>
              <a:t>法院</a:t>
            </a:r>
            <a:r>
              <a:rPr lang="zh-TW" altLang="zh-TW" dirty="0"/>
              <a:t>體系而具可執行性</a:t>
            </a:r>
            <a:r>
              <a:rPr lang="zh-TW" altLang="zh-TW" dirty="0" smtClean="0"/>
              <a:t>。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1905</a:t>
            </a:r>
            <a:r>
              <a:rPr lang="zh-TW" altLang="en-US" dirty="0" smtClean="0"/>
              <a:t>年，已</a:t>
            </a:r>
            <a:r>
              <a:rPr lang="zh-TW" altLang="zh-TW" dirty="0"/>
              <a:t>以</a:t>
            </a:r>
            <a:r>
              <a:rPr lang="zh-TW" altLang="en-US" dirty="0"/>
              <a:t>台灣</a:t>
            </a:r>
            <a:r>
              <a:rPr lang="zh-TW" altLang="zh-TW" dirty="0"/>
              <a:t>舊慣為名</a:t>
            </a:r>
            <a:r>
              <a:rPr lang="zh-TW" altLang="en-US" dirty="0"/>
              <a:t>，</a:t>
            </a:r>
            <a:r>
              <a:rPr lang="zh-TW" altLang="en-US" dirty="0" smtClean="0"/>
              <a:t>確立單一土地所有權、</a:t>
            </a:r>
            <a:r>
              <a:rPr lang="zh-TW" altLang="zh-TW" dirty="0"/>
              <a:t>導入現代不動產金融</a:t>
            </a:r>
            <a:r>
              <a:rPr lang="zh-TW" altLang="zh-TW" dirty="0" smtClean="0"/>
              <a:t>制度</a:t>
            </a:r>
            <a:r>
              <a:rPr lang="zh-TW" altLang="en-US" dirty="0" smtClean="0"/>
              <a:t>、建立</a:t>
            </a:r>
            <a:r>
              <a:rPr lang="zh-TW" altLang="zh-TW" dirty="0"/>
              <a:t>現代公示</a:t>
            </a:r>
            <a:r>
              <a:rPr lang="zh-TW" altLang="zh-TW" dirty="0" smtClean="0"/>
              <a:t>制度</a:t>
            </a:r>
            <a:r>
              <a:rPr lang="zh-TW" altLang="en-US" dirty="0" smtClean="0"/>
              <a:t>，亦即構築了</a:t>
            </a:r>
            <a:r>
              <a:rPr lang="zh-TW" altLang="zh-TW" dirty="0" smtClean="0"/>
              <a:t>現代</a:t>
            </a:r>
            <a:r>
              <a:rPr lang="zh-TW" altLang="zh-TW" dirty="0">
                <a:solidFill>
                  <a:srgbClr val="FF0000"/>
                </a:solidFill>
              </a:rPr>
              <a:t>財產權</a:t>
            </a:r>
            <a:r>
              <a:rPr lang="zh-TW" altLang="zh-TW" dirty="0" smtClean="0"/>
              <a:t>制度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日本的資本主義民法典與商事法律，從</a:t>
            </a:r>
            <a:r>
              <a:rPr lang="en-US" altLang="zh-TW" dirty="0"/>
              <a:t>1923</a:t>
            </a:r>
            <a:r>
              <a:rPr lang="zh-TW" altLang="zh-TW" dirty="0"/>
              <a:t>年</a:t>
            </a:r>
            <a:r>
              <a:rPr lang="zh-TW" altLang="zh-TW" dirty="0" smtClean="0"/>
              <a:t>起施行</a:t>
            </a:r>
            <a:r>
              <a:rPr lang="zh-TW" altLang="zh-TW" dirty="0"/>
              <a:t>於</a:t>
            </a:r>
            <a:r>
              <a:rPr lang="zh-TW" altLang="zh-TW" dirty="0" smtClean="0"/>
              <a:t>台灣</a:t>
            </a:r>
            <a:r>
              <a:rPr lang="zh-TW" altLang="en-US" dirty="0" smtClean="0"/>
              <a:t>，只不過是將</a:t>
            </a:r>
            <a:r>
              <a:rPr lang="en-US" altLang="zh-TW" dirty="0" smtClean="0"/>
              <a:t>1905</a:t>
            </a:r>
            <a:r>
              <a:rPr lang="zh-TW" altLang="en-US" dirty="0" smtClean="0"/>
              <a:t>年</a:t>
            </a:r>
            <a:r>
              <a:rPr lang="zh-TW" altLang="en-US" dirty="0" smtClean="0">
                <a:solidFill>
                  <a:srgbClr val="FF0000"/>
                </a:solidFill>
              </a:rPr>
              <a:t>關鍵性</a:t>
            </a:r>
            <a:r>
              <a:rPr lang="zh-TW" altLang="en-US" dirty="0" smtClean="0"/>
              <a:t>的「</a:t>
            </a:r>
            <a:r>
              <a:rPr lang="zh-TW" altLang="en-US" u="sng" dirty="0" smtClean="0"/>
              <a:t>舊瓶</a:t>
            </a:r>
            <a:r>
              <a:rPr lang="zh-TW" altLang="en-US" sz="2200" u="sng" dirty="0" smtClean="0"/>
              <a:t>（舊慣）</a:t>
            </a:r>
            <a:r>
              <a:rPr lang="zh-TW" altLang="en-US" dirty="0" smtClean="0"/>
              <a:t>裝</a:t>
            </a:r>
            <a:r>
              <a:rPr lang="zh-TW" altLang="en-US" dirty="0" smtClean="0">
                <a:solidFill>
                  <a:srgbClr val="FF0000"/>
                </a:solidFill>
              </a:rPr>
              <a:t>新酒</a:t>
            </a:r>
            <a:r>
              <a:rPr lang="zh-TW" altLang="en-US" dirty="0" smtClean="0"/>
              <a:t>」，改為「</a:t>
            </a:r>
            <a:r>
              <a:rPr lang="zh-TW" altLang="en-US" u="sng" dirty="0" smtClean="0"/>
              <a:t>新瓶</a:t>
            </a:r>
            <a:r>
              <a:rPr lang="zh-TW" altLang="en-US" sz="2200" u="sng" dirty="0" smtClean="0"/>
              <a:t>（民法典）</a:t>
            </a:r>
            <a:r>
              <a:rPr lang="zh-TW" altLang="en-US" dirty="0" smtClean="0"/>
              <a:t>裝新酒」</a:t>
            </a:r>
            <a:endParaRPr lang="en-US" altLang="zh-TW" dirty="0" smtClean="0"/>
          </a:p>
          <a:p>
            <a:r>
              <a:rPr lang="en-US" altLang="zh-TW" dirty="0" smtClean="0"/>
              <a:t>1923</a:t>
            </a:r>
            <a:r>
              <a:rPr lang="zh-TW" altLang="en-US" dirty="0" smtClean="0"/>
              <a:t>年的法制變革，等於是</a:t>
            </a:r>
            <a:r>
              <a:rPr lang="zh-TW" altLang="zh-TW" dirty="0" smtClean="0"/>
              <a:t>為</a:t>
            </a:r>
            <a:r>
              <a:rPr lang="en-US" altLang="zh-TW" dirty="0"/>
              <a:t>1945</a:t>
            </a:r>
            <a:r>
              <a:rPr lang="zh-TW" altLang="zh-TW" dirty="0"/>
              <a:t>年</a:t>
            </a:r>
            <a:r>
              <a:rPr lang="zh-TW" altLang="en-US" dirty="0" smtClean="0"/>
              <a:t>起，近似日本法的</a:t>
            </a:r>
            <a:r>
              <a:rPr lang="zh-TW" altLang="en-US" dirty="0" smtClean="0">
                <a:solidFill>
                  <a:srgbClr val="FF0000"/>
                </a:solidFill>
              </a:rPr>
              <a:t>民國時代</a:t>
            </a:r>
            <a:r>
              <a:rPr lang="zh-TW" altLang="zh-TW" dirty="0" smtClean="0">
                <a:solidFill>
                  <a:srgbClr val="FF0000"/>
                </a:solidFill>
              </a:rPr>
              <a:t>中國</a:t>
            </a:r>
            <a:r>
              <a:rPr lang="zh-TW" altLang="zh-TW" dirty="0" smtClean="0"/>
              <a:t>資本主義</a:t>
            </a:r>
            <a:r>
              <a:rPr lang="zh-TW" altLang="zh-TW" dirty="0"/>
              <a:t>財產</a:t>
            </a:r>
            <a:r>
              <a:rPr lang="zh-TW" altLang="zh-TW" dirty="0" smtClean="0"/>
              <a:t>法</a:t>
            </a:r>
            <a:r>
              <a:rPr lang="zh-TW" altLang="en-US" dirty="0" smtClean="0"/>
              <a:t>的</a:t>
            </a:r>
            <a:r>
              <a:rPr lang="zh-TW" altLang="zh-TW" dirty="0" smtClean="0"/>
              <a:t>施行</a:t>
            </a:r>
            <a:r>
              <a:rPr lang="zh-TW" altLang="zh-TW" dirty="0"/>
              <a:t>於台灣，打好基礎、鋪好</a:t>
            </a:r>
            <a:r>
              <a:rPr lang="zh-TW" altLang="zh-TW" dirty="0" smtClean="0"/>
              <a:t>路 。</a:t>
            </a:r>
            <a:endParaRPr lang="en-US" altLang="zh-TW" dirty="0" smtClean="0"/>
          </a:p>
          <a:p>
            <a:r>
              <a:rPr lang="en-US" altLang="zh-TW" dirty="0" smtClean="0"/>
              <a:t>1949</a:t>
            </a:r>
            <a:r>
              <a:rPr lang="zh-TW" altLang="zh-TW" dirty="0" smtClean="0"/>
              <a:t>年</a:t>
            </a:r>
            <a:r>
              <a:rPr lang="zh-TW" altLang="en-US" dirty="0" smtClean="0"/>
              <a:t>成為事實上國家，於接受美援後，即</a:t>
            </a:r>
            <a:r>
              <a:rPr lang="zh-TW" altLang="zh-TW" dirty="0" smtClean="0"/>
              <a:t>在歐陸</a:t>
            </a:r>
            <a:r>
              <a:rPr lang="zh-TW" altLang="zh-TW" dirty="0"/>
              <a:t>法系民法架構之外，</a:t>
            </a:r>
            <a:r>
              <a:rPr lang="zh-TW" altLang="zh-TW" dirty="0" smtClean="0"/>
              <a:t>增添屬</a:t>
            </a:r>
            <a:r>
              <a:rPr lang="zh-TW" altLang="zh-TW" dirty="0" smtClean="0">
                <a:solidFill>
                  <a:srgbClr val="FF0000"/>
                </a:solidFill>
              </a:rPr>
              <a:t>英</a:t>
            </a:r>
            <a:r>
              <a:rPr lang="zh-TW" altLang="zh-TW" dirty="0">
                <a:solidFill>
                  <a:srgbClr val="FF0000"/>
                </a:solidFill>
              </a:rPr>
              <a:t>美法系</a:t>
            </a:r>
            <a:r>
              <a:rPr lang="zh-TW" altLang="zh-TW" dirty="0"/>
              <a:t>的美國</a:t>
            </a:r>
            <a:r>
              <a:rPr lang="zh-TW" altLang="zh-TW" dirty="0" smtClean="0"/>
              <a:t>法</a:t>
            </a:r>
            <a:r>
              <a:rPr lang="zh-TW" altLang="en-US" dirty="0" smtClean="0"/>
              <a:t>；</a:t>
            </a:r>
            <a:r>
              <a:rPr lang="en-US" altLang="zh-TW" dirty="0" smtClean="0"/>
              <a:t>1990</a:t>
            </a:r>
            <a:r>
              <a:rPr lang="zh-TW" altLang="zh-TW" dirty="0"/>
              <a:t>年代</a:t>
            </a:r>
            <a:r>
              <a:rPr lang="zh-TW" altLang="zh-TW" dirty="0" smtClean="0"/>
              <a:t>的民主化</a:t>
            </a:r>
            <a:r>
              <a:rPr lang="zh-TW" altLang="en-US" dirty="0" smtClean="0"/>
              <a:t>，亦</a:t>
            </a:r>
            <a:r>
              <a:rPr lang="zh-TW" altLang="zh-TW" dirty="0" smtClean="0"/>
              <a:t>帶動</a:t>
            </a:r>
            <a:r>
              <a:rPr lang="zh-TW" altLang="zh-TW" dirty="0"/>
              <a:t>民事財產</a:t>
            </a:r>
            <a:r>
              <a:rPr lang="zh-TW" altLang="zh-TW" dirty="0" smtClean="0"/>
              <a:t>法律</a:t>
            </a:r>
            <a:r>
              <a:rPr lang="zh-TW" altLang="en-US" dirty="0" smtClean="0"/>
              <a:t>的「</a:t>
            </a:r>
            <a:r>
              <a:rPr lang="zh-TW" altLang="zh-TW" dirty="0" smtClean="0">
                <a:solidFill>
                  <a:srgbClr val="FF0000"/>
                </a:solidFill>
              </a:rPr>
              <a:t>在</a:t>
            </a:r>
            <a:r>
              <a:rPr lang="zh-TW" altLang="zh-TW" dirty="0">
                <a:solidFill>
                  <a:srgbClr val="FF0000"/>
                </a:solidFill>
              </a:rPr>
              <a:t>地</a:t>
            </a:r>
            <a:r>
              <a:rPr lang="zh-TW" altLang="zh-TW" dirty="0" smtClean="0">
                <a:solidFill>
                  <a:srgbClr val="FF0000"/>
                </a:solidFill>
              </a:rPr>
              <a:t>化</a:t>
            </a:r>
            <a:r>
              <a:rPr lang="zh-TW" altLang="en-US" dirty="0" smtClean="0"/>
              <a:t>」，透過</a:t>
            </a:r>
            <a:r>
              <a:rPr lang="zh-TW" altLang="zh-TW" dirty="0" smtClean="0"/>
              <a:t>民法典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修正</a:t>
            </a:r>
            <a:r>
              <a:rPr lang="zh-TW" altLang="zh-TW" dirty="0"/>
              <a:t>，納入台灣社會常見的契約類型和民事</a:t>
            </a:r>
            <a:r>
              <a:rPr lang="zh-TW" altLang="zh-TW" dirty="0" smtClean="0"/>
              <a:t>習</a:t>
            </a:r>
            <a:r>
              <a:rPr lang="zh-TW" altLang="en-US" dirty="0" smtClean="0"/>
              <a:t>慣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490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2648</Words>
  <Application>Microsoft Office PowerPoint</Application>
  <PresentationFormat>寬螢幕</PresentationFormat>
  <Paragraphs>59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 台灣法律的歷史圖像 多元法律在地匯合 The Integration of Diverse Laws in Taiwan</vt:lpstr>
      <vt:lpstr>2005 → 2019 、 單人論文→多人合著/學科化</vt:lpstr>
      <vt:lpstr>2019年最新出版品</vt:lpstr>
      <vt:lpstr>一、東西方法律在台灣的首度相遇： 羅馬－荷蘭法與原、漢之法</vt:lpstr>
      <vt:lpstr>二、傳統中國法及清朝治台體制下的 官府審案</vt:lpstr>
      <vt:lpstr>三、從無到有的自由民主憲政： 形式上有效的憲法規範與實際的憲政生活</vt:lpstr>
      <vt:lpstr>四、日治遺緒下戰後刑事司法</vt:lpstr>
      <vt:lpstr>五、現代律師制度的日治經驗及 戰後發展歷程</vt:lpstr>
      <vt:lpstr>六、資本主義財產法在日治初期的確立及後續發展</vt:lpstr>
      <vt:lpstr>七、多元法律觀底下親屬繼承國家法 與社會實踐的頡抗</vt:lpstr>
      <vt:lpstr>八、民國中國現代法制在戰後台灣重生及蛻變</vt:lpstr>
      <vt:lpstr>九、與主流民族法律經驗平行並交織的 原住民族法律史</vt:lpstr>
      <vt:lpstr>結論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多元法律在地匯合 The Integration of Diverse Laws in Taiwan  導論</dc:title>
  <dc:creator>user</dc:creator>
  <cp:lastModifiedBy>user</cp:lastModifiedBy>
  <cp:revision>122</cp:revision>
  <dcterms:created xsi:type="dcterms:W3CDTF">2019-06-07T10:03:10Z</dcterms:created>
  <dcterms:modified xsi:type="dcterms:W3CDTF">2020-05-07T16:11:58Z</dcterms:modified>
</cp:coreProperties>
</file>