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2017/5/22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第十章  補充教材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（補</a:t>
            </a:r>
            <a:r>
              <a:rPr lang="en-US" altLang="zh-TW" sz="3600" dirty="0" smtClean="0"/>
              <a:t>75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台灣日治時期的法律改革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第四章）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日治後期法院科刑輕、治安好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9674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411760" y="1628800"/>
            <a:ext cx="1584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619672" y="3645024"/>
            <a:ext cx="115212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355976" y="1628800"/>
            <a:ext cx="792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36096" y="1628800"/>
            <a:ext cx="1368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08304" y="3212976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19672" y="2852936"/>
            <a:ext cx="61206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364088" y="3212976"/>
            <a:ext cx="1584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778098"/>
          </a:xfrm>
        </p:spPr>
        <p:txBody>
          <a:bodyPr>
            <a:normAutofit/>
          </a:bodyPr>
          <a:lstStyle/>
          <a:p>
            <a:r>
              <a:rPr lang="zh-TW" altLang="en-US" sz="3200" smtClean="0"/>
              <a:t>日治後期</a:t>
            </a:r>
            <a:r>
              <a:rPr lang="zh-TW" altLang="en-US" sz="3200" dirty="0" smtClean="0"/>
              <a:t>台灣人犯罪率不降反</a:t>
            </a:r>
            <a:r>
              <a:rPr lang="zh-TW" altLang="en-US" sz="3200" smtClean="0"/>
              <a:t>升，但治安良好</a:t>
            </a:r>
            <a:endParaRPr lang="zh-TW" altLang="en-US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048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75</a:t>
            </a:r>
            <a:r>
              <a:rPr lang="zh-TW" altLang="en-US" sz="3200" dirty="0" smtClean="0"/>
              <a:t>：</a:t>
            </a:r>
            <a:r>
              <a:rPr lang="zh-TW" altLang="en-US" sz="3200" dirty="0" smtClean="0">
                <a:solidFill>
                  <a:srgbClr val="FF0000"/>
                </a:solidFill>
              </a:rPr>
              <a:t>人</a:t>
            </a:r>
            <a:r>
              <a:rPr lang="zh-TW" altLang="en-US" sz="3200" dirty="0" smtClean="0"/>
              <a:t>的歷史還是法的歷史？→</a:t>
            </a:r>
            <a:r>
              <a:rPr lang="zh-TW" altLang="en-US" sz="3200" dirty="0" smtClean="0">
                <a:solidFill>
                  <a:srgbClr val="FF0000"/>
                </a:solidFill>
              </a:rPr>
              <a:t>法社會史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64088" y="1268760"/>
            <a:ext cx="3322712" cy="50405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此人觸犯何罪？→</a:t>
            </a:r>
            <a:r>
              <a:rPr lang="zh-TW" altLang="en-US" u="sng" dirty="0" smtClean="0"/>
              <a:t>適用</a:t>
            </a:r>
            <a:r>
              <a:rPr lang="zh-TW" altLang="en-US" dirty="0" smtClean="0"/>
              <a:t>律令：</a:t>
            </a:r>
            <a:r>
              <a:rPr lang="zh-TW" altLang="en-US" u="sng" dirty="0" smtClean="0"/>
              <a:t>依用</a:t>
            </a:r>
            <a:r>
              <a:rPr lang="zh-TW" altLang="en-US" dirty="0" smtClean="0"/>
              <a:t>（似「準用」）</a:t>
            </a:r>
            <a:r>
              <a:rPr lang="zh-TW" altLang="en-US" dirty="0" smtClean="0">
                <a:solidFill>
                  <a:srgbClr val="FF0000"/>
                </a:solidFill>
              </a:rPr>
              <a:t>日本</a:t>
            </a:r>
            <a:r>
              <a:rPr lang="en-US" altLang="zh-TW" dirty="0" smtClean="0">
                <a:solidFill>
                  <a:srgbClr val="FF0000"/>
                </a:solidFill>
              </a:rPr>
              <a:t>1880</a:t>
            </a:r>
            <a:r>
              <a:rPr lang="zh-TW" altLang="en-US" dirty="0" smtClean="0">
                <a:solidFill>
                  <a:srgbClr val="FF0000"/>
                </a:solidFill>
              </a:rPr>
              <a:t>刑法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如何進行審判？→尚無律令：</a:t>
            </a:r>
            <a:r>
              <a:rPr lang="zh-TW" altLang="en-US" u="sng" dirty="0" smtClean="0"/>
              <a:t>參考</a:t>
            </a:r>
            <a:r>
              <a:rPr lang="zh-TW" altLang="en-US" dirty="0" smtClean="0">
                <a:solidFill>
                  <a:srgbClr val="FF0000"/>
                </a:solidFill>
              </a:rPr>
              <a:t>日本</a:t>
            </a:r>
            <a:r>
              <a:rPr lang="en-US" altLang="zh-TW" dirty="0" smtClean="0">
                <a:solidFill>
                  <a:srgbClr val="FF0000"/>
                </a:solidFill>
              </a:rPr>
              <a:t>1890</a:t>
            </a:r>
            <a:r>
              <a:rPr lang="zh-TW" altLang="en-US" dirty="0" smtClean="0">
                <a:solidFill>
                  <a:srgbClr val="FF0000"/>
                </a:solidFill>
              </a:rPr>
              <a:t>刑事訴訟法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1899</a:t>
            </a:r>
            <a:r>
              <a:rPr lang="zh-TW" altLang="en-US" dirty="0" smtClean="0"/>
              <a:t>律令規定依用之）</a:t>
            </a:r>
            <a:endParaRPr lang="en-US" altLang="zh-TW" dirty="0" smtClean="0"/>
          </a:p>
          <a:p>
            <a:r>
              <a:rPr lang="zh-TW" altLang="en-US" dirty="0" smtClean="0"/>
              <a:t>台灣人民新的司法經驗（</a:t>
            </a:r>
            <a:r>
              <a:rPr lang="en-US" altLang="zh-TW" dirty="0" smtClean="0"/>
              <a:t>vs.</a:t>
            </a:r>
            <a:r>
              <a:rPr lang="zh-TW" altLang="en-US" dirty="0" smtClean="0"/>
              <a:t>清治）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680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067944" y="5085184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419872" y="2276872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547664" y="4221089"/>
            <a:ext cx="360040" cy="158417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627784" y="1700808"/>
            <a:ext cx="432048" cy="244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851920" y="1700808"/>
            <a:ext cx="432048" cy="244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491880" y="2276872"/>
            <a:ext cx="288032" cy="86409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644008" y="4221088"/>
            <a:ext cx="0" cy="16561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2000" y="2276872"/>
            <a:ext cx="0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台灣刑法學界常見的「法制史回顧」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156176" y="321297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419872" y="3068960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635896" y="3068960"/>
            <a:ext cx="0" cy="16561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91680" y="3501008"/>
            <a:ext cx="0" cy="9361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555776" y="429309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99992" y="4869160"/>
            <a:ext cx="0" cy="16563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148064" y="4941168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283968" y="4869160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851920" y="5877272"/>
            <a:ext cx="0" cy="7202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563888" y="4869160"/>
            <a:ext cx="0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563889" y="5877272"/>
            <a:ext cx="288032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355976" y="836711"/>
            <a:ext cx="1872208" cy="36004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3022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於</a:t>
            </a:r>
            <a:r>
              <a:rPr lang="en-US" altLang="zh-TW" sz="3200" dirty="0" smtClean="0"/>
              <a:t>2001</a:t>
            </a:r>
            <a:r>
              <a:rPr lang="zh-TW" altLang="en-US" sz="3200" dirty="0" smtClean="0"/>
              <a:t>年，「刑法」為「七十年」嗎？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現行中華民國刑法典之公布：</a:t>
            </a:r>
            <a:r>
              <a:rPr lang="en-US" altLang="zh-TW" sz="3200" dirty="0" smtClean="0"/>
              <a:t>1935</a:t>
            </a:r>
            <a:br>
              <a:rPr lang="en-US" altLang="zh-TW" sz="3200" dirty="0" smtClean="0"/>
            </a:br>
            <a:r>
              <a:rPr lang="zh-TW" altLang="en-US" sz="3200" dirty="0" smtClean="0"/>
              <a:t>施行於台灣：</a:t>
            </a:r>
            <a:r>
              <a:rPr lang="en-US" altLang="zh-TW" sz="3200" dirty="0" smtClean="0"/>
              <a:t>1945</a:t>
            </a:r>
            <a:r>
              <a:rPr lang="zh-TW" altLang="en-US" sz="3200" dirty="0" smtClean="0">
                <a:solidFill>
                  <a:srgbClr val="FF0000"/>
                </a:solidFill>
              </a:rPr>
              <a:t>（台灣之前沒刑法？），至</a:t>
            </a:r>
            <a:r>
              <a:rPr lang="en-US" altLang="zh-TW" sz="3200" dirty="0" smtClean="0">
                <a:solidFill>
                  <a:srgbClr val="FF0000"/>
                </a:solidFill>
              </a:rPr>
              <a:t>2015</a:t>
            </a:r>
            <a:r>
              <a:rPr lang="zh-TW" altLang="en-US" sz="3200" dirty="0" smtClean="0">
                <a:solidFill>
                  <a:srgbClr val="FF0000"/>
                </a:solidFill>
              </a:rPr>
              <a:t>年才有「七十年」可言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7761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403648" y="2492896"/>
            <a:ext cx="180020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zh-TW" altLang="zh-TW" sz="3600" dirty="0" smtClean="0">
                <a:solidFill>
                  <a:srgbClr val="FF0000"/>
                </a:solidFill>
              </a:rPr>
              <a:t>父母官</a:t>
            </a:r>
            <a:r>
              <a:rPr lang="zh-TW" altLang="en-US" sz="3600" dirty="0" smtClean="0"/>
              <a:t>意像被</a:t>
            </a:r>
            <a:r>
              <a:rPr lang="zh-TW" altLang="zh-TW" sz="3600" dirty="0" smtClean="0"/>
              <a:t>投射至合稱</a:t>
            </a:r>
            <a:r>
              <a:rPr lang="zh-TW" altLang="zh-TW" sz="3600" dirty="0" smtClean="0">
                <a:solidFill>
                  <a:srgbClr val="FF0000"/>
                </a:solidFill>
              </a:rPr>
              <a:t>司法官</a:t>
            </a:r>
            <a:r>
              <a:rPr lang="zh-TW" altLang="zh-TW" sz="3600" dirty="0" smtClean="0"/>
              <a:t>的檢察官</a:t>
            </a:r>
            <a:r>
              <a:rPr lang="zh-TW" altLang="en-US" sz="3600" dirty="0" smtClean="0"/>
              <a:t>與</a:t>
            </a:r>
            <a:r>
              <a:rPr lang="zh-TW" altLang="zh-TW" sz="3600" dirty="0" smtClean="0"/>
              <a:t>法官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zh-TW" altLang="en-US" dirty="0" smtClean="0"/>
              <a:t>經由</a:t>
            </a:r>
            <a:r>
              <a:rPr lang="zh-TW" altLang="zh-TW" dirty="0" smtClean="0"/>
              <a:t>將</a:t>
            </a:r>
            <a:r>
              <a:rPr lang="zh-TW" altLang="en-US" dirty="0" smtClean="0"/>
              <a:t>刑訴</a:t>
            </a:r>
            <a:r>
              <a:rPr lang="zh-TW" altLang="zh-TW" dirty="0" smtClean="0"/>
              <a:t>程序上做為原告的檢察官視為「司法官」，</a:t>
            </a:r>
            <a:r>
              <a:rPr lang="zh-TW" altLang="en-US" dirty="0" smtClean="0"/>
              <a:t>即可</a:t>
            </a:r>
            <a:r>
              <a:rPr lang="zh-TW" altLang="zh-TW" dirty="0" smtClean="0"/>
              <a:t>本於</a:t>
            </a:r>
            <a:r>
              <a:rPr lang="zh-TW" altLang="zh-TW" b="1" dirty="0" smtClean="0"/>
              <a:t>官尊民卑</a:t>
            </a:r>
            <a:r>
              <a:rPr lang="zh-TW" altLang="zh-TW" dirty="0" smtClean="0"/>
              <a:t>的文化觀，合理化檢察官</a:t>
            </a:r>
            <a:r>
              <a:rPr lang="zh-TW" altLang="zh-TW" dirty="0" smtClean="0">
                <a:solidFill>
                  <a:srgbClr val="FF0000"/>
                </a:solidFill>
              </a:rPr>
              <a:t>優越</a:t>
            </a:r>
            <a:r>
              <a:rPr lang="zh-TW" altLang="zh-TW" dirty="0" smtClean="0"/>
              <a:t>於做為被告的人民，以伸張</a:t>
            </a:r>
            <a:r>
              <a:rPr lang="zh-TW" altLang="zh-TW" dirty="0" smtClean="0">
                <a:solidFill>
                  <a:srgbClr val="FF0000"/>
                </a:solidFill>
              </a:rPr>
              <a:t>國權</a:t>
            </a:r>
            <a:r>
              <a:rPr lang="zh-TW" altLang="zh-TW" dirty="0" smtClean="0"/>
              <a:t>、壓抑人權。法庭內同屬司法官的檢察官與法官並肩而坐</a:t>
            </a:r>
            <a:r>
              <a:rPr lang="zh-TW" altLang="zh-TW" dirty="0" smtClean="0">
                <a:solidFill>
                  <a:srgbClr val="FF0000"/>
                </a:solidFill>
              </a:rPr>
              <a:t>上位</a:t>
            </a:r>
            <a:r>
              <a:rPr lang="zh-TW" altLang="zh-TW" dirty="0" smtClean="0"/>
              <a:t>，全然混淆</a:t>
            </a:r>
            <a:r>
              <a:rPr lang="zh-TW" altLang="en-US" dirty="0" smtClean="0"/>
              <a:t>其分別擔任</a:t>
            </a:r>
            <a:r>
              <a:rPr lang="zh-TW" altLang="zh-TW" dirty="0" smtClean="0"/>
              <a:t>原告與</a:t>
            </a:r>
            <a:r>
              <a:rPr lang="zh-TW" altLang="en-US" dirty="0" smtClean="0"/>
              <a:t>裁判</a:t>
            </a:r>
            <a:r>
              <a:rPr lang="zh-TW" altLang="zh-TW" dirty="0" smtClean="0"/>
              <a:t>者</a:t>
            </a:r>
            <a:r>
              <a:rPr lang="zh-TW" altLang="en-US" dirty="0" smtClean="0"/>
              <a:t>的角色</a:t>
            </a:r>
            <a:r>
              <a:rPr lang="zh-TW" altLang="zh-TW" dirty="0" smtClean="0"/>
              <a:t>；於今檢察官席位雖較法官低，仍比做為被告的人民高。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再將傳統的</a:t>
            </a:r>
            <a:r>
              <a:rPr lang="zh-TW" altLang="zh-TW" b="1" dirty="0" smtClean="0"/>
              <a:t>父母官</a:t>
            </a:r>
            <a:r>
              <a:rPr lang="zh-TW" altLang="zh-TW" dirty="0" smtClean="0"/>
              <a:t>形象加諸司法官，讓民眾覺得檢察官</a:t>
            </a:r>
            <a:r>
              <a:rPr lang="zh-TW" altLang="en-US" dirty="0" smtClean="0"/>
              <a:t>為了</a:t>
            </a:r>
            <a:r>
              <a:rPr lang="zh-TW" altLang="zh-TW" dirty="0" smtClean="0"/>
              <a:t>「</a:t>
            </a:r>
            <a:r>
              <a:rPr lang="zh-TW" altLang="zh-TW" dirty="0" smtClean="0">
                <a:solidFill>
                  <a:srgbClr val="FF0000"/>
                </a:solidFill>
              </a:rPr>
              <a:t>照顧子民</a:t>
            </a:r>
            <a:r>
              <a:rPr lang="zh-TW" altLang="zh-TW" dirty="0" smtClean="0"/>
              <a:t>利益」，</a:t>
            </a:r>
            <a:r>
              <a:rPr lang="zh-TW" altLang="en-US" dirty="0" smtClean="0"/>
              <a:t>須</a:t>
            </a:r>
            <a:r>
              <a:rPr lang="zh-TW" altLang="zh-TW" dirty="0" smtClean="0"/>
              <a:t>在偵查庭中</a:t>
            </a:r>
            <a:r>
              <a:rPr lang="zh-TW" altLang="en-US" dirty="0" smtClean="0"/>
              <a:t>進行</a:t>
            </a:r>
            <a:r>
              <a:rPr lang="zh-TW" altLang="zh-TW" dirty="0" smtClean="0"/>
              <a:t>糾問以發現犯罪，</a:t>
            </a:r>
            <a:r>
              <a:rPr lang="zh-TW" altLang="en-US" dirty="0" smtClean="0"/>
              <a:t>導致</a:t>
            </a:r>
            <a:r>
              <a:rPr lang="zh-TW" altLang="zh-TW" dirty="0" smtClean="0"/>
              <a:t>檢察官的法官化。同為司法官的法官也被民眾課以「為民申冤、</a:t>
            </a:r>
            <a:r>
              <a:rPr lang="zh-TW" altLang="zh-TW" dirty="0" smtClean="0">
                <a:solidFill>
                  <a:srgbClr val="FF0000"/>
                </a:solidFill>
              </a:rPr>
              <a:t>打擊犯罪</a:t>
            </a:r>
            <a:r>
              <a:rPr lang="zh-TW" altLang="zh-TW" dirty="0" smtClean="0"/>
              <a:t>」</a:t>
            </a:r>
            <a:r>
              <a:rPr lang="zh-TW" altLang="en-US" dirty="0" smtClean="0"/>
              <a:t>之責</a:t>
            </a:r>
            <a:r>
              <a:rPr lang="zh-TW" altLang="zh-TW" dirty="0" smtClean="0"/>
              <a:t>，在審判庭上，特別是當檢察官不蒞庭時，</a:t>
            </a:r>
            <a:r>
              <a:rPr lang="zh-TW" altLang="en-US" dirty="0" smtClean="0"/>
              <a:t>須</a:t>
            </a:r>
            <a:r>
              <a:rPr lang="zh-TW" altLang="zh-TW" dirty="0" smtClean="0"/>
              <a:t>主動糾問被告，形成法官的檢察官化。國家藉由合稱「司法官」，而事實上</a:t>
            </a:r>
            <a:r>
              <a:rPr lang="zh-TW" altLang="zh-TW" dirty="0" smtClean="0">
                <a:solidFill>
                  <a:srgbClr val="FF0000"/>
                </a:solidFill>
              </a:rPr>
              <a:t>模糊化了審檢分立</a:t>
            </a:r>
            <a:r>
              <a:rPr lang="zh-TW" altLang="zh-TW" dirty="0" smtClean="0"/>
              <a:t>，被糾問的一般人民當然難以知悉檢察官、法官之有別。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政治犯處置：（</a:t>
            </a:r>
            <a:r>
              <a:rPr lang="en-US" altLang="zh-TW" sz="3200" dirty="0" smtClean="0"/>
              <a:t>I</a:t>
            </a:r>
            <a:r>
              <a:rPr lang="zh-TW" altLang="en-US" sz="3200" dirty="0" smtClean="0"/>
              <a:t>）</a:t>
            </a:r>
            <a:r>
              <a:rPr lang="en-US" altLang="zh-TW" sz="3200" dirty="0" smtClean="0"/>
              <a:t>1895-1902</a:t>
            </a:r>
            <a:r>
              <a:rPr lang="zh-TW" altLang="en-US" sz="3200" dirty="0" smtClean="0"/>
              <a:t>、（</a:t>
            </a:r>
            <a:r>
              <a:rPr lang="en-US" altLang="zh-TW" sz="3200" dirty="0" smtClean="0"/>
              <a:t>II</a:t>
            </a:r>
            <a:r>
              <a:rPr lang="zh-TW" altLang="en-US" sz="3200" dirty="0" smtClean="0"/>
              <a:t>）</a:t>
            </a:r>
            <a:r>
              <a:rPr lang="en-US" altLang="zh-TW" sz="3200" dirty="0" smtClean="0"/>
              <a:t>1907-1916</a:t>
            </a: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dirty="0" smtClean="0"/>
              <a:t>（</a:t>
            </a:r>
            <a:r>
              <a:rPr lang="en-US" altLang="zh-TW" b="0" dirty="0" smtClean="0"/>
              <a:t>I</a:t>
            </a:r>
            <a:r>
              <a:rPr lang="zh-TW" altLang="en-US" b="0" dirty="0" smtClean="0"/>
              <a:t>）經法院判死刑者僅</a:t>
            </a:r>
            <a:r>
              <a:rPr lang="en-US" altLang="zh-TW" b="0" dirty="0" smtClean="0"/>
              <a:t>1/4</a:t>
            </a:r>
            <a:r>
              <a:rPr lang="zh-TW" altLang="en-US" b="0" dirty="0" smtClean="0"/>
              <a:t>，但絕大多數由地方法院審判（二審制）</a:t>
            </a:r>
            <a:endParaRPr lang="zh-TW" altLang="en-US" b="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dirty="0" smtClean="0"/>
              <a:t>（</a:t>
            </a:r>
            <a:r>
              <a:rPr lang="en-US" altLang="zh-TW" b="0" dirty="0" smtClean="0"/>
              <a:t>II</a:t>
            </a:r>
            <a:r>
              <a:rPr lang="zh-TW" altLang="en-US" b="0" dirty="0" smtClean="0"/>
              <a:t>）多數由臨時法院（一審制）、少數由普通法院（二審制）判重刑</a:t>
            </a:r>
            <a:endParaRPr lang="zh-TW" alt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604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044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63688" y="177281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55576" y="4797152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860032" y="4149080"/>
            <a:ext cx="38164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95736" y="3068961"/>
            <a:ext cx="504056" cy="172819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668344" y="4221087"/>
            <a:ext cx="504056" cy="194421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012160" y="1844824"/>
            <a:ext cx="64824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339752" y="2060848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7812360" y="2636912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372200" y="5373216"/>
            <a:ext cx="2160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452320" y="5373216"/>
            <a:ext cx="1008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7452320" y="5877272"/>
            <a:ext cx="1008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755577" y="3284984"/>
            <a:ext cx="36004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政治犯處置：（</a:t>
            </a:r>
            <a:r>
              <a:rPr lang="en-US" altLang="zh-TW" sz="3200" dirty="0" smtClean="0"/>
              <a:t>III</a:t>
            </a:r>
            <a:r>
              <a:rPr lang="zh-TW" altLang="en-US" sz="3200" dirty="0" smtClean="0"/>
              <a:t>）</a:t>
            </a:r>
            <a:r>
              <a:rPr lang="en-US" altLang="zh-TW" sz="3200" dirty="0" smtClean="0"/>
              <a:t>1920</a:t>
            </a:r>
            <a:r>
              <a:rPr lang="zh-TW" altLang="en-US" sz="3200" dirty="0" smtClean="0"/>
              <a:t>年代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5527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195736" y="2348880"/>
            <a:ext cx="540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724128" y="5805265"/>
            <a:ext cx="194421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619672" y="1556792"/>
            <a:ext cx="1800200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619672" y="3573016"/>
            <a:ext cx="1800200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868144" y="3068960"/>
            <a:ext cx="1800200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概論</a:t>
            </a:r>
            <a:r>
              <a:rPr lang="en-US" altLang="zh-TW" sz="3200" dirty="0" smtClean="0"/>
              <a:t>》</a:t>
            </a:r>
            <a:r>
              <a:rPr lang="en-US" altLang="zh-TW" sz="3200" dirty="0" smtClean="0"/>
              <a:t>268</a:t>
            </a:r>
            <a:endParaRPr lang="zh-TW" alt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967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148064" y="1916832"/>
            <a:ext cx="79208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220072" y="3789040"/>
            <a:ext cx="863600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292080" y="4005064"/>
            <a:ext cx="863600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563888" y="3140968"/>
            <a:ext cx="936104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059832" y="1268760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概論</a:t>
            </a:r>
            <a:r>
              <a:rPr lang="en-US" altLang="zh-TW" sz="3200" dirty="0" smtClean="0"/>
              <a:t>》</a:t>
            </a:r>
            <a:r>
              <a:rPr lang="en-US" altLang="zh-TW" sz="3200" dirty="0" smtClean="0"/>
              <a:t>271</a:t>
            </a:r>
            <a:endParaRPr lang="zh-TW" alt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483768" y="2996952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292080" y="2132856"/>
            <a:ext cx="4320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851920" y="3356992"/>
            <a:ext cx="648072" cy="2160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779912" y="4221088"/>
            <a:ext cx="576139" cy="2877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067944" y="2204864"/>
            <a:ext cx="64807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004048" y="3068960"/>
            <a:ext cx="1008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347864" y="2348881"/>
            <a:ext cx="86409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228184" y="2636912"/>
            <a:ext cx="86409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424</Words>
  <Application>Microsoft Office PowerPoint</Application>
  <PresentationFormat>如螢幕大小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第十章  補充教材</vt:lpstr>
      <vt:lpstr>補75：人的歷史還是法的歷史？→法社會史</vt:lpstr>
      <vt:lpstr>台灣刑法學界常見的「法制史回顧」</vt:lpstr>
      <vt:lpstr>於2001年，「刑法」為「七十年」嗎？ 現行中華民國刑法典之公布：1935 施行於台灣：1945（台灣之前沒刑法？），至2015年才有「七十年」可言</vt:lpstr>
      <vt:lpstr>父母官意像被投射至合稱司法官的檢察官與法官</vt:lpstr>
      <vt:lpstr>政治犯處置：（I）1895-1902、（II）1907-1916</vt:lpstr>
      <vt:lpstr>政治犯處置：（III）1920年代</vt:lpstr>
      <vt:lpstr>《概論》268</vt:lpstr>
      <vt:lpstr>《概論》271</vt:lpstr>
      <vt:lpstr>日治後期法院科刑輕、治安好</vt:lpstr>
      <vt:lpstr>日治後期台灣人犯罪率不降反升，但治安良好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78</cp:revision>
  <dcterms:created xsi:type="dcterms:W3CDTF">2016-03-07T02:52:12Z</dcterms:created>
  <dcterms:modified xsi:type="dcterms:W3CDTF">2017-05-22T13:28:52Z</dcterms:modified>
</cp:coreProperties>
</file>