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2018/4/30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2018/4/30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2018/4/30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2018/4/30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2018/4/30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2018/4/30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2018/4/30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2018/4/30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2018/4/30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2018/4/30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2018/4/30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0A200-2A67-486F-807C-9C4E6F264117}" type="datetimeFigureOut">
              <a:rPr lang="zh-TW" altLang="en-US" smtClean="0"/>
              <a:pPr/>
              <a:t>2018/4/30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第七章  補充教材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（足跡、補 </a:t>
            </a:r>
            <a:r>
              <a:rPr lang="en-US" altLang="zh-TW" sz="3600" dirty="0" smtClean="0"/>
              <a:t>47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 補</a:t>
            </a:r>
            <a:r>
              <a:rPr lang="en-US" altLang="zh-TW" sz="3600" dirty="0" smtClean="0"/>
              <a:t>54</a:t>
            </a:r>
            <a:r>
              <a:rPr lang="zh-TW" altLang="en-US" sz="3600" dirty="0" smtClean="0"/>
              <a:t>）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補</a:t>
            </a:r>
            <a:r>
              <a:rPr lang="en-US" altLang="zh-TW" sz="3200" dirty="0" smtClean="0"/>
              <a:t>50</a:t>
            </a:r>
            <a:r>
              <a:rPr lang="zh-TW" altLang="en-US" sz="3200" dirty="0" smtClean="0"/>
              <a:t>：汪氏國民政府所製者沒黨旗及黨部</a:t>
            </a:r>
            <a:endParaRPr lang="zh-TW" altLang="en-US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80728"/>
            <a:ext cx="475252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補</a:t>
            </a:r>
            <a:r>
              <a:rPr lang="en-US" altLang="zh-TW" sz="3200" dirty="0" smtClean="0"/>
              <a:t>51</a:t>
            </a:r>
            <a:r>
              <a:rPr lang="zh-TW" altLang="en-US" sz="3200" dirty="0" smtClean="0"/>
              <a:t>：</a:t>
            </a:r>
            <a:r>
              <a:rPr lang="en-US" altLang="zh-TW" sz="3200" dirty="0" smtClean="0"/>
              <a:t>1947</a:t>
            </a:r>
            <a:r>
              <a:rPr lang="zh-TW" altLang="en-US" sz="3200" dirty="0" smtClean="0"/>
              <a:t>年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月所製者</a:t>
            </a:r>
            <a:r>
              <a:rPr lang="zh-TW" altLang="en-US" sz="3200" u="sng" dirty="0" smtClean="0"/>
              <a:t>形式上</a:t>
            </a:r>
            <a:r>
              <a:rPr lang="zh-TW" altLang="en-US" sz="3200" dirty="0" smtClean="0"/>
              <a:t>已沒黨部</a:t>
            </a:r>
            <a:endParaRPr lang="zh-TW" altLang="en-US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980728"/>
            <a:ext cx="45365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4067944" y="6093296"/>
            <a:ext cx="1224136" cy="3600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3923928" y="5445224"/>
            <a:ext cx="1584176" cy="3600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4082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〈</a:t>
            </a:r>
            <a:r>
              <a:rPr lang="zh-TW" altLang="en-US" sz="3200" dirty="0" smtClean="0"/>
              <a:t>國民黨在中國的「黨治」經驗</a:t>
            </a:r>
            <a:r>
              <a:rPr lang="en-US" altLang="zh-TW" sz="3200" dirty="0" smtClean="0"/>
              <a:t>〉</a:t>
            </a:r>
            <a:r>
              <a:rPr lang="zh-TW" altLang="en-US" sz="3200" dirty="0" smtClean="0"/>
              <a:t>頁</a:t>
            </a:r>
            <a:r>
              <a:rPr lang="en-US" altLang="zh-TW" sz="3200" dirty="0" smtClean="0"/>
              <a:t>203</a:t>
            </a:r>
            <a:r>
              <a:rPr lang="zh-TW" altLang="en-US" sz="3200" dirty="0" smtClean="0"/>
              <a:t>、</a:t>
            </a:r>
            <a:r>
              <a:rPr lang="en-US" altLang="zh-TW" sz="3200" dirty="0" smtClean="0"/>
              <a:t>207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1939</a:t>
            </a:r>
            <a:r>
              <a:rPr lang="zh-TW" altLang="en-US" dirty="0" smtClean="0"/>
              <a:t>年，</a:t>
            </a:r>
            <a:r>
              <a:rPr lang="zh-TW" altLang="zh-TW" dirty="0" smtClean="0"/>
              <a:t>國民黨中央社會部簽呈</a:t>
            </a:r>
            <a:r>
              <a:rPr lang="zh-TW" altLang="en-US" dirty="0" smtClean="0"/>
              <a:t>謂</a:t>
            </a:r>
            <a:r>
              <a:rPr lang="zh-TW" altLang="zh-TW" dirty="0" smtClean="0"/>
              <a:t>：「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憲政行將實施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，若仍以黨部管理人民團體，殊足貽人口實，故毅然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改隸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（國民政府行政院社會部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筆者註）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乃以黨透政，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避其名而居其實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也。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en-US" altLang="zh-TW" dirty="0" smtClean="0"/>
              <a:t>1940</a:t>
            </a:r>
            <a:r>
              <a:rPr lang="zh-TW" altLang="en-US" dirty="0" smtClean="0"/>
              <a:t>年國民政府</a:t>
            </a:r>
            <a:r>
              <a:rPr lang="zh-TW" altLang="en-US" dirty="0" smtClean="0">
                <a:solidFill>
                  <a:srgbClr val="FF0000"/>
                </a:solidFill>
              </a:rPr>
              <a:t>遵從</a:t>
            </a:r>
            <a:r>
              <a:rPr lang="zh-TW" altLang="en-US" dirty="0" smtClean="0"/>
              <a:t>國民黨國防最高委員會之指示，令行政院辦理該項改隸。在討論社會部組織法草案時，時任國民黨中央社會部部長的谷正綱謂：「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過去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人民團體之組織，必先經黨部許可，而後向政府立案，先後之間，隱然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授黨部以統制之權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今後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將以黨透過政府實現黨之政策，換言之，即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以行政院之社會部代行黨及政府對社會指導監督之權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避其名而居其實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也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。 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 smtClean="0"/>
              <a:t>蔣中正領導的國民黨早已為</a:t>
            </a:r>
            <a:r>
              <a:rPr lang="zh-TW" altLang="en-US" dirty="0" smtClean="0">
                <a:solidFill>
                  <a:srgbClr val="FF0000"/>
                </a:solidFill>
              </a:rPr>
              <a:t>形式上行憲</a:t>
            </a:r>
            <a:r>
              <a:rPr lang="zh-TW" altLang="en-US" dirty="0" smtClean="0"/>
              <a:t>之後，</a:t>
            </a:r>
            <a:r>
              <a:rPr lang="zh-TW" altLang="en-US" dirty="0" smtClean="0">
                <a:solidFill>
                  <a:srgbClr val="FF0000"/>
                </a:solidFill>
              </a:rPr>
              <a:t>實質上延續</a:t>
            </a:r>
            <a:r>
              <a:rPr lang="zh-TW" altLang="en-US" dirty="0" smtClean="0"/>
              <a:t>訓政時期的以黨治國、黨國一體，預作準備。藉由訓政時期的黨治架構，而將國民黨打造為行憲後「永遠的執政黨」，實阻礙了憲政之治的實現</a:t>
            </a:r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補</a:t>
            </a:r>
            <a:r>
              <a:rPr lang="en-US" altLang="zh-TW" sz="3200" dirty="0" smtClean="0"/>
              <a:t>52-53</a:t>
            </a:r>
            <a:r>
              <a:rPr lang="zh-TW" altLang="en-US" sz="3200" dirty="0" smtClean="0"/>
              <a:t>：以訓政經驗行憲之例：日產變黨產</a:t>
            </a:r>
            <a:endParaRPr lang="zh-TW" altLang="en-US" sz="3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5527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 flipH="1">
            <a:off x="5868144" y="1772816"/>
            <a:ext cx="72008" cy="46085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6300192" y="5013176"/>
            <a:ext cx="0" cy="13681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732240" y="1772816"/>
            <a:ext cx="0" cy="38164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3851920" y="3212976"/>
            <a:ext cx="72008" cy="33123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283968" y="2276872"/>
            <a:ext cx="0" cy="3384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131840" y="1988840"/>
            <a:ext cx="0" cy="10801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491880" y="1052736"/>
            <a:ext cx="0" cy="540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699792" y="1916832"/>
            <a:ext cx="0" cy="19442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補</a:t>
            </a:r>
            <a:r>
              <a:rPr lang="en-US" altLang="zh-TW" sz="3200" dirty="0" smtClean="0"/>
              <a:t>54</a:t>
            </a:r>
            <a:r>
              <a:rPr lang="zh-TW" altLang="en-US" sz="3200" dirty="0" smtClean="0"/>
              <a:t>：以訓政經驗行憲之例：召開國防會議</a:t>
            </a:r>
            <a:endParaRPr lang="zh-TW" altLang="en-US" sz="3200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>
            <a:off x="5868144" y="1772816"/>
            <a:ext cx="72008" cy="46085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6300192" y="5013176"/>
            <a:ext cx="0" cy="13681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732240" y="1772816"/>
            <a:ext cx="0" cy="38164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3995936" y="2708920"/>
            <a:ext cx="72008" cy="33123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283968" y="2276872"/>
            <a:ext cx="0" cy="3384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131840" y="1988840"/>
            <a:ext cx="0" cy="10801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635896" y="1412776"/>
            <a:ext cx="72008" cy="424847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699792" y="1916832"/>
            <a:ext cx="0" cy="19442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69847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131840" y="4797152"/>
            <a:ext cx="43204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123728" y="6237312"/>
            <a:ext cx="93610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691680" y="5517232"/>
            <a:ext cx="18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267744" y="3789040"/>
            <a:ext cx="122413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4211960" y="2996952"/>
            <a:ext cx="86409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《</a:t>
            </a:r>
            <a:r>
              <a:rPr lang="zh-TW" altLang="en-US" sz="3200" dirty="0" smtClean="0"/>
              <a:t>足跡</a:t>
            </a:r>
            <a:r>
              <a:rPr lang="en-US" altLang="zh-TW" sz="3200" dirty="0" smtClean="0"/>
              <a:t>》92-93</a:t>
            </a:r>
            <a:r>
              <a:rPr lang="zh-TW" altLang="en-US" sz="3200" dirty="0" smtClean="0"/>
              <a:t>：六三法之條文</a:t>
            </a:r>
            <a:endParaRPr lang="zh-TW" alt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33670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5868144" y="4581128"/>
            <a:ext cx="0" cy="2880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6156176" y="2924944"/>
            <a:ext cx="0" cy="1008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372200" y="1052736"/>
            <a:ext cx="0" cy="86409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5868144" y="3933057"/>
            <a:ext cx="288032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5796136" y="1484784"/>
            <a:ext cx="360040" cy="5760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339752" y="1412776"/>
            <a:ext cx="0" cy="2880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627784" y="3717032"/>
            <a:ext cx="0" cy="19442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339752" y="2924943"/>
            <a:ext cx="360040" cy="28803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123728" y="2852936"/>
            <a:ext cx="0" cy="23042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418058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補</a:t>
            </a:r>
            <a:r>
              <a:rPr lang="en-US" altLang="zh-TW" sz="3200" dirty="0" smtClean="0"/>
              <a:t>47</a:t>
            </a:r>
            <a:r>
              <a:rPr lang="zh-TW" altLang="en-US" sz="3200" dirty="0" smtClean="0"/>
              <a:t>：總督非土皇帝、較似一國兩制下的特首</a:t>
            </a:r>
            <a:endParaRPr lang="zh-TW" alt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374441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3528392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619672" y="2996952"/>
            <a:ext cx="0" cy="28083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907704" y="1052736"/>
            <a:ext cx="0" cy="2592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267744" y="1772816"/>
            <a:ext cx="72008" cy="446449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2339752" y="764704"/>
            <a:ext cx="1584175" cy="432048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516216" y="764704"/>
            <a:ext cx="1656184" cy="57606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516216" y="4581128"/>
            <a:ext cx="0" cy="86409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圖</a:t>
            </a:r>
            <a:r>
              <a:rPr lang="en-US" altLang="zh-TW" sz="3200" dirty="0" smtClean="0"/>
              <a:t>7-1</a:t>
            </a:r>
            <a:r>
              <a:rPr lang="zh-TW" altLang="en-US" sz="3200" dirty="0" smtClean="0"/>
              <a:t>：若不施行憲法，則立法事項、司法事項不必經過議會、裁判所，亦無律令制</a:t>
            </a:r>
            <a:endParaRPr lang="zh-TW" alt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63284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2843808" y="2132856"/>
            <a:ext cx="863600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2843808" y="5013176"/>
            <a:ext cx="863600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5436096" y="2204864"/>
            <a:ext cx="1296144" cy="3600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7812360" y="2564905"/>
            <a:ext cx="360040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2051720" y="2492895"/>
            <a:ext cx="863600" cy="2160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4082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《</a:t>
            </a:r>
            <a:r>
              <a:rPr lang="zh-TW" altLang="en-US" sz="3200" dirty="0" smtClean="0"/>
              <a:t>足跡</a:t>
            </a:r>
            <a:r>
              <a:rPr lang="en-US" altLang="zh-TW" sz="3200" dirty="0" smtClean="0"/>
              <a:t>》95</a:t>
            </a:r>
            <a:r>
              <a:rPr lang="zh-TW" altLang="en-US" sz="3200" dirty="0" smtClean="0"/>
              <a:t>：從台灣人民視角看日治憲政經驗</a:t>
            </a:r>
            <a:endParaRPr lang="zh-TW" alt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2008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8" cy="634082"/>
          </a:xfrm>
        </p:spPr>
        <p:txBody>
          <a:bodyPr>
            <a:normAutofit fontScale="90000"/>
          </a:bodyPr>
          <a:lstStyle/>
          <a:p>
            <a:r>
              <a:rPr lang="zh-TW" altLang="en-US" sz="3200" dirty="0" smtClean="0"/>
              <a:t>圖</a:t>
            </a:r>
            <a:r>
              <a:rPr lang="en-US" altLang="zh-TW" sz="3200" dirty="0" smtClean="0"/>
              <a:t>7-2</a:t>
            </a:r>
            <a:r>
              <a:rPr lang="zh-TW" altLang="en-US" sz="3200" dirty="0" smtClean="0"/>
              <a:t>；中國訓政時期黨治及一權體制（</a:t>
            </a:r>
            <a:r>
              <a:rPr lang="zh-TW" altLang="en-US" sz="3200" dirty="0" smtClean="0">
                <a:solidFill>
                  <a:srgbClr val="FF0000"/>
                </a:solidFill>
              </a:rPr>
              <a:t>進入憲政：</a:t>
            </a:r>
            <a:r>
              <a:rPr lang="en-US" altLang="zh-TW" sz="3200" dirty="0" smtClean="0">
                <a:solidFill>
                  <a:srgbClr val="FF0000"/>
                </a:solidFill>
              </a:rPr>
              <a:t>X</a:t>
            </a:r>
            <a:r>
              <a:rPr lang="zh-TW" altLang="en-US" sz="3200" dirty="0" smtClean="0"/>
              <a:t>）</a:t>
            </a:r>
            <a:endParaRPr lang="zh-TW" alt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2008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3275856" y="5301208"/>
            <a:ext cx="144016" cy="43204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275856" y="5301208"/>
            <a:ext cx="216024" cy="43204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3995936" y="5301208"/>
            <a:ext cx="144016" cy="43204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995936" y="5301208"/>
            <a:ext cx="144016" cy="43204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6165304"/>
            <a:ext cx="7787208" cy="476672"/>
          </a:xfrm>
        </p:spPr>
        <p:txBody>
          <a:bodyPr>
            <a:noAutofit/>
          </a:bodyPr>
          <a:lstStyle/>
          <a:p>
            <a:r>
              <a:rPr lang="zh-TW" altLang="en-US" sz="1600" dirty="0" smtClean="0"/>
              <a:t>張朋園，</a:t>
            </a:r>
            <a:r>
              <a:rPr lang="en-US" altLang="zh-TW" sz="1600" dirty="0" smtClean="0"/>
              <a:t>《</a:t>
            </a:r>
            <a:r>
              <a:rPr lang="zh-TW" altLang="en-US" sz="1600" dirty="0" smtClean="0"/>
              <a:t>從民權到威權：孫中山的訓政思想與轉折，兼論黨人繼志述事</a:t>
            </a:r>
            <a:r>
              <a:rPr lang="en-US" altLang="zh-TW" sz="1600" dirty="0" smtClean="0"/>
              <a:t>》</a:t>
            </a:r>
            <a:r>
              <a:rPr lang="zh-TW" altLang="en-US" sz="1600" dirty="0" smtClean="0"/>
              <a:t>（台北：中央研究院近代史研究所，</a:t>
            </a:r>
            <a:r>
              <a:rPr lang="en-US" altLang="zh-TW" sz="1600" dirty="0" smtClean="0"/>
              <a:t>2015</a:t>
            </a:r>
            <a:r>
              <a:rPr lang="zh-TW" altLang="en-US" sz="1600" dirty="0" smtClean="0"/>
              <a:t>年），頁</a:t>
            </a:r>
            <a:r>
              <a:rPr lang="en-US" altLang="zh-TW" sz="1600" dirty="0" smtClean="0"/>
              <a:t>92</a:t>
            </a:r>
            <a:r>
              <a:rPr lang="zh-TW" altLang="en-US" sz="1600" dirty="0" smtClean="0"/>
              <a:t>。</a:t>
            </a:r>
            <a:endParaRPr lang="zh-TW" altLang="en-US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597666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3851920" y="5517232"/>
            <a:ext cx="3168352" cy="4320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5364088" y="3861048"/>
            <a:ext cx="576064" cy="72008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補</a:t>
            </a:r>
            <a:r>
              <a:rPr lang="en-US" altLang="zh-TW" sz="3200" dirty="0" smtClean="0"/>
              <a:t>48</a:t>
            </a:r>
            <a:r>
              <a:rPr lang="zh-TW" altLang="en-US" sz="3200" dirty="0" smtClean="0"/>
              <a:t>：訓政體制下</a:t>
            </a:r>
            <a:r>
              <a:rPr lang="en-US" altLang="zh-TW" sz="3200" dirty="0" smtClean="0"/>
              <a:t>1936</a:t>
            </a:r>
            <a:r>
              <a:rPr lang="zh-TW" altLang="en-US" sz="3200" dirty="0" smtClean="0"/>
              <a:t>年一黨制憲</a:t>
            </a:r>
            <a:endParaRPr lang="zh-TW" alt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9694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5940152" y="3140968"/>
            <a:ext cx="0" cy="64807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6300192" y="3473450"/>
            <a:ext cx="0" cy="225980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7308304" y="2924944"/>
            <a:ext cx="0" cy="3384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563888" y="1988840"/>
            <a:ext cx="0" cy="15841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139952" y="3933056"/>
            <a:ext cx="0" cy="115212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467544" y="3501009"/>
            <a:ext cx="360040" cy="792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115616" y="1124745"/>
            <a:ext cx="648072" cy="792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490066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補</a:t>
            </a:r>
            <a:r>
              <a:rPr lang="en-US" altLang="zh-TW" sz="3200" dirty="0" smtClean="0"/>
              <a:t>49</a:t>
            </a:r>
            <a:r>
              <a:rPr lang="zh-TW" altLang="en-US" sz="3200" dirty="0" smtClean="0"/>
              <a:t>：訓政體制下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國家</a:t>
            </a:r>
            <a:r>
              <a:rPr lang="zh-TW" altLang="en-US" sz="3200" dirty="0" smtClean="0"/>
              <a:t>司法審判權由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黨</a:t>
            </a:r>
            <a:r>
              <a:rPr lang="zh-TW" altLang="en-US" sz="3200" dirty="0" smtClean="0"/>
              <a:t>指揮監督</a:t>
            </a:r>
            <a:endParaRPr lang="zh-TW" alt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052736"/>
            <a:ext cx="453650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3851920" y="3212975"/>
            <a:ext cx="1656184" cy="93610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3707904" y="1484784"/>
            <a:ext cx="2016224" cy="129614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3851920" y="5733256"/>
            <a:ext cx="1728192" cy="3600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449</Words>
  <Application>Microsoft Office PowerPoint</Application>
  <PresentationFormat>如螢幕大小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微軟正黑體</vt:lpstr>
      <vt:lpstr>新細明體</vt:lpstr>
      <vt:lpstr>標楷體</vt:lpstr>
      <vt:lpstr>Arial</vt:lpstr>
      <vt:lpstr>Calibri</vt:lpstr>
      <vt:lpstr>Office 佈景主題</vt:lpstr>
      <vt:lpstr>第七章  補充教材</vt:lpstr>
      <vt:lpstr>《足跡》92-93：六三法之條文</vt:lpstr>
      <vt:lpstr>補47：總督非土皇帝、較似一國兩制下的特首</vt:lpstr>
      <vt:lpstr>圖7-1：若不施行憲法，則立法事項、司法事項不必經過議會、裁判所，亦無律令制</vt:lpstr>
      <vt:lpstr>《足跡》95：從台灣人民視角看日治憲政經驗</vt:lpstr>
      <vt:lpstr>圖7-2；中國訓政時期黨治及一權體制（進入憲政：X）</vt:lpstr>
      <vt:lpstr>張朋園，《從民權到威權：孫中山的訓政思想與轉折，兼論黨人繼志述事》（台北：中央研究院近代史研究所，2015年），頁92。</vt:lpstr>
      <vt:lpstr>補48：訓政體制下1936年一黨制憲</vt:lpstr>
      <vt:lpstr>補49：訓政體制下國家司法審判權由黨指揮監督</vt:lpstr>
      <vt:lpstr>補50：汪氏國民政府所製者沒黨旗及黨部</vt:lpstr>
      <vt:lpstr>補51：1947年1月所製者形式上已沒黨部</vt:lpstr>
      <vt:lpstr>〈國民黨在中國的「黨治」經驗〉頁203、207</vt:lpstr>
      <vt:lpstr>補52-53：以訓政經驗行憲之例：日產變黨產</vt:lpstr>
      <vt:lpstr>補54：以訓政經驗行憲之例：召開國防會議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  補充教材</dc:title>
  <dc:creator>user</dc:creator>
  <cp:lastModifiedBy>user</cp:lastModifiedBy>
  <cp:revision>65</cp:revision>
  <dcterms:created xsi:type="dcterms:W3CDTF">2016-03-07T02:52:12Z</dcterms:created>
  <dcterms:modified xsi:type="dcterms:W3CDTF">2018-04-30T08:42:46Z</dcterms:modified>
</cp:coreProperties>
</file>