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3" r:id="rId3"/>
    <p:sldId id="304" r:id="rId4"/>
    <p:sldId id="305" r:id="rId5"/>
    <p:sldId id="306" r:id="rId6"/>
    <p:sldId id="307" r:id="rId7"/>
    <p:sldId id="308" r:id="rId8"/>
    <p:sldId id="309" r:id="rId9"/>
    <p:sldId id="310" r:id="rId10"/>
    <p:sldId id="311" r:id="rId11"/>
    <p:sldId id="312" r:id="rId12"/>
    <p:sldId id="313" r:id="rId13"/>
    <p:sldId id="314" r:id="rId14"/>
    <p:sldId id="315" r:id="rId15"/>
    <p:sldId id="316" r:id="rId16"/>
    <p:sldId id="317" r:id="rId17"/>
    <p:sldId id="318" r:id="rId18"/>
    <p:sldId id="319" r:id="rId19"/>
    <p:sldId id="321" r:id="rId20"/>
    <p:sldId id="322" r:id="rId21"/>
    <p:sldId id="323" r:id="rId22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0A200-2A67-486F-807C-9C4E6F264117}" type="datetimeFigureOut">
              <a:rPr lang="zh-TW" altLang="en-US" smtClean="0"/>
              <a:pPr/>
              <a:t>2018/3/19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8C658-86B8-4B90-BC06-365A7F6ADD2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0A200-2A67-486F-807C-9C4E6F264117}" type="datetimeFigureOut">
              <a:rPr lang="zh-TW" altLang="en-US" smtClean="0"/>
              <a:pPr/>
              <a:t>2018/3/19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8C658-86B8-4B90-BC06-365A7F6ADD2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0A200-2A67-486F-807C-9C4E6F264117}" type="datetimeFigureOut">
              <a:rPr lang="zh-TW" altLang="en-US" smtClean="0"/>
              <a:pPr/>
              <a:t>2018/3/19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8C658-86B8-4B90-BC06-365A7F6ADD2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0A200-2A67-486F-807C-9C4E6F264117}" type="datetimeFigureOut">
              <a:rPr lang="zh-TW" altLang="en-US" smtClean="0"/>
              <a:pPr/>
              <a:t>2018/3/19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8C658-86B8-4B90-BC06-365A7F6ADD2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0A200-2A67-486F-807C-9C4E6F264117}" type="datetimeFigureOut">
              <a:rPr lang="zh-TW" altLang="en-US" smtClean="0"/>
              <a:pPr/>
              <a:t>2018/3/19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8C658-86B8-4B90-BC06-365A7F6ADD2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0A200-2A67-486F-807C-9C4E6F264117}" type="datetimeFigureOut">
              <a:rPr lang="zh-TW" altLang="en-US" smtClean="0"/>
              <a:pPr/>
              <a:t>2018/3/19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8C658-86B8-4B90-BC06-365A7F6ADD2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0A200-2A67-486F-807C-9C4E6F264117}" type="datetimeFigureOut">
              <a:rPr lang="zh-TW" altLang="en-US" smtClean="0"/>
              <a:pPr/>
              <a:t>2018/3/19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8C658-86B8-4B90-BC06-365A7F6ADD2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0A200-2A67-486F-807C-9C4E6F264117}" type="datetimeFigureOut">
              <a:rPr lang="zh-TW" altLang="en-US" smtClean="0"/>
              <a:pPr/>
              <a:t>2018/3/19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8C658-86B8-4B90-BC06-365A7F6ADD2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0A200-2A67-486F-807C-9C4E6F264117}" type="datetimeFigureOut">
              <a:rPr lang="zh-TW" altLang="en-US" smtClean="0"/>
              <a:pPr/>
              <a:t>2018/3/19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8C658-86B8-4B90-BC06-365A7F6ADD2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0A200-2A67-486F-807C-9C4E6F264117}" type="datetimeFigureOut">
              <a:rPr lang="zh-TW" altLang="en-US" smtClean="0"/>
              <a:pPr/>
              <a:t>2018/3/19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8C658-86B8-4B90-BC06-365A7F6ADD2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0A200-2A67-486F-807C-9C4E6F264117}" type="datetimeFigureOut">
              <a:rPr lang="zh-TW" altLang="en-US" smtClean="0"/>
              <a:pPr/>
              <a:t>2018/3/19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8C658-86B8-4B90-BC06-365A7F6ADD2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E0A200-2A67-486F-807C-9C4E6F264117}" type="datetimeFigureOut">
              <a:rPr lang="zh-TW" altLang="en-US" smtClean="0"/>
              <a:pPr/>
              <a:t>2018/3/19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38C658-86B8-4B90-BC06-365A7F6ADD2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3568" y="1844824"/>
            <a:ext cx="7772400" cy="1470025"/>
          </a:xfrm>
        </p:spPr>
        <p:txBody>
          <a:bodyPr>
            <a:normAutofit/>
          </a:bodyPr>
          <a:lstStyle/>
          <a:p>
            <a:r>
              <a:rPr lang="zh-TW" altLang="en-US" sz="4800" dirty="0" smtClean="0"/>
              <a:t>第五章  補充教材</a:t>
            </a:r>
            <a:endParaRPr lang="zh-TW" altLang="en-US" sz="48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 smtClean="0"/>
              <a:t>（足跡、補 </a:t>
            </a:r>
            <a:r>
              <a:rPr lang="en-US" altLang="zh-TW" sz="3600" dirty="0" smtClean="0"/>
              <a:t>24</a:t>
            </a:r>
            <a:r>
              <a:rPr lang="zh-TW" altLang="en-US" sz="3600" dirty="0" smtClean="0"/>
              <a:t> </a:t>
            </a:r>
            <a:r>
              <a:rPr lang="en-US" altLang="zh-TW" sz="3600" dirty="0" smtClean="0"/>
              <a:t>-</a:t>
            </a:r>
            <a:r>
              <a:rPr lang="zh-TW" altLang="en-US" sz="3600" dirty="0" smtClean="0"/>
              <a:t> 補</a:t>
            </a:r>
            <a:r>
              <a:rPr lang="en-US" altLang="zh-TW" sz="3600" dirty="0" smtClean="0"/>
              <a:t>38</a:t>
            </a:r>
            <a:r>
              <a:rPr lang="zh-TW" altLang="en-US" sz="3600" dirty="0" smtClean="0"/>
              <a:t>）</a:t>
            </a:r>
            <a:endParaRPr lang="zh-TW" altLang="en-US"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3600" dirty="0" smtClean="0"/>
              <a:t>漢族傳統觀念中的親屬關係：</a:t>
            </a:r>
            <a:r>
              <a:rPr lang="en-US" altLang="zh-TW" sz="3600" dirty="0" smtClean="0"/>
              <a:t/>
            </a:r>
            <a:br>
              <a:rPr lang="en-US" altLang="zh-TW" sz="3600" dirty="0" smtClean="0"/>
            </a:br>
            <a:r>
              <a:rPr lang="zh-TW" altLang="en-US" sz="3600" dirty="0" smtClean="0"/>
              <a:t>以祭拜民法上姻親為例</a:t>
            </a:r>
            <a:endParaRPr lang="zh-TW" altLang="en-US" sz="36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844824"/>
            <a:ext cx="8229600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634082"/>
          </a:xfrm>
        </p:spPr>
        <p:txBody>
          <a:bodyPr>
            <a:normAutofit/>
          </a:bodyPr>
          <a:lstStyle/>
          <a:p>
            <a:r>
              <a:rPr lang="zh-TW" altLang="en-US" sz="3200" dirty="0" smtClean="0"/>
              <a:t>補</a:t>
            </a:r>
            <a:r>
              <a:rPr lang="en-US" altLang="zh-TW" sz="3200" dirty="0" smtClean="0"/>
              <a:t>28</a:t>
            </a:r>
            <a:r>
              <a:rPr lang="zh-TW" altLang="en-US" sz="3200" dirty="0" smtClean="0"/>
              <a:t>：依國家法或民間法上家產分配規則？</a:t>
            </a:r>
            <a:endParaRPr lang="zh-TW" altLang="en-US" sz="3200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908720"/>
            <a:ext cx="7488832" cy="5616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3347864" y="5589240"/>
            <a:ext cx="571" cy="72037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3203849" y="4581128"/>
            <a:ext cx="0" cy="100811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>
            <a:off x="2915817" y="4941168"/>
            <a:ext cx="0" cy="144016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2" name="Line 8"/>
          <p:cNvSpPr>
            <a:spLocks noChangeShapeType="1"/>
          </p:cNvSpPr>
          <p:nvPr/>
        </p:nvSpPr>
        <p:spPr bwMode="auto">
          <a:xfrm>
            <a:off x="2699793" y="4581128"/>
            <a:ext cx="0" cy="1584176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78098"/>
          </a:xfrm>
        </p:spPr>
        <p:txBody>
          <a:bodyPr>
            <a:normAutofit/>
          </a:bodyPr>
          <a:lstStyle/>
          <a:p>
            <a:r>
              <a:rPr lang="zh-TW" altLang="en-US" sz="3200" dirty="0" smtClean="0"/>
              <a:t>補</a:t>
            </a:r>
            <a:r>
              <a:rPr lang="en-US" altLang="zh-TW" sz="3200" dirty="0" smtClean="0"/>
              <a:t>29</a:t>
            </a:r>
            <a:r>
              <a:rPr lang="zh-TW" altLang="en-US" sz="3200" dirty="0" smtClean="0"/>
              <a:t>：</a:t>
            </a:r>
            <a:r>
              <a:rPr lang="en-US" altLang="zh-TW" sz="3200" dirty="0" smtClean="0"/>
              <a:t>1928</a:t>
            </a:r>
            <a:r>
              <a:rPr lang="zh-TW" altLang="en-US" sz="3200" dirty="0" smtClean="0"/>
              <a:t>年頭份陳家招婚合約字</a:t>
            </a:r>
            <a:endParaRPr lang="zh-TW" altLang="en-US" sz="32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80728"/>
            <a:ext cx="8208912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5868144" y="2420888"/>
            <a:ext cx="72008" cy="367240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>
            <a:off x="6084168" y="4077072"/>
            <a:ext cx="571" cy="208853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6444209" y="2492896"/>
            <a:ext cx="0" cy="3456384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7668344" y="2564904"/>
            <a:ext cx="571" cy="3384674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7884368" y="2492896"/>
            <a:ext cx="571" cy="352869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3779912" y="5301208"/>
            <a:ext cx="0" cy="64807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>
            <a:off x="4139953" y="2564904"/>
            <a:ext cx="0" cy="1224136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2" name="Line 8"/>
          <p:cNvSpPr>
            <a:spLocks noChangeShapeType="1"/>
          </p:cNvSpPr>
          <p:nvPr/>
        </p:nvSpPr>
        <p:spPr bwMode="auto">
          <a:xfrm>
            <a:off x="4499992" y="2564904"/>
            <a:ext cx="571" cy="280861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3" name="Line 8"/>
          <p:cNvSpPr>
            <a:spLocks noChangeShapeType="1"/>
          </p:cNvSpPr>
          <p:nvPr/>
        </p:nvSpPr>
        <p:spPr bwMode="auto">
          <a:xfrm>
            <a:off x="5364089" y="2708920"/>
            <a:ext cx="0" cy="187220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4" name="Line 8"/>
          <p:cNvSpPr>
            <a:spLocks noChangeShapeType="1"/>
          </p:cNvSpPr>
          <p:nvPr/>
        </p:nvSpPr>
        <p:spPr bwMode="auto">
          <a:xfrm>
            <a:off x="971601" y="2780928"/>
            <a:ext cx="0" cy="3384376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5" name="Line 8"/>
          <p:cNvSpPr>
            <a:spLocks noChangeShapeType="1"/>
          </p:cNvSpPr>
          <p:nvPr/>
        </p:nvSpPr>
        <p:spPr bwMode="auto">
          <a:xfrm>
            <a:off x="755577" y="2636912"/>
            <a:ext cx="0" cy="295232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60648"/>
            <a:ext cx="7632848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2987825" y="4769470"/>
            <a:ext cx="0" cy="1395834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>
            <a:off x="6372200" y="4869160"/>
            <a:ext cx="571" cy="144045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 flipH="1">
            <a:off x="4139952" y="620688"/>
            <a:ext cx="0" cy="108012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 flipH="1">
            <a:off x="6804248" y="5301208"/>
            <a:ext cx="0" cy="100811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9" name="Oval 11"/>
          <p:cNvSpPr>
            <a:spLocks noChangeArrowheads="1"/>
          </p:cNvSpPr>
          <p:nvPr/>
        </p:nvSpPr>
        <p:spPr bwMode="auto">
          <a:xfrm>
            <a:off x="4716016" y="3284985"/>
            <a:ext cx="1224136" cy="72008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" name="Oval 11"/>
          <p:cNvSpPr>
            <a:spLocks noChangeArrowheads="1"/>
          </p:cNvSpPr>
          <p:nvPr/>
        </p:nvSpPr>
        <p:spPr bwMode="auto">
          <a:xfrm>
            <a:off x="6084168" y="4149080"/>
            <a:ext cx="863600" cy="648073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1" name="Oval 11"/>
          <p:cNvSpPr>
            <a:spLocks noChangeArrowheads="1"/>
          </p:cNvSpPr>
          <p:nvPr/>
        </p:nvSpPr>
        <p:spPr bwMode="auto">
          <a:xfrm>
            <a:off x="1043609" y="4149725"/>
            <a:ext cx="1080120" cy="244792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2" name="Line 8"/>
          <p:cNvSpPr>
            <a:spLocks noChangeShapeType="1"/>
          </p:cNvSpPr>
          <p:nvPr/>
        </p:nvSpPr>
        <p:spPr bwMode="auto">
          <a:xfrm>
            <a:off x="7164289" y="4653136"/>
            <a:ext cx="0" cy="115212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8280921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8172400" y="5013176"/>
            <a:ext cx="571" cy="144045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>
            <a:off x="7524329" y="1196752"/>
            <a:ext cx="0" cy="576064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4139953" y="4769470"/>
            <a:ext cx="0" cy="1323826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 flipH="1">
            <a:off x="6660232" y="2492896"/>
            <a:ext cx="1" cy="936104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5652120" y="4941168"/>
            <a:ext cx="571" cy="1512466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6876257" y="4941168"/>
            <a:ext cx="0" cy="1296144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>
            <a:off x="3995936" y="4869160"/>
            <a:ext cx="571" cy="504354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2" name="Line 8"/>
          <p:cNvSpPr>
            <a:spLocks noChangeShapeType="1"/>
          </p:cNvSpPr>
          <p:nvPr/>
        </p:nvSpPr>
        <p:spPr bwMode="auto">
          <a:xfrm>
            <a:off x="2915816" y="5661248"/>
            <a:ext cx="571" cy="792386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3" name="Line 8"/>
          <p:cNvSpPr>
            <a:spLocks noChangeShapeType="1"/>
          </p:cNvSpPr>
          <p:nvPr/>
        </p:nvSpPr>
        <p:spPr bwMode="auto">
          <a:xfrm>
            <a:off x="2771800" y="4941168"/>
            <a:ext cx="571" cy="504354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4" name="Line 8"/>
          <p:cNvSpPr>
            <a:spLocks noChangeShapeType="1"/>
          </p:cNvSpPr>
          <p:nvPr/>
        </p:nvSpPr>
        <p:spPr bwMode="auto">
          <a:xfrm>
            <a:off x="2051721" y="4769470"/>
            <a:ext cx="0" cy="5317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5" name="Line 8"/>
          <p:cNvSpPr>
            <a:spLocks noChangeShapeType="1"/>
          </p:cNvSpPr>
          <p:nvPr/>
        </p:nvSpPr>
        <p:spPr bwMode="auto">
          <a:xfrm>
            <a:off x="1331640" y="5445224"/>
            <a:ext cx="1" cy="36004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6" name="Line 8"/>
          <p:cNvSpPr>
            <a:spLocks noChangeShapeType="1"/>
          </p:cNvSpPr>
          <p:nvPr/>
        </p:nvSpPr>
        <p:spPr bwMode="auto">
          <a:xfrm>
            <a:off x="1835696" y="2996952"/>
            <a:ext cx="0" cy="504056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7" name="Line 8"/>
          <p:cNvSpPr>
            <a:spLocks noChangeShapeType="1"/>
          </p:cNvSpPr>
          <p:nvPr/>
        </p:nvSpPr>
        <p:spPr bwMode="auto">
          <a:xfrm>
            <a:off x="1619673" y="620688"/>
            <a:ext cx="0" cy="28803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60648"/>
            <a:ext cx="8424936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7740353" y="620688"/>
            <a:ext cx="0" cy="2304256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>
            <a:off x="7956376" y="5373216"/>
            <a:ext cx="571" cy="1152426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8172401" y="2852936"/>
            <a:ext cx="0" cy="576064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1475656" y="5157192"/>
            <a:ext cx="571" cy="108041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5436097" y="836712"/>
            <a:ext cx="0" cy="1224136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7164289" y="1628800"/>
            <a:ext cx="0" cy="108012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>
            <a:off x="2699793" y="620688"/>
            <a:ext cx="0" cy="1224136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4860032" y="4293095"/>
            <a:ext cx="863600" cy="57606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3" name="Oval 11"/>
          <p:cNvSpPr>
            <a:spLocks noChangeArrowheads="1"/>
          </p:cNvSpPr>
          <p:nvPr/>
        </p:nvSpPr>
        <p:spPr bwMode="auto">
          <a:xfrm>
            <a:off x="3275856" y="4221087"/>
            <a:ext cx="863600" cy="648073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4" name="Oval 11"/>
          <p:cNvSpPr>
            <a:spLocks noChangeArrowheads="1"/>
          </p:cNvSpPr>
          <p:nvPr/>
        </p:nvSpPr>
        <p:spPr bwMode="auto">
          <a:xfrm>
            <a:off x="2051720" y="4221088"/>
            <a:ext cx="936104" cy="648072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32656"/>
            <a:ext cx="8280920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6732240" y="4869160"/>
            <a:ext cx="571" cy="129644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>
            <a:off x="3995936" y="5085184"/>
            <a:ext cx="571" cy="1152426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1187625" y="5877272"/>
            <a:ext cx="0" cy="504056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899592" y="4869160"/>
            <a:ext cx="571" cy="72037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60648"/>
            <a:ext cx="8136904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5004049" y="4653136"/>
            <a:ext cx="0" cy="864096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5" y="404664"/>
            <a:ext cx="8136904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860033" y="4769470"/>
            <a:ext cx="0" cy="38772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>
            <a:off x="5148064" y="4869160"/>
            <a:ext cx="571" cy="1584474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6012160" y="4769470"/>
            <a:ext cx="72007" cy="161185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6300192" y="4869160"/>
            <a:ext cx="571" cy="1512466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1835697" y="2564904"/>
            <a:ext cx="0" cy="144016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1115617" y="2060848"/>
            <a:ext cx="0" cy="1296144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331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9" y="332656"/>
            <a:ext cx="6120680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06090"/>
          </a:xfrm>
        </p:spPr>
        <p:txBody>
          <a:bodyPr>
            <a:normAutofit/>
          </a:bodyPr>
          <a:lstStyle/>
          <a:p>
            <a:r>
              <a:rPr lang="en-US" altLang="zh-TW" sz="3200" dirty="0" smtClean="0"/>
              <a:t>1829</a:t>
            </a:r>
            <a:r>
              <a:rPr lang="zh-TW" altLang="en-US" sz="3200" dirty="0" smtClean="0"/>
              <a:t>年「道光契約書」（補</a:t>
            </a:r>
            <a:r>
              <a:rPr lang="en-US" altLang="zh-TW" sz="3200" dirty="0" smtClean="0"/>
              <a:t>24-25</a:t>
            </a:r>
            <a:r>
              <a:rPr lang="zh-TW" altLang="en-US" sz="3200" dirty="0" smtClean="0"/>
              <a:t>）</a:t>
            </a:r>
            <a:endParaRPr lang="zh-TW" altLang="en-US" sz="32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980728"/>
            <a:ext cx="6696744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9"/>
          <p:cNvSpPr>
            <a:spLocks noChangeShapeType="1"/>
          </p:cNvSpPr>
          <p:nvPr/>
        </p:nvSpPr>
        <p:spPr bwMode="auto">
          <a:xfrm>
            <a:off x="1691680" y="1268760"/>
            <a:ext cx="72008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6" name="Line 9"/>
          <p:cNvSpPr>
            <a:spLocks noChangeShapeType="1"/>
          </p:cNvSpPr>
          <p:nvPr/>
        </p:nvSpPr>
        <p:spPr bwMode="auto">
          <a:xfrm>
            <a:off x="5148064" y="1844824"/>
            <a:ext cx="2592288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7" name="Line 9"/>
          <p:cNvSpPr>
            <a:spLocks noChangeShapeType="1"/>
          </p:cNvSpPr>
          <p:nvPr/>
        </p:nvSpPr>
        <p:spPr bwMode="auto">
          <a:xfrm>
            <a:off x="1187624" y="2132856"/>
            <a:ext cx="2160736" cy="24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>
            <a:off x="6444208" y="2996952"/>
            <a:ext cx="136815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1259632" y="3356992"/>
            <a:ext cx="2016224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5220072" y="3284984"/>
            <a:ext cx="1296144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2" name="Line 9"/>
          <p:cNvSpPr>
            <a:spLocks noChangeShapeType="1"/>
          </p:cNvSpPr>
          <p:nvPr/>
        </p:nvSpPr>
        <p:spPr bwMode="auto">
          <a:xfrm>
            <a:off x="2771800" y="3645024"/>
            <a:ext cx="936104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 flipV="1">
            <a:off x="4572000" y="3573016"/>
            <a:ext cx="3024336" cy="7200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4" name="Line 9"/>
          <p:cNvSpPr>
            <a:spLocks noChangeShapeType="1"/>
          </p:cNvSpPr>
          <p:nvPr/>
        </p:nvSpPr>
        <p:spPr bwMode="auto">
          <a:xfrm>
            <a:off x="1259632" y="3933056"/>
            <a:ext cx="144016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5" name="Line 9"/>
          <p:cNvSpPr>
            <a:spLocks noChangeShapeType="1"/>
          </p:cNvSpPr>
          <p:nvPr/>
        </p:nvSpPr>
        <p:spPr bwMode="auto">
          <a:xfrm>
            <a:off x="1259632" y="4221088"/>
            <a:ext cx="576064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6" name="Line 9"/>
          <p:cNvSpPr>
            <a:spLocks noChangeShapeType="1"/>
          </p:cNvSpPr>
          <p:nvPr/>
        </p:nvSpPr>
        <p:spPr bwMode="auto">
          <a:xfrm>
            <a:off x="7380312" y="4221088"/>
            <a:ext cx="432048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7" name="Line 9"/>
          <p:cNvSpPr>
            <a:spLocks noChangeShapeType="1"/>
          </p:cNvSpPr>
          <p:nvPr/>
        </p:nvSpPr>
        <p:spPr bwMode="auto">
          <a:xfrm>
            <a:off x="1259632" y="4509120"/>
            <a:ext cx="144016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8" name="Line 9"/>
          <p:cNvSpPr>
            <a:spLocks noChangeShapeType="1"/>
          </p:cNvSpPr>
          <p:nvPr/>
        </p:nvSpPr>
        <p:spPr bwMode="auto">
          <a:xfrm>
            <a:off x="3059832" y="5085184"/>
            <a:ext cx="864096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9" name="Line 9"/>
          <p:cNvSpPr>
            <a:spLocks noChangeShapeType="1"/>
          </p:cNvSpPr>
          <p:nvPr/>
        </p:nvSpPr>
        <p:spPr bwMode="auto">
          <a:xfrm>
            <a:off x="4355976" y="5661248"/>
            <a:ext cx="64807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20" name="Line 9"/>
          <p:cNvSpPr>
            <a:spLocks noChangeShapeType="1"/>
          </p:cNvSpPr>
          <p:nvPr/>
        </p:nvSpPr>
        <p:spPr bwMode="auto">
          <a:xfrm>
            <a:off x="3491880" y="6309320"/>
            <a:ext cx="1512168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21" name="Line 9"/>
          <p:cNvSpPr>
            <a:spLocks noChangeShapeType="1"/>
          </p:cNvSpPr>
          <p:nvPr/>
        </p:nvSpPr>
        <p:spPr bwMode="auto">
          <a:xfrm>
            <a:off x="6516216" y="4509120"/>
            <a:ext cx="1152128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22" name="Line 9"/>
          <p:cNvSpPr>
            <a:spLocks noChangeShapeType="1"/>
          </p:cNvSpPr>
          <p:nvPr/>
        </p:nvSpPr>
        <p:spPr bwMode="auto">
          <a:xfrm>
            <a:off x="1331640" y="4797152"/>
            <a:ext cx="1800696" cy="24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23" name="Oval 11"/>
          <p:cNvSpPr>
            <a:spLocks noChangeArrowheads="1"/>
          </p:cNvSpPr>
          <p:nvPr/>
        </p:nvSpPr>
        <p:spPr bwMode="auto">
          <a:xfrm>
            <a:off x="6876256" y="3284984"/>
            <a:ext cx="504056" cy="432048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4" name="Oval 11"/>
          <p:cNvSpPr>
            <a:spLocks noChangeArrowheads="1"/>
          </p:cNvSpPr>
          <p:nvPr/>
        </p:nvSpPr>
        <p:spPr bwMode="auto">
          <a:xfrm>
            <a:off x="4211960" y="1844823"/>
            <a:ext cx="863600" cy="288033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r>
              <a:rPr lang="zh-TW" altLang="en-US" sz="3200" dirty="0" smtClean="0"/>
              <a:t>補</a:t>
            </a:r>
            <a:r>
              <a:rPr lang="en-US" altLang="zh-TW" sz="3200" dirty="0" smtClean="0"/>
              <a:t>37-38</a:t>
            </a:r>
            <a:endParaRPr lang="zh-TW" altLang="en-US" sz="3200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836712"/>
            <a:ext cx="8064895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11"/>
          <p:cNvSpPr>
            <a:spLocks noChangeArrowheads="1"/>
          </p:cNvSpPr>
          <p:nvPr/>
        </p:nvSpPr>
        <p:spPr bwMode="auto">
          <a:xfrm>
            <a:off x="971600" y="1700808"/>
            <a:ext cx="504056" cy="1008112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" name="Oval 11"/>
          <p:cNvSpPr>
            <a:spLocks noChangeArrowheads="1"/>
          </p:cNvSpPr>
          <p:nvPr/>
        </p:nvSpPr>
        <p:spPr bwMode="auto">
          <a:xfrm>
            <a:off x="2843808" y="1268760"/>
            <a:ext cx="432048" cy="1439813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" name="Oval 11"/>
          <p:cNvSpPr>
            <a:spLocks noChangeArrowheads="1"/>
          </p:cNvSpPr>
          <p:nvPr/>
        </p:nvSpPr>
        <p:spPr bwMode="auto">
          <a:xfrm>
            <a:off x="611560" y="2708920"/>
            <a:ext cx="863600" cy="86409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" name="Oval 11"/>
          <p:cNvSpPr>
            <a:spLocks noChangeArrowheads="1"/>
          </p:cNvSpPr>
          <p:nvPr/>
        </p:nvSpPr>
        <p:spPr bwMode="auto">
          <a:xfrm>
            <a:off x="2843808" y="2564904"/>
            <a:ext cx="720080" cy="3816424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" name="Oval 11"/>
          <p:cNvSpPr>
            <a:spLocks noChangeArrowheads="1"/>
          </p:cNvSpPr>
          <p:nvPr/>
        </p:nvSpPr>
        <p:spPr bwMode="auto">
          <a:xfrm>
            <a:off x="4860032" y="2276872"/>
            <a:ext cx="1080120" cy="2304256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1" name="Oval 11"/>
          <p:cNvSpPr>
            <a:spLocks noChangeArrowheads="1"/>
          </p:cNvSpPr>
          <p:nvPr/>
        </p:nvSpPr>
        <p:spPr bwMode="auto">
          <a:xfrm>
            <a:off x="6228184" y="2420888"/>
            <a:ext cx="720080" cy="3456384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7236296" y="1916832"/>
            <a:ext cx="576064" cy="4176464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 flipV="1">
            <a:off x="7812360" y="4869160"/>
            <a:ext cx="504056" cy="24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4" name="Line 9"/>
          <p:cNvSpPr>
            <a:spLocks noChangeShapeType="1"/>
          </p:cNvSpPr>
          <p:nvPr/>
        </p:nvSpPr>
        <p:spPr bwMode="auto">
          <a:xfrm flipV="1">
            <a:off x="7812360" y="4509120"/>
            <a:ext cx="36004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5" name="Oval 11"/>
          <p:cNvSpPr>
            <a:spLocks noChangeArrowheads="1"/>
          </p:cNvSpPr>
          <p:nvPr/>
        </p:nvSpPr>
        <p:spPr bwMode="auto">
          <a:xfrm>
            <a:off x="4932040" y="5877272"/>
            <a:ext cx="432048" cy="648072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6" name="Oval 11"/>
          <p:cNvSpPr>
            <a:spLocks noChangeArrowheads="1"/>
          </p:cNvSpPr>
          <p:nvPr/>
        </p:nvSpPr>
        <p:spPr bwMode="auto">
          <a:xfrm>
            <a:off x="6372200" y="5949280"/>
            <a:ext cx="504056" cy="576064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332656"/>
            <a:ext cx="5976663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11"/>
          <p:cNvSpPr>
            <a:spLocks noChangeArrowheads="1"/>
          </p:cNvSpPr>
          <p:nvPr/>
        </p:nvSpPr>
        <p:spPr bwMode="auto">
          <a:xfrm>
            <a:off x="1907704" y="1340768"/>
            <a:ext cx="504056" cy="648072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" name="Oval 11"/>
          <p:cNvSpPr>
            <a:spLocks noChangeArrowheads="1"/>
          </p:cNvSpPr>
          <p:nvPr/>
        </p:nvSpPr>
        <p:spPr bwMode="auto">
          <a:xfrm>
            <a:off x="4067944" y="2492896"/>
            <a:ext cx="719584" cy="648072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" name="Oval 11"/>
          <p:cNvSpPr>
            <a:spLocks noChangeArrowheads="1"/>
          </p:cNvSpPr>
          <p:nvPr/>
        </p:nvSpPr>
        <p:spPr bwMode="auto">
          <a:xfrm>
            <a:off x="5436096" y="2492896"/>
            <a:ext cx="864096" cy="576064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432048"/>
          </a:xfrm>
        </p:spPr>
        <p:txBody>
          <a:bodyPr>
            <a:noAutofit/>
          </a:bodyPr>
          <a:lstStyle/>
          <a:p>
            <a:r>
              <a:rPr lang="en-US" altLang="zh-TW" sz="3200" dirty="0" smtClean="0"/>
              <a:t>1934</a:t>
            </a:r>
            <a:r>
              <a:rPr lang="zh-TW" altLang="en-US" sz="3200" dirty="0" smtClean="0"/>
              <a:t>年「昭和契約書」（補</a:t>
            </a:r>
            <a:r>
              <a:rPr lang="en-US" altLang="zh-TW" sz="3200" dirty="0" smtClean="0"/>
              <a:t>25-26</a:t>
            </a:r>
            <a:r>
              <a:rPr lang="zh-TW" altLang="en-US" sz="3200" dirty="0" smtClean="0"/>
              <a:t>）</a:t>
            </a:r>
            <a:endParaRPr lang="zh-TW" altLang="en-US" sz="3200" dirty="0"/>
          </a:p>
        </p:txBody>
      </p:sp>
      <p:pic>
        <p:nvPicPr>
          <p:cNvPr id="2053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692696"/>
            <a:ext cx="6120680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4293096"/>
            <a:ext cx="6408712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Line 9"/>
          <p:cNvSpPr>
            <a:spLocks noChangeShapeType="1"/>
          </p:cNvSpPr>
          <p:nvPr/>
        </p:nvSpPr>
        <p:spPr bwMode="auto">
          <a:xfrm>
            <a:off x="1763688" y="1124744"/>
            <a:ext cx="576064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>
            <a:off x="3491880" y="1772816"/>
            <a:ext cx="72008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4" name="Line 9"/>
          <p:cNvSpPr>
            <a:spLocks noChangeShapeType="1"/>
          </p:cNvSpPr>
          <p:nvPr/>
        </p:nvSpPr>
        <p:spPr bwMode="auto">
          <a:xfrm>
            <a:off x="5868144" y="1772816"/>
            <a:ext cx="864096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5" name="Line 9"/>
          <p:cNvSpPr>
            <a:spLocks noChangeShapeType="1"/>
          </p:cNvSpPr>
          <p:nvPr/>
        </p:nvSpPr>
        <p:spPr bwMode="auto">
          <a:xfrm>
            <a:off x="3707904" y="1988840"/>
            <a:ext cx="288032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6" name="Line 9"/>
          <p:cNvSpPr>
            <a:spLocks noChangeShapeType="1"/>
          </p:cNvSpPr>
          <p:nvPr/>
        </p:nvSpPr>
        <p:spPr bwMode="auto">
          <a:xfrm>
            <a:off x="6444208" y="2204864"/>
            <a:ext cx="64807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7" name="Line 9"/>
          <p:cNvSpPr>
            <a:spLocks noChangeShapeType="1"/>
          </p:cNvSpPr>
          <p:nvPr/>
        </p:nvSpPr>
        <p:spPr bwMode="auto">
          <a:xfrm>
            <a:off x="1547664" y="2420888"/>
            <a:ext cx="28803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8" name="Line 9"/>
          <p:cNvSpPr>
            <a:spLocks noChangeShapeType="1"/>
          </p:cNvSpPr>
          <p:nvPr/>
        </p:nvSpPr>
        <p:spPr bwMode="auto">
          <a:xfrm>
            <a:off x="5292080" y="2420888"/>
            <a:ext cx="864096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9" name="Line 9"/>
          <p:cNvSpPr>
            <a:spLocks noChangeShapeType="1"/>
          </p:cNvSpPr>
          <p:nvPr/>
        </p:nvSpPr>
        <p:spPr bwMode="auto">
          <a:xfrm>
            <a:off x="5724128" y="4725144"/>
            <a:ext cx="64807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20" name="Line 9"/>
          <p:cNvSpPr>
            <a:spLocks noChangeShapeType="1"/>
          </p:cNvSpPr>
          <p:nvPr/>
        </p:nvSpPr>
        <p:spPr bwMode="auto">
          <a:xfrm>
            <a:off x="4139952" y="4221088"/>
            <a:ext cx="64807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21" name="Line 9"/>
          <p:cNvSpPr>
            <a:spLocks noChangeShapeType="1"/>
          </p:cNvSpPr>
          <p:nvPr/>
        </p:nvSpPr>
        <p:spPr bwMode="auto">
          <a:xfrm>
            <a:off x="1619672" y="5373216"/>
            <a:ext cx="72008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22" name="Line 9"/>
          <p:cNvSpPr>
            <a:spLocks noChangeShapeType="1"/>
          </p:cNvSpPr>
          <p:nvPr/>
        </p:nvSpPr>
        <p:spPr bwMode="auto">
          <a:xfrm>
            <a:off x="5076056" y="2636912"/>
            <a:ext cx="504056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23" name="Line 9"/>
          <p:cNvSpPr>
            <a:spLocks noChangeShapeType="1"/>
          </p:cNvSpPr>
          <p:nvPr/>
        </p:nvSpPr>
        <p:spPr bwMode="auto">
          <a:xfrm>
            <a:off x="2051720" y="6525344"/>
            <a:ext cx="144016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432048"/>
          </a:xfrm>
        </p:spPr>
        <p:txBody>
          <a:bodyPr>
            <a:noAutofit/>
          </a:bodyPr>
          <a:lstStyle/>
          <a:p>
            <a:r>
              <a:rPr lang="en-US" altLang="zh-TW" sz="3200" dirty="0" smtClean="0"/>
              <a:t>2000</a:t>
            </a:r>
            <a:r>
              <a:rPr lang="zh-TW" altLang="en-US" sz="3200" dirty="0" smtClean="0"/>
              <a:t>年「民國契約書」（補</a:t>
            </a:r>
            <a:r>
              <a:rPr lang="en-US" altLang="zh-TW" sz="3200" dirty="0" smtClean="0"/>
              <a:t>26</a:t>
            </a:r>
            <a:r>
              <a:rPr lang="zh-TW" altLang="en-US" sz="3200" dirty="0" smtClean="0"/>
              <a:t>）</a:t>
            </a:r>
            <a:endParaRPr lang="zh-TW" altLang="en-US" sz="3200" dirty="0"/>
          </a:p>
        </p:txBody>
      </p:sp>
      <p:sp>
        <p:nvSpPr>
          <p:cNvPr id="12" name="Line 9"/>
          <p:cNvSpPr>
            <a:spLocks noChangeShapeType="1"/>
          </p:cNvSpPr>
          <p:nvPr/>
        </p:nvSpPr>
        <p:spPr bwMode="auto">
          <a:xfrm>
            <a:off x="2771800" y="1268760"/>
            <a:ext cx="576064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>
            <a:off x="3491880" y="1772816"/>
            <a:ext cx="72008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4" name="Line 9"/>
          <p:cNvSpPr>
            <a:spLocks noChangeShapeType="1"/>
          </p:cNvSpPr>
          <p:nvPr/>
        </p:nvSpPr>
        <p:spPr bwMode="auto">
          <a:xfrm>
            <a:off x="2267744" y="1844824"/>
            <a:ext cx="864096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5" name="Line 9"/>
          <p:cNvSpPr>
            <a:spLocks noChangeShapeType="1"/>
          </p:cNvSpPr>
          <p:nvPr/>
        </p:nvSpPr>
        <p:spPr bwMode="auto">
          <a:xfrm>
            <a:off x="2195736" y="1844824"/>
            <a:ext cx="288032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6" name="Line 9"/>
          <p:cNvSpPr>
            <a:spLocks noChangeShapeType="1"/>
          </p:cNvSpPr>
          <p:nvPr/>
        </p:nvSpPr>
        <p:spPr bwMode="auto">
          <a:xfrm>
            <a:off x="3347864" y="2276872"/>
            <a:ext cx="64807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7" name="Line 9"/>
          <p:cNvSpPr>
            <a:spLocks noChangeShapeType="1"/>
          </p:cNvSpPr>
          <p:nvPr/>
        </p:nvSpPr>
        <p:spPr bwMode="auto">
          <a:xfrm>
            <a:off x="3779912" y="2564904"/>
            <a:ext cx="28803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8" name="Line 9"/>
          <p:cNvSpPr>
            <a:spLocks noChangeShapeType="1"/>
          </p:cNvSpPr>
          <p:nvPr/>
        </p:nvSpPr>
        <p:spPr bwMode="auto">
          <a:xfrm>
            <a:off x="5292080" y="2420888"/>
            <a:ext cx="864096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9" name="Line 9"/>
          <p:cNvSpPr>
            <a:spLocks noChangeShapeType="1"/>
          </p:cNvSpPr>
          <p:nvPr/>
        </p:nvSpPr>
        <p:spPr bwMode="auto">
          <a:xfrm>
            <a:off x="5436096" y="2996952"/>
            <a:ext cx="64807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20" name="Line 9"/>
          <p:cNvSpPr>
            <a:spLocks noChangeShapeType="1"/>
          </p:cNvSpPr>
          <p:nvPr/>
        </p:nvSpPr>
        <p:spPr bwMode="auto">
          <a:xfrm>
            <a:off x="4139952" y="4221088"/>
            <a:ext cx="64807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21" name="Line 9"/>
          <p:cNvSpPr>
            <a:spLocks noChangeShapeType="1"/>
          </p:cNvSpPr>
          <p:nvPr/>
        </p:nvSpPr>
        <p:spPr bwMode="auto">
          <a:xfrm>
            <a:off x="3059832" y="2780928"/>
            <a:ext cx="72008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22" name="Line 9"/>
          <p:cNvSpPr>
            <a:spLocks noChangeShapeType="1"/>
          </p:cNvSpPr>
          <p:nvPr/>
        </p:nvSpPr>
        <p:spPr bwMode="auto">
          <a:xfrm>
            <a:off x="5076056" y="2636912"/>
            <a:ext cx="504056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23" name="Line 9"/>
          <p:cNvSpPr>
            <a:spLocks noChangeShapeType="1"/>
          </p:cNvSpPr>
          <p:nvPr/>
        </p:nvSpPr>
        <p:spPr bwMode="auto">
          <a:xfrm>
            <a:off x="3419872" y="2780928"/>
            <a:ext cx="144016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764704"/>
            <a:ext cx="6048672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4941168"/>
            <a:ext cx="6120680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Line 9"/>
          <p:cNvSpPr>
            <a:spLocks noChangeShapeType="1"/>
          </p:cNvSpPr>
          <p:nvPr/>
        </p:nvSpPr>
        <p:spPr bwMode="auto">
          <a:xfrm>
            <a:off x="1475656" y="1052736"/>
            <a:ext cx="1512168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25" name="Line 9"/>
          <p:cNvSpPr>
            <a:spLocks noChangeShapeType="1"/>
          </p:cNvSpPr>
          <p:nvPr/>
        </p:nvSpPr>
        <p:spPr bwMode="auto">
          <a:xfrm flipV="1">
            <a:off x="3995936" y="1268760"/>
            <a:ext cx="3312368" cy="7200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26" name="Line 9"/>
          <p:cNvSpPr>
            <a:spLocks noChangeShapeType="1"/>
          </p:cNvSpPr>
          <p:nvPr/>
        </p:nvSpPr>
        <p:spPr bwMode="auto">
          <a:xfrm>
            <a:off x="4139952" y="4149080"/>
            <a:ext cx="1152128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27" name="Line 9"/>
          <p:cNvSpPr>
            <a:spLocks noChangeShapeType="1"/>
          </p:cNvSpPr>
          <p:nvPr/>
        </p:nvSpPr>
        <p:spPr bwMode="auto">
          <a:xfrm>
            <a:off x="4283968" y="5805264"/>
            <a:ext cx="864096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28" name="Line 9"/>
          <p:cNvSpPr>
            <a:spLocks noChangeShapeType="1"/>
          </p:cNvSpPr>
          <p:nvPr/>
        </p:nvSpPr>
        <p:spPr bwMode="auto">
          <a:xfrm>
            <a:off x="5076056" y="5445224"/>
            <a:ext cx="792088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zh-TW" altLang="en-US" sz="3200" dirty="0" smtClean="0"/>
              <a:t>臺灣私法：日文、現代法概念（足跡</a:t>
            </a:r>
            <a:r>
              <a:rPr lang="en-US" altLang="zh-TW" sz="3200" dirty="0" smtClean="0"/>
              <a:t>115-116</a:t>
            </a:r>
            <a:r>
              <a:rPr lang="zh-TW" altLang="en-US" sz="3200" dirty="0" smtClean="0"/>
              <a:t>）</a:t>
            </a:r>
            <a:endParaRPr lang="zh-TW" altLang="en-US" sz="32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12776"/>
            <a:ext cx="2880320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1196752"/>
            <a:ext cx="5400600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11"/>
          <p:cNvSpPr>
            <a:spLocks noChangeArrowheads="1"/>
          </p:cNvSpPr>
          <p:nvPr/>
        </p:nvSpPr>
        <p:spPr bwMode="auto">
          <a:xfrm>
            <a:off x="8028384" y="3573017"/>
            <a:ext cx="576064" cy="1512168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" name="Oval 11"/>
          <p:cNvSpPr>
            <a:spLocks noChangeArrowheads="1"/>
          </p:cNvSpPr>
          <p:nvPr/>
        </p:nvSpPr>
        <p:spPr bwMode="auto">
          <a:xfrm>
            <a:off x="6948264" y="4653137"/>
            <a:ext cx="432048" cy="1152128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" name="Oval 11"/>
          <p:cNvSpPr>
            <a:spLocks noChangeArrowheads="1"/>
          </p:cNvSpPr>
          <p:nvPr/>
        </p:nvSpPr>
        <p:spPr bwMode="auto">
          <a:xfrm>
            <a:off x="3491880" y="4221087"/>
            <a:ext cx="1223640" cy="432049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562074"/>
          </a:xfrm>
        </p:spPr>
        <p:txBody>
          <a:bodyPr>
            <a:noAutofit/>
          </a:bodyPr>
          <a:lstStyle/>
          <a:p>
            <a:r>
              <a:rPr lang="zh-TW" altLang="en-US" sz="3200" dirty="0" smtClean="0"/>
              <a:t>於今以更多清治時期文書檢證清治習慣之內涵</a:t>
            </a:r>
            <a:endParaRPr lang="zh-TW" altLang="en-US" sz="32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124744"/>
            <a:ext cx="4464496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556792"/>
            <a:ext cx="4104456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8"/>
          <p:cNvSpPr>
            <a:spLocks noChangeShapeType="1"/>
          </p:cNvSpPr>
          <p:nvPr/>
        </p:nvSpPr>
        <p:spPr bwMode="auto">
          <a:xfrm>
            <a:off x="3275856" y="4653136"/>
            <a:ext cx="0" cy="1224136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3059832" y="2348880"/>
            <a:ext cx="0" cy="187220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7020272" y="1412776"/>
            <a:ext cx="0" cy="936104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2627784" y="5013176"/>
            <a:ext cx="0" cy="93627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2411760" y="3140968"/>
            <a:ext cx="0" cy="1800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1" name="Oval 11"/>
          <p:cNvSpPr>
            <a:spLocks noChangeArrowheads="1"/>
          </p:cNvSpPr>
          <p:nvPr/>
        </p:nvSpPr>
        <p:spPr bwMode="auto">
          <a:xfrm>
            <a:off x="1979712" y="4410075"/>
            <a:ext cx="288032" cy="153920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251519" y="2348881"/>
            <a:ext cx="432049" cy="792088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3" name="Line 8"/>
          <p:cNvSpPr>
            <a:spLocks noChangeShapeType="1"/>
          </p:cNvSpPr>
          <p:nvPr/>
        </p:nvSpPr>
        <p:spPr bwMode="auto">
          <a:xfrm>
            <a:off x="4716016" y="1124744"/>
            <a:ext cx="0" cy="36004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4" name="Line 8"/>
          <p:cNvSpPr>
            <a:spLocks noChangeShapeType="1"/>
          </p:cNvSpPr>
          <p:nvPr/>
        </p:nvSpPr>
        <p:spPr bwMode="auto">
          <a:xfrm>
            <a:off x="4860032" y="3212976"/>
            <a:ext cx="0" cy="28803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5" name="Line 8"/>
          <p:cNvSpPr>
            <a:spLocks noChangeShapeType="1"/>
          </p:cNvSpPr>
          <p:nvPr/>
        </p:nvSpPr>
        <p:spPr bwMode="auto">
          <a:xfrm>
            <a:off x="8316416" y="4653136"/>
            <a:ext cx="0" cy="28803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6" name="Oval 11"/>
          <p:cNvSpPr>
            <a:spLocks noChangeArrowheads="1"/>
          </p:cNvSpPr>
          <p:nvPr/>
        </p:nvSpPr>
        <p:spPr bwMode="auto">
          <a:xfrm>
            <a:off x="6300192" y="3861047"/>
            <a:ext cx="2376264" cy="504057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7" name="Line 8"/>
          <p:cNvSpPr>
            <a:spLocks noChangeShapeType="1"/>
          </p:cNvSpPr>
          <p:nvPr/>
        </p:nvSpPr>
        <p:spPr bwMode="auto">
          <a:xfrm>
            <a:off x="8172400" y="5517232"/>
            <a:ext cx="0" cy="576064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8" name="Line 8"/>
          <p:cNvSpPr>
            <a:spLocks noChangeShapeType="1"/>
          </p:cNvSpPr>
          <p:nvPr/>
        </p:nvSpPr>
        <p:spPr bwMode="auto">
          <a:xfrm>
            <a:off x="4067944" y="3501008"/>
            <a:ext cx="0" cy="891654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88640"/>
            <a:ext cx="7056784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zh-TW" altLang="en-US" sz="3200" dirty="0" smtClean="0"/>
              <a:t>台灣漢人的典與胎借傳統→西歐民法的擔保物權</a:t>
            </a:r>
            <a:endParaRPr lang="zh-TW" altLang="en-US" sz="32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268760"/>
            <a:ext cx="7931224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789040"/>
            <a:ext cx="8214494" cy="2520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zh-TW" altLang="en-US" sz="3200" dirty="0" smtClean="0"/>
              <a:t>清治時期習慣及其遺緒在現行法上地位</a:t>
            </a:r>
            <a:endParaRPr lang="zh-TW" altLang="en-US" sz="32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268760"/>
            <a:ext cx="8280920" cy="5040560"/>
          </a:xfrm>
        </p:spPr>
        <p:txBody>
          <a:bodyPr>
            <a:normAutofit fontScale="92500" lnSpcReduction="10000"/>
          </a:bodyPr>
          <a:lstStyle/>
          <a:p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搶搬債務人財物以抵債→不符民法上留置權規定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期待法院命刑事加害人賠錢→須另為民事訴訟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賠償金額因加害人身分資力而異→依客觀損害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父母以斷絕親子關係來免責→民法上親子關係斷不了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當舖的「當」關係→晚近民法修正視為營業質權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合會→法院視為事實上習慣，今以民法債各規範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割店→功能已被美式大批發商取代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以合股分散風險、所有與經營可分離（補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27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）→以歐美公司型態組成，但插暗股、退股觀念還在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變賣倒號商品攤還給債主後，未償部分免責→賤賣「倒店貨」後，以和解免除債務</a:t>
            </a:r>
            <a:endParaRPr lang="zh-TW" altLang="en-US" sz="2800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2529</TotalTime>
  <Words>283</Words>
  <Application>Microsoft Office PowerPoint</Application>
  <PresentationFormat>如螢幕大小 (4:3)</PresentationFormat>
  <Paragraphs>22</Paragraphs>
  <Slides>21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21</vt:i4>
      </vt:variant>
    </vt:vector>
  </HeadingPairs>
  <TitlesOfParts>
    <vt:vector size="27" baseType="lpstr">
      <vt:lpstr>新細明體</vt:lpstr>
      <vt:lpstr>標楷體</vt:lpstr>
      <vt:lpstr>Arial</vt:lpstr>
      <vt:lpstr>Calibri</vt:lpstr>
      <vt:lpstr>Times New Roman</vt:lpstr>
      <vt:lpstr>Office 佈景主題</vt:lpstr>
      <vt:lpstr>第五章  補充教材</vt:lpstr>
      <vt:lpstr>1829年「道光契約書」（補24-25）</vt:lpstr>
      <vt:lpstr>1934年「昭和契約書」（補25-26）</vt:lpstr>
      <vt:lpstr>2000年「民國契約書」（補26）</vt:lpstr>
      <vt:lpstr>臺灣私法：日文、現代法概念（足跡115-116）</vt:lpstr>
      <vt:lpstr>於今以更多清治時期文書檢證清治習慣之內涵</vt:lpstr>
      <vt:lpstr>PowerPoint 簡報</vt:lpstr>
      <vt:lpstr>台灣漢人的典與胎借傳統→西歐民法的擔保物權</vt:lpstr>
      <vt:lpstr>清治時期習慣及其遺緒在現行法上地位</vt:lpstr>
      <vt:lpstr>漢族傳統觀念中的親屬關係： 以祭拜民法上姻親為例</vt:lpstr>
      <vt:lpstr>補28：依國家法或民間法上家產分配規則？</vt:lpstr>
      <vt:lpstr>補29：1928年頭份陳家招婚合約字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補37-38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第三章  補充教材</dc:title>
  <dc:creator>user</dc:creator>
  <cp:lastModifiedBy>user</cp:lastModifiedBy>
  <cp:revision>46</cp:revision>
  <dcterms:created xsi:type="dcterms:W3CDTF">2016-03-07T02:52:12Z</dcterms:created>
  <dcterms:modified xsi:type="dcterms:W3CDTF">2018-03-19T13:53:25Z</dcterms:modified>
</cp:coreProperties>
</file>