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09CD-575E-4442-887E-DB04FE4BE3EC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6E79F-196C-4614-AB72-B51C8E08C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07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1400" dirty="0" smtClean="0"/>
              <a:t>根據前揭兩份史料，以及相關的研究成果，可大概的說明事實上「</a:t>
            </a:r>
            <a:r>
              <a:rPr lang="zh-TW" altLang="en-US" sz="1400" b="1" dirty="0" smtClean="0"/>
              <a:t>各有所本</a:t>
            </a:r>
            <a:r>
              <a:rPr lang="zh-TW" altLang="en-US" sz="1400" dirty="0" smtClean="0"/>
              <a:t>」的司法正義觀，及轉化為具有現代性的「現代化」議題。這也是</a:t>
            </a:r>
            <a:r>
              <a:rPr lang="zh-TW" altLang="en-US" sz="1400" b="1" dirty="0" smtClean="0"/>
              <a:t>漢學</a:t>
            </a:r>
            <a:r>
              <a:rPr lang="zh-TW" altLang="en-US" sz="1400" dirty="0" smtClean="0"/>
              <a:t>研究所關心的重要課題。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在此是用今天的語言，說明現代法的內涵及其道理，再以「對比」的方式，說明傳統中國法，亦即漢族法律傳統的內涵。再追問：事實上是否已轉型為「現代」，這是一種描述，而不是評價。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現代法是「審判與調解分立」。審判必須依法，因法律是大家共同遵守的，所以判決結果</a:t>
            </a:r>
            <a:r>
              <a:rPr lang="zh-TW" altLang="en-US" sz="1400" b="1" dirty="0" smtClean="0"/>
              <a:t>不必經當事人同意</a:t>
            </a:r>
            <a:r>
              <a:rPr lang="zh-TW" altLang="en-US" sz="1400" dirty="0" smtClean="0"/>
              <a:t>。相對的，調解是促成雙方</a:t>
            </a:r>
            <a:r>
              <a:rPr lang="zh-TW" altLang="en-US" sz="1400" b="1" dirty="0" smtClean="0"/>
              <a:t>自願</a:t>
            </a:r>
            <a:r>
              <a:rPr lang="zh-TW" altLang="en-US" sz="1400" dirty="0" smtClean="0"/>
              <a:t>的和解，故</a:t>
            </a:r>
            <a:r>
              <a:rPr lang="zh-TW" altLang="en-US" sz="1400" b="1" dirty="0" smtClean="0"/>
              <a:t>經當事人同意才能成立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傳統中國法則是「判調不分」。地方官在斷案時，不一定依律例，所以並非今之「判決」。雖然地方官所做的裁斷，需要當事人簽切結書，表示願意息訟，但官府通常以權威</a:t>
            </a:r>
            <a:r>
              <a:rPr lang="zh-TW" altLang="en-US" sz="1400" b="1" dirty="0" smtClean="0"/>
              <a:t>強求人民簽切結書</a:t>
            </a:r>
            <a:r>
              <a:rPr lang="zh-TW" altLang="en-US" sz="1400" dirty="0" smtClean="0"/>
              <a:t>，故實際上非自願性質的調解。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接著再觀察正義觀「是否轉型」的問題。在日本統治後，如果使用法院，就能</a:t>
            </a:r>
            <a:r>
              <a:rPr lang="zh-TW" altLang="en-US" sz="1400" b="1" dirty="0" smtClean="0"/>
              <a:t>體驗</a:t>
            </a:r>
            <a:r>
              <a:rPr lang="zh-TW" altLang="en-US" sz="1400" dirty="0" smtClean="0"/>
              <a:t>「依法審判」的紛爭解決方式。因此我們可以用日治法院檔案，觀察哪一些人、在怎樣的情形下，會使用法院，從而</a:t>
            </a:r>
            <a:r>
              <a:rPr lang="zh-TW" altLang="en-US" sz="1400" b="1" dirty="0" smtClean="0"/>
              <a:t>有可能轉變其司法正義觀</a:t>
            </a:r>
            <a:r>
              <a:rPr lang="zh-TW" altLang="en-US" sz="1400" dirty="0" smtClean="0"/>
              <a:t>。如果觀察的時間點包括戰後的台灣，當然就必須使用中華民國法院的檔案。不過，在此暫不及於戰後的發展。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註：乾隆皇帝就曾要求台灣地方官「法外施仁」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827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同樣的，現代法是「審辯分立」，</a:t>
            </a:r>
            <a:r>
              <a:rPr lang="en-US" altLang="zh-TW" sz="1400" dirty="0" smtClean="0"/>
              <a:t>…</a:t>
            </a:r>
            <a:r>
              <a:rPr lang="zh-TW" altLang="en-US" sz="1400" dirty="0" smtClean="0"/>
              <a:t>。</a:t>
            </a:r>
            <a:r>
              <a:rPr lang="zh-TW" altLang="en-US" sz="1400" b="1" dirty="0" smtClean="0"/>
              <a:t>理論上</a:t>
            </a:r>
            <a:r>
              <a:rPr lang="zh-TW" altLang="en-US" sz="1400" dirty="0" smtClean="0"/>
              <a:t>認為什麼是最大的利益，當事人自己最了解，但</a:t>
            </a:r>
            <a:r>
              <a:rPr lang="zh-TW" altLang="en-US" sz="1400" b="1" dirty="0" smtClean="0"/>
              <a:t>實際上</a:t>
            </a:r>
            <a:r>
              <a:rPr lang="zh-TW" altLang="en-US" sz="1400" dirty="0" smtClean="0"/>
              <a:t>不一定每個人都有這個能力，或有資力聘請律師。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相對的。</a:t>
            </a:r>
            <a:r>
              <a:rPr lang="en-US" altLang="zh-TW" sz="1400" dirty="0" smtClean="0"/>
              <a:t>…</a:t>
            </a:r>
            <a:r>
              <a:rPr lang="zh-TW" altLang="en-US" sz="1400" dirty="0" smtClean="0"/>
              <a:t>。</a:t>
            </a:r>
            <a:r>
              <a:rPr lang="zh-TW" altLang="en-US" sz="1400" b="1" dirty="0" smtClean="0"/>
              <a:t>聽起來很完美</a:t>
            </a:r>
            <a:r>
              <a:rPr lang="zh-TW" altLang="en-US" sz="1400" dirty="0" smtClean="0"/>
              <a:t>，但地方官真的是你的父母嗎？包青天只存在於小說及戲劇中吧。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在回答是否轉型時，亦可觀察是否因使用律師而體驗，從而有可能轉變為採取新的「審辯分立」的觀念。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671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再來，現代法採取「審檢辯分立」。必須是作為原告的檢察官所控訴之犯罪行為，</a:t>
            </a:r>
            <a:r>
              <a:rPr lang="zh-TW" altLang="en-US" sz="1400" b="1" dirty="0" smtClean="0"/>
              <a:t>法官才可以審判</a:t>
            </a:r>
            <a:r>
              <a:rPr lang="zh-TW" altLang="en-US" sz="1400" dirty="0" smtClean="0"/>
              <a:t>。以</a:t>
            </a:r>
            <a:r>
              <a:rPr lang="zh-TW" altLang="en-US" sz="1400" b="1" dirty="0" smtClean="0"/>
              <a:t>避免法官獨攬</a:t>
            </a:r>
            <a:r>
              <a:rPr lang="zh-TW" altLang="en-US" sz="1400" dirty="0" smtClean="0"/>
              <a:t>司法審判的權力，但也因此</a:t>
            </a:r>
            <a:r>
              <a:rPr lang="zh-TW" altLang="en-US" sz="1400" b="1" dirty="0" smtClean="0"/>
              <a:t>檢察官有責任提出適當的控訴及充分的證據</a:t>
            </a:r>
            <a:r>
              <a:rPr lang="zh-TW" altLang="en-US" sz="1400" dirty="0" smtClean="0"/>
              <a:t>，否則法官只能判被告無罪。換言之，也有</a:t>
            </a:r>
            <a:r>
              <a:rPr lang="zh-TW" altLang="en-US" sz="1400" b="1" dirty="0" smtClean="0"/>
              <a:t>恐龍檢察官</a:t>
            </a:r>
            <a:r>
              <a:rPr lang="zh-TW" altLang="en-US" sz="1400" dirty="0" smtClean="0"/>
              <a:t>的問題。而被控訴的人民，也必須有站在被告這一邊的</a:t>
            </a:r>
            <a:r>
              <a:rPr lang="zh-TW" altLang="en-US" sz="1400" b="1" dirty="0" smtClean="0"/>
              <a:t>律師</a:t>
            </a:r>
            <a:r>
              <a:rPr lang="zh-TW" altLang="en-US" sz="1400" dirty="0" smtClean="0"/>
              <a:t>，為其辯護，以抗衡檢察官的控訴，並督促法官依法審判。這整個設計是，出於對國家權力的戒心。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傳統中國法是為專制政治服務的，所以</a:t>
            </a:r>
            <a:r>
              <a:rPr lang="en-US" altLang="zh-TW" sz="1400" dirty="0" smtClean="0"/>
              <a:t>…</a:t>
            </a:r>
            <a:r>
              <a:rPr lang="zh-TW" altLang="en-US" sz="1400" dirty="0" smtClean="0"/>
              <a:t>。這是因為相信有聖賢之治。然而在歷史的實踐上，官員及皇帝都是聖賢嗎？但如果大家都這樣相信，也聽不到官方以外的聲音，他們就會被當成聖賢。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因此司法正義觀轉變與否的關鍵，就是是否認知到傳統中所沒有的檢察官這個角色。第一步要有與檢察官接觸，尤其是對辯，才會感受到「審檢辯分立」。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424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A200-2A67-486F-807C-9C4E6F264117}" type="datetimeFigureOut">
              <a:rPr lang="zh-TW" altLang="en-US" smtClean="0"/>
              <a:pPr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第三</a:t>
            </a:r>
            <a:r>
              <a:rPr lang="zh-TW" altLang="en-US" sz="4800" dirty="0" smtClean="0"/>
              <a:t>章  補充教材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（補 </a:t>
            </a:r>
            <a:r>
              <a:rPr lang="en-US" altLang="zh-TW" sz="3600" dirty="0" smtClean="0"/>
              <a:t>4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 補 </a:t>
            </a:r>
            <a:r>
              <a:rPr lang="en-US" altLang="zh-TW" sz="3600" dirty="0" smtClean="0"/>
              <a:t>18</a:t>
            </a:r>
            <a:r>
              <a:rPr lang="zh-TW" altLang="en-US" sz="3600" dirty="0" smtClean="0"/>
              <a:t>）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60040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12</a:t>
            </a:r>
            <a:endParaRPr lang="zh-TW" altLang="en-US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1" y="764704"/>
            <a:ext cx="122413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27984" y="2132856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292080" y="3356992"/>
            <a:ext cx="0" cy="4320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60040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13</a:t>
            </a:r>
            <a:endParaRPr lang="zh-TW" altLang="en-US" sz="32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27984" y="2132856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292080" y="3356992"/>
            <a:ext cx="0" cy="4320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92696"/>
            <a:ext cx="345638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779912" y="2276872"/>
            <a:ext cx="0" cy="21602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084168" y="5877272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28184" y="980728"/>
            <a:ext cx="0" cy="38164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508104" y="2492896"/>
            <a:ext cx="0" cy="792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60040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13-1</a:t>
            </a:r>
            <a:endParaRPr lang="zh-TW" altLang="en-US" sz="32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27984" y="2132856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292080" y="3356992"/>
            <a:ext cx="0" cy="4320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779912" y="2276872"/>
            <a:ext cx="0" cy="21602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084168" y="5877272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28184" y="980728"/>
            <a:ext cx="0" cy="38164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508104" y="2492896"/>
            <a:ext cx="0" cy="792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612067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14</a:t>
            </a:r>
            <a:r>
              <a:rPr lang="zh-TW" altLang="en-US" sz="3200" dirty="0" smtClean="0"/>
              <a:t>：律與例之關係</a:t>
            </a:r>
            <a:endParaRPr lang="zh-TW" altLang="en-US" sz="32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27984" y="2132856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292080" y="3356992"/>
            <a:ext cx="0" cy="4320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779912" y="2276872"/>
            <a:ext cx="0" cy="21602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084168" y="5877272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28184" y="980728"/>
            <a:ext cx="0" cy="38164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508104" y="2492896"/>
            <a:ext cx="0" cy="792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008380"/>
            <a:ext cx="2952327" cy="558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644008" y="3140968"/>
            <a:ext cx="0" cy="22322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220072" y="3284984"/>
            <a:ext cx="0" cy="3384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300192" y="2780928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724128" y="2492896"/>
            <a:ext cx="0" cy="10801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15</a:t>
            </a:r>
            <a:r>
              <a:rPr lang="zh-TW" altLang="en-US" sz="3200" dirty="0" smtClean="0"/>
              <a:t>：例無明文，亦可權宜辦理</a:t>
            </a:r>
            <a:endParaRPr lang="zh-TW" altLang="en-US" sz="32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27984" y="2132856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292080" y="3356992"/>
            <a:ext cx="0" cy="4320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779912" y="2276872"/>
            <a:ext cx="0" cy="21602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084168" y="5877272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28184" y="980728"/>
            <a:ext cx="0" cy="38164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508104" y="2492896"/>
            <a:ext cx="0" cy="792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644008" y="3140968"/>
            <a:ext cx="0" cy="22322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220072" y="3284984"/>
            <a:ext cx="0" cy="3384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300192" y="2780928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724128" y="2492896"/>
            <a:ext cx="0" cy="10801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5760640" cy="57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355976" y="908720"/>
            <a:ext cx="360040" cy="10081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979712" y="2924944"/>
            <a:ext cx="0" cy="7200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6804248" y="4077072"/>
            <a:ext cx="0" cy="6480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7020272" y="4365104"/>
            <a:ext cx="0" cy="3600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6012160" y="4365104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6228184" y="4149080"/>
            <a:ext cx="0" cy="2376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6444208" y="4941168"/>
            <a:ext cx="72008" cy="16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16</a:t>
            </a:r>
            <a:r>
              <a:rPr lang="zh-TW" altLang="en-US" sz="3200" dirty="0" smtClean="0"/>
              <a:t>：權宜過多，再以成文拘束，維護皇權</a:t>
            </a:r>
            <a:endParaRPr lang="zh-TW" altLang="en-US" sz="32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27984" y="2132856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292080" y="3356992"/>
            <a:ext cx="0" cy="4320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779912" y="2276872"/>
            <a:ext cx="0" cy="21602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084168" y="5877272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28184" y="980728"/>
            <a:ext cx="0" cy="38164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508104" y="2492896"/>
            <a:ext cx="0" cy="792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644008" y="3140968"/>
            <a:ext cx="0" cy="22322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220072" y="3284984"/>
            <a:ext cx="0" cy="3384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300192" y="2780928"/>
            <a:ext cx="0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724128" y="2492896"/>
            <a:ext cx="0" cy="10801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355976" y="908720"/>
            <a:ext cx="360040" cy="10081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979712" y="2924944"/>
            <a:ext cx="0" cy="7200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6804248" y="4077072"/>
            <a:ext cx="0" cy="6480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7020272" y="4365104"/>
            <a:ext cx="0" cy="3600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6012160" y="4365104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6228184" y="4149080"/>
            <a:ext cx="0" cy="2376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6444208" y="4941168"/>
            <a:ext cx="72008" cy="16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06489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1835696" y="2564904"/>
            <a:ext cx="0" cy="792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7380312" y="4293096"/>
            <a:ext cx="0" cy="2882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7524328" y="6237312"/>
            <a:ext cx="0" cy="3602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812360" y="5085184"/>
            <a:ext cx="0" cy="1008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1619672" y="1988840"/>
            <a:ext cx="0" cy="15121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1403648" y="1268760"/>
            <a:ext cx="0" cy="22322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H="1">
            <a:off x="1187624" y="1340768"/>
            <a:ext cx="72008" cy="22322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899592" y="1484784"/>
            <a:ext cx="72008" cy="20162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17</a:t>
            </a:r>
            <a:r>
              <a:rPr lang="zh-TW" altLang="en-US" sz="3200" dirty="0" smtClean="0"/>
              <a:t>：地方官告示、民間公約</a:t>
            </a:r>
            <a:endParaRPr lang="zh-TW" altLang="en-US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208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80648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475656" y="1412776"/>
            <a:ext cx="12241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2339752" y="1556792"/>
            <a:ext cx="4248472" cy="72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475656" y="2420888"/>
            <a:ext cx="648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691680" y="5733256"/>
            <a:ext cx="5040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5292080" y="5877272"/>
            <a:ext cx="2808312" cy="72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18</a:t>
            </a:r>
            <a:r>
              <a:rPr lang="zh-TW" altLang="en-US" sz="3200" dirty="0" smtClean="0"/>
              <a:t>：可選擇性執「法」（官府規定）</a:t>
            </a:r>
            <a:endParaRPr lang="zh-TW" altLang="en-US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836712"/>
            <a:ext cx="842493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19672" y="4797152"/>
            <a:ext cx="0" cy="12961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8532440" y="4077072"/>
            <a:ext cx="0" cy="2376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220072" y="2348880"/>
            <a:ext cx="0" cy="1008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220072" y="908720"/>
            <a:ext cx="0" cy="6480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64088" y="1412776"/>
            <a:ext cx="0" cy="19442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156176" y="1772816"/>
            <a:ext cx="0" cy="8640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115616" y="4725144"/>
            <a:ext cx="0" cy="18003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971600" y="4077072"/>
            <a:ext cx="0" cy="79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475656" y="5085184"/>
            <a:ext cx="0" cy="5042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6588224" y="692697"/>
            <a:ext cx="432048" cy="151216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87518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傳統與現代的司法正義觀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各有所本及其轉化</a:t>
            </a:r>
            <a:endParaRPr lang="zh-TW" altLang="en-US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340768"/>
            <a:ext cx="7918648" cy="4755232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            昔   ←    今（之用語）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傳統中國法   </a:t>
            </a:r>
            <a:r>
              <a:rPr lang="en-US" altLang="zh-TW" dirty="0" smtClean="0"/>
              <a:t>vs.</a:t>
            </a:r>
            <a:r>
              <a:rPr lang="zh-TW" altLang="en-US" dirty="0" smtClean="0"/>
              <a:t>    現代法        </a:t>
            </a:r>
            <a:r>
              <a:rPr lang="en-US" altLang="zh-TW" dirty="0" smtClean="0"/>
              <a:t>※</a:t>
            </a:r>
            <a:r>
              <a:rPr lang="zh-TW" altLang="en-US" dirty="0" smtClean="0">
                <a:solidFill>
                  <a:srgbClr val="0070C0"/>
                </a:solidFill>
              </a:rPr>
              <a:t>是否轉型？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（漢族法律傳統）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800" b="1" dirty="0" smtClean="0">
                <a:solidFill>
                  <a:srgbClr val="FF0000"/>
                </a:solidFill>
              </a:rPr>
              <a:t>判調不分</a:t>
            </a:r>
            <a:r>
              <a:rPr lang="zh-TW" altLang="en-US" sz="2800" dirty="0" smtClean="0">
                <a:solidFill>
                  <a:srgbClr val="FF0000"/>
                </a:solidFill>
              </a:rPr>
              <a:t>：                </a:t>
            </a:r>
            <a:r>
              <a:rPr lang="zh-TW" altLang="en-US" sz="2800" b="1" dirty="0" smtClean="0"/>
              <a:t>判調分立</a:t>
            </a:r>
            <a:r>
              <a:rPr lang="zh-TW" altLang="en-US" sz="2800" dirty="0" smtClean="0"/>
              <a:t>：  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因使用法院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斷案不一定依律例    </a:t>
            </a:r>
            <a:r>
              <a:rPr lang="zh-TW" altLang="en-US" sz="2800" dirty="0" smtClean="0"/>
              <a:t>區分須</a:t>
            </a:r>
            <a:r>
              <a:rPr lang="zh-TW" altLang="en-US" sz="2800" u="sng" dirty="0" smtClean="0"/>
              <a:t>依法</a:t>
            </a:r>
            <a:r>
              <a:rPr lang="zh-TW" altLang="en-US" sz="2800" dirty="0" smtClean="0"/>
              <a:t>  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而體驗依法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，故非「判決 」       </a:t>
            </a:r>
            <a:r>
              <a:rPr lang="zh-TW" altLang="en-US" sz="2800" u="sng" dirty="0" smtClean="0"/>
              <a:t>審判</a:t>
            </a:r>
            <a:r>
              <a:rPr lang="zh-TW" altLang="en-US" sz="2800" dirty="0" smtClean="0"/>
              <a:t>的</a:t>
            </a:r>
            <a:r>
              <a:rPr lang="zh-TW" altLang="en-US" sz="2800" b="1" dirty="0" smtClean="0"/>
              <a:t>判決  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審判嗎？檢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官府以權威強求        </a:t>
            </a:r>
            <a:r>
              <a:rPr lang="zh-TW" altLang="en-US" sz="2800" dirty="0" smtClean="0"/>
              <a:t>（不經同意）</a:t>
            </a:r>
            <a:r>
              <a:rPr lang="zh-TW" altLang="en-US" sz="2800" dirty="0" smtClean="0">
                <a:solidFill>
                  <a:srgbClr val="FF0000"/>
                </a:solidFill>
              </a:rPr>
              <a:t>    </a:t>
            </a:r>
            <a:r>
              <a:rPr lang="zh-TW" altLang="en-US" sz="2800" dirty="0" smtClean="0">
                <a:solidFill>
                  <a:srgbClr val="0070C0"/>
                </a:solidFill>
              </a:rPr>
              <a:t>視</a:t>
            </a:r>
            <a:r>
              <a:rPr lang="en-US" altLang="zh-TW" sz="2800" dirty="0" smtClean="0">
                <a:solidFill>
                  <a:srgbClr val="0070C0"/>
                </a:solidFill>
              </a:rPr>
              <a:t>《</a:t>
            </a:r>
            <a:r>
              <a:rPr lang="zh-TW" altLang="en-US" sz="2800" dirty="0" smtClean="0">
                <a:solidFill>
                  <a:srgbClr val="0070C0"/>
                </a:solidFill>
              </a:rPr>
              <a:t>日治法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當事人表態息訟       </a:t>
            </a:r>
            <a:r>
              <a:rPr lang="zh-TW" altLang="en-US" sz="2800" dirty="0" smtClean="0"/>
              <a:t>與</a:t>
            </a:r>
            <a:r>
              <a:rPr lang="zh-TW" altLang="en-US" sz="2800" u="sng" dirty="0" smtClean="0"/>
              <a:t>促成自願</a:t>
            </a:r>
            <a:r>
              <a:rPr lang="zh-TW" altLang="en-US" sz="2800" dirty="0" smtClean="0"/>
              <a:t>   </a:t>
            </a:r>
            <a:r>
              <a:rPr lang="zh-TW" altLang="en-US" sz="2800" b="1" dirty="0" smtClean="0"/>
              <a:t>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院檔案</a:t>
            </a:r>
            <a:r>
              <a:rPr lang="en-US" altLang="zh-TW" sz="2800" dirty="0" smtClean="0">
                <a:solidFill>
                  <a:srgbClr val="0070C0"/>
                </a:solidFill>
              </a:rPr>
              <a:t>》</a:t>
            </a:r>
            <a:r>
              <a:rPr lang="zh-TW" altLang="en-US" sz="2800" dirty="0" smtClean="0">
                <a:solidFill>
                  <a:srgbClr val="0070C0"/>
                </a:solidFill>
              </a:rPr>
              <a:t>，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，故非「調解」       </a:t>
            </a:r>
            <a:r>
              <a:rPr lang="zh-TW" altLang="en-US" sz="2800" u="sng" dirty="0" smtClean="0"/>
              <a:t>和解</a:t>
            </a:r>
            <a:r>
              <a:rPr lang="zh-TW" altLang="en-US" sz="2800" dirty="0" smtClean="0"/>
              <a:t>的</a:t>
            </a:r>
            <a:r>
              <a:rPr lang="zh-TW" altLang="en-US" sz="2800" b="1" dirty="0" smtClean="0"/>
              <a:t>調解   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暫不及戰後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09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2008"/>
          </a:xfrm>
        </p:spPr>
        <p:txBody>
          <a:bodyPr>
            <a:normAutofit fontScale="90000"/>
          </a:bodyPr>
          <a:lstStyle/>
          <a:p>
            <a:endParaRPr lang="zh-TW" altLang="en-US" sz="3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548679"/>
            <a:ext cx="7992888" cy="61727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傳統中國法   </a:t>
            </a:r>
            <a:r>
              <a:rPr lang="en-US" altLang="zh-TW" dirty="0" smtClean="0"/>
              <a:t>vs.</a:t>
            </a:r>
            <a:r>
              <a:rPr lang="zh-TW" altLang="en-US" dirty="0" smtClean="0"/>
              <a:t>    現代法         </a:t>
            </a:r>
            <a:r>
              <a:rPr lang="en-US" altLang="zh-TW" dirty="0" smtClean="0"/>
              <a:t>※</a:t>
            </a:r>
            <a:r>
              <a:rPr lang="zh-TW" altLang="en-US" dirty="0" smtClean="0">
                <a:solidFill>
                  <a:srgbClr val="0070C0"/>
                </a:solidFill>
              </a:rPr>
              <a:t>是否轉型？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（漢族法律傳統）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800" b="1" dirty="0" smtClean="0">
                <a:solidFill>
                  <a:srgbClr val="FF0000"/>
                </a:solidFill>
              </a:rPr>
              <a:t>審辯不分</a:t>
            </a:r>
            <a:r>
              <a:rPr lang="zh-TW" altLang="en-US" sz="2800" dirty="0" smtClean="0">
                <a:solidFill>
                  <a:srgbClr val="FF0000"/>
                </a:solidFill>
              </a:rPr>
              <a:t>：                </a:t>
            </a:r>
            <a:r>
              <a:rPr lang="zh-TW" altLang="en-US" sz="2800" b="1" dirty="0" smtClean="0"/>
              <a:t>審辯分立</a:t>
            </a:r>
            <a:r>
              <a:rPr lang="zh-TW" altLang="en-US" sz="2800" dirty="0" smtClean="0"/>
              <a:t>：    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因使用律師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審案時主動探查        </a:t>
            </a:r>
            <a:r>
              <a:rPr lang="zh-TW" altLang="en-US" sz="2800" dirty="0" smtClean="0"/>
              <a:t>作為審判依據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而體驗審辯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事實，並顧及            </a:t>
            </a:r>
            <a:r>
              <a:rPr lang="zh-TW" altLang="en-US" sz="2800" dirty="0" smtClean="0"/>
              <a:t>的法律及事證，  </a:t>
            </a:r>
            <a:r>
              <a:rPr lang="zh-TW" altLang="en-US" sz="2800" dirty="0" smtClean="0">
                <a:solidFill>
                  <a:srgbClr val="0070C0"/>
                </a:solidFill>
              </a:rPr>
              <a:t>分立嗎？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所有當事人利益。    </a:t>
            </a:r>
            <a:r>
              <a:rPr lang="zh-TW" altLang="en-US" sz="2800" dirty="0" smtClean="0"/>
              <a:t>須當事人</a:t>
            </a:r>
            <a:r>
              <a:rPr lang="zh-TW" altLang="en-US" sz="2800" b="1" dirty="0" smtClean="0"/>
              <a:t>自己或  </a:t>
            </a:r>
            <a:r>
              <a:rPr lang="zh-TW" altLang="en-US" sz="2800" dirty="0" smtClean="0">
                <a:solidFill>
                  <a:srgbClr val="0070C0"/>
                </a:solidFill>
              </a:rPr>
              <a:t>史料同上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比擬為子女相爭，    </a:t>
            </a:r>
            <a:r>
              <a:rPr lang="zh-TW" altLang="en-US" sz="2800" b="1" dirty="0" smtClean="0"/>
              <a:t>為該當事人利益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由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父母</a:t>
            </a:r>
            <a:r>
              <a:rPr lang="zh-TW" altLang="en-US" sz="2800" dirty="0" smtClean="0">
                <a:solidFill>
                  <a:srgbClr val="FF0000"/>
                </a:solidFill>
              </a:rPr>
              <a:t>追問爭議        </a:t>
            </a:r>
            <a:r>
              <a:rPr lang="zh-TW" altLang="en-US" sz="2800" b="1" dirty="0" smtClean="0"/>
              <a:t>而辯的律師</a:t>
            </a:r>
            <a:r>
              <a:rPr lang="zh-TW" altLang="en-US" sz="2800" u="sng" dirty="0" smtClean="0"/>
              <a:t>提出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起因後秉公處理，    </a:t>
            </a:r>
            <a:r>
              <a:rPr lang="zh-TW" altLang="en-US" sz="2800" dirty="0" smtClean="0"/>
              <a:t>始由中立的法官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子女不必也不應        </a:t>
            </a:r>
            <a:r>
              <a:rPr lang="zh-TW" altLang="en-US" sz="2800" u="sng" dirty="0" smtClean="0"/>
              <a:t>採擇</a:t>
            </a:r>
            <a:r>
              <a:rPr lang="zh-TW" altLang="en-US" sz="2800" dirty="0" smtClean="0"/>
              <a:t>。按何為最大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藉助於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外力</a:t>
            </a:r>
            <a:r>
              <a:rPr lang="zh-TW" altLang="en-US" sz="2800" dirty="0" smtClean="0">
                <a:solidFill>
                  <a:srgbClr val="FF0000"/>
                </a:solidFill>
              </a:rPr>
              <a:t>。            </a:t>
            </a:r>
            <a:r>
              <a:rPr lang="zh-TW" altLang="en-US" sz="2800" dirty="0" smtClean="0"/>
              <a:t>利益，自己最了解。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                                   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53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4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63367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483768" y="2204864"/>
            <a:ext cx="0" cy="2160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236296" y="4149080"/>
            <a:ext cx="0" cy="2880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7308304" y="2420888"/>
            <a:ext cx="1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483768" y="4149080"/>
            <a:ext cx="0" cy="12961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051720" y="1628800"/>
            <a:ext cx="0" cy="7200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804248" y="2276872"/>
            <a:ext cx="0" cy="792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2008"/>
          </a:xfrm>
        </p:spPr>
        <p:txBody>
          <a:bodyPr>
            <a:normAutofit fontScale="90000"/>
          </a:bodyPr>
          <a:lstStyle/>
          <a:p>
            <a:endParaRPr lang="zh-TW" altLang="en-US" sz="36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548680"/>
            <a:ext cx="7920880" cy="6048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傳統中國法  </a:t>
            </a:r>
            <a:r>
              <a:rPr lang="en-US" altLang="zh-TW" dirty="0" smtClean="0"/>
              <a:t>vs.</a:t>
            </a:r>
            <a:r>
              <a:rPr lang="zh-TW" altLang="en-US" dirty="0" smtClean="0"/>
              <a:t>  現代法          </a:t>
            </a:r>
            <a:r>
              <a:rPr lang="en-US" altLang="zh-TW" dirty="0" smtClean="0"/>
              <a:t>※</a:t>
            </a:r>
            <a:r>
              <a:rPr lang="zh-TW" altLang="en-US" dirty="0" smtClean="0">
                <a:solidFill>
                  <a:srgbClr val="0070C0"/>
                </a:solidFill>
              </a:rPr>
              <a:t>是否轉型？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（漢族法律傳統）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800" b="1" dirty="0" smtClean="0">
                <a:solidFill>
                  <a:srgbClr val="FF0000"/>
                </a:solidFill>
              </a:rPr>
              <a:t>審檢辯不分</a:t>
            </a:r>
            <a:r>
              <a:rPr lang="zh-TW" altLang="en-US" sz="2800" dirty="0" smtClean="0">
                <a:solidFill>
                  <a:srgbClr val="FF0000"/>
                </a:solidFill>
              </a:rPr>
              <a:t>：         </a:t>
            </a:r>
            <a:r>
              <a:rPr lang="zh-TW" altLang="en-US" sz="2800" b="1" dirty="0" smtClean="0"/>
              <a:t>審檢辯分立</a:t>
            </a:r>
            <a:r>
              <a:rPr lang="zh-TW" altLang="en-US" sz="2800" dirty="0" smtClean="0"/>
              <a:t>：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因與檢察官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由審案者糾問         </a:t>
            </a:r>
            <a:r>
              <a:rPr lang="zh-TW" altLang="en-US" sz="2800" dirty="0" smtClean="0"/>
              <a:t>須檢察官</a:t>
            </a:r>
            <a:r>
              <a:rPr lang="zh-TW" altLang="en-US" sz="2800" b="1" dirty="0" smtClean="0"/>
              <a:t>控訴</a:t>
            </a:r>
            <a:r>
              <a:rPr lang="zh-TW" altLang="en-US" sz="2800" dirty="0" smtClean="0"/>
              <a:t>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對辯而體驗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所有涉案者及         </a:t>
            </a:r>
            <a:r>
              <a:rPr lang="zh-TW" altLang="en-US" sz="2800" dirty="0" smtClean="0"/>
              <a:t>之犯行，法官      </a:t>
            </a:r>
            <a:r>
              <a:rPr lang="zh-TW" altLang="en-US" sz="2800" dirty="0" smtClean="0">
                <a:solidFill>
                  <a:srgbClr val="0070C0"/>
                </a:solidFill>
              </a:rPr>
              <a:t>審檢辯分立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調查所有事證。     </a:t>
            </a:r>
            <a:r>
              <a:rPr lang="zh-TW" altLang="en-US" sz="2800" dirty="0" smtClean="0"/>
              <a:t>始得</a:t>
            </a:r>
            <a:r>
              <a:rPr lang="zh-TW" altLang="en-US" sz="2800" b="1" dirty="0" smtClean="0"/>
              <a:t>審判</a:t>
            </a:r>
            <a:r>
              <a:rPr lang="zh-TW" altLang="en-US" sz="2800" dirty="0" smtClean="0"/>
              <a:t>，</a:t>
            </a:r>
            <a:r>
              <a:rPr lang="zh-TW" altLang="en-US" sz="2800" b="1" dirty="0" smtClean="0"/>
              <a:t>分權</a:t>
            </a:r>
            <a:r>
              <a:rPr lang="zh-TW" altLang="en-US" sz="2800" dirty="0" smtClean="0"/>
              <a:t>  </a:t>
            </a:r>
            <a:r>
              <a:rPr lang="zh-TW" altLang="en-US" sz="2800" dirty="0" smtClean="0">
                <a:solidFill>
                  <a:srgbClr val="0070C0"/>
                </a:solidFill>
              </a:rPr>
              <a:t>嗎？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認為由包青天         </a:t>
            </a:r>
            <a:r>
              <a:rPr lang="zh-TW" altLang="en-US" sz="2800" dirty="0" smtClean="0"/>
              <a:t>亦</a:t>
            </a:r>
            <a:r>
              <a:rPr lang="zh-TW" altLang="en-US" sz="2800" b="1" dirty="0" smtClean="0"/>
              <a:t>分責</a:t>
            </a:r>
            <a:r>
              <a:rPr lang="zh-TW" altLang="en-US" sz="2800" dirty="0" smtClean="0"/>
              <a:t>。被控之  </a:t>
            </a:r>
            <a:r>
              <a:rPr lang="zh-TW" altLang="en-US" sz="2800" dirty="0" smtClean="0">
                <a:solidFill>
                  <a:srgbClr val="0070C0"/>
                </a:solidFill>
              </a:rPr>
              <a:t>史料同上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包攬一切審案         </a:t>
            </a:r>
            <a:r>
              <a:rPr lang="zh-TW" altLang="en-US" sz="2800" dirty="0" smtClean="0"/>
              <a:t>人民由立於被告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事務，才足以         </a:t>
            </a:r>
            <a:r>
              <a:rPr lang="zh-TW" altLang="en-US" sz="2800" dirty="0" smtClean="0"/>
              <a:t>方的律師，為其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「抓到壞人」。     </a:t>
            </a:r>
            <a:r>
              <a:rPr lang="zh-TW" altLang="en-US" sz="2800" b="1" dirty="0" smtClean="0"/>
              <a:t>辯護</a:t>
            </a:r>
            <a:r>
              <a:rPr lang="zh-TW" altLang="en-US" sz="2800" dirty="0" smtClean="0"/>
              <a:t>。出於對</a:t>
            </a:r>
            <a:endParaRPr lang="en-US" altLang="zh-TW" sz="2800" u="sng" dirty="0" smtClean="0"/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相信聖賢之治。     </a:t>
            </a:r>
            <a:r>
              <a:rPr lang="zh-TW" altLang="en-US" sz="2800" dirty="0" smtClean="0"/>
              <a:t>國家權力的戒心。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                                   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5510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3731686" cy="51125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zh-TW" sz="3000" dirty="0" smtClean="0"/>
              <a:t>日</a:t>
            </a:r>
            <a:r>
              <a:rPr lang="zh-TW" altLang="zh-TW" sz="3000" dirty="0"/>
              <a:t>治</a:t>
            </a:r>
            <a:r>
              <a:rPr lang="en-US" altLang="zh-TW" sz="3000" dirty="0"/>
              <a:t>50</a:t>
            </a:r>
            <a:r>
              <a:rPr lang="zh-TW" altLang="zh-TW" sz="3000" dirty="0"/>
              <a:t>年確實開啟了台灣人司法正義</a:t>
            </a:r>
            <a:r>
              <a:rPr lang="zh-TW" altLang="zh-TW" sz="3000" dirty="0" smtClean="0"/>
              <a:t>觀</a:t>
            </a:r>
            <a:r>
              <a:rPr lang="zh-TW" altLang="en-US" sz="3000" dirty="0" smtClean="0"/>
              <a:t>，</a:t>
            </a:r>
            <a:r>
              <a:rPr lang="zh-TW" altLang="zh-TW" sz="3000" dirty="0" smtClean="0"/>
              <a:t>從</a:t>
            </a:r>
            <a:r>
              <a:rPr lang="zh-TW" altLang="zh-TW" sz="3000" dirty="0"/>
              <a:t>傳統走向現代的路徑，但前進的步伐，亦即轉型的程度，猶相當有限，處處可見傳統司法正義觀的遺緒</a:t>
            </a:r>
            <a:r>
              <a:rPr lang="zh-TW" altLang="zh-TW" sz="3000" dirty="0" smtClean="0"/>
              <a:t>。</a:t>
            </a:r>
            <a:r>
              <a:rPr lang="zh-TW" altLang="en-US" sz="3000" dirty="0" smtClean="0"/>
              <a:t>不過在台灣人中，也有地域別、職業別、性別等的差異</a:t>
            </a:r>
            <a:r>
              <a:rPr lang="zh-TW" altLang="zh-TW" sz="3000" dirty="0" smtClean="0"/>
              <a:t>。</a:t>
            </a:r>
            <a:endParaRPr lang="zh-TW" altLang="en-US" sz="3000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7363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2736"/>
            <a:ext cx="288032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7551" y="630683"/>
            <a:ext cx="3816424" cy="552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2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5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92696"/>
            <a:ext cx="194421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995936" y="2852936"/>
            <a:ext cx="144016" cy="23042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499992" y="2492896"/>
            <a:ext cx="72008" cy="14401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51920" y="908720"/>
            <a:ext cx="0" cy="3600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6</a:t>
            </a:r>
            <a:endParaRPr lang="zh-TW" alt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345638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635896" y="4149080"/>
            <a:ext cx="0" cy="12961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131840" y="2996952"/>
            <a:ext cx="72008" cy="26642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7</a:t>
            </a:r>
            <a:endParaRPr lang="zh-TW" alt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764704"/>
            <a:ext cx="237626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211961" y="1268760"/>
            <a:ext cx="144016" cy="2592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8</a:t>
            </a:r>
            <a:endParaRPr lang="zh-TW" altLang="en-US" sz="32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211961" y="1268760"/>
            <a:ext cx="144016" cy="2592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692696"/>
            <a:ext cx="48245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131840" y="1484784"/>
            <a:ext cx="216024" cy="3600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987824" y="5301208"/>
            <a:ext cx="72008" cy="12243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771800" y="1556792"/>
            <a:ext cx="72008" cy="172819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2627784" y="3861048"/>
            <a:ext cx="72008" cy="18722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508104" y="836712"/>
            <a:ext cx="216024" cy="4680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5868144" y="3356992"/>
            <a:ext cx="216024" cy="32403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9</a:t>
            </a:r>
            <a:endParaRPr lang="zh-TW" altLang="en-US" sz="32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211961" y="1268760"/>
            <a:ext cx="144016" cy="2592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131840" y="1484784"/>
            <a:ext cx="216024" cy="3600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987824" y="5301208"/>
            <a:ext cx="72008" cy="12243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771800" y="1556792"/>
            <a:ext cx="72008" cy="172819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2627784" y="3861048"/>
            <a:ext cx="72008" cy="18722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508104" y="836712"/>
            <a:ext cx="216024" cy="4680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5868144" y="3356992"/>
            <a:ext cx="216024" cy="32403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05678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331640" y="2420887"/>
            <a:ext cx="576064" cy="115212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80113" y="3501008"/>
            <a:ext cx="648072" cy="166486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10</a:t>
            </a:r>
            <a:endParaRPr lang="zh-TW" altLang="en-US" sz="32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211961" y="1268760"/>
            <a:ext cx="144016" cy="2592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131840" y="1484784"/>
            <a:ext cx="216024" cy="3600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987824" y="5301208"/>
            <a:ext cx="72008" cy="12243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771800" y="1556792"/>
            <a:ext cx="72008" cy="172819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2627784" y="3861048"/>
            <a:ext cx="72008" cy="18722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508104" y="836712"/>
            <a:ext cx="216024" cy="4680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5868144" y="3356992"/>
            <a:ext cx="216024" cy="32403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012160" y="3212976"/>
            <a:ext cx="576064" cy="115212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80113" y="3501008"/>
            <a:ext cx="648072" cy="166486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2953"/>
            <a:ext cx="4824536" cy="583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779912" y="3933056"/>
            <a:ext cx="0" cy="3600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283968" y="4869160"/>
            <a:ext cx="0" cy="3600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6084168" y="3789040"/>
            <a:ext cx="0" cy="2160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補 </a:t>
            </a:r>
            <a:r>
              <a:rPr lang="en-US" altLang="zh-TW" sz="3200" dirty="0" smtClean="0"/>
              <a:t>11</a:t>
            </a:r>
            <a:endParaRPr lang="zh-TW" altLang="en-US" sz="32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211961" y="1268760"/>
            <a:ext cx="144016" cy="2592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6948264" y="2348880"/>
            <a:ext cx="216024" cy="3600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5940152" y="4797152"/>
            <a:ext cx="72008" cy="12243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6444208" y="2204864"/>
            <a:ext cx="72008" cy="172819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6156176" y="3789040"/>
            <a:ext cx="72008" cy="18722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508104" y="836712"/>
            <a:ext cx="216024" cy="4680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5868144" y="3356992"/>
            <a:ext cx="216024" cy="32403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012160" y="3284984"/>
            <a:ext cx="576064" cy="115212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80113" y="3501008"/>
            <a:ext cx="648072" cy="166486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779912" y="3933056"/>
            <a:ext cx="0" cy="3600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283968" y="4869160"/>
            <a:ext cx="0" cy="3600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6084168" y="3789040"/>
            <a:ext cx="0" cy="2160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54726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2915816" y="1628800"/>
            <a:ext cx="0" cy="48245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788024" y="2060848"/>
            <a:ext cx="0" cy="26642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6948264" y="3501008"/>
            <a:ext cx="0" cy="2880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2411760" y="1628800"/>
            <a:ext cx="72008" cy="38884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1142</Words>
  <Application>Microsoft Office PowerPoint</Application>
  <PresentationFormat>如螢幕大小 (4:3)</PresentationFormat>
  <Paragraphs>83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微軟正黑體</vt:lpstr>
      <vt:lpstr>新細明體</vt:lpstr>
      <vt:lpstr>Arial</vt:lpstr>
      <vt:lpstr>Calibri</vt:lpstr>
      <vt:lpstr>Office 佈景主題</vt:lpstr>
      <vt:lpstr>第三章  補充教材</vt:lpstr>
      <vt:lpstr>補 4</vt:lpstr>
      <vt:lpstr>補5</vt:lpstr>
      <vt:lpstr>補 6</vt:lpstr>
      <vt:lpstr>補 7</vt:lpstr>
      <vt:lpstr>補 8</vt:lpstr>
      <vt:lpstr>補 9</vt:lpstr>
      <vt:lpstr>補 10</vt:lpstr>
      <vt:lpstr>補 11</vt:lpstr>
      <vt:lpstr>補 12</vt:lpstr>
      <vt:lpstr>補 13</vt:lpstr>
      <vt:lpstr>補 13-1</vt:lpstr>
      <vt:lpstr>補 14：律與例之關係</vt:lpstr>
      <vt:lpstr>補 15：例無明文，亦可權宜辦理</vt:lpstr>
      <vt:lpstr>補 16：權宜過多，再以成文拘束，維護皇權</vt:lpstr>
      <vt:lpstr>補 17：地方官告示、民間公約</vt:lpstr>
      <vt:lpstr>補18：可選擇性執「法」（官府規定）</vt:lpstr>
      <vt:lpstr>傳統與現代的司法正義觀 各有所本及其轉化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補充教材</dc:title>
  <dc:creator>user</dc:creator>
  <cp:lastModifiedBy>user</cp:lastModifiedBy>
  <cp:revision>23</cp:revision>
  <dcterms:created xsi:type="dcterms:W3CDTF">2016-03-07T02:52:12Z</dcterms:created>
  <dcterms:modified xsi:type="dcterms:W3CDTF">2020-03-09T12:58:53Z</dcterms:modified>
</cp:coreProperties>
</file>