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1"/>
  </p:notesMasterIdLst>
  <p:sldIdLst>
    <p:sldId id="256" r:id="rId2"/>
    <p:sldId id="259" r:id="rId3"/>
    <p:sldId id="257" r:id="rId4"/>
    <p:sldId id="260" r:id="rId5"/>
    <p:sldId id="263" r:id="rId6"/>
    <p:sldId id="264" r:id="rId7"/>
    <p:sldId id="262" r:id="rId8"/>
    <p:sldId id="265" r:id="rId9"/>
    <p:sldId id="266" r:id="rId10"/>
    <p:sldId id="276" r:id="rId11"/>
    <p:sldId id="272" r:id="rId12"/>
    <p:sldId id="273" r:id="rId13"/>
    <p:sldId id="267" r:id="rId14"/>
    <p:sldId id="274" r:id="rId15"/>
    <p:sldId id="271" r:id="rId16"/>
    <p:sldId id="275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90" autoAdjust="0"/>
  </p:normalViewPr>
  <p:slideViewPr>
    <p:cSldViewPr snapToGrid="0">
      <p:cViewPr varScale="1">
        <p:scale>
          <a:sx n="78" d="100"/>
          <a:sy n="78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tem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tem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&#22283;&#36983;temp\tem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&#22283;&#36983;temp\tem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&#22283;&#36983;temp\tem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tem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tem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&#22283;&#36983;temp\tem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283;&#23384;&#27284;\&#22283;&#36983;temp\te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台灣歷年外籍生人數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Sheet2!$A$1</c:f>
              <c:strCache>
                <c:ptCount val="1"/>
                <c:pt idx="0">
                  <c:v>男</c:v>
                </c:pt>
              </c:strCache>
            </c:strRef>
          </c:tx>
          <c:cat>
            <c:numRef>
              <c:f>Sheet2!$C$2:$C$27</c:f>
              <c:numCache>
                <c:formatCode>General</c:formatCode>
                <c:ptCount val="26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</c:numCache>
            </c:numRef>
          </c:cat>
          <c:val>
            <c:numRef>
              <c:f>Sheet2!$A$30:$A$55</c:f>
              <c:numCache>
                <c:formatCode>General</c:formatCode>
                <c:ptCount val="26"/>
                <c:pt idx="0">
                  <c:v>1822</c:v>
                </c:pt>
                <c:pt idx="1">
                  <c:v>2089</c:v>
                </c:pt>
                <c:pt idx="2">
                  <c:v>2519</c:v>
                </c:pt>
                <c:pt idx="3">
                  <c:v>2075</c:v>
                </c:pt>
                <c:pt idx="4">
                  <c:v>2292</c:v>
                </c:pt>
                <c:pt idx="5">
                  <c:v>2217</c:v>
                </c:pt>
                <c:pt idx="6">
                  <c:v>2648</c:v>
                </c:pt>
                <c:pt idx="7">
                  <c:v>3027</c:v>
                </c:pt>
                <c:pt idx="8">
                  <c:v>3521</c:v>
                </c:pt>
                <c:pt idx="9">
                  <c:v>3188</c:v>
                </c:pt>
                <c:pt idx="10">
                  <c:v>3328</c:v>
                </c:pt>
                <c:pt idx="11">
                  <c:v>2986</c:v>
                </c:pt>
                <c:pt idx="12">
                  <c:v>2927</c:v>
                </c:pt>
                <c:pt idx="13">
                  <c:v>3076</c:v>
                </c:pt>
                <c:pt idx="14">
                  <c:v>2830</c:v>
                </c:pt>
              </c:numCache>
            </c:numRef>
          </c:val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女</c:v>
                </c:pt>
              </c:strCache>
            </c:strRef>
          </c:tx>
          <c:cat>
            <c:numRef>
              <c:f>Sheet2!$C$2:$C$27</c:f>
              <c:numCache>
                <c:formatCode>General</c:formatCode>
                <c:ptCount val="26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</c:numCache>
            </c:numRef>
          </c:cat>
          <c:val>
            <c:numRef>
              <c:f>Sheet2!$B$30:$B$55</c:f>
              <c:numCache>
                <c:formatCode>General</c:formatCode>
                <c:ptCount val="26"/>
                <c:pt idx="0">
                  <c:v>1160</c:v>
                </c:pt>
                <c:pt idx="1">
                  <c:v>1215</c:v>
                </c:pt>
                <c:pt idx="2">
                  <c:v>1568</c:v>
                </c:pt>
                <c:pt idx="3">
                  <c:v>1396</c:v>
                </c:pt>
                <c:pt idx="4">
                  <c:v>1477</c:v>
                </c:pt>
                <c:pt idx="5">
                  <c:v>1443</c:v>
                </c:pt>
                <c:pt idx="6">
                  <c:v>1937</c:v>
                </c:pt>
                <c:pt idx="7">
                  <c:v>2542</c:v>
                </c:pt>
                <c:pt idx="8">
                  <c:v>2739</c:v>
                </c:pt>
                <c:pt idx="9">
                  <c:v>2712</c:v>
                </c:pt>
                <c:pt idx="10">
                  <c:v>2631</c:v>
                </c:pt>
                <c:pt idx="11">
                  <c:v>2455</c:v>
                </c:pt>
                <c:pt idx="12">
                  <c:v>2227</c:v>
                </c:pt>
                <c:pt idx="13">
                  <c:v>2520</c:v>
                </c:pt>
                <c:pt idx="14">
                  <c:v>2367</c:v>
                </c:pt>
              </c:numCache>
            </c:numRef>
          </c:val>
        </c:ser>
        <c:marker val="1"/>
        <c:axId val="79994880"/>
        <c:axId val="79996800"/>
      </c:lineChart>
      <c:catAx>
        <c:axId val="79994880"/>
        <c:scaling>
          <c:orientation val="minMax"/>
        </c:scaling>
        <c:axPos val="b"/>
        <c:numFmt formatCode="General" sourceLinked="1"/>
        <c:tickLblPos val="nextTo"/>
        <c:crossAx val="79996800"/>
        <c:crosses val="autoZero"/>
        <c:auto val="1"/>
        <c:lblAlgn val="ctr"/>
        <c:lblOffset val="100"/>
      </c:catAx>
      <c:valAx>
        <c:axId val="79996800"/>
        <c:scaling>
          <c:orientation val="minMax"/>
          <c:max val="7000"/>
          <c:min val="1000"/>
        </c:scaling>
        <c:axPos val="l"/>
        <c:majorGridlines/>
        <c:numFmt formatCode="General" sourceLinked="1"/>
        <c:tickLblPos val="nextTo"/>
        <c:crossAx val="79994880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noFill/>
  </c:spPr>
  <c:txPr>
    <a:bodyPr/>
    <a:lstStyle/>
    <a:p>
      <a:pPr>
        <a:defRPr sz="20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台灣歷年外籍生人數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Sheet2!$A$1</c:f>
              <c:strCache>
                <c:ptCount val="1"/>
                <c:pt idx="0">
                  <c:v>男</c:v>
                </c:pt>
              </c:strCache>
            </c:strRef>
          </c:tx>
          <c:cat>
            <c:numRef>
              <c:f>Sheet2!$C$2:$C$27</c:f>
              <c:numCache>
                <c:formatCode>General</c:formatCode>
                <c:ptCount val="26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</c:numCache>
            </c:numRef>
          </c:cat>
          <c:val>
            <c:numRef>
              <c:f>Sheet2!$A$2:$A$27</c:f>
              <c:numCache>
                <c:formatCode>General</c:formatCode>
                <c:ptCount val="26"/>
                <c:pt idx="0">
                  <c:v>1822</c:v>
                </c:pt>
                <c:pt idx="1">
                  <c:v>2089</c:v>
                </c:pt>
                <c:pt idx="2">
                  <c:v>2519</c:v>
                </c:pt>
                <c:pt idx="3">
                  <c:v>2075</c:v>
                </c:pt>
                <c:pt idx="4">
                  <c:v>2292</c:v>
                </c:pt>
                <c:pt idx="5">
                  <c:v>2217</c:v>
                </c:pt>
                <c:pt idx="6">
                  <c:v>2648</c:v>
                </c:pt>
                <c:pt idx="7">
                  <c:v>3027</c:v>
                </c:pt>
                <c:pt idx="8">
                  <c:v>3521</c:v>
                </c:pt>
                <c:pt idx="9">
                  <c:v>3188</c:v>
                </c:pt>
                <c:pt idx="10">
                  <c:v>3328</c:v>
                </c:pt>
                <c:pt idx="11">
                  <c:v>2986</c:v>
                </c:pt>
                <c:pt idx="12">
                  <c:v>2927</c:v>
                </c:pt>
                <c:pt idx="13">
                  <c:v>3076</c:v>
                </c:pt>
                <c:pt idx="14">
                  <c:v>2830</c:v>
                </c:pt>
                <c:pt idx="15">
                  <c:v>2900</c:v>
                </c:pt>
                <c:pt idx="16">
                  <c:v>2629</c:v>
                </c:pt>
                <c:pt idx="17">
                  <c:v>2540</c:v>
                </c:pt>
                <c:pt idx="18">
                  <c:v>3067</c:v>
                </c:pt>
                <c:pt idx="19">
                  <c:v>3378</c:v>
                </c:pt>
                <c:pt idx="20">
                  <c:v>3029</c:v>
                </c:pt>
                <c:pt idx="21">
                  <c:v>3519</c:v>
                </c:pt>
                <c:pt idx="22">
                  <c:v>3814</c:v>
                </c:pt>
                <c:pt idx="23">
                  <c:v>4779</c:v>
                </c:pt>
                <c:pt idx="24">
                  <c:v>5543</c:v>
                </c:pt>
                <c:pt idx="25">
                  <c:v>6730</c:v>
                </c:pt>
              </c:numCache>
            </c:numRef>
          </c:val>
        </c:ser>
        <c:ser>
          <c:idx val="1"/>
          <c:order val="1"/>
          <c:tx>
            <c:strRef>
              <c:f>Sheet2!$B$1</c:f>
              <c:strCache>
                <c:ptCount val="1"/>
                <c:pt idx="0">
                  <c:v>女</c:v>
                </c:pt>
              </c:strCache>
            </c:strRef>
          </c:tx>
          <c:cat>
            <c:numRef>
              <c:f>Sheet2!$C$2:$C$27</c:f>
              <c:numCache>
                <c:formatCode>General</c:formatCode>
                <c:ptCount val="26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</c:numCache>
            </c:numRef>
          </c:cat>
          <c:val>
            <c:numRef>
              <c:f>Sheet2!$B$2:$B$27</c:f>
              <c:numCache>
                <c:formatCode>General</c:formatCode>
                <c:ptCount val="26"/>
                <c:pt idx="0">
                  <c:v>1160</c:v>
                </c:pt>
                <c:pt idx="1">
                  <c:v>1215</c:v>
                </c:pt>
                <c:pt idx="2">
                  <c:v>1568</c:v>
                </c:pt>
                <c:pt idx="3">
                  <c:v>1396</c:v>
                </c:pt>
                <c:pt idx="4">
                  <c:v>1477</c:v>
                </c:pt>
                <c:pt idx="5">
                  <c:v>1443</c:v>
                </c:pt>
                <c:pt idx="6">
                  <c:v>1937</c:v>
                </c:pt>
                <c:pt idx="7">
                  <c:v>2542</c:v>
                </c:pt>
                <c:pt idx="8">
                  <c:v>2739</c:v>
                </c:pt>
                <c:pt idx="9">
                  <c:v>2712</c:v>
                </c:pt>
                <c:pt idx="10">
                  <c:v>2631</c:v>
                </c:pt>
                <c:pt idx="11">
                  <c:v>2455</c:v>
                </c:pt>
                <c:pt idx="12">
                  <c:v>2227</c:v>
                </c:pt>
                <c:pt idx="13">
                  <c:v>2520</c:v>
                </c:pt>
                <c:pt idx="14">
                  <c:v>2367</c:v>
                </c:pt>
                <c:pt idx="15">
                  <c:v>2531</c:v>
                </c:pt>
                <c:pt idx="16">
                  <c:v>2581</c:v>
                </c:pt>
                <c:pt idx="17">
                  <c:v>2569</c:v>
                </c:pt>
                <c:pt idx="18">
                  <c:v>3549</c:v>
                </c:pt>
                <c:pt idx="19">
                  <c:v>4146</c:v>
                </c:pt>
                <c:pt idx="20">
                  <c:v>3351</c:v>
                </c:pt>
                <c:pt idx="21">
                  <c:v>3812</c:v>
                </c:pt>
                <c:pt idx="22">
                  <c:v>4030</c:v>
                </c:pt>
                <c:pt idx="23">
                  <c:v>4837</c:v>
                </c:pt>
                <c:pt idx="24">
                  <c:v>5492</c:v>
                </c:pt>
                <c:pt idx="25">
                  <c:v>6340</c:v>
                </c:pt>
              </c:numCache>
            </c:numRef>
          </c:val>
        </c:ser>
        <c:marker val="1"/>
        <c:axId val="82173952"/>
        <c:axId val="82175872"/>
      </c:lineChart>
      <c:catAx>
        <c:axId val="82173952"/>
        <c:scaling>
          <c:orientation val="minMax"/>
        </c:scaling>
        <c:axPos val="b"/>
        <c:numFmt formatCode="General" sourceLinked="1"/>
        <c:tickLblPos val="nextTo"/>
        <c:crossAx val="82175872"/>
        <c:crosses val="autoZero"/>
        <c:auto val="1"/>
        <c:lblAlgn val="ctr"/>
        <c:lblOffset val="100"/>
      </c:catAx>
      <c:valAx>
        <c:axId val="82175872"/>
        <c:scaling>
          <c:orientation val="minMax"/>
          <c:max val="7000"/>
          <c:min val="1000"/>
        </c:scaling>
        <c:axPos val="l"/>
        <c:majorGridlines/>
        <c:numFmt formatCode="General" sourceLinked="1"/>
        <c:tickLblPos val="nextTo"/>
        <c:crossAx val="82173952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noFill/>
  </c:spPr>
  <c:txPr>
    <a:bodyPr/>
    <a:lstStyle/>
    <a:p>
      <a:pPr>
        <a:defRPr sz="2000"/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2007</a:t>
            </a:r>
            <a:r>
              <a:rPr lang="zh-TW" altLang="en-US"/>
              <a:t>台灣外籍生人數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strRef>
              <c:f>Sheet4!$A$2:$A$21</c:f>
              <c:strCache>
                <c:ptCount val="20"/>
                <c:pt idx="0">
                  <c:v>日本</c:v>
                </c:pt>
                <c:pt idx="1">
                  <c:v>美國</c:v>
                </c:pt>
                <c:pt idx="2">
                  <c:v>印尼</c:v>
                </c:pt>
                <c:pt idx="3">
                  <c:v>南韓</c:v>
                </c:pt>
                <c:pt idx="4">
                  <c:v>越南</c:v>
                </c:pt>
                <c:pt idx="5">
                  <c:v>馬來西亞</c:v>
                </c:pt>
                <c:pt idx="6">
                  <c:v>加拿大</c:v>
                </c:pt>
                <c:pt idx="7">
                  <c:v>泰國</c:v>
                </c:pt>
                <c:pt idx="8">
                  <c:v>法國</c:v>
                </c:pt>
                <c:pt idx="9">
                  <c:v>印度</c:v>
                </c:pt>
                <c:pt idx="10">
                  <c:v>德國</c:v>
                </c:pt>
                <c:pt idx="11">
                  <c:v>英國</c:v>
                </c:pt>
                <c:pt idx="12">
                  <c:v>菲律賓</c:v>
                </c:pt>
                <c:pt idx="13">
                  <c:v>俄羅斯</c:v>
                </c:pt>
                <c:pt idx="14">
                  <c:v>蒙古</c:v>
                </c:pt>
                <c:pt idx="15">
                  <c:v>澳大利亞</c:v>
                </c:pt>
                <c:pt idx="16">
                  <c:v>南非</c:v>
                </c:pt>
                <c:pt idx="17">
                  <c:v>宏都拉斯</c:v>
                </c:pt>
                <c:pt idx="18">
                  <c:v>巴拉圭</c:v>
                </c:pt>
                <c:pt idx="19">
                  <c:v>尼加拉瓜</c:v>
                </c:pt>
              </c:strCache>
            </c:strRef>
          </c:cat>
          <c:val>
            <c:numRef>
              <c:f>Sheet4!$B$2:$B$21</c:f>
              <c:numCache>
                <c:formatCode>General</c:formatCode>
                <c:ptCount val="20"/>
                <c:pt idx="0">
                  <c:v>2297</c:v>
                </c:pt>
                <c:pt idx="1">
                  <c:v>1866</c:v>
                </c:pt>
                <c:pt idx="2">
                  <c:v>1658</c:v>
                </c:pt>
                <c:pt idx="3">
                  <c:v>1505</c:v>
                </c:pt>
                <c:pt idx="4">
                  <c:v>1276</c:v>
                </c:pt>
                <c:pt idx="5">
                  <c:v>872</c:v>
                </c:pt>
                <c:pt idx="6">
                  <c:v>529</c:v>
                </c:pt>
                <c:pt idx="7">
                  <c:v>487</c:v>
                </c:pt>
                <c:pt idx="8">
                  <c:v>380</c:v>
                </c:pt>
                <c:pt idx="9">
                  <c:v>362</c:v>
                </c:pt>
                <c:pt idx="10">
                  <c:v>293</c:v>
                </c:pt>
                <c:pt idx="11">
                  <c:v>274</c:v>
                </c:pt>
                <c:pt idx="12">
                  <c:v>252</c:v>
                </c:pt>
                <c:pt idx="13">
                  <c:v>219</c:v>
                </c:pt>
                <c:pt idx="14">
                  <c:v>202</c:v>
                </c:pt>
                <c:pt idx="15">
                  <c:v>167</c:v>
                </c:pt>
                <c:pt idx="16">
                  <c:v>125</c:v>
                </c:pt>
                <c:pt idx="17">
                  <c:v>112</c:v>
                </c:pt>
                <c:pt idx="18">
                  <c:v>109</c:v>
                </c:pt>
                <c:pt idx="19">
                  <c:v>98</c:v>
                </c:pt>
              </c:numCache>
            </c:numRef>
          </c:val>
        </c:ser>
        <c:marker val="1"/>
        <c:axId val="84478208"/>
        <c:axId val="107163648"/>
      </c:lineChart>
      <c:catAx>
        <c:axId val="84478208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/>
            </a:pPr>
            <a:endParaRPr lang="zh-TW"/>
          </a:p>
        </c:txPr>
        <c:crossAx val="107163648"/>
        <c:crosses val="autoZero"/>
        <c:lblAlgn val="ctr"/>
        <c:lblOffset val="0"/>
      </c:catAx>
      <c:valAx>
        <c:axId val="107163648"/>
        <c:scaling>
          <c:orientation val="minMax"/>
          <c:max val="5000"/>
          <c:min val="0"/>
        </c:scaling>
        <c:axPos val="l"/>
        <c:majorGridlines/>
        <c:numFmt formatCode="General" sourceLinked="1"/>
        <c:tickLblPos val="nextTo"/>
        <c:crossAx val="84478208"/>
        <c:crosses val="autoZero"/>
        <c:crossBetween val="midCat"/>
      </c:valAx>
      <c:spPr>
        <a:solidFill>
          <a:schemeClr val="bg1"/>
        </a:solidFill>
      </c:spPr>
    </c:plotArea>
    <c:plotVisOnly val="1"/>
  </c:chart>
  <c:spPr>
    <a:solidFill>
      <a:schemeClr val="bg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2007</a:t>
            </a:r>
            <a:r>
              <a:rPr lang="zh-TW" altLang="en-US"/>
              <a:t>台灣外籍生人數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strRef>
              <c:f>Sheet4!$A$2:$A$21</c:f>
              <c:strCache>
                <c:ptCount val="20"/>
                <c:pt idx="0">
                  <c:v>日本</c:v>
                </c:pt>
                <c:pt idx="1">
                  <c:v>美國</c:v>
                </c:pt>
                <c:pt idx="2">
                  <c:v>印尼</c:v>
                </c:pt>
                <c:pt idx="3">
                  <c:v>南韓</c:v>
                </c:pt>
                <c:pt idx="4">
                  <c:v>越南</c:v>
                </c:pt>
                <c:pt idx="5">
                  <c:v>馬來西亞</c:v>
                </c:pt>
                <c:pt idx="6">
                  <c:v>加拿大</c:v>
                </c:pt>
                <c:pt idx="7">
                  <c:v>泰國</c:v>
                </c:pt>
                <c:pt idx="8">
                  <c:v>法國</c:v>
                </c:pt>
                <c:pt idx="9">
                  <c:v>印度</c:v>
                </c:pt>
                <c:pt idx="10">
                  <c:v>德國</c:v>
                </c:pt>
                <c:pt idx="11">
                  <c:v>英國</c:v>
                </c:pt>
                <c:pt idx="12">
                  <c:v>菲律賓</c:v>
                </c:pt>
                <c:pt idx="13">
                  <c:v>俄羅斯</c:v>
                </c:pt>
                <c:pt idx="14">
                  <c:v>蒙古</c:v>
                </c:pt>
                <c:pt idx="15">
                  <c:v>澳大利亞</c:v>
                </c:pt>
                <c:pt idx="16">
                  <c:v>南非</c:v>
                </c:pt>
                <c:pt idx="17">
                  <c:v>宏都拉斯</c:v>
                </c:pt>
                <c:pt idx="18">
                  <c:v>巴拉圭</c:v>
                </c:pt>
                <c:pt idx="19">
                  <c:v>尼加拉瓜</c:v>
                </c:pt>
              </c:strCache>
            </c:strRef>
          </c:cat>
          <c:val>
            <c:numRef>
              <c:f>Sheet4!$B$2:$B$21</c:f>
              <c:numCache>
                <c:formatCode>General</c:formatCode>
                <c:ptCount val="20"/>
                <c:pt idx="0">
                  <c:v>2297</c:v>
                </c:pt>
                <c:pt idx="1">
                  <c:v>1866</c:v>
                </c:pt>
                <c:pt idx="2">
                  <c:v>1658</c:v>
                </c:pt>
                <c:pt idx="3">
                  <c:v>1505</c:v>
                </c:pt>
                <c:pt idx="4">
                  <c:v>1276</c:v>
                </c:pt>
                <c:pt idx="5">
                  <c:v>872</c:v>
                </c:pt>
                <c:pt idx="6">
                  <c:v>529</c:v>
                </c:pt>
                <c:pt idx="7">
                  <c:v>487</c:v>
                </c:pt>
                <c:pt idx="8">
                  <c:v>380</c:v>
                </c:pt>
                <c:pt idx="9">
                  <c:v>362</c:v>
                </c:pt>
                <c:pt idx="10">
                  <c:v>293</c:v>
                </c:pt>
                <c:pt idx="11">
                  <c:v>274</c:v>
                </c:pt>
                <c:pt idx="12">
                  <c:v>252</c:v>
                </c:pt>
                <c:pt idx="13">
                  <c:v>219</c:v>
                </c:pt>
                <c:pt idx="14">
                  <c:v>202</c:v>
                </c:pt>
                <c:pt idx="15">
                  <c:v>167</c:v>
                </c:pt>
                <c:pt idx="16">
                  <c:v>125</c:v>
                </c:pt>
                <c:pt idx="17">
                  <c:v>112</c:v>
                </c:pt>
                <c:pt idx="18">
                  <c:v>109</c:v>
                </c:pt>
                <c:pt idx="19">
                  <c:v>98</c:v>
                </c:pt>
              </c:numCache>
            </c:numRef>
          </c:val>
        </c:ser>
        <c:ser>
          <c:idx val="1"/>
          <c:order val="1"/>
          <c:val>
            <c:numRef>
              <c:f>Sheet4!$E$2:$E$21</c:f>
              <c:numCache>
                <c:formatCode>General</c:formatCode>
                <c:ptCount val="20"/>
                <c:pt idx="0">
                  <c:v>203</c:v>
                </c:pt>
                <c:pt idx="1">
                  <c:v>634</c:v>
                </c:pt>
                <c:pt idx="2">
                  <c:v>842</c:v>
                </c:pt>
                <c:pt idx="3">
                  <c:v>995</c:v>
                </c:pt>
                <c:pt idx="4">
                  <c:v>1224</c:v>
                </c:pt>
                <c:pt idx="5">
                  <c:v>1628</c:v>
                </c:pt>
                <c:pt idx="6">
                  <c:v>1971</c:v>
                </c:pt>
                <c:pt idx="7">
                  <c:v>2013</c:v>
                </c:pt>
                <c:pt idx="8">
                  <c:v>2120</c:v>
                </c:pt>
                <c:pt idx="9">
                  <c:v>2138</c:v>
                </c:pt>
                <c:pt idx="10">
                  <c:v>2207</c:v>
                </c:pt>
                <c:pt idx="11">
                  <c:v>2226</c:v>
                </c:pt>
                <c:pt idx="12">
                  <c:v>2248</c:v>
                </c:pt>
                <c:pt idx="13">
                  <c:v>2281</c:v>
                </c:pt>
                <c:pt idx="14">
                  <c:v>2298</c:v>
                </c:pt>
                <c:pt idx="15">
                  <c:v>2333</c:v>
                </c:pt>
                <c:pt idx="16">
                  <c:v>2375</c:v>
                </c:pt>
                <c:pt idx="17">
                  <c:v>2388</c:v>
                </c:pt>
                <c:pt idx="18">
                  <c:v>2391</c:v>
                </c:pt>
                <c:pt idx="19">
                  <c:v>2402</c:v>
                </c:pt>
              </c:numCache>
            </c:numRef>
          </c:val>
        </c:ser>
        <c:marker val="1"/>
        <c:axId val="57426688"/>
        <c:axId val="57428224"/>
      </c:lineChart>
      <c:catAx>
        <c:axId val="57426688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/>
            </a:pPr>
            <a:endParaRPr lang="zh-TW"/>
          </a:p>
        </c:txPr>
        <c:crossAx val="57428224"/>
        <c:crosses val="autoZero"/>
        <c:lblAlgn val="ctr"/>
        <c:lblOffset val="0"/>
      </c:catAx>
      <c:valAx>
        <c:axId val="57428224"/>
        <c:scaling>
          <c:orientation val="minMax"/>
          <c:max val="5000"/>
          <c:min val="0"/>
        </c:scaling>
        <c:axPos val="l"/>
        <c:majorGridlines/>
        <c:numFmt formatCode="General" sourceLinked="1"/>
        <c:tickLblPos val="nextTo"/>
        <c:crossAx val="57426688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2007</a:t>
            </a:r>
            <a:r>
              <a:rPr lang="zh-TW" altLang="en-US"/>
              <a:t>台灣外籍生人數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strRef>
              <c:f>Sheet4!$A$2:$A$21</c:f>
              <c:strCache>
                <c:ptCount val="20"/>
                <c:pt idx="0">
                  <c:v>日本</c:v>
                </c:pt>
                <c:pt idx="1">
                  <c:v>美國</c:v>
                </c:pt>
                <c:pt idx="2">
                  <c:v>印尼</c:v>
                </c:pt>
                <c:pt idx="3">
                  <c:v>南韓</c:v>
                </c:pt>
                <c:pt idx="4">
                  <c:v>越南</c:v>
                </c:pt>
                <c:pt idx="5">
                  <c:v>馬來西亞</c:v>
                </c:pt>
                <c:pt idx="6">
                  <c:v>加拿大</c:v>
                </c:pt>
                <c:pt idx="7">
                  <c:v>泰國</c:v>
                </c:pt>
                <c:pt idx="8">
                  <c:v>法國</c:v>
                </c:pt>
                <c:pt idx="9">
                  <c:v>印度</c:v>
                </c:pt>
                <c:pt idx="10">
                  <c:v>德國</c:v>
                </c:pt>
                <c:pt idx="11">
                  <c:v>英國</c:v>
                </c:pt>
                <c:pt idx="12">
                  <c:v>菲律賓</c:v>
                </c:pt>
                <c:pt idx="13">
                  <c:v>俄羅斯</c:v>
                </c:pt>
                <c:pt idx="14">
                  <c:v>蒙古</c:v>
                </c:pt>
                <c:pt idx="15">
                  <c:v>澳大利亞</c:v>
                </c:pt>
                <c:pt idx="16">
                  <c:v>南非</c:v>
                </c:pt>
                <c:pt idx="17">
                  <c:v>宏都拉斯</c:v>
                </c:pt>
                <c:pt idx="18">
                  <c:v>巴拉圭</c:v>
                </c:pt>
                <c:pt idx="19">
                  <c:v>尼加拉瓜</c:v>
                </c:pt>
              </c:strCache>
            </c:strRef>
          </c:cat>
          <c:val>
            <c:numRef>
              <c:f>Sheet4!$B$2:$B$21</c:f>
              <c:numCache>
                <c:formatCode>General</c:formatCode>
                <c:ptCount val="20"/>
                <c:pt idx="0">
                  <c:v>2297</c:v>
                </c:pt>
                <c:pt idx="1">
                  <c:v>1866</c:v>
                </c:pt>
                <c:pt idx="2">
                  <c:v>1658</c:v>
                </c:pt>
                <c:pt idx="3">
                  <c:v>1505</c:v>
                </c:pt>
                <c:pt idx="4">
                  <c:v>1276</c:v>
                </c:pt>
                <c:pt idx="5">
                  <c:v>872</c:v>
                </c:pt>
                <c:pt idx="6">
                  <c:v>529</c:v>
                </c:pt>
                <c:pt idx="7">
                  <c:v>487</c:v>
                </c:pt>
                <c:pt idx="8">
                  <c:v>380</c:v>
                </c:pt>
                <c:pt idx="9">
                  <c:v>362</c:v>
                </c:pt>
                <c:pt idx="10">
                  <c:v>293</c:v>
                </c:pt>
                <c:pt idx="11">
                  <c:v>274</c:v>
                </c:pt>
                <c:pt idx="12">
                  <c:v>252</c:v>
                </c:pt>
                <c:pt idx="13">
                  <c:v>219</c:v>
                </c:pt>
                <c:pt idx="14">
                  <c:v>202</c:v>
                </c:pt>
                <c:pt idx="15">
                  <c:v>167</c:v>
                </c:pt>
                <c:pt idx="16">
                  <c:v>125</c:v>
                </c:pt>
                <c:pt idx="17">
                  <c:v>112</c:v>
                </c:pt>
                <c:pt idx="18">
                  <c:v>109</c:v>
                </c:pt>
                <c:pt idx="19">
                  <c:v>98</c:v>
                </c:pt>
              </c:numCache>
            </c:numRef>
          </c:val>
        </c:ser>
        <c:ser>
          <c:idx val="1"/>
          <c:order val="1"/>
          <c:val>
            <c:numRef>
              <c:f>Sheet4!$D$2:$D$21</c:f>
              <c:numCache>
                <c:formatCode>General</c:formatCode>
                <c:ptCount val="20"/>
                <c:pt idx="0">
                  <c:v>3767</c:v>
                </c:pt>
                <c:pt idx="1">
                  <c:v>4604</c:v>
                </c:pt>
                <c:pt idx="2">
                  <c:v>165</c:v>
                </c:pt>
                <c:pt idx="3">
                  <c:v>1969</c:v>
                </c:pt>
                <c:pt idx="4">
                  <c:v>79</c:v>
                </c:pt>
                <c:pt idx="5">
                  <c:v>654</c:v>
                </c:pt>
                <c:pt idx="6">
                  <c:v>3942</c:v>
                </c:pt>
                <c:pt idx="7">
                  <c:v>340</c:v>
                </c:pt>
                <c:pt idx="8">
                  <c:v>3850</c:v>
                </c:pt>
                <c:pt idx="9">
                  <c:v>95</c:v>
                </c:pt>
                <c:pt idx="10">
                  <c:v>3886</c:v>
                </c:pt>
                <c:pt idx="11">
                  <c:v>4274</c:v>
                </c:pt>
                <c:pt idx="12">
                  <c:v>462</c:v>
                </c:pt>
                <c:pt idx="13">
                  <c:v>756</c:v>
                </c:pt>
                <c:pt idx="14">
                  <c:v>129</c:v>
                </c:pt>
                <c:pt idx="15">
                  <c:v>3596</c:v>
                </c:pt>
                <c:pt idx="16">
                  <c:v>576</c:v>
                </c:pt>
                <c:pt idx="17">
                  <c:v>160</c:v>
                </c:pt>
                <c:pt idx="18">
                  <c:v>167</c:v>
                </c:pt>
                <c:pt idx="19">
                  <c:v>98</c:v>
                </c:pt>
              </c:numCache>
            </c:numRef>
          </c:val>
        </c:ser>
        <c:marker val="1"/>
        <c:axId val="60328192"/>
        <c:axId val="60444672"/>
      </c:lineChart>
      <c:catAx>
        <c:axId val="60328192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/>
            </a:pPr>
            <a:endParaRPr lang="zh-TW"/>
          </a:p>
        </c:txPr>
        <c:crossAx val="60444672"/>
        <c:crosses val="autoZero"/>
        <c:lblAlgn val="ctr"/>
        <c:lblOffset val="0"/>
      </c:catAx>
      <c:valAx>
        <c:axId val="60444672"/>
        <c:scaling>
          <c:orientation val="minMax"/>
          <c:max val="5000"/>
          <c:min val="0"/>
        </c:scaling>
        <c:axPos val="l"/>
        <c:majorGridlines/>
        <c:numFmt formatCode="General" sourceLinked="1"/>
        <c:tickLblPos val="nextTo"/>
        <c:crossAx val="60328192"/>
        <c:crosses val="autoZero"/>
        <c:crossBetween val="midCat"/>
      </c:valAx>
      <c:spPr>
        <a:solidFill>
          <a:sysClr val="window" lastClr="FFFFFF"/>
        </a:solidFill>
      </c:spPr>
    </c:plotArea>
    <c:plotVisOnly val="1"/>
  </c:chart>
  <c:spPr>
    <a:solidFill>
      <a:schemeClr val="bg1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台大歷年外籍生人數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numRef>
              <c:f>Sheet1!$B$1:$B$9</c:f>
              <c:numCache>
                <c:formatCode>General</c:formatCode>
                <c:ptCount val="9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</c:numCache>
            </c:numRef>
          </c:cat>
          <c:val>
            <c:numRef>
              <c:f>Sheet1!$A$12:$A$20</c:f>
              <c:numCache>
                <c:formatCode>General</c:formatCode>
                <c:ptCount val="9"/>
                <c:pt idx="0">
                  <c:v>86</c:v>
                </c:pt>
                <c:pt idx="1">
                  <c:v>87</c:v>
                </c:pt>
                <c:pt idx="2">
                  <c:v>93</c:v>
                </c:pt>
                <c:pt idx="3">
                  <c:v>101</c:v>
                </c:pt>
                <c:pt idx="4">
                  <c:v>99</c:v>
                </c:pt>
              </c:numCache>
            </c:numRef>
          </c:val>
        </c:ser>
        <c:marker val="1"/>
        <c:axId val="78060928"/>
        <c:axId val="78066816"/>
      </c:lineChart>
      <c:catAx>
        <c:axId val="78060928"/>
        <c:scaling>
          <c:orientation val="minMax"/>
        </c:scaling>
        <c:axPos val="b"/>
        <c:numFmt formatCode="General" sourceLinked="1"/>
        <c:tickLblPos val="nextTo"/>
        <c:crossAx val="78066816"/>
        <c:crosses val="autoZero"/>
        <c:auto val="1"/>
        <c:lblAlgn val="ctr"/>
        <c:lblOffset val="100"/>
      </c:catAx>
      <c:valAx>
        <c:axId val="78066816"/>
        <c:scaling>
          <c:orientation val="minMax"/>
          <c:max val="160"/>
          <c:min val="80"/>
        </c:scaling>
        <c:axPos val="l"/>
        <c:majorGridlines/>
        <c:numFmt formatCode="General" sourceLinked="1"/>
        <c:tickLblPos val="nextTo"/>
        <c:crossAx val="78060928"/>
        <c:crosses val="autoZero"/>
        <c:crossBetween val="midCat"/>
      </c:valAx>
      <c:spPr>
        <a:solidFill>
          <a:sysClr val="window" lastClr="FFFFFF"/>
        </a:solidFill>
        <a:ln w="25400">
          <a:noFill/>
        </a:ln>
      </c:spPr>
    </c:plotArea>
    <c:plotVisOnly val="1"/>
  </c:chart>
  <c:spPr>
    <a:noFill/>
  </c:spPr>
  <c:txPr>
    <a:bodyPr/>
    <a:lstStyle/>
    <a:p>
      <a:pPr>
        <a:defRPr sz="2000"/>
      </a:pPr>
      <a:endParaRPr lang="zh-TW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台大歷年外籍生人數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numRef>
              <c:f>Sheet1!$B$1:$B$9</c:f>
              <c:numCache>
                <c:formatCode>General</c:formatCode>
                <c:ptCount val="9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</c:numCache>
            </c:numRef>
          </c:cat>
          <c:val>
            <c:numRef>
              <c:f>Sheet1!$A$1:$A$9</c:f>
              <c:numCache>
                <c:formatCode>General</c:formatCode>
                <c:ptCount val="9"/>
                <c:pt idx="0">
                  <c:v>86</c:v>
                </c:pt>
                <c:pt idx="1">
                  <c:v>87</c:v>
                </c:pt>
                <c:pt idx="2">
                  <c:v>93</c:v>
                </c:pt>
                <c:pt idx="3">
                  <c:v>101</c:v>
                </c:pt>
                <c:pt idx="4">
                  <c:v>99</c:v>
                </c:pt>
                <c:pt idx="5">
                  <c:v>126</c:v>
                </c:pt>
                <c:pt idx="6">
                  <c:v>148</c:v>
                </c:pt>
                <c:pt idx="7">
                  <c:v>155</c:v>
                </c:pt>
                <c:pt idx="8">
                  <c:v>142</c:v>
                </c:pt>
              </c:numCache>
            </c:numRef>
          </c:val>
        </c:ser>
        <c:marker val="1"/>
        <c:axId val="78131584"/>
        <c:axId val="78133120"/>
      </c:lineChart>
      <c:catAx>
        <c:axId val="78131584"/>
        <c:scaling>
          <c:orientation val="minMax"/>
        </c:scaling>
        <c:axPos val="b"/>
        <c:numFmt formatCode="General" sourceLinked="1"/>
        <c:tickLblPos val="nextTo"/>
        <c:crossAx val="78133120"/>
        <c:crosses val="autoZero"/>
        <c:auto val="1"/>
        <c:lblAlgn val="ctr"/>
        <c:lblOffset val="100"/>
      </c:catAx>
      <c:valAx>
        <c:axId val="78133120"/>
        <c:scaling>
          <c:orientation val="minMax"/>
          <c:max val="160"/>
          <c:min val="80"/>
        </c:scaling>
        <c:axPos val="l"/>
        <c:majorGridlines/>
        <c:numFmt formatCode="General" sourceLinked="1"/>
        <c:tickLblPos val="nextTo"/>
        <c:crossAx val="78131584"/>
        <c:crosses val="autoZero"/>
        <c:crossBetween val="midCat"/>
      </c:valAx>
      <c:spPr>
        <a:solidFill>
          <a:sysClr val="window" lastClr="FFFFFF"/>
        </a:solidFill>
        <a:ln w="25400">
          <a:noFill/>
        </a:ln>
      </c:spPr>
    </c:plotArea>
    <c:plotVisOnly val="1"/>
  </c:chart>
  <c:spPr>
    <a:noFill/>
  </c:spPr>
  <c:txPr>
    <a:bodyPr/>
    <a:lstStyle/>
    <a:p>
      <a:pPr>
        <a:defRPr sz="2000"/>
      </a:pPr>
      <a:endParaRPr lang="zh-TW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2007</a:t>
            </a:r>
            <a:r>
              <a:rPr lang="zh-TW" altLang="en-US"/>
              <a:t>台大各國姐妹校數 </a:t>
            </a:r>
          </a:p>
        </c:rich>
      </c:tx>
    </c:title>
    <c:plotArea>
      <c:layout/>
      <c:lineChart>
        <c:grouping val="standard"/>
        <c:ser>
          <c:idx val="0"/>
          <c:order val="0"/>
          <c:cat>
            <c:strRef>
              <c:f>Sheet3!$A$1:$A$23</c:f>
              <c:strCache>
                <c:ptCount val="23"/>
                <c:pt idx="0">
                  <c:v>美國</c:v>
                </c:pt>
                <c:pt idx="1">
                  <c:v>日本</c:v>
                </c:pt>
                <c:pt idx="2">
                  <c:v>中國</c:v>
                </c:pt>
                <c:pt idx="3">
                  <c:v>法國</c:v>
                </c:pt>
                <c:pt idx="4">
                  <c:v>德國</c:v>
                </c:pt>
                <c:pt idx="5">
                  <c:v>南韓</c:v>
                </c:pt>
                <c:pt idx="6">
                  <c:v>英國</c:v>
                </c:pt>
                <c:pt idx="7">
                  <c:v>澳大利亞</c:v>
                </c:pt>
                <c:pt idx="8">
                  <c:v>荷蘭</c:v>
                </c:pt>
                <c:pt idx="9">
                  <c:v>加拿大</c:v>
                </c:pt>
                <c:pt idx="10">
                  <c:v>泰國</c:v>
                </c:pt>
                <c:pt idx="11">
                  <c:v>香港</c:v>
                </c:pt>
                <c:pt idx="12">
                  <c:v>瑞典</c:v>
                </c:pt>
                <c:pt idx="13">
                  <c:v>西班牙</c:v>
                </c:pt>
                <c:pt idx="14">
                  <c:v>越南</c:v>
                </c:pt>
                <c:pt idx="15">
                  <c:v>瑞士</c:v>
                </c:pt>
                <c:pt idx="16">
                  <c:v>比利時</c:v>
                </c:pt>
                <c:pt idx="17">
                  <c:v>匈牙利</c:v>
                </c:pt>
                <c:pt idx="18">
                  <c:v>俄羅斯</c:v>
                </c:pt>
                <c:pt idx="19">
                  <c:v>菲律賓</c:v>
                </c:pt>
                <c:pt idx="20">
                  <c:v>新加坡</c:v>
                </c:pt>
                <c:pt idx="21">
                  <c:v>義大利</c:v>
                </c:pt>
                <c:pt idx="22">
                  <c:v>蒙古</c:v>
                </c:pt>
              </c:strCache>
            </c:strRef>
          </c:cat>
          <c:val>
            <c:numRef>
              <c:f>Sheet3!$B$1:$B$23</c:f>
              <c:numCache>
                <c:formatCode>General</c:formatCode>
                <c:ptCount val="23"/>
                <c:pt idx="0">
                  <c:v>63</c:v>
                </c:pt>
                <c:pt idx="1">
                  <c:v>32</c:v>
                </c:pt>
                <c:pt idx="2">
                  <c:v>21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  <c:pt idx="8">
                  <c:v>9</c:v>
                </c:pt>
                <c:pt idx="9">
                  <c:v>8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</c:numCache>
            </c:numRef>
          </c:val>
        </c:ser>
        <c:marker val="1"/>
        <c:axId val="78153600"/>
        <c:axId val="78155136"/>
      </c:lineChart>
      <c:catAx>
        <c:axId val="78153600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/>
            </a:pPr>
            <a:endParaRPr lang="zh-TW"/>
          </a:p>
        </c:txPr>
        <c:crossAx val="78155136"/>
        <c:crosses val="autoZero"/>
        <c:lblAlgn val="ctr"/>
        <c:lblOffset val="0"/>
      </c:catAx>
      <c:valAx>
        <c:axId val="78155136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78153600"/>
        <c:crosses val="autoZero"/>
        <c:crossBetween val="midCat"/>
      </c:valAx>
      <c:spPr>
        <a:solidFill>
          <a:schemeClr val="bg1"/>
        </a:solidFill>
      </c:spPr>
    </c:plotArea>
    <c:plotVisOnly val="1"/>
  </c:chart>
  <c:spPr>
    <a:solidFill>
      <a:schemeClr val="bg1"/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en-US" altLang="zh-TW"/>
              <a:t>2007</a:t>
            </a:r>
            <a:r>
              <a:rPr lang="zh-TW" altLang="en-US"/>
              <a:t>台大各國姐妹校數 </a:t>
            </a:r>
          </a:p>
        </c:rich>
      </c:tx>
    </c:title>
    <c:plotArea>
      <c:layout/>
      <c:lineChart>
        <c:grouping val="standard"/>
        <c:ser>
          <c:idx val="0"/>
          <c:order val="0"/>
          <c:cat>
            <c:strRef>
              <c:f>Sheet3!$A$1:$A$23</c:f>
              <c:strCache>
                <c:ptCount val="23"/>
                <c:pt idx="0">
                  <c:v>美國</c:v>
                </c:pt>
                <c:pt idx="1">
                  <c:v>日本</c:v>
                </c:pt>
                <c:pt idx="2">
                  <c:v>中國</c:v>
                </c:pt>
                <c:pt idx="3">
                  <c:v>法國</c:v>
                </c:pt>
                <c:pt idx="4">
                  <c:v>德國</c:v>
                </c:pt>
                <c:pt idx="5">
                  <c:v>南韓</c:v>
                </c:pt>
                <c:pt idx="6">
                  <c:v>英國</c:v>
                </c:pt>
                <c:pt idx="7">
                  <c:v>澳大利亞</c:v>
                </c:pt>
                <c:pt idx="8">
                  <c:v>荷蘭</c:v>
                </c:pt>
                <c:pt idx="9">
                  <c:v>加拿大</c:v>
                </c:pt>
                <c:pt idx="10">
                  <c:v>泰國</c:v>
                </c:pt>
                <c:pt idx="11">
                  <c:v>香港</c:v>
                </c:pt>
                <c:pt idx="12">
                  <c:v>瑞典</c:v>
                </c:pt>
                <c:pt idx="13">
                  <c:v>西班牙</c:v>
                </c:pt>
                <c:pt idx="14">
                  <c:v>越南</c:v>
                </c:pt>
                <c:pt idx="15">
                  <c:v>瑞士</c:v>
                </c:pt>
                <c:pt idx="16">
                  <c:v>比利時</c:v>
                </c:pt>
                <c:pt idx="17">
                  <c:v>匈牙利</c:v>
                </c:pt>
                <c:pt idx="18">
                  <c:v>俄羅斯</c:v>
                </c:pt>
                <c:pt idx="19">
                  <c:v>菲律賓</c:v>
                </c:pt>
                <c:pt idx="20">
                  <c:v>新加坡</c:v>
                </c:pt>
                <c:pt idx="21">
                  <c:v>義大利</c:v>
                </c:pt>
                <c:pt idx="22">
                  <c:v>蒙古</c:v>
                </c:pt>
              </c:strCache>
            </c:strRef>
          </c:cat>
          <c:val>
            <c:numRef>
              <c:f>Sheet3!$B$1:$B$23</c:f>
              <c:numCache>
                <c:formatCode>General</c:formatCode>
                <c:ptCount val="23"/>
                <c:pt idx="0">
                  <c:v>63</c:v>
                </c:pt>
                <c:pt idx="1">
                  <c:v>32</c:v>
                </c:pt>
                <c:pt idx="2">
                  <c:v>21</c:v>
                </c:pt>
                <c:pt idx="3">
                  <c:v>20</c:v>
                </c:pt>
                <c:pt idx="4">
                  <c:v>18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  <c:pt idx="8">
                  <c:v>9</c:v>
                </c:pt>
                <c:pt idx="9">
                  <c:v>8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</c:numCache>
            </c:numRef>
          </c:val>
        </c:ser>
        <c:ser>
          <c:idx val="1"/>
          <c:order val="1"/>
          <c:val>
            <c:numRef>
              <c:f>Sheet3!$D$1:$D$23</c:f>
              <c:numCache>
                <c:formatCode>General</c:formatCode>
                <c:ptCount val="23"/>
                <c:pt idx="0">
                  <c:v>46.04</c:v>
                </c:pt>
                <c:pt idx="1">
                  <c:v>37.67</c:v>
                </c:pt>
                <c:pt idx="2">
                  <c:v>2.36</c:v>
                </c:pt>
                <c:pt idx="3">
                  <c:v>38.5</c:v>
                </c:pt>
                <c:pt idx="4">
                  <c:v>38.86</c:v>
                </c:pt>
                <c:pt idx="5">
                  <c:v>19.690000000000001</c:v>
                </c:pt>
                <c:pt idx="6">
                  <c:v>42.74</c:v>
                </c:pt>
                <c:pt idx="7">
                  <c:v>35.96</c:v>
                </c:pt>
                <c:pt idx="8">
                  <c:v>45.82</c:v>
                </c:pt>
                <c:pt idx="9">
                  <c:v>39.42</c:v>
                </c:pt>
                <c:pt idx="10">
                  <c:v>3.4</c:v>
                </c:pt>
                <c:pt idx="11">
                  <c:v>31.610000000000031</c:v>
                </c:pt>
                <c:pt idx="12">
                  <c:v>46.06</c:v>
                </c:pt>
                <c:pt idx="13">
                  <c:v>29.45</c:v>
                </c:pt>
                <c:pt idx="14">
                  <c:v>0.79</c:v>
                </c:pt>
                <c:pt idx="15">
                  <c:v>59.879999999999995</c:v>
                </c:pt>
                <c:pt idx="16">
                  <c:v>40.71</c:v>
                </c:pt>
                <c:pt idx="17">
                  <c:v>11.57</c:v>
                </c:pt>
                <c:pt idx="18">
                  <c:v>7.56</c:v>
                </c:pt>
                <c:pt idx="19">
                  <c:v>4.6199999999999966</c:v>
                </c:pt>
                <c:pt idx="20">
                  <c:v>32.47</c:v>
                </c:pt>
                <c:pt idx="21">
                  <c:v>33.54</c:v>
                </c:pt>
                <c:pt idx="22">
                  <c:v>1.29</c:v>
                </c:pt>
              </c:numCache>
            </c:numRef>
          </c:val>
        </c:ser>
        <c:marker val="1"/>
        <c:axId val="78172160"/>
        <c:axId val="78173696"/>
      </c:lineChart>
      <c:catAx>
        <c:axId val="78172160"/>
        <c:scaling>
          <c:orientation val="minMax"/>
        </c:scaling>
        <c:axPos val="b"/>
        <c:tickLblPos val="nextTo"/>
        <c:txPr>
          <a:bodyPr rot="2700000" vert="horz"/>
          <a:lstStyle/>
          <a:p>
            <a:pPr>
              <a:defRPr/>
            </a:pPr>
            <a:endParaRPr lang="zh-TW"/>
          </a:p>
        </c:txPr>
        <c:crossAx val="78173696"/>
        <c:crosses val="autoZero"/>
        <c:lblAlgn val="ctr"/>
        <c:lblOffset val="0"/>
      </c:catAx>
      <c:valAx>
        <c:axId val="78173696"/>
        <c:scaling>
          <c:orientation val="minMax"/>
          <c:max val="70"/>
          <c:min val="0"/>
        </c:scaling>
        <c:axPos val="l"/>
        <c:majorGridlines/>
        <c:numFmt formatCode="General" sourceLinked="1"/>
        <c:tickLblPos val="nextTo"/>
        <c:crossAx val="78172160"/>
        <c:crosses val="autoZero"/>
        <c:crossBetween val="midCat"/>
      </c:valAx>
      <c:spPr>
        <a:solidFill>
          <a:schemeClr val="bg1"/>
        </a:solidFill>
      </c:spPr>
    </c:plotArea>
    <c:plotVisOnly val="1"/>
  </c:chart>
  <c:spPr>
    <a:solidFill>
      <a:schemeClr val="bg1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8975-D1D3-4B84-B5C0-C549821129A8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5DFDE-D911-4B65-A4A6-A5A22481C7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以留學生人數激增，說明問題的重要性。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卓越計畫實施後外籍生確實激增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卓越計畫建構在增加國際競爭力的脈絡下</a:t>
            </a:r>
            <a:endParaRPr lang="en-US" altLang="zh-TW" dirty="0" smtClean="0"/>
          </a:p>
          <a:p>
            <a:r>
              <a:rPr lang="zh-TW" altLang="en-US" dirty="0" smtClean="0"/>
              <a:t>換言之就是在世界體系以及使國家向上流動的脈絡下</a:t>
            </a:r>
            <a:endParaRPr lang="en-US" altLang="zh-TW" dirty="0" smtClean="0"/>
          </a:p>
          <a:p>
            <a:r>
              <a:rPr lang="zh-TW" altLang="en-US" dirty="0" smtClean="0"/>
              <a:t>因此可以說外籍生現象其實產生於台灣對輸出國的篩選，並反映了各輸出國的遷移實力。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小字都不是重點，大家隨便看看就好。</a:t>
            </a:r>
            <a:endParaRPr lang="en-US" altLang="zh-TW" dirty="0" smtClean="0"/>
          </a:p>
          <a:p>
            <a:r>
              <a:rPr lang="zh-TW" altLang="en-US" dirty="0" smtClean="0"/>
              <a:t>橫跨</a:t>
            </a:r>
            <a:r>
              <a:rPr lang="en-US" altLang="zh-TW" dirty="0" smtClean="0"/>
              <a:t>5</a:t>
            </a:r>
            <a:r>
              <a:rPr lang="zh-TW" altLang="en-US" dirty="0" smtClean="0"/>
              <a:t>洲</a:t>
            </a:r>
            <a:r>
              <a:rPr lang="en-US" altLang="zh-TW" dirty="0" smtClean="0"/>
              <a:t>45</a:t>
            </a:r>
            <a:r>
              <a:rPr lang="zh-TW" altLang="en-US" dirty="0" smtClean="0"/>
              <a:t>國，是哪</a:t>
            </a:r>
            <a:r>
              <a:rPr lang="en-US" altLang="zh-TW" dirty="0" smtClean="0"/>
              <a:t>45</a:t>
            </a:r>
            <a:r>
              <a:rPr lang="zh-TW" altLang="en-US" dirty="0" smtClean="0"/>
              <a:t>國？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呈現看不到字的排序</a:t>
            </a:r>
            <a:endParaRPr lang="en-US" altLang="zh-TW" dirty="0" smtClean="0"/>
          </a:p>
          <a:p>
            <a:r>
              <a:rPr lang="en-US" altLang="zh-TW" dirty="0" smtClean="0"/>
              <a:t>2.GNI</a:t>
            </a:r>
            <a:r>
              <a:rPr lang="zh-TW" altLang="en-US" dirty="0" smtClean="0"/>
              <a:t>似乎跟締結姐妹沒關線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前</a:t>
            </a:r>
            <a:r>
              <a:rPr lang="en-US" altLang="zh-TW" dirty="0" smtClean="0"/>
              <a:t>23</a:t>
            </a:r>
            <a:r>
              <a:rPr lang="zh-TW" altLang="en-US" dirty="0" smtClean="0"/>
              <a:t>名有</a:t>
            </a:r>
            <a:r>
              <a:rPr lang="en-US" altLang="zh-TW" dirty="0" smtClean="0"/>
              <a:t>16</a:t>
            </a:r>
            <a:r>
              <a:rPr lang="zh-TW" altLang="en-US" dirty="0" smtClean="0"/>
              <a:t>國</a:t>
            </a:r>
            <a:r>
              <a:rPr lang="en-US" altLang="zh-TW" dirty="0" smtClean="0"/>
              <a:t>GNI</a:t>
            </a:r>
            <a:r>
              <a:rPr lang="zh-TW" altLang="en-US" dirty="0" smtClean="0"/>
              <a:t>大於台灣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諷刺的結語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呈現看不到字的排序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若堆拉理論正確則應期待越窮越遷移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發現</a:t>
            </a:r>
            <a:r>
              <a:rPr lang="en-US" altLang="zh-TW" dirty="0" smtClean="0"/>
              <a:t>GNI</a:t>
            </a:r>
            <a:r>
              <a:rPr lang="zh-TW" altLang="en-US" dirty="0" smtClean="0"/>
              <a:t>跟遷移似乎沒有關係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發現有一半輸出國</a:t>
            </a:r>
            <a:r>
              <a:rPr lang="en-US" altLang="zh-TW" dirty="0" smtClean="0"/>
              <a:t>GNI</a:t>
            </a:r>
            <a:r>
              <a:rPr lang="zh-TW" altLang="en-US" dirty="0" smtClean="0"/>
              <a:t>大於台灣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前</a:t>
            </a:r>
            <a:r>
              <a:rPr lang="en-US" altLang="zh-TW" dirty="0" smtClean="0"/>
              <a:t>10</a:t>
            </a:r>
            <a:r>
              <a:rPr lang="zh-TW" altLang="en-US" dirty="0" smtClean="0"/>
              <a:t>名有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</a:t>
            </a:r>
            <a:r>
              <a:rPr lang="en-US" altLang="zh-TW" dirty="0" smtClean="0"/>
              <a:t>GNI</a:t>
            </a:r>
            <a:r>
              <a:rPr lang="zh-TW" altLang="en-US" dirty="0" smtClean="0"/>
              <a:t>大於台灣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前</a:t>
            </a:r>
            <a:r>
              <a:rPr lang="en-US" altLang="zh-TW" dirty="0" smtClean="0"/>
              <a:t>20</a:t>
            </a:r>
            <a:r>
              <a:rPr lang="zh-TW" altLang="en-US" dirty="0" smtClean="0"/>
              <a:t>名有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</a:t>
            </a:r>
            <a:r>
              <a:rPr lang="en-US" altLang="zh-TW" dirty="0" smtClean="0"/>
              <a:t>GNI</a:t>
            </a:r>
            <a:r>
              <a:rPr lang="zh-TW" altLang="en-US" dirty="0" smtClean="0"/>
              <a:t>大於台灣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換言之不僅</a:t>
            </a:r>
            <a:r>
              <a:rPr lang="en-US" altLang="zh-TW" dirty="0" smtClean="0"/>
              <a:t>GNI</a:t>
            </a:r>
            <a:r>
              <a:rPr lang="zh-TW" altLang="en-US" dirty="0" smtClean="0"/>
              <a:t>跟人數不是負相關，似乎還有一點正相關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如何解釋</a:t>
            </a:r>
            <a:r>
              <a:rPr lang="en-US" altLang="zh-TW" dirty="0" smtClean="0"/>
              <a:t>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或許</a:t>
            </a:r>
            <a:r>
              <a:rPr lang="en-US" altLang="zh-TW" dirty="0" smtClean="0"/>
              <a:t>GNI</a:t>
            </a:r>
            <a:r>
              <a:rPr lang="zh-TW" altLang="en-US" dirty="0" smtClean="0"/>
              <a:t>大於台灣的國家交易成本較他者低，但增加遷移本身需要的成本只是讓遷移更難發生。</a:t>
            </a:r>
            <a:endParaRPr lang="en-US" altLang="zh-TW" dirty="0" smtClean="0"/>
          </a:p>
          <a:p>
            <a:r>
              <a:rPr lang="zh-TW" altLang="en-US" dirty="0" smtClean="0"/>
              <a:t>或許</a:t>
            </a:r>
            <a:r>
              <a:rPr lang="en-US" altLang="zh-TW" dirty="0" smtClean="0"/>
              <a:t>GNI</a:t>
            </a:r>
            <a:r>
              <a:rPr lang="zh-TW" altLang="en-US" dirty="0" smtClean="0"/>
              <a:t>跟一個國家擁有的資訊量有關，但通常</a:t>
            </a:r>
            <a:r>
              <a:rPr lang="en-US" altLang="zh-TW" dirty="0" smtClean="0"/>
              <a:t>GNI</a:t>
            </a:r>
            <a:r>
              <a:rPr lang="zh-TW" altLang="en-US" dirty="0" smtClean="0"/>
              <a:t>越大表示資訊越多，意即依照推拉理論應該更不想向下遷移。</a:t>
            </a:r>
            <a:endParaRPr lang="en-US" altLang="zh-TW" dirty="0" smtClean="0"/>
          </a:p>
          <a:p>
            <a:r>
              <a:rPr lang="zh-TW" altLang="en-US" dirty="0" smtClean="0"/>
              <a:t>硬是找出理由說明人可以理性計算收益。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以</a:t>
            </a:r>
            <a:r>
              <a:rPr lang="en-US" altLang="zh-TW" dirty="0" smtClean="0"/>
              <a:t>Fukuyama</a:t>
            </a:r>
            <a:r>
              <a:rPr lang="zh-TW" altLang="en-US" dirty="0" smtClean="0"/>
              <a:t>反駁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世界體系提醒我們除了經濟，還有權利的因素攪和其中。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假設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因為想知道影響遷移的力量，所以問「遷移過程」。</a:t>
            </a:r>
            <a:endParaRPr lang="en-US" altLang="zh-TW" dirty="0" smtClean="0"/>
          </a:p>
          <a:p>
            <a:r>
              <a:rPr lang="zh-TW" altLang="en-US" dirty="0" smtClean="0"/>
              <a:t>因為想知道向下流動，所以找核心國的人。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有一個女生</a:t>
            </a:r>
            <a:endParaRPr lang="en-US" altLang="zh-TW" dirty="0" smtClean="0"/>
          </a:p>
          <a:p>
            <a:r>
              <a:rPr lang="zh-TW" altLang="en-US" dirty="0" smtClean="0"/>
              <a:t>有一個向上流動做對照，結果發現他也是相對有資本的人。（英文、白人）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強調友善的環境影響個人的動機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說明吸收外籍生對學校來說是有利可圖的事業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所以學校才會營造友善的環境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台大跟嘉大的廣告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5DFDE-D911-4B65-A4A6-A5A22481C71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0A4771-C6EF-4B99-81F4-D30BE4E017A0}" type="datetimeFigureOut">
              <a:rPr lang="en-US" altLang="zh-TW" smtClean="0"/>
              <a:pPr/>
              <a:t>12/30/2008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0B41CA-569D-40E7-8E58-026C0338B2C8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altLang="zh-TW" smtClean="0"/>
              <a:pPr/>
              <a:t>12/30/2008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F33EB0-79CF-4CA7-AA5A-A2B9156B5463}" type="datetimeFigureOut">
              <a:rPr lang="zh-TW" altLang="en-US" smtClean="0"/>
              <a:pPr/>
              <a:t>2008/12/30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78DDAC-D90D-4786-8302-309B021755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台灣外籍生之遷移現象初探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指導老師：藍佩嘉</a:t>
            </a:r>
            <a:endParaRPr lang="en-US" altLang="zh-TW" dirty="0" smtClean="0"/>
          </a:p>
          <a:p>
            <a:r>
              <a:rPr lang="zh-TW" altLang="en-US" dirty="0" smtClean="0"/>
              <a:t>李嘉艾、張玉儒、張硯評、許舜華、許儒安、廖良珣</a:t>
            </a:r>
            <a:endParaRPr lang="en-US" altLang="zh-TW" dirty="0" smtClean="0"/>
          </a:p>
          <a:p>
            <a:r>
              <a:rPr lang="en-US" altLang="zh-TW" dirty="0" smtClean="0"/>
              <a:t>2008.12.31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暫存檔\MWSnap039 2008-12-29, 20_53_0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8914" y="1034988"/>
            <a:ext cx="8503982" cy="4494577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13361" y="955865"/>
            <a:ext cx="8528303" cy="1799527"/>
          </a:xfrm>
          <a:prstGeom prst="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0689" y="3412553"/>
            <a:ext cx="8528303" cy="2207959"/>
          </a:xfrm>
          <a:prstGeom prst="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68225" y="390144"/>
            <a:ext cx="2048256" cy="6120383"/>
          </a:xfrm>
          <a:prstGeom prst="rect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779776" y="23408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嘉南大學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882896" y="234696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台大</a:t>
            </a:r>
            <a:r>
              <a:rPr lang="en-US" altLang="zh-TW" dirty="0" smtClean="0"/>
              <a:t>MBA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851904" y="23408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台大百大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/>
        </p:nvGraphicFramePr>
        <p:xfrm>
          <a:off x="634242" y="620908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圖表 3"/>
          <p:cNvGraphicFramePr/>
          <p:nvPr/>
        </p:nvGraphicFramePr>
        <p:xfrm>
          <a:off x="634242" y="620908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0" y="648866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（台大註冊組，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7" name="向上箭號圖說文字 6"/>
          <p:cNvSpPr/>
          <p:nvPr/>
        </p:nvSpPr>
        <p:spPr>
          <a:xfrm>
            <a:off x="4275313" y="5866636"/>
            <a:ext cx="1143008" cy="641042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卓越計畫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問題解決了嗎？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sz="2800" dirty="0" smtClean="0"/>
          </a:p>
          <a:p>
            <a:r>
              <a:rPr lang="zh-TW" altLang="en-US" sz="2800" dirty="0" smtClean="0"/>
              <a:t>友善的環境應使邊陲國更容易跨過遷移的門檻，因此更因產生向上而非向下流動。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學校招收外籍生可以賺錢，國家卻要賠錢。賠錢生意為什麼要做？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資料分析─巨觀層次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再訪卓越計畫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擴大招收外國學生補助計畫要點（教育部，</a:t>
            </a:r>
            <a:r>
              <a:rPr lang="en-US" altLang="zh-TW" dirty="0" smtClean="0"/>
              <a:t>2007</a:t>
            </a:r>
            <a:r>
              <a:rPr lang="zh-TW" altLang="en-US" dirty="0" smtClean="0"/>
              <a:t>）：鼓勵招收外國學生，進而促進國際文化交流及提昇大學國際競爭力（作者註：通常指世界排名）。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世界體系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國家向上流動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篩選輸出國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輸出國遷移實力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「英語」授課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「托福」取代漢檢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「外籍生」服務社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誰是「姊妹」？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環境友善誰？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昨天的校內信：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《</a:t>
            </a:r>
            <a:r>
              <a:rPr lang="zh-TW" altLang="en-US" dirty="0" smtClean="0"/>
              <a:t>國際事務處敬祝您新春愉快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國際學生組</a:t>
            </a:r>
          </a:p>
          <a:p>
            <a:pPr lvl="1"/>
            <a:r>
              <a:rPr lang="zh-TW" altLang="en-US" dirty="0" smtClean="0"/>
              <a:t>招收國際學生</a:t>
            </a:r>
          </a:p>
          <a:p>
            <a:pPr lvl="1"/>
            <a:r>
              <a:rPr lang="zh-TW" altLang="en-US" dirty="0" smtClean="0"/>
              <a:t>參加教育展</a:t>
            </a:r>
          </a:p>
          <a:p>
            <a:pPr lvl="1"/>
            <a:r>
              <a:rPr lang="zh-TW" altLang="en-US" dirty="0" smtClean="0"/>
              <a:t>本校於國際之宣傳</a:t>
            </a:r>
          </a:p>
          <a:p>
            <a:pPr lvl="1"/>
            <a:r>
              <a:rPr lang="zh-TW" altLang="en-US" dirty="0" smtClean="0"/>
              <a:t>英文授課之專業課程</a:t>
            </a:r>
          </a:p>
          <a:p>
            <a:pPr lvl="1"/>
            <a:r>
              <a:rPr lang="zh-TW" altLang="en-US" dirty="0" smtClean="0"/>
              <a:t>外國學生輔導機制</a:t>
            </a:r>
          </a:p>
          <a:p>
            <a:pPr lvl="2"/>
            <a:r>
              <a:rPr lang="zh-TW" altLang="en-US" dirty="0" smtClean="0"/>
              <a:t>外國學生獎學金</a:t>
            </a:r>
          </a:p>
          <a:p>
            <a:pPr lvl="2"/>
            <a:r>
              <a:rPr lang="zh-TW" altLang="en-US" dirty="0" smtClean="0"/>
              <a:t>華語課程補助</a:t>
            </a:r>
          </a:p>
          <a:p>
            <a:pPr lvl="2"/>
            <a:r>
              <a:rPr lang="zh-TW" altLang="en-US" dirty="0" smtClean="0"/>
              <a:t>華語訓練</a:t>
            </a:r>
          </a:p>
          <a:p>
            <a:pPr lvl="2"/>
            <a:r>
              <a:rPr lang="zh-TW" altLang="en-US" dirty="0" smtClean="0"/>
              <a:t>外籍生導師座談</a:t>
            </a:r>
          </a:p>
          <a:p>
            <a:pPr lvl="2"/>
            <a:r>
              <a:rPr lang="en-US" altLang="zh-TW" dirty="0" smtClean="0"/>
              <a:t>E</a:t>
            </a:r>
            <a:r>
              <a:rPr lang="zh-TW" altLang="en-US" dirty="0" smtClean="0"/>
              <a:t>化線上管理系統</a:t>
            </a:r>
          </a:p>
          <a:p>
            <a:pPr lvl="2"/>
            <a:r>
              <a:rPr lang="zh-TW" altLang="en-US" dirty="0" smtClean="0"/>
              <a:t>義工協助輔導系統</a:t>
            </a:r>
          </a:p>
          <a:p>
            <a:pPr lvl="2"/>
            <a:r>
              <a:rPr lang="zh-TW" altLang="en-US" dirty="0" smtClean="0"/>
              <a:t>國際學生活動交誼廳</a:t>
            </a:r>
            <a:endParaRPr lang="en-US" altLang="zh-TW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國際合作組</a:t>
            </a:r>
          </a:p>
          <a:p>
            <a:pPr lvl="1"/>
            <a:r>
              <a:rPr lang="zh-TW" altLang="en-US" dirty="0" smtClean="0"/>
              <a:t>姐妹校</a:t>
            </a:r>
            <a:r>
              <a:rPr lang="en-US" altLang="zh-TW" dirty="0" smtClean="0"/>
              <a:t>=286</a:t>
            </a:r>
          </a:p>
          <a:p>
            <a:pPr lvl="1"/>
            <a:r>
              <a:rPr lang="zh-TW" altLang="en-US" dirty="0" smtClean="0"/>
              <a:t>合約</a:t>
            </a:r>
            <a:r>
              <a:rPr lang="en-US" altLang="zh-TW" dirty="0" smtClean="0"/>
              <a:t>=395</a:t>
            </a:r>
          </a:p>
          <a:p>
            <a:pPr lvl="1"/>
            <a:r>
              <a:rPr lang="zh-TW" altLang="en-US" dirty="0" smtClean="0"/>
              <a:t>交換學生計畫</a:t>
            </a:r>
            <a:r>
              <a:rPr lang="en-US" altLang="zh-TW" dirty="0" smtClean="0"/>
              <a:t>=151</a:t>
            </a:r>
          </a:p>
          <a:p>
            <a:pPr lvl="1"/>
            <a:r>
              <a:rPr lang="zh-TW" altLang="en-US" dirty="0" smtClean="0"/>
              <a:t>交換教授計畫</a:t>
            </a:r>
            <a:r>
              <a:rPr lang="en-US" altLang="zh-TW" dirty="0" smtClean="0"/>
              <a:t>=11</a:t>
            </a:r>
          </a:p>
          <a:p>
            <a:pPr lvl="1"/>
            <a:r>
              <a:rPr lang="zh-TW" altLang="en-US" dirty="0" smtClean="0"/>
              <a:t>雙學位計畫</a:t>
            </a:r>
            <a:r>
              <a:rPr lang="en-US" altLang="zh-TW" dirty="0" smtClean="0"/>
              <a:t>=17</a:t>
            </a:r>
          </a:p>
          <a:p>
            <a:pPr lvl="1"/>
            <a:r>
              <a:rPr lang="zh-TW" altLang="en-US" dirty="0" smtClean="0"/>
              <a:t>暑期班計畫</a:t>
            </a:r>
            <a:r>
              <a:rPr lang="en-US" altLang="zh-TW" dirty="0" smtClean="0"/>
              <a:t>=5</a:t>
            </a:r>
          </a:p>
          <a:p>
            <a:pPr lvl="1"/>
            <a:endParaRPr lang="en-US" altLang="zh-TW" dirty="0" smtClean="0"/>
          </a:p>
          <a:p>
            <a:pPr lvl="1"/>
            <a:r>
              <a:rPr lang="zh-TW" altLang="en-US" sz="3600" u="sng" dirty="0" smtClean="0"/>
              <a:t>橫跨</a:t>
            </a:r>
            <a:r>
              <a:rPr lang="en-US" altLang="zh-TW" sz="3600" u="sng" dirty="0" smtClean="0"/>
              <a:t>5</a:t>
            </a:r>
            <a:r>
              <a:rPr lang="zh-TW" altLang="en-US" sz="3600" u="sng" dirty="0" smtClean="0"/>
              <a:t>洲</a:t>
            </a:r>
            <a:r>
              <a:rPr lang="en-US" altLang="zh-TW" sz="3600" u="sng" dirty="0" smtClean="0"/>
              <a:t>45</a:t>
            </a:r>
            <a:r>
              <a:rPr lang="zh-TW" altLang="en-US" sz="3600" u="sng" dirty="0" smtClean="0"/>
              <a:t>國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0" y="64886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（台大國際事務處，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/>
        </p:nvGraphicFramePr>
        <p:xfrm>
          <a:off x="656808" y="662098"/>
          <a:ext cx="7166738" cy="531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/>
          <p:cNvGraphicFramePr/>
          <p:nvPr/>
        </p:nvGraphicFramePr>
        <p:xfrm>
          <a:off x="656808" y="662098"/>
          <a:ext cx="7166738" cy="5316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846321" y="4261708"/>
            <a:ext cx="6811411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7607506" y="4078131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179</a:t>
            </a:r>
          </a:p>
          <a:p>
            <a:r>
              <a:rPr lang="en-US" altLang="zh-TW" dirty="0" smtClean="0"/>
              <a:t>(16/23)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0" y="648866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（台大國際事務處，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；世界銀行，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791200" y="245059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GNI/c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校內信結語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我們共同的努力，使國際學生人數逐年成長，也讓臺大逐漸邁向國際化校園。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u="sng" dirty="0" smtClean="0"/>
              <a:t>然而不論再多的資金及規劃，若沒有您的支持，我們也無法在此和您一同分享甜美的果實。</a:t>
            </a:r>
            <a:endParaRPr lang="en-US" altLang="zh-TW" u="sng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但願在未來的一年裡，您能持續向我們提供寶貴的意見，協助本處提供更完備的服務，共同打造臺大的國際形象及國際化校園。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0" y="64886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（台大國際事務處，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儘管新古典經濟學的解釋不充分，其依然捕捉到遷移的某些面向。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台灣的留學現象需要被放在世界體系的權力脈絡中重新考量。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遷移應被視為個人與國家彼此選擇的過程，意即個人與結構的互動。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研究限制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樣本代表性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台大樣本偏誤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國家位階對照不足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個人背景對照不足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性別？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zh-TW" altLang="en-US" dirty="0" smtClean="0"/>
              <a:t>變項信、效度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國際事務處？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經濟就是權力？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調節變項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感謝您的聆聽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^_____________^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圖表 7"/>
          <p:cNvGraphicFramePr/>
          <p:nvPr/>
        </p:nvGraphicFramePr>
        <p:xfrm>
          <a:off x="686591" y="754360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圖表 8"/>
          <p:cNvGraphicFramePr/>
          <p:nvPr/>
        </p:nvGraphicFramePr>
        <p:xfrm>
          <a:off x="686591" y="754360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0" y="648866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（主計處，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圖表 10"/>
          <p:cNvGraphicFramePr/>
          <p:nvPr/>
        </p:nvGraphicFramePr>
        <p:xfrm>
          <a:off x="611811" y="743644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圖表 7"/>
          <p:cNvGraphicFramePr/>
          <p:nvPr/>
        </p:nvGraphicFramePr>
        <p:xfrm>
          <a:off x="611811" y="743644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圖表 11"/>
          <p:cNvGraphicFramePr/>
          <p:nvPr/>
        </p:nvGraphicFramePr>
        <p:xfrm>
          <a:off x="611811" y="743644"/>
          <a:ext cx="72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直線接點 4"/>
          <p:cNvCxnSpPr/>
          <p:nvPr/>
        </p:nvCxnSpPr>
        <p:spPr>
          <a:xfrm flipV="1">
            <a:off x="1040439" y="3958354"/>
            <a:ext cx="6382783" cy="173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7354693" y="37578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1793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0" y="648866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（主計處，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；世界銀行，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132576" y="258470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</a:rPr>
              <a:t>GNI/c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12" grpId="0">
        <p:bldAsOne/>
      </p:bldGraphic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問題意識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5/10</a:t>
            </a:r>
          </a:p>
          <a:p>
            <a:r>
              <a:rPr lang="en-US" altLang="zh-TW" dirty="0" smtClean="0"/>
              <a:t>8/20</a:t>
            </a:r>
          </a:p>
          <a:p>
            <a:endParaRPr lang="en-US" altLang="zh-TW" dirty="0" smtClean="0"/>
          </a:p>
          <a:p>
            <a:r>
              <a:rPr lang="zh-TW" altLang="en-US" sz="3800" u="sng" dirty="0" smtClean="0"/>
              <a:t>如何解釋學生的向下經濟流動？</a:t>
            </a:r>
            <a:endParaRPr lang="zh-TW" altLang="en-US" sz="3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文獻回顧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新古典經濟學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交易成本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資訊不對稱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更多可以「理性計算」的效用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Fukuyama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2004)</a:t>
            </a:r>
          </a:p>
          <a:p>
            <a:pPr lvl="1"/>
            <a:r>
              <a:rPr lang="zh-TW" altLang="en-US" dirty="0" smtClean="0"/>
              <a:t>「效用」一詞已經變成純然形式上的概念，用來形容人們追逐的一切目的或偏好。不過這種形式的定義型態卻將效用在經濟學上的基礎假設過度簡化，變成堅持不論人們選擇最佳化什麼，結果一定如他們所願，這種換湯不換藥的說法，徒然使原來的模型失去其份量與解釋能力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文獻回顧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假設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世界體系理論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假設：向下經濟流動的學生遷移，起因於世界體系中的權力不平等。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深度訪談：你的遷移過程？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來自核心國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台大外籍生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來台一年以上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2910" y="3357562"/>
          <a:ext cx="69056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0"/>
                <a:gridCol w="1381130"/>
                <a:gridCol w="1381130"/>
                <a:gridCol w="1381130"/>
                <a:gridCol w="1381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性別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國籍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來台年數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系級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小夫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荷蘭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人類所博一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宏都拉斯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宏都拉斯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農經所碩二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奈克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奧地利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電機所碩二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馬丁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魁北克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人類所碩一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小強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美國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歷史所碩一 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麻吉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日本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財金四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艾力克斯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latin typeface="新細明體"/>
                        </a:rPr>
                        <a:t>德國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latin typeface="新細明體"/>
                        </a:rPr>
                        <a:t>歷史所碩二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479590" y="5534234"/>
            <a:ext cx="453081" cy="444843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05201" y="4077017"/>
            <a:ext cx="1149177" cy="422787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資料分析─微觀層次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個人意願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科技產業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語言、國際化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換環境、冒險</a:t>
            </a:r>
            <a:endParaRPr lang="en-US" altLang="zh-TW" dirty="0" smtClean="0"/>
          </a:p>
          <a:p>
            <a:r>
              <a:rPr lang="zh-TW" altLang="en-US" dirty="0" smtClean="0"/>
              <a:t>生活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簽證、居留權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友善的環境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外籍生服務社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20312" cy="4572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就學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姐妹校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無漢語檢定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英語授課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申請容易</a:t>
            </a:r>
            <a:endParaRPr lang="en-US" altLang="zh-TW" dirty="0" smtClean="0"/>
          </a:p>
          <a:p>
            <a:r>
              <a:rPr lang="zh-TW" altLang="en-US" dirty="0" smtClean="0"/>
              <a:t>開銷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教育部獎學金（</a:t>
            </a:r>
            <a:r>
              <a:rPr lang="en-US" altLang="zh-TW" dirty="0" smtClean="0"/>
              <a:t>13</a:t>
            </a:r>
            <a:r>
              <a:rPr lang="zh-TW" altLang="en-US" dirty="0" smtClean="0"/>
              <a:t>萬</a:t>
            </a:r>
            <a:r>
              <a:rPr lang="en-US" altLang="zh-TW" dirty="0" smtClean="0"/>
              <a:t>/</a:t>
            </a:r>
            <a:r>
              <a:rPr lang="zh-TW" altLang="en-US" dirty="0" smtClean="0"/>
              <a:t>月）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語言中心獎學金</a:t>
            </a:r>
            <a:endParaRPr lang="en-US" altLang="zh-TW" dirty="0" smtClean="0"/>
          </a:p>
          <a:p>
            <a:pPr lvl="1"/>
            <a:r>
              <a:rPr lang="en-US" dirty="0" smtClean="0"/>
              <a:t>tealit.com</a:t>
            </a:r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321329" y="5590426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u="sng" dirty="0" smtClean="0"/>
              <a:t>是誰造就了友善的環境？</a:t>
            </a:r>
            <a:endParaRPr lang="zh-TW" alt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資料分析─中介層次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卓越計畫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學位生 </a:t>
            </a:r>
            <a:r>
              <a:rPr lang="en-US" altLang="zh-TW" dirty="0" smtClean="0"/>
              <a:t>= 1</a:t>
            </a:r>
          </a:p>
          <a:p>
            <a:pPr lvl="1"/>
            <a:r>
              <a:rPr lang="zh-TW" altLang="en-US" dirty="0" smtClean="0"/>
              <a:t>交換生 </a:t>
            </a:r>
            <a:r>
              <a:rPr lang="en-US" altLang="zh-TW" dirty="0" smtClean="0"/>
              <a:t>= 0.25~0.5</a:t>
            </a:r>
          </a:p>
          <a:p>
            <a:pPr lvl="1"/>
            <a:r>
              <a:rPr lang="zh-TW" altLang="en-US" dirty="0" smtClean="0"/>
              <a:t>學華語 </a:t>
            </a:r>
            <a:r>
              <a:rPr lang="en-US" altLang="zh-TW" dirty="0" smtClean="0"/>
              <a:t>= 0.15</a:t>
            </a:r>
          </a:p>
          <a:p>
            <a:pPr lvl="1"/>
            <a:r>
              <a:rPr lang="en-US" altLang="zh-TW" dirty="0" smtClean="0"/>
              <a:t>1.7~5.5</a:t>
            </a:r>
            <a:r>
              <a:rPr lang="zh-TW" altLang="en-US" dirty="0" smtClean="0"/>
              <a:t>萬</a:t>
            </a:r>
            <a:r>
              <a:rPr lang="en-US" altLang="zh-TW" dirty="0" smtClean="0"/>
              <a:t>/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lvl="1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（教育部，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sz="3400" u="sng" dirty="0" smtClean="0"/>
              <a:t>170~860</a:t>
            </a:r>
            <a:r>
              <a:rPr lang="zh-TW" altLang="en-US" sz="3400" u="sng" dirty="0" smtClean="0"/>
              <a:t>萬</a:t>
            </a:r>
            <a:r>
              <a:rPr lang="en-US" altLang="zh-TW" sz="3400" u="sng" dirty="0" smtClean="0"/>
              <a:t>/</a:t>
            </a:r>
            <a:r>
              <a:rPr lang="zh-TW" altLang="en-US" sz="3400" u="sng" dirty="0" smtClean="0"/>
              <a:t>校</a:t>
            </a:r>
            <a:endParaRPr lang="en-US" altLang="zh-TW" sz="3400" u="sng" dirty="0" smtClean="0"/>
          </a:p>
          <a:p>
            <a:endParaRPr lang="en-US" altLang="zh-TW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吸引顧客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廣結姊妹校</a:t>
            </a:r>
            <a:endParaRPr lang="en-US" altLang="zh-TW" dirty="0" smtClean="0"/>
          </a:p>
          <a:p>
            <a:pPr lvl="1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台大</a:t>
            </a:r>
            <a:r>
              <a:rPr lang="en-US" altLang="zh-TW" dirty="0" smtClean="0"/>
              <a:t>=287</a:t>
            </a:r>
          </a:p>
          <a:p>
            <a:pPr lvl="1"/>
            <a:r>
              <a:rPr lang="zh-TW" altLang="en-US" dirty="0" smtClean="0"/>
              <a:t>以托福取代漢檢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英語授課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獎學金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申請容易</a:t>
            </a:r>
            <a:endParaRPr lang="en-US" altLang="zh-TW" dirty="0" smtClean="0"/>
          </a:p>
          <a:p>
            <a:pPr lvl="1"/>
            <a:r>
              <a:rPr lang="en-US" dirty="0" smtClean="0"/>
              <a:t>tealit.com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725</TotalTime>
  <Words>1243</Words>
  <Application>Microsoft Office PowerPoint</Application>
  <PresentationFormat>如螢幕大小 (4:3)</PresentationFormat>
  <Paragraphs>245</Paragraphs>
  <Slides>19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壁窗</vt:lpstr>
      <vt:lpstr>台灣外籍生之遷移現象初探</vt:lpstr>
      <vt:lpstr>投影片 2</vt:lpstr>
      <vt:lpstr>投影片 3</vt:lpstr>
      <vt:lpstr>問題意識</vt:lpstr>
      <vt:lpstr>文獻回顧</vt:lpstr>
      <vt:lpstr>文獻回顧 &amp; 假設</vt:lpstr>
      <vt:lpstr>研究方法</vt:lpstr>
      <vt:lpstr>資料分析─微觀層次</vt:lpstr>
      <vt:lpstr>資料分析─中介層次</vt:lpstr>
      <vt:lpstr>投影片 10</vt:lpstr>
      <vt:lpstr>投影片 11</vt:lpstr>
      <vt:lpstr>問題解決了嗎？</vt:lpstr>
      <vt:lpstr>資料分析─巨觀層次</vt:lpstr>
      <vt:lpstr>昨天的校內信： 《國際事務處敬祝您新春愉快》</vt:lpstr>
      <vt:lpstr>投影片 15</vt:lpstr>
      <vt:lpstr>校內信結語</vt:lpstr>
      <vt:lpstr>結論</vt:lpstr>
      <vt:lpstr>研究限制</vt:lpstr>
      <vt:lpstr>感謝您的聆聽 ^_____________^</vt:lpstr>
    </vt:vector>
  </TitlesOfParts>
  <Company>(none)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Yenping Chang</dc:creator>
  <cp:lastModifiedBy>Yenping Chang</cp:lastModifiedBy>
  <cp:revision>126</cp:revision>
  <dcterms:created xsi:type="dcterms:W3CDTF">2008-12-26T14:03:19Z</dcterms:created>
  <dcterms:modified xsi:type="dcterms:W3CDTF">2008-12-30T07:33:31Z</dcterms:modified>
</cp:coreProperties>
</file>