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83"/>
  </p:normalViewPr>
  <p:slideViewPr>
    <p:cSldViewPr snapToGrid="0">
      <p:cViewPr varScale="1">
        <p:scale>
          <a:sx n="97" d="100"/>
          <a:sy n="97" d="100"/>
        </p:scale>
        <p:origin x="1976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ont view of a red Ducati motorcycle against a black background"/>
          <p:cNvSpPr>
            <a:spLocks noGrp="1"/>
          </p:cNvSpPr>
          <p:nvPr>
            <p:ph type="pic" idx="21"/>
          </p:nvPr>
        </p:nvSpPr>
        <p:spPr>
          <a:xfrm>
            <a:off x="-2552700" y="0"/>
            <a:ext cx="17339734" cy="9753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幻灯片标题"/>
          <p:cNvSpPr txBox="1">
            <a:spLocks noGrp="1"/>
          </p:cNvSpPr>
          <p:nvPr>
            <p:ph type="title" hasCustomPrompt="1"/>
          </p:nvPr>
        </p:nvSpPr>
        <p:spPr>
          <a:xfrm>
            <a:off x="650239" y="1632373"/>
            <a:ext cx="11704322" cy="921174"/>
          </a:xfrm>
          <a:prstGeom prst="rect">
            <a:avLst/>
          </a:prstGeom>
        </p:spPr>
        <p:txBody>
          <a:bodyPr lIns="27093" tIns="27093" rIns="27093" bIns="27093" anchor="t"/>
          <a:lstStyle>
            <a:lvl1pPr defTabSz="1733973">
              <a:lnSpc>
                <a:spcPct val="80000"/>
              </a:lnSpc>
              <a:defRPr sz="5800" cap="none" spc="-58">
                <a:solidFill>
                  <a:srgbClr val="000000"/>
                </a:solidFill>
                <a:latin typeface="AppleMyungjo 일반체"/>
                <a:ea typeface="AppleMyungjo 일반체"/>
                <a:cs typeface="AppleMyungjo 일반체"/>
                <a:sym typeface="AppleMyungjo 일반체"/>
              </a:defRPr>
            </a:lvl1pPr>
          </a:lstStyle>
          <a:p>
            <a:r>
              <a:t>幻灯片标题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50239" y="3359573"/>
            <a:ext cx="11705909" cy="4524588"/>
          </a:xfrm>
          <a:prstGeom prst="rect">
            <a:avLst/>
          </a:prstGeom>
        </p:spPr>
        <p:txBody>
          <a:bodyPr lIns="27093" tIns="27093" rIns="27093" bIns="27093" anchor="t"/>
          <a:lstStyle>
            <a:lvl1pPr marL="372340" indent="-372340" defTabSz="1733930">
              <a:lnSpc>
                <a:spcPct val="90000"/>
              </a:lnSpc>
              <a:spcBef>
                <a:spcPts val="1700"/>
              </a:spcBef>
              <a:buSzPct val="150000"/>
              <a:defRPr sz="3000">
                <a:solidFill>
                  <a:srgbClr val="000000"/>
                </a:solidFill>
                <a:latin typeface="AppleMyungjo 일반체"/>
                <a:ea typeface="AppleMyungjo 일반체"/>
                <a:cs typeface="AppleMyungjo 일반체"/>
                <a:sym typeface="AppleMyungjo 일반체"/>
              </a:defRPr>
            </a:lvl1pPr>
            <a:lvl2pPr marL="918440" indent="-372340" defTabSz="1733930">
              <a:lnSpc>
                <a:spcPct val="90000"/>
              </a:lnSpc>
              <a:spcBef>
                <a:spcPts val="1700"/>
              </a:spcBef>
              <a:buSzPct val="150000"/>
              <a:defRPr sz="3000">
                <a:solidFill>
                  <a:srgbClr val="000000"/>
                </a:solidFill>
                <a:latin typeface="AppleMyungjo 일반체"/>
                <a:ea typeface="AppleMyungjo 일반체"/>
                <a:cs typeface="AppleMyungjo 일반체"/>
                <a:sym typeface="AppleMyungjo 일반체"/>
              </a:defRPr>
            </a:lvl2pPr>
            <a:lvl3pPr marL="1464540" indent="-372340" defTabSz="1733930">
              <a:lnSpc>
                <a:spcPct val="90000"/>
              </a:lnSpc>
              <a:spcBef>
                <a:spcPts val="1700"/>
              </a:spcBef>
              <a:buSzPct val="150000"/>
              <a:defRPr sz="3000">
                <a:solidFill>
                  <a:srgbClr val="000000"/>
                </a:solidFill>
                <a:latin typeface="AppleMyungjo 일반체"/>
                <a:ea typeface="AppleMyungjo 일반체"/>
                <a:cs typeface="AppleMyungjo 일반체"/>
                <a:sym typeface="AppleMyungjo 일반체"/>
              </a:defRPr>
            </a:lvl3pPr>
            <a:lvl4pPr marL="2010640" indent="-372340" defTabSz="1733930">
              <a:lnSpc>
                <a:spcPct val="90000"/>
              </a:lnSpc>
              <a:spcBef>
                <a:spcPts val="1700"/>
              </a:spcBef>
              <a:buSzPct val="150000"/>
              <a:defRPr sz="3000">
                <a:solidFill>
                  <a:srgbClr val="000000"/>
                </a:solidFill>
                <a:latin typeface="AppleMyungjo 일반체"/>
                <a:ea typeface="AppleMyungjo 일반체"/>
                <a:cs typeface="AppleMyungjo 일반체"/>
                <a:sym typeface="AppleMyungjo 일반체"/>
              </a:defRPr>
            </a:lvl4pPr>
            <a:lvl5pPr marL="2556740" indent="-372340" defTabSz="1733930">
              <a:lnSpc>
                <a:spcPct val="90000"/>
              </a:lnSpc>
              <a:spcBef>
                <a:spcPts val="1700"/>
              </a:spcBef>
              <a:buSzPct val="150000"/>
              <a:defRPr sz="3000">
                <a:solidFill>
                  <a:srgbClr val="000000"/>
                </a:solidFill>
                <a:latin typeface="AppleMyungjo 일반체"/>
                <a:ea typeface="AppleMyungjo 일반체"/>
                <a:cs typeface="AppleMyungjo 일반체"/>
                <a:sym typeface="AppleMyungjo 일반체"/>
              </a:defRPr>
            </a:lvl5pPr>
          </a:lstStyle>
          <a:p>
            <a:r>
              <a:t>幻灯片项目符号文本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幻灯片副标题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0239" y="2491012"/>
            <a:ext cx="11704322" cy="444061"/>
          </a:xfrm>
          <a:prstGeom prst="rect">
            <a:avLst/>
          </a:prstGeom>
        </p:spPr>
        <p:txBody>
          <a:bodyPr lIns="27093" tIns="27093" rIns="27093" bIns="27093" anchor="t"/>
          <a:lstStyle>
            <a:lvl1pPr marL="0" indent="0" algn="ctr" defTabSz="428526">
              <a:spcBef>
                <a:spcPts val="0"/>
              </a:spcBef>
              <a:buSzTx/>
              <a:buNone/>
              <a:defRPr sz="2190" spc="-21"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幻灯片副标题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65832" y="7925985"/>
            <a:ext cx="273136" cy="295488"/>
          </a:xfrm>
          <a:prstGeom prst="rect">
            <a:avLst/>
          </a:prstGeom>
        </p:spPr>
        <p:txBody>
          <a:bodyPr lIns="27093" tIns="27093" rIns="27093" bIns="27093"/>
          <a:lstStyle>
            <a:lvl1pPr defTabSz="415431">
              <a:defRPr sz="1400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file view of a red Ducati motorcycle"/>
          <p:cNvSpPr>
            <a:spLocks noGrp="1"/>
          </p:cNvSpPr>
          <p:nvPr>
            <p:ph type="pic" idx="21"/>
          </p:nvPr>
        </p:nvSpPr>
        <p:spPr>
          <a:xfrm>
            <a:off x="1258743" y="-673100"/>
            <a:ext cx="10390144" cy="77773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ont view of a red Ducati motorcycle"/>
          <p:cNvSpPr>
            <a:spLocks noGrp="1"/>
          </p:cNvSpPr>
          <p:nvPr>
            <p:ph type="pic" idx="21"/>
          </p:nvPr>
        </p:nvSpPr>
        <p:spPr>
          <a:xfrm>
            <a:off x="5351574" y="1384300"/>
            <a:ext cx="7872413" cy="6997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ont view of a red Ducati motorcycle"/>
          <p:cNvSpPr>
            <a:spLocks noGrp="1"/>
          </p:cNvSpPr>
          <p:nvPr>
            <p:ph type="pic" idx="21"/>
          </p:nvPr>
        </p:nvSpPr>
        <p:spPr>
          <a:xfrm>
            <a:off x="5493159" y="2743200"/>
            <a:ext cx="7889605" cy="70129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lose-up of Ducati motorcycle engine components"/>
          <p:cNvSpPr>
            <a:spLocks noGrp="1"/>
          </p:cNvSpPr>
          <p:nvPr>
            <p:ph type="pic" sz="quarter" idx="21"/>
          </p:nvPr>
        </p:nvSpPr>
        <p:spPr>
          <a:xfrm>
            <a:off x="6664613" y="4965700"/>
            <a:ext cx="5803901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Close-up of Ducati motorcycle gas cap"/>
          <p:cNvSpPr>
            <a:spLocks noGrp="1"/>
          </p:cNvSpPr>
          <p:nvPr>
            <p:ph type="pic" sz="quarter" idx="22"/>
          </p:nvPr>
        </p:nvSpPr>
        <p:spPr>
          <a:xfrm>
            <a:off x="6667500" y="444500"/>
            <a:ext cx="5803900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Black and white photo of Ducati motorcycle engine components"/>
          <p:cNvSpPr>
            <a:spLocks noGrp="1"/>
          </p:cNvSpPr>
          <p:nvPr>
            <p:ph type="pic" idx="23"/>
          </p:nvPr>
        </p:nvSpPr>
        <p:spPr>
          <a:xfrm>
            <a:off x="-939561" y="482600"/>
            <a:ext cx="7995295" cy="106816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71000"/>
            <a:ext cx="342900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8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80.png"/><Relationship Id="rId3" Type="http://schemas.openxmlformats.org/officeDocument/2006/relationships/image" Target="../media/image16.png"/><Relationship Id="rId7" Type="http://schemas.openxmlformats.org/officeDocument/2006/relationships/image" Target="../media/image28.png"/><Relationship Id="rId12" Type="http://schemas.openxmlformats.org/officeDocument/2006/relationships/image" Target="../media/image7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78.png"/><Relationship Id="rId5" Type="http://schemas.openxmlformats.org/officeDocument/2006/relationships/image" Target="../media/image17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15.t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11" Type="http://schemas.openxmlformats.org/officeDocument/2006/relationships/image" Target="../media/image87.png"/><Relationship Id="rId5" Type="http://schemas.openxmlformats.org/officeDocument/2006/relationships/image" Target="../media/image83.png"/><Relationship Id="rId10" Type="http://schemas.openxmlformats.org/officeDocument/2006/relationships/image" Target="../media/image23.png"/><Relationship Id="rId4" Type="http://schemas.openxmlformats.org/officeDocument/2006/relationships/image" Target="../media/image82.png"/><Relationship Id="rId9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0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5" Type="http://schemas.openxmlformats.org/officeDocument/2006/relationships/image" Target="../media/image19.png"/><Relationship Id="rId4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tif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hing-Kai Chiu…"/>
          <p:cNvSpPr txBox="1">
            <a:spLocks noGrp="1"/>
          </p:cNvSpPr>
          <p:nvPr>
            <p:ph type="body" sz="quarter" idx="1"/>
          </p:nvPr>
        </p:nvSpPr>
        <p:spPr>
          <a:xfrm>
            <a:off x="4383616" y="7156803"/>
            <a:ext cx="4237568" cy="1041632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535353"/>
              </a:buClr>
              <a:buSzTx/>
              <a:buNone/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Ching-Kai Chiu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535353"/>
              </a:buClr>
              <a:buSzTx/>
              <a:buNone/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RIKEN iTHEMS</a:t>
            </a:r>
          </a:p>
        </p:txBody>
      </p:sp>
      <p:sp>
        <p:nvSpPr>
          <p:cNvPr id="130" name="Exploring Topological States with superconductivity or with twists"/>
          <p:cNvSpPr txBox="1"/>
          <p:nvPr/>
        </p:nvSpPr>
        <p:spPr>
          <a:xfrm>
            <a:off x="1528954" y="322969"/>
            <a:ext cx="9595713" cy="119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Exploring Topological States with superconductivity or with </a:t>
            </a:r>
            <a:r>
              <a:rPr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</a:rPr>
              <a:t>twists </a:t>
            </a:r>
          </a:p>
        </p:txBody>
      </p:sp>
      <p:pic>
        <p:nvPicPr>
          <p:cNvPr id="131" name="Image" descr="Image"/>
          <p:cNvPicPr>
            <a:picLocks noChangeAspect="1"/>
          </p:cNvPicPr>
          <p:nvPr/>
        </p:nvPicPr>
        <p:blipFill>
          <a:blip r:embed="rId2"/>
          <a:srcRect l="52148" t="4169" r="19671" b="86107"/>
          <a:stretch>
            <a:fillRect/>
          </a:stretch>
        </p:blipFill>
        <p:spPr>
          <a:xfrm>
            <a:off x="8775324" y="8358651"/>
            <a:ext cx="3664697" cy="894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1" h="21587" extrusionOk="0">
                <a:moveTo>
                  <a:pt x="21111" y="0"/>
                </a:moveTo>
                <a:cubicBezTo>
                  <a:pt x="21027" y="4"/>
                  <a:pt x="20939" y="143"/>
                  <a:pt x="20862" y="460"/>
                </a:cubicBezTo>
                <a:cubicBezTo>
                  <a:pt x="20760" y="879"/>
                  <a:pt x="20763" y="1951"/>
                  <a:pt x="20867" y="2423"/>
                </a:cubicBezTo>
                <a:cubicBezTo>
                  <a:pt x="20993" y="2999"/>
                  <a:pt x="21306" y="2927"/>
                  <a:pt x="21406" y="2298"/>
                </a:cubicBezTo>
                <a:cubicBezTo>
                  <a:pt x="21585" y="1174"/>
                  <a:pt x="21363" y="-13"/>
                  <a:pt x="21111" y="0"/>
                </a:cubicBezTo>
                <a:close/>
                <a:moveTo>
                  <a:pt x="342" y="124"/>
                </a:moveTo>
                <a:cubicBezTo>
                  <a:pt x="225" y="115"/>
                  <a:pt x="110" y="356"/>
                  <a:pt x="53" y="919"/>
                </a:cubicBezTo>
                <a:cubicBezTo>
                  <a:pt x="-15" y="1598"/>
                  <a:pt x="45" y="2435"/>
                  <a:pt x="183" y="2768"/>
                </a:cubicBezTo>
                <a:cubicBezTo>
                  <a:pt x="398" y="3281"/>
                  <a:pt x="613" y="2867"/>
                  <a:pt x="676" y="1820"/>
                </a:cubicBezTo>
                <a:cubicBezTo>
                  <a:pt x="737" y="832"/>
                  <a:pt x="537" y="140"/>
                  <a:pt x="342" y="124"/>
                </a:cubicBezTo>
                <a:close/>
                <a:moveTo>
                  <a:pt x="20162" y="2509"/>
                </a:moveTo>
                <a:cubicBezTo>
                  <a:pt x="19938" y="2393"/>
                  <a:pt x="19714" y="2594"/>
                  <a:pt x="19530" y="3122"/>
                </a:cubicBezTo>
                <a:cubicBezTo>
                  <a:pt x="19149" y="4210"/>
                  <a:pt x="18998" y="6308"/>
                  <a:pt x="19174" y="8045"/>
                </a:cubicBezTo>
                <a:cubicBezTo>
                  <a:pt x="19216" y="8459"/>
                  <a:pt x="19511" y="9887"/>
                  <a:pt x="19837" y="11253"/>
                </a:cubicBezTo>
                <a:cubicBezTo>
                  <a:pt x="20160" y="12608"/>
                  <a:pt x="20450" y="13921"/>
                  <a:pt x="20481" y="14165"/>
                </a:cubicBezTo>
                <a:cubicBezTo>
                  <a:pt x="20562" y="14819"/>
                  <a:pt x="20493" y="15801"/>
                  <a:pt x="20327" y="16377"/>
                </a:cubicBezTo>
                <a:cubicBezTo>
                  <a:pt x="20095" y="17182"/>
                  <a:pt x="19952" y="17239"/>
                  <a:pt x="19681" y="16616"/>
                </a:cubicBezTo>
                <a:cubicBezTo>
                  <a:pt x="19373" y="15910"/>
                  <a:pt x="19240" y="15926"/>
                  <a:pt x="19023" y="16712"/>
                </a:cubicBezTo>
                <a:lnTo>
                  <a:pt x="18844" y="17354"/>
                </a:lnTo>
                <a:lnTo>
                  <a:pt x="19032" y="18158"/>
                </a:lnTo>
                <a:cubicBezTo>
                  <a:pt x="19223" y="18970"/>
                  <a:pt x="19416" y="19473"/>
                  <a:pt x="19644" y="19758"/>
                </a:cubicBezTo>
                <a:cubicBezTo>
                  <a:pt x="20137" y="20376"/>
                  <a:pt x="20755" y="19382"/>
                  <a:pt x="21015" y="17555"/>
                </a:cubicBezTo>
                <a:cubicBezTo>
                  <a:pt x="21188" y="16346"/>
                  <a:pt x="21225" y="14473"/>
                  <a:pt x="21106" y="12996"/>
                </a:cubicBezTo>
                <a:cubicBezTo>
                  <a:pt x="21033" y="12087"/>
                  <a:pt x="20921" y="11500"/>
                  <a:pt x="20406" y="9328"/>
                </a:cubicBezTo>
                <a:cubicBezTo>
                  <a:pt x="19753" y="6569"/>
                  <a:pt x="19696" y="6126"/>
                  <a:pt x="19923" y="5516"/>
                </a:cubicBezTo>
                <a:cubicBezTo>
                  <a:pt x="20045" y="5186"/>
                  <a:pt x="20061" y="5181"/>
                  <a:pt x="20199" y="5507"/>
                </a:cubicBezTo>
                <a:cubicBezTo>
                  <a:pt x="20421" y="6032"/>
                  <a:pt x="20547" y="5943"/>
                  <a:pt x="20750" y="5085"/>
                </a:cubicBezTo>
                <a:lnTo>
                  <a:pt x="20934" y="4300"/>
                </a:lnTo>
                <a:lnTo>
                  <a:pt x="20797" y="3773"/>
                </a:lnTo>
                <a:cubicBezTo>
                  <a:pt x="20610" y="3053"/>
                  <a:pt x="20386" y="2625"/>
                  <a:pt x="20162" y="2509"/>
                </a:cubicBezTo>
                <a:close/>
                <a:moveTo>
                  <a:pt x="2132" y="2586"/>
                </a:moveTo>
                <a:lnTo>
                  <a:pt x="2132" y="4013"/>
                </a:lnTo>
                <a:lnTo>
                  <a:pt x="2132" y="5430"/>
                </a:lnTo>
                <a:lnTo>
                  <a:pt x="2467" y="5488"/>
                </a:lnTo>
                <a:lnTo>
                  <a:pt x="2802" y="5555"/>
                </a:lnTo>
                <a:lnTo>
                  <a:pt x="2816" y="12546"/>
                </a:lnTo>
                <a:lnTo>
                  <a:pt x="2830" y="19537"/>
                </a:lnTo>
                <a:lnTo>
                  <a:pt x="3199" y="19537"/>
                </a:lnTo>
                <a:lnTo>
                  <a:pt x="3569" y="19537"/>
                </a:lnTo>
                <a:lnTo>
                  <a:pt x="3583" y="12546"/>
                </a:lnTo>
                <a:lnTo>
                  <a:pt x="3597" y="5555"/>
                </a:lnTo>
                <a:lnTo>
                  <a:pt x="3955" y="5488"/>
                </a:lnTo>
                <a:lnTo>
                  <a:pt x="4315" y="5430"/>
                </a:lnTo>
                <a:lnTo>
                  <a:pt x="4315" y="4013"/>
                </a:lnTo>
                <a:lnTo>
                  <a:pt x="4315" y="2586"/>
                </a:lnTo>
                <a:lnTo>
                  <a:pt x="3225" y="2586"/>
                </a:lnTo>
                <a:lnTo>
                  <a:pt x="2132" y="2586"/>
                </a:lnTo>
                <a:close/>
                <a:moveTo>
                  <a:pt x="5755" y="2586"/>
                </a:moveTo>
                <a:lnTo>
                  <a:pt x="5755" y="11062"/>
                </a:lnTo>
                <a:lnTo>
                  <a:pt x="5755" y="19537"/>
                </a:lnTo>
                <a:lnTo>
                  <a:pt x="6101" y="19537"/>
                </a:lnTo>
                <a:lnTo>
                  <a:pt x="6445" y="19537"/>
                </a:lnTo>
                <a:lnTo>
                  <a:pt x="6459" y="15716"/>
                </a:lnTo>
                <a:lnTo>
                  <a:pt x="6473" y="11885"/>
                </a:lnTo>
                <a:lnTo>
                  <a:pt x="7143" y="11885"/>
                </a:lnTo>
                <a:lnTo>
                  <a:pt x="7813" y="11885"/>
                </a:lnTo>
                <a:lnTo>
                  <a:pt x="7827" y="15716"/>
                </a:lnTo>
                <a:lnTo>
                  <a:pt x="7841" y="19537"/>
                </a:lnTo>
                <a:lnTo>
                  <a:pt x="8210" y="19537"/>
                </a:lnTo>
                <a:lnTo>
                  <a:pt x="8582" y="19537"/>
                </a:lnTo>
                <a:lnTo>
                  <a:pt x="8582" y="11062"/>
                </a:lnTo>
                <a:lnTo>
                  <a:pt x="8582" y="2586"/>
                </a:lnTo>
                <a:lnTo>
                  <a:pt x="8210" y="2586"/>
                </a:lnTo>
                <a:lnTo>
                  <a:pt x="7841" y="2586"/>
                </a:lnTo>
                <a:lnTo>
                  <a:pt x="7827" y="5708"/>
                </a:lnTo>
                <a:lnTo>
                  <a:pt x="7813" y="8821"/>
                </a:lnTo>
                <a:lnTo>
                  <a:pt x="7143" y="8821"/>
                </a:lnTo>
                <a:lnTo>
                  <a:pt x="6473" y="8821"/>
                </a:lnTo>
                <a:lnTo>
                  <a:pt x="6459" y="5708"/>
                </a:lnTo>
                <a:lnTo>
                  <a:pt x="6445" y="2586"/>
                </a:lnTo>
                <a:lnTo>
                  <a:pt x="6099" y="2586"/>
                </a:lnTo>
                <a:lnTo>
                  <a:pt x="5755" y="2586"/>
                </a:lnTo>
                <a:close/>
                <a:moveTo>
                  <a:pt x="10268" y="2586"/>
                </a:moveTo>
                <a:lnTo>
                  <a:pt x="10268" y="11062"/>
                </a:lnTo>
                <a:lnTo>
                  <a:pt x="10268" y="19537"/>
                </a:lnTo>
                <a:lnTo>
                  <a:pt x="11359" y="19537"/>
                </a:lnTo>
                <a:lnTo>
                  <a:pt x="12452" y="19537"/>
                </a:lnTo>
                <a:lnTo>
                  <a:pt x="12452" y="18015"/>
                </a:lnTo>
                <a:lnTo>
                  <a:pt x="12452" y="16492"/>
                </a:lnTo>
                <a:lnTo>
                  <a:pt x="11745" y="16434"/>
                </a:lnTo>
                <a:lnTo>
                  <a:pt x="11038" y="16377"/>
                </a:lnTo>
                <a:lnTo>
                  <a:pt x="11038" y="14126"/>
                </a:lnTo>
                <a:lnTo>
                  <a:pt x="11038" y="11885"/>
                </a:lnTo>
                <a:lnTo>
                  <a:pt x="11745" y="11828"/>
                </a:lnTo>
                <a:lnTo>
                  <a:pt x="12452" y="11770"/>
                </a:lnTo>
                <a:lnTo>
                  <a:pt x="12452" y="10353"/>
                </a:lnTo>
                <a:lnTo>
                  <a:pt x="12452" y="8935"/>
                </a:lnTo>
                <a:lnTo>
                  <a:pt x="11745" y="8878"/>
                </a:lnTo>
                <a:lnTo>
                  <a:pt x="11038" y="8821"/>
                </a:lnTo>
                <a:lnTo>
                  <a:pt x="11038" y="7288"/>
                </a:lnTo>
                <a:lnTo>
                  <a:pt x="11038" y="5756"/>
                </a:lnTo>
                <a:lnTo>
                  <a:pt x="11745" y="5698"/>
                </a:lnTo>
                <a:lnTo>
                  <a:pt x="12452" y="5641"/>
                </a:lnTo>
                <a:lnTo>
                  <a:pt x="12452" y="4118"/>
                </a:lnTo>
                <a:lnTo>
                  <a:pt x="12452" y="2586"/>
                </a:lnTo>
                <a:lnTo>
                  <a:pt x="11359" y="2586"/>
                </a:lnTo>
                <a:lnTo>
                  <a:pt x="10268" y="2586"/>
                </a:lnTo>
                <a:close/>
                <a:moveTo>
                  <a:pt x="14186" y="2586"/>
                </a:moveTo>
                <a:lnTo>
                  <a:pt x="14186" y="11062"/>
                </a:lnTo>
                <a:lnTo>
                  <a:pt x="14186" y="19537"/>
                </a:lnTo>
                <a:lnTo>
                  <a:pt x="14535" y="19537"/>
                </a:lnTo>
                <a:lnTo>
                  <a:pt x="14881" y="19537"/>
                </a:lnTo>
                <a:lnTo>
                  <a:pt x="14881" y="13734"/>
                </a:lnTo>
                <a:cubicBezTo>
                  <a:pt x="14881" y="10539"/>
                  <a:pt x="14900" y="7874"/>
                  <a:pt x="14923" y="7815"/>
                </a:cubicBezTo>
                <a:cubicBezTo>
                  <a:pt x="14955" y="7733"/>
                  <a:pt x="15504" y="10662"/>
                  <a:pt x="15835" y="12680"/>
                </a:cubicBezTo>
                <a:cubicBezTo>
                  <a:pt x="15879" y="12947"/>
                  <a:pt x="15990" y="12426"/>
                  <a:pt x="16472" y="9682"/>
                </a:cubicBezTo>
                <a:cubicBezTo>
                  <a:pt x="16665" y="8585"/>
                  <a:pt x="16844" y="7740"/>
                  <a:pt x="16870" y="7805"/>
                </a:cubicBezTo>
                <a:cubicBezTo>
                  <a:pt x="16897" y="7875"/>
                  <a:pt x="16916" y="10332"/>
                  <a:pt x="16916" y="13734"/>
                </a:cubicBezTo>
                <a:lnTo>
                  <a:pt x="16916" y="19537"/>
                </a:lnTo>
                <a:lnTo>
                  <a:pt x="17237" y="19537"/>
                </a:lnTo>
                <a:lnTo>
                  <a:pt x="17560" y="19537"/>
                </a:lnTo>
                <a:lnTo>
                  <a:pt x="17560" y="11062"/>
                </a:lnTo>
                <a:lnTo>
                  <a:pt x="17560" y="2586"/>
                </a:lnTo>
                <a:lnTo>
                  <a:pt x="17244" y="2586"/>
                </a:lnTo>
                <a:lnTo>
                  <a:pt x="16925" y="2586"/>
                </a:lnTo>
                <a:lnTo>
                  <a:pt x="16502" y="4990"/>
                </a:lnTo>
                <a:cubicBezTo>
                  <a:pt x="16269" y="6310"/>
                  <a:pt x="16043" y="7604"/>
                  <a:pt x="15998" y="7863"/>
                </a:cubicBezTo>
                <a:cubicBezTo>
                  <a:pt x="15889" y="8482"/>
                  <a:pt x="15877" y="8437"/>
                  <a:pt x="15319" y="5229"/>
                </a:cubicBezTo>
                <a:lnTo>
                  <a:pt x="14860" y="2586"/>
                </a:lnTo>
                <a:lnTo>
                  <a:pt x="14523" y="2586"/>
                </a:lnTo>
                <a:lnTo>
                  <a:pt x="14186" y="2586"/>
                </a:lnTo>
                <a:close/>
                <a:moveTo>
                  <a:pt x="0" y="6062"/>
                </a:moveTo>
                <a:lnTo>
                  <a:pt x="0" y="12805"/>
                </a:lnTo>
                <a:lnTo>
                  <a:pt x="0" y="19537"/>
                </a:lnTo>
                <a:lnTo>
                  <a:pt x="346" y="19537"/>
                </a:lnTo>
                <a:lnTo>
                  <a:pt x="695" y="19537"/>
                </a:lnTo>
                <a:lnTo>
                  <a:pt x="695" y="12805"/>
                </a:lnTo>
                <a:lnTo>
                  <a:pt x="695" y="6062"/>
                </a:lnTo>
                <a:lnTo>
                  <a:pt x="346" y="6062"/>
                </a:lnTo>
                <a:lnTo>
                  <a:pt x="0" y="6062"/>
                </a:lnTo>
                <a:close/>
                <a:moveTo>
                  <a:pt x="18620" y="18925"/>
                </a:moveTo>
                <a:cubicBezTo>
                  <a:pt x="18349" y="18925"/>
                  <a:pt x="18215" y="20151"/>
                  <a:pt x="18381" y="21127"/>
                </a:cubicBezTo>
                <a:cubicBezTo>
                  <a:pt x="18434" y="21438"/>
                  <a:pt x="18510" y="21587"/>
                  <a:pt x="18620" y="21587"/>
                </a:cubicBezTo>
                <a:cubicBezTo>
                  <a:pt x="18859" y="21587"/>
                  <a:pt x="18960" y="21188"/>
                  <a:pt x="18960" y="20256"/>
                </a:cubicBezTo>
                <a:cubicBezTo>
                  <a:pt x="18960" y="19323"/>
                  <a:pt x="18859" y="18925"/>
                  <a:pt x="18620" y="18925"/>
                </a:cubicBezTo>
                <a:close/>
              </a:path>
            </a:pathLst>
          </a:custGeom>
          <a:ln w="25400">
            <a:miter lim="400000"/>
          </a:ln>
        </p:spPr>
      </p:pic>
      <p:sp>
        <p:nvSpPr>
          <p:cNvPr id="132" name="@NCTS-iTHEMS Workshop 2024"/>
          <p:cNvSpPr txBox="1"/>
          <p:nvPr/>
        </p:nvSpPr>
        <p:spPr>
          <a:xfrm>
            <a:off x="352805" y="8555131"/>
            <a:ext cx="5794555" cy="68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buClr>
                <a:srgbClr val="535353"/>
              </a:buClr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@NCTS-iTHEMS Workshop 2024</a:t>
            </a:r>
          </a:p>
        </p:txBody>
      </p:sp>
      <p:pic>
        <p:nvPicPr>
          <p:cNvPr id="133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801" y="2163954"/>
            <a:ext cx="5486344" cy="4389076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Wiki"/>
          <p:cNvSpPr txBox="1"/>
          <p:nvPr/>
        </p:nvSpPr>
        <p:spPr>
          <a:xfrm>
            <a:off x="4624450" y="6629583"/>
            <a:ext cx="86104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Wiki</a:t>
            </a:r>
          </a:p>
        </p:txBody>
      </p:sp>
      <p:sp>
        <p:nvSpPr>
          <p:cNvPr id="135" name="Graphene"/>
          <p:cNvSpPr txBox="1"/>
          <p:nvPr/>
        </p:nvSpPr>
        <p:spPr>
          <a:xfrm>
            <a:off x="4257403" y="1557061"/>
            <a:ext cx="1595141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Graphene</a:t>
            </a:r>
          </a:p>
        </p:txBody>
      </p:sp>
      <p:pic>
        <p:nvPicPr>
          <p:cNvPr id="136" name="Graphene_figure.pdf" descr="Graphene_figur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271" y="2962104"/>
            <a:ext cx="4622801" cy="337820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Dirac nodes at the Brillouin zone corners"/>
          <p:cNvSpPr txBox="1"/>
          <p:nvPr/>
        </p:nvSpPr>
        <p:spPr>
          <a:xfrm>
            <a:off x="8317499" y="2013899"/>
            <a:ext cx="4161948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Dirac nodes at the Brillouin zone corners  </a:t>
            </a:r>
          </a:p>
        </p:txBody>
      </p:sp>
      <p:grpSp>
        <p:nvGrpSpPr>
          <p:cNvPr id="140" name="Group"/>
          <p:cNvGrpSpPr/>
          <p:nvPr/>
        </p:nvGrpSpPr>
        <p:grpSpPr>
          <a:xfrm>
            <a:off x="4414291" y="994989"/>
            <a:ext cx="1129198" cy="565192"/>
            <a:chOff x="0" y="0"/>
            <a:chExt cx="1129197" cy="565191"/>
          </a:xfrm>
        </p:grpSpPr>
        <p:sp>
          <p:nvSpPr>
            <p:cNvPr id="138" name="Line"/>
            <p:cNvSpPr/>
            <p:nvPr/>
          </p:nvSpPr>
          <p:spPr>
            <a:xfrm flipV="1">
              <a:off x="0" y="-1"/>
              <a:ext cx="1129198" cy="565193"/>
            </a:xfrm>
            <a:prstGeom prst="line">
              <a:avLst/>
            </a:prstGeom>
            <a:noFill/>
            <a:ln w="25400" cap="flat">
              <a:solidFill>
                <a:srgbClr val="AB180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39" name="Line"/>
            <p:cNvSpPr/>
            <p:nvPr/>
          </p:nvSpPr>
          <p:spPr>
            <a:xfrm flipH="1" flipV="1">
              <a:off x="-1" y="-1"/>
              <a:ext cx="1129199" cy="565193"/>
            </a:xfrm>
            <a:prstGeom prst="line">
              <a:avLst/>
            </a:prstGeom>
            <a:noFill/>
            <a:ln w="25400" cap="flat">
              <a:solidFill>
                <a:srgbClr val="AB180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Screenshot 2023-11-14 at 11.52.39 AM.png" descr="Screenshot 2023-11-14 at 11.52.3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145" y="3146029"/>
            <a:ext cx="10429719" cy="4252539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Classification of topological nodes in twisted bilayers"/>
          <p:cNvSpPr txBox="1"/>
          <p:nvPr/>
        </p:nvSpPr>
        <p:spPr>
          <a:xfrm>
            <a:off x="912683" y="288472"/>
            <a:ext cx="1107489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4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Classification of topological nodes in twisted bilayers</a:t>
            </a:r>
          </a:p>
        </p:txBody>
      </p:sp>
      <p:sp>
        <p:nvSpPr>
          <p:cNvPr id="346" name="Line"/>
          <p:cNvSpPr/>
          <p:nvPr/>
        </p:nvSpPr>
        <p:spPr>
          <a:xfrm>
            <a:off x="1392386" y="1241842"/>
            <a:ext cx="10011395" cy="1"/>
          </a:xfrm>
          <a:prstGeom prst="line">
            <a:avLst/>
          </a:prstGeom>
          <a:ln w="25400">
            <a:solidFill>
              <a:srgbClr val="454A5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pPr>
            <a:endParaRPr/>
          </a:p>
        </p:txBody>
      </p:sp>
      <p:sp>
        <p:nvSpPr>
          <p:cNvPr id="347" name="Line"/>
          <p:cNvSpPr/>
          <p:nvPr/>
        </p:nvSpPr>
        <p:spPr>
          <a:xfrm flipH="1" flipV="1">
            <a:off x="6369464" y="7214891"/>
            <a:ext cx="2858275" cy="827595"/>
          </a:xfrm>
          <a:prstGeom prst="line">
            <a:avLst/>
          </a:prstGeom>
          <a:ln w="508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48" name="Twisted bilayer graphene"/>
          <p:cNvSpPr txBox="1"/>
          <p:nvPr/>
        </p:nvSpPr>
        <p:spPr>
          <a:xfrm>
            <a:off x="7515158" y="7946141"/>
            <a:ext cx="5298324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Twisted bilayer graphene</a:t>
            </a:r>
          </a:p>
        </p:txBody>
      </p:sp>
      <p:sp>
        <p:nvSpPr>
          <p:cNvPr id="349" name="Line"/>
          <p:cNvSpPr/>
          <p:nvPr/>
        </p:nvSpPr>
        <p:spPr>
          <a:xfrm>
            <a:off x="6745601" y="2870413"/>
            <a:ext cx="408058" cy="2609472"/>
          </a:xfrm>
          <a:prstGeom prst="line">
            <a:avLst/>
          </a:prstGeom>
          <a:ln w="508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50" name="Twisted bilayer of quadratic node"/>
          <p:cNvSpPr txBox="1"/>
          <p:nvPr/>
        </p:nvSpPr>
        <p:spPr>
          <a:xfrm>
            <a:off x="3748922" y="2143135"/>
            <a:ext cx="5298324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Twisted bilayer of quadratic node</a:t>
            </a:r>
          </a:p>
        </p:txBody>
      </p:sp>
      <p:sp>
        <p:nvSpPr>
          <p:cNvPr id="351" name="M.-R. Li, A.-L. He, Hong Yao, PRR 4, 043151 (2022)"/>
          <p:cNvSpPr txBox="1"/>
          <p:nvPr/>
        </p:nvSpPr>
        <p:spPr>
          <a:xfrm>
            <a:off x="4798317" y="2619171"/>
            <a:ext cx="3408166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M.-R. Li, A.-L. He, Hong Yao, </a:t>
            </a:r>
            <a:r>
              <a:rPr>
                <a:solidFill>
                  <a:srgbClr val="0000FF"/>
                </a:solidFill>
              </a:rPr>
              <a:t>PRR 4, 043151 (2022)</a:t>
            </a:r>
          </a:p>
        </p:txBody>
      </p:sp>
      <p:sp>
        <p:nvSpPr>
          <p:cNvPr id="352" name="Line"/>
          <p:cNvSpPr/>
          <p:nvPr/>
        </p:nvSpPr>
        <p:spPr>
          <a:xfrm flipV="1">
            <a:off x="4507141" y="5815518"/>
            <a:ext cx="1260928" cy="2087406"/>
          </a:xfrm>
          <a:prstGeom prst="line">
            <a:avLst/>
          </a:prstGeom>
          <a:ln w="508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53" name="Line"/>
          <p:cNvSpPr/>
          <p:nvPr/>
        </p:nvSpPr>
        <p:spPr>
          <a:xfrm flipV="1">
            <a:off x="4499007" y="5066258"/>
            <a:ext cx="1269062" cy="2800833"/>
          </a:xfrm>
          <a:prstGeom prst="line">
            <a:avLst/>
          </a:prstGeom>
          <a:ln w="508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54" name="No flat bands"/>
          <p:cNvSpPr txBox="1"/>
          <p:nvPr/>
        </p:nvSpPr>
        <p:spPr>
          <a:xfrm>
            <a:off x="1142828" y="7946141"/>
            <a:ext cx="529832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No flat bands</a:t>
            </a:r>
          </a:p>
        </p:txBody>
      </p:sp>
      <p:sp>
        <p:nvSpPr>
          <p:cNvPr id="355" name="Y. Sheffer, R. Queiroz, A. Stern, PRX 13, 021012 (2023)"/>
          <p:cNvSpPr txBox="1"/>
          <p:nvPr/>
        </p:nvSpPr>
        <p:spPr>
          <a:xfrm>
            <a:off x="2087907" y="8473151"/>
            <a:ext cx="358236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Y. Sheffer, R. Queiroz, A. Stern, </a:t>
            </a:r>
            <a:r>
              <a:rPr>
                <a:solidFill>
                  <a:srgbClr val="0000FF"/>
                </a:solidFill>
              </a:rPr>
              <a:t>PRX 13, 021012 (2023)</a:t>
            </a:r>
          </a:p>
        </p:txBody>
      </p:sp>
      <p:pic>
        <p:nvPicPr>
          <p:cNvPr id="35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7085" y="4830530"/>
            <a:ext cx="6858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7085" y="5489545"/>
            <a:ext cx="6858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7085" y="6148559"/>
            <a:ext cx="6858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7085" y="6807575"/>
            <a:ext cx="6858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Y: Flat bands in entire Moire Brillouin Zone"/>
          <p:cNvSpPr txBox="1"/>
          <p:nvPr/>
        </p:nvSpPr>
        <p:spPr>
          <a:xfrm>
            <a:off x="2635292" y="1413089"/>
            <a:ext cx="773421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3000" b="1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Y: Flat bands in entire Moire Brillouin Zone</a:t>
            </a:r>
          </a:p>
        </p:txBody>
      </p:sp>
      <p:pic>
        <p:nvPicPr>
          <p:cNvPr id="36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4481" y="3766909"/>
            <a:ext cx="6731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Fan Cui, C.-K.C., at el, Sci. China Phys. Mech. Astron. 67, 297012 (2024)"/>
          <p:cNvSpPr txBox="1"/>
          <p:nvPr/>
        </p:nvSpPr>
        <p:spPr>
          <a:xfrm>
            <a:off x="4067423" y="8824621"/>
            <a:ext cx="486995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200" b="1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Fan Cui, C.-K.C., at el, Sci. China Phys. Mech. Astron. 67, 297012 (2024)</a:t>
            </a:r>
            <a:r>
              <a:rPr b="0"/>
              <a:t>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wisted bilayer graphene"/>
          <p:cNvSpPr txBox="1"/>
          <p:nvPr/>
        </p:nvSpPr>
        <p:spPr>
          <a:xfrm>
            <a:off x="1799832" y="148656"/>
            <a:ext cx="9405137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4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Twisted bilayer graphene</a:t>
            </a:r>
          </a:p>
        </p:txBody>
      </p:sp>
      <p:sp>
        <p:nvSpPr>
          <p:cNvPr id="365" name="Key mathematical tool is to show the band flatness"/>
          <p:cNvSpPr txBox="1"/>
          <p:nvPr/>
        </p:nvSpPr>
        <p:spPr>
          <a:xfrm>
            <a:off x="3527444" y="1582983"/>
            <a:ext cx="5949913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Key mathematical tool is to show the band flatness</a:t>
            </a:r>
          </a:p>
        </p:txBody>
      </p:sp>
      <p:pic>
        <p:nvPicPr>
          <p:cNvPr id="36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399" y="3553807"/>
            <a:ext cx="1778001" cy="39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899" y="4349749"/>
            <a:ext cx="3937001" cy="1054101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Line"/>
          <p:cNvSpPr/>
          <p:nvPr/>
        </p:nvSpPr>
        <p:spPr>
          <a:xfrm>
            <a:off x="1496702" y="1098060"/>
            <a:ext cx="10011396" cy="1"/>
          </a:xfrm>
          <a:prstGeom prst="line">
            <a:avLst/>
          </a:prstGeom>
          <a:ln w="25400">
            <a:solidFill>
              <a:srgbClr val="454A5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pPr>
            <a:endParaRPr/>
          </a:p>
        </p:txBody>
      </p:sp>
      <p:sp>
        <p:nvSpPr>
          <p:cNvPr id="369" name="Holomorphic functions"/>
          <p:cNvSpPr txBox="1"/>
          <p:nvPr/>
        </p:nvSpPr>
        <p:spPr>
          <a:xfrm>
            <a:off x="3527444" y="2681425"/>
            <a:ext cx="594991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Holomorphic functions</a:t>
            </a:r>
          </a:p>
        </p:txBody>
      </p:sp>
      <p:pic>
        <p:nvPicPr>
          <p:cNvPr id="37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050" y="5702300"/>
            <a:ext cx="3822701" cy="355601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2D problem"/>
          <p:cNvSpPr txBox="1"/>
          <p:nvPr/>
        </p:nvSpPr>
        <p:spPr>
          <a:xfrm>
            <a:off x="3527444" y="7812692"/>
            <a:ext cx="594991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2D problem</a:t>
            </a:r>
          </a:p>
        </p:txBody>
      </p:sp>
      <p:pic>
        <p:nvPicPr>
          <p:cNvPr id="37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1500" y="8620431"/>
            <a:ext cx="1701801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Many applications from Holomorphic functions"/>
          <p:cNvSpPr txBox="1"/>
          <p:nvPr/>
        </p:nvSpPr>
        <p:spPr>
          <a:xfrm>
            <a:off x="2441971" y="6358781"/>
            <a:ext cx="8120858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Many applications from Holomorphic functions</a:t>
            </a:r>
          </a:p>
        </p:txBody>
      </p:sp>
      <p:sp>
        <p:nvSpPr>
          <p:cNvPr id="374" name="Conformal field theory, string theory, quantum Hall states"/>
          <p:cNvSpPr txBox="1"/>
          <p:nvPr/>
        </p:nvSpPr>
        <p:spPr>
          <a:xfrm>
            <a:off x="1934506" y="7053363"/>
            <a:ext cx="9135788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Conformal field theory, string theory, quantum Hall states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874" y="1482133"/>
            <a:ext cx="4309052" cy="1184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061" y="3523900"/>
            <a:ext cx="50800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849" y="5141650"/>
            <a:ext cx="3975101" cy="914401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Dimensionless controllable parameter (interlayer coupling strength and twisted angle)"/>
          <p:cNvSpPr txBox="1"/>
          <p:nvPr/>
        </p:nvSpPr>
        <p:spPr>
          <a:xfrm>
            <a:off x="3161210" y="6617198"/>
            <a:ext cx="7415969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Dimensionless controllable parameter (interlayer coupling strength and twisted angle)</a:t>
            </a:r>
          </a:p>
        </p:txBody>
      </p:sp>
      <p:sp>
        <p:nvSpPr>
          <p:cNvPr id="380" name="The Hamiltonian of Twisted Bilayer Graphene"/>
          <p:cNvSpPr txBox="1"/>
          <p:nvPr/>
        </p:nvSpPr>
        <p:spPr>
          <a:xfrm>
            <a:off x="957346" y="148656"/>
            <a:ext cx="11090109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4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The Hamiltonian of Twisted Bilayer Graphene</a:t>
            </a:r>
          </a:p>
        </p:txBody>
      </p:sp>
      <p:sp>
        <p:nvSpPr>
          <p:cNvPr id="381" name="Line"/>
          <p:cNvSpPr/>
          <p:nvPr/>
        </p:nvSpPr>
        <p:spPr>
          <a:xfrm>
            <a:off x="1496702" y="1098060"/>
            <a:ext cx="10011396" cy="1"/>
          </a:xfrm>
          <a:prstGeom prst="line">
            <a:avLst/>
          </a:prstGeom>
          <a:ln w="25400">
            <a:solidFill>
              <a:srgbClr val="454A5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pPr>
            <a:endParaRPr/>
          </a:p>
        </p:txBody>
      </p:sp>
      <p:sp>
        <p:nvSpPr>
          <p:cNvPr id="382" name="Where Dirac cone"/>
          <p:cNvSpPr txBox="1"/>
          <p:nvPr/>
        </p:nvSpPr>
        <p:spPr>
          <a:xfrm>
            <a:off x="1578048" y="2841100"/>
            <a:ext cx="2980544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Where Dirac cone </a:t>
            </a:r>
          </a:p>
        </p:txBody>
      </p:sp>
      <p:sp>
        <p:nvSpPr>
          <p:cNvPr id="383" name="Line"/>
          <p:cNvSpPr/>
          <p:nvPr/>
        </p:nvSpPr>
        <p:spPr>
          <a:xfrm flipH="1">
            <a:off x="7250391" y="1364496"/>
            <a:ext cx="1822014" cy="127362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84" name="Line"/>
          <p:cNvSpPr/>
          <p:nvPr/>
        </p:nvSpPr>
        <p:spPr>
          <a:xfrm flipH="1" flipV="1">
            <a:off x="8332431" y="2602163"/>
            <a:ext cx="703462" cy="158268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85" name="Top layer"/>
          <p:cNvSpPr txBox="1"/>
          <p:nvPr/>
        </p:nvSpPr>
        <p:spPr>
          <a:xfrm>
            <a:off x="9198060" y="1085456"/>
            <a:ext cx="1558120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Top layer</a:t>
            </a:r>
          </a:p>
        </p:txBody>
      </p:sp>
      <p:sp>
        <p:nvSpPr>
          <p:cNvPr id="386" name="Bottun layer"/>
          <p:cNvSpPr txBox="1"/>
          <p:nvPr/>
        </p:nvSpPr>
        <p:spPr>
          <a:xfrm>
            <a:off x="9196478" y="2385386"/>
            <a:ext cx="2008324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Bottun layer</a:t>
            </a:r>
          </a:p>
        </p:txBody>
      </p:sp>
      <p:sp>
        <p:nvSpPr>
          <p:cNvPr id="387" name="Interlayer coupling"/>
          <p:cNvSpPr txBox="1"/>
          <p:nvPr/>
        </p:nvSpPr>
        <p:spPr>
          <a:xfrm>
            <a:off x="2186481" y="4454746"/>
            <a:ext cx="3023518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Interlayer coupling</a:t>
            </a:r>
          </a:p>
        </p:txBody>
      </p:sp>
      <p:pic>
        <p:nvPicPr>
          <p:cNvPr id="38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2940" y="6870699"/>
            <a:ext cx="419101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Experimentally, we can adjust this parameter to find the flat bands"/>
          <p:cNvSpPr txBox="1"/>
          <p:nvPr/>
        </p:nvSpPr>
        <p:spPr>
          <a:xfrm>
            <a:off x="3054530" y="7983719"/>
            <a:ext cx="7415969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Experimentally, we can adjust this parameter to find the flat bands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677" y="2464024"/>
            <a:ext cx="4601446" cy="971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150" y="4243346"/>
            <a:ext cx="47625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5751" y="727588"/>
            <a:ext cx="30480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Perform Unitary transformation and"/>
          <p:cNvSpPr txBox="1"/>
          <p:nvPr/>
        </p:nvSpPr>
        <p:spPr>
          <a:xfrm>
            <a:off x="2087385" y="619638"/>
            <a:ext cx="5700751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Perform Unitary transformation and </a:t>
            </a:r>
          </a:p>
        </p:txBody>
      </p:sp>
      <p:sp>
        <p:nvSpPr>
          <p:cNvPr id="395" name="We have a block-off-diagonalized Hamiltonian"/>
          <p:cNvSpPr txBox="1"/>
          <p:nvPr/>
        </p:nvSpPr>
        <p:spPr>
          <a:xfrm>
            <a:off x="2819331" y="1541831"/>
            <a:ext cx="7366138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We have a block-off-diagonalized Hamiltonian </a:t>
            </a:r>
          </a:p>
        </p:txBody>
      </p:sp>
      <p:sp>
        <p:nvSpPr>
          <p:cNvPr id="396" name="Where reduced block"/>
          <p:cNvSpPr txBox="1"/>
          <p:nvPr/>
        </p:nvSpPr>
        <p:spPr>
          <a:xfrm>
            <a:off x="1260326" y="3553718"/>
            <a:ext cx="3372148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Where reduced block</a:t>
            </a:r>
          </a:p>
        </p:txBody>
      </p:sp>
      <p:grpSp>
        <p:nvGrpSpPr>
          <p:cNvPr id="406" name="Group"/>
          <p:cNvGrpSpPr/>
          <p:nvPr/>
        </p:nvGrpSpPr>
        <p:grpSpPr>
          <a:xfrm>
            <a:off x="578662" y="3126644"/>
            <a:ext cx="12315395" cy="4337459"/>
            <a:chOff x="0" y="0"/>
            <a:chExt cx="12315393" cy="4337458"/>
          </a:xfrm>
        </p:grpSpPr>
        <p:pic>
          <p:nvPicPr>
            <p:cNvPr id="397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2507" y="3181758"/>
              <a:ext cx="4889501" cy="1155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8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00986" y="3510039"/>
              <a:ext cx="1160207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9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87125" y="3390856"/>
              <a:ext cx="1676401" cy="368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03" name="Group"/>
            <p:cNvGrpSpPr/>
            <p:nvPr/>
          </p:nvGrpSpPr>
          <p:grpSpPr>
            <a:xfrm>
              <a:off x="9115990" y="0"/>
              <a:ext cx="3199404" cy="2292023"/>
              <a:chOff x="0" y="0"/>
              <a:chExt cx="3199403" cy="2292022"/>
            </a:xfrm>
          </p:grpSpPr>
          <p:pic>
            <p:nvPicPr>
              <p:cNvPr id="400" name="hexagonalBZ.pdf" descr="hexagonalBZ.pdf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2636193" cy="22920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1" name="linear.pdf" descr="linear.pdf"/>
              <p:cNvPicPr>
                <a:picLocks noChangeAspect="1"/>
              </p:cNvPicPr>
              <p:nvPr/>
            </p:nvPicPr>
            <p:blipFill>
              <a:blip r:embed="rId9"/>
              <a:srcRect l="27403" r="32251" b="12119"/>
              <a:stretch>
                <a:fillRect/>
              </a:stretch>
            </p:blipFill>
            <p:spPr>
              <a:xfrm>
                <a:off x="1977030" y="147362"/>
                <a:ext cx="1222374" cy="195962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02" name="K"/>
              <p:cNvSpPr txBox="1"/>
              <p:nvPr/>
            </p:nvSpPr>
            <p:spPr>
              <a:xfrm>
                <a:off x="2003377" y="867770"/>
                <a:ext cx="337111" cy="4854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457200">
                  <a:lnSpc>
                    <a:spcPct val="60000"/>
                  </a:lnSpc>
                  <a:spcBef>
                    <a:spcPts val="1200"/>
                  </a:spcBef>
                  <a:defRPr sz="2600">
                    <a:solidFill>
                      <a:srgbClr val="000000"/>
                    </a:solidFill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r>
                  <a:t>K</a:t>
                </a:r>
              </a:p>
            </p:txBody>
          </p:sp>
        </p:grpSp>
        <p:pic>
          <p:nvPicPr>
            <p:cNvPr id="404" name="Image" descr="Imag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806298" y="936403"/>
              <a:ext cx="406401" cy="342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5" name="Interlayer coupling part: the 3 terms are connected by C3 rotation symmetry"/>
            <p:cNvSpPr txBox="1"/>
            <p:nvPr/>
          </p:nvSpPr>
          <p:spPr>
            <a:xfrm>
              <a:off x="0" y="2380695"/>
              <a:ext cx="11847476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457200">
                <a:spcBef>
                  <a:spcPts val="1200"/>
                </a:spcBef>
                <a:defRPr sz="30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t>Interlayer coupling part: the 3 terms are connected by C</a:t>
              </a:r>
              <a:r>
                <a:rPr baseline="-5999"/>
                <a:t>3</a:t>
              </a:r>
              <a:r>
                <a:t> rotation symmetry  </a:t>
              </a:r>
            </a:p>
          </p:txBody>
        </p:sp>
      </p:grpSp>
      <p:grpSp>
        <p:nvGrpSpPr>
          <p:cNvPr id="412" name="Group"/>
          <p:cNvGrpSpPr/>
          <p:nvPr/>
        </p:nvGrpSpPr>
        <p:grpSpPr>
          <a:xfrm>
            <a:off x="3424909" y="7177673"/>
            <a:ext cx="9960859" cy="2599477"/>
            <a:chOff x="0" y="0"/>
            <a:chExt cx="9960857" cy="2599476"/>
          </a:xfrm>
        </p:grpSpPr>
        <p:sp>
          <p:nvSpPr>
            <p:cNvPr id="407" name="Hexagonal lattice periodicity"/>
            <p:cNvSpPr txBox="1"/>
            <p:nvPr/>
          </p:nvSpPr>
          <p:spPr>
            <a:xfrm>
              <a:off x="0" y="515991"/>
              <a:ext cx="5298323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defTabSz="457200">
                <a:spcBef>
                  <a:spcPts val="1200"/>
                </a:spcBef>
                <a:defRPr sz="30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Hexagonal lattice periodicity</a:t>
              </a:r>
            </a:p>
          </p:txBody>
        </p:sp>
        <p:grpSp>
          <p:nvGrpSpPr>
            <p:cNvPr id="411" name="Group"/>
            <p:cNvGrpSpPr/>
            <p:nvPr/>
          </p:nvGrpSpPr>
          <p:grpSpPr>
            <a:xfrm>
              <a:off x="1696661" y="0"/>
              <a:ext cx="8264197" cy="2599477"/>
              <a:chOff x="0" y="0"/>
              <a:chExt cx="8264196" cy="2599476"/>
            </a:xfrm>
          </p:grpSpPr>
          <p:pic>
            <p:nvPicPr>
              <p:cNvPr id="408" name="Image" descr="Image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0" y="1317055"/>
                <a:ext cx="1905000" cy="3048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9" name="pt.3.4384.figures.online.f1.jpeg" descr="pt.3.4384.figures.online.f1.jpeg"/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4418059" y="0"/>
                <a:ext cx="2394129" cy="22002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10" name="Superlattice"/>
              <p:cNvSpPr txBox="1"/>
              <p:nvPr/>
            </p:nvSpPr>
            <p:spPr>
              <a:xfrm>
                <a:off x="2965874" y="2027976"/>
                <a:ext cx="5298323" cy="571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spcBef>
                    <a:spcPts val="1200"/>
                  </a:spcBef>
                  <a:defRPr sz="3000">
                    <a:solidFill>
                      <a:srgbClr val="000000"/>
                    </a:solidFill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r>
                  <a:t>Superlattice</a:t>
                </a:r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" grpId="1" animBg="1" advAuto="0"/>
      <p:bldP spid="412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" name="Group"/>
          <p:cNvGrpSpPr/>
          <p:nvPr/>
        </p:nvGrpSpPr>
        <p:grpSpPr>
          <a:xfrm>
            <a:off x="2827471" y="480946"/>
            <a:ext cx="7349858" cy="571501"/>
            <a:chOff x="0" y="0"/>
            <a:chExt cx="7349856" cy="571500"/>
          </a:xfrm>
        </p:grpSpPr>
        <p:sp>
          <p:nvSpPr>
            <p:cNvPr id="414" name="Solve zero-energy eigenvalue problem for all"/>
            <p:cNvSpPr txBox="1"/>
            <p:nvPr/>
          </p:nvSpPr>
          <p:spPr>
            <a:xfrm>
              <a:off x="0" y="0"/>
              <a:ext cx="7105357" cy="571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defTabSz="457200">
                <a:spcBef>
                  <a:spcPts val="1200"/>
                </a:spcBef>
                <a:defRPr sz="30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Solve zero-energy eigenvalue problem for all</a:t>
              </a:r>
            </a:p>
          </p:txBody>
        </p:sp>
        <p:pic>
          <p:nvPicPr>
            <p:cNvPr id="415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46656" y="158750"/>
              <a:ext cx="203201" cy="279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1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500" y="1573253"/>
            <a:ext cx="7035801" cy="9144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2" name="Group"/>
          <p:cNvGrpSpPr/>
          <p:nvPr/>
        </p:nvGrpSpPr>
        <p:grpSpPr>
          <a:xfrm>
            <a:off x="611756" y="7357028"/>
            <a:ext cx="9275194" cy="1947657"/>
            <a:chOff x="0" y="0"/>
            <a:chExt cx="9275193" cy="1947656"/>
          </a:xfrm>
        </p:grpSpPr>
        <p:sp>
          <p:nvSpPr>
            <p:cNvPr id="418" name="However,  based on Liouville’s theorem"/>
            <p:cNvSpPr txBox="1"/>
            <p:nvPr/>
          </p:nvSpPr>
          <p:spPr>
            <a:xfrm>
              <a:off x="0" y="0"/>
              <a:ext cx="6310201" cy="571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spcBef>
                  <a:spcPts val="1200"/>
                </a:spcBef>
                <a:defRPr sz="30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However,  based on Liouville’s theorem </a:t>
              </a:r>
            </a:p>
          </p:txBody>
        </p:sp>
        <p:pic>
          <p:nvPicPr>
            <p:cNvPr id="419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6093" y="764278"/>
              <a:ext cx="6769101" cy="393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0" name="Meromorphic: unbounded = poles"/>
            <p:cNvSpPr txBox="1"/>
            <p:nvPr/>
          </p:nvSpPr>
          <p:spPr>
            <a:xfrm>
              <a:off x="758373" y="1350756"/>
              <a:ext cx="5313053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spcBef>
                  <a:spcPts val="1200"/>
                </a:spcBef>
                <a:defRPr sz="30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Meromorphic: unbounded = poles</a:t>
              </a:r>
            </a:p>
          </p:txBody>
        </p:sp>
        <p:pic>
          <p:nvPicPr>
            <p:cNvPr id="421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10097" y="1477756"/>
              <a:ext cx="11303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41" name="Group"/>
          <p:cNvGrpSpPr/>
          <p:nvPr/>
        </p:nvGrpSpPr>
        <p:grpSpPr>
          <a:xfrm>
            <a:off x="2040589" y="2881460"/>
            <a:ext cx="9953069" cy="4243527"/>
            <a:chOff x="0" y="0"/>
            <a:chExt cx="9953067" cy="4243525"/>
          </a:xfrm>
        </p:grpSpPr>
        <p:pic>
          <p:nvPicPr>
            <p:cNvPr id="423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58410" y="1652722"/>
              <a:ext cx="3606801" cy="393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27" name="Group"/>
            <p:cNvGrpSpPr/>
            <p:nvPr/>
          </p:nvGrpSpPr>
          <p:grpSpPr>
            <a:xfrm>
              <a:off x="1148133" y="0"/>
              <a:ext cx="6170274" cy="571500"/>
              <a:chOff x="0" y="0"/>
              <a:chExt cx="6170273" cy="571500"/>
            </a:xfrm>
          </p:grpSpPr>
          <p:sp>
            <p:nvSpPr>
              <p:cNvPr id="424" name="If"/>
              <p:cNvSpPr txBox="1"/>
              <p:nvPr/>
            </p:nvSpPr>
            <p:spPr>
              <a:xfrm>
                <a:off x="0" y="0"/>
                <a:ext cx="639547" cy="5715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spcBef>
                    <a:spcPts val="1200"/>
                  </a:spcBef>
                  <a:defRPr sz="3000">
                    <a:solidFill>
                      <a:srgbClr val="000000"/>
                    </a:solidFill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r>
                  <a:t>If </a:t>
                </a:r>
              </a:p>
            </p:txBody>
          </p:sp>
          <p:pic>
            <p:nvPicPr>
              <p:cNvPr id="425" name="Image" descr="Image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5312" y="127000"/>
                <a:ext cx="1206501" cy="3937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26" name="is a zero energy solution at"/>
              <p:cNvSpPr txBox="1"/>
              <p:nvPr/>
            </p:nvSpPr>
            <p:spPr>
              <a:xfrm>
                <a:off x="1906775" y="0"/>
                <a:ext cx="4263499" cy="5715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spcBef>
                    <a:spcPts val="1200"/>
                  </a:spcBef>
                  <a:defRPr sz="3000">
                    <a:solidFill>
                      <a:srgbClr val="000000"/>
                    </a:solidFill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r>
                  <a:t>is a zero energy solution at  </a:t>
                </a:r>
              </a:p>
            </p:txBody>
          </p:sp>
        </p:grpSp>
        <p:pic>
          <p:nvPicPr>
            <p:cNvPr id="428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66260" y="3760925"/>
              <a:ext cx="4991101" cy="482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33" name="Group"/>
            <p:cNvGrpSpPr/>
            <p:nvPr/>
          </p:nvGrpSpPr>
          <p:grpSpPr>
            <a:xfrm>
              <a:off x="0" y="800961"/>
              <a:ext cx="8923622" cy="571501"/>
              <a:chOff x="0" y="0"/>
              <a:chExt cx="8923621" cy="571500"/>
            </a:xfrm>
          </p:grpSpPr>
          <p:grpSp>
            <p:nvGrpSpPr>
              <p:cNvPr id="431" name="Group"/>
              <p:cNvGrpSpPr/>
              <p:nvPr/>
            </p:nvGrpSpPr>
            <p:grpSpPr>
              <a:xfrm>
                <a:off x="0" y="0"/>
                <a:ext cx="8923622" cy="571500"/>
                <a:chOff x="0" y="0"/>
                <a:chExt cx="8923621" cy="571500"/>
              </a:xfrm>
            </p:grpSpPr>
            <p:sp>
              <p:nvSpPr>
                <p:cNvPr id="429" name="Use holomorphic function           to extend it to any"/>
                <p:cNvSpPr txBox="1"/>
                <p:nvPr/>
              </p:nvSpPr>
              <p:spPr>
                <a:xfrm>
                  <a:off x="0" y="0"/>
                  <a:ext cx="8923622" cy="5715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t">
                  <a:spAutoFit/>
                </a:bodyPr>
                <a:lstStyle>
                  <a:lvl1pPr defTabSz="457200">
                    <a:spcBef>
                      <a:spcPts val="1200"/>
                    </a:spcBef>
                    <a:defRPr sz="3000">
                      <a:solidFill>
                        <a:srgbClr val="000000"/>
                      </a:solidFill>
                      <a:latin typeface="Times Roman"/>
                      <a:ea typeface="Times Roman"/>
                      <a:cs typeface="Times Roman"/>
                      <a:sym typeface="Times Roman"/>
                    </a:defRPr>
                  </a:lvl1pPr>
                </a:lstStyle>
                <a:p>
                  <a:r>
                    <a:t>Use holomorphic function           to extend it to any </a:t>
                  </a:r>
                </a:p>
              </p:txBody>
            </p:sp>
            <p:pic>
              <p:nvPicPr>
                <p:cNvPr id="430" name="Image" descr="Image"/>
                <p:cNvPicPr>
                  <a:picLocks noChangeAspect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>
                <a:xfrm>
                  <a:off x="4754139" y="114299"/>
                  <a:ext cx="660401" cy="3937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432" name="Image" descr="Image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8452660" y="171450"/>
                <a:ext cx="203201" cy="2794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34" name="Obey Bloch’s theorem"/>
            <p:cNvSpPr txBox="1"/>
            <p:nvPr/>
          </p:nvSpPr>
          <p:spPr>
            <a:xfrm>
              <a:off x="2330061" y="3020403"/>
              <a:ext cx="4263499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defTabSz="457200">
                <a:spcBef>
                  <a:spcPts val="1200"/>
                </a:spcBef>
                <a:defRPr sz="30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Obey Bloch’s theorem</a:t>
              </a:r>
            </a:p>
          </p:txBody>
        </p:sp>
        <p:sp>
          <p:nvSpPr>
            <p:cNvPr id="435" name="where"/>
            <p:cNvSpPr txBox="1"/>
            <p:nvPr/>
          </p:nvSpPr>
          <p:spPr>
            <a:xfrm>
              <a:off x="930394" y="2206008"/>
              <a:ext cx="1045035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spcBef>
                  <a:spcPts val="1200"/>
                </a:spcBef>
                <a:defRPr sz="30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where</a:t>
              </a:r>
            </a:p>
          </p:txBody>
        </p:sp>
        <p:pic>
          <p:nvPicPr>
            <p:cNvPr id="436" name="Image" descr="Imag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15740" y="2326683"/>
              <a:ext cx="1879601" cy="393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7" name="Rectangle"/>
            <p:cNvSpPr/>
            <p:nvPr/>
          </p:nvSpPr>
          <p:spPr>
            <a:xfrm>
              <a:off x="5016282" y="1540068"/>
              <a:ext cx="1377073" cy="619009"/>
            </a:xfrm>
            <a:prstGeom prst="rect">
              <a:avLst/>
            </a:prstGeom>
            <a:noFill/>
            <a:ln w="38100" cap="flat">
              <a:solidFill>
                <a:srgbClr val="AB180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8" name="Line"/>
            <p:cNvSpPr/>
            <p:nvPr/>
          </p:nvSpPr>
          <p:spPr>
            <a:xfrm flipH="1" flipV="1">
              <a:off x="6462203" y="2206008"/>
              <a:ext cx="630567" cy="630567"/>
            </a:xfrm>
            <a:prstGeom prst="line">
              <a:avLst/>
            </a:prstGeom>
            <a:noFill/>
            <a:ln w="25400" cap="flat">
              <a:solidFill>
                <a:srgbClr val="AB180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39" name="NOT holomorphic"/>
            <p:cNvSpPr txBox="1"/>
            <p:nvPr/>
          </p:nvSpPr>
          <p:spPr>
            <a:xfrm>
              <a:off x="7020148" y="2712889"/>
              <a:ext cx="2932920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spcBef>
                  <a:spcPts val="1200"/>
                </a:spcBef>
                <a:defRPr sz="30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NOT holomorphic</a:t>
              </a:r>
            </a:p>
          </p:txBody>
        </p:sp>
        <p:pic>
          <p:nvPicPr>
            <p:cNvPr id="440" name="Image" descr="Image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69475" y="152400"/>
              <a:ext cx="50800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" grpId="2" animBg="1" advAuto="0"/>
      <p:bldP spid="441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960" y="1574594"/>
            <a:ext cx="3606801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So it is a flat band solution?"/>
          <p:cNvSpPr txBox="1"/>
          <p:nvPr/>
        </p:nvSpPr>
        <p:spPr>
          <a:xfrm>
            <a:off x="1123167" y="659050"/>
            <a:ext cx="5092388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So it is a flat band solution? </a:t>
            </a:r>
          </a:p>
        </p:txBody>
      </p:sp>
      <p:grpSp>
        <p:nvGrpSpPr>
          <p:cNvPr id="460" name="Group"/>
          <p:cNvGrpSpPr/>
          <p:nvPr/>
        </p:nvGrpSpPr>
        <p:grpSpPr>
          <a:xfrm>
            <a:off x="1123167" y="890978"/>
            <a:ext cx="10720727" cy="7438244"/>
            <a:chOff x="0" y="0"/>
            <a:chExt cx="10720725" cy="7438243"/>
          </a:xfrm>
        </p:grpSpPr>
        <p:sp>
          <p:nvSpPr>
            <p:cNvPr id="445" name="Yes,  only at magic angles"/>
            <p:cNvSpPr txBox="1"/>
            <p:nvPr/>
          </p:nvSpPr>
          <p:spPr>
            <a:xfrm>
              <a:off x="0" y="1421359"/>
              <a:ext cx="5092387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defTabSz="457200">
                <a:spcBef>
                  <a:spcPts val="1200"/>
                </a:spcBef>
                <a:defRPr sz="30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Yes,  only at magic angles</a:t>
              </a:r>
            </a:p>
          </p:txBody>
        </p:sp>
        <p:pic>
          <p:nvPicPr>
            <p:cNvPr id="446" name="Screenshot 2024-08-27 at 5.41.59 AM.png" descr="Screenshot 2024-08-27 at 5.41.59 A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4667" y="847287"/>
              <a:ext cx="3846059" cy="5522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7" name="Twisted bilayer graphene in real space"/>
            <p:cNvSpPr txBox="1"/>
            <p:nvPr/>
          </p:nvSpPr>
          <p:spPr>
            <a:xfrm>
              <a:off x="6994296" y="0"/>
              <a:ext cx="3606801" cy="863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defTabSz="457200">
                <a:spcBef>
                  <a:spcPts val="1200"/>
                </a:spcBef>
                <a:defRPr sz="25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Twisted bilayer graphene in real space</a:t>
              </a:r>
            </a:p>
          </p:txBody>
        </p:sp>
        <p:sp>
          <p:nvSpPr>
            <p:cNvPr id="448" name="Line"/>
            <p:cNvSpPr/>
            <p:nvPr/>
          </p:nvSpPr>
          <p:spPr>
            <a:xfrm flipH="1" flipV="1">
              <a:off x="9825865" y="6150295"/>
              <a:ext cx="384721" cy="384721"/>
            </a:xfrm>
            <a:prstGeom prst="line">
              <a:avLst/>
            </a:prstGeom>
            <a:noFill/>
            <a:ln w="25400" cap="flat">
              <a:solidFill>
                <a:srgbClr val="AB180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49" name="The wavefunction vanishes"/>
            <p:cNvSpPr txBox="1"/>
            <p:nvPr/>
          </p:nvSpPr>
          <p:spPr>
            <a:xfrm>
              <a:off x="176962" y="2336902"/>
              <a:ext cx="4738462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defTabSz="457200">
                <a:spcBef>
                  <a:spcPts val="1200"/>
                </a:spcBef>
                <a:defRPr sz="30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The wavefunction vanishes</a:t>
              </a:r>
            </a:p>
          </p:txBody>
        </p:sp>
        <p:sp>
          <p:nvSpPr>
            <p:cNvPr id="450" name="A. Vishwanath et al. PRL 122, 106405 (2019)"/>
            <p:cNvSpPr txBox="1"/>
            <p:nvPr/>
          </p:nvSpPr>
          <p:spPr>
            <a:xfrm>
              <a:off x="7010219" y="7108043"/>
              <a:ext cx="3574955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spcBef>
                  <a:spcPts val="1200"/>
                </a:spcBef>
                <a:defRPr sz="1466">
                  <a:solidFill>
                    <a:srgbClr val="231F2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A. Vishwanath et al. PRL 122, 106405 (2019) </a:t>
              </a:r>
            </a:p>
          </p:txBody>
        </p:sp>
        <p:pic>
          <p:nvPicPr>
            <p:cNvPr id="451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14946" y="6561037"/>
              <a:ext cx="3365501" cy="355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2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04793" y="3074646"/>
              <a:ext cx="2082801" cy="393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55" name="Group"/>
            <p:cNvGrpSpPr/>
            <p:nvPr/>
          </p:nvGrpSpPr>
          <p:grpSpPr>
            <a:xfrm>
              <a:off x="281502" y="3634589"/>
              <a:ext cx="4738463" cy="1041401"/>
              <a:chOff x="0" y="0"/>
              <a:chExt cx="4738461" cy="1041400"/>
            </a:xfrm>
          </p:grpSpPr>
          <p:sp>
            <p:nvSpPr>
              <p:cNvPr id="453" name="The pole of         is adjusted to be located at"/>
              <p:cNvSpPr txBox="1"/>
              <p:nvPr/>
            </p:nvSpPr>
            <p:spPr>
              <a:xfrm>
                <a:off x="0" y="0"/>
                <a:ext cx="4738462" cy="10414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spcBef>
                    <a:spcPts val="1200"/>
                  </a:spcBef>
                  <a:defRPr sz="3000">
                    <a:solidFill>
                      <a:srgbClr val="000000"/>
                    </a:solidFill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r>
                  <a:t>The pole of         is adjusted to be located at  </a:t>
                </a:r>
              </a:p>
            </p:txBody>
          </p:sp>
          <p:pic>
            <p:nvPicPr>
              <p:cNvPr id="454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32694" y="103764"/>
                <a:ext cx="660401" cy="3937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56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66536" y="4334581"/>
              <a:ext cx="330201" cy="241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7" name="Therefore"/>
            <p:cNvSpPr txBox="1"/>
            <p:nvPr/>
          </p:nvSpPr>
          <p:spPr>
            <a:xfrm>
              <a:off x="1842745" y="4905732"/>
              <a:ext cx="1615977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spcBef>
                  <a:spcPts val="1200"/>
                </a:spcBef>
                <a:defRPr sz="30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Therefore</a:t>
              </a:r>
            </a:p>
          </p:txBody>
        </p:sp>
        <p:pic>
          <p:nvPicPr>
            <p:cNvPr id="458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68133" y="5706976"/>
              <a:ext cx="965201" cy="393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9" name="can be the zero-energy solution in entire Moire Brillouin zone"/>
            <p:cNvSpPr txBox="1"/>
            <p:nvPr/>
          </p:nvSpPr>
          <p:spPr>
            <a:xfrm>
              <a:off x="0" y="6203419"/>
              <a:ext cx="5092387" cy="1041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spcBef>
                  <a:spcPts val="1200"/>
                </a:spcBef>
                <a:defRPr sz="30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can be the zero-energy solution in entire Moire Brillouin zone</a:t>
              </a:r>
            </a:p>
          </p:txBody>
        </p:sp>
      </p:grpSp>
      <p:grpSp>
        <p:nvGrpSpPr>
          <p:cNvPr id="463" name="Group"/>
          <p:cNvGrpSpPr/>
          <p:nvPr/>
        </p:nvGrpSpPr>
        <p:grpSpPr>
          <a:xfrm>
            <a:off x="1038693" y="8505242"/>
            <a:ext cx="6800315" cy="571501"/>
            <a:chOff x="0" y="0"/>
            <a:chExt cx="6800313" cy="571500"/>
          </a:xfrm>
        </p:grpSpPr>
        <p:sp>
          <p:nvSpPr>
            <p:cNvPr id="461" name="Two-fold degenerate Flat bands"/>
            <p:cNvSpPr txBox="1"/>
            <p:nvPr/>
          </p:nvSpPr>
          <p:spPr>
            <a:xfrm>
              <a:off x="0" y="0"/>
              <a:ext cx="5261335" cy="571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spcBef>
                  <a:spcPts val="1200"/>
                </a:spcBef>
                <a:defRPr sz="3000" b="1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Two-fold degenerate Flat bands</a:t>
              </a:r>
            </a:p>
          </p:txBody>
        </p:sp>
        <p:pic>
          <p:nvPicPr>
            <p:cNvPr id="462" name="Image" descr="Imag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55713" y="38099"/>
              <a:ext cx="1244601" cy="49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1" animBg="1" advAuto="0"/>
      <p:bldP spid="463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Technical Details of wavefunction construction"/>
          <p:cNvSpPr txBox="1"/>
          <p:nvPr/>
        </p:nvSpPr>
        <p:spPr>
          <a:xfrm>
            <a:off x="912683" y="288472"/>
            <a:ext cx="1107489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4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Technical Details of wavefunction construction</a:t>
            </a:r>
          </a:p>
        </p:txBody>
      </p:sp>
      <p:sp>
        <p:nvSpPr>
          <p:cNvPr id="466" name="A. Vishwanath et al. PRL 122, 106405 (2019)"/>
          <p:cNvSpPr txBox="1"/>
          <p:nvPr/>
        </p:nvSpPr>
        <p:spPr>
          <a:xfrm>
            <a:off x="4662652" y="989724"/>
            <a:ext cx="3574956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466">
                <a:solidFill>
                  <a:srgbClr val="231F2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A. Vishwanath et al. PRL 122, 106405 (2019) </a:t>
            </a:r>
          </a:p>
        </p:txBody>
      </p:sp>
      <p:pic>
        <p:nvPicPr>
          <p:cNvPr id="467" name="Screenshot 2024-08-27 at 6.03.34 AM.png" descr="Screenshot 2024-08-27 at 6.03.34 AM.png"/>
          <p:cNvPicPr>
            <a:picLocks noChangeAspect="1"/>
          </p:cNvPicPr>
          <p:nvPr/>
        </p:nvPicPr>
        <p:blipFill>
          <a:blip r:embed="rId2"/>
          <a:srcRect r="880"/>
          <a:stretch>
            <a:fillRect/>
          </a:stretch>
        </p:blipFill>
        <p:spPr>
          <a:xfrm>
            <a:off x="3175117" y="2067404"/>
            <a:ext cx="6550152" cy="1284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Screenshot 2024-08-27 at 6.04.38 AM.png" descr="Screenshot 2024-08-27 at 6.04.3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832" y="7517402"/>
            <a:ext cx="5528596" cy="1068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151" y="3361640"/>
            <a:ext cx="660401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Line"/>
          <p:cNvSpPr/>
          <p:nvPr/>
        </p:nvSpPr>
        <p:spPr>
          <a:xfrm flipV="1">
            <a:off x="7153571" y="2851650"/>
            <a:ext cx="1503746" cy="687786"/>
          </a:xfrm>
          <a:prstGeom prst="line">
            <a:avLst/>
          </a:prstGeom>
          <a:ln w="25400">
            <a:solidFill>
              <a:schemeClr val="accent4">
                <a:hueOff val="-81543"/>
                <a:satOff val="3097"/>
                <a:lumOff val="-866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71" name="Line"/>
          <p:cNvSpPr/>
          <p:nvPr/>
        </p:nvSpPr>
        <p:spPr>
          <a:xfrm>
            <a:off x="4761152" y="2851442"/>
            <a:ext cx="1475896" cy="688203"/>
          </a:xfrm>
          <a:prstGeom prst="line">
            <a:avLst/>
          </a:prstGeom>
          <a:ln w="25400">
            <a:solidFill>
              <a:schemeClr val="accent4">
                <a:hueOff val="-81543"/>
                <a:satOff val="3097"/>
                <a:lumOff val="-866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72" name="Theta function"/>
          <p:cNvSpPr txBox="1"/>
          <p:nvPr/>
        </p:nvSpPr>
        <p:spPr>
          <a:xfrm>
            <a:off x="5224591" y="6943204"/>
            <a:ext cx="234653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Theta function</a:t>
            </a:r>
          </a:p>
        </p:txBody>
      </p:sp>
      <p:sp>
        <p:nvSpPr>
          <p:cNvPr id="473" name="Line"/>
          <p:cNvSpPr/>
          <p:nvPr/>
        </p:nvSpPr>
        <p:spPr>
          <a:xfrm flipV="1">
            <a:off x="5332609" y="3154582"/>
            <a:ext cx="805982" cy="1277514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74" name="Adjust its pole to annihilate the zero in"/>
          <p:cNvSpPr txBox="1"/>
          <p:nvPr/>
        </p:nvSpPr>
        <p:spPr>
          <a:xfrm>
            <a:off x="2341674" y="4422962"/>
            <a:ext cx="6314852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Adjust its pole to annihilate the zero in   </a:t>
            </a:r>
          </a:p>
        </p:txBody>
      </p:sp>
      <p:pic>
        <p:nvPicPr>
          <p:cNvPr id="47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681" y="8786746"/>
            <a:ext cx="36068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3842" y="4549962"/>
            <a:ext cx="1041401" cy="39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6849" y="6009060"/>
            <a:ext cx="4991101" cy="482601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Obey Bloch’s theorem"/>
          <p:cNvSpPr txBox="1"/>
          <p:nvPr/>
        </p:nvSpPr>
        <p:spPr>
          <a:xfrm>
            <a:off x="4370651" y="5268539"/>
            <a:ext cx="4263498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Obey Bloch’s theorem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7" name="Group"/>
          <p:cNvGrpSpPr/>
          <p:nvPr/>
        </p:nvGrpSpPr>
        <p:grpSpPr>
          <a:xfrm>
            <a:off x="6216142" y="1791614"/>
            <a:ext cx="6396668" cy="5265091"/>
            <a:chOff x="0" y="0"/>
            <a:chExt cx="6396666" cy="5265090"/>
          </a:xfrm>
        </p:grpSpPr>
        <p:grpSp>
          <p:nvGrpSpPr>
            <p:cNvPr id="483" name="Group"/>
            <p:cNvGrpSpPr/>
            <p:nvPr/>
          </p:nvGrpSpPr>
          <p:grpSpPr>
            <a:xfrm>
              <a:off x="-1" y="0"/>
              <a:ext cx="3199405" cy="2292023"/>
              <a:chOff x="0" y="0"/>
              <a:chExt cx="3199403" cy="2292022"/>
            </a:xfrm>
          </p:grpSpPr>
          <p:pic>
            <p:nvPicPr>
              <p:cNvPr id="480" name="hexagonalBZ.pdf" descr="hexagonalBZ.pd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2636193" cy="22920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81" name="linear.pdf" descr="linear.pdf"/>
              <p:cNvPicPr>
                <a:picLocks noChangeAspect="1"/>
              </p:cNvPicPr>
              <p:nvPr/>
            </p:nvPicPr>
            <p:blipFill>
              <a:blip r:embed="rId3"/>
              <a:srcRect l="27403" r="32251" b="12119"/>
              <a:stretch>
                <a:fillRect/>
              </a:stretch>
            </p:blipFill>
            <p:spPr>
              <a:xfrm>
                <a:off x="1977030" y="147362"/>
                <a:ext cx="1222374" cy="195962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82" name="K"/>
              <p:cNvSpPr txBox="1"/>
              <p:nvPr/>
            </p:nvSpPr>
            <p:spPr>
              <a:xfrm>
                <a:off x="2003377" y="867770"/>
                <a:ext cx="337111" cy="4854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457200">
                  <a:lnSpc>
                    <a:spcPct val="60000"/>
                  </a:lnSpc>
                  <a:spcBef>
                    <a:spcPts val="1200"/>
                  </a:spcBef>
                  <a:defRPr sz="2600">
                    <a:solidFill>
                      <a:srgbClr val="000000"/>
                    </a:solidFill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r>
                  <a:t>K</a:t>
                </a:r>
              </a:p>
            </p:txBody>
          </p:sp>
        </p:grpSp>
        <p:sp>
          <p:nvSpPr>
            <p:cNvPr id="484" name="Square"/>
            <p:cNvSpPr/>
            <p:nvPr/>
          </p:nvSpPr>
          <p:spPr>
            <a:xfrm>
              <a:off x="324302" y="3283847"/>
              <a:ext cx="1981245" cy="198124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5" name="M"/>
            <p:cNvSpPr txBox="1"/>
            <p:nvPr/>
          </p:nvSpPr>
          <p:spPr>
            <a:xfrm>
              <a:off x="2532861" y="3040344"/>
              <a:ext cx="367018" cy="457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457200">
                <a:lnSpc>
                  <a:spcPct val="60000"/>
                </a:lnSpc>
                <a:spcBef>
                  <a:spcPts val="1200"/>
                </a:spcBef>
                <a:defRPr sz="26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M</a:t>
              </a:r>
            </a:p>
          </p:txBody>
        </p:sp>
        <p:pic>
          <p:nvPicPr>
            <p:cNvPr id="486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9221" y="4171624"/>
              <a:ext cx="171407" cy="205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7" name="quadratic.pdf" descr="quadratic.pdf"/>
            <p:cNvPicPr>
              <a:picLocks noChangeAspect="1"/>
            </p:cNvPicPr>
            <p:nvPr/>
          </p:nvPicPr>
          <p:blipFill>
            <a:blip r:embed="rId5"/>
            <a:srcRect l="27118" t="2758" r="37773" b="15631"/>
            <a:stretch>
              <a:fillRect/>
            </a:stretch>
          </p:blipFill>
          <p:spPr>
            <a:xfrm>
              <a:off x="1820429" y="2416676"/>
              <a:ext cx="1012498" cy="1750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8" name="hexagonalBZ.pdf" descr="hexagonalBZ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4912" y="0"/>
              <a:ext cx="2636194" cy="22920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9" name="linear.pdf" descr="linear.pdf"/>
            <p:cNvPicPr>
              <a:picLocks noChangeAspect="1"/>
            </p:cNvPicPr>
            <p:nvPr/>
          </p:nvPicPr>
          <p:blipFill>
            <a:blip r:embed="rId3"/>
            <a:srcRect l="27403" r="32251" b="12119"/>
            <a:stretch>
              <a:fillRect/>
            </a:stretch>
          </p:blipFill>
          <p:spPr>
            <a:xfrm>
              <a:off x="4301923" y="130595"/>
              <a:ext cx="1222374" cy="19596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0" name="K"/>
            <p:cNvSpPr txBox="1"/>
            <p:nvPr/>
          </p:nvSpPr>
          <p:spPr>
            <a:xfrm>
              <a:off x="5598290" y="867769"/>
              <a:ext cx="337111" cy="4854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457200">
                <a:lnSpc>
                  <a:spcPct val="60000"/>
                </a:lnSpc>
                <a:spcBef>
                  <a:spcPts val="1200"/>
                </a:spcBef>
                <a:defRPr sz="26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K</a:t>
              </a:r>
            </a:p>
          </p:txBody>
        </p:sp>
        <p:pic>
          <p:nvPicPr>
            <p:cNvPr id="491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5716" y="1043167"/>
              <a:ext cx="171407" cy="2056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2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27306" y="1043167"/>
              <a:ext cx="171407" cy="2056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3" name="Square"/>
            <p:cNvSpPr/>
            <p:nvPr/>
          </p:nvSpPr>
          <p:spPr>
            <a:xfrm>
              <a:off x="3821091" y="3273619"/>
              <a:ext cx="1981245" cy="198124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4" name="M"/>
            <p:cNvSpPr txBox="1"/>
            <p:nvPr/>
          </p:nvSpPr>
          <p:spPr>
            <a:xfrm>
              <a:off x="6029650" y="3030117"/>
              <a:ext cx="367017" cy="457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457200">
                <a:lnSpc>
                  <a:spcPct val="60000"/>
                </a:lnSpc>
                <a:spcBef>
                  <a:spcPts val="1200"/>
                </a:spcBef>
                <a:defRPr sz="26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M</a:t>
              </a:r>
            </a:p>
          </p:txBody>
        </p:sp>
        <p:pic>
          <p:nvPicPr>
            <p:cNvPr id="495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6010" y="4161397"/>
              <a:ext cx="171407" cy="205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6" name="quadratic.pdf" descr="quadratic.pdf"/>
            <p:cNvPicPr>
              <a:picLocks noChangeAspect="1"/>
            </p:cNvPicPr>
            <p:nvPr/>
          </p:nvPicPr>
          <p:blipFill>
            <a:blip r:embed="rId5"/>
            <a:srcRect l="27118" t="2758" r="37773" b="15631"/>
            <a:stretch>
              <a:fillRect/>
            </a:stretch>
          </p:blipFill>
          <p:spPr>
            <a:xfrm>
              <a:off x="4305499" y="3298442"/>
              <a:ext cx="1012498" cy="1750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9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2983" y="2690648"/>
            <a:ext cx="327992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7517" y="2757839"/>
            <a:ext cx="3429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6756" y="4750943"/>
            <a:ext cx="3429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5410" y="5787443"/>
            <a:ext cx="342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Generalized Cases"/>
          <p:cNvSpPr txBox="1"/>
          <p:nvPr/>
        </p:nvSpPr>
        <p:spPr>
          <a:xfrm>
            <a:off x="964953" y="118841"/>
            <a:ext cx="1107489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4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Generalized Cases</a:t>
            </a:r>
          </a:p>
        </p:txBody>
      </p:sp>
      <p:grpSp>
        <p:nvGrpSpPr>
          <p:cNvPr id="506" name="Group"/>
          <p:cNvGrpSpPr/>
          <p:nvPr/>
        </p:nvGrpSpPr>
        <p:grpSpPr>
          <a:xfrm>
            <a:off x="1250674" y="4079144"/>
            <a:ext cx="3245530" cy="2398432"/>
            <a:chOff x="0" y="0"/>
            <a:chExt cx="3245529" cy="2398431"/>
          </a:xfrm>
        </p:grpSpPr>
        <p:pic>
          <p:nvPicPr>
            <p:cNvPr id="503" name="Image" descr="Imag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9609" y="669707"/>
              <a:ext cx="1090160" cy="1090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4" name="quadratic.pdf" descr="quadratic.pdf"/>
            <p:cNvPicPr>
              <a:picLocks noChangeAspect="1"/>
            </p:cNvPicPr>
            <p:nvPr/>
          </p:nvPicPr>
          <p:blipFill>
            <a:blip r:embed="rId5"/>
            <a:srcRect l="27118" t="2758" r="37773" b="15631"/>
            <a:stretch>
              <a:fillRect/>
            </a:stretch>
          </p:blipFill>
          <p:spPr>
            <a:xfrm>
              <a:off x="0" y="0"/>
              <a:ext cx="1369545" cy="23672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5" name="quadratic.pdf" descr="quadratic.pdf"/>
            <p:cNvPicPr>
              <a:picLocks noChangeAspect="1"/>
            </p:cNvPicPr>
            <p:nvPr/>
          </p:nvPicPr>
          <p:blipFill>
            <a:blip r:embed="rId5"/>
            <a:srcRect l="27118" t="2758" r="37773" b="15631"/>
            <a:stretch>
              <a:fillRect/>
            </a:stretch>
          </p:blipFill>
          <p:spPr>
            <a:xfrm>
              <a:off x="1875985" y="31142"/>
              <a:ext cx="1369545" cy="23672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07" name="1. n-ordered topological nodes"/>
          <p:cNvSpPr txBox="1"/>
          <p:nvPr/>
        </p:nvSpPr>
        <p:spPr>
          <a:xfrm>
            <a:off x="-121633" y="1181099"/>
            <a:ext cx="599014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3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1. n-ordered topological nodes</a:t>
            </a:r>
          </a:p>
        </p:txBody>
      </p:sp>
      <p:pic>
        <p:nvPicPr>
          <p:cNvPr id="508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591" y="2548289"/>
            <a:ext cx="4365979" cy="711201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2. Nodes at     rotation centers"/>
          <p:cNvSpPr txBox="1"/>
          <p:nvPr/>
        </p:nvSpPr>
        <p:spPr>
          <a:xfrm>
            <a:off x="6238890" y="1110167"/>
            <a:ext cx="599014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3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2. Nodes at     rotation centers</a:t>
            </a:r>
          </a:p>
        </p:txBody>
      </p:sp>
      <p:pic>
        <p:nvPicPr>
          <p:cNvPr id="510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56547" y="1256217"/>
            <a:ext cx="330201" cy="342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3" name="Group"/>
          <p:cNvGrpSpPr/>
          <p:nvPr/>
        </p:nvGrpSpPr>
        <p:grpSpPr>
          <a:xfrm>
            <a:off x="1757799" y="7153950"/>
            <a:ext cx="9004764" cy="2596557"/>
            <a:chOff x="0" y="0"/>
            <a:chExt cx="9004763" cy="2596556"/>
          </a:xfrm>
        </p:grpSpPr>
        <p:pic>
          <p:nvPicPr>
            <p:cNvPr id="511" name="square_bilayer.pdf" descr="square_bilayer.pdf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0"/>
              <a:ext cx="3704968" cy="2596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2" name="hex_bilayer.pdf" descr="hex_bilayer.pdf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141854" y="0"/>
              <a:ext cx="3862910" cy="2596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14" name="Line"/>
          <p:cNvSpPr/>
          <p:nvPr/>
        </p:nvSpPr>
        <p:spPr>
          <a:xfrm>
            <a:off x="1496702" y="834361"/>
            <a:ext cx="10011396" cy="1"/>
          </a:xfrm>
          <a:prstGeom prst="line">
            <a:avLst/>
          </a:prstGeom>
          <a:ln w="25400">
            <a:solidFill>
              <a:srgbClr val="454A5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eneralized Twisted Bilayers"/>
          <p:cNvSpPr txBox="1"/>
          <p:nvPr/>
        </p:nvSpPr>
        <p:spPr>
          <a:xfrm>
            <a:off x="964953" y="121208"/>
            <a:ext cx="1107489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4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Generalized Twisted Bilayers</a:t>
            </a:r>
          </a:p>
        </p:txBody>
      </p:sp>
      <p:pic>
        <p:nvPicPr>
          <p:cNvPr id="51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784" y="2024118"/>
            <a:ext cx="4762501" cy="914401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Twisted bilayer graphene"/>
          <p:cNvSpPr txBox="1"/>
          <p:nvPr/>
        </p:nvSpPr>
        <p:spPr>
          <a:xfrm>
            <a:off x="1574829" y="1142513"/>
            <a:ext cx="395964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Twisted bilayer graphene</a:t>
            </a:r>
          </a:p>
        </p:txBody>
      </p:sp>
      <p:pic>
        <p:nvPicPr>
          <p:cNvPr id="51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90" y="4724399"/>
            <a:ext cx="58293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194" y="3923418"/>
            <a:ext cx="60833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734" y="4597399"/>
            <a:ext cx="5549901" cy="116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1614" y="1903468"/>
            <a:ext cx="4889501" cy="115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0573" y="3917068"/>
            <a:ext cx="1511301" cy="34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6624" y="6219627"/>
            <a:ext cx="1714501" cy="41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7429" y="6219627"/>
            <a:ext cx="1536701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526" name="Look for flat bands"/>
          <p:cNvSpPr txBox="1"/>
          <p:nvPr/>
        </p:nvSpPr>
        <p:spPr>
          <a:xfrm>
            <a:off x="4887112" y="6838555"/>
            <a:ext cx="323057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3000" b="1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Look for flat bands</a:t>
            </a:r>
          </a:p>
        </p:txBody>
      </p:sp>
      <p:grpSp>
        <p:nvGrpSpPr>
          <p:cNvPr id="529" name="Group"/>
          <p:cNvGrpSpPr/>
          <p:nvPr/>
        </p:nvGrpSpPr>
        <p:grpSpPr>
          <a:xfrm>
            <a:off x="883568" y="5595923"/>
            <a:ext cx="4365979" cy="3154864"/>
            <a:chOff x="0" y="0"/>
            <a:chExt cx="4365977" cy="3154863"/>
          </a:xfrm>
        </p:grpSpPr>
        <p:sp>
          <p:nvSpPr>
            <p:cNvPr id="527" name="Line"/>
            <p:cNvSpPr/>
            <p:nvPr/>
          </p:nvSpPr>
          <p:spPr>
            <a:xfrm flipV="1">
              <a:off x="1533596" y="-1"/>
              <a:ext cx="2824585" cy="2188198"/>
            </a:xfrm>
            <a:prstGeom prst="line">
              <a:avLst/>
            </a:prstGeom>
            <a:noFill/>
            <a:ln w="25400" cap="flat">
              <a:solidFill>
                <a:srgbClr val="5A5F5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528" name="Image" descr="Imag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2443663"/>
              <a:ext cx="4365978" cy="711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32" name="Group"/>
          <p:cNvGrpSpPr/>
          <p:nvPr/>
        </p:nvGrpSpPr>
        <p:grpSpPr>
          <a:xfrm>
            <a:off x="8287284" y="5427513"/>
            <a:ext cx="3606801" cy="3155634"/>
            <a:chOff x="0" y="0"/>
            <a:chExt cx="3606800" cy="3155633"/>
          </a:xfrm>
        </p:grpSpPr>
        <p:sp>
          <p:nvSpPr>
            <p:cNvPr id="530" name="Line"/>
            <p:cNvSpPr/>
            <p:nvPr/>
          </p:nvSpPr>
          <p:spPr>
            <a:xfrm flipH="1" flipV="1">
              <a:off x="1468656" y="0"/>
              <a:ext cx="852376" cy="2752055"/>
            </a:xfrm>
            <a:prstGeom prst="line">
              <a:avLst/>
            </a:prstGeom>
            <a:noFill/>
            <a:ln w="25400" cap="flat">
              <a:solidFill>
                <a:srgbClr val="5A5F5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531" name="Image" descr="Image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2800033"/>
              <a:ext cx="3606800" cy="355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33" name="Line"/>
          <p:cNvSpPr/>
          <p:nvPr/>
        </p:nvSpPr>
        <p:spPr>
          <a:xfrm>
            <a:off x="1496702" y="1098060"/>
            <a:ext cx="10011396" cy="1"/>
          </a:xfrm>
          <a:prstGeom prst="line">
            <a:avLst/>
          </a:prstGeom>
          <a:ln w="25400">
            <a:solidFill>
              <a:srgbClr val="454A5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pPr>
            <a:endParaRPr/>
          </a:p>
        </p:txBody>
      </p:sp>
      <p:sp>
        <p:nvSpPr>
          <p:cNvPr id="534" name="Generalized Hamiltonian block"/>
          <p:cNvSpPr txBox="1"/>
          <p:nvPr/>
        </p:nvSpPr>
        <p:spPr>
          <a:xfrm>
            <a:off x="877978" y="3145218"/>
            <a:ext cx="489614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Generalized Hamiltonian block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6" grpId="3" animBg="1" advAuto="0"/>
      <p:bldP spid="529" grpId="1" animBg="1" advAuto="0"/>
      <p:bldP spid="532" grpId="2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Screenshot 2023-11-14 at 7.00.46 PM.png" descr="Screenshot 2023-11-14 at 7.00.46 PM.png"/>
          <p:cNvPicPr>
            <a:picLocks noChangeAspect="1"/>
          </p:cNvPicPr>
          <p:nvPr/>
        </p:nvPicPr>
        <p:blipFill>
          <a:blip r:embed="rId2"/>
          <a:srcRect b="31127"/>
          <a:stretch>
            <a:fillRect/>
          </a:stretch>
        </p:blipFill>
        <p:spPr>
          <a:xfrm>
            <a:off x="1930094" y="2774449"/>
            <a:ext cx="9144612" cy="3701816"/>
          </a:xfrm>
          <a:prstGeom prst="rect">
            <a:avLst/>
          </a:prstGeom>
          <a:ln w="12700">
            <a:miter lim="400000"/>
          </a:ln>
        </p:spPr>
      </p:pic>
      <p:sp>
        <p:nvSpPr>
          <p:cNvPr id="537" name="Classification of topological nodes in twisted bilayers"/>
          <p:cNvSpPr txBox="1"/>
          <p:nvPr/>
        </p:nvSpPr>
        <p:spPr>
          <a:xfrm>
            <a:off x="964953" y="200793"/>
            <a:ext cx="1107489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4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Classification of topological nodes in twisted bilayers</a:t>
            </a:r>
          </a:p>
        </p:txBody>
      </p:sp>
      <p:sp>
        <p:nvSpPr>
          <p:cNvPr id="538" name="Line"/>
          <p:cNvSpPr/>
          <p:nvPr/>
        </p:nvSpPr>
        <p:spPr>
          <a:xfrm>
            <a:off x="1371522" y="1169804"/>
            <a:ext cx="10011396" cy="1"/>
          </a:xfrm>
          <a:prstGeom prst="line">
            <a:avLst/>
          </a:prstGeom>
          <a:ln w="25400">
            <a:solidFill>
              <a:srgbClr val="454A5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pPr>
            <a:endParaRPr/>
          </a:p>
        </p:txBody>
      </p:sp>
      <p:sp>
        <p:nvSpPr>
          <p:cNvPr id="539" name="With degeneracy"/>
          <p:cNvSpPr txBox="1"/>
          <p:nvPr/>
        </p:nvSpPr>
        <p:spPr>
          <a:xfrm>
            <a:off x="5009530" y="1280132"/>
            <a:ext cx="298574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lnSpc>
                <a:spcPct val="90000"/>
              </a:lnSpc>
              <a:spcBef>
                <a:spcPts val="1700"/>
              </a:spcBef>
              <a:defRPr sz="3000">
                <a:solidFill>
                  <a:srgbClr val="000000"/>
                </a:solidFill>
                <a:latin typeface="AppleMyungjo 일반체"/>
                <a:ea typeface="AppleMyungjo 일반체"/>
                <a:cs typeface="AppleMyungjo 일반체"/>
                <a:sym typeface="AppleMyungjo 일반체"/>
              </a:defRPr>
            </a:lvl1pPr>
          </a:lstStyle>
          <a:p>
            <a:r>
              <a:t>With degeneracy</a:t>
            </a:r>
          </a:p>
        </p:txBody>
      </p:sp>
      <p:sp>
        <p:nvSpPr>
          <p:cNvPr id="540" name="g: gapped flat bands"/>
          <p:cNvSpPr txBox="1"/>
          <p:nvPr/>
        </p:nvSpPr>
        <p:spPr>
          <a:xfrm>
            <a:off x="4693579" y="1780852"/>
            <a:ext cx="361764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lnSpc>
                <a:spcPct val="90000"/>
              </a:lnSpc>
              <a:spcBef>
                <a:spcPts val="1700"/>
              </a:spcBef>
              <a:defRPr sz="3000">
                <a:solidFill>
                  <a:srgbClr val="000000"/>
                </a:solidFill>
                <a:latin typeface="AppleMyungjo 일반체"/>
                <a:ea typeface="AppleMyungjo 일반체"/>
                <a:cs typeface="AppleMyungjo 일반체"/>
                <a:sym typeface="AppleMyungjo 일반체"/>
              </a:defRPr>
            </a:lvl1pPr>
          </a:lstStyle>
          <a:p>
            <a:r>
              <a:t>g: gapped flat bands</a:t>
            </a:r>
          </a:p>
        </p:txBody>
      </p:sp>
      <p:sp>
        <p:nvSpPr>
          <p:cNvPr id="541" name="c: no gap"/>
          <p:cNvSpPr txBox="1"/>
          <p:nvPr/>
        </p:nvSpPr>
        <p:spPr>
          <a:xfrm>
            <a:off x="4736456" y="2325118"/>
            <a:ext cx="169591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lnSpc>
                <a:spcPct val="90000"/>
              </a:lnSpc>
              <a:spcBef>
                <a:spcPts val="1700"/>
              </a:spcBef>
              <a:defRPr sz="3000">
                <a:solidFill>
                  <a:srgbClr val="000000"/>
                </a:solidFill>
                <a:latin typeface="AppleMyungjo 일반체"/>
                <a:ea typeface="AppleMyungjo 일반체"/>
                <a:cs typeface="AppleMyungjo 일반체"/>
                <a:sym typeface="AppleMyungjo 일반체"/>
              </a:defRPr>
            </a:lvl1pPr>
          </a:lstStyle>
          <a:p>
            <a:r>
              <a:t>c: no gap</a:t>
            </a:r>
          </a:p>
        </p:txBody>
      </p:sp>
      <p:sp>
        <p:nvSpPr>
          <p:cNvPr id="542" name="Fan Cui, Congcong Le, Qiang Zhang, Xianxin Wu, Jiangping Hu, C.-K. Chiu, Sci. China Phys. Mech. Astron. 67, 297012 (2024)"/>
          <p:cNvSpPr txBox="1"/>
          <p:nvPr/>
        </p:nvSpPr>
        <p:spPr>
          <a:xfrm>
            <a:off x="2013728" y="6722726"/>
            <a:ext cx="872698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Fan Cui, Congcong Le, Qiang Zhang, Xianxin Wu, Jiangping Hu, C.-K. Chiu, Sci. China Phys. Mech. Astron. 67, 297012 (2024) </a:t>
            </a:r>
          </a:p>
        </p:txBody>
      </p:sp>
      <p:sp>
        <p:nvSpPr>
          <p:cNvPr id="543" name="Two types of interlayer coupling"/>
          <p:cNvSpPr txBox="1"/>
          <p:nvPr/>
        </p:nvSpPr>
        <p:spPr>
          <a:xfrm>
            <a:off x="1933309" y="7094529"/>
            <a:ext cx="583524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lnSpc>
                <a:spcPct val="90000"/>
              </a:lnSpc>
              <a:spcBef>
                <a:spcPts val="1700"/>
              </a:spcBef>
              <a:defRPr sz="3000">
                <a:solidFill>
                  <a:srgbClr val="000000"/>
                </a:solidFill>
                <a:latin typeface="AppleMyungjo 일반체"/>
                <a:ea typeface="AppleMyungjo 일반체"/>
                <a:cs typeface="AppleMyungjo 일반체"/>
                <a:sym typeface="AppleMyungjo 일반체"/>
              </a:defRPr>
            </a:lvl1pPr>
          </a:lstStyle>
          <a:p>
            <a:r>
              <a:t>Two types of interlayer coupling </a:t>
            </a:r>
          </a:p>
        </p:txBody>
      </p:sp>
      <p:pic>
        <p:nvPicPr>
          <p:cNvPr id="544" name="TBG_one_cone.pdf" descr="TBG_one_cone.pdf"/>
          <p:cNvPicPr>
            <a:picLocks noChangeAspect="1"/>
          </p:cNvPicPr>
          <p:nvPr/>
        </p:nvPicPr>
        <p:blipFill>
          <a:blip r:embed="rId3"/>
          <a:srcRect l="6093" t="9842" r="11533" b="15438"/>
          <a:stretch>
            <a:fillRect/>
          </a:stretch>
        </p:blipFill>
        <p:spPr>
          <a:xfrm>
            <a:off x="9365572" y="7411618"/>
            <a:ext cx="2825187" cy="1814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108528" y="7924465"/>
            <a:ext cx="788423" cy="788423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NN: Nearest Neighbor only"/>
          <p:cNvSpPr txBox="1"/>
          <p:nvPr/>
        </p:nvSpPr>
        <p:spPr>
          <a:xfrm>
            <a:off x="3381893" y="7745732"/>
            <a:ext cx="503198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lnSpc>
                <a:spcPct val="90000"/>
              </a:lnSpc>
              <a:spcBef>
                <a:spcPts val="1700"/>
              </a:spcBef>
              <a:defRPr sz="3000">
                <a:solidFill>
                  <a:srgbClr val="000000"/>
                </a:solidFill>
                <a:latin typeface="AppleMyungjo 일반체"/>
                <a:ea typeface="AppleMyungjo 일반체"/>
                <a:cs typeface="AppleMyungjo 일반체"/>
                <a:sym typeface="AppleMyungjo 일반체"/>
              </a:defRPr>
            </a:lvl1pPr>
          </a:lstStyle>
          <a:p>
            <a:r>
              <a:t>NN: Nearest Neighbor only </a:t>
            </a:r>
          </a:p>
        </p:txBody>
      </p:sp>
      <p:sp>
        <p:nvSpPr>
          <p:cNvPr id="547" name="NNN: Next Nearest Neighbor included"/>
          <p:cNvSpPr txBox="1"/>
          <p:nvPr/>
        </p:nvSpPr>
        <p:spPr>
          <a:xfrm>
            <a:off x="2553355" y="8271757"/>
            <a:ext cx="685632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lnSpc>
                <a:spcPct val="90000"/>
              </a:lnSpc>
              <a:spcBef>
                <a:spcPts val="1700"/>
              </a:spcBef>
              <a:defRPr sz="3000">
                <a:solidFill>
                  <a:srgbClr val="000000"/>
                </a:solidFill>
                <a:latin typeface="AppleMyungjo 일반체"/>
                <a:ea typeface="AppleMyungjo 일반체"/>
                <a:cs typeface="AppleMyungjo 일반체"/>
                <a:sym typeface="AppleMyungjo 일반체"/>
              </a:defRPr>
            </a:lvl1pPr>
          </a:lstStyle>
          <a:p>
            <a:r>
              <a:t>NNN: Next Nearest Neighbor included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TBG_animation_v2.mov" descr="TBG_animation_v2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9137" y="1336276"/>
            <a:ext cx="8086526" cy="7374912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Twisted bilayer graphene"/>
          <p:cNvSpPr txBox="1"/>
          <p:nvPr/>
        </p:nvSpPr>
        <p:spPr>
          <a:xfrm>
            <a:off x="3160833" y="162983"/>
            <a:ext cx="6683135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5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Twisted bilayer graphene</a:t>
            </a:r>
          </a:p>
        </p:txBody>
      </p:sp>
      <p:sp>
        <p:nvSpPr>
          <p:cNvPr id="144" name="Moiré Patterns"/>
          <p:cNvSpPr txBox="1"/>
          <p:nvPr/>
        </p:nvSpPr>
        <p:spPr>
          <a:xfrm>
            <a:off x="4808729" y="1038262"/>
            <a:ext cx="3387342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31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Moiré Patterns</a:t>
            </a:r>
          </a:p>
        </p:txBody>
      </p:sp>
      <p:sp>
        <p:nvSpPr>
          <p:cNvPr id="145" name="Twisted angle increase, super unit cell is getting smaller"/>
          <p:cNvSpPr txBox="1"/>
          <p:nvPr/>
        </p:nvSpPr>
        <p:spPr>
          <a:xfrm>
            <a:off x="1852957" y="8692156"/>
            <a:ext cx="929888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31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Twisted angle increase, super unit cell is getting smaller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0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Screenshot 2023-11-14 at 7.00.46 PM.png" descr="Screenshot 2023-11-14 at 7.00.46 PM.png"/>
          <p:cNvPicPr>
            <a:picLocks noChangeAspect="1"/>
          </p:cNvPicPr>
          <p:nvPr/>
        </p:nvPicPr>
        <p:blipFill>
          <a:blip r:embed="rId2"/>
          <a:srcRect b="31127"/>
          <a:stretch>
            <a:fillRect/>
          </a:stretch>
        </p:blipFill>
        <p:spPr>
          <a:xfrm>
            <a:off x="1930094" y="2774449"/>
            <a:ext cx="9144612" cy="3701816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Classification of topological nodes in twisted bilayers"/>
          <p:cNvSpPr txBox="1"/>
          <p:nvPr/>
        </p:nvSpPr>
        <p:spPr>
          <a:xfrm>
            <a:off x="964953" y="200793"/>
            <a:ext cx="1107489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4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Classification of topological nodes in twisted bilayers</a:t>
            </a:r>
          </a:p>
        </p:txBody>
      </p:sp>
      <p:sp>
        <p:nvSpPr>
          <p:cNvPr id="551" name="Line"/>
          <p:cNvSpPr/>
          <p:nvPr/>
        </p:nvSpPr>
        <p:spPr>
          <a:xfrm>
            <a:off x="1371522" y="1169804"/>
            <a:ext cx="10011396" cy="1"/>
          </a:xfrm>
          <a:prstGeom prst="line">
            <a:avLst/>
          </a:prstGeom>
          <a:ln w="25400">
            <a:solidFill>
              <a:srgbClr val="454A5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pPr>
            <a:endParaRPr/>
          </a:p>
        </p:txBody>
      </p:sp>
      <p:sp>
        <p:nvSpPr>
          <p:cNvPr id="552" name="With degeneracy"/>
          <p:cNvSpPr txBox="1"/>
          <p:nvPr/>
        </p:nvSpPr>
        <p:spPr>
          <a:xfrm>
            <a:off x="5009530" y="1280132"/>
            <a:ext cx="298574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lnSpc>
                <a:spcPct val="90000"/>
              </a:lnSpc>
              <a:spcBef>
                <a:spcPts val="1700"/>
              </a:spcBef>
              <a:defRPr sz="3000">
                <a:solidFill>
                  <a:srgbClr val="000000"/>
                </a:solidFill>
                <a:latin typeface="AppleMyungjo 일반체"/>
                <a:ea typeface="AppleMyungjo 일반체"/>
                <a:cs typeface="AppleMyungjo 일반체"/>
                <a:sym typeface="AppleMyungjo 일반체"/>
              </a:defRPr>
            </a:lvl1pPr>
          </a:lstStyle>
          <a:p>
            <a:r>
              <a:t>With degeneracy</a:t>
            </a:r>
          </a:p>
        </p:txBody>
      </p:sp>
      <p:sp>
        <p:nvSpPr>
          <p:cNvPr id="553" name="g: gapped flat bands"/>
          <p:cNvSpPr txBox="1"/>
          <p:nvPr/>
        </p:nvSpPr>
        <p:spPr>
          <a:xfrm>
            <a:off x="4693579" y="1780852"/>
            <a:ext cx="361764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lnSpc>
                <a:spcPct val="90000"/>
              </a:lnSpc>
              <a:spcBef>
                <a:spcPts val="1700"/>
              </a:spcBef>
              <a:defRPr sz="3000">
                <a:solidFill>
                  <a:srgbClr val="000000"/>
                </a:solidFill>
                <a:latin typeface="AppleMyungjo 일반체"/>
                <a:ea typeface="AppleMyungjo 일반체"/>
                <a:cs typeface="AppleMyungjo 일반체"/>
                <a:sym typeface="AppleMyungjo 일반체"/>
              </a:defRPr>
            </a:lvl1pPr>
          </a:lstStyle>
          <a:p>
            <a:r>
              <a:t>g: gapped flat bands</a:t>
            </a:r>
          </a:p>
        </p:txBody>
      </p:sp>
      <p:sp>
        <p:nvSpPr>
          <p:cNvPr id="554" name="c: no gap"/>
          <p:cNvSpPr txBox="1"/>
          <p:nvPr/>
        </p:nvSpPr>
        <p:spPr>
          <a:xfrm>
            <a:off x="4736456" y="2325118"/>
            <a:ext cx="169591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lnSpc>
                <a:spcPct val="90000"/>
              </a:lnSpc>
              <a:spcBef>
                <a:spcPts val="1700"/>
              </a:spcBef>
              <a:defRPr sz="3000">
                <a:solidFill>
                  <a:srgbClr val="000000"/>
                </a:solidFill>
                <a:latin typeface="AppleMyungjo 일반체"/>
                <a:ea typeface="AppleMyungjo 일반체"/>
                <a:cs typeface="AppleMyungjo 일반체"/>
                <a:sym typeface="AppleMyungjo 일반체"/>
              </a:defRPr>
            </a:lvl1pPr>
          </a:lstStyle>
          <a:p>
            <a:r>
              <a:t>c: no gap</a:t>
            </a:r>
          </a:p>
        </p:txBody>
      </p:sp>
      <p:sp>
        <p:nvSpPr>
          <p:cNvPr id="555" name="Fan Cui, Congcong Le, Qiang Zhang, Xianxin Wu, Jiangping Hu, C.-K. Chiu, Sci. China Phys. Mech. Astron. 67, 297012 (2024)"/>
          <p:cNvSpPr txBox="1"/>
          <p:nvPr/>
        </p:nvSpPr>
        <p:spPr>
          <a:xfrm>
            <a:off x="2243716" y="6649548"/>
            <a:ext cx="872698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Fan Cui, Congcong Le, Qiang Zhang, Xianxin Wu, Jiangping Hu, C.-K. Chiu, Sci. China Phys. Mech. Astron. 67, 297012 (2024) </a:t>
            </a:r>
          </a:p>
        </p:txBody>
      </p:sp>
      <p:pic>
        <p:nvPicPr>
          <p:cNvPr id="55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24" y="7933118"/>
            <a:ext cx="3644901" cy="838201"/>
          </a:xfrm>
          <a:prstGeom prst="rect">
            <a:avLst/>
          </a:prstGeom>
          <a:ln w="12700">
            <a:miter lim="400000"/>
          </a:ln>
        </p:spPr>
      </p:pic>
      <p:sp>
        <p:nvSpPr>
          <p:cNvPr id="557" name="Number 2: 2-fold degenerate flat bands"/>
          <p:cNvSpPr txBox="1"/>
          <p:nvPr/>
        </p:nvSpPr>
        <p:spPr>
          <a:xfrm>
            <a:off x="3539504" y="7255325"/>
            <a:ext cx="6762113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lnSpc>
                <a:spcPct val="90000"/>
              </a:lnSpc>
              <a:spcBef>
                <a:spcPts val="1700"/>
              </a:spcBef>
              <a:defRPr sz="2800">
                <a:solidFill>
                  <a:srgbClr val="000000"/>
                </a:solidFill>
                <a:latin typeface="AppleMyungjo 일반체"/>
                <a:ea typeface="AppleMyungjo 일반체"/>
                <a:cs typeface="AppleMyungjo 일반체"/>
                <a:sym typeface="AppleMyungjo 일반체"/>
              </a:defRPr>
            </a:lvl1pPr>
          </a:lstStyle>
          <a:p>
            <a:r>
              <a:t>Number 2: 2-fold degenerate flat bands </a:t>
            </a:r>
          </a:p>
        </p:txBody>
      </p:sp>
      <p:sp>
        <p:nvSpPr>
          <p:cNvPr id="558" name="Theta function"/>
          <p:cNvSpPr txBox="1"/>
          <p:nvPr/>
        </p:nvSpPr>
        <p:spPr>
          <a:xfrm>
            <a:off x="2924885" y="8989433"/>
            <a:ext cx="1892734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lnSpc>
                <a:spcPct val="90000"/>
              </a:lnSpc>
              <a:spcBef>
                <a:spcPts val="1700"/>
              </a:spcBef>
              <a:defRPr sz="2100">
                <a:solidFill>
                  <a:srgbClr val="000000"/>
                </a:solidFill>
                <a:latin typeface="AppleMyungjo 일반체"/>
                <a:ea typeface="AppleMyungjo 일반체"/>
                <a:cs typeface="AppleMyungjo 일반체"/>
                <a:sym typeface="AppleMyungjo 일반체"/>
              </a:defRPr>
            </a:lvl1pPr>
          </a:lstStyle>
          <a:p>
            <a:r>
              <a:t>Theta function</a:t>
            </a:r>
          </a:p>
        </p:txBody>
      </p:sp>
      <p:sp>
        <p:nvSpPr>
          <p:cNvPr id="559" name="Line"/>
          <p:cNvSpPr/>
          <p:nvPr/>
        </p:nvSpPr>
        <p:spPr>
          <a:xfrm flipV="1">
            <a:off x="4547953" y="8102401"/>
            <a:ext cx="388825" cy="915182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60" name="Line"/>
          <p:cNvSpPr/>
          <p:nvPr/>
        </p:nvSpPr>
        <p:spPr>
          <a:xfrm flipV="1">
            <a:off x="4820996" y="8829812"/>
            <a:ext cx="497257" cy="231740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56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772" y="8212518"/>
            <a:ext cx="3213101" cy="330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4" name="Group"/>
          <p:cNvGrpSpPr/>
          <p:nvPr/>
        </p:nvGrpSpPr>
        <p:grpSpPr>
          <a:xfrm>
            <a:off x="6901081" y="4981102"/>
            <a:ext cx="388358" cy="645228"/>
            <a:chOff x="0" y="0"/>
            <a:chExt cx="388356" cy="645226"/>
          </a:xfrm>
        </p:grpSpPr>
        <p:sp>
          <p:nvSpPr>
            <p:cNvPr id="562" name="Rectangle"/>
            <p:cNvSpPr/>
            <p:nvPr/>
          </p:nvSpPr>
          <p:spPr>
            <a:xfrm>
              <a:off x="0" y="0"/>
              <a:ext cx="388357" cy="310565"/>
            </a:xfrm>
            <a:prstGeom prst="rect">
              <a:avLst/>
            </a:prstGeom>
            <a:noFill/>
            <a:ln w="38100" cap="flat">
              <a:solidFill>
                <a:schemeClr val="accent5">
                  <a:hueOff val="-608019"/>
                  <a:satOff val="-16379"/>
                  <a:lumOff val="2512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3" name="Rectangle"/>
            <p:cNvSpPr/>
            <p:nvPr/>
          </p:nvSpPr>
          <p:spPr>
            <a:xfrm>
              <a:off x="0" y="334661"/>
              <a:ext cx="388357" cy="310566"/>
            </a:xfrm>
            <a:prstGeom prst="rect">
              <a:avLst/>
            </a:prstGeom>
            <a:noFill/>
            <a:ln w="38100" cap="flat">
              <a:solidFill>
                <a:schemeClr val="accent5">
                  <a:hueOff val="-608019"/>
                  <a:satOff val="-16379"/>
                  <a:lumOff val="2512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Number 4: The wavefunction has two zero nodes in real space"/>
          <p:cNvSpPr txBox="1"/>
          <p:nvPr/>
        </p:nvSpPr>
        <p:spPr>
          <a:xfrm>
            <a:off x="1369536" y="458356"/>
            <a:ext cx="10265727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lnSpc>
                <a:spcPct val="90000"/>
              </a:lnSpc>
              <a:spcBef>
                <a:spcPts val="1700"/>
              </a:spcBef>
              <a:defRPr sz="2800">
                <a:solidFill>
                  <a:srgbClr val="000000"/>
                </a:solidFill>
                <a:latin typeface="AppleMyungjo 일반체"/>
                <a:ea typeface="AppleMyungjo 일반체"/>
                <a:cs typeface="AppleMyungjo 일반체"/>
                <a:sym typeface="AppleMyungjo 일반체"/>
              </a:defRPr>
            </a:lvl1pPr>
          </a:lstStyle>
          <a:p>
            <a:r>
              <a:t>Number 4: The wavefunction has two zero nodes in real space</a:t>
            </a:r>
          </a:p>
        </p:txBody>
      </p:sp>
      <p:pic>
        <p:nvPicPr>
          <p:cNvPr id="567" name="Screenshot 2024-08-27 at 8.13.06 AM.png" descr="Screenshot 2024-08-27 at 8.13.0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81" y="1216523"/>
            <a:ext cx="4545980" cy="3490782"/>
          </a:xfrm>
          <a:prstGeom prst="rect">
            <a:avLst/>
          </a:prstGeom>
          <a:ln w="12700">
            <a:miter lim="400000"/>
          </a:ln>
        </p:spPr>
      </p:pic>
      <p:sp>
        <p:nvSpPr>
          <p:cNvPr id="568" name="4-fold degenerate flat bands"/>
          <p:cNvSpPr txBox="1"/>
          <p:nvPr/>
        </p:nvSpPr>
        <p:spPr>
          <a:xfrm>
            <a:off x="6278369" y="2263915"/>
            <a:ext cx="4838750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lnSpc>
                <a:spcPct val="90000"/>
              </a:lnSpc>
              <a:spcBef>
                <a:spcPts val="1700"/>
              </a:spcBef>
              <a:defRPr sz="2800">
                <a:solidFill>
                  <a:srgbClr val="000000"/>
                </a:solidFill>
                <a:latin typeface="AppleMyungjo 일반체"/>
                <a:ea typeface="AppleMyungjo 일반체"/>
                <a:cs typeface="AppleMyungjo 일반체"/>
                <a:sym typeface="AppleMyungjo 일반체"/>
              </a:defRPr>
            </a:lvl1pPr>
          </a:lstStyle>
          <a:p>
            <a:r>
              <a:t>4-fold degenerate flat bands </a:t>
            </a:r>
          </a:p>
        </p:txBody>
      </p:sp>
      <p:pic>
        <p:nvPicPr>
          <p:cNvPr id="56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4250" y="2340180"/>
            <a:ext cx="10541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834" y="1645160"/>
            <a:ext cx="1206501" cy="43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5967" y="2936701"/>
            <a:ext cx="5461001" cy="1054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8" name="Group"/>
          <p:cNvGrpSpPr/>
          <p:nvPr/>
        </p:nvGrpSpPr>
        <p:grpSpPr>
          <a:xfrm>
            <a:off x="1126481" y="5079149"/>
            <a:ext cx="11476421" cy="4668470"/>
            <a:chOff x="0" y="0"/>
            <a:chExt cx="11476419" cy="4668469"/>
          </a:xfrm>
        </p:grpSpPr>
        <p:sp>
          <p:nvSpPr>
            <p:cNvPr id="572" name="Real space"/>
            <p:cNvSpPr txBox="1"/>
            <p:nvPr/>
          </p:nvSpPr>
          <p:spPr>
            <a:xfrm>
              <a:off x="1207450" y="4147769"/>
              <a:ext cx="1796550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lnSpc>
                  <a:spcPct val="90000"/>
                </a:lnSpc>
                <a:spcBef>
                  <a:spcPts val="1700"/>
                </a:spcBef>
                <a:defRPr sz="2800">
                  <a:solidFill>
                    <a:srgbClr val="000000"/>
                  </a:solidFill>
                  <a:latin typeface="AppleMyungjo 일반체"/>
                  <a:ea typeface="AppleMyungjo 일반체"/>
                  <a:cs typeface="AppleMyungjo 일반체"/>
                  <a:sym typeface="AppleMyungjo 일반체"/>
                </a:defRPr>
              </a:lvl1pPr>
            </a:lstStyle>
            <a:p>
              <a:r>
                <a:t>Real space</a:t>
              </a:r>
            </a:p>
          </p:txBody>
        </p:sp>
        <p:sp>
          <p:nvSpPr>
            <p:cNvPr id="573" name="Number 6: The wavefunction has three zero nodes in real space"/>
            <p:cNvSpPr txBox="1"/>
            <p:nvPr/>
          </p:nvSpPr>
          <p:spPr>
            <a:xfrm>
              <a:off x="114692" y="0"/>
              <a:ext cx="10522453" cy="520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lnSpc>
                  <a:spcPct val="90000"/>
                </a:lnSpc>
                <a:spcBef>
                  <a:spcPts val="1700"/>
                </a:spcBef>
                <a:defRPr sz="2800">
                  <a:solidFill>
                    <a:srgbClr val="000000"/>
                  </a:solidFill>
                  <a:latin typeface="AppleMyungjo 일반체"/>
                  <a:ea typeface="AppleMyungjo 일반체"/>
                  <a:cs typeface="AppleMyungjo 일반체"/>
                  <a:sym typeface="AppleMyungjo 일반체"/>
                </a:defRPr>
              </a:lvl1pPr>
            </a:lstStyle>
            <a:p>
              <a:r>
                <a:t>Number 6: The wavefunction has three zero nodes in real space</a:t>
              </a:r>
            </a:p>
          </p:txBody>
        </p:sp>
        <p:pic>
          <p:nvPicPr>
            <p:cNvPr id="574" name="Screenshot 2024-08-27 at 8.23.59 AM.png" descr="Screenshot 2024-08-27 at 8.23.59 AM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578924"/>
              <a:ext cx="4545979" cy="35106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5" name="6-fold degenerate flat bands"/>
            <p:cNvSpPr txBox="1"/>
            <p:nvPr/>
          </p:nvSpPr>
          <p:spPr>
            <a:xfrm>
              <a:off x="4807016" y="1609048"/>
              <a:ext cx="4838751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lnSpc>
                  <a:spcPct val="90000"/>
                </a:lnSpc>
                <a:spcBef>
                  <a:spcPts val="1700"/>
                </a:spcBef>
                <a:defRPr sz="2800">
                  <a:solidFill>
                    <a:srgbClr val="000000"/>
                  </a:solidFill>
                  <a:latin typeface="AppleMyungjo 일반체"/>
                  <a:ea typeface="AppleMyungjo 일반체"/>
                  <a:cs typeface="AppleMyungjo 일반체"/>
                  <a:sym typeface="AppleMyungjo 일반체"/>
                </a:defRPr>
              </a:lvl1pPr>
            </a:lstStyle>
            <a:p>
              <a:r>
                <a:t>6-fold degenerate flat bands </a:t>
              </a:r>
            </a:p>
          </p:txBody>
        </p:sp>
        <p:pic>
          <p:nvPicPr>
            <p:cNvPr id="576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56615" y="1710648"/>
              <a:ext cx="1435101" cy="317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7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45733" y="2364785"/>
              <a:ext cx="6230687" cy="8567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8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Take home message"/>
          <p:cNvSpPr txBox="1"/>
          <p:nvPr/>
        </p:nvSpPr>
        <p:spPr>
          <a:xfrm>
            <a:off x="4241044" y="375806"/>
            <a:ext cx="4522712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lnSpc>
                <a:spcPct val="90000"/>
              </a:lnSpc>
              <a:spcBef>
                <a:spcPts val="1700"/>
              </a:spcBef>
              <a:defRPr sz="3900">
                <a:solidFill>
                  <a:srgbClr val="000000"/>
                </a:solidFill>
                <a:latin typeface="AppleMyungjo 일반체"/>
                <a:ea typeface="AppleMyungjo 일반체"/>
                <a:cs typeface="AppleMyungjo 일반체"/>
                <a:sym typeface="AppleMyungjo 일반체"/>
              </a:defRPr>
            </a:lvl1pPr>
          </a:lstStyle>
          <a:p>
            <a:r>
              <a:t>Take home message</a:t>
            </a:r>
          </a:p>
        </p:txBody>
      </p:sp>
      <p:sp>
        <p:nvSpPr>
          <p:cNvPr id="581" name="Once the zero-energy wavefunctions for some k with zero nodes in real space exist"/>
          <p:cNvSpPr txBox="1"/>
          <p:nvPr/>
        </p:nvSpPr>
        <p:spPr>
          <a:xfrm>
            <a:off x="1430301" y="1364827"/>
            <a:ext cx="9745883" cy="897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733930">
              <a:lnSpc>
                <a:spcPct val="90000"/>
              </a:lnSpc>
              <a:spcBef>
                <a:spcPts val="1700"/>
              </a:spcBef>
              <a:defRPr sz="2800">
                <a:solidFill>
                  <a:srgbClr val="000000"/>
                </a:solidFill>
                <a:latin typeface="AppleMyungjo 일반체"/>
                <a:ea typeface="AppleMyungjo 일반체"/>
                <a:cs typeface="AppleMyungjo 일반체"/>
                <a:sym typeface="AppleMyungjo 일반체"/>
              </a:defRPr>
            </a:lvl1pPr>
          </a:lstStyle>
          <a:p>
            <a:r>
              <a:t>Once the zero-energy wavefunctions for some k with zero nodes in real space exist </a:t>
            </a:r>
          </a:p>
        </p:txBody>
      </p:sp>
      <p:pic>
        <p:nvPicPr>
          <p:cNvPr id="58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0" y="2837742"/>
            <a:ext cx="3606801" cy="39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52" y="3934908"/>
            <a:ext cx="10899296" cy="634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8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283" y="5478009"/>
            <a:ext cx="7376234" cy="367092"/>
          </a:xfrm>
          <a:prstGeom prst="rect">
            <a:avLst/>
          </a:prstGeom>
          <a:ln w="12700">
            <a:miter lim="400000"/>
          </a:ln>
        </p:spPr>
      </p:pic>
      <p:sp>
        <p:nvSpPr>
          <p:cNvPr id="585" name="The bands are completely flat in the moire Brillouin zone"/>
          <p:cNvSpPr txBox="1"/>
          <p:nvPr/>
        </p:nvSpPr>
        <p:spPr>
          <a:xfrm>
            <a:off x="1629459" y="6576256"/>
            <a:ext cx="9745883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733930">
              <a:lnSpc>
                <a:spcPct val="90000"/>
              </a:lnSpc>
              <a:spcBef>
                <a:spcPts val="1700"/>
              </a:spcBef>
              <a:defRPr sz="2800">
                <a:solidFill>
                  <a:srgbClr val="000000"/>
                </a:solidFill>
                <a:latin typeface="AppleMyungjo 일반체"/>
                <a:ea typeface="AppleMyungjo 일반체"/>
                <a:cs typeface="AppleMyungjo 일반체"/>
                <a:sym typeface="AppleMyungjo 일반체"/>
              </a:defRPr>
            </a:lvl1pPr>
          </a:lstStyle>
          <a:p>
            <a:r>
              <a:t>The bands are completely flat in the moire Brillouin zone </a:t>
            </a:r>
          </a:p>
        </p:txBody>
      </p:sp>
      <p:grpSp>
        <p:nvGrpSpPr>
          <p:cNvPr id="588" name="Group"/>
          <p:cNvGrpSpPr/>
          <p:nvPr/>
        </p:nvGrpSpPr>
        <p:grpSpPr>
          <a:xfrm>
            <a:off x="1629459" y="7506803"/>
            <a:ext cx="9745883" cy="1642198"/>
            <a:chOff x="0" y="0"/>
            <a:chExt cx="9745881" cy="1642196"/>
          </a:xfrm>
        </p:grpSpPr>
        <p:sp>
          <p:nvSpPr>
            <p:cNvPr id="586" name="How to find the wavefunctions with zero nodes in real space?"/>
            <p:cNvSpPr txBox="1"/>
            <p:nvPr/>
          </p:nvSpPr>
          <p:spPr>
            <a:xfrm>
              <a:off x="0" y="0"/>
              <a:ext cx="9745882" cy="11633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1733930">
                <a:lnSpc>
                  <a:spcPct val="90000"/>
                </a:lnSpc>
                <a:spcBef>
                  <a:spcPts val="1700"/>
                </a:spcBef>
                <a:defRPr sz="3700">
                  <a:solidFill>
                    <a:schemeClr val="accent5">
                      <a:hueOff val="-608019"/>
                      <a:satOff val="-16379"/>
                      <a:lumOff val="25127"/>
                    </a:schemeClr>
                  </a:solidFill>
                  <a:latin typeface="AppleMyungjo 일반체"/>
                  <a:ea typeface="AppleMyungjo 일반체"/>
                  <a:cs typeface="AppleMyungjo 일반체"/>
                  <a:sym typeface="AppleMyungjo 일반체"/>
                </a:defRPr>
              </a:lvl1pPr>
            </a:lstStyle>
            <a:p>
              <a:r>
                <a:t>How to find the wavefunctions with zero nodes in real space?</a:t>
              </a:r>
            </a:p>
          </p:txBody>
        </p:sp>
        <p:pic>
          <p:nvPicPr>
            <p:cNvPr id="587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70533" y="1248496"/>
              <a:ext cx="1206501" cy="393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8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Line"/>
          <p:cNvSpPr/>
          <p:nvPr/>
        </p:nvSpPr>
        <p:spPr>
          <a:xfrm>
            <a:off x="1496702" y="1034193"/>
            <a:ext cx="10011396" cy="1"/>
          </a:xfrm>
          <a:prstGeom prst="line">
            <a:avLst/>
          </a:prstGeom>
          <a:ln w="25400">
            <a:solidFill>
              <a:srgbClr val="454A5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pPr>
            <a:endParaRPr/>
          </a:p>
        </p:txBody>
      </p:sp>
      <p:sp>
        <p:nvSpPr>
          <p:cNvPr id="591" name="Identify zero-energy solution at k"/>
          <p:cNvSpPr txBox="1">
            <a:spLocks noGrp="1"/>
          </p:cNvSpPr>
          <p:nvPr>
            <p:ph type="title"/>
          </p:nvPr>
        </p:nvSpPr>
        <p:spPr>
          <a:xfrm>
            <a:off x="650239" y="174635"/>
            <a:ext cx="11704322" cy="914401"/>
          </a:xfrm>
          <a:prstGeom prst="rect">
            <a:avLst/>
          </a:prstGeom>
        </p:spPr>
        <p:txBody>
          <a:bodyPr lIns="27093" tIns="27093" rIns="27093" bIns="27093" anchor="t"/>
          <a:lstStyle/>
          <a:p>
            <a:pPr defTabSz="1733973">
              <a:lnSpc>
                <a:spcPct val="80000"/>
              </a:lnSpc>
              <a:defRPr sz="4000" cap="none" spc="-39">
                <a:solidFill>
                  <a:srgbClr val="000000"/>
                </a:solidFill>
                <a:latin typeface="AppleMyungjo 일반체"/>
                <a:ea typeface="AppleMyungjo 일반체"/>
                <a:cs typeface="AppleMyungjo 일반체"/>
                <a:sym typeface="AppleMyungjo 일반체"/>
              </a:defRPr>
            </a:pPr>
            <a:r>
              <a:t>Identify zero-energy solution at k</a:t>
            </a:r>
          </a:p>
        </p:txBody>
      </p:sp>
      <p:sp>
        <p:nvSpPr>
          <p:cNvPr id="592" name="Define the Birman-Schwinger Operator"/>
          <p:cNvSpPr txBox="1"/>
          <p:nvPr/>
        </p:nvSpPr>
        <p:spPr>
          <a:xfrm>
            <a:off x="2919452" y="2249896"/>
            <a:ext cx="6669384" cy="473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>
            <a:spAutoFit/>
          </a:bodyPr>
          <a:lstStyle>
            <a:lvl1pPr defTabSz="1733930">
              <a:lnSpc>
                <a:spcPct val="90000"/>
              </a:lnSpc>
              <a:spcBef>
                <a:spcPts val="1700"/>
              </a:spcBef>
              <a:defRPr sz="2800">
                <a:solidFill>
                  <a:srgbClr val="000000"/>
                </a:solidFill>
                <a:latin typeface="AppleMyungjo 일반체"/>
                <a:ea typeface="AppleMyungjo 일반체"/>
                <a:cs typeface="AppleMyungjo 일반체"/>
                <a:sym typeface="AppleMyungjo 일반체"/>
              </a:defRPr>
            </a:lvl1pPr>
          </a:lstStyle>
          <a:p>
            <a:r>
              <a:t>Define the Birman-Schwinger Operator</a:t>
            </a:r>
          </a:p>
        </p:txBody>
      </p:sp>
      <p:pic>
        <p:nvPicPr>
          <p:cNvPr id="59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8947" y="2325885"/>
            <a:ext cx="406401" cy="321311"/>
          </a:xfrm>
          <a:prstGeom prst="rect">
            <a:avLst/>
          </a:prstGeom>
          <a:ln w="12700">
            <a:miter lim="400000"/>
          </a:ln>
        </p:spPr>
      </p:pic>
      <p:sp>
        <p:nvSpPr>
          <p:cNvPr id="594" name="Real Spectrum"/>
          <p:cNvSpPr txBox="1"/>
          <p:nvPr/>
        </p:nvSpPr>
        <p:spPr>
          <a:xfrm>
            <a:off x="5426885" y="3884044"/>
            <a:ext cx="3308923" cy="473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>
            <a:spAutoFit/>
          </a:bodyPr>
          <a:lstStyle>
            <a:lvl1pPr defTabSz="1733930">
              <a:lnSpc>
                <a:spcPct val="90000"/>
              </a:lnSpc>
              <a:spcBef>
                <a:spcPts val="1700"/>
              </a:spcBef>
              <a:defRPr sz="2800">
                <a:solidFill>
                  <a:srgbClr val="000000"/>
                </a:solidFill>
                <a:latin typeface="AppleMyungjo 일반체"/>
                <a:ea typeface="AppleMyungjo 일반체"/>
                <a:cs typeface="AppleMyungjo 일반체"/>
                <a:sym typeface="AppleMyungjo 일반체"/>
              </a:defRPr>
            </a:lvl1pPr>
          </a:lstStyle>
          <a:p>
            <a:r>
              <a:t>Real Spectrum</a:t>
            </a:r>
          </a:p>
        </p:txBody>
      </p:sp>
      <p:pic>
        <p:nvPicPr>
          <p:cNvPr id="59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452" y="3872498"/>
            <a:ext cx="647701" cy="461011"/>
          </a:xfrm>
          <a:prstGeom prst="rect">
            <a:avLst/>
          </a:prstGeom>
          <a:ln w="12700">
            <a:miter lim="400000"/>
          </a:ln>
        </p:spPr>
      </p:pic>
      <p:sp>
        <p:nvSpPr>
          <p:cNvPr id="596" name="When"/>
          <p:cNvSpPr txBox="1"/>
          <p:nvPr/>
        </p:nvSpPr>
        <p:spPr>
          <a:xfrm>
            <a:off x="3419135" y="3884044"/>
            <a:ext cx="2186460" cy="473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>
            <a:spAutoFit/>
          </a:bodyPr>
          <a:lstStyle>
            <a:lvl1pPr defTabSz="1733930">
              <a:lnSpc>
                <a:spcPct val="90000"/>
              </a:lnSpc>
              <a:spcBef>
                <a:spcPts val="1700"/>
              </a:spcBef>
              <a:defRPr sz="2800">
                <a:solidFill>
                  <a:srgbClr val="000000"/>
                </a:solidFill>
                <a:latin typeface="AppleMyungjo 일반체"/>
                <a:ea typeface="AppleMyungjo 일반체"/>
                <a:cs typeface="AppleMyungjo 일반체"/>
                <a:sym typeface="AppleMyungjo 일반체"/>
              </a:defRPr>
            </a:lvl1pPr>
          </a:lstStyle>
          <a:p>
            <a:r>
              <a:t>When </a:t>
            </a:r>
          </a:p>
        </p:txBody>
      </p:sp>
      <p:pic>
        <p:nvPicPr>
          <p:cNvPr id="597" name="Image" descr="Imag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53918" y="4029883"/>
            <a:ext cx="622301" cy="181611"/>
          </a:xfrm>
          <a:prstGeom prst="rect">
            <a:avLst/>
          </a:prstGeom>
          <a:ln w="12700">
            <a:miter lim="400000"/>
          </a:ln>
        </p:spPr>
      </p:pic>
      <p:sp>
        <p:nvSpPr>
          <p:cNvPr id="598" name="Group"/>
          <p:cNvSpPr/>
          <p:nvPr/>
        </p:nvSpPr>
        <p:spPr>
          <a:xfrm>
            <a:off x="6598388" y="4739559"/>
            <a:ext cx="1270001" cy="1270001"/>
          </a:xfrm>
          <a:prstGeom prst="line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lnSpc>
                <a:spcPct val="90000"/>
              </a:lnSpc>
              <a:spcBef>
                <a:spcPts val="1700"/>
              </a:spcBef>
              <a:defRPr sz="2800">
                <a:solidFill>
                  <a:srgbClr val="000000"/>
                </a:solidFill>
                <a:latin typeface="AppleMyungjo 일반체"/>
                <a:ea typeface="AppleMyungjo 일반체"/>
                <a:cs typeface="AppleMyungjo 일반체"/>
                <a:sym typeface="AppleMyungjo 일반체"/>
              </a:defRPr>
            </a:lvl1pPr>
          </a:lstStyle>
          <a:p>
            <a:r>
              <a:t>Check if the wavefunction possesses zero nodes in real space </a:t>
            </a:r>
          </a:p>
        </p:txBody>
      </p:sp>
      <p:grpSp>
        <p:nvGrpSpPr>
          <p:cNvPr id="604" name="Group"/>
          <p:cNvGrpSpPr/>
          <p:nvPr/>
        </p:nvGrpSpPr>
        <p:grpSpPr>
          <a:xfrm>
            <a:off x="296044" y="6406943"/>
            <a:ext cx="12513292" cy="3103534"/>
            <a:chOff x="0" y="0"/>
            <a:chExt cx="12513290" cy="3103533"/>
          </a:xfrm>
        </p:grpSpPr>
        <p:sp>
          <p:nvSpPr>
            <p:cNvPr id="599" name="For example: Twisted bilayer graphene"/>
            <p:cNvSpPr txBox="1"/>
            <p:nvPr/>
          </p:nvSpPr>
          <p:spPr>
            <a:xfrm>
              <a:off x="-1" y="0"/>
              <a:ext cx="6407554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lnSpc>
                  <a:spcPct val="90000"/>
                </a:lnSpc>
                <a:spcBef>
                  <a:spcPts val="1700"/>
                </a:spcBef>
                <a:defRPr sz="2800">
                  <a:solidFill>
                    <a:srgbClr val="000000"/>
                  </a:solidFill>
                  <a:latin typeface="AppleMyungjo 일반체"/>
                  <a:ea typeface="AppleMyungjo 일반체"/>
                  <a:cs typeface="AppleMyungjo 일반체"/>
                  <a:sym typeface="AppleMyungjo 일반체"/>
                </a:defRPr>
              </a:lvl1pPr>
            </a:lstStyle>
            <a:p>
              <a:r>
                <a:t>For example: Twisted bilayer graphene</a:t>
              </a:r>
            </a:p>
          </p:txBody>
        </p:sp>
        <p:pic>
          <p:nvPicPr>
            <p:cNvPr id="600" name="Screenshot 2023-11-14 at 9.22.16 PM.png" descr="Screenshot 2023-11-14 at 9.22.16 P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26505" y="1071533"/>
              <a:ext cx="7759701" cy="203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1" name="Spectrum"/>
            <p:cNvSpPr txBox="1"/>
            <p:nvPr/>
          </p:nvSpPr>
          <p:spPr>
            <a:xfrm>
              <a:off x="921172" y="535766"/>
              <a:ext cx="1602617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lnSpc>
                  <a:spcPct val="90000"/>
                </a:lnSpc>
                <a:spcBef>
                  <a:spcPts val="1700"/>
                </a:spcBef>
                <a:defRPr sz="2800">
                  <a:solidFill>
                    <a:srgbClr val="000000"/>
                  </a:solidFill>
                  <a:latin typeface="AppleMyungjo 일반체"/>
                  <a:ea typeface="AppleMyungjo 일반체"/>
                  <a:cs typeface="AppleMyungjo 일반체"/>
                  <a:sym typeface="AppleMyungjo 일반체"/>
                </a:defRPr>
              </a:lvl1pPr>
            </a:lstStyle>
            <a:p>
              <a:r>
                <a:t>Spectrum</a:t>
              </a:r>
            </a:p>
          </p:txBody>
        </p:sp>
        <p:pic>
          <p:nvPicPr>
            <p:cNvPr id="602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7945" y="565611"/>
              <a:ext cx="647701" cy="4610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3" name="S. Becker, M. Embree, J. Wittsten, and M. Zworski,…"/>
            <p:cNvSpPr txBox="1"/>
            <p:nvPr/>
          </p:nvSpPr>
          <p:spPr>
            <a:xfrm>
              <a:off x="8999573" y="552538"/>
              <a:ext cx="3513718" cy="487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/>
            <a:p>
              <a:pPr defTabSz="1733973">
                <a:lnSpc>
                  <a:spcPct val="90000"/>
                </a:lnSpc>
                <a:defRPr sz="1200">
                  <a:solidFill>
                    <a:srgbClr val="000000"/>
                  </a:solidFill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pPr>
              <a:r>
                <a:t>S. Becker, M. Embree, J. Wittsten, and M. Zworski,</a:t>
              </a:r>
            </a:p>
            <a:p>
              <a:pPr defTabSz="1733973">
                <a:lnSpc>
                  <a:spcPct val="90000"/>
                </a:lnSpc>
                <a:defRPr sz="1200">
                  <a:solidFill>
                    <a:srgbClr val="000000"/>
                  </a:solidFill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pPr>
              <a:r>
                <a:t>Probability and Mathematical Physics 3, 69 (2022)</a:t>
              </a:r>
            </a:p>
          </p:txBody>
        </p:sp>
      </p:grpSp>
      <p:pic>
        <p:nvPicPr>
          <p:cNvPr id="60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2399" y="1529344"/>
            <a:ext cx="25400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606" name="Group"/>
          <p:cNvSpPr/>
          <p:nvPr/>
        </p:nvSpPr>
        <p:spPr>
          <a:xfrm>
            <a:off x="6598388" y="5382137"/>
            <a:ext cx="1270001" cy="1270001"/>
          </a:xfrm>
          <a:prstGeom prst="line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lnSpc>
                <a:spcPct val="90000"/>
              </a:lnSpc>
              <a:spcBef>
                <a:spcPts val="1700"/>
              </a:spcBef>
              <a:defRPr sz="2800">
                <a:solidFill>
                  <a:srgbClr val="000000"/>
                </a:solidFill>
                <a:latin typeface="AppleMyungjo 일반체"/>
                <a:ea typeface="AppleMyungjo 일반체"/>
                <a:cs typeface="AppleMyungjo 일반체"/>
                <a:sym typeface="AppleMyungjo 일반체"/>
              </a:defRPr>
            </a:lvl1pPr>
          </a:lstStyle>
          <a:p>
            <a:r>
              <a:t>Surprisingly, the zero nodes are always present</a:t>
            </a:r>
          </a:p>
        </p:txBody>
      </p:sp>
      <p:sp>
        <p:nvSpPr>
          <p:cNvPr id="607" name="Flat bands in the entire Moire BZ"/>
          <p:cNvSpPr txBox="1"/>
          <p:nvPr/>
        </p:nvSpPr>
        <p:spPr>
          <a:xfrm>
            <a:off x="3599582" y="5764365"/>
            <a:ext cx="580563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lnSpc>
                <a:spcPct val="90000"/>
              </a:lnSpc>
              <a:spcBef>
                <a:spcPts val="1700"/>
              </a:spcBef>
              <a:defRPr sz="2800">
                <a:solidFill>
                  <a:srgbClr val="000000"/>
                </a:solidFill>
                <a:latin typeface="AppleMyungjo 일반체"/>
                <a:ea typeface="AppleMyungjo 일반체"/>
                <a:cs typeface="AppleMyungjo 일반체"/>
                <a:sym typeface="AppleMyungjo 일반체"/>
              </a:defRPr>
            </a:lvl1pPr>
          </a:lstStyle>
          <a:p>
            <a:r>
              <a:t>Flat bands in the entire Moire BZ </a:t>
            </a:r>
          </a:p>
        </p:txBody>
      </p:sp>
      <p:pic>
        <p:nvPicPr>
          <p:cNvPr id="608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6999" y="3037335"/>
            <a:ext cx="5130801" cy="444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" grpId="1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91">
              <a:srgbClr val="FFFFFF"/>
            </a:gs>
            <a:gs pos="78838">
              <a:srgbClr val="D5D5D5"/>
            </a:gs>
          </a:gsLst>
          <a:lin ang="3196326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roup"/>
          <p:cNvGrpSpPr/>
          <p:nvPr/>
        </p:nvGrpSpPr>
        <p:grpSpPr>
          <a:xfrm>
            <a:off x="187961" y="1804219"/>
            <a:ext cx="5927698" cy="4337099"/>
            <a:chOff x="0" y="0"/>
            <a:chExt cx="5927696" cy="4337098"/>
          </a:xfrm>
        </p:grpSpPr>
        <p:pic>
          <p:nvPicPr>
            <p:cNvPr id="610" name="fig6new.pdf" descr="fig6new.pd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9699" y="84225"/>
              <a:ext cx="5917998" cy="42528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1" name="截屏2023-03-21 10.07.38.png" descr="截屏2023-03-21 10.07.38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45879" cy="349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2" name="截屏2023-03-21 10.07.38.png" descr="截屏2023-03-21 10.07.38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58901" y="0"/>
              <a:ext cx="345879" cy="349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3" name="截屏2023-03-21 10.07.38.png" descr="截屏2023-03-21 10.07.38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476500"/>
              <a:ext cx="345879" cy="3496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4" name="截屏2023-03-21 10.07.38.png" descr="截屏2023-03-21 10.07.38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58901" y="2476500"/>
              <a:ext cx="345879" cy="3496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5" name="截屏2023-03-21 10.07.38.png" descr="截屏2023-03-21 10.07.38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479800"/>
              <a:ext cx="345879" cy="349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6" name="截屏2023-03-21 10.07.38.png" descr="截屏2023-03-21 10.07.38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58901" y="3479800"/>
              <a:ext cx="345879" cy="349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27" name="Group"/>
          <p:cNvGrpSpPr/>
          <p:nvPr/>
        </p:nvGrpSpPr>
        <p:grpSpPr>
          <a:xfrm>
            <a:off x="221969" y="1497725"/>
            <a:ext cx="12594869" cy="7013843"/>
            <a:chOff x="0" y="0"/>
            <a:chExt cx="12594868" cy="7013841"/>
          </a:xfrm>
        </p:grpSpPr>
        <p:sp>
          <p:nvSpPr>
            <p:cNvPr id="618" name="NN : Two-fold &amp; four-fold degenerate flat bands…"/>
            <p:cNvSpPr txBox="1"/>
            <p:nvPr/>
          </p:nvSpPr>
          <p:spPr>
            <a:xfrm>
              <a:off x="0" y="5051268"/>
              <a:ext cx="5869186" cy="19625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7093" tIns="27093" rIns="27093" bIns="27093" numCol="1" anchor="ctr">
              <a:spAutoFit/>
            </a:bodyPr>
            <a:lstStyle/>
            <a:p>
              <a:pPr marL="372340" indent="-372340" algn="l" defTabSz="1733930">
                <a:lnSpc>
                  <a:spcPct val="90000"/>
                </a:lnSpc>
                <a:spcBef>
                  <a:spcPts val="1700"/>
                </a:spcBef>
                <a:buSzPct val="150000"/>
                <a:buChar char="•"/>
                <a:defRPr sz="3000">
                  <a:solidFill>
                    <a:srgbClr val="000000"/>
                  </a:solidFill>
                  <a:latin typeface="AppleMyungjo 일반체"/>
                  <a:ea typeface="AppleMyungjo 일반체"/>
                  <a:cs typeface="AppleMyungjo 일반체"/>
                  <a:sym typeface="AppleMyungjo 일반체"/>
                </a:defRPr>
              </a:pPr>
              <a:r>
                <a:t>NN : Two-fold &amp; four-fold degenerate flat bands</a:t>
              </a:r>
            </a:p>
            <a:p>
              <a:pPr marL="372340" indent="-372340" algn="l" defTabSz="1733930">
                <a:lnSpc>
                  <a:spcPct val="90000"/>
                </a:lnSpc>
                <a:spcBef>
                  <a:spcPts val="1700"/>
                </a:spcBef>
                <a:buSzPct val="150000"/>
                <a:buChar char="•"/>
                <a:defRPr sz="3000">
                  <a:solidFill>
                    <a:srgbClr val="000000"/>
                  </a:solidFill>
                  <a:latin typeface="AppleMyungjo 일반체"/>
                  <a:ea typeface="AppleMyungjo 일반체"/>
                  <a:cs typeface="AppleMyungjo 일반체"/>
                  <a:sym typeface="AppleMyungjo 일반체"/>
                </a:defRPr>
              </a:pPr>
              <a:r>
                <a:t>NN+ NNN : additional six-fold degenerate flat bands</a:t>
              </a:r>
            </a:p>
          </p:txBody>
        </p:sp>
        <p:grpSp>
          <p:nvGrpSpPr>
            <p:cNvPr id="626" name="Group"/>
            <p:cNvGrpSpPr/>
            <p:nvPr/>
          </p:nvGrpSpPr>
          <p:grpSpPr>
            <a:xfrm>
              <a:off x="6465491" y="0"/>
              <a:ext cx="6129378" cy="7013842"/>
              <a:chOff x="0" y="0"/>
              <a:chExt cx="6129377" cy="7013841"/>
            </a:xfrm>
          </p:grpSpPr>
          <p:pic>
            <p:nvPicPr>
              <p:cNvPr id="619" name="fig3new3.pdf" descr="fig3new3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6129378" cy="701384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20" name="截屏2023-03-21 10.07.38.png" descr="截屏2023-03-21 10.07.38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345879" cy="34963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21" name="截屏2023-03-21 10.07.38.png" descr="截屏2023-03-21 10.07.38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21779" y="0"/>
                <a:ext cx="345879" cy="34963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22" name="截屏2023-03-21 10.07.38.png" descr="截屏2023-03-21 10.07.38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2300223"/>
                <a:ext cx="345879" cy="3496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23" name="截屏2023-03-21 10.07.38.png" descr="截屏2023-03-21 10.07.38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21779" y="2300223"/>
                <a:ext cx="345879" cy="3496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24" name="截屏2023-03-21 10.07.38.png" descr="截屏2023-03-21 10.07.38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4600447"/>
                <a:ext cx="345879" cy="34963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25" name="截屏2023-03-21 10.07.38.png" descr="截屏2023-03-21 10.07.38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21779" y="4575047"/>
                <a:ext cx="345879" cy="34963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630" name="Group"/>
          <p:cNvGrpSpPr/>
          <p:nvPr/>
        </p:nvGrpSpPr>
        <p:grpSpPr>
          <a:xfrm>
            <a:off x="2558500" y="272915"/>
            <a:ext cx="7921807" cy="587588"/>
            <a:chOff x="0" y="0"/>
            <a:chExt cx="7921805" cy="587586"/>
          </a:xfrm>
        </p:grpSpPr>
        <p:sp>
          <p:nvSpPr>
            <p:cNvPr id="628" name="Quadratic node at    in hexagonal BZ"/>
            <p:cNvSpPr txBox="1"/>
            <p:nvPr/>
          </p:nvSpPr>
          <p:spPr>
            <a:xfrm>
              <a:off x="0" y="0"/>
              <a:ext cx="7921806" cy="5875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>
              <a:lvl1pPr algn="l" defTabSz="1733930">
                <a:lnSpc>
                  <a:spcPct val="90000"/>
                </a:lnSpc>
                <a:spcBef>
                  <a:spcPts val="1700"/>
                </a:spcBef>
                <a:defRPr>
                  <a:solidFill>
                    <a:srgbClr val="000000"/>
                  </a:solidFill>
                  <a:latin typeface="AppleMyungjo 일반체"/>
                  <a:ea typeface="AppleMyungjo 일반체"/>
                  <a:cs typeface="AppleMyungjo 일반체"/>
                  <a:sym typeface="AppleMyungjo 일반체"/>
                </a:defRPr>
              </a:lvl1pPr>
            </a:lstStyle>
            <a:p>
              <a:r>
                <a:t>Quadratic node at    in hexagonal BZ</a:t>
              </a:r>
            </a:p>
          </p:txBody>
        </p:sp>
        <p:pic>
          <p:nvPicPr>
            <p:cNvPr id="629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7216" y="88709"/>
              <a:ext cx="278308" cy="333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3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735" y="1403120"/>
            <a:ext cx="647701" cy="461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8171" y="1403120"/>
            <a:ext cx="647701" cy="461011"/>
          </a:xfrm>
          <a:prstGeom prst="rect">
            <a:avLst/>
          </a:prstGeom>
          <a:ln w="12700">
            <a:miter lim="400000"/>
          </a:ln>
        </p:spPr>
      </p:pic>
      <p:sp>
        <p:nvSpPr>
          <p:cNvPr id="633" name="NN"/>
          <p:cNvSpPr txBox="1"/>
          <p:nvPr/>
        </p:nvSpPr>
        <p:spPr>
          <a:xfrm>
            <a:off x="1334264" y="1416032"/>
            <a:ext cx="1035025" cy="435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>
            <a:spAutoFit/>
          </a:bodyPr>
          <a:lstStyle>
            <a:lvl1pPr defTabSz="1733930">
              <a:lnSpc>
                <a:spcPct val="90000"/>
              </a:lnSpc>
              <a:spcBef>
                <a:spcPts val="1700"/>
              </a:spcBef>
              <a:defRPr sz="2500">
                <a:solidFill>
                  <a:srgbClr val="000000"/>
                </a:solidFill>
                <a:latin typeface="AppleMyungjo 일반체"/>
                <a:ea typeface="AppleMyungjo 일반체"/>
                <a:cs typeface="AppleMyungjo 일반체"/>
                <a:sym typeface="AppleMyungjo 일반체"/>
              </a:defRPr>
            </a:lvl1pPr>
          </a:lstStyle>
          <a:p>
            <a:r>
              <a:t>NN</a:t>
            </a:r>
          </a:p>
        </p:txBody>
      </p:sp>
      <p:sp>
        <p:nvSpPr>
          <p:cNvPr id="634" name="NN + NNN"/>
          <p:cNvSpPr txBox="1"/>
          <p:nvPr/>
        </p:nvSpPr>
        <p:spPr>
          <a:xfrm>
            <a:off x="3933701" y="1416032"/>
            <a:ext cx="2036220" cy="435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>
            <a:spAutoFit/>
          </a:bodyPr>
          <a:lstStyle>
            <a:lvl1pPr defTabSz="1733930">
              <a:lnSpc>
                <a:spcPct val="90000"/>
              </a:lnSpc>
              <a:spcBef>
                <a:spcPts val="1700"/>
              </a:spcBef>
              <a:defRPr sz="2500">
                <a:solidFill>
                  <a:srgbClr val="000000"/>
                </a:solidFill>
                <a:latin typeface="AppleMyungjo 일반체"/>
                <a:ea typeface="AppleMyungjo 일반체"/>
                <a:cs typeface="AppleMyungjo 일반체"/>
                <a:sym typeface="AppleMyungjo 일반체"/>
              </a:defRPr>
            </a:lvl1pPr>
          </a:lstStyle>
          <a:p>
            <a:r>
              <a:t>NN + NNN</a:t>
            </a:r>
          </a:p>
        </p:txBody>
      </p:sp>
      <p:pic>
        <p:nvPicPr>
          <p:cNvPr id="63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6564" y="776803"/>
            <a:ext cx="762001" cy="228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roup"/>
          <p:cNvSpPr/>
          <p:nvPr/>
        </p:nvSpPr>
        <p:spPr>
          <a:xfrm>
            <a:off x="5242601" y="637828"/>
            <a:ext cx="1270001" cy="1270001"/>
          </a:xfrm>
          <a:prstGeom prst="line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1733930">
              <a:lnSpc>
                <a:spcPct val="90000"/>
              </a:lnSpc>
              <a:spcBef>
                <a:spcPts val="1700"/>
              </a:spcBef>
              <a:defRPr sz="4500">
                <a:solidFill>
                  <a:srgbClr val="000000"/>
                </a:solidFill>
                <a:latin typeface="AppleMyungjo 일반체"/>
                <a:ea typeface="AppleMyungjo 일반체"/>
                <a:cs typeface="AppleMyungjo 일반체"/>
                <a:sym typeface="AppleMyungjo 일반체"/>
              </a:defRPr>
            </a:lvl1pPr>
          </a:lstStyle>
          <a:p>
            <a:r>
              <a:t>Summary</a:t>
            </a:r>
          </a:p>
        </p:txBody>
      </p:sp>
      <p:sp>
        <p:nvSpPr>
          <p:cNvPr id="638" name="Line"/>
          <p:cNvSpPr/>
          <p:nvPr/>
        </p:nvSpPr>
        <p:spPr>
          <a:xfrm>
            <a:off x="1371522" y="1169804"/>
            <a:ext cx="10011396" cy="1"/>
          </a:xfrm>
          <a:prstGeom prst="line">
            <a:avLst/>
          </a:prstGeom>
          <a:ln w="25400">
            <a:solidFill>
              <a:srgbClr val="454A5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pPr>
            <a:endParaRPr/>
          </a:p>
        </p:txBody>
      </p:sp>
      <p:sp>
        <p:nvSpPr>
          <p:cNvPr id="639" name="Beyond topological Dirac semimetals, twisted bilayer with high-ordered topological nodes can also form Moire flat bands. The node location can be 𝛤, M in square Brillouin zone or 𝛤, K, K’ in hexagonal Brillouin zone.…"/>
          <p:cNvSpPr txBox="1"/>
          <p:nvPr/>
        </p:nvSpPr>
        <p:spPr>
          <a:xfrm>
            <a:off x="1492692" y="1338137"/>
            <a:ext cx="10019416" cy="306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94747" indent="-494747" algn="l" defTabSz="355600">
              <a:spcBef>
                <a:spcPts val="2200"/>
              </a:spcBef>
              <a:buSzPct val="100000"/>
              <a:buAutoNum type="arabicPeriod"/>
              <a:defRPr sz="2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Beyond topological Dirac semimetals, twisted bilayer with high-ordered topological nodes can also form Moire flat bands. The node location can be 𝛤, M in square Brillouin zone or 𝛤, K, K’ in hexagonal Brillouin zone. </a:t>
            </a:r>
          </a:p>
          <a:p>
            <a:pPr marL="494747" indent="-494747" algn="l" defTabSz="355600">
              <a:spcBef>
                <a:spcPts val="2200"/>
              </a:spcBef>
              <a:buSzPct val="100000"/>
              <a:buAutoNum type="arabicPeriod"/>
              <a:defRPr sz="2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The band flatness in the Moire Brillouin zone can be shown by the extension of holomorphic functions.   </a:t>
            </a:r>
          </a:p>
        </p:txBody>
      </p:sp>
      <p:grpSp>
        <p:nvGrpSpPr>
          <p:cNvPr id="648" name="Group"/>
          <p:cNvGrpSpPr/>
          <p:nvPr/>
        </p:nvGrpSpPr>
        <p:grpSpPr>
          <a:xfrm>
            <a:off x="814568" y="5217079"/>
            <a:ext cx="11456173" cy="3585728"/>
            <a:chOff x="0" y="260349"/>
            <a:chExt cx="11456172" cy="3585727"/>
          </a:xfrm>
        </p:grpSpPr>
        <p:sp>
          <p:nvSpPr>
            <p:cNvPr id="640" name="Group"/>
            <p:cNvSpPr/>
            <p:nvPr/>
          </p:nvSpPr>
          <p:spPr>
            <a:xfrm>
              <a:off x="5687831" y="26034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lnSpc>
                  <a:spcPct val="90000"/>
                </a:lnSpc>
                <a:spcBef>
                  <a:spcPts val="1700"/>
                </a:spcBef>
                <a:defRPr sz="2800">
                  <a:solidFill>
                    <a:srgbClr val="000000"/>
                  </a:solidFill>
                  <a:latin typeface="AppleMyungjo 일반체"/>
                  <a:ea typeface="AppleMyungjo 일반체"/>
                  <a:cs typeface="AppleMyungjo 일반체"/>
                  <a:sym typeface="AppleMyungjo 일반체"/>
                </a:defRPr>
              </a:lvl1pPr>
            </a:lstStyle>
            <a:p>
              <a:r>
                <a:t>Holomorphic functions are used in many fields</a:t>
              </a:r>
            </a:p>
          </p:txBody>
        </p:sp>
        <p:sp>
          <p:nvSpPr>
            <p:cNvPr id="641" name="Group"/>
            <p:cNvSpPr/>
            <p:nvPr/>
          </p:nvSpPr>
          <p:spPr>
            <a:xfrm>
              <a:off x="2959871" y="126110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lnSpc>
                  <a:spcPct val="90000"/>
                </a:lnSpc>
                <a:spcBef>
                  <a:spcPts val="1700"/>
                </a:spcBef>
                <a:defRPr sz="2800">
                  <a:solidFill>
                    <a:srgbClr val="000000"/>
                  </a:solidFill>
                  <a:latin typeface="AppleMyungjo 일반체"/>
                  <a:ea typeface="AppleMyungjo 일반체"/>
                  <a:cs typeface="AppleMyungjo 일반체"/>
                  <a:sym typeface="AppleMyungjo 일반체"/>
                </a:defRPr>
              </a:lvl1pPr>
            </a:lstStyle>
            <a:p>
              <a:r>
                <a:t>Conformal Field Theory</a:t>
              </a:r>
            </a:p>
          </p:txBody>
        </p:sp>
        <p:pic>
          <p:nvPicPr>
            <p:cNvPr id="642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5671" y="1748711"/>
              <a:ext cx="3708401" cy="393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3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544236"/>
              <a:ext cx="6163584" cy="6198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4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7471" y="3490477"/>
              <a:ext cx="2844801" cy="355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5" name="Group"/>
            <p:cNvSpPr/>
            <p:nvPr/>
          </p:nvSpPr>
          <p:spPr>
            <a:xfrm>
              <a:off x="9233671" y="126110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lnSpc>
                  <a:spcPct val="90000"/>
                </a:lnSpc>
                <a:spcBef>
                  <a:spcPts val="1700"/>
                </a:spcBef>
                <a:defRPr sz="2800">
                  <a:solidFill>
                    <a:srgbClr val="000000"/>
                  </a:solidFill>
                  <a:latin typeface="AppleMyungjo 일반체"/>
                  <a:ea typeface="AppleMyungjo 일반체"/>
                  <a:cs typeface="AppleMyungjo 일반체"/>
                  <a:sym typeface="AppleMyungjo 일반체"/>
                </a:defRPr>
              </a:lvl1pPr>
            </a:lstStyle>
            <a:p>
              <a:r>
                <a:t>Quantum Hall State</a:t>
              </a:r>
            </a:p>
          </p:txBody>
        </p:sp>
        <p:pic>
          <p:nvPicPr>
            <p:cNvPr id="646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11172" y="2493268"/>
              <a:ext cx="4445001" cy="50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7" name="Group"/>
            <p:cNvSpPr/>
            <p:nvPr/>
          </p:nvSpPr>
          <p:spPr>
            <a:xfrm>
              <a:off x="9137152" y="194556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lnSpc>
                  <a:spcPct val="90000"/>
                </a:lnSpc>
                <a:spcBef>
                  <a:spcPts val="1700"/>
                </a:spcBef>
                <a:defRPr sz="2800">
                  <a:solidFill>
                    <a:srgbClr val="000000"/>
                  </a:solidFill>
                  <a:latin typeface="AppleMyungjo 일반체"/>
                  <a:ea typeface="AppleMyungjo 일반체"/>
                  <a:cs typeface="AppleMyungjo 일반체"/>
                  <a:sym typeface="AppleMyungjo 일반체"/>
                </a:defRPr>
              </a:lvl1pPr>
            </a:lstStyle>
            <a:p>
              <a:r>
                <a:t>Lowest Landau Level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" descr="Image"/>
          <p:cNvPicPr>
            <a:picLocks noChangeAspect="1"/>
          </p:cNvPicPr>
          <p:nvPr/>
        </p:nvPicPr>
        <p:blipFill>
          <a:blip r:embed="rId2"/>
          <a:srcRect l="32108"/>
          <a:stretch>
            <a:fillRect/>
          </a:stretch>
        </p:blipFill>
        <p:spPr>
          <a:xfrm>
            <a:off x="1645642" y="748144"/>
            <a:ext cx="9713383" cy="80478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0" name="Group"/>
          <p:cNvGrpSpPr/>
          <p:nvPr/>
        </p:nvGrpSpPr>
        <p:grpSpPr>
          <a:xfrm>
            <a:off x="1961951" y="4499967"/>
            <a:ext cx="9632380" cy="4597424"/>
            <a:chOff x="0" y="0"/>
            <a:chExt cx="9632378" cy="4597422"/>
          </a:xfrm>
        </p:grpSpPr>
        <p:pic>
          <p:nvPicPr>
            <p:cNvPr id="148" name="soccer_TWG.jpg" descr="soccer_TWG.jpg"/>
            <p:cNvPicPr>
              <a:picLocks noChangeAspect="1"/>
            </p:cNvPicPr>
            <p:nvPr/>
          </p:nvPicPr>
          <p:blipFill>
            <a:blip r:embed="rId3"/>
            <a:srcRect l="3030" t="37621" r="49491" b="25343"/>
            <a:stretch>
              <a:fillRect/>
            </a:stretch>
          </p:blipFill>
          <p:spPr>
            <a:xfrm>
              <a:off x="0" y="206242"/>
              <a:ext cx="4576092" cy="3569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9" name="Rectangle"/>
            <p:cNvSpPr/>
            <p:nvPr/>
          </p:nvSpPr>
          <p:spPr>
            <a:xfrm>
              <a:off x="4709817" y="0"/>
              <a:ext cx="4922562" cy="4597423"/>
            </a:xfrm>
            <a:prstGeom prst="rect">
              <a:avLst/>
            </a:prstGeom>
            <a:noFill/>
            <a:ln w="63500" cap="flat">
              <a:solidFill>
                <a:schemeClr val="accent5">
                  <a:hueOff val="-608019"/>
                  <a:satOff val="-16379"/>
                  <a:lumOff val="2512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51" name="Credit: Bosco Yu"/>
          <p:cNvSpPr txBox="1"/>
          <p:nvPr/>
        </p:nvSpPr>
        <p:spPr>
          <a:xfrm>
            <a:off x="5807081" y="9193917"/>
            <a:ext cx="1390638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466">
                <a:solidFill>
                  <a:srgbClr val="231F2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Credit: Bosco Yu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wisted bilayer graphene"/>
          <p:cNvSpPr txBox="1"/>
          <p:nvPr/>
        </p:nvSpPr>
        <p:spPr>
          <a:xfrm>
            <a:off x="1799832" y="108016"/>
            <a:ext cx="9405137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4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Twisted bilayer graphene</a:t>
            </a:r>
          </a:p>
        </p:txBody>
      </p:sp>
      <p:sp>
        <p:nvSpPr>
          <p:cNvPr id="154" name="The bilayer of the small twisted angle forms the Moire patterns in the real space"/>
          <p:cNvSpPr txBox="1"/>
          <p:nvPr/>
        </p:nvSpPr>
        <p:spPr>
          <a:xfrm>
            <a:off x="1614191" y="1326104"/>
            <a:ext cx="10236395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The bilayer of the small twisted angle forms the Moire patterns in the real space</a:t>
            </a:r>
          </a:p>
        </p:txBody>
      </p:sp>
      <p:pic>
        <p:nvPicPr>
          <p:cNvPr id="155" name="pt.3.4384.figures.online.f1.jpeg" descr="pt.3.4384.figures.online.f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50" y="3760459"/>
            <a:ext cx="5123147" cy="4708363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Courtesy of ICFO/Xiaobo Lu"/>
          <p:cNvSpPr txBox="1"/>
          <p:nvPr/>
        </p:nvSpPr>
        <p:spPr>
          <a:xfrm>
            <a:off x="2069391" y="8603329"/>
            <a:ext cx="266293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700">
                <a:solidFill>
                  <a:srgbClr val="0000FF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Courtesy of ICFO/Xiaobo Lu</a:t>
            </a:r>
          </a:p>
        </p:txBody>
      </p:sp>
      <p:sp>
        <p:nvSpPr>
          <p:cNvPr id="157" name="Line"/>
          <p:cNvSpPr/>
          <p:nvPr/>
        </p:nvSpPr>
        <p:spPr>
          <a:xfrm>
            <a:off x="1496702" y="1098060"/>
            <a:ext cx="10011396" cy="1"/>
          </a:xfrm>
          <a:prstGeom prst="line">
            <a:avLst/>
          </a:prstGeom>
          <a:ln w="25400">
            <a:solidFill>
              <a:srgbClr val="454A5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pPr>
            <a:endParaRPr/>
          </a:p>
        </p:txBody>
      </p:sp>
      <p:sp>
        <p:nvSpPr>
          <p:cNvPr id="158" name="Real space"/>
          <p:cNvSpPr txBox="1"/>
          <p:nvPr/>
        </p:nvSpPr>
        <p:spPr>
          <a:xfrm>
            <a:off x="2456209" y="2949768"/>
            <a:ext cx="175382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Real space</a:t>
            </a:r>
          </a:p>
        </p:txBody>
      </p:sp>
      <p:sp>
        <p:nvSpPr>
          <p:cNvPr id="159" name="Twisted bilayer graphene"/>
          <p:cNvSpPr txBox="1"/>
          <p:nvPr/>
        </p:nvSpPr>
        <p:spPr>
          <a:xfrm>
            <a:off x="1799832" y="108016"/>
            <a:ext cx="9405137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4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Twisted bilayer graphene</a:t>
            </a:r>
          </a:p>
        </p:txBody>
      </p:sp>
      <p:sp>
        <p:nvSpPr>
          <p:cNvPr id="160" name="Line"/>
          <p:cNvSpPr/>
          <p:nvPr/>
        </p:nvSpPr>
        <p:spPr>
          <a:xfrm flipV="1">
            <a:off x="3130283" y="5602619"/>
            <a:ext cx="73229" cy="836995"/>
          </a:xfrm>
          <a:prstGeom prst="line">
            <a:avLst/>
          </a:prstGeom>
          <a:ln w="25400">
            <a:solidFill>
              <a:schemeClr val="accent5">
                <a:hueOff val="-608019"/>
                <a:satOff val="-16379"/>
                <a:lumOff val="25127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1" name="Line"/>
          <p:cNvSpPr/>
          <p:nvPr/>
        </p:nvSpPr>
        <p:spPr>
          <a:xfrm flipV="1">
            <a:off x="2887183" y="5584192"/>
            <a:ext cx="336343" cy="446343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2" name="Line"/>
          <p:cNvSpPr/>
          <p:nvPr/>
        </p:nvSpPr>
        <p:spPr>
          <a:xfrm>
            <a:off x="3162581" y="5613651"/>
            <a:ext cx="476552" cy="50089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3" name="Line"/>
          <p:cNvSpPr/>
          <p:nvPr/>
        </p:nvSpPr>
        <p:spPr>
          <a:xfrm>
            <a:off x="3094447" y="6445090"/>
            <a:ext cx="477354" cy="41764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4" name="Line"/>
          <p:cNvSpPr/>
          <p:nvPr/>
        </p:nvSpPr>
        <p:spPr>
          <a:xfrm>
            <a:off x="2923640" y="5995166"/>
            <a:ext cx="187230" cy="441084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5" name="Line"/>
          <p:cNvSpPr/>
          <p:nvPr/>
        </p:nvSpPr>
        <p:spPr>
          <a:xfrm flipV="1">
            <a:off x="3509170" y="6059658"/>
            <a:ext cx="328503" cy="452145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6" name="Line"/>
          <p:cNvSpPr/>
          <p:nvPr/>
        </p:nvSpPr>
        <p:spPr>
          <a:xfrm>
            <a:off x="3630606" y="5659558"/>
            <a:ext cx="187230" cy="441084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7" name="Line"/>
          <p:cNvSpPr/>
          <p:nvPr/>
        </p:nvSpPr>
        <p:spPr>
          <a:xfrm flipV="1">
            <a:off x="3100650" y="6093014"/>
            <a:ext cx="737744" cy="342367"/>
          </a:xfrm>
          <a:prstGeom prst="line">
            <a:avLst/>
          </a:prstGeom>
          <a:ln w="25400">
            <a:solidFill>
              <a:schemeClr val="accent5">
                <a:hueOff val="-608019"/>
                <a:satOff val="-16379"/>
                <a:lumOff val="25127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8" name="Super unit cell"/>
          <p:cNvSpPr txBox="1"/>
          <p:nvPr/>
        </p:nvSpPr>
        <p:spPr>
          <a:xfrm>
            <a:off x="2251572" y="6715318"/>
            <a:ext cx="2163218" cy="508001"/>
          </a:xfrm>
          <a:prstGeom prst="rect">
            <a:avLst/>
          </a:prstGeom>
          <a:solidFill>
            <a:srgbClr val="8087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2600" b="1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Super unit cell</a:t>
            </a:r>
          </a:p>
        </p:txBody>
      </p:sp>
      <p:sp>
        <p:nvSpPr>
          <p:cNvPr id="169" name="Line"/>
          <p:cNvSpPr/>
          <p:nvPr/>
        </p:nvSpPr>
        <p:spPr>
          <a:xfrm flipV="1">
            <a:off x="6279036" y="3612281"/>
            <a:ext cx="737744" cy="342367"/>
          </a:xfrm>
          <a:prstGeom prst="line">
            <a:avLst/>
          </a:prstGeom>
          <a:ln w="25400">
            <a:solidFill>
              <a:schemeClr val="accent5">
                <a:hueOff val="-608019"/>
                <a:satOff val="-16379"/>
                <a:lumOff val="25127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70" name="Line"/>
          <p:cNvSpPr/>
          <p:nvPr/>
        </p:nvSpPr>
        <p:spPr>
          <a:xfrm flipV="1">
            <a:off x="6276881" y="3130352"/>
            <a:ext cx="73228" cy="836995"/>
          </a:xfrm>
          <a:prstGeom prst="line">
            <a:avLst/>
          </a:prstGeom>
          <a:ln w="25400">
            <a:solidFill>
              <a:schemeClr val="accent5">
                <a:hueOff val="-608019"/>
                <a:satOff val="-16379"/>
                <a:lumOff val="25127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17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901" y="3689746"/>
            <a:ext cx="4991101" cy="482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Bloch’s theorem"/>
          <p:cNvSpPr txBox="1"/>
          <p:nvPr/>
        </p:nvSpPr>
        <p:spPr>
          <a:xfrm>
            <a:off x="7359343" y="2823592"/>
            <a:ext cx="4263498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Bloch’s theorem</a:t>
            </a:r>
          </a:p>
        </p:txBody>
      </p:sp>
      <p:pic>
        <p:nvPicPr>
          <p:cNvPr id="17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524" y="3339465"/>
            <a:ext cx="266701" cy="228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8238" y="3816746"/>
            <a:ext cx="368301" cy="228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Line"/>
          <p:cNvSpPr/>
          <p:nvPr/>
        </p:nvSpPr>
        <p:spPr>
          <a:xfrm>
            <a:off x="6795978" y="4367085"/>
            <a:ext cx="5550320" cy="1"/>
          </a:xfrm>
          <a:prstGeom prst="line">
            <a:avLst/>
          </a:prstGeom>
          <a:ln w="25400">
            <a:solidFill>
              <a:srgbClr val="454A5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pPr>
            <a:endParaRPr/>
          </a:p>
        </p:txBody>
      </p:sp>
      <p:grpSp>
        <p:nvGrpSpPr>
          <p:cNvPr id="187" name="Group"/>
          <p:cNvGrpSpPr/>
          <p:nvPr/>
        </p:nvGrpSpPr>
        <p:grpSpPr>
          <a:xfrm>
            <a:off x="5777281" y="4412823"/>
            <a:ext cx="6343433" cy="4985527"/>
            <a:chOff x="0" y="0"/>
            <a:chExt cx="6343432" cy="4985526"/>
          </a:xfrm>
        </p:grpSpPr>
        <p:sp>
          <p:nvSpPr>
            <p:cNvPr id="176" name="R. Bistritzer and A. H. MacDonald, Proc. Natl. Acad. Sci. 108, 12233 (2011)."/>
            <p:cNvSpPr txBox="1"/>
            <p:nvPr/>
          </p:nvSpPr>
          <p:spPr>
            <a:xfrm>
              <a:off x="1510908" y="4706126"/>
              <a:ext cx="4832525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457200">
                <a:spcBef>
                  <a:spcPts val="1200"/>
                </a:spcBef>
                <a:defRPr sz="12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t>R. Bistritzer and A. H. MacDonald, </a:t>
              </a:r>
              <a:r>
                <a:rPr>
                  <a:solidFill>
                    <a:srgbClr val="0000FF"/>
                  </a:solidFill>
                </a:rPr>
                <a:t>Proc. Natl. Acad. Sci. 108, </a:t>
              </a:r>
              <a:r>
                <a:t>12233 (2011).</a:t>
              </a:r>
            </a:p>
          </p:txBody>
        </p:sp>
        <p:sp>
          <p:nvSpPr>
            <p:cNvPr id="177" name="Moiré Brillouin zone"/>
            <p:cNvSpPr txBox="1"/>
            <p:nvPr/>
          </p:nvSpPr>
          <p:spPr>
            <a:xfrm>
              <a:off x="2450013" y="4114353"/>
              <a:ext cx="2687688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spcBef>
                  <a:spcPts val="1200"/>
                </a:spcBef>
                <a:defRPr sz="24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Moiré Brillouin zone</a:t>
              </a:r>
            </a:p>
          </p:txBody>
        </p:sp>
        <p:sp>
          <p:nvSpPr>
            <p:cNvPr id="178" name="Momentum space"/>
            <p:cNvSpPr txBox="1"/>
            <p:nvPr/>
          </p:nvSpPr>
          <p:spPr>
            <a:xfrm>
              <a:off x="2297022" y="0"/>
              <a:ext cx="2833577" cy="571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spcBef>
                  <a:spcPts val="1200"/>
                </a:spcBef>
                <a:defRPr sz="30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Momentum space</a:t>
              </a:r>
            </a:p>
          </p:txBody>
        </p:sp>
        <p:sp>
          <p:nvSpPr>
            <p:cNvPr id="179" name="arXiv:2303.15551"/>
            <p:cNvSpPr txBox="1"/>
            <p:nvPr/>
          </p:nvSpPr>
          <p:spPr>
            <a:xfrm>
              <a:off x="3180089" y="3839324"/>
              <a:ext cx="1227536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arXiv:2303.15551</a:t>
              </a:r>
            </a:p>
          </p:txBody>
        </p:sp>
        <p:grpSp>
          <p:nvGrpSpPr>
            <p:cNvPr id="182" name="Group"/>
            <p:cNvGrpSpPr/>
            <p:nvPr/>
          </p:nvGrpSpPr>
          <p:grpSpPr>
            <a:xfrm>
              <a:off x="2154433" y="695100"/>
              <a:ext cx="3278847" cy="3078506"/>
              <a:chOff x="0" y="0"/>
              <a:chExt cx="3278845" cy="3078504"/>
            </a:xfrm>
          </p:grpSpPr>
          <p:pic>
            <p:nvPicPr>
              <p:cNvPr id="180" name="pasted-movie.png" descr="pasted-movie.png"/>
              <p:cNvPicPr>
                <a:picLocks noChangeAspect="1"/>
              </p:cNvPicPr>
              <p:nvPr/>
            </p:nvPicPr>
            <p:blipFill>
              <a:blip r:embed="rId6"/>
              <a:srcRect l="58795" t="2837" r="864" b="52766"/>
              <a:stretch>
                <a:fillRect/>
              </a:stretch>
            </p:blipFill>
            <p:spPr>
              <a:xfrm>
                <a:off x="0" y="0"/>
                <a:ext cx="3278846" cy="30785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1" name="Rectangle"/>
              <p:cNvSpPr/>
              <p:nvPr/>
            </p:nvSpPr>
            <p:spPr>
              <a:xfrm>
                <a:off x="8392" y="2036"/>
                <a:ext cx="559635" cy="35560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83" name="Line"/>
            <p:cNvSpPr/>
            <p:nvPr/>
          </p:nvSpPr>
          <p:spPr>
            <a:xfrm flipV="1">
              <a:off x="4712919" y="2508923"/>
              <a:ext cx="1" cy="1614412"/>
            </a:xfrm>
            <a:prstGeom prst="line">
              <a:avLst/>
            </a:prstGeom>
            <a:noFill/>
            <a:ln w="25400" cap="flat">
              <a:solidFill>
                <a:srgbClr val="5A5F5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84" name="Line"/>
            <p:cNvSpPr/>
            <p:nvPr/>
          </p:nvSpPr>
          <p:spPr>
            <a:xfrm>
              <a:off x="1915502" y="1423219"/>
              <a:ext cx="357483" cy="564012"/>
            </a:xfrm>
            <a:prstGeom prst="line">
              <a:avLst/>
            </a:prstGeom>
            <a:noFill/>
            <a:ln w="25400" cap="flat">
              <a:solidFill>
                <a:srgbClr val="5A5F5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85" name="Line"/>
            <p:cNvSpPr/>
            <p:nvPr/>
          </p:nvSpPr>
          <p:spPr>
            <a:xfrm>
              <a:off x="1864702" y="1955747"/>
              <a:ext cx="357483" cy="564012"/>
            </a:xfrm>
            <a:prstGeom prst="line">
              <a:avLst/>
            </a:prstGeom>
            <a:noFill/>
            <a:ln w="25400" cap="flat">
              <a:solidFill>
                <a:srgbClr val="5A5F5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86" name="Graphene Brillouin zone"/>
            <p:cNvSpPr txBox="1"/>
            <p:nvPr/>
          </p:nvSpPr>
          <p:spPr>
            <a:xfrm>
              <a:off x="0" y="1081765"/>
              <a:ext cx="2100478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spcBef>
                  <a:spcPts val="1200"/>
                </a:spcBef>
                <a:defRPr sz="24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Graphene Brillouin zone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al: Why flat bands are formed in twisted bilayer graphene at some twisted (magic) angles?"/>
          <p:cNvSpPr txBox="1"/>
          <p:nvPr/>
        </p:nvSpPr>
        <p:spPr>
          <a:xfrm>
            <a:off x="1230874" y="1388782"/>
            <a:ext cx="10543052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39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Goal: Why flat bands are formed in twisted bilayer graphene at some twisted (magic) angles? </a:t>
            </a:r>
          </a:p>
        </p:txBody>
      </p:sp>
      <p:sp>
        <p:nvSpPr>
          <p:cNvPr id="190" name="Arrow"/>
          <p:cNvSpPr/>
          <p:nvPr/>
        </p:nvSpPr>
        <p:spPr>
          <a:xfrm>
            <a:off x="6086889" y="5538791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11873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91" name="Screen Shot 2022-06-08 at 9.04.16 PM.png" descr="Screen Shot 2022-06-08 at 9.04.16 PM.png"/>
          <p:cNvPicPr>
            <a:picLocks noChangeAspect="1"/>
          </p:cNvPicPr>
          <p:nvPr/>
        </p:nvPicPr>
        <p:blipFill>
          <a:blip r:embed="rId2"/>
          <a:srcRect t="10255"/>
          <a:stretch>
            <a:fillRect/>
          </a:stretch>
        </p:blipFill>
        <p:spPr>
          <a:xfrm>
            <a:off x="8389368" y="3691219"/>
            <a:ext cx="3554380" cy="4802636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A. Vishwanath et al. PRL 122, 106405 (2019)"/>
          <p:cNvSpPr txBox="1"/>
          <p:nvPr/>
        </p:nvSpPr>
        <p:spPr>
          <a:xfrm>
            <a:off x="8379097" y="8758225"/>
            <a:ext cx="3574956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466">
                <a:solidFill>
                  <a:srgbClr val="231F2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A. Vishwanath et al. PRL 122, 106405 (2019) </a:t>
            </a:r>
          </a:p>
        </p:txBody>
      </p:sp>
      <p:sp>
        <p:nvSpPr>
          <p:cNvPr id="193" name="Y. Cao et al. Nature 556, 43–50 (2018)"/>
          <p:cNvSpPr txBox="1"/>
          <p:nvPr/>
        </p:nvSpPr>
        <p:spPr>
          <a:xfrm>
            <a:off x="8662641" y="9085442"/>
            <a:ext cx="3007867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466">
                <a:solidFill>
                  <a:srgbClr val="231F2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Y. Cao et al. Nature 556, 43–50 (2018)</a:t>
            </a:r>
          </a:p>
        </p:txBody>
      </p:sp>
      <p:sp>
        <p:nvSpPr>
          <p:cNvPr id="194" name="Twisted bilayer graphene forms flat bands with a direct gap"/>
          <p:cNvSpPr txBox="1"/>
          <p:nvPr/>
        </p:nvSpPr>
        <p:spPr>
          <a:xfrm>
            <a:off x="1171587" y="200001"/>
            <a:ext cx="1066162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35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Twisted bilayer graphene forms flat bands with a direct gap</a:t>
            </a:r>
          </a:p>
        </p:txBody>
      </p:sp>
      <p:sp>
        <p:nvSpPr>
          <p:cNvPr id="195" name="Line"/>
          <p:cNvSpPr/>
          <p:nvPr/>
        </p:nvSpPr>
        <p:spPr>
          <a:xfrm>
            <a:off x="1496702" y="1111891"/>
            <a:ext cx="10011396" cy="1"/>
          </a:xfrm>
          <a:prstGeom prst="line">
            <a:avLst/>
          </a:prstGeom>
          <a:ln w="25400">
            <a:solidFill>
              <a:srgbClr val="454A5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pPr>
            <a:endParaRPr/>
          </a:p>
        </p:txBody>
      </p:sp>
      <p:pic>
        <p:nvPicPr>
          <p:cNvPr id="196" name="TBG_one_cone.pdf" descr="TBG_one_cone.pdf"/>
          <p:cNvPicPr>
            <a:picLocks noChangeAspect="1"/>
          </p:cNvPicPr>
          <p:nvPr/>
        </p:nvPicPr>
        <p:blipFill>
          <a:blip r:embed="rId3"/>
          <a:srcRect l="6093" t="9842" r="11533" b="15438"/>
          <a:stretch>
            <a:fillRect/>
          </a:stretch>
        </p:blipFill>
        <p:spPr>
          <a:xfrm>
            <a:off x="1389155" y="5128837"/>
            <a:ext cx="3920029" cy="2517018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Moiré Brillouin zone"/>
          <p:cNvSpPr txBox="1"/>
          <p:nvPr/>
        </p:nvSpPr>
        <p:spPr>
          <a:xfrm>
            <a:off x="9162014" y="8405257"/>
            <a:ext cx="268768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2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Moiré Brillouin zone</a:t>
            </a:r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541835" y="5844904"/>
            <a:ext cx="1084848" cy="10848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roup"/>
          <p:cNvGrpSpPr/>
          <p:nvPr/>
        </p:nvGrpSpPr>
        <p:grpSpPr>
          <a:xfrm>
            <a:off x="2594440" y="2556755"/>
            <a:ext cx="3359675" cy="2501844"/>
            <a:chOff x="0" y="0"/>
            <a:chExt cx="3359673" cy="2501842"/>
          </a:xfrm>
        </p:grpSpPr>
        <p:pic>
          <p:nvPicPr>
            <p:cNvPr id="200" name="linear.pdf" descr="linear.pdf"/>
            <p:cNvPicPr>
              <a:picLocks noChangeAspect="1"/>
            </p:cNvPicPr>
            <p:nvPr/>
          </p:nvPicPr>
          <p:blipFill>
            <a:blip r:embed="rId2"/>
            <a:srcRect l="27403" r="32251" b="12119"/>
            <a:stretch>
              <a:fillRect/>
            </a:stretch>
          </p:blipFill>
          <p:spPr>
            <a:xfrm>
              <a:off x="0" y="0"/>
              <a:ext cx="1560601" cy="25018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1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5474" y="784588"/>
              <a:ext cx="1084849" cy="10848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" name="linear.pdf" descr="linear.pdf"/>
            <p:cNvPicPr>
              <a:picLocks noChangeAspect="1"/>
            </p:cNvPicPr>
            <p:nvPr/>
          </p:nvPicPr>
          <p:blipFill>
            <a:blip r:embed="rId2"/>
            <a:srcRect l="27403" r="32251" b="12119"/>
            <a:stretch>
              <a:fillRect/>
            </a:stretch>
          </p:blipFill>
          <p:spPr>
            <a:xfrm>
              <a:off x="1799073" y="0"/>
              <a:ext cx="1560601" cy="25018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7" name="Group"/>
          <p:cNvGrpSpPr/>
          <p:nvPr/>
        </p:nvGrpSpPr>
        <p:grpSpPr>
          <a:xfrm>
            <a:off x="2651512" y="6232672"/>
            <a:ext cx="3245530" cy="2398432"/>
            <a:chOff x="0" y="0"/>
            <a:chExt cx="3245529" cy="2398431"/>
          </a:xfrm>
        </p:grpSpPr>
        <p:pic>
          <p:nvPicPr>
            <p:cNvPr id="204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9609" y="669707"/>
              <a:ext cx="1090160" cy="1090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5" name="quadratic.pdf" descr="quadratic.pdf"/>
            <p:cNvPicPr>
              <a:picLocks noChangeAspect="1"/>
            </p:cNvPicPr>
            <p:nvPr/>
          </p:nvPicPr>
          <p:blipFill>
            <a:blip r:embed="rId4"/>
            <a:srcRect l="27118" t="2758" r="37773" b="15631"/>
            <a:stretch>
              <a:fillRect/>
            </a:stretch>
          </p:blipFill>
          <p:spPr>
            <a:xfrm>
              <a:off x="0" y="0"/>
              <a:ext cx="1369545" cy="23672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" name="quadratic.pdf" descr="quadratic.pdf"/>
            <p:cNvPicPr>
              <a:picLocks noChangeAspect="1"/>
            </p:cNvPicPr>
            <p:nvPr/>
          </p:nvPicPr>
          <p:blipFill>
            <a:blip r:embed="rId4"/>
            <a:srcRect l="27118" t="2758" r="37773" b="15631"/>
            <a:stretch>
              <a:fillRect/>
            </a:stretch>
          </p:blipFill>
          <p:spPr>
            <a:xfrm>
              <a:off x="1875985" y="31142"/>
              <a:ext cx="1369545" cy="23672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8" name="Line"/>
          <p:cNvSpPr/>
          <p:nvPr/>
        </p:nvSpPr>
        <p:spPr>
          <a:xfrm>
            <a:off x="6338878" y="3780730"/>
            <a:ext cx="127898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211" name="Group"/>
          <p:cNvGrpSpPr/>
          <p:nvPr/>
        </p:nvGrpSpPr>
        <p:grpSpPr>
          <a:xfrm>
            <a:off x="8215774" y="2581514"/>
            <a:ext cx="4158804" cy="2398433"/>
            <a:chOff x="0" y="0"/>
            <a:chExt cx="4158803" cy="2398431"/>
          </a:xfrm>
        </p:grpSpPr>
        <p:pic>
          <p:nvPicPr>
            <p:cNvPr id="209" name="Group" descr="Group"/>
            <p:cNvPicPr>
              <a:picLocks noChangeAspect="1"/>
            </p:cNvPicPr>
            <p:nvPr/>
          </p:nvPicPr>
          <p:blipFill>
            <a:blip r:embed="rId5"/>
            <a:srcRect l="58684" t="34133" r="10616" b="34133"/>
            <a:stretch>
              <a:fillRect/>
            </a:stretch>
          </p:blipFill>
          <p:spPr>
            <a:xfrm>
              <a:off x="0" y="0"/>
              <a:ext cx="4158804" cy="23984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0" name="Rectangle"/>
            <p:cNvSpPr/>
            <p:nvPr/>
          </p:nvSpPr>
          <p:spPr>
            <a:xfrm>
              <a:off x="2824758" y="898285"/>
              <a:ext cx="1270001" cy="21336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12" name="E"/>
          <p:cNvSpPr txBox="1"/>
          <p:nvPr/>
        </p:nvSpPr>
        <p:spPr>
          <a:xfrm>
            <a:off x="7593396" y="3494980"/>
            <a:ext cx="629074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E</a:t>
            </a:r>
          </a:p>
        </p:txBody>
      </p:sp>
      <p:sp>
        <p:nvSpPr>
          <p:cNvPr id="213" name="Line"/>
          <p:cNvSpPr/>
          <p:nvPr/>
        </p:nvSpPr>
        <p:spPr>
          <a:xfrm>
            <a:off x="6206265" y="7510297"/>
            <a:ext cx="127898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4" name="?"/>
          <p:cNvSpPr txBox="1"/>
          <p:nvPr/>
        </p:nvSpPr>
        <p:spPr>
          <a:xfrm>
            <a:off x="9980639" y="6834100"/>
            <a:ext cx="629074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8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?</a:t>
            </a:r>
          </a:p>
        </p:txBody>
      </p:sp>
      <p:sp>
        <p:nvSpPr>
          <p:cNvPr id="215" name="Extension:"/>
          <p:cNvSpPr txBox="1"/>
          <p:nvPr/>
        </p:nvSpPr>
        <p:spPr>
          <a:xfrm>
            <a:off x="1799832" y="80219"/>
            <a:ext cx="940513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200"/>
              </a:spcBef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3600"/>
              <a:t>Extension</a:t>
            </a:r>
            <a:r>
              <a:t>:</a:t>
            </a:r>
          </a:p>
        </p:txBody>
      </p:sp>
      <p:sp>
        <p:nvSpPr>
          <p:cNvPr id="216" name="Line"/>
          <p:cNvSpPr/>
          <p:nvPr/>
        </p:nvSpPr>
        <p:spPr>
          <a:xfrm>
            <a:off x="1496702" y="773401"/>
            <a:ext cx="10011396" cy="1"/>
          </a:xfrm>
          <a:prstGeom prst="line">
            <a:avLst/>
          </a:prstGeom>
          <a:ln w="25400">
            <a:solidFill>
              <a:srgbClr val="454A5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pPr>
            <a:endParaRPr/>
          </a:p>
        </p:txBody>
      </p:sp>
      <p:grpSp>
        <p:nvGrpSpPr>
          <p:cNvPr id="222" name="Group"/>
          <p:cNvGrpSpPr/>
          <p:nvPr/>
        </p:nvGrpSpPr>
        <p:grpSpPr>
          <a:xfrm>
            <a:off x="222704" y="3759304"/>
            <a:ext cx="2168696" cy="4833045"/>
            <a:chOff x="0" y="-2434612"/>
            <a:chExt cx="2168694" cy="4833043"/>
          </a:xfrm>
        </p:grpSpPr>
        <p:sp>
          <p:nvSpPr>
            <p:cNvPr id="217" name="Square"/>
            <p:cNvSpPr/>
            <p:nvPr/>
          </p:nvSpPr>
          <p:spPr>
            <a:xfrm>
              <a:off x="0" y="730178"/>
              <a:ext cx="1668254" cy="166825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8" name="M"/>
            <p:cNvSpPr txBox="1"/>
            <p:nvPr/>
          </p:nvSpPr>
          <p:spPr>
            <a:xfrm>
              <a:off x="1859658" y="525143"/>
              <a:ext cx="309037" cy="3848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457200">
                <a:lnSpc>
                  <a:spcPct val="60000"/>
                </a:lnSpc>
                <a:spcBef>
                  <a:spcPts val="1200"/>
                </a:spcBef>
                <a:defRPr sz="20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M</a:t>
              </a:r>
            </a:p>
          </p:txBody>
        </p:sp>
        <p:pic>
          <p:nvPicPr>
            <p:cNvPr id="219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1963" y="1477707"/>
              <a:ext cx="144329" cy="1731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quadratic.pdf" descr="quadratic.pdf"/>
            <p:cNvPicPr>
              <a:picLocks noChangeAspect="1"/>
            </p:cNvPicPr>
            <p:nvPr/>
          </p:nvPicPr>
          <p:blipFill>
            <a:blip r:embed="rId4"/>
            <a:srcRect l="27118" t="2758" r="37773" b="15631"/>
            <a:stretch>
              <a:fillRect/>
            </a:stretch>
          </p:blipFill>
          <p:spPr>
            <a:xfrm>
              <a:off x="1259773" y="0"/>
              <a:ext cx="852547" cy="14736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2762" y="-2434613"/>
              <a:ext cx="144329" cy="1731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6" name="Group"/>
          <p:cNvGrpSpPr/>
          <p:nvPr/>
        </p:nvGrpSpPr>
        <p:grpSpPr>
          <a:xfrm>
            <a:off x="-39934" y="2871799"/>
            <a:ext cx="2693973" cy="1929938"/>
            <a:chOff x="0" y="0"/>
            <a:chExt cx="2693972" cy="1929936"/>
          </a:xfrm>
        </p:grpSpPr>
        <p:pic>
          <p:nvPicPr>
            <p:cNvPr id="223" name="hexagonalBZ.pdf" descr="hexagonalBZ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2219736" cy="19299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4" name="linear.pdf" descr="linear.pdf"/>
            <p:cNvPicPr>
              <a:picLocks noChangeAspect="1"/>
            </p:cNvPicPr>
            <p:nvPr/>
          </p:nvPicPr>
          <p:blipFill>
            <a:blip r:embed="rId2"/>
            <a:srcRect l="27403" r="32251" b="12119"/>
            <a:stretch>
              <a:fillRect/>
            </a:stretch>
          </p:blipFill>
          <p:spPr>
            <a:xfrm>
              <a:off x="1664706" y="124082"/>
              <a:ext cx="1029267" cy="16500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5" name="K"/>
            <p:cNvSpPr txBox="1"/>
            <p:nvPr/>
          </p:nvSpPr>
          <p:spPr>
            <a:xfrm>
              <a:off x="1686891" y="730682"/>
              <a:ext cx="283854" cy="408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457200">
                <a:lnSpc>
                  <a:spcPct val="60000"/>
                </a:lnSpc>
                <a:spcBef>
                  <a:spcPts val="1200"/>
                </a:spcBef>
                <a:defRPr sz="20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K</a:t>
              </a:r>
            </a:p>
          </p:txBody>
        </p:sp>
      </p:grpSp>
      <p:sp>
        <p:nvSpPr>
          <p:cNvPr id="227" name="How about other topological nodes!"/>
          <p:cNvSpPr txBox="1"/>
          <p:nvPr/>
        </p:nvSpPr>
        <p:spPr>
          <a:xfrm>
            <a:off x="780446" y="907784"/>
            <a:ext cx="1165254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3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How about other topological nodes!</a:t>
            </a:r>
          </a:p>
        </p:txBody>
      </p:sp>
      <p:sp>
        <p:nvSpPr>
          <p:cNvPr id="228" name="Also other node locations in Brillouin zones!"/>
          <p:cNvSpPr txBox="1"/>
          <p:nvPr/>
        </p:nvSpPr>
        <p:spPr>
          <a:xfrm>
            <a:off x="780446" y="1504208"/>
            <a:ext cx="1165254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3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Also other node locations in Brillouin zones!</a:t>
            </a:r>
          </a:p>
        </p:txBody>
      </p:sp>
      <p:sp>
        <p:nvSpPr>
          <p:cNvPr id="229" name="Flat band?"/>
          <p:cNvSpPr txBox="1"/>
          <p:nvPr/>
        </p:nvSpPr>
        <p:spPr>
          <a:xfrm>
            <a:off x="676130" y="1955203"/>
            <a:ext cx="1165254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3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Flat band?</a:t>
            </a:r>
          </a:p>
        </p:txBody>
      </p:sp>
      <p:pic>
        <p:nvPicPr>
          <p:cNvPr id="230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279" y="5282779"/>
            <a:ext cx="56515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827" y="8958696"/>
            <a:ext cx="6896101" cy="622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eneralization"/>
          <p:cNvSpPr txBox="1"/>
          <p:nvPr/>
        </p:nvSpPr>
        <p:spPr>
          <a:xfrm>
            <a:off x="1799832" y="80219"/>
            <a:ext cx="940513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4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Generalization</a:t>
            </a:r>
          </a:p>
        </p:txBody>
      </p:sp>
      <p:sp>
        <p:nvSpPr>
          <p:cNvPr id="234" name="Line"/>
          <p:cNvSpPr/>
          <p:nvPr/>
        </p:nvSpPr>
        <p:spPr>
          <a:xfrm>
            <a:off x="1496702" y="773401"/>
            <a:ext cx="10011396" cy="1"/>
          </a:xfrm>
          <a:prstGeom prst="line">
            <a:avLst/>
          </a:prstGeom>
          <a:ln w="25400">
            <a:solidFill>
              <a:srgbClr val="454A5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pPr>
            <a:endParaRPr/>
          </a:p>
        </p:txBody>
      </p:sp>
      <p:sp>
        <p:nvSpPr>
          <p:cNvPr id="235" name="n-ordered topological nodes"/>
          <p:cNvSpPr txBox="1"/>
          <p:nvPr/>
        </p:nvSpPr>
        <p:spPr>
          <a:xfrm>
            <a:off x="1657592" y="1895359"/>
            <a:ext cx="940513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3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n-ordered topological nodes</a:t>
            </a:r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459" y="2741970"/>
            <a:ext cx="56134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quadratic.pdf" descr="quadratic.pdf"/>
          <p:cNvPicPr>
            <a:picLocks noChangeAspect="1"/>
          </p:cNvPicPr>
          <p:nvPr/>
        </p:nvPicPr>
        <p:blipFill>
          <a:blip r:embed="rId3"/>
          <a:srcRect l="27118" t="2758" r="37773" b="15631"/>
          <a:stretch>
            <a:fillRect/>
          </a:stretch>
        </p:blipFill>
        <p:spPr>
          <a:xfrm>
            <a:off x="5675352" y="7066169"/>
            <a:ext cx="1369545" cy="2367289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Circle"/>
          <p:cNvSpPr/>
          <p:nvPr/>
        </p:nvSpPr>
        <p:spPr>
          <a:xfrm>
            <a:off x="6237120" y="8126810"/>
            <a:ext cx="246079" cy="246078"/>
          </a:xfrm>
          <a:prstGeom prst="ellipse">
            <a:avLst/>
          </a:prstGeom>
          <a:solidFill>
            <a:schemeClr val="accent5">
              <a:hueOff val="-608019"/>
              <a:satOff val="-16379"/>
              <a:lumOff val="2512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43" name="Group"/>
          <p:cNvGrpSpPr/>
          <p:nvPr/>
        </p:nvGrpSpPr>
        <p:grpSpPr>
          <a:xfrm>
            <a:off x="1743189" y="5904712"/>
            <a:ext cx="9233942" cy="624792"/>
            <a:chOff x="0" y="0"/>
            <a:chExt cx="9233941" cy="624790"/>
          </a:xfrm>
        </p:grpSpPr>
        <p:sp>
          <p:nvSpPr>
            <p:cNvPr id="239" name="Topological"/>
            <p:cNvSpPr txBox="1"/>
            <p:nvPr/>
          </p:nvSpPr>
          <p:spPr>
            <a:xfrm>
              <a:off x="-1" y="-1"/>
              <a:ext cx="2049662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spcBef>
                  <a:spcPts val="1200"/>
                </a:spcBef>
                <a:defRPr sz="32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Topological</a:t>
              </a:r>
            </a:p>
          </p:txBody>
        </p:sp>
        <p:sp>
          <p:nvSpPr>
            <p:cNvPr id="240" name="Line"/>
            <p:cNvSpPr/>
            <p:nvPr/>
          </p:nvSpPr>
          <p:spPr>
            <a:xfrm>
              <a:off x="2329786" y="332690"/>
              <a:ext cx="1965366" cy="1"/>
            </a:xfrm>
            <a:prstGeom prst="line">
              <a:avLst/>
            </a:prstGeom>
            <a:noFill/>
            <a:ln w="25400" cap="flat">
              <a:solidFill>
                <a:srgbClr val="5A5F5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41" name="Circle"/>
            <p:cNvSpPr/>
            <p:nvPr/>
          </p:nvSpPr>
          <p:spPr>
            <a:xfrm>
              <a:off x="4575276" y="209651"/>
              <a:ext cx="246079" cy="246079"/>
            </a:xfrm>
            <a:prstGeom prst="ellipse">
              <a:avLst/>
            </a:prstGeom>
            <a:solidFill>
              <a:schemeClr val="accent5">
                <a:hueOff val="-608019"/>
                <a:satOff val="-16379"/>
                <a:lumOff val="2512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2" name="The band touch is robust"/>
            <p:cNvSpPr txBox="1"/>
            <p:nvPr/>
          </p:nvSpPr>
          <p:spPr>
            <a:xfrm>
              <a:off x="5101480" y="40590"/>
              <a:ext cx="4132462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spcBef>
                  <a:spcPts val="1200"/>
                </a:spcBef>
                <a:defRPr sz="32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The band touch is robust</a:t>
              </a:r>
            </a:p>
          </p:txBody>
        </p:sp>
      </p:grpSp>
      <p:sp>
        <p:nvSpPr>
          <p:cNvPr id="244" name="Chiral symmetry forbids the node to be gapped"/>
          <p:cNvSpPr txBox="1"/>
          <p:nvPr/>
        </p:nvSpPr>
        <p:spPr>
          <a:xfrm>
            <a:off x="2471280" y="4588381"/>
            <a:ext cx="7777759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3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Chiral symmetry forbids the node to be gapped</a:t>
            </a:r>
          </a:p>
        </p:txBody>
      </p:sp>
      <p:grpSp>
        <p:nvGrpSpPr>
          <p:cNvPr id="247" name="Group"/>
          <p:cNvGrpSpPr/>
          <p:nvPr/>
        </p:nvGrpSpPr>
        <p:grpSpPr>
          <a:xfrm>
            <a:off x="3989793" y="3979390"/>
            <a:ext cx="1129198" cy="565192"/>
            <a:chOff x="0" y="0"/>
            <a:chExt cx="1129197" cy="565191"/>
          </a:xfrm>
        </p:grpSpPr>
        <p:sp>
          <p:nvSpPr>
            <p:cNvPr id="245" name="Line"/>
            <p:cNvSpPr/>
            <p:nvPr/>
          </p:nvSpPr>
          <p:spPr>
            <a:xfrm flipV="1">
              <a:off x="0" y="-1"/>
              <a:ext cx="1129198" cy="565193"/>
            </a:xfrm>
            <a:prstGeom prst="line">
              <a:avLst/>
            </a:prstGeom>
            <a:noFill/>
            <a:ln w="25400" cap="flat">
              <a:solidFill>
                <a:srgbClr val="AB180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46" name="Line"/>
            <p:cNvSpPr/>
            <p:nvPr/>
          </p:nvSpPr>
          <p:spPr>
            <a:xfrm flipH="1" flipV="1">
              <a:off x="-1" y="-1"/>
              <a:ext cx="1129199" cy="565193"/>
            </a:xfrm>
            <a:prstGeom prst="line">
              <a:avLst/>
            </a:prstGeom>
            <a:noFill/>
            <a:ln w="25400" cap="flat">
              <a:solidFill>
                <a:srgbClr val="AB180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24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760" y="5333877"/>
            <a:ext cx="25908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808" y="4096886"/>
            <a:ext cx="16764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5161" y="3957186"/>
            <a:ext cx="3060701" cy="469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3" name="Group"/>
          <p:cNvGrpSpPr/>
          <p:nvPr/>
        </p:nvGrpSpPr>
        <p:grpSpPr>
          <a:xfrm>
            <a:off x="8246130" y="3957186"/>
            <a:ext cx="1129199" cy="565192"/>
            <a:chOff x="0" y="0"/>
            <a:chExt cx="1129197" cy="565191"/>
          </a:xfrm>
        </p:grpSpPr>
        <p:sp>
          <p:nvSpPr>
            <p:cNvPr id="251" name="Line"/>
            <p:cNvSpPr/>
            <p:nvPr/>
          </p:nvSpPr>
          <p:spPr>
            <a:xfrm flipV="1">
              <a:off x="0" y="-1"/>
              <a:ext cx="1129198" cy="565193"/>
            </a:xfrm>
            <a:prstGeom prst="line">
              <a:avLst/>
            </a:prstGeom>
            <a:noFill/>
            <a:ln w="25400" cap="flat">
              <a:solidFill>
                <a:srgbClr val="AB180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52" name="Line"/>
            <p:cNvSpPr/>
            <p:nvPr/>
          </p:nvSpPr>
          <p:spPr>
            <a:xfrm flipH="1" flipV="1">
              <a:off x="-1" y="-1"/>
              <a:ext cx="1129199" cy="565193"/>
            </a:xfrm>
            <a:prstGeom prst="line">
              <a:avLst/>
            </a:prstGeom>
            <a:noFill/>
            <a:ln w="25400" cap="flat">
              <a:solidFill>
                <a:srgbClr val="AB180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roup"/>
          <p:cNvGrpSpPr/>
          <p:nvPr/>
        </p:nvGrpSpPr>
        <p:grpSpPr>
          <a:xfrm>
            <a:off x="800960" y="2868378"/>
            <a:ext cx="6396668" cy="5265091"/>
            <a:chOff x="0" y="0"/>
            <a:chExt cx="6396666" cy="5265090"/>
          </a:xfrm>
        </p:grpSpPr>
        <p:grpSp>
          <p:nvGrpSpPr>
            <p:cNvPr id="258" name="Group"/>
            <p:cNvGrpSpPr/>
            <p:nvPr/>
          </p:nvGrpSpPr>
          <p:grpSpPr>
            <a:xfrm>
              <a:off x="-1" y="0"/>
              <a:ext cx="3199405" cy="2292023"/>
              <a:chOff x="0" y="0"/>
              <a:chExt cx="3199403" cy="2292022"/>
            </a:xfrm>
          </p:grpSpPr>
          <p:pic>
            <p:nvPicPr>
              <p:cNvPr id="255" name="hexagonalBZ.pdf" descr="hexagonalBZ.pd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2636193" cy="22920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6" name="linear.pdf" descr="linear.pdf"/>
              <p:cNvPicPr>
                <a:picLocks noChangeAspect="1"/>
              </p:cNvPicPr>
              <p:nvPr/>
            </p:nvPicPr>
            <p:blipFill>
              <a:blip r:embed="rId3"/>
              <a:srcRect l="27403" r="32251" b="12119"/>
              <a:stretch>
                <a:fillRect/>
              </a:stretch>
            </p:blipFill>
            <p:spPr>
              <a:xfrm>
                <a:off x="1977030" y="147362"/>
                <a:ext cx="1222374" cy="195962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57" name="K"/>
              <p:cNvSpPr txBox="1"/>
              <p:nvPr/>
            </p:nvSpPr>
            <p:spPr>
              <a:xfrm>
                <a:off x="2003377" y="867770"/>
                <a:ext cx="337111" cy="4854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457200">
                  <a:lnSpc>
                    <a:spcPct val="60000"/>
                  </a:lnSpc>
                  <a:spcBef>
                    <a:spcPts val="1200"/>
                  </a:spcBef>
                  <a:defRPr sz="2600">
                    <a:solidFill>
                      <a:srgbClr val="000000"/>
                    </a:solidFill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r>
                  <a:t>K</a:t>
                </a:r>
              </a:p>
            </p:txBody>
          </p:sp>
        </p:grpSp>
        <p:sp>
          <p:nvSpPr>
            <p:cNvPr id="259" name="Square"/>
            <p:cNvSpPr/>
            <p:nvPr/>
          </p:nvSpPr>
          <p:spPr>
            <a:xfrm>
              <a:off x="324302" y="3283847"/>
              <a:ext cx="1981245" cy="198124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0" name="M"/>
            <p:cNvSpPr txBox="1"/>
            <p:nvPr/>
          </p:nvSpPr>
          <p:spPr>
            <a:xfrm>
              <a:off x="2532861" y="3040344"/>
              <a:ext cx="367018" cy="457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457200">
                <a:lnSpc>
                  <a:spcPct val="60000"/>
                </a:lnSpc>
                <a:spcBef>
                  <a:spcPts val="1200"/>
                </a:spcBef>
                <a:defRPr sz="26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M</a:t>
              </a:r>
            </a:p>
          </p:txBody>
        </p:sp>
        <p:pic>
          <p:nvPicPr>
            <p:cNvPr id="261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9221" y="4171624"/>
              <a:ext cx="171407" cy="205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2" name="quadratic.pdf" descr="quadratic.pdf"/>
            <p:cNvPicPr>
              <a:picLocks noChangeAspect="1"/>
            </p:cNvPicPr>
            <p:nvPr/>
          </p:nvPicPr>
          <p:blipFill>
            <a:blip r:embed="rId5"/>
            <a:srcRect l="27118" t="2758" r="37773" b="15631"/>
            <a:stretch>
              <a:fillRect/>
            </a:stretch>
          </p:blipFill>
          <p:spPr>
            <a:xfrm>
              <a:off x="1820429" y="2416676"/>
              <a:ext cx="1012498" cy="1750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3" name="hexagonalBZ.pdf" descr="hexagonalBZ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4912" y="0"/>
              <a:ext cx="2636194" cy="22920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4" name="linear.pdf" descr="linear.pdf"/>
            <p:cNvPicPr>
              <a:picLocks noChangeAspect="1"/>
            </p:cNvPicPr>
            <p:nvPr/>
          </p:nvPicPr>
          <p:blipFill>
            <a:blip r:embed="rId3"/>
            <a:srcRect l="27403" r="32251" b="12119"/>
            <a:stretch>
              <a:fillRect/>
            </a:stretch>
          </p:blipFill>
          <p:spPr>
            <a:xfrm>
              <a:off x="4301923" y="130595"/>
              <a:ext cx="1222374" cy="19596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5" name="K"/>
            <p:cNvSpPr txBox="1"/>
            <p:nvPr/>
          </p:nvSpPr>
          <p:spPr>
            <a:xfrm>
              <a:off x="5598290" y="867769"/>
              <a:ext cx="337111" cy="4854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457200">
                <a:lnSpc>
                  <a:spcPct val="60000"/>
                </a:lnSpc>
                <a:spcBef>
                  <a:spcPts val="1200"/>
                </a:spcBef>
                <a:defRPr sz="26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K</a:t>
              </a:r>
            </a:p>
          </p:txBody>
        </p:sp>
        <p:pic>
          <p:nvPicPr>
            <p:cNvPr id="266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5716" y="1043167"/>
              <a:ext cx="171407" cy="2056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7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27306" y="1043167"/>
              <a:ext cx="171407" cy="2056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8" name="Square"/>
            <p:cNvSpPr/>
            <p:nvPr/>
          </p:nvSpPr>
          <p:spPr>
            <a:xfrm>
              <a:off x="3821091" y="3273619"/>
              <a:ext cx="1981245" cy="198124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9" name="M"/>
            <p:cNvSpPr txBox="1"/>
            <p:nvPr/>
          </p:nvSpPr>
          <p:spPr>
            <a:xfrm>
              <a:off x="6029650" y="3030117"/>
              <a:ext cx="367017" cy="457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457200">
                <a:lnSpc>
                  <a:spcPct val="60000"/>
                </a:lnSpc>
                <a:spcBef>
                  <a:spcPts val="1200"/>
                </a:spcBef>
                <a:defRPr sz="26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M</a:t>
              </a:r>
            </a:p>
          </p:txBody>
        </p:sp>
        <p:pic>
          <p:nvPicPr>
            <p:cNvPr id="270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6010" y="4161397"/>
              <a:ext cx="171407" cy="205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1" name="quadratic.pdf" descr="quadratic.pdf"/>
            <p:cNvPicPr>
              <a:picLocks noChangeAspect="1"/>
            </p:cNvPicPr>
            <p:nvPr/>
          </p:nvPicPr>
          <p:blipFill>
            <a:blip r:embed="rId5"/>
            <a:srcRect l="27118" t="2758" r="37773" b="15631"/>
            <a:stretch>
              <a:fillRect/>
            </a:stretch>
          </p:blipFill>
          <p:spPr>
            <a:xfrm>
              <a:off x="4305499" y="3298442"/>
              <a:ext cx="1012498" cy="1750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3" name="Node location and different Brillouin zones"/>
          <p:cNvSpPr txBox="1"/>
          <p:nvPr/>
        </p:nvSpPr>
        <p:spPr>
          <a:xfrm>
            <a:off x="1799832" y="80219"/>
            <a:ext cx="940513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4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Node location and different Brillouin zones</a:t>
            </a:r>
          </a:p>
        </p:txBody>
      </p:sp>
      <p:sp>
        <p:nvSpPr>
          <p:cNvPr id="274" name="Line"/>
          <p:cNvSpPr/>
          <p:nvPr/>
        </p:nvSpPr>
        <p:spPr>
          <a:xfrm>
            <a:off x="1496702" y="773401"/>
            <a:ext cx="10011396" cy="1"/>
          </a:xfrm>
          <a:prstGeom prst="line">
            <a:avLst/>
          </a:prstGeom>
          <a:ln w="25400">
            <a:solidFill>
              <a:srgbClr val="454A5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pPr>
            <a:endParaRPr/>
          </a:p>
        </p:txBody>
      </p:sp>
      <p:sp>
        <p:nvSpPr>
          <p:cNvPr id="275" name="Nodes are located at rotation centers to have equal strength interlayer couplings in all directions"/>
          <p:cNvSpPr txBox="1"/>
          <p:nvPr/>
        </p:nvSpPr>
        <p:spPr>
          <a:xfrm>
            <a:off x="1799832" y="1373716"/>
            <a:ext cx="9405137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3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Nodes are located at rotation centers to have equal strength interlayer couplings in all directions</a:t>
            </a:r>
          </a:p>
        </p:txBody>
      </p:sp>
      <p:sp>
        <p:nvSpPr>
          <p:cNvPr id="276" name="Line"/>
          <p:cNvSpPr/>
          <p:nvPr/>
        </p:nvSpPr>
        <p:spPr>
          <a:xfrm>
            <a:off x="7571008" y="5043802"/>
            <a:ext cx="2153836" cy="1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77" name="4 possible configurations"/>
          <p:cNvSpPr txBox="1"/>
          <p:nvPr/>
        </p:nvSpPr>
        <p:spPr>
          <a:xfrm>
            <a:off x="6976589" y="3236258"/>
            <a:ext cx="3342673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3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4 possible configurations</a:t>
            </a:r>
          </a:p>
        </p:txBody>
      </p:sp>
      <p:sp>
        <p:nvSpPr>
          <p:cNvPr id="278" name="Flat bands?"/>
          <p:cNvSpPr txBox="1"/>
          <p:nvPr/>
        </p:nvSpPr>
        <p:spPr>
          <a:xfrm>
            <a:off x="9888842" y="4751702"/>
            <a:ext cx="3342673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3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Flat bands?</a:t>
            </a:r>
          </a:p>
        </p:txBody>
      </p:sp>
      <p:sp>
        <p:nvSpPr>
          <p:cNvPr id="279" name="Fan Cui, C.-K.C., at el, Sci. China Phys. Mech. Astron. 67, 297012 (2024)"/>
          <p:cNvSpPr txBox="1"/>
          <p:nvPr/>
        </p:nvSpPr>
        <p:spPr>
          <a:xfrm>
            <a:off x="7798703" y="7918892"/>
            <a:ext cx="486995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200" b="1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Fan Cui, C.-K.C., at el, Sci. China Phys. Mech. Astron. 67, 297012 (2024)</a:t>
            </a:r>
            <a:r>
              <a:rPr b="0"/>
              <a:t> </a:t>
            </a:r>
          </a:p>
        </p:txBody>
      </p:sp>
      <p:sp>
        <p:nvSpPr>
          <p:cNvPr id="280" name="Congcong Le, C.-K.C., at el, Phys. Rev. Lett. 132, 246401 (2024)"/>
          <p:cNvSpPr txBox="1"/>
          <p:nvPr/>
        </p:nvSpPr>
        <p:spPr>
          <a:xfrm>
            <a:off x="8091745" y="7647087"/>
            <a:ext cx="428387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 b="1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Congcong Le, C.-K.C., at el, Phys. Rev. Lett. 132, 246401 (2024) </a:t>
            </a:r>
          </a:p>
        </p:txBody>
      </p:sp>
      <p:pic>
        <p:nvPicPr>
          <p:cNvPr id="28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7801" y="3767412"/>
            <a:ext cx="327992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2335" y="3834603"/>
            <a:ext cx="3429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1574" y="5827707"/>
            <a:ext cx="3429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0228" y="6864207"/>
            <a:ext cx="342901" cy="279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quadratic.pdf" descr="quadratic.pdf"/>
          <p:cNvPicPr>
            <a:picLocks noChangeAspect="1"/>
          </p:cNvPicPr>
          <p:nvPr/>
        </p:nvPicPr>
        <p:blipFill>
          <a:blip r:embed="rId2"/>
          <a:srcRect l="27118" t="2758" r="37773" b="15631"/>
          <a:stretch>
            <a:fillRect/>
          </a:stretch>
        </p:blipFill>
        <p:spPr>
          <a:xfrm>
            <a:off x="2312776" y="3911852"/>
            <a:ext cx="799898" cy="1382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quadratic_red.pdf" descr="quadratic_red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19233" y="3226085"/>
            <a:ext cx="2395596" cy="1584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quadratic_red.pdf" descr="quadratic_red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804" y="4783952"/>
            <a:ext cx="2395596" cy="1584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quadratic_red.pdf" descr="quadratic_red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33" y="4800885"/>
            <a:ext cx="2395596" cy="1584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quadratic_red.pdf" descr="quadratic_red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33" y="3226085"/>
            <a:ext cx="2395596" cy="1584308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Line"/>
          <p:cNvSpPr/>
          <p:nvPr/>
        </p:nvSpPr>
        <p:spPr>
          <a:xfrm flipV="1">
            <a:off x="2697612" y="3863073"/>
            <a:ext cx="741445" cy="741444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2" name="Line"/>
          <p:cNvSpPr/>
          <p:nvPr/>
        </p:nvSpPr>
        <p:spPr>
          <a:xfrm>
            <a:off x="2693203" y="4594563"/>
            <a:ext cx="877263" cy="877263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3" name="Line"/>
          <p:cNvSpPr/>
          <p:nvPr/>
        </p:nvSpPr>
        <p:spPr>
          <a:xfrm flipH="1">
            <a:off x="1801720" y="4614208"/>
            <a:ext cx="864381" cy="864381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4" name="Line"/>
          <p:cNvSpPr/>
          <p:nvPr/>
        </p:nvSpPr>
        <p:spPr>
          <a:xfrm flipH="1" flipV="1">
            <a:off x="1956096" y="3874128"/>
            <a:ext cx="710290" cy="710291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29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582" y="3703087"/>
            <a:ext cx="241301" cy="22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8855" y="3703087"/>
            <a:ext cx="241301" cy="22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8855" y="5182457"/>
            <a:ext cx="241301" cy="22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1582" y="5182457"/>
            <a:ext cx="241301" cy="22860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Why choosing rotation centers?"/>
          <p:cNvSpPr txBox="1"/>
          <p:nvPr/>
        </p:nvSpPr>
        <p:spPr>
          <a:xfrm>
            <a:off x="1799832" y="132377"/>
            <a:ext cx="940513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4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Why choosing rotation centers?</a:t>
            </a:r>
          </a:p>
        </p:txBody>
      </p:sp>
      <p:sp>
        <p:nvSpPr>
          <p:cNvPr id="300" name="n-ordered topological nodes"/>
          <p:cNvSpPr txBox="1"/>
          <p:nvPr/>
        </p:nvSpPr>
        <p:spPr>
          <a:xfrm>
            <a:off x="1799832" y="1001999"/>
            <a:ext cx="940513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3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n-ordered topological nodes</a:t>
            </a:r>
          </a:p>
        </p:txBody>
      </p:sp>
      <p:sp>
        <p:nvSpPr>
          <p:cNvPr id="301" name="C4 rotation center"/>
          <p:cNvSpPr txBox="1"/>
          <p:nvPr/>
        </p:nvSpPr>
        <p:spPr>
          <a:xfrm>
            <a:off x="724817" y="2068589"/>
            <a:ext cx="3996485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200"/>
              </a:spcBef>
              <a:defRPr sz="3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C</a:t>
            </a:r>
            <a:r>
              <a:rPr sz="2000"/>
              <a:t>4</a:t>
            </a:r>
            <a:r>
              <a:t> rotation center </a:t>
            </a:r>
          </a:p>
        </p:txBody>
      </p:sp>
      <p:pic>
        <p:nvPicPr>
          <p:cNvPr id="302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8477" y="2761637"/>
            <a:ext cx="2908301" cy="355601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Flat bands in entire Moire BZ have a chance to emerge"/>
          <p:cNvSpPr txBox="1"/>
          <p:nvPr/>
        </p:nvSpPr>
        <p:spPr>
          <a:xfrm>
            <a:off x="3762949" y="7974158"/>
            <a:ext cx="9193285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3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Flat bands in entire Moire BZ have a chance to emerge</a:t>
            </a:r>
          </a:p>
        </p:txBody>
      </p:sp>
      <p:sp>
        <p:nvSpPr>
          <p:cNvPr id="304" name="C6 rotation center"/>
          <p:cNvSpPr txBox="1"/>
          <p:nvPr/>
        </p:nvSpPr>
        <p:spPr>
          <a:xfrm>
            <a:off x="4659372" y="2068589"/>
            <a:ext cx="3996485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200"/>
              </a:spcBef>
              <a:defRPr sz="3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C</a:t>
            </a:r>
            <a:r>
              <a:rPr sz="2000"/>
              <a:t>6</a:t>
            </a:r>
            <a:r>
              <a:t> rotation center </a:t>
            </a:r>
          </a:p>
        </p:txBody>
      </p:sp>
      <p:grpSp>
        <p:nvGrpSpPr>
          <p:cNvPr id="324" name="Group"/>
          <p:cNvGrpSpPr/>
          <p:nvPr/>
        </p:nvGrpSpPr>
        <p:grpSpPr>
          <a:xfrm>
            <a:off x="4322264" y="3228125"/>
            <a:ext cx="4450501" cy="3706290"/>
            <a:chOff x="0" y="0"/>
            <a:chExt cx="4450499" cy="3706288"/>
          </a:xfrm>
        </p:grpSpPr>
        <p:pic>
          <p:nvPicPr>
            <p:cNvPr id="305" name="quadratic_red.pdf" descr="quadratic_red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3538" y="2116305"/>
              <a:ext cx="2395595" cy="15843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" name="quadratic.pdf" descr="quadratic.pdf"/>
            <p:cNvPicPr>
              <a:picLocks noChangeAspect="1"/>
            </p:cNvPicPr>
            <p:nvPr/>
          </p:nvPicPr>
          <p:blipFill>
            <a:blip r:embed="rId2"/>
            <a:srcRect l="27118" t="2758" r="37773" b="15631"/>
            <a:stretch>
              <a:fillRect/>
            </a:stretch>
          </p:blipFill>
          <p:spPr>
            <a:xfrm>
              <a:off x="1945929" y="1053107"/>
              <a:ext cx="799899" cy="138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7" name="quadratic_red.pdf" descr="quadratic_red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600317" y="12691"/>
              <a:ext cx="2395596" cy="15843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8" name="quadratic_red.pdf" descr="quadratic_red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054905" y="1077607"/>
              <a:ext cx="2395595" cy="15843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9" name="quadratic_red.pdf" descr="quadratic_red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2259" y="2121981"/>
              <a:ext cx="2395596" cy="15843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0" name="quadratic_red.pdf" descr="quadratic_red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738" y="0"/>
              <a:ext cx="2395595" cy="15843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1" name="Line"/>
            <p:cNvSpPr/>
            <p:nvPr/>
          </p:nvSpPr>
          <p:spPr>
            <a:xfrm>
              <a:off x="2362375" y="1744464"/>
              <a:ext cx="1048561" cy="1"/>
            </a:xfrm>
            <a:prstGeom prst="line">
              <a:avLst/>
            </a:prstGeom>
            <a:noFill/>
            <a:ln w="25400" cap="flat">
              <a:solidFill>
                <a:srgbClr val="5A5F5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12" name="Line"/>
            <p:cNvSpPr/>
            <p:nvPr/>
          </p:nvSpPr>
          <p:spPr>
            <a:xfrm>
              <a:off x="2335273" y="1729026"/>
              <a:ext cx="620320" cy="1074424"/>
            </a:xfrm>
            <a:prstGeom prst="line">
              <a:avLst/>
            </a:prstGeom>
            <a:noFill/>
            <a:ln w="25400" cap="flat">
              <a:solidFill>
                <a:srgbClr val="5A5F5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13" name="Line"/>
            <p:cNvSpPr/>
            <p:nvPr/>
          </p:nvSpPr>
          <p:spPr>
            <a:xfrm flipH="1">
              <a:off x="1713859" y="1747231"/>
              <a:ext cx="611210" cy="1058646"/>
            </a:xfrm>
            <a:prstGeom prst="line">
              <a:avLst/>
            </a:prstGeom>
            <a:noFill/>
            <a:ln w="25400" cap="flat">
              <a:solidFill>
                <a:srgbClr val="5A5F5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14" name="Line"/>
            <p:cNvSpPr/>
            <p:nvPr/>
          </p:nvSpPr>
          <p:spPr>
            <a:xfrm flipH="1">
              <a:off x="1303733" y="1744464"/>
              <a:ext cx="1004502" cy="1"/>
            </a:xfrm>
            <a:prstGeom prst="line">
              <a:avLst/>
            </a:prstGeom>
            <a:noFill/>
            <a:ln w="25400" cap="flat">
              <a:solidFill>
                <a:srgbClr val="5A5F5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315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66005" y="1515864"/>
              <a:ext cx="241301" cy="228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19283" y="690553"/>
              <a:ext cx="241301" cy="228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7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8310" y="690553"/>
              <a:ext cx="241301" cy="228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8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04808" y="1515864"/>
              <a:ext cx="241301" cy="228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9" name="Line"/>
            <p:cNvSpPr/>
            <p:nvPr/>
          </p:nvSpPr>
          <p:spPr>
            <a:xfrm flipV="1">
              <a:off x="2316533" y="668836"/>
              <a:ext cx="620319" cy="1074423"/>
            </a:xfrm>
            <a:prstGeom prst="line">
              <a:avLst/>
            </a:prstGeom>
            <a:noFill/>
            <a:ln w="25400" cap="flat">
              <a:solidFill>
                <a:srgbClr val="5A5F5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20" name="Line"/>
            <p:cNvSpPr/>
            <p:nvPr/>
          </p:nvSpPr>
          <p:spPr>
            <a:xfrm flipH="1" flipV="1">
              <a:off x="1686377" y="644508"/>
              <a:ext cx="620320" cy="1074423"/>
            </a:xfrm>
            <a:prstGeom prst="line">
              <a:avLst/>
            </a:prstGeom>
            <a:noFill/>
            <a:ln w="25400" cap="flat">
              <a:solidFill>
                <a:srgbClr val="5A5F5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321" name="quadratic_red.pdf" descr="quadratic_red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071861"/>
              <a:ext cx="2395595" cy="15843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2" name="Image" descr="Imag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04313" y="2569775"/>
              <a:ext cx="241301" cy="228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3" name="Image" descr="Imag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19283" y="2569775"/>
              <a:ext cx="241301" cy="228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25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75760" y="2761637"/>
            <a:ext cx="2730501" cy="355601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C3 rotation center"/>
          <p:cNvSpPr txBox="1"/>
          <p:nvPr/>
        </p:nvSpPr>
        <p:spPr>
          <a:xfrm>
            <a:off x="8854718" y="2068589"/>
            <a:ext cx="3996485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200"/>
              </a:spcBef>
              <a:defRPr sz="3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C</a:t>
            </a:r>
            <a:r>
              <a:rPr sz="2000"/>
              <a:t>3</a:t>
            </a:r>
            <a:r>
              <a:t> rotation center </a:t>
            </a:r>
          </a:p>
        </p:txBody>
      </p:sp>
      <p:pic>
        <p:nvPicPr>
          <p:cNvPr id="327" name="quadratic_red.pdf" descr="quadratic_red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249" y="5291865"/>
            <a:ext cx="2395596" cy="1584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quadratic.pdf" descr="quadratic.pdf"/>
          <p:cNvPicPr>
            <a:picLocks noChangeAspect="1"/>
          </p:cNvPicPr>
          <p:nvPr/>
        </p:nvPicPr>
        <p:blipFill>
          <a:blip r:embed="rId2"/>
          <a:srcRect l="27118" t="2758" r="37773" b="15631"/>
          <a:stretch>
            <a:fillRect/>
          </a:stretch>
        </p:blipFill>
        <p:spPr>
          <a:xfrm>
            <a:off x="10573640" y="4228667"/>
            <a:ext cx="799899" cy="1382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quadratic_red.pdf" descr="quadratic_red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82616" y="4253167"/>
            <a:ext cx="2395595" cy="1584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quadratic_red.pdf" descr="quadratic_red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449" y="3175560"/>
            <a:ext cx="2395596" cy="1584308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Line"/>
          <p:cNvSpPr/>
          <p:nvPr/>
        </p:nvSpPr>
        <p:spPr>
          <a:xfrm>
            <a:off x="10990086" y="4920024"/>
            <a:ext cx="1048561" cy="1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32" name="Line"/>
          <p:cNvSpPr/>
          <p:nvPr/>
        </p:nvSpPr>
        <p:spPr>
          <a:xfrm flipH="1">
            <a:off x="10341570" y="4922791"/>
            <a:ext cx="611210" cy="1058646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33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3716" y="4691424"/>
            <a:ext cx="241301" cy="22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3640" y="3908889"/>
            <a:ext cx="241301" cy="22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7940" y="5593039"/>
            <a:ext cx="241301" cy="228601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Line"/>
          <p:cNvSpPr/>
          <p:nvPr/>
        </p:nvSpPr>
        <p:spPr>
          <a:xfrm flipH="1" flipV="1">
            <a:off x="10314088" y="3820067"/>
            <a:ext cx="620320" cy="1074424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337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32110" y="2748937"/>
            <a:ext cx="3441701" cy="381001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Equal strength interlayer coupling"/>
          <p:cNvSpPr txBox="1"/>
          <p:nvPr/>
        </p:nvSpPr>
        <p:spPr>
          <a:xfrm>
            <a:off x="4890280" y="7277189"/>
            <a:ext cx="6938623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3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Equal strength interlayer coupling</a:t>
            </a:r>
          </a:p>
        </p:txBody>
      </p:sp>
      <p:pic>
        <p:nvPicPr>
          <p:cNvPr id="339" name="quadratic_red.pdf" descr="quadratic_red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95367" y="6450296"/>
            <a:ext cx="2395596" cy="1584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quadratic.pdf" descr="quadratic.pdf"/>
          <p:cNvPicPr>
            <a:picLocks noChangeAspect="1"/>
          </p:cNvPicPr>
          <p:nvPr/>
        </p:nvPicPr>
        <p:blipFill>
          <a:blip r:embed="rId2"/>
          <a:srcRect l="27118" t="2758" r="37773" b="15631"/>
          <a:stretch>
            <a:fillRect/>
          </a:stretch>
        </p:blipFill>
        <p:spPr>
          <a:xfrm>
            <a:off x="539856" y="7930565"/>
            <a:ext cx="799898" cy="1382642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Top layer"/>
          <p:cNvSpPr txBox="1"/>
          <p:nvPr/>
        </p:nvSpPr>
        <p:spPr>
          <a:xfrm>
            <a:off x="1003794" y="6791197"/>
            <a:ext cx="246921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3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Top layer</a:t>
            </a:r>
          </a:p>
        </p:txBody>
      </p:sp>
      <p:sp>
        <p:nvSpPr>
          <p:cNvPr id="342" name="Button layer"/>
          <p:cNvSpPr txBox="1"/>
          <p:nvPr/>
        </p:nvSpPr>
        <p:spPr>
          <a:xfrm>
            <a:off x="1081124" y="8329821"/>
            <a:ext cx="2469215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defRPr sz="3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Button layer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1064</Words>
  <Application>Microsoft Macintosh PowerPoint</Application>
  <PresentationFormat>Custom</PresentationFormat>
  <Paragraphs>169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AppleMyungjo 일반체</vt:lpstr>
      <vt:lpstr>Avenir Next Demi Bold</vt:lpstr>
      <vt:lpstr>Avenir Next Regular</vt:lpstr>
      <vt:lpstr>Gill Sans Light</vt:lpstr>
      <vt:lpstr>Helvetica Neue</vt:lpstr>
      <vt:lpstr>Showroom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Identify zero-energy solution at k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Ching-Kai Chiu</cp:lastModifiedBy>
  <cp:revision>1</cp:revision>
  <dcterms:modified xsi:type="dcterms:W3CDTF">2024-08-27T05:29:51Z</dcterms:modified>
</cp:coreProperties>
</file>