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2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4" r:id="rId16"/>
    <p:sldId id="296" r:id="rId17"/>
    <p:sldId id="297" r:id="rId18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景氣波動的定型特徵" id="{E75E278A-FF0E-49A4-B170-79828D63BBAD}">
          <p14:sldIdLst>
            <p14:sldId id="262"/>
          </p14:sldIdLst>
        </p14:section>
        <p14:section name="1. 長期趨勢與短期波動" id="{8681CBA0-80F7-41F2-8FE4-07F8B7688E34}">
          <p14:sldIdLst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2. 台灣與美國的景氣波動" id="{DC0F493C-2EAC-4CFE-A430-E6218A7174F2}">
          <p14:sldIdLst>
            <p14:sldId id="285"/>
            <p14:sldId id="286"/>
            <p14:sldId id="287"/>
            <p14:sldId id="289"/>
          </p14:sldIdLst>
        </p14:section>
        <p14:section name="3. 景氣波動的三個面向" id="{E57C179A-A8B1-4D25-8B1F-730CFBFF88B6}">
          <p14:sldIdLst>
            <p14:sldId id="290"/>
            <p14:sldId id="291"/>
            <p14:sldId id="292"/>
          </p14:sldIdLst>
        </p14:section>
        <p14:section name="4. 景氣波動的定型特徵 : 台灣與美國" id="{DC9204DC-ACB6-43FA-AA84-A6F65D6B39F9}">
          <p14:sldIdLst>
            <p14:sldId id="294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280" autoAdjust="0"/>
  </p:normalViewPr>
  <p:slideViewPr>
    <p:cSldViewPr snapToGrid="0">
      <p:cViewPr varScale="1">
        <p:scale>
          <a:sx n="77" d="100"/>
          <a:sy n="77" d="100"/>
        </p:scale>
        <p:origin x="70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04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4AA5-C6A0-4FE6-A492-4A1908492F18}" type="datetimeFigureOut">
              <a:rPr lang="zh-TW" altLang="en-US" smtClean="0"/>
              <a:t>2014/7/12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71F1-EEE9-40E9-BF8B-D91C5716C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94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2014/7/12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47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765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99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9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941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813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79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44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63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56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23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01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8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07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5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8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lang="zh-TW" sz="405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8653" y="5110612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450"/>
              </a:spcBef>
              <a:buNone/>
              <a:defRPr lang="zh-TW" sz="2100">
                <a:solidFill>
                  <a:srgbClr val="D24726"/>
                </a:solidFill>
                <a:latin typeface="+mj-lt"/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71511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7571511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2" y="1825625"/>
            <a:ext cx="3125815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900"/>
              </a:spcAft>
              <a:buNone/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900"/>
              </a:spcAft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900"/>
              </a:spcAft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900"/>
              </a:spcAft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900"/>
              </a:spcAft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42663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 latinLnBrk="0">
              <a:defRPr lang="zh-TW" sz="36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100">
                <a:solidFill>
                  <a:schemeClr val="bg1"/>
                </a:solidFill>
                <a:latin typeface="+mj-lt"/>
              </a:defRPr>
            </a:lvl1pPr>
            <a:lvl2pPr marL="342900" indent="0" latinLnBrk="0">
              <a:buNone/>
              <a:defRPr lang="zh-TW" sz="1500"/>
            </a:lvl2pPr>
            <a:lvl3pPr marL="685800" indent="0" latinLnBrk="0">
              <a:buNone/>
              <a:defRPr lang="zh-TW" sz="1350"/>
            </a:lvl3pPr>
            <a:lvl4pPr marL="1028700" indent="0" latinLnBrk="0">
              <a:buNone/>
              <a:defRPr lang="zh-TW" sz="1200"/>
            </a:lvl4pPr>
            <a:lvl5pPr marL="1371600" indent="0" latinLnBrk="0">
              <a:buNone/>
              <a:defRPr lang="zh-TW" sz="1200"/>
            </a:lvl5pPr>
            <a:lvl6pPr marL="1714500" indent="0" latinLnBrk="0">
              <a:buNone/>
              <a:defRPr lang="zh-TW" sz="1200"/>
            </a:lvl6pPr>
            <a:lvl7pPr marL="2057400" indent="0" latinLnBrk="0">
              <a:buNone/>
              <a:defRPr lang="zh-TW" sz="1200"/>
            </a:lvl7pPr>
            <a:lvl8pPr marL="2400300" indent="0" latinLnBrk="0">
              <a:buNone/>
              <a:defRPr lang="zh-TW" sz="1200"/>
            </a:lvl8pPr>
            <a:lvl9pPr marL="2743200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4242663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0">
              <a:buNone/>
              <a:defRPr lang="zh-TW" sz="1800" b="1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 latinLnBrk="0">
              <a:buNone/>
              <a:defRPr lang="zh-TW" sz="1800" b="1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2249" y="2193929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TW" sz="120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 latinLnBrk="0">
              <a:buNone/>
              <a:defRPr lang="zh-TW" sz="24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TW" sz="120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2014/7/12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486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057900" y="635635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spcBef>
          <a:spcPct val="0"/>
        </a:spcBef>
        <a:buNone/>
        <a:defRPr lang="zh-TW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__1.vsd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emf"/><Relationship Id="rId4" Type="http://schemas.openxmlformats.org/officeDocument/2006/relationships/notesSlide" Target="../notesSlides/notesSlide17.xml"/><Relationship Id="rId9" Type="http://schemas.openxmlformats.org/officeDocument/2006/relationships/package" Target="../embeddings/Microsoft_Visio___2.vs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第 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3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章：景氣波動的定型特徵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681316"/>
            <a:ext cx="7956243" cy="3836069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buAutoNum type="arabicPeriod"/>
            </a:pPr>
            <a:r>
              <a:rPr lang="zh-TW" altLang="en-US" sz="21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實質產出：長期趨勢與短期波動</a:t>
            </a:r>
            <a:endParaRPr lang="en-US" altLang="zh-TW" sz="21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55600" indent="-355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台灣與美國的景氣波動</a:t>
            </a:r>
            <a:endParaRPr lang="en-US" altLang="zh-TW" sz="21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55600" indent="-355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景氣波動的三個</a:t>
            </a:r>
            <a:r>
              <a:rPr lang="zh-TW" altLang="en-US" sz="21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面向</a:t>
            </a:r>
            <a:endParaRPr lang="en-US" altLang="zh-TW" sz="21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55600" indent="-355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景氣波動的定型特徵 </a:t>
            </a:r>
            <a:r>
              <a:rPr lang="en-US" altLang="zh-TW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: </a:t>
            </a: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台灣與</a:t>
            </a:r>
            <a:r>
              <a:rPr lang="zh-TW" altLang="en-US" sz="21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美國</a:t>
            </a:r>
            <a:endParaRPr lang="zh-TW" altLang="en-US" sz="21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台灣與美國的景氣波動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322"/>
            <a:ext cx="7886701" cy="5073118"/>
          </a:xfrm>
          <a:noFill/>
        </p:spPr>
        <p:txBody>
          <a:bodyPr>
            <a:normAutofit/>
          </a:bodyPr>
          <a:lstStyle/>
          <a:p>
            <a:pPr marL="452438" indent="-4524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國際原油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現貨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) 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價格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219104"/>
            <a:ext cx="5623560" cy="426910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8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台灣與美國的景氣波動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790" y="1622322"/>
            <a:ext cx="4933740" cy="5110074"/>
          </a:xfrm>
          <a:noFill/>
        </p:spPr>
        <p:txBody>
          <a:bodyPr>
            <a:normAutofit/>
          </a:bodyPr>
          <a:lstStyle/>
          <a:p>
            <a:pPr marL="452438" indent="-4524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歷史回顧：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第一次能源危機：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1973-74</a:t>
            </a: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第二次能源危機：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1980-81</a:t>
            </a: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廣場協議：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1985</a:t>
            </a: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第三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次能源危機：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1989-90</a:t>
            </a: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臺海飛彈危機：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1995-96</a:t>
            </a: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亞洲金融風暴：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1997-98</a:t>
            </a: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網路科技泡沫：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2001</a:t>
            </a:r>
          </a:p>
          <a:p>
            <a:pPr marL="909638" indent="-457200">
              <a:lnSpc>
                <a:spcPct val="6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全球金融風暴：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2008-12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1997 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年之前，能源危機等供給面衝擊是造成景氣衰退的主因，之後，科技泡沫及金融市場的震盪是主因。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40" y="1460653"/>
            <a:ext cx="3435805" cy="26057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040" y="4143504"/>
            <a:ext cx="3435805" cy="260827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4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46022"/>
            <a:ext cx="8062025" cy="972894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3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景氣波動的三個面向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22322"/>
                <a:ext cx="7886701" cy="5073118"/>
              </a:xfrm>
              <a:noFill/>
            </p:spPr>
            <p:txBody>
              <a:bodyPr>
                <a:normAutofit fontScale="85000" lnSpcReduction="10000"/>
              </a:bodyPr>
              <a:lstStyle/>
              <a:p>
                <a:pPr marL="457200" indent="-457200">
                  <a:lnSpc>
                    <a:spcPct val="110000"/>
                  </a:lnSpc>
                  <a:buAutoNum type="arabicParenBoth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波動幅度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(volatility)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：標準差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(standard deviation)</a:t>
                </a:r>
              </a:p>
              <a:p>
                <a:pPr marL="803275" indent="-350838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標準差：令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e>
                    </m:ac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(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樣本均值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</a:p>
              <a:p>
                <a:pPr marL="452437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=</m:t>
                                  </m:r>
                                  <m:r>
                                    <m:rPr>
                                      <m:brk m:alnAt="25"/>
                                    </m:r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(2) 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變數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同步性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(co-movement):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同期相關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𝑦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=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實質產出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</a:p>
              <a:p>
                <a:pPr marL="795338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共變異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數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(covariance)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452438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𝑥𝑦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95338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同期相關係數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(contemporaneous correlation)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452438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𝜌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𝑥𝑦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95338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𝜌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𝑥𝑦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𝑥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順向循環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(pro-cyclical)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𝜌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𝑥𝑦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&lt;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0</m:t>
                    </m:r>
                  </m:oMath>
                </a14:m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𝑥</m:t>
                    </m:r>
                  </m:oMath>
                </a14:m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逆向循環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(counter-cyclical)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22322"/>
                <a:ext cx="7886701" cy="5073118"/>
              </a:xfrm>
              <a:blipFill rotWithShape="0">
                <a:blip r:embed="rId4"/>
                <a:stretch>
                  <a:fillRect l="-464" t="-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21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46022"/>
            <a:ext cx="8062025" cy="972894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3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景氣波動的三個面向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22322"/>
                <a:ext cx="8103368" cy="5073118"/>
              </a:xfr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(2) 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變數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同步性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(co-movement):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同期相關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續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</a:p>
              <a:p>
                <a:pPr marL="803275" indent="-350838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𝜌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𝑥𝑦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=0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表示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𝑥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與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𝑦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之間不存在線性相關，但不能排除非線性相關。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 indent="-350838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統計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相關不等於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因果關係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(causation)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457200" indent="-457200">
                  <a:lnSpc>
                    <a:spcPct val="110000"/>
                  </a:lnSpc>
                  <a:buAutoNum type="arabicParenBoth" startAt="3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波動持續性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(persistence)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：跨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期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相關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(intertemporal correlation)</a:t>
                </a:r>
              </a:p>
              <a:p>
                <a:pPr marL="803275" lvl="1" indent="-350838">
                  <a:lnSpc>
                    <a:spcPct val="110000"/>
                  </a:lnSpc>
                </a:pP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自我共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變異</a:t>
                </a: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數 </a:t>
                </a:r>
                <a:r>
                  <a:rPr lang="en-US" altLang="zh-TW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(auto-covariance</a:t>
                </a:r>
                <a:r>
                  <a:rPr lang="en-US" altLang="zh-TW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𝑗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18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落後期</m:t>
                    </m:r>
                    <m:r>
                      <a:rPr lang="zh-TW" altLang="en-US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數</m:t>
                    </m:r>
                  </m:oMath>
                </a14:m>
                <a:endParaRPr lang="en-US" altLang="zh-TW" sz="185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452437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5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SupPr>
                        <m:e>
                          <m:r>
                            <a:rPr lang="zh-TW" altLang="en-US" sz="185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𝑗</m:t>
                          </m:r>
                        </m:e>
                      </m:d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=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𝑗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−</m:t>
                                  </m:r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85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𝑇</m:t>
                          </m:r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−</m:t>
                          </m:r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𝑗</m:t>
                          </m:r>
                        </m:den>
                      </m:f>
                      <m:r>
                        <a:rPr lang="zh-TW" altLang="en-US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，</m:t>
                      </m:r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𝑗</m:t>
                      </m:r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=0, 1, 2,⋯</m:t>
                      </m:r>
                    </m:oMath>
                  </m:oMathPara>
                </a14:m>
                <a:endParaRPr lang="en-US" altLang="zh-TW" sz="185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 lvl="1" indent="-350838">
                  <a:lnSpc>
                    <a:spcPct val="110000"/>
                  </a:lnSpc>
                </a:pP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自我</a:t>
                </a: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相關係數 </a:t>
                </a:r>
                <a:r>
                  <a:rPr lang="en-US" altLang="zh-TW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(auto-correlation</a:t>
                </a:r>
                <a:r>
                  <a:rPr lang="en-US" altLang="zh-TW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185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452437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5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zh-TW" altLang="en-US" sz="185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𝜌</m:t>
                          </m:r>
                        </m:e>
                        <m:sub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𝑗</m:t>
                          </m:r>
                        </m:e>
                      </m:d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SupPr>
                            <m:e>
                              <m:r>
                                <a:rPr lang="zh-TW" altLang="en-US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</m:t>
                          </m:r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𝑗</m:t>
                          </m:r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SupPr>
                            <m:e>
                              <m:r>
                                <a:rPr lang="zh-TW" altLang="en-US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zh-TW" altLang="en-US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，</m:t>
                      </m:r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𝑗</m:t>
                      </m:r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=0, 1, 2,⋯</m:t>
                      </m:r>
                    </m:oMath>
                  </m:oMathPara>
                </a14:m>
                <a:endParaRPr lang="en-US" altLang="zh-TW" sz="185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22322"/>
                <a:ext cx="8103368" cy="5073118"/>
              </a:xfrm>
              <a:blipFill rotWithShape="0">
                <a:blip r:embed="rId4"/>
                <a:stretch>
                  <a:fillRect l="-752" t="-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04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46022"/>
            <a:ext cx="8062025" cy="972894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3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景氣波動的三個面向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42418"/>
                <a:ext cx="8103368" cy="5073118"/>
              </a:xfr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(3)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波動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持續性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(persistence)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：跨期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相關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續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</a:p>
              <a:p>
                <a:pPr marL="803275" lvl="1" indent="-350838">
                  <a:lnSpc>
                    <a:spcPct val="110000"/>
                  </a:lnSpc>
                </a:pP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交叉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跨期</a:t>
                </a: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共變異數 </a:t>
                </a:r>
                <a:r>
                  <a:rPr lang="en-US" altLang="zh-TW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(cross auto-covariance</a:t>
                </a:r>
                <a:r>
                  <a:rPr lang="en-US" altLang="zh-TW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  <a:sym typeface="Wingdings" panose="05000000000000000000" pitchFamily="2" charset="2"/>
                  </a:rPr>
                  <a:t>：</a:t>
                </a:r>
                <a:r>
                  <a:rPr lang="en-US" altLang="zh-TW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  <a:sym typeface="Wingdings" panose="05000000000000000000" pitchFamily="2" charset="2"/>
                      </a:rPr>
                      <m:t>&gt;0:</m:t>
                    </m:r>
                    <m:r>
                      <a:rPr lang="zh-TW" altLang="en-US" sz="18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  <a:sym typeface="Wingdings" panose="05000000000000000000" pitchFamily="2" charset="2"/>
                      </a:rPr>
                      <m:t>領先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  <a:sym typeface="Wingdings" panose="05000000000000000000" pitchFamily="2" charset="2"/>
                      </a:rPr>
                      <m:t>,  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  <a:sym typeface="Wingdings" panose="05000000000000000000" pitchFamily="2" charset="2"/>
                      </a:rPr>
                      <m:t>&lt;0: </m:t>
                    </m:r>
                    <m:r>
                      <a:rPr lang="zh-TW" altLang="en-US" sz="18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  <a:sym typeface="Wingdings" panose="05000000000000000000" pitchFamily="2" charset="2"/>
                      </a:rPr>
                      <m:t>落後</m:t>
                    </m:r>
                  </m:oMath>
                </a14:m>
                <a:r>
                  <a:rPr lang="en-US" altLang="zh-TW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 </a:t>
                </a:r>
              </a:p>
              <a:p>
                <a:pPr marL="452437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zh-TW" altLang="en-US" sz="185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18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altLang="zh-TW" sz="18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18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𝑗</m:t>
                          </m:r>
                        </m:e>
                      </m:d>
                      <m:r>
                        <a:rPr lang="en-US" altLang="zh-TW" sz="185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18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sz="185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  <m:brk m:alnAt="25"/>
                                </m:rPr>
                                <a:rPr lang="en-US" altLang="zh-TW" sz="185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5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ax</m:t>
                              </m:r>
                              <m:r>
                                <m:rPr>
                                  <m:brk m:alnAt="25"/>
                                </m:r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⁡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{</m:t>
                              </m:r>
                              <m:r>
                                <m:rPr>
                                  <m:brk m:alnAt="25"/>
                                </m:r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1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𝑗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,</m:t>
                              </m:r>
                              <m:r>
                                <m:rPr>
                                  <m:brk m:alnAt="25"/>
                                </m:r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1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}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TW" sz="185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min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⁡{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𝑇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𝑗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.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𝑇</m:t>
                              </m:r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}</m:t>
                              </m:r>
                            </m:sup>
                            <m:e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+</m:t>
                                  </m:r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85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85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5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𝑇</m:t>
                          </m:r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𝑗</m:t>
                              </m:r>
                            </m:e>
                          </m:d>
                        </m:den>
                      </m:f>
                      <m:r>
                        <a:rPr lang="zh-TW" altLang="en-US" sz="185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，</m:t>
                      </m:r>
                      <m:r>
                        <a:rPr lang="en-US" altLang="zh-TW" sz="185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𝑗</m:t>
                      </m:r>
                      <m:r>
                        <a:rPr lang="en-US" altLang="zh-TW" sz="185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=0, ±1, ±2,⋯</m:t>
                      </m:r>
                    </m:oMath>
                  </m:oMathPara>
                </a14:m>
                <a:endParaRPr lang="en-US" altLang="zh-TW" sz="185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 lvl="1" indent="-350838">
                  <a:lnSpc>
                    <a:spcPct val="110000"/>
                  </a:lnSpc>
                </a:pP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交叉</a:t>
                </a: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跨期相關係數 </a:t>
                </a:r>
                <a:r>
                  <a:rPr lang="en-US" altLang="zh-TW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(cross auto-correlation)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185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452437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5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zh-TW" altLang="en-US" sz="185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𝜌</m:t>
                          </m:r>
                        </m:e>
                        <m:sub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𝑗</m:t>
                          </m:r>
                        </m:e>
                      </m:d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</m:t>
                          </m:r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𝑗</m:t>
                          </m:r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18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zh-TW" altLang="en-US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18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zh-TW" altLang="en-US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，</m:t>
                      </m:r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𝑗</m:t>
                      </m:r>
                      <m:r>
                        <a:rPr lang="en-US" altLang="zh-TW" sz="18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=0, ±1, ±2,⋯</m:t>
                      </m:r>
                    </m:oMath>
                  </m:oMathPara>
                </a14:m>
                <a:endParaRPr lang="en-US" altLang="zh-TW" sz="185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 lvl="1" indent="-350838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zh-TW" altLang="en-US" sz="185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𝜌</m:t>
                        </m:r>
                      </m:e>
                      <m:sub>
                        <m:r>
                          <a:rPr lang="en-US" altLang="zh-TW" sz="18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𝑥𝑦</m:t>
                        </m:r>
                      </m:sub>
                    </m:sSub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(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𝑗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)</m:t>
                    </m:r>
                  </m:oMath>
                </a14:m>
                <a:r>
                  <a:rPr lang="en-US" altLang="zh-TW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是非對稱的：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zh-TW" altLang="en-US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𝜌</m:t>
                        </m:r>
                      </m:e>
                      <m:sub>
                        <m:r>
                          <a:rPr lang="en-US" altLang="zh-TW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𝑥𝑦</m:t>
                        </m:r>
                      </m:sub>
                    </m:sSub>
                    <m:d>
                      <m:dPr>
                        <m:ctrlPr>
                          <a:rPr lang="en-US" altLang="zh-TW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𝑗</m:t>
                        </m:r>
                      </m:e>
                    </m:d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sSub>
                      <m:sSubPr>
                        <m:ctrlPr>
                          <a:rPr lang="en-US" altLang="zh-TW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zh-TW" altLang="en-US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𝜌</m:t>
                        </m:r>
                      </m:e>
                      <m:sub>
                        <m:r>
                          <a:rPr lang="en-US" altLang="zh-TW" sz="18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  <m:r>
                          <a:rPr lang="en-US" altLang="zh-TW" sz="18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</m:t>
                        </m:r>
                      </m:sub>
                    </m:sSub>
                    <m:r>
                      <a:rPr lang="en-US" altLang="zh-TW" sz="18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(</m:t>
                    </m:r>
                    <m:r>
                      <a:rPr lang="en-US" altLang="zh-TW" sz="185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r>
                      <a:rPr lang="en-US" altLang="zh-TW" sz="18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𝑗</m:t>
                    </m:r>
                    <m:r>
                      <a:rPr lang="en-US" altLang="zh-TW" sz="18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)</m:t>
                    </m:r>
                  </m:oMath>
                </a14:m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185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 lvl="1" indent="-350838">
                  <a:lnSpc>
                    <a:spcPct val="110000"/>
                  </a:lnSpc>
                </a:pP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交叉跨期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相關與日常語意的「領先或落後」無關。</a:t>
                </a:r>
                <a:endParaRPr lang="en-US" altLang="zh-TW" sz="185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 lvl="1" indent="-350838">
                  <a:lnSpc>
                    <a:spcPct val="110000"/>
                  </a:lnSpc>
                </a:pPr>
                <a:r>
                  <a:rPr lang="zh-TW" altLang="en-US" sz="185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交叉跨期</a:t>
                </a:r>
                <a:r>
                  <a:rPr lang="zh-TW" altLang="en-US" sz="185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相關或事件先後順序不能用來判斷因果關係。</a:t>
                </a:r>
                <a:endParaRPr lang="en-US" altLang="zh-TW" sz="185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42418"/>
                <a:ext cx="8103368" cy="5073118"/>
              </a:xfrm>
              <a:blipFill rotWithShape="0">
                <a:blip r:embed="rId4"/>
                <a:stretch>
                  <a:fillRect l="-752" t="-3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88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4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景氣波動的定型特徵：台灣與美國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426" y="1622322"/>
            <a:ext cx="4550485" cy="5073118"/>
          </a:xfrm>
          <a:noFill/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波動幅度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民間消費的波動幅度小於實質產出的波動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幅度。</a:t>
            </a:r>
            <a:endParaRPr lang="en-US" altLang="zh-TW" sz="20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民間固定投資的波動幅度大於實質產出的波動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幅度。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貿易盈餘的波動幅度大於實質產出的波動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幅度。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勞動工時的波動幅度小於實質產出的波動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幅度。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物價膨脹率及實質利率的波動幅度大於實質產出的波動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幅度。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b="40352"/>
          <a:stretch/>
        </p:blipFill>
        <p:spPr>
          <a:xfrm>
            <a:off x="4890601" y="2315658"/>
            <a:ext cx="4051935" cy="175557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b="34283"/>
          <a:stretch/>
        </p:blipFill>
        <p:spPr>
          <a:xfrm>
            <a:off x="4890601" y="2315658"/>
            <a:ext cx="4051935" cy="193419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b="28140"/>
          <a:stretch/>
        </p:blipFill>
        <p:spPr>
          <a:xfrm>
            <a:off x="4890601" y="2315658"/>
            <a:ext cx="4051935" cy="211500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b="22306"/>
          <a:stretch/>
        </p:blipFill>
        <p:spPr>
          <a:xfrm>
            <a:off x="4890601" y="2315658"/>
            <a:ext cx="4051935" cy="22867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600" y="2315658"/>
            <a:ext cx="4051935" cy="29432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910" y="3375036"/>
            <a:ext cx="4269106" cy="32199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4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景氣波動的定型特徵：台灣與美國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426" y="1622322"/>
            <a:ext cx="4550485" cy="507311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同期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相關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民間消費與民間投資是順向循環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變數。</a:t>
            </a:r>
            <a:endParaRPr lang="en-US" altLang="zh-TW" sz="20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政府購買與產出波動沒有明顯的同期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相關性。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台灣的淨出口與產出波動呈現正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相關，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 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而美國為負相關 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勞動工時與實質工資率均為順向循環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變數。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物價水準是逆向循環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變數，但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物價膨脹率是順向循環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變數。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623888" indent="-355600">
              <a:lnSpc>
                <a:spcPct val="11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實質利率與產出波動呈現負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相關，台灣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尤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然。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t="-4" b="55218"/>
          <a:stretch/>
        </p:blipFill>
        <p:spPr>
          <a:xfrm>
            <a:off x="4797913" y="1784215"/>
            <a:ext cx="4269105" cy="126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t="-4" b="48820"/>
          <a:stretch/>
        </p:blipFill>
        <p:spPr>
          <a:xfrm>
            <a:off x="4797913" y="1773416"/>
            <a:ext cx="4269105" cy="144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-1" b="32186"/>
          <a:stretch/>
        </p:blipFill>
        <p:spPr>
          <a:xfrm>
            <a:off x="4797913" y="1773416"/>
            <a:ext cx="4269105" cy="1908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b="27067"/>
          <a:stretch/>
        </p:blipFill>
        <p:spPr>
          <a:xfrm>
            <a:off x="4797912" y="1773416"/>
            <a:ext cx="4269105" cy="2052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t="1" b="10432"/>
          <a:stretch/>
        </p:blipFill>
        <p:spPr>
          <a:xfrm>
            <a:off x="4797912" y="1773416"/>
            <a:ext cx="4269105" cy="25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911" y="1773416"/>
            <a:ext cx="4269105" cy="281349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327" y="4600535"/>
            <a:ext cx="4601690" cy="199442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9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4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景氣波動的定型特徵：台灣與美國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426" y="1622322"/>
            <a:ext cx="8605172" cy="5073118"/>
          </a:xfrm>
          <a:noFill/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跨期相關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25488" indent="-457200">
              <a:lnSpc>
                <a:spcPct val="80000"/>
              </a:lnSpc>
              <a:buFont typeface="+mj-lt"/>
              <a:buAutoNum type="arabicParenR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景氣波動具有高度自我相關。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25488" indent="-457200">
              <a:lnSpc>
                <a:spcPct val="8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跨期替代及資本累積是兩個重要的傳導機制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(propagation mechanism)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25488" indent="-457200">
              <a:lnSpc>
                <a:spcPct val="8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實質利率與實質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GDP 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的跨期交叉相關：</a:t>
            </a:r>
            <a:endParaRPr lang="en-US" altLang="zh-TW" sz="20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25488" indent="-457200">
              <a:lnSpc>
                <a:spcPct val="8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政府購買與實質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GDP 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的跨期交叉相關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：</a:t>
            </a:r>
            <a:endParaRPr lang="en-US" altLang="zh-TW" sz="20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93198"/>
              </p:ext>
            </p:extLst>
          </p:nvPr>
        </p:nvGraphicFramePr>
        <p:xfrm>
          <a:off x="981749" y="3874492"/>
          <a:ext cx="6513397" cy="28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Visio" r:id="rId6" imgW="5427831" imgH="2370125" progId="Visio.Drawing.15">
                  <p:embed/>
                </p:oleObj>
              </mc:Choice>
              <mc:Fallback>
                <p:oleObj name="Visio" r:id="rId6" imgW="5427831" imgH="23701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1749" y="3874492"/>
                        <a:ext cx="6513397" cy="28441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844199"/>
              </p:ext>
            </p:extLst>
          </p:nvPr>
        </p:nvGraphicFramePr>
        <p:xfrm>
          <a:off x="981749" y="3874492"/>
          <a:ext cx="6513397" cy="28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Visio" r:id="rId9" imgW="5427831" imgH="2370125" progId="Visio.Drawing.15">
                  <p:embed/>
                </p:oleObj>
              </mc:Choice>
              <mc:Fallback>
                <p:oleObj name="Visio" r:id="rId9" imgW="5427831" imgH="23701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1749" y="3874492"/>
                        <a:ext cx="6513397" cy="28441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269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實質產出：長期趨勢與短期波動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322"/>
            <a:ext cx="7886701" cy="5073118"/>
          </a:xfrm>
          <a:noFill/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景氣循環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(Business Cycles)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：總體經濟活動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一般指實質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GDP) 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延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著長期趨勢上下波動的一種隨機過程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(stochastic process) 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。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26643"/>
            <a:ext cx="5029200" cy="400812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89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實質產出：長期趨勢與短期波動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322"/>
            <a:ext cx="7886701" cy="5073118"/>
          </a:xfrm>
          <a:noFill/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景氣循環有四個階段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: 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從高峰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(peak) 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到谷底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(trough)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，經濟活動萎縮，稱為衰退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(recession)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，而從谷底到高峰，經濟活動擴張，稱為復甦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(recovery) 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。一個完整的循環歷經高峰到谷底，再回到高峰，一般歷時三至六年不等。</a:t>
            </a:r>
            <a:endParaRPr lang="en-US" altLang="zh-TW" sz="20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一般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的總體時間序列由四個無法直接觀察的成分組成：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812800" indent="-457200">
              <a:lnSpc>
                <a:spcPct val="110000"/>
              </a:lnSpc>
              <a:buAutoNum type="arabicParenBoth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長期趨勢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(trend component)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：長期成長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812800" indent="-457200">
              <a:lnSpc>
                <a:spcPct val="110000"/>
              </a:lnSpc>
              <a:buAutoNum type="arabicParenBoth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循環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波動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(cyclical component)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：短期波動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812800" indent="-457200">
              <a:lnSpc>
                <a:spcPct val="110000"/>
              </a:lnSpc>
              <a:buAutoNum type="arabicParenBoth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季節性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變動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(seasonal component)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：高頻資料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如月或季資料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)</a:t>
            </a:r>
          </a:p>
          <a:p>
            <a:pPr marL="812800" indent="-457200">
              <a:lnSpc>
                <a:spcPct val="110000"/>
              </a:lnSpc>
              <a:buAutoNum type="arabicParenBoth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不規則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變動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(irregular component)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：如地震等偶發性事件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景氣循環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理論關心的是短期波動，首要工作是從時間序列中過濾出循環波動成分，稱為濾波 </a:t>
            </a:r>
            <a:r>
              <a:rPr lang="en-US" altLang="zh-TW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(filtering)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。</a:t>
            </a:r>
            <a:endParaRPr lang="en-US" altLang="zh-TW" sz="20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實質產出：長期趨勢與短期波動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2627"/>
                <a:ext cx="7886701" cy="5073118"/>
              </a:xfrm>
              <a:noFill/>
            </p:spPr>
            <p:txBody>
              <a:bodyPr>
                <a:normAutofit lnSpcReduction="10000"/>
              </a:bodyPr>
              <a:lstStyle/>
              <a:p>
                <a:pPr marL="457200" indent="-457200">
                  <a:lnSpc>
                    <a:spcPct val="110000"/>
                  </a:lnSpc>
                  <a:buAutoNum type="arabicParenBoth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循環波動：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95338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𝑡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𝑡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期</m:t>
                    </m:r>
                    <m:r>
                      <a:rPr lang="en-US" altLang="zh-TW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GDP</m:t>
                    </m:r>
                    <m:r>
                      <a:rPr lang="en-US" altLang="zh-TW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觀察值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accPr>
                          <m:e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𝑡</m:t>
                        </m:r>
                      </m:sub>
                    </m:sSub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𝑡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zh-TW" alt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期</m:t>
                    </m:r>
                    <m:r>
                      <a:rPr lang="en-US" altLang="zh-TW" sz="20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GDP</m:t>
                    </m:r>
                    <m:r>
                      <a:rPr lang="en-US" altLang="zh-TW" sz="20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趨勢值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，則循環波動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𝑡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，以比例變動衡量，可寫為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𝑐</m:t>
                          </m:r>
                        </m:sup>
                      </m:sSubSup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−1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>
                  <a:lnSpc>
                    <a:spcPct val="11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移項並取自然對數，則上式亦可寫成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>
                  <a:lnSpc>
                    <a:spcPct val="11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利用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1+</m:t>
                            </m:r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若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 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 </m:t>
                        </m:r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接近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零</m:t>
                        </m:r>
                      </m:e>
                    </m:d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，則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𝑐</m:t>
                          </m:r>
                        </m:sup>
                      </m:sSubSup>
                      <m:r>
                        <a:rPr lang="en-US" altLang="zh-TW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unc>
                        <m:func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TW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90575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以自然對數衡量，刻度差距即為變動比例，因此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的時間軌跡，其斜率即為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GDP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成長率，故對數刻度也稱比例刻度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(proportional scale)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2627"/>
                <a:ext cx="7886701" cy="5073118"/>
              </a:xfrm>
              <a:blipFill rotWithShape="0">
                <a:blip r:embed="rId4"/>
                <a:stretch>
                  <a:fillRect l="-696" t="-841" r="-541" b="-15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344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實質產出：長期趨勢與短期波動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22322"/>
                <a:ext cx="7886701" cy="5073118"/>
              </a:xfrm>
              <a:noFill/>
            </p:spPr>
            <p:txBody>
              <a:bodyPr>
                <a:normAutofit/>
              </a:bodyPr>
              <a:lstStyle/>
              <a:p>
                <a:pPr marL="452438" indent="-452438">
                  <a:lnSpc>
                    <a:spcPct val="11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(2)	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濾波器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(Filter)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：常見的濾波器有三種：</a:t>
                </a:r>
              </a:p>
              <a:p>
                <a:pPr marL="803275" indent="-350838">
                  <a:lnSpc>
                    <a:spcPct val="11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產出成長率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(growth rate)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產出成長率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−1</m:t>
                            </m:r>
                          </m:sub>
                        </m:sSub>
                      </m:e>
                    </m:func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這是一種令趨勢值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𝑡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−1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的濾波器。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問題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可能過濾掉資料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中應該屬於短期或高頻的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部分，稱為過度差分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(over differencing)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 indent="-350838">
                  <a:lnSpc>
                    <a:spcPct val="110000"/>
                  </a:lnSpc>
                  <a:buFont typeface="+mj-lt"/>
                  <a:buAutoNum type="arabicParenR" startAt="2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線性時間趨勢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(linear time trend)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時間迴歸：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=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+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𝛽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𝑡</m:t>
                        </m:r>
                      </m:e>
                    </m:func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𝛽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func>
                      <m:funcPr>
                        <m:ctrlP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0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0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−1</m:t>
                            </m:r>
                          </m:sub>
                        </m:sSub>
                      </m:e>
                    </m:func>
                  </m:oMath>
                </a14:m>
                <a:r>
                  <a:rPr lang="zh-TW" altLang="en-US" sz="2000" b="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(</m:t>
                    </m:r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趨勢</m:t>
                    </m:r>
                  </m:oMath>
                </a14:m>
                <a:r>
                  <a:rPr lang="zh-TW" altLang="en-US" sz="2000" b="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成長率</a:t>
                </a:r>
                <a:r>
                  <a:rPr lang="en-US" altLang="zh-TW" sz="2000" b="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問題：短期波動可能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包含資料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中應該屬於長期或低頻的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部分，稱為差分不足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(under differencing)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22322"/>
                <a:ext cx="7886701" cy="5073118"/>
              </a:xfrm>
              <a:blipFill rotWithShape="0">
                <a:blip r:embed="rId4"/>
                <a:stretch>
                  <a:fillRect l="-773" t="-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845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實質產出：長期趨勢與短期波動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22322"/>
                <a:ext cx="7886701" cy="5073118"/>
              </a:xfrm>
              <a:noFill/>
            </p:spPr>
            <p:txBody>
              <a:bodyPr>
                <a:normAutofit fontScale="85000" lnSpcReduction="10000"/>
              </a:bodyPr>
              <a:lstStyle/>
              <a:p>
                <a:pPr marL="803275" indent="-350838">
                  <a:lnSpc>
                    <a:spcPct val="110000"/>
                  </a:lnSpc>
                  <a:buFont typeface="+mj-lt"/>
                  <a:buAutoNum type="arabicParenR" startAt="3"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Hodrick-Prescott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濾波器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(HP filter)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趨勢序列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TW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wTeX Q Yuan" panose="02000603000000000000" pitchFamily="2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wTeX Q Yuan" panose="02000603000000000000" pitchFamily="2" charset="-12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𝑡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=1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是以下求極小值問題的解：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03275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TW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0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sz="2000" b="0" i="1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2000" b="0" i="1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𝑡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𝑇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0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0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sz="2000" b="0" i="1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2000" b="0" i="1" smtClean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+</m:t>
                      </m:r>
                      <m:r>
                        <a:rPr lang="zh-TW" alt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zh-TW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=2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𝑇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0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0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0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altLang="zh-TW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TW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0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wTeX Q Yuan" panose="02000603000000000000" pitchFamily="2" charset="-12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20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wTeX Q Yuan" panose="02000603000000000000" pitchFamily="2" charset="-12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TW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wTeX Q Yuan" panose="02000603000000000000" pitchFamily="2" charset="-12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>
                  <a:lnSpc>
                    <a:spcPct val="11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目標函數第一項是資料序列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wTeX Q Yuan" panose="02000603000000000000" pitchFamily="2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wTeX Q Yuan" panose="02000603000000000000" pitchFamily="2" charset="-12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wTeX Q Yuan" panose="02000603000000000000" pitchFamily="2" charset="-12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與趨勢序列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wTeX Q Yuan" panose="02000603000000000000" pitchFamily="2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wTeX Q Yuan" panose="02000603000000000000" pitchFamily="2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wTeX Q Yuan" panose="02000603000000000000" pitchFamily="2" charset="-12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wTeX Q Yuan" panose="02000603000000000000" pitchFamily="2" charset="-12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𝑡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之間的平方和距離，第二項是前後期趨勢成長率之間的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平方和距離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𝜆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稱為平滑參數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(smoothing parameter)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年資料：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𝜆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1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00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季資料：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𝜆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=1600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日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資料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𝜆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=1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44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00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算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出長期趨勢後，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𝑡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即為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HP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循環波動序列。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74738" indent="-271463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經建會以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HP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濾波器輔助景氣轉折點的認定。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22322"/>
                <a:ext cx="7886701" cy="5073118"/>
              </a:xfrm>
              <a:blipFill rotWithShape="0">
                <a:blip r:embed="rId4"/>
                <a:stretch>
                  <a:fillRect t="-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183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實質產出：長期趨勢與短期波動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322"/>
            <a:ext cx="7886701" cy="5073118"/>
          </a:xfrm>
          <a:noFill/>
        </p:spPr>
        <p:txBody>
          <a:bodyPr>
            <a:normAutofit/>
          </a:bodyPr>
          <a:lstStyle/>
          <a:p>
            <a:pPr marL="452438" indent="-452438">
              <a:lnSpc>
                <a:spcPct val="110000"/>
              </a:lnSpc>
            </a:pP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(3)	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台灣的景氣波動：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933" y="2201845"/>
            <a:ext cx="5632133" cy="42776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5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台灣與美國的景氣波動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322"/>
            <a:ext cx="7886701" cy="5073118"/>
          </a:xfrm>
          <a:noFill/>
        </p:spPr>
        <p:txBody>
          <a:bodyPr>
            <a:normAutofit/>
          </a:bodyPr>
          <a:lstStyle/>
          <a:p>
            <a:pPr marL="452438" indent="-4524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台灣景氣循環基準日期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(business cycle reference dates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，經建會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)</a:t>
            </a:r>
            <a:endParaRPr lang="zh-TW" altLang="en-US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41" y="2271883"/>
            <a:ext cx="6197918" cy="41662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1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235974"/>
            <a:ext cx="8062025" cy="972894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台灣與美國的景氣波動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322"/>
            <a:ext cx="7886701" cy="5073118"/>
          </a:xfrm>
          <a:noFill/>
        </p:spPr>
        <p:txBody>
          <a:bodyPr>
            <a:normAutofit/>
          </a:bodyPr>
          <a:lstStyle/>
          <a:p>
            <a:pPr marL="452438" indent="-4524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台灣與美國的景氣循環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實質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GDP)</a:t>
            </a:r>
            <a:endParaRPr lang="zh-TW" altLang="en-US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92" y="2234418"/>
            <a:ext cx="5606415" cy="425196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6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3.9|4.1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Segoe UI Light"/>
        <a:ea typeface="cwTeX Q Yuan"/>
        <a:cs typeface=""/>
      </a:majorFont>
      <a:minorFont>
        <a:latin typeface="Segoe UI"/>
        <a:ea typeface="cwTeX Q Yu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769</Words>
  <Application>Microsoft Office PowerPoint</Application>
  <PresentationFormat>如螢幕大小 (4:3)</PresentationFormat>
  <Paragraphs>126</Paragraphs>
  <Slides>17</Slides>
  <Notes>17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cwTeX Q Yuan</vt:lpstr>
      <vt:lpstr>新細明體</vt:lpstr>
      <vt:lpstr>Arial</vt:lpstr>
      <vt:lpstr>Calibri</vt:lpstr>
      <vt:lpstr>Cambria Math</vt:lpstr>
      <vt:lpstr>Segoe UI</vt:lpstr>
      <vt:lpstr>Segoe UI Light</vt:lpstr>
      <vt:lpstr>Wingdings</vt:lpstr>
      <vt:lpstr>WelcomeDoc</vt:lpstr>
      <vt:lpstr>Visio</vt:lpstr>
      <vt:lpstr>第 3 章：景氣波動的定型特徵</vt:lpstr>
      <vt:lpstr>1. 實質產出：長期趨勢與短期波動</vt:lpstr>
      <vt:lpstr>1. 實質產出：長期趨勢與短期波動</vt:lpstr>
      <vt:lpstr>1. 實質產出：長期趨勢與短期波動</vt:lpstr>
      <vt:lpstr>1. 實質產出：長期趨勢與短期波動</vt:lpstr>
      <vt:lpstr>1. 實質產出：長期趨勢與短期波動</vt:lpstr>
      <vt:lpstr>1. 實質產出：長期趨勢與短期波動</vt:lpstr>
      <vt:lpstr>1. 台灣與美國的景氣波動</vt:lpstr>
      <vt:lpstr>1. 台灣與美國的景氣波動</vt:lpstr>
      <vt:lpstr>1. 台灣與美國的景氣波動</vt:lpstr>
      <vt:lpstr>1. 台灣與美國的景氣波動</vt:lpstr>
      <vt:lpstr>3. 景氣波動的三個面向</vt:lpstr>
      <vt:lpstr>3. 景氣波動的三個面向</vt:lpstr>
      <vt:lpstr>3. 景氣波動的三個面向</vt:lpstr>
      <vt:lpstr>4. 景氣波動的定型特徵：台灣與美國</vt:lpstr>
      <vt:lpstr>4. 景氣波動的定型特徵：台灣與美國</vt:lpstr>
      <vt:lpstr>4. 景氣波動的定型特徵：台灣與美國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2014-01-11T08:36:28Z</dcterms:created>
  <dcterms:modified xsi:type="dcterms:W3CDTF">2014-07-12T05:21:17Z</dcterms:modified>
  <cp:version/>
</cp:coreProperties>
</file>