
<file path=[Content_Types].xml><?xml version="1.0" encoding="utf-8"?>
<Types xmlns="http://schemas.openxmlformats.org/package/2006/content-types">
  <Default Extension="bin" ContentType="application/vnd.openxmlformats-officedocument.oleObject"/>
  <Default Extension="vsd" ContentType="application/vnd.visio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62" r:id="rId2"/>
    <p:sldId id="263" r:id="rId3"/>
    <p:sldId id="264" r:id="rId4"/>
    <p:sldId id="265" r:id="rId5"/>
    <p:sldId id="266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廠商的靜態選擇" id="{E75E278A-FF0E-49A4-B170-79828D63BBAD}">
          <p14:sldIdLst>
            <p14:sldId id="262"/>
          </p14:sldIdLst>
        </p14:section>
        <p14:section name="1. 模型經濟" id="{A722FB9C-3536-4821-8C2F-CA37F61C6D9D}">
          <p14:sldIdLst>
            <p14:sldId id="263"/>
          </p14:sldIdLst>
        </p14:section>
        <p14:section name="2. 廠商的客觀技術" id="{5B4BE5F2-B7B6-40B0-A1D1-FEF80A2AEFFB}">
          <p14:sldIdLst>
            <p14:sldId id="264"/>
            <p14:sldId id="265"/>
            <p14:sldId id="266"/>
            <p14:sldId id="268"/>
            <p14:sldId id="269"/>
          </p14:sldIdLst>
        </p14:section>
        <p14:section name="3. 廠商的最適選擇" id="{A53F143E-80B7-49D2-BE12-B8FAF126BD0B}">
          <p14:sldIdLst>
            <p14:sldId id="270"/>
            <p14:sldId id="271"/>
          </p14:sldIdLst>
        </p14:section>
        <p14:section name="4. 勞動需求與商品供給函數" id="{602B7B78-F703-4BA6-A3B4-F1A4B3D46E9F}">
          <p14:sldIdLst>
            <p14:sldId id="272"/>
            <p14:sldId id="273"/>
            <p14:sldId id="274"/>
            <p14:sldId id="275"/>
          </p14:sldIdLst>
        </p14:section>
        <p14:section name="5. 能源危機與總合要素生產力" id="{462D97CB-5047-45B3-B356-5AB74DB43BAC}">
          <p14:sldIdLst>
            <p14:sldId id="276"/>
            <p14:sldId id="277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B4A6"/>
    <a:srgbClr val="734F29"/>
    <a:srgbClr val="D24726"/>
    <a:srgbClr val="DD462F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6" autoAdjust="0"/>
    <p:restoredTop sz="94280" autoAdjust="0"/>
  </p:normalViewPr>
  <p:slideViewPr>
    <p:cSldViewPr snapToGrid="0">
      <p:cViewPr varScale="1">
        <p:scale>
          <a:sx n="72" d="100"/>
          <a:sy n="72" d="100"/>
        </p:scale>
        <p:origin x="41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004" y="6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C4AA5-C6A0-4FE6-A492-4A1908492F18}" type="datetimeFigureOut">
              <a:rPr lang="zh-TW" altLang="en-US" smtClean="0"/>
              <a:t>2014/1/28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571F1-EEE9-40E9-BF8B-D91C5716CD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0944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EC13577B-6902-467D-A26C-08A0DD5E4E03}" type="datetimeFigureOut">
              <a:t>2014/1/28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DF61EA0F-A667-4B49-8422-0062BC55E249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TW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24788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TW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8401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TW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96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TW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661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TW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4997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TW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0405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TW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5059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TW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111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TW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577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TW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3797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TW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09744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TW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946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TW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91724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TW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785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TW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8133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TW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35718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TW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6718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28650" y="2061006"/>
            <a:ext cx="7886700" cy="2387600"/>
          </a:xfrm>
        </p:spPr>
        <p:txBody>
          <a:bodyPr anchor="b">
            <a:normAutofit/>
          </a:bodyPr>
          <a:lstStyle>
            <a:lvl1pPr algn="l" latinLnBrk="0">
              <a:defRPr lang="zh-TW" sz="405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28653" y="5110612"/>
            <a:ext cx="5029199" cy="1137793"/>
          </a:xfrm>
        </p:spPr>
        <p:txBody>
          <a:bodyPr>
            <a:normAutofit/>
          </a:bodyPr>
          <a:lstStyle>
            <a:lvl1pPr marL="0" indent="0" algn="l" latinLnBrk="0">
              <a:lnSpc>
                <a:spcPct val="150000"/>
              </a:lnSpc>
              <a:spcBef>
                <a:spcPts val="450"/>
              </a:spcBef>
              <a:buNone/>
              <a:defRPr lang="zh-TW" sz="2100">
                <a:solidFill>
                  <a:srgbClr val="D24726"/>
                </a:solidFill>
                <a:latin typeface="+mj-lt"/>
              </a:defRPr>
            </a:lvl1pPr>
            <a:lvl2pPr marL="342900" indent="0" algn="ctr" latinLnBrk="0">
              <a:buNone/>
              <a:defRPr lang="zh-TW" sz="1500"/>
            </a:lvl2pPr>
            <a:lvl3pPr marL="685800" indent="0" algn="ctr" latinLnBrk="0">
              <a:buNone/>
              <a:defRPr lang="zh-TW" sz="1350"/>
            </a:lvl3pPr>
            <a:lvl4pPr marL="1028700" indent="0" algn="ctr" latinLnBrk="0">
              <a:buNone/>
              <a:defRPr lang="zh-TW" sz="1200"/>
            </a:lvl4pPr>
            <a:lvl5pPr marL="1371600" indent="0" algn="ctr" latinLnBrk="0">
              <a:buNone/>
              <a:defRPr lang="zh-TW" sz="1200"/>
            </a:lvl5pPr>
            <a:lvl6pPr marL="1714500" indent="0" algn="ctr" latinLnBrk="0">
              <a:buNone/>
              <a:defRPr lang="zh-TW" sz="1200"/>
            </a:lvl6pPr>
            <a:lvl7pPr marL="2057400" indent="0" algn="ctr" latinLnBrk="0">
              <a:buNone/>
              <a:defRPr lang="zh-TW" sz="1200"/>
            </a:lvl7pPr>
            <a:lvl8pPr marL="2400300" indent="0" algn="ctr" latinLnBrk="0">
              <a:buNone/>
              <a:defRPr lang="zh-TW" sz="1200"/>
            </a:lvl8pPr>
            <a:lvl9pPr marL="2743200" indent="0" algn="ctr" latinLnBrk="0">
              <a:buNone/>
              <a:defRPr lang="zh-TW" sz="12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2014/1/28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4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 latinLnBrk="0">
              <a:defRPr lang="zh-TW" sz="27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2014/1/28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571511" y="0"/>
            <a:ext cx="1572491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7661564" y="365125"/>
            <a:ext cx="1364673" cy="5811838"/>
          </a:xfrm>
        </p:spPr>
        <p:txBody>
          <a:bodyPr vert="eaVert" anchor="b">
            <a:normAutofit/>
          </a:bodyPr>
          <a:lstStyle>
            <a:lvl1pPr latinLnBrk="0">
              <a:defRPr lang="zh-TW" sz="27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2014/1/28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7571511" y="0"/>
            <a:ext cx="1572491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3327" y="0"/>
            <a:ext cx="8062025" cy="1208868"/>
          </a:xfrm>
        </p:spPr>
        <p:txBody>
          <a:bodyPr anchor="b">
            <a:normAutofit/>
          </a:bodyPr>
          <a:lstStyle>
            <a:lvl1pPr latinLnBrk="0">
              <a:defRPr lang="zh-TW" sz="27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2" y="1825625"/>
            <a:ext cx="3125815" cy="4351338"/>
          </a:xfrm>
        </p:spPr>
        <p:txBody>
          <a:bodyPr>
            <a:normAutofit/>
          </a:bodyPr>
          <a:lstStyle>
            <a:lvl1pPr marL="0" indent="0" latinLnBrk="0">
              <a:lnSpc>
                <a:spcPct val="150000"/>
              </a:lnSpc>
              <a:spcAft>
                <a:spcPts val="900"/>
              </a:spcAft>
              <a:buNone/>
              <a:defRPr lang="zh-TW" sz="12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lnSpc>
                <a:spcPct val="150000"/>
              </a:lnSpc>
              <a:spcAft>
                <a:spcPts val="900"/>
              </a:spcAft>
              <a:defRPr lang="zh-TW" sz="105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lnSpc>
                <a:spcPct val="150000"/>
              </a:lnSpc>
              <a:spcAft>
                <a:spcPts val="900"/>
              </a:spcAft>
              <a:defRPr lang="zh-TW" sz="9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lnSpc>
                <a:spcPct val="150000"/>
              </a:lnSpc>
              <a:spcAft>
                <a:spcPts val="900"/>
              </a:spcAft>
              <a:defRPr lang="zh-TW" sz="825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lnSpc>
                <a:spcPct val="150000"/>
              </a:lnSpc>
              <a:spcAft>
                <a:spcPts val="900"/>
              </a:spcAft>
              <a:defRPr lang="zh-TW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2014/1/28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242663" y="1709738"/>
            <a:ext cx="490133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1" y="2402239"/>
            <a:ext cx="3381536" cy="2187227"/>
          </a:xfrm>
        </p:spPr>
        <p:txBody>
          <a:bodyPr anchor="ctr">
            <a:noAutofit/>
          </a:bodyPr>
          <a:lstStyle>
            <a:lvl1pPr algn="l" latinLnBrk="0">
              <a:defRPr lang="zh-TW" sz="3600">
                <a:solidFill>
                  <a:srgbClr val="D24726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42481" y="2402237"/>
            <a:ext cx="3952068" cy="2187226"/>
          </a:xfrm>
        </p:spPr>
        <p:txBody>
          <a:bodyPr anchor="ctr">
            <a:normAutofit/>
          </a:bodyPr>
          <a:lstStyle>
            <a:lvl1pPr marL="0" indent="0" latinLnBrk="0">
              <a:lnSpc>
                <a:spcPct val="150000"/>
              </a:lnSpc>
              <a:buNone/>
              <a:defRPr lang="zh-TW" sz="2100">
                <a:solidFill>
                  <a:schemeClr val="bg1"/>
                </a:solidFill>
                <a:latin typeface="+mj-lt"/>
              </a:defRPr>
            </a:lvl1pPr>
            <a:lvl2pPr marL="342900" indent="0" latinLnBrk="0">
              <a:buNone/>
              <a:defRPr lang="zh-TW" sz="1500"/>
            </a:lvl2pPr>
            <a:lvl3pPr marL="685800" indent="0" latinLnBrk="0">
              <a:buNone/>
              <a:defRPr lang="zh-TW" sz="1350"/>
            </a:lvl3pPr>
            <a:lvl4pPr marL="1028700" indent="0" latinLnBrk="0">
              <a:buNone/>
              <a:defRPr lang="zh-TW" sz="1200"/>
            </a:lvl4pPr>
            <a:lvl5pPr marL="1371600" indent="0" latinLnBrk="0">
              <a:buNone/>
              <a:defRPr lang="zh-TW" sz="1200"/>
            </a:lvl5pPr>
            <a:lvl6pPr marL="1714500" indent="0" latinLnBrk="0">
              <a:buNone/>
              <a:defRPr lang="zh-TW" sz="1200"/>
            </a:lvl6pPr>
            <a:lvl7pPr marL="2057400" indent="0" latinLnBrk="0">
              <a:buNone/>
              <a:defRPr lang="zh-TW" sz="1200"/>
            </a:lvl7pPr>
            <a:lvl8pPr marL="2400300" indent="0" latinLnBrk="0">
              <a:buNone/>
              <a:defRPr lang="zh-TW" sz="1200"/>
            </a:lvl8pPr>
            <a:lvl9pPr marL="2743200" indent="0" latinLnBrk="0">
              <a:buNone/>
              <a:defRPr lang="zh-TW"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2014/1/28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8" name="矩形 7"/>
          <p:cNvSpPr/>
          <p:nvPr userDrawn="1"/>
        </p:nvSpPr>
        <p:spPr>
          <a:xfrm>
            <a:off x="4242663" y="1709738"/>
            <a:ext cx="490133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 latinLnBrk="0">
              <a:defRPr lang="zh-TW" sz="27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05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9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825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05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9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825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2014/1/28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9" name="矩形 8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0"/>
            <a:ext cx="8053388" cy="1228436"/>
          </a:xfrm>
        </p:spPr>
        <p:txBody>
          <a:bodyPr anchor="b">
            <a:normAutofit/>
          </a:bodyPr>
          <a:lstStyle>
            <a:lvl1pPr latinLnBrk="0">
              <a:defRPr lang="zh-TW" sz="27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</p:spPr>
        <p:txBody>
          <a:bodyPr anchor="b"/>
          <a:lstStyle>
            <a:lvl1pPr marL="0" indent="0" latinLnBrk="0">
              <a:buNone/>
              <a:defRPr lang="zh-TW" sz="1800" b="1"/>
            </a:lvl1pPr>
            <a:lvl2pPr marL="342900" indent="0" latinLnBrk="0">
              <a:buNone/>
              <a:defRPr lang="zh-TW" sz="1500" b="1"/>
            </a:lvl2pPr>
            <a:lvl3pPr marL="685800" indent="0" latinLnBrk="0">
              <a:buNone/>
              <a:defRPr lang="zh-TW" sz="1350" b="1"/>
            </a:lvl3pPr>
            <a:lvl4pPr marL="1028700" indent="0" latinLnBrk="0">
              <a:buNone/>
              <a:defRPr lang="zh-TW" sz="1200" b="1"/>
            </a:lvl4pPr>
            <a:lvl5pPr marL="1371600" indent="0" latinLnBrk="0">
              <a:buNone/>
              <a:defRPr lang="zh-TW" sz="1200" b="1"/>
            </a:lvl5pPr>
            <a:lvl6pPr marL="1714500" indent="0" latinLnBrk="0">
              <a:buNone/>
              <a:defRPr lang="zh-TW" sz="1200" b="1"/>
            </a:lvl6pPr>
            <a:lvl7pPr marL="2057400" indent="0" latinLnBrk="0">
              <a:buNone/>
              <a:defRPr lang="zh-TW" sz="1200" b="1"/>
            </a:lvl7pPr>
            <a:lvl8pPr marL="2400300" indent="0" latinLnBrk="0">
              <a:buNone/>
              <a:defRPr lang="zh-TW" sz="1200" b="1"/>
            </a:lvl8pPr>
            <a:lvl9pPr marL="2743200" indent="0" latinLnBrk="0">
              <a:buNone/>
              <a:defRPr lang="zh-TW"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3888" y="2193929"/>
            <a:ext cx="3867150" cy="397827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05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9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825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2249" y="1489075"/>
            <a:ext cx="3868340" cy="641350"/>
          </a:xfrm>
        </p:spPr>
        <p:txBody>
          <a:bodyPr anchor="b"/>
          <a:lstStyle>
            <a:lvl1pPr marL="0" indent="0" latinLnBrk="0">
              <a:buNone/>
              <a:defRPr lang="zh-TW" sz="1800" b="1"/>
            </a:lvl1pPr>
            <a:lvl2pPr marL="342900" indent="0" latinLnBrk="0">
              <a:buNone/>
              <a:defRPr lang="zh-TW" sz="1500" b="1"/>
            </a:lvl2pPr>
            <a:lvl3pPr marL="685800" indent="0" latinLnBrk="0">
              <a:buNone/>
              <a:defRPr lang="zh-TW" sz="1350" b="1"/>
            </a:lvl3pPr>
            <a:lvl4pPr marL="1028700" indent="0" latinLnBrk="0">
              <a:buNone/>
              <a:defRPr lang="zh-TW" sz="1200" b="1"/>
            </a:lvl4pPr>
            <a:lvl5pPr marL="1371600" indent="0" latinLnBrk="0">
              <a:buNone/>
              <a:defRPr lang="zh-TW" sz="1200" b="1"/>
            </a:lvl5pPr>
            <a:lvl6pPr marL="1714500" indent="0" latinLnBrk="0">
              <a:buNone/>
              <a:defRPr lang="zh-TW" sz="1200" b="1"/>
            </a:lvl6pPr>
            <a:lvl7pPr marL="2057400" indent="0" latinLnBrk="0">
              <a:buNone/>
              <a:defRPr lang="zh-TW" sz="1200" b="1"/>
            </a:lvl7pPr>
            <a:lvl8pPr marL="2400300" indent="0" latinLnBrk="0">
              <a:buNone/>
              <a:defRPr lang="zh-TW" sz="1200" b="1"/>
            </a:lvl8pPr>
            <a:lvl9pPr marL="2743200" indent="0" latinLnBrk="0">
              <a:buNone/>
              <a:defRPr lang="zh-TW" sz="12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2249" y="2193929"/>
            <a:ext cx="3868340" cy="397827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05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9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825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2014/1/28</a:t>
            </a:fld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11" name="矩形 10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</p:spPr>
        <p:txBody>
          <a:bodyPr anchor="b">
            <a:normAutofit/>
          </a:bodyPr>
          <a:lstStyle>
            <a:lvl1pPr latinLnBrk="0">
              <a:defRPr lang="zh-TW" sz="2700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2014/1/28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2014/1/28</a:t>
            </a:fld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 latinLnBrk="0">
              <a:defRPr lang="zh-TW"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lang="zh-TW" sz="12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lang="zh-TW" sz="105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lang="zh-TW" sz="9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lang="zh-TW" sz="825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lang="zh-TW" sz="825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zh-TW" altLang="en-US" smtClean="0"/>
              <a:t>按一下以編輯母片文字樣式</a:t>
            </a:r>
          </a:p>
          <a:p>
            <a:pPr marL="0" lvl="1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zh-TW" altLang="en-US" smtClean="0"/>
              <a:t>第二層</a:t>
            </a:r>
          </a:p>
          <a:p>
            <a:pPr marL="0" lvl="2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zh-TW" altLang="en-US" smtClean="0"/>
              <a:t>第三層</a:t>
            </a:r>
          </a:p>
          <a:p>
            <a:pPr marL="0" lvl="3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zh-TW" altLang="en-US" smtClean="0"/>
              <a:t>第四層</a:t>
            </a:r>
          </a:p>
          <a:p>
            <a:pPr marL="0" lvl="4" indent="0">
              <a:lnSpc>
                <a:spcPct val="150000"/>
              </a:lnSpc>
              <a:spcAft>
                <a:spcPts val="900"/>
              </a:spcAft>
              <a:buNone/>
            </a:pPr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101850"/>
            <a:ext cx="2949178" cy="3759200"/>
          </a:xfrm>
        </p:spPr>
        <p:txBody>
          <a:bodyPr/>
          <a:lstStyle>
            <a:lvl1pPr marL="0" indent="0" latinLnBrk="0">
              <a:buNone/>
              <a:defRPr lang="zh-TW" sz="1200"/>
            </a:lvl1pPr>
            <a:lvl2pPr marL="342900" indent="0" latinLnBrk="0">
              <a:buNone/>
              <a:defRPr lang="zh-TW" sz="1050"/>
            </a:lvl2pPr>
            <a:lvl3pPr marL="685800" indent="0" latinLnBrk="0">
              <a:buNone/>
              <a:defRPr lang="zh-TW" sz="900"/>
            </a:lvl3pPr>
            <a:lvl4pPr marL="1028700" indent="0" latinLnBrk="0">
              <a:buNone/>
              <a:defRPr lang="zh-TW" sz="750"/>
            </a:lvl4pPr>
            <a:lvl5pPr marL="1371600" indent="0" latinLnBrk="0">
              <a:buNone/>
              <a:defRPr lang="zh-TW" sz="750"/>
            </a:lvl5pPr>
            <a:lvl6pPr marL="1714500" indent="0" latinLnBrk="0">
              <a:buNone/>
              <a:defRPr lang="zh-TW" sz="750"/>
            </a:lvl6pPr>
            <a:lvl7pPr marL="2057400" indent="0" latinLnBrk="0">
              <a:buNone/>
              <a:defRPr lang="zh-TW" sz="750"/>
            </a:lvl7pPr>
            <a:lvl8pPr marL="2400300" indent="0" latinLnBrk="0">
              <a:buNone/>
              <a:defRPr lang="zh-TW" sz="750"/>
            </a:lvl8pPr>
            <a:lvl9pPr marL="2743200" indent="0" latinLnBrk="0">
              <a:buNone/>
              <a:defRPr lang="zh-TW"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2014/1/28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 latinLnBrk="0">
              <a:defRPr lang="zh-TW" sz="24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 latinLnBrk="0">
              <a:buNone/>
              <a:defRPr lang="zh-TW" sz="2400"/>
            </a:lvl1pPr>
            <a:lvl2pPr marL="342900" indent="0" latinLnBrk="0">
              <a:buNone/>
              <a:defRPr lang="zh-TW" sz="2100"/>
            </a:lvl2pPr>
            <a:lvl3pPr marL="685800" indent="0" latinLnBrk="0">
              <a:buNone/>
              <a:defRPr lang="zh-TW" sz="1800"/>
            </a:lvl3pPr>
            <a:lvl4pPr marL="1028700" indent="0" latinLnBrk="0">
              <a:buNone/>
              <a:defRPr lang="zh-TW" sz="1500"/>
            </a:lvl4pPr>
            <a:lvl5pPr marL="1371600" indent="0" latinLnBrk="0">
              <a:buNone/>
              <a:defRPr lang="zh-TW" sz="1500"/>
            </a:lvl5pPr>
            <a:lvl6pPr marL="1714500" indent="0" latinLnBrk="0">
              <a:buNone/>
              <a:defRPr lang="zh-TW" sz="1500"/>
            </a:lvl6pPr>
            <a:lvl7pPr marL="2057400" indent="0" latinLnBrk="0">
              <a:buNone/>
              <a:defRPr lang="zh-TW" sz="1500"/>
            </a:lvl7pPr>
            <a:lvl8pPr marL="2400300" indent="0" latinLnBrk="0">
              <a:buNone/>
              <a:defRPr lang="zh-TW" sz="1500"/>
            </a:lvl8pPr>
            <a:lvl9pPr marL="2743200" indent="0" latinLnBrk="0">
              <a:buNone/>
              <a:defRPr lang="zh-TW" sz="15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101850"/>
            <a:ext cx="2949178" cy="3759200"/>
          </a:xfrm>
        </p:spPr>
        <p:txBody>
          <a:bodyPr/>
          <a:lstStyle>
            <a:lvl1pPr marL="0" indent="0" latinLnBrk="0">
              <a:buNone/>
              <a:defRPr lang="zh-TW" sz="1200"/>
            </a:lvl1pPr>
            <a:lvl2pPr marL="342900" indent="0" latinLnBrk="0">
              <a:buNone/>
              <a:defRPr lang="zh-TW" sz="1050"/>
            </a:lvl2pPr>
            <a:lvl3pPr marL="685800" indent="0" latinLnBrk="0">
              <a:buNone/>
              <a:defRPr lang="zh-TW" sz="900"/>
            </a:lvl3pPr>
            <a:lvl4pPr marL="1028700" indent="0" latinLnBrk="0">
              <a:buNone/>
              <a:defRPr lang="zh-TW" sz="750"/>
            </a:lvl4pPr>
            <a:lvl5pPr marL="1371600" indent="0" latinLnBrk="0">
              <a:buNone/>
              <a:defRPr lang="zh-TW" sz="750"/>
            </a:lvl5pPr>
            <a:lvl6pPr marL="1714500" indent="0" latinLnBrk="0">
              <a:buNone/>
              <a:defRPr lang="zh-TW" sz="750"/>
            </a:lvl6pPr>
            <a:lvl7pPr marL="2057400" indent="0" latinLnBrk="0">
              <a:buNone/>
              <a:defRPr lang="zh-TW" sz="750"/>
            </a:lvl7pPr>
            <a:lvl8pPr marL="2400300" indent="0" latinLnBrk="0">
              <a:buNone/>
              <a:defRPr lang="zh-TW" sz="750"/>
            </a:lvl8pPr>
            <a:lvl9pPr marL="2743200" indent="0" latinLnBrk="0">
              <a:buNone/>
              <a:defRPr lang="zh-TW" sz="75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t>2014/1/28</a:t>
            </a:fld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t>2014/1/28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486150" y="6356355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zh-TW"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057900" y="6356355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spcBef>
          <a:spcPct val="0"/>
        </a:spcBef>
        <a:buNone/>
        <a:defRPr lang="zh-TW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lang="zh-TW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Microsoft_Visio_2003-2010___13.vsd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4.emf"/><Relationship Id="rId4" Type="http://schemas.openxmlformats.org/officeDocument/2006/relationships/image" Target="../media/image16.png"/><Relationship Id="rId9" Type="http://schemas.openxmlformats.org/officeDocument/2006/relationships/oleObject" Target="../embeddings/Microsoft_Visio_2003-2010___14.vsd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17.e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5.emf"/><Relationship Id="rId12" Type="http://schemas.openxmlformats.org/officeDocument/2006/relationships/oleObject" Target="../embeddings/Microsoft_Visio_2003-2010___17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Microsoft_Visio_2003-2010___15.vsd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16.emf"/><Relationship Id="rId4" Type="http://schemas.openxmlformats.org/officeDocument/2006/relationships/image" Target="../media/image30.png"/><Relationship Id="rId9" Type="http://schemas.openxmlformats.org/officeDocument/2006/relationships/oleObject" Target="../embeddings/Microsoft_Visio_2003-2010___16.vsd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0.emf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4.png"/><Relationship Id="rId12" Type="http://schemas.openxmlformats.org/officeDocument/2006/relationships/oleObject" Target="../embeddings/Microsoft_Visio_2003-2010___20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Microsoft_Visio_2003-2010___18.vsd"/><Relationship Id="rId10" Type="http://schemas.openxmlformats.org/officeDocument/2006/relationships/image" Target="../media/image19.emf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Microsoft_Visio_2003-2010___19.vsd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23.emf"/><Relationship Id="rId18" Type="http://schemas.openxmlformats.org/officeDocument/2006/relationships/oleObject" Target="../embeddings/Microsoft_Visio_2003-2010___25.vsd"/><Relationship Id="rId3" Type="http://schemas.openxmlformats.org/officeDocument/2006/relationships/notesSlide" Target="../notesSlides/notesSlide15.xml"/><Relationship Id="rId21" Type="http://schemas.openxmlformats.org/officeDocument/2006/relationships/oleObject" Target="../embeddings/Microsoft_Visio_2003-2010___26.vsd"/><Relationship Id="rId7" Type="http://schemas.openxmlformats.org/officeDocument/2006/relationships/image" Target="../media/image21.emf"/><Relationship Id="rId12" Type="http://schemas.openxmlformats.org/officeDocument/2006/relationships/oleObject" Target="../embeddings/Microsoft_Visio_2003-2010___23.vsd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emf"/><Relationship Id="rId20" Type="http://schemas.openxmlformats.org/officeDocument/2006/relationships/oleObject" Target="../embeddings/oleObject26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Microsoft_Visio_2003-2010___21.vsd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Microsoft_Visio_2003-2010___24.vsd"/><Relationship Id="rId10" Type="http://schemas.openxmlformats.org/officeDocument/2006/relationships/image" Target="../media/image22.emf"/><Relationship Id="rId19" Type="http://schemas.openxmlformats.org/officeDocument/2006/relationships/image" Target="../media/image25.emf"/><Relationship Id="rId4" Type="http://schemas.openxmlformats.org/officeDocument/2006/relationships/image" Target="../media/image52.png"/><Relationship Id="rId9" Type="http://schemas.openxmlformats.org/officeDocument/2006/relationships/oleObject" Target="../embeddings/Microsoft_Visio_2003-2010___22.vsd"/><Relationship Id="rId14" Type="http://schemas.openxmlformats.org/officeDocument/2006/relationships/oleObject" Target="../embeddings/oleObject24.bin"/><Relationship Id="rId22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Visio_2003-2010___2.vsd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5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3.emf"/><Relationship Id="rId17" Type="http://schemas.openxmlformats.org/officeDocument/2006/relationships/oleObject" Target="../embeddings/Microsoft_Visio_2003-2010___5.vsd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11" Type="http://schemas.openxmlformats.org/officeDocument/2006/relationships/oleObject" Target="../embeddings/Microsoft_Visio_2003-2010___3.vsd"/><Relationship Id="rId5" Type="http://schemas.openxmlformats.org/officeDocument/2006/relationships/oleObject" Target="../embeddings/Microsoft_Visio_2003-2010___1.vsd"/><Relationship Id="rId15" Type="http://schemas.openxmlformats.org/officeDocument/2006/relationships/image" Target="../media/image4.emf"/><Relationship Id="rId10" Type="http://schemas.openxmlformats.org/officeDocument/2006/relationships/oleObject" Target="../embeddings/oleObject3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.emf"/><Relationship Id="rId14" Type="http://schemas.openxmlformats.org/officeDocument/2006/relationships/oleObject" Target="../embeddings/Microsoft_Visio_2003-2010___4.vsd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8.emf"/><Relationship Id="rId18" Type="http://schemas.openxmlformats.org/officeDocument/2006/relationships/oleObject" Target="../embeddings/Microsoft_Visio_2003-2010___10.vsd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png"/><Relationship Id="rId12" Type="http://schemas.openxmlformats.org/officeDocument/2006/relationships/oleObject" Target="../embeddings/Microsoft_Visio_2003-2010___8.vsd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Microsoft_Visio_2003-2010___6.vsd"/><Relationship Id="rId15" Type="http://schemas.openxmlformats.org/officeDocument/2006/relationships/oleObject" Target="../embeddings/Microsoft_Visio_2003-2010___9.vsd"/><Relationship Id="rId10" Type="http://schemas.openxmlformats.org/officeDocument/2006/relationships/image" Target="../media/image7.emf"/><Relationship Id="rId19" Type="http://schemas.openxmlformats.org/officeDocument/2006/relationships/image" Target="../media/image10.emf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Microsoft_Visio_2003-2010___7.vsd"/><Relationship Id="rId14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Visio_2003-2010___11.vsd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2.emf"/><Relationship Id="rId4" Type="http://schemas.openxmlformats.org/officeDocument/2006/relationships/image" Target="../media/image23.png"/><Relationship Id="rId9" Type="http://schemas.openxmlformats.org/officeDocument/2006/relationships/oleObject" Target="../embeddings/Microsoft_Visio_2003-2010___12.vsd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3327" y="127818"/>
            <a:ext cx="8062025" cy="1012223"/>
          </a:xfrm>
        </p:spPr>
        <p:txBody>
          <a:bodyPr/>
          <a:lstStyle/>
          <a:p>
            <a:r>
              <a:rPr lang="zh-TW" altLang="en-US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第 </a:t>
            </a:r>
            <a:r>
              <a:rPr lang="en-US" altLang="zh-TW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4 </a:t>
            </a:r>
            <a:r>
              <a:rPr lang="zh-TW" altLang="en-US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章：廠商的靜態選擇</a:t>
            </a:r>
            <a:endParaRPr lang="zh-TW" dirty="0"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1" y="1681316"/>
            <a:ext cx="7956243" cy="3836069"/>
          </a:xfrm>
        </p:spPr>
        <p:txBody>
          <a:bodyPr>
            <a:normAutofit/>
          </a:bodyPr>
          <a:lstStyle/>
          <a:p>
            <a:pPr marL="355600" indent="-355600">
              <a:lnSpc>
                <a:spcPct val="100000"/>
              </a:lnSpc>
              <a:buAutoNum type="arabicPeriod"/>
            </a:pPr>
            <a:r>
              <a:rPr lang="zh-TW" altLang="en-US" sz="21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模型經濟</a:t>
            </a:r>
            <a:endParaRPr lang="en-US" altLang="zh-TW" sz="2100" dirty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  <a:p>
            <a:pPr marL="355600" indent="-3556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zh-TW" altLang="en-US" sz="21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廠商的客觀技術 </a:t>
            </a:r>
            <a:r>
              <a:rPr lang="en-US" altLang="zh-TW" sz="21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: </a:t>
            </a:r>
            <a:r>
              <a:rPr lang="zh-TW" altLang="en-US" sz="21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生產函數</a:t>
            </a:r>
            <a:endParaRPr lang="en-US" altLang="zh-TW" sz="2100" dirty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  <a:p>
            <a:pPr marL="355600" indent="-3556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zh-TW" altLang="en-US" sz="21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廠商的最適</a:t>
            </a:r>
            <a:r>
              <a:rPr lang="zh-TW" altLang="en-US" sz="21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選擇</a:t>
            </a:r>
            <a:endParaRPr lang="en-US" altLang="zh-TW" sz="2100" dirty="0" smtClean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  <a:p>
            <a:pPr marL="355600" indent="-3556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zh-TW" altLang="en-US" sz="21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勞動需求函數與商品供給</a:t>
            </a:r>
            <a:r>
              <a:rPr lang="zh-TW" altLang="en-US" sz="21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函數</a:t>
            </a:r>
            <a:endParaRPr lang="en-US" altLang="zh-TW" sz="2100" dirty="0" smtClean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  <a:p>
            <a:pPr marL="355600" indent="-355600">
              <a:lnSpc>
                <a:spcPct val="100000"/>
              </a:lnSpc>
              <a:buFont typeface="Arial" panose="020B0604020202020204" pitchFamily="34" charset="0"/>
              <a:buAutoNum type="arabicPeriod"/>
            </a:pPr>
            <a:r>
              <a:rPr lang="zh-TW" altLang="en-US" sz="21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能源危機與總合要素生產力</a:t>
            </a:r>
          </a:p>
        </p:txBody>
      </p:sp>
    </p:spTree>
    <p:extLst>
      <p:ext uri="{BB962C8B-B14F-4D97-AF65-F5344CB8AC3E}">
        <p14:creationId xmlns:p14="http://schemas.microsoft.com/office/powerpoint/2010/main" val="209073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3327" y="127818"/>
            <a:ext cx="8062025" cy="1012223"/>
          </a:xfrm>
        </p:spPr>
        <p:txBody>
          <a:bodyPr/>
          <a:lstStyle/>
          <a:p>
            <a:r>
              <a:rPr lang="en-US" altLang="zh-TW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4.  </a:t>
            </a:r>
            <a:r>
              <a:rPr lang="zh-TW" altLang="en-US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勞動需求與商品供給函數</a:t>
            </a:r>
            <a:endParaRPr lang="zh-TW" dirty="0"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508075" y="1681316"/>
            <a:ext cx="4445762" cy="4990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None/>
              <a:defRPr lang="zh-TW"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zh-TW"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zh-TW"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zh-TW" sz="825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zh-TW" sz="825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TW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TW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TW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TW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zh-TW" sz="2000" dirty="0" smtClean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508075" y="1570789"/>
                <a:ext cx="8203846" cy="2441141"/>
              </a:xfrm>
            </p:spPr>
            <p:txBody>
              <a:bodyPr>
                <a:normAutofit fontScale="92500" lnSpcReduction="10000"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實質工資率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𝑤</m:t>
                    </m:r>
                  </m:oMath>
                </a14:m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 上升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712788" indent="-350838">
                  <a:lnSpc>
                    <a:spcPct val="100000"/>
                  </a:lnSpc>
                  <a:buFont typeface="+mj-lt"/>
                  <a:buAutoNum type="arabicParenR"/>
                </a:pP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直觀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分析：工資率上升使邊際成本上升，勞動雇用量下降。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712788" indent="-350838">
                  <a:lnSpc>
                    <a:spcPct val="100000"/>
                  </a:lnSpc>
                  <a:buFont typeface="+mj-lt"/>
                  <a:buAutoNum type="arabicParenR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圖形分析：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1063625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廠商原來選擇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B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點，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𝑀𝑃𝐿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𝐵</m:t>
                        </m:r>
                      </m:sub>
                    </m:sSub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=</m:t>
                    </m:r>
                    <m:sSub>
                      <m:sSubPr>
                        <m:ctrlP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𝑤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，勞動雇用量是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𝑛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。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1063625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工資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率上升，最適選擇移向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C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點，雇用量降至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𝑛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，利潤也下降。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en-US" altLang="zh-TW" sz="2000" dirty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075" y="1570789"/>
                <a:ext cx="8203846" cy="2441141"/>
              </a:xfrm>
              <a:blipFill rotWithShape="0">
                <a:blip r:embed="rId4"/>
                <a:stretch>
                  <a:fillRect l="-520" t="-25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66716"/>
              </p:ext>
            </p:extLst>
          </p:nvPr>
        </p:nvGraphicFramePr>
        <p:xfrm>
          <a:off x="2095028" y="4275039"/>
          <a:ext cx="5029939" cy="2356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5" name="Visio" r:id="rId6" imgW="5588821" imgH="2618749" progId="Visio.Drawing.11">
                  <p:embed/>
                </p:oleObj>
              </mc:Choice>
              <mc:Fallback>
                <p:oleObj name="Visio" r:id="rId6" imgW="5588821" imgH="261874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95028" y="4275039"/>
                        <a:ext cx="5029939" cy="2356874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1905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9920380"/>
              </p:ext>
            </p:extLst>
          </p:nvPr>
        </p:nvGraphicFramePr>
        <p:xfrm>
          <a:off x="2095028" y="4275039"/>
          <a:ext cx="5029939" cy="2356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6" name="Visio" r:id="rId9" imgW="5588821" imgH="2618749" progId="Visio.Drawing.11">
                  <p:embed/>
                </p:oleObj>
              </mc:Choice>
              <mc:Fallback>
                <p:oleObj name="Visio" r:id="rId9" imgW="5588821" imgH="261874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95028" y="4275039"/>
                        <a:ext cx="5029939" cy="2356874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1905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337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3327" y="127818"/>
            <a:ext cx="8062025" cy="1012223"/>
          </a:xfrm>
        </p:spPr>
        <p:txBody>
          <a:bodyPr/>
          <a:lstStyle/>
          <a:p>
            <a:r>
              <a:rPr lang="en-US" altLang="zh-TW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4.  </a:t>
            </a:r>
            <a:r>
              <a:rPr lang="zh-TW" altLang="en-US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勞動需求與商品供給函數</a:t>
            </a:r>
            <a:endParaRPr lang="zh-TW" dirty="0"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508075" y="1681316"/>
            <a:ext cx="4445762" cy="4990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None/>
              <a:defRPr lang="zh-TW"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zh-TW"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zh-TW"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zh-TW" sz="825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zh-TW" sz="825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TW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TW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TW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TW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zh-TW" sz="2000" dirty="0" smtClean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289711" y="1570789"/>
                <a:ext cx="4852657" cy="5101316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𝐴</m:t>
                    </m:r>
                  </m:oMath>
                </a14:m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上升或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𝑘</m:t>
                    </m:r>
                  </m:oMath>
                </a14:m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上升：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712788" indent="-350838">
                  <a:lnSpc>
                    <a:spcPct val="100000"/>
                  </a:lnSpc>
                  <a:buFont typeface="+mj-lt"/>
                  <a:buAutoNum type="arabicParenR"/>
                </a:pP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直觀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分析：</a:t>
                </a:r>
                <a:r>
                  <a:rPr lang="en-US" altLang="zh-TW" sz="2000" dirty="0">
                    <a:solidFill>
                      <a:srgbClr val="0070C0"/>
                    </a:solidFill>
                    <a:ea typeface="cwTeX Q Yuan" panose="02000603000000000000" pitchFamily="2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𝐴</m:t>
                    </m:r>
                  </m:oMath>
                </a14:m>
                <a:r>
                  <a:rPr lang="en-US" altLang="zh-TW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 </a:t>
                </a: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上升或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𝑘</m:t>
                    </m:r>
                  </m:oMath>
                </a14:m>
                <a:r>
                  <a:rPr lang="en-US" altLang="zh-TW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 </a:t>
                </a: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上升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使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MPL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上升，勞動雇用量上升。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712788" indent="-350838">
                  <a:lnSpc>
                    <a:spcPct val="100000"/>
                  </a:lnSpc>
                  <a:buFont typeface="+mj-lt"/>
                  <a:buAutoNum type="arabicParenR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圖形分析：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1063625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廠商原來選擇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B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點，雇用量是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𝑛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。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1063625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工資率上升，最適選擇移向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C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點，勞動雇用量降至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𝑛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。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1063625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𝐴</m:t>
                    </m:r>
                  </m:oMath>
                </a14:m>
                <a:r>
                  <a:rPr lang="en-US" altLang="zh-TW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 </a:t>
                </a: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上升或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𝑘</m:t>
                    </m:r>
                  </m:oMath>
                </a14:m>
                <a:r>
                  <a:rPr lang="en-US" altLang="zh-TW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 </a:t>
                </a: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上升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，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MPL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曲線外移，最適選擇</a:t>
                </a: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移向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D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點，雇用量增至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𝑛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。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1063625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結論：</a:t>
                </a:r>
                <a:r>
                  <a:rPr lang="en-US" altLang="zh-TW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MPL </a:t>
                </a: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曲線即是廠商的勞動需求曲線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。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en-US" altLang="zh-TW" sz="2000" dirty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9711" y="1570789"/>
                <a:ext cx="4852657" cy="5101316"/>
              </a:xfrm>
              <a:blipFill rotWithShape="0">
                <a:blip r:embed="rId4"/>
                <a:stretch>
                  <a:fillRect l="-1131" t="-717" r="-59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011530"/>
              </p:ext>
            </p:extLst>
          </p:nvPr>
        </p:nvGraphicFramePr>
        <p:xfrm>
          <a:off x="5378406" y="3092997"/>
          <a:ext cx="3575350" cy="3071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59" name="Visio" r:id="rId6" imgW="4206294" imgH="3613663" progId="Visio.Drawing.11">
                  <p:embed/>
                </p:oleObj>
              </mc:Choice>
              <mc:Fallback>
                <p:oleObj name="Visio" r:id="rId6" imgW="4206294" imgH="361366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378406" y="3092997"/>
                        <a:ext cx="3575350" cy="3071614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1905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328336"/>
              </p:ext>
            </p:extLst>
          </p:nvPr>
        </p:nvGraphicFramePr>
        <p:xfrm>
          <a:off x="5378406" y="3092997"/>
          <a:ext cx="3575350" cy="3071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0" name="Visio" r:id="rId9" imgW="4206294" imgH="3613663" progId="Visio.Drawing.11">
                  <p:embed/>
                </p:oleObj>
              </mc:Choice>
              <mc:Fallback>
                <p:oleObj name="Visio" r:id="rId9" imgW="4206294" imgH="361366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378406" y="3092997"/>
                        <a:ext cx="3575350" cy="3071614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1905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594854"/>
              </p:ext>
            </p:extLst>
          </p:nvPr>
        </p:nvGraphicFramePr>
        <p:xfrm>
          <a:off x="5378406" y="3092997"/>
          <a:ext cx="3575350" cy="3071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1" name="Visio" r:id="rId12" imgW="4206294" imgH="3613663" progId="Visio.Drawing.11">
                  <p:embed/>
                </p:oleObj>
              </mc:Choice>
              <mc:Fallback>
                <p:oleObj name="Visio" r:id="rId12" imgW="4206294" imgH="361366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378406" y="3092997"/>
                        <a:ext cx="3575350" cy="3071614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1905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855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6573997"/>
              </p:ext>
            </p:extLst>
          </p:nvPr>
        </p:nvGraphicFramePr>
        <p:xfrm>
          <a:off x="1952938" y="4315230"/>
          <a:ext cx="5062802" cy="2356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6" name="Visio" r:id="rId5" imgW="5625335" imgH="2618749" progId="Visio.Drawing.11">
                  <p:embed/>
                </p:oleObj>
              </mc:Choice>
              <mc:Fallback>
                <p:oleObj name="Visio" r:id="rId5" imgW="5625335" imgH="261874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52938" y="4315230"/>
                        <a:ext cx="5062802" cy="2356874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1905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3327" y="127818"/>
            <a:ext cx="8062025" cy="1012223"/>
          </a:xfrm>
        </p:spPr>
        <p:txBody>
          <a:bodyPr/>
          <a:lstStyle/>
          <a:p>
            <a:r>
              <a:rPr lang="en-US" altLang="zh-TW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4.  </a:t>
            </a:r>
            <a:r>
              <a:rPr lang="zh-TW" altLang="en-US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勞動需求與商品供給函數</a:t>
            </a:r>
            <a:endParaRPr lang="zh-TW" dirty="0"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508075" y="1681316"/>
            <a:ext cx="4445762" cy="4990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None/>
              <a:defRPr lang="zh-TW"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zh-TW"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zh-TW"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zh-TW" sz="825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zh-TW" sz="825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TW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TW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TW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TW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zh-TW" sz="2000" dirty="0" smtClean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508075" y="1457011"/>
                <a:ext cx="8203846" cy="2692958"/>
              </a:xfrm>
            </p:spPr>
            <p:txBody>
              <a:bodyPr>
                <a:normAutofit lnSpcReduction="10000"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商品供給曲線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720725" indent="-366713">
                  <a:lnSpc>
                    <a:spcPct val="100000"/>
                  </a:lnSpc>
                  <a:buFont typeface="+mj-lt"/>
                  <a:buAutoNum type="arabicParenR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廠商原來選擇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B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點，勞動及產出分別為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𝑛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及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𝑦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。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720725" indent="-366713">
                  <a:lnSpc>
                    <a:spcPct val="100000"/>
                  </a:lnSpc>
                  <a:buFont typeface="+mj-lt"/>
                  <a:buAutoNum type="arabicParenR"/>
                </a:pP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工資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率升至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𝑤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，</a:t>
                </a: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選擇自 </a:t>
                </a:r>
                <a:r>
                  <a:rPr lang="en-US" altLang="zh-TW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B </a:t>
                </a: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點移至 </a:t>
                </a:r>
                <a:r>
                  <a:rPr lang="en-US" altLang="zh-TW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C </a:t>
                </a: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點，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勞動降至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𝑛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，產出降至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𝑦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。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720725" indent="-366713">
                  <a:lnSpc>
                    <a:spcPct val="100000"/>
                  </a:lnSpc>
                  <a:buFont typeface="+mj-lt"/>
                  <a:buAutoNum type="arabicParenR"/>
                </a:pP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𝐴</m:t>
                    </m:r>
                  </m:oMath>
                </a14:m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 上升</a:t>
                </a: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或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𝑘</m:t>
                    </m:r>
                  </m:oMath>
                </a14:m>
                <a:r>
                  <a:rPr lang="en-US" altLang="zh-TW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上升，</a:t>
                </a: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選擇自 </a:t>
                </a:r>
                <a:r>
                  <a:rPr lang="en-US" altLang="zh-TW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B </a:t>
                </a: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點移至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D </a:t>
                </a: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點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，產出升至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𝑦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，其中，包括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B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點至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B’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點的「直接效果」及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ea typeface="cwTeX Q Yuan" panose="02000603000000000000" pitchFamily="2" charset="-120"/>
                  </a:rPr>
                  <a:t> B’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ea typeface="cwTeX Q Yuan" panose="02000603000000000000" pitchFamily="2" charset="-120"/>
                  </a:rPr>
                  <a:t>點至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ea typeface="cwTeX Q Yuan" panose="02000603000000000000" pitchFamily="2" charset="-120"/>
                  </a:rPr>
                  <a:t>D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ea typeface="cwTeX Q Yuan" panose="02000603000000000000" pitchFamily="2" charset="-120"/>
                  </a:rPr>
                  <a:t>點的「間接效果」。</a:t>
                </a:r>
                <a:endParaRPr lang="en-US" altLang="zh-TW" sz="2000" dirty="0" smtClean="0">
                  <a:solidFill>
                    <a:srgbClr val="0070C0"/>
                  </a:solidFill>
                  <a:ea typeface="cwTeX Q Yuan" panose="02000603000000000000" pitchFamily="2" charset="-120"/>
                </a:endParaRPr>
              </a:p>
              <a:p>
                <a:pPr marL="720725" indent="-366713">
                  <a:lnSpc>
                    <a:spcPct val="100000"/>
                  </a:lnSpc>
                  <a:buFont typeface="+mj-lt"/>
                  <a:buAutoNum type="arabicParenR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結論：商品供給曲線與勞動需求曲線性質類似。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075" y="1457011"/>
                <a:ext cx="8203846" cy="2692958"/>
              </a:xfrm>
              <a:blipFill rotWithShape="0">
                <a:blip r:embed="rId7"/>
                <a:stretch>
                  <a:fillRect l="-669" t="-226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260168"/>
              </p:ext>
            </p:extLst>
          </p:nvPr>
        </p:nvGraphicFramePr>
        <p:xfrm>
          <a:off x="1952938" y="4315229"/>
          <a:ext cx="5062802" cy="2356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7" name="Visio" r:id="rId9" imgW="5625335" imgH="2618749" progId="Visio.Drawing.11">
                  <p:embed/>
                </p:oleObj>
              </mc:Choice>
              <mc:Fallback>
                <p:oleObj name="Visio" r:id="rId9" imgW="5625335" imgH="261874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52938" y="4315229"/>
                        <a:ext cx="5062802" cy="2356874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1905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394096"/>
              </p:ext>
            </p:extLst>
          </p:nvPr>
        </p:nvGraphicFramePr>
        <p:xfrm>
          <a:off x="1952938" y="4315229"/>
          <a:ext cx="5062802" cy="2356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8" name="Visio" r:id="rId12" imgW="5625335" imgH="2618749" progId="Visio.Drawing.11">
                  <p:embed/>
                </p:oleObj>
              </mc:Choice>
              <mc:Fallback>
                <p:oleObj name="Visio" r:id="rId12" imgW="5625335" imgH="261874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952938" y="4315229"/>
                        <a:ext cx="5062802" cy="2356874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1905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883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3327" y="127818"/>
            <a:ext cx="8062025" cy="1012223"/>
          </a:xfrm>
        </p:spPr>
        <p:txBody>
          <a:bodyPr/>
          <a:lstStyle/>
          <a:p>
            <a:r>
              <a:rPr lang="en-US" altLang="zh-TW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4.  </a:t>
            </a:r>
            <a:r>
              <a:rPr lang="zh-TW" altLang="en-US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勞動需求與商品供給函數</a:t>
            </a:r>
            <a:endParaRPr lang="zh-TW" dirty="0"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508075" y="1681316"/>
            <a:ext cx="4445762" cy="4990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None/>
              <a:defRPr lang="zh-TW"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zh-TW"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zh-TW"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zh-TW" sz="825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zh-TW" sz="825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TW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TW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TW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TW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zh-TW" sz="2000" dirty="0" smtClean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508075" y="1457010"/>
                <a:ext cx="8203846" cy="5307584"/>
              </a:xfrm>
            </p:spPr>
            <p:txBody>
              <a:bodyPr>
                <a:normAutofit fontScale="92500" lnSpcReduction="20000"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勞動需求函數：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𝑛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𝑑</m:t>
                          </m:r>
                        </m:sup>
                      </m:sSup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=</m:t>
                      </m:r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𝑛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𝑑</m:t>
                          </m:r>
                        </m:sup>
                      </m:sSup>
                      <m:d>
                        <m:dPr>
                          <m:ctrlP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𝑤</m:t>
                          </m:r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(−),</m:t>
                          </m:r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𝐴</m:t>
                          </m:r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(+),</m:t>
                          </m:r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𝑘</m:t>
                          </m:r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(+)</m:t>
                          </m:r>
                        </m:e>
                      </m:d>
                    </m:oMath>
                  </m:oMathPara>
                </a14:m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商品</a:t>
                </a: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供給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函數：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𝑠</m:t>
                          </m:r>
                        </m:sup>
                      </m:sSup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=</m:t>
                      </m:r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𝐴𝐹</m:t>
                      </m:r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[</m:t>
                      </m:r>
                      <m:r>
                        <a:rPr lang="en-US" altLang="zh-TW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𝑘</m:t>
                      </m:r>
                      <m:r>
                        <a:rPr lang="en-US" altLang="zh-TW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,</m:t>
                      </m:r>
                      <m:sSup>
                        <m:sSupPr>
                          <m:ctrlP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𝑛</m:t>
                          </m:r>
                        </m:e>
                        <m:sup>
                          <m: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𝑑</m:t>
                          </m:r>
                        </m:sup>
                      </m:sSup>
                      <m:r>
                        <a:rPr lang="en-US" altLang="zh-TW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(</m:t>
                      </m:r>
                      <m:r>
                        <a:rPr lang="en-US" altLang="zh-TW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𝑤</m:t>
                      </m:r>
                      <m:r>
                        <a:rPr lang="en-US" altLang="zh-TW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,</m:t>
                      </m:r>
                      <m:r>
                        <a:rPr lang="en-US" altLang="zh-TW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𝐴</m:t>
                      </m:r>
                      <m:r>
                        <a:rPr lang="en-US" altLang="zh-TW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,</m:t>
                      </m:r>
                      <m:r>
                        <a:rPr lang="en-US" altLang="zh-TW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𝑘</m:t>
                      </m:r>
                      <m:r>
                        <a:rPr lang="en-US" altLang="zh-TW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)]=</m:t>
                      </m:r>
                      <m:sSup>
                        <m:sSupPr>
                          <m:ctrlP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𝑦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𝑠</m:t>
                          </m:r>
                        </m:sup>
                      </m:sSup>
                      <m:d>
                        <m:dPr>
                          <m:ctrlP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𝑤</m:t>
                          </m:r>
                          <m: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(−),</m:t>
                          </m:r>
                          <m: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𝐴</m:t>
                          </m:r>
                          <m: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(+),</m:t>
                          </m:r>
                          <m: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𝑘</m:t>
                          </m:r>
                          <m: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(+)</m:t>
                          </m:r>
                        </m:e>
                      </m:d>
                    </m:oMath>
                  </m:oMathPara>
                </a14:m>
                <a:endParaRPr lang="en-US" altLang="zh-TW" sz="2000" dirty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實例：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Cobb-Douglas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生產函數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354013">
                  <a:lnSpc>
                    <a:spcPct val="100000"/>
                  </a:lnSpc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根據一階條件：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𝑀𝑃𝐿</m:t>
                    </m:r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=</m:t>
                    </m:r>
                    <m:d>
                      <m:dPr>
                        <m:ctrlP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1−</m:t>
                        </m:r>
                        <m:r>
                          <a:rPr lang="zh-TW" alt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𝛼</m:t>
                        </m:r>
                      </m:e>
                    </m:d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𝐴</m:t>
                    </m:r>
                    <m:sSup>
                      <m:sSupPr>
                        <m:ctrlP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𝑘</m:t>
                        </m:r>
                      </m:e>
                      <m:sup>
                        <m:r>
                          <a:rPr lang="zh-TW" alt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𝛼</m:t>
                        </m:r>
                      </m:sup>
                    </m:sSup>
                    <m:sSup>
                      <m:sSupPr>
                        <m:ctrlP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𝑛</m:t>
                        </m:r>
                      </m:e>
                      <m:sup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−</m:t>
                        </m:r>
                        <m:r>
                          <a:rPr lang="zh-TW" alt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𝛼</m:t>
                        </m:r>
                      </m:sup>
                    </m:sSup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=</m:t>
                    </m:r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𝑤</m:t>
                    </m:r>
                  </m:oMath>
                </a14:m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，移項整理後，可得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𝑛</m:t>
                          </m:r>
                        </m:e>
                        <m:sup>
                          <m: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𝑑</m:t>
                          </m:r>
                        </m:sup>
                      </m:sSup>
                      <m:r>
                        <a:rPr lang="en-US" altLang="zh-TW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=</m:t>
                      </m:r>
                      <m:sSup>
                        <m:sSupPr>
                          <m:ctrlP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𝑛</m:t>
                          </m:r>
                        </m:e>
                        <m:sup>
                          <m: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𝑑</m:t>
                          </m:r>
                        </m:sup>
                      </m:sSup>
                      <m:d>
                        <m:dPr>
                          <m:ctrlP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𝑤</m:t>
                          </m:r>
                          <m: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,</m:t>
                          </m:r>
                          <m: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𝐴</m:t>
                          </m:r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,</m:t>
                          </m:r>
                          <m: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𝑘</m:t>
                          </m:r>
                        </m:e>
                      </m:d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=</m:t>
                      </m:r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altLang="zh-TW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wTeX Q Yuan" panose="02000603000000000000" pitchFamily="2" charset="-12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wTeX Q Yuan" panose="02000603000000000000" pitchFamily="2" charset="-120"/>
                                        </a:rPr>
                                        <m:t>1−</m:t>
                                      </m:r>
                                      <m:r>
                                        <a:rPr lang="zh-TW" altLang="en-US" sz="2000" i="1">
                                          <a:solidFill>
                                            <a:srgbClr val="0070C0"/>
                                          </a:solidFill>
                                          <a:latin typeface="Cambria Math" panose="02040503050406030204" pitchFamily="18" charset="0"/>
                                          <a:ea typeface="cwTeX Q Yuan" panose="02000603000000000000" pitchFamily="2" charset="-120"/>
                                        </a:rPr>
                                        <m:t>𝛼</m:t>
                                      </m:r>
                                    </m:e>
                                  </m:d>
                                  <m:r>
                                    <a:rPr lang="en-US" altLang="zh-TW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𝐴</m:t>
                                  </m:r>
                                </m:num>
                                <m:den>
                                  <m:r>
                                    <a:rPr lang="en-US" altLang="zh-TW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𝑤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1/</m:t>
                          </m:r>
                          <m:r>
                            <a:rPr lang="zh-TW" alt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𝛼</m:t>
                          </m:r>
                        </m:sup>
                      </m:sSup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𝑘</m:t>
                      </m:r>
                    </m:oMath>
                  </m:oMathPara>
                </a14:m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354013">
                  <a:lnSpc>
                    <a:spcPct val="100000"/>
                  </a:lnSpc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以自然對數表達，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ln</m:t>
                        </m:r>
                      </m:fName>
                      <m:e>
                        <m:sSup>
                          <m:sSupPr>
                            <m:ctrlPr>
                              <a:rPr lang="en-US" altLang="zh-TW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sSupPr>
                          <m:e>
                            <m:r>
                              <a:rPr lang="en-US" altLang="zh-TW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𝑑</m:t>
                            </m:r>
                          </m:sup>
                        </m:sSup>
                      </m:e>
                    </m:func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=</m:t>
                    </m:r>
                    <m:f>
                      <m:fPr>
                        <m:ctrlP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1</m:t>
                        </m:r>
                      </m:num>
                      <m:den>
                        <m:r>
                          <a:rPr lang="zh-TW" alt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𝛼</m:t>
                        </m:r>
                      </m:den>
                    </m:f>
                    <m:func>
                      <m:funcPr>
                        <m:ctrlP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altLang="zh-TW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dPr>
                          <m:e>
                            <m:r>
                              <a:rPr lang="en-US" altLang="zh-TW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1−</m:t>
                            </m:r>
                            <m:r>
                              <a:rPr lang="zh-TW" alt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𝛼</m:t>
                            </m:r>
                          </m:e>
                        </m:d>
                      </m:e>
                    </m:func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−</m:t>
                    </m:r>
                    <m:f>
                      <m:f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fPr>
                      <m:num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1</m:t>
                        </m:r>
                      </m:num>
                      <m:den>
                        <m:r>
                          <a:rPr lang="zh-TW" alt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𝛼</m:t>
                        </m:r>
                      </m:den>
                    </m:f>
                    <m:func>
                      <m:func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ln</m:t>
                        </m:r>
                      </m:fName>
                      <m:e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𝑤</m:t>
                        </m:r>
                      </m:e>
                    </m:func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+</m:t>
                    </m:r>
                    <m:f>
                      <m:f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fPr>
                      <m:num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1</m:t>
                        </m:r>
                      </m:num>
                      <m:den>
                        <m:r>
                          <a:rPr lang="zh-TW" alt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𝛼</m:t>
                        </m:r>
                      </m:den>
                    </m:f>
                    <m:func>
                      <m:func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ln</m:t>
                        </m:r>
                      </m:fName>
                      <m:e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𝐴</m:t>
                        </m:r>
                      </m:e>
                    </m:func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+</m:t>
                    </m:r>
                    <m:func>
                      <m:funcPr>
                        <m:ctrlP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ln</m:t>
                        </m:r>
                      </m:fName>
                      <m:e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𝑘</m:t>
                        </m:r>
                      </m:e>
                    </m:func>
                  </m:oMath>
                </a14:m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354013">
                  <a:lnSpc>
                    <a:spcPct val="100000"/>
                  </a:lnSpc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商品供給函數是：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ln</m:t>
                          </m:r>
                        </m:fName>
                        <m:e>
                          <m:sSup>
                            <m:sSupPr>
                              <m:ctrlPr>
                                <a:rPr lang="en-US" altLang="zh-TW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</m:ctrlPr>
                            </m:sSupPr>
                            <m:e>
                              <m: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𝑠</m:t>
                              </m:r>
                            </m:sup>
                          </m:sSup>
                        </m:e>
                      </m:func>
                      <m:r>
                        <a:rPr lang="en-US" altLang="zh-TW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=</m:t>
                      </m:r>
                      <m:r>
                        <a:rPr lang="zh-TW" alt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常數項</m:t>
                      </m:r>
                      <m:r>
                        <a:rPr lang="en-US" altLang="zh-TW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−</m:t>
                      </m:r>
                      <m:d>
                        <m:dPr>
                          <m:ctrlPr>
                            <a:rPr lang="en-US" altLang="zh-TW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1−</m:t>
                              </m:r>
                              <m:r>
                                <a:rPr lang="zh-TW" alt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zh-TW" alt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𝛼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ln</m:t>
                          </m:r>
                        </m:fName>
                        <m:e>
                          <m: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𝑤</m:t>
                          </m:r>
                        </m:e>
                      </m:func>
                      <m:r>
                        <a:rPr lang="en-US" altLang="zh-TW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+</m:t>
                      </m:r>
                      <m:f>
                        <m:fPr>
                          <m:ctrlP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1</m:t>
                          </m:r>
                        </m:num>
                        <m:den>
                          <m:r>
                            <a:rPr lang="zh-TW" altLang="en-US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𝛼</m:t>
                          </m:r>
                        </m:den>
                      </m:f>
                      <m:func>
                        <m:funcPr>
                          <m:ctrlP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ln</m:t>
                          </m:r>
                        </m:fName>
                        <m:e>
                          <m: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𝐴</m:t>
                          </m:r>
                        </m:e>
                      </m:func>
                      <m:r>
                        <a:rPr lang="en-US" altLang="zh-TW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+</m:t>
                      </m:r>
                      <m:func>
                        <m:funcPr>
                          <m:ctrlP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0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ln</m:t>
                          </m:r>
                        </m:fName>
                        <m:e>
                          <m: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𝑘</m:t>
                          </m:r>
                        </m:e>
                      </m:func>
                    </m:oMath>
                  </m:oMathPara>
                </a14:m>
                <a:endParaRPr lang="en-US" altLang="zh-TW" sz="2000" dirty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>
                  <a:lnSpc>
                    <a:spcPct val="100000"/>
                  </a:lnSpc>
                </a:pP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720725" indent="-366713">
                  <a:lnSpc>
                    <a:spcPct val="100000"/>
                  </a:lnSpc>
                  <a:buFont typeface="+mj-lt"/>
                  <a:buAutoNum type="arabicParenR"/>
                </a:pPr>
                <a:endParaRPr lang="en-US" altLang="zh-TW" sz="2000" dirty="0" smtClean="0">
                  <a:solidFill>
                    <a:srgbClr val="0070C0"/>
                  </a:solidFill>
                  <a:ea typeface="cwTeX Q Yuan" panose="02000603000000000000" pitchFamily="2" charset="-120"/>
                </a:endParaRPr>
              </a:p>
              <a:p>
                <a:pPr marL="720725" indent="-366713">
                  <a:lnSpc>
                    <a:spcPct val="100000"/>
                  </a:lnSpc>
                  <a:buFont typeface="+mj-lt"/>
                  <a:buAutoNum type="arabicParenR"/>
                </a:pP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075" y="1457010"/>
                <a:ext cx="8203846" cy="5307584"/>
              </a:xfrm>
              <a:blipFill rotWithShape="0">
                <a:blip r:embed="rId3"/>
                <a:stretch>
                  <a:fillRect l="-520" t="-1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432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3327" y="127818"/>
            <a:ext cx="8062025" cy="1012223"/>
          </a:xfrm>
        </p:spPr>
        <p:txBody>
          <a:bodyPr/>
          <a:lstStyle/>
          <a:p>
            <a:r>
              <a:rPr lang="en-US" altLang="zh-TW" dirty="0">
                <a:latin typeface="cwTeX Q Yuan" panose="02000603000000000000" pitchFamily="2" charset="-120"/>
                <a:ea typeface="cwTeX Q Yuan" panose="02000603000000000000" pitchFamily="2" charset="-120"/>
              </a:rPr>
              <a:t>5</a:t>
            </a:r>
            <a:r>
              <a:rPr lang="en-US" altLang="zh-TW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.  </a:t>
            </a:r>
            <a:r>
              <a:rPr lang="zh-TW" altLang="en-US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能源危機</a:t>
            </a:r>
            <a:r>
              <a:rPr lang="zh-TW" altLang="en-US" dirty="0">
                <a:latin typeface="cwTeX Q Yuan" panose="02000603000000000000" pitchFamily="2" charset="-120"/>
                <a:ea typeface="cwTeX Q Yuan" panose="02000603000000000000" pitchFamily="2" charset="-120"/>
              </a:rPr>
              <a:t>與總合要素生產力</a:t>
            </a:r>
            <a:endParaRPr lang="zh-TW" dirty="0"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508075" y="1457010"/>
                <a:ext cx="8203846" cy="5150267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生產函數：令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𝑥</m:t>
                    </m:r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=</m:t>
                    </m:r>
                    <m:r>
                      <a:rPr lang="zh-TW" alt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原油投入量</m:t>
                    </m:r>
                  </m:oMath>
                </a14:m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 (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中間投入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)</a:t>
                </a: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𝑦</m:t>
                      </m:r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=</m:t>
                      </m:r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𝐹</m:t>
                      </m:r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𝑘</m:t>
                      </m:r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,</m:t>
                      </m:r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𝑛</m:t>
                      </m:r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,</m:t>
                      </m:r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𝑥</m:t>
                      </m:r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)</m:t>
                      </m:r>
                    </m:oMath>
                  </m:oMathPara>
                </a14:m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廠商的選擇問題：令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ea typeface="cwTeX Q Yuan" panose="02000603000000000000" pitchFamily="2" charset="-12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𝑞</m:t>
                    </m:r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=</m:t>
                    </m:r>
                    <m:r>
                      <a:rPr lang="zh-TW" alt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原油實質價格</m:t>
                    </m:r>
                  </m:oMath>
                </a14:m>
                <a:endParaRPr lang="en-US" altLang="zh-TW" sz="2000" dirty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00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max</m:t>
                              </m:r>
                            </m:e>
                            <m:lim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TW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𝑛</m:t>
                                  </m:r>
                                  <m:r>
                                    <a:rPr lang="en-US" altLang="zh-TW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,</m:t>
                                  </m:r>
                                  <m:r>
                                    <a:rPr lang="en-US" altLang="zh-TW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𝑥</m:t>
                                  </m:r>
                                </m:e>
                              </m:d>
                            </m:lim>
                          </m:limLow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  </m:t>
                          </m:r>
                        </m:fName>
                        <m:e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𝑛</m:t>
                              </m:r>
                              <m: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,</m:t>
                              </m:r>
                              <m: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=</m:t>
                          </m:r>
                        </m:e>
                      </m:func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𝐹</m:t>
                      </m:r>
                      <m:d>
                        <m:dPr>
                          <m:ctrlP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𝑘</m:t>
                          </m:r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𝑛</m:t>
                          </m:r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𝑥</m:t>
                          </m:r>
                        </m:e>
                      </m:d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−(</m:t>
                      </m:r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𝑤𝑛</m:t>
                      </m:r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+</m:t>
                      </m:r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𝑞𝑥</m:t>
                      </m:r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)</m:t>
                      </m:r>
                    </m:oMath>
                  </m:oMathPara>
                </a14:m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一階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條件：</a:t>
                </a:r>
                <a:endParaRPr lang="en-US" altLang="zh-TW" sz="2000" dirty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𝑀𝑃𝐿</m:t>
                      </m:r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𝐹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𝑘</m:t>
                          </m:r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𝑛</m:t>
                          </m:r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𝑥</m:t>
                          </m:r>
                        </m:e>
                      </m:d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=</m:t>
                      </m:r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𝑤</m:t>
                      </m:r>
                    </m:oMath>
                  </m:oMathPara>
                </a14:m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𝑀𝑃</m:t>
                      </m:r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𝑋</m:t>
                      </m:r>
                      <m:r>
                        <a:rPr lang="en-US" altLang="zh-TW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𝐹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𝑘</m:t>
                          </m:r>
                          <m: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,</m:t>
                          </m:r>
                          <m: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𝑛</m:t>
                          </m:r>
                          <m: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,</m:t>
                          </m:r>
                          <m:r>
                            <a:rPr lang="en-US" altLang="zh-TW" sz="20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𝑥</m:t>
                          </m:r>
                        </m:e>
                      </m:d>
                      <m:r>
                        <a:rPr lang="en-US" altLang="zh-TW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=</m:t>
                      </m:r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𝑞</m:t>
                      </m:r>
                    </m:oMath>
                  </m:oMathPara>
                </a14:m>
                <a:endParaRPr lang="en-US" altLang="zh-TW" sz="2000" dirty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直觀分析：當原油價格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𝑞</m:t>
                    </m:r>
                  </m:oMath>
                </a14:m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 上升時，原油投入量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𝑥</m:t>
                    </m:r>
                  </m:oMath>
                </a14:m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 下降。根據要素互補性質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𝐹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𝑛𝑥</m:t>
                        </m:r>
                      </m:sub>
                    </m:sSub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&gt;0</m:t>
                    </m:r>
                  </m:oMath>
                </a14:m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)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，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MPL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下降。其他條件不變下，生產函數比例下移，勞動需求及產出下降。因此，原油價格下降的效果與總合要素生產力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𝐴</m:t>
                    </m:r>
                  </m:oMath>
                </a14:m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 下降類似。</a:t>
                </a:r>
                <a:endParaRPr lang="en-US" altLang="zh-TW" sz="2000" dirty="0" smtClean="0">
                  <a:solidFill>
                    <a:srgbClr val="0070C0"/>
                  </a:solidFill>
                  <a:ea typeface="cwTeX Q Yuan" panose="02000603000000000000" pitchFamily="2" charset="-120"/>
                </a:endParaRPr>
              </a:p>
              <a:p>
                <a:pPr marL="720725" indent="-366713">
                  <a:lnSpc>
                    <a:spcPct val="100000"/>
                  </a:lnSpc>
                  <a:buFont typeface="+mj-lt"/>
                  <a:buAutoNum type="arabicParenR"/>
                </a:pP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075" y="1457010"/>
                <a:ext cx="8203846" cy="5150267"/>
              </a:xfrm>
              <a:blipFill rotWithShape="0">
                <a:blip r:embed="rId3"/>
                <a:stretch>
                  <a:fillRect l="-669" t="-5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080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3327" y="127818"/>
            <a:ext cx="8062025" cy="1012223"/>
          </a:xfrm>
        </p:spPr>
        <p:txBody>
          <a:bodyPr/>
          <a:lstStyle/>
          <a:p>
            <a:r>
              <a:rPr lang="en-US" altLang="zh-TW" dirty="0">
                <a:latin typeface="cwTeX Q Yuan" panose="02000603000000000000" pitchFamily="2" charset="-120"/>
                <a:ea typeface="cwTeX Q Yuan" panose="02000603000000000000" pitchFamily="2" charset="-120"/>
              </a:rPr>
              <a:t>5</a:t>
            </a:r>
            <a:r>
              <a:rPr lang="en-US" altLang="zh-TW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.  </a:t>
            </a:r>
            <a:r>
              <a:rPr lang="zh-TW" altLang="en-US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能源危機</a:t>
            </a:r>
            <a:r>
              <a:rPr lang="zh-TW" altLang="en-US" dirty="0">
                <a:latin typeface="cwTeX Q Yuan" panose="02000603000000000000" pitchFamily="2" charset="-120"/>
                <a:ea typeface="cwTeX Q Yuan" panose="02000603000000000000" pitchFamily="2" charset="-120"/>
              </a:rPr>
              <a:t>與總合要素生產力</a:t>
            </a:r>
            <a:endParaRPr lang="zh-TW" dirty="0"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07034" y="1498595"/>
                <a:ext cx="5585792" cy="5150267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圖形分析：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814388" indent="-457200">
                  <a:lnSpc>
                    <a:spcPct val="100000"/>
                  </a:lnSpc>
                  <a:buFont typeface="+mj-lt"/>
                  <a:buAutoNum type="arabicParenR"/>
                </a:pP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廠商原來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選擇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E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點，原油及</a:t>
                </a: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勞動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投入量分別是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𝑥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 及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𝑛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。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814388" indent="-457200">
                  <a:lnSpc>
                    <a:spcPct val="100000"/>
                  </a:lnSpc>
                  <a:buFont typeface="+mj-lt"/>
                  <a:buAutoNum type="arabicParenR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原油價格升至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𝑞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，給定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𝑛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不變，最適選擇自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E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點移至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A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點，原油投入降至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𝑥</m:t>
                    </m:r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′</m:t>
                    </m:r>
                  </m:oMath>
                </a14:m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。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814388" indent="-457200">
                  <a:lnSpc>
                    <a:spcPct val="100000"/>
                  </a:lnSpc>
                  <a:buFont typeface="+mj-lt"/>
                  <a:buAutoNum type="arabicParenR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原油投入量下降使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MPL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下降，勞動需求線左移至虛線的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A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點位置，勞動需求降至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𝑛</m:t>
                    </m:r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′</m:t>
                    </m:r>
                  </m:oMath>
                </a14:m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。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814388" indent="-457200">
                  <a:lnSpc>
                    <a:spcPct val="100000"/>
                  </a:lnSpc>
                  <a:buFont typeface="+mj-lt"/>
                  <a:buAutoNum type="arabicParenR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勞動需求量下降又使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MPX</a:t>
                </a: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下降，最後落於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F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點，原油及勞動投入量分別降至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𝑥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及</a:t>
                </a: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𝑛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。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814388" indent="-457200">
                  <a:lnSpc>
                    <a:spcPct val="100000"/>
                  </a:lnSpc>
                  <a:buFont typeface="+mj-lt"/>
                  <a:buAutoNum type="arabicParenR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結論：原油價格上升導致原油及勞動需求下降，商品供給也下降，效果與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A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下降類似。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034" y="1498595"/>
                <a:ext cx="5585792" cy="5150267"/>
              </a:xfrm>
              <a:blipFill rotWithShape="0">
                <a:blip r:embed="rId4"/>
                <a:stretch>
                  <a:fillRect l="-983" t="-828" r="-491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327316"/>
              </p:ext>
            </p:extLst>
          </p:nvPr>
        </p:nvGraphicFramePr>
        <p:xfrm>
          <a:off x="6178550" y="1535113"/>
          <a:ext cx="2609850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6" name="Visio" r:id="rId6" imgW="2896793" imgH="2721185" progId="Visio.Drawing.11">
                  <p:embed/>
                </p:oleObj>
              </mc:Choice>
              <mc:Fallback>
                <p:oleObj name="Visio" r:id="rId6" imgW="2896793" imgH="272118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78550" y="1535113"/>
                        <a:ext cx="2609850" cy="24511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1905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797321"/>
              </p:ext>
            </p:extLst>
          </p:nvPr>
        </p:nvGraphicFramePr>
        <p:xfrm>
          <a:off x="6175929" y="4199795"/>
          <a:ext cx="2607114" cy="2449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7" name="Visio" r:id="rId9" imgW="2896793" imgH="2721185" progId="Visio.Drawing.11">
                  <p:embed/>
                </p:oleObj>
              </mc:Choice>
              <mc:Fallback>
                <p:oleObj name="Visio" r:id="rId9" imgW="2896793" imgH="272118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75929" y="4199795"/>
                        <a:ext cx="2607114" cy="2449067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1905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物件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615779"/>
              </p:ext>
            </p:extLst>
          </p:nvPr>
        </p:nvGraphicFramePr>
        <p:xfrm>
          <a:off x="6175929" y="1537146"/>
          <a:ext cx="2607114" cy="2449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8" name="Visio" r:id="rId12" imgW="2896793" imgH="2721185" progId="Visio.Drawing.11">
                  <p:embed/>
                </p:oleObj>
              </mc:Choice>
              <mc:Fallback>
                <p:oleObj name="Visio" r:id="rId12" imgW="2896793" imgH="272118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75929" y="1537146"/>
                        <a:ext cx="2607114" cy="2449067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1905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物件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20372"/>
              </p:ext>
            </p:extLst>
          </p:nvPr>
        </p:nvGraphicFramePr>
        <p:xfrm>
          <a:off x="6175929" y="4199794"/>
          <a:ext cx="2607114" cy="2449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9" name="Visio" r:id="rId15" imgW="2896793" imgH="2721185" progId="Visio.Drawing.11">
                  <p:embed/>
                </p:oleObj>
              </mc:Choice>
              <mc:Fallback>
                <p:oleObj name="Visio" r:id="rId15" imgW="2896793" imgH="272118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175929" y="4199794"/>
                        <a:ext cx="2607114" cy="2449067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1905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物件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4774239"/>
              </p:ext>
            </p:extLst>
          </p:nvPr>
        </p:nvGraphicFramePr>
        <p:xfrm>
          <a:off x="6178550" y="1537146"/>
          <a:ext cx="2607114" cy="2449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0" name="Visio" r:id="rId18" imgW="2896793" imgH="2721185" progId="Visio.Drawing.11">
                  <p:embed/>
                </p:oleObj>
              </mc:Choice>
              <mc:Fallback>
                <p:oleObj name="Visio" r:id="rId18" imgW="2896793" imgH="272118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178550" y="1537146"/>
                        <a:ext cx="2607114" cy="2449067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1905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物件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464638"/>
              </p:ext>
            </p:extLst>
          </p:nvPr>
        </p:nvGraphicFramePr>
        <p:xfrm>
          <a:off x="6175929" y="4199794"/>
          <a:ext cx="2607114" cy="2449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1" name="Visio" r:id="rId21" imgW="2896793" imgH="2721185" progId="Visio.Drawing.11">
                  <p:embed/>
                </p:oleObj>
              </mc:Choice>
              <mc:Fallback>
                <p:oleObj name="Visio" r:id="rId21" imgW="2896793" imgH="272118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175929" y="4199794"/>
                        <a:ext cx="2607114" cy="2449067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1905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239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3327" y="127818"/>
            <a:ext cx="8062025" cy="1012223"/>
          </a:xfrm>
        </p:spPr>
        <p:txBody>
          <a:bodyPr/>
          <a:lstStyle/>
          <a:p>
            <a:r>
              <a:rPr lang="en-US" altLang="zh-TW" dirty="0">
                <a:latin typeface="cwTeX Q Yuan" panose="02000603000000000000" pitchFamily="2" charset="-120"/>
                <a:ea typeface="cwTeX Q Yuan" panose="02000603000000000000" pitchFamily="2" charset="-120"/>
              </a:rPr>
              <a:t>5</a:t>
            </a:r>
            <a:r>
              <a:rPr lang="en-US" altLang="zh-TW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.  </a:t>
            </a:r>
            <a:r>
              <a:rPr lang="zh-TW" altLang="en-US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能源危機</a:t>
            </a:r>
            <a:r>
              <a:rPr lang="zh-TW" altLang="en-US" dirty="0">
                <a:latin typeface="cwTeX Q Yuan" panose="02000603000000000000" pitchFamily="2" charset="-120"/>
                <a:ea typeface="cwTeX Q Yuan" panose="02000603000000000000" pitchFamily="2" charset="-120"/>
              </a:rPr>
              <a:t>與總合要素生產力</a:t>
            </a:r>
            <a:endParaRPr lang="zh-TW" dirty="0"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508075" y="1457010"/>
                <a:ext cx="8203846" cy="5150267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實例：</a:t>
                </a:r>
              </a:p>
              <a:p>
                <a:pPr marL="720725" indent="-366713">
                  <a:lnSpc>
                    <a:spcPct val="100000"/>
                  </a:lnSpc>
                  <a:buFont typeface="+mj-lt"/>
                  <a:buAutoNum type="arabicParenR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生產函數：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𝑦</m:t>
                    </m:r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=</m:t>
                    </m:r>
                    <m:sSup>
                      <m:sSupPr>
                        <m:ctrlP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𝑘</m:t>
                        </m:r>
                      </m:e>
                      <m:sup>
                        <m:r>
                          <a:rPr lang="zh-TW" alt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𝛼</m:t>
                        </m:r>
                      </m:sup>
                    </m:sSup>
                    <m:sSup>
                      <m:sSupPr>
                        <m:ctrlP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𝑛</m:t>
                        </m:r>
                      </m:e>
                      <m:sup>
                        <m:r>
                          <a:rPr lang="zh-TW" alt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𝛽</m:t>
                        </m:r>
                      </m:sup>
                    </m:sSup>
                    <m:sSup>
                      <m:sSupPr>
                        <m:ctrlP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𝑥</m:t>
                        </m:r>
                      </m:e>
                      <m:sup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1−</m:t>
                        </m:r>
                        <m:r>
                          <a:rPr lang="zh-TW" alt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𝛼</m:t>
                        </m:r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−</m:t>
                        </m:r>
                        <m:r>
                          <a:rPr lang="zh-TW" alt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𝛽</m:t>
                        </m:r>
                      </m:sup>
                    </m:sSup>
                    <m:r>
                      <a:rPr lang="en-US" altLang="zh-TW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,   </m:t>
                    </m:r>
                    <m:r>
                      <a:rPr lang="el-GR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zh-TW" alt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zh-TW" alt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zh-TW" alt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∈(0,1)</m:t>
                    </m:r>
                  </m:oMath>
                </a14:m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720725" indent="-366713">
                  <a:lnSpc>
                    <a:spcPct val="100000"/>
                  </a:lnSpc>
                  <a:buFont typeface="+mj-lt"/>
                  <a:buAutoNum type="arabicParenR"/>
                </a:pP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一階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條件：</a:t>
                </a:r>
                <a:endParaRPr lang="en-US" altLang="zh-TW" sz="2000" b="0" i="1" dirty="0" smtClean="0">
                  <a:solidFill>
                    <a:srgbClr val="0070C0"/>
                  </a:solidFill>
                  <a:latin typeface="Cambria Math" panose="02040503050406030204" pitchFamily="18" charset="0"/>
                  <a:ea typeface="cwTeX Q Yuan" panose="02000603000000000000" pitchFamily="2" charset="-120"/>
                </a:endParaRPr>
              </a:p>
              <a:p>
                <a:pPr marL="715963" indent="4763">
                  <a:lnSpc>
                    <a:spcPct val="100000"/>
                  </a:lnSpc>
                </a:pPr>
                <a:r>
                  <a:rPr lang="en-US" altLang="zh-TW" sz="2000" b="0" dirty="0" smtClean="0">
                    <a:solidFill>
                      <a:srgbClr val="0070C0"/>
                    </a:solidFill>
                    <a:ea typeface="cwTeX Q Yuan" panose="02000603000000000000" pitchFamily="2" charset="-120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𝑀𝑃𝐿</m:t>
                    </m:r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=</m:t>
                    </m:r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𝑤</m:t>
                    </m:r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  ⟹  </m:t>
                    </m:r>
                    <m:r>
                      <a:rPr lang="zh-TW" alt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f>
                      <m:fPr>
                        <m:type m:val="lin"/>
                        <m:ctrlPr>
                          <a:rPr lang="zh-TW" alt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den>
                    </m:f>
                  </m:oMath>
                </a14:m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715963">
                  <a:lnSpc>
                    <a:spcPct val="100000"/>
                  </a:lnSpc>
                </a:pPr>
                <a:r>
                  <a:rPr lang="en-US" altLang="zh-TW" sz="2000" dirty="0" smtClean="0">
                    <a:solidFill>
                      <a:srgbClr val="0070C0"/>
                    </a:solidFill>
                    <a:ea typeface="cwTeX Q Yuan" panose="02000603000000000000" pitchFamily="2" charset="-120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𝑀𝑃</m:t>
                    </m:r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𝑋</m:t>
                    </m:r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=</m:t>
                    </m:r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𝑞</m:t>
                    </m:r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 </m:t>
                    </m:r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 </m:t>
                    </m:r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⟹</m:t>
                    </m:r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  (1−</m:t>
                    </m:r>
                    <m:r>
                      <a:rPr lang="zh-TW" alt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𝛼</m:t>
                    </m:r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−</m:t>
                    </m:r>
                    <m:r>
                      <a:rPr lang="zh-TW" alt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f>
                      <m:fPr>
                        <m:type m:val="lin"/>
                        <m:ctrlPr>
                          <a:rPr lang="zh-TW" alt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en-US" altLang="zh-TW" sz="2000" dirty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712788" indent="-366713">
                  <a:lnSpc>
                    <a:spcPct val="100000"/>
                  </a:lnSpc>
                  <a:buFont typeface="+mj-lt"/>
                  <a:buAutoNum type="arabicParenR" startAt="3"/>
                </a:pPr>
                <a:r>
                  <a:rPr lang="zh-TW" altLang="en-US" sz="2000" dirty="0" smtClean="0">
                    <a:solidFill>
                      <a:srgbClr val="0070C0"/>
                    </a:solidFill>
                    <a:ea typeface="cwTeX Q Yuan" panose="02000603000000000000" pitchFamily="2" charset="-120"/>
                  </a:rPr>
                  <a:t>根據第二個一階條件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𝑥</m:t>
                    </m:r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=(1−</m:t>
                    </m:r>
                    <m:r>
                      <a:rPr lang="zh-TW" alt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𝛼</m:t>
                    </m:r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−</m:t>
                    </m:r>
                    <m:r>
                      <a:rPr lang="zh-TW" alt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f>
                      <m:fPr>
                        <m:type m:val="lin"/>
                        <m:ctrlPr>
                          <a:rPr lang="zh-TW" alt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，代入生產函數，化簡可得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357188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𝑦</m:t>
                      </m:r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=</m:t>
                      </m:r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1−</m:t>
                                  </m:r>
                                  <m:r>
                                    <a:rPr lang="zh-TW" alt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𝛼</m:t>
                                  </m:r>
                                  <m:r>
                                    <a:rPr lang="en-US" altLang="zh-TW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−</m:t>
                                  </m:r>
                                  <m:r>
                                    <a:rPr lang="zh-TW" altLang="en-US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𝛽</m:t>
                                  </m:r>
                                </m:num>
                                <m:den>
                                  <m:r>
                                    <a:rPr lang="en-US" altLang="zh-TW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  <a:ea typeface="cwTeX Q Yuan" panose="02000603000000000000" pitchFamily="2" charset="-120"/>
                                    </a:rPr>
                                    <m:t>𝑞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</m:ctrlPr>
                            </m:fPr>
                            <m:num>
                              <m:r>
                                <a:rPr lang="en-US" altLang="zh-TW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1−</m:t>
                              </m:r>
                              <m:r>
                                <a:rPr lang="zh-TW" alt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𝛼</m:t>
                              </m:r>
                              <m:r>
                                <a:rPr lang="en-US" altLang="zh-TW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−</m:t>
                              </m:r>
                              <m:r>
                                <a:rPr lang="zh-TW" alt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zh-TW" alt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𝛼</m:t>
                              </m:r>
                              <m: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+</m:t>
                              </m:r>
                              <m:r>
                                <a:rPr lang="zh-TW" alt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𝛽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𝑘</m:t>
                          </m:r>
                        </m:e>
                        <m:sup>
                          <m:f>
                            <m:fPr>
                              <m:ctrlP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</m:ctrlPr>
                            </m:fPr>
                            <m:num>
                              <m:r>
                                <a:rPr lang="zh-TW" altLang="en-US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zh-TW" alt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𝛼</m:t>
                              </m:r>
                              <m: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+</m:t>
                              </m:r>
                              <m:r>
                                <a:rPr lang="zh-TW" alt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𝛽</m:t>
                              </m:r>
                            </m:den>
                          </m:f>
                        </m:sup>
                      </m:sSup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 </m:t>
                      </m:r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𝑛</m:t>
                          </m:r>
                        </m:e>
                        <m:sup>
                          <m:f>
                            <m:fPr>
                              <m:ctrlPr>
                                <a:rPr lang="en-US" altLang="zh-TW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</m:ctrlPr>
                            </m:fPr>
                            <m:num>
                              <m:r>
                                <a:rPr lang="zh-TW" altLang="en-US" sz="2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zh-TW" alt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𝛼</m:t>
                              </m:r>
                              <m:r>
                                <a:rPr lang="en-US" altLang="zh-TW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+</m:t>
                              </m:r>
                              <m:r>
                                <a:rPr lang="zh-TW" altLang="en-US" sz="2000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𝛽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715963">
                  <a:lnSpc>
                    <a:spcPct val="100000"/>
                  </a:lnSpc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這是「最適化原油投入後」的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Cobb-Douglas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生產函數。原油價格出現在前乘項的分母，故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𝑞</m:t>
                    </m:r>
                  </m:oMath>
                </a14:m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上升會使生產函數「比例」下移。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075" y="1457010"/>
                <a:ext cx="8203846" cy="5150267"/>
              </a:xfrm>
              <a:blipFill rotWithShape="0">
                <a:blip r:embed="rId3"/>
                <a:stretch>
                  <a:fillRect l="-669" t="-710" r="-81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400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3327" y="127818"/>
            <a:ext cx="8062025" cy="1012223"/>
          </a:xfrm>
        </p:spPr>
        <p:txBody>
          <a:bodyPr/>
          <a:lstStyle/>
          <a:p>
            <a:r>
              <a:rPr lang="en-US" altLang="zh-TW" dirty="0">
                <a:latin typeface="cwTeX Q Yuan" panose="02000603000000000000" pitchFamily="2" charset="-120"/>
                <a:ea typeface="cwTeX Q Yuan" panose="02000603000000000000" pitchFamily="2" charset="-120"/>
              </a:rPr>
              <a:t>5</a:t>
            </a:r>
            <a:r>
              <a:rPr lang="en-US" altLang="zh-TW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.  </a:t>
            </a:r>
            <a:r>
              <a:rPr lang="zh-TW" altLang="en-US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能源危機</a:t>
            </a:r>
            <a:r>
              <a:rPr lang="zh-TW" altLang="en-US" dirty="0">
                <a:latin typeface="cwTeX Q Yuan" panose="02000603000000000000" pitchFamily="2" charset="-120"/>
                <a:ea typeface="cwTeX Q Yuan" panose="02000603000000000000" pitchFamily="2" charset="-120"/>
              </a:rPr>
              <a:t>與總合要素生產力</a:t>
            </a:r>
            <a:endParaRPr lang="zh-TW" dirty="0"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508075" y="1457010"/>
                <a:ext cx="8203846" cy="5150267"/>
              </a:xfrm>
            </p:spPr>
            <p:txBody>
              <a:bodyPr>
                <a:normAutofit/>
              </a:bodyPr>
              <a:lstStyle/>
              <a:p>
                <a:pPr marL="712788" indent="-355600">
                  <a:lnSpc>
                    <a:spcPct val="100000"/>
                  </a:lnSpc>
                  <a:buFont typeface="+mj-lt"/>
                  <a:buAutoNum type="arabicParenR" startAt="4"/>
                </a:pPr>
                <a:r>
                  <a:rPr lang="zh-TW" altLang="en-US" sz="2000" dirty="0" smtClean="0">
                    <a:solidFill>
                      <a:srgbClr val="0070C0"/>
                    </a:solidFill>
                    <a:ea typeface="cwTeX Q Yuan" panose="02000603000000000000" pitchFamily="2" charset="-120"/>
                  </a:rPr>
                  <a:t>聯立求解一階條件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ea typeface="cwTeX Q Yuan" panose="02000603000000000000" pitchFamily="2" charset="-120"/>
                  </a:rPr>
                  <a:t>(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ea typeface="cwTeX Q Yuan" panose="02000603000000000000" pitchFamily="2" charset="-120"/>
                  </a:rPr>
                  <a:t>註：兩式先相除再求解較簡單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ea typeface="cwTeX Q Yuan" panose="02000603000000000000" pitchFamily="2" charset="-120"/>
                  </a:rPr>
                  <a:t>)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，得到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712788">
                  <a:lnSpc>
                    <a:spcPct val="100000"/>
                  </a:lnSpc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原油需求函數：</a:t>
                </a:r>
                <a:endParaRPr lang="en-US" altLang="zh-TW" sz="2000" dirty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712788">
                  <a:lnSpc>
                    <a:spcPct val="100000"/>
                  </a:lnSpc>
                </a:pPr>
                <a:r>
                  <a:rPr lang="en-US" altLang="zh-TW" sz="2000" b="0" dirty="0" smtClean="0">
                    <a:solidFill>
                      <a:srgbClr val="0070C0"/>
                    </a:solidFill>
                    <a:ea typeface="cwTeX Q Yuan" panose="02000603000000000000" pitchFamily="2" charset="-12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ln</m:t>
                        </m:r>
                      </m:fName>
                      <m:e>
                        <m:sSup>
                          <m:sSupPr>
                            <m:ctrlPr>
                              <a:rPr lang="en-US" altLang="zh-TW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sSupPr>
                          <m:e>
                            <m:r>
                              <a:rPr lang="en-US" altLang="zh-TW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𝑑</m:t>
                            </m:r>
                          </m:sup>
                        </m:sSup>
                      </m:e>
                    </m:func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=</m:t>
                    </m:r>
                    <m:r>
                      <a:rPr lang="zh-TW" alt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常數項</m:t>
                    </m:r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−</m:t>
                    </m:r>
                    <m:d>
                      <m:dPr>
                        <m:ctrlP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fPr>
                          <m:num>
                            <m:r>
                              <a:rPr lang="zh-TW" alt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𝛽</m:t>
                            </m:r>
                          </m:num>
                          <m:den>
                            <m:r>
                              <a:rPr lang="zh-TW" alt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𝛼</m:t>
                            </m:r>
                          </m:den>
                        </m:f>
                      </m:e>
                    </m:d>
                    <m:func>
                      <m:funcPr>
                        <m:ctrlP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ln</m:t>
                        </m:r>
                      </m:fName>
                      <m:e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𝑤</m:t>
                        </m:r>
                      </m:e>
                    </m:func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−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fPr>
                          <m:num>
                            <m:r>
                              <a:rPr lang="en-US" altLang="zh-TW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1−</m:t>
                            </m:r>
                            <m:r>
                              <a:rPr lang="zh-TW" alt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𝛽</m:t>
                            </m:r>
                          </m:num>
                          <m:den>
                            <m:r>
                              <a:rPr lang="zh-TW" alt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𝛼</m:t>
                            </m:r>
                          </m:den>
                        </m:f>
                      </m:e>
                    </m:d>
                    <m:func>
                      <m:func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ln</m:t>
                        </m:r>
                      </m:fName>
                      <m:e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𝑞</m:t>
                        </m:r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+</m:t>
                        </m:r>
                        <m:func>
                          <m:funcPr>
                            <m:ctrlPr>
                              <a:rPr lang="en-US" altLang="zh-TW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0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zh-TW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𝑘</m:t>
                            </m:r>
                          </m:e>
                        </m:func>
                      </m:e>
                    </m:func>
                  </m:oMath>
                </a14:m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712788">
                  <a:lnSpc>
                    <a:spcPct val="100000"/>
                  </a:lnSpc>
                </a:pP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勞動需求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函數：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712788">
                  <a:lnSpc>
                    <a:spcPct val="100000"/>
                  </a:lnSpc>
                </a:pPr>
                <a:r>
                  <a:rPr lang="en-US" altLang="zh-TW" sz="2000" dirty="0" smtClean="0">
                    <a:solidFill>
                      <a:srgbClr val="0070C0"/>
                    </a:solidFill>
                    <a:ea typeface="cwTeX Q Yuan" panose="02000603000000000000" pitchFamily="2" charset="-12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ln</m:t>
                        </m:r>
                      </m:fName>
                      <m:e>
                        <m:sSup>
                          <m:sSupPr>
                            <m:ctrlP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sSupPr>
                          <m:e>
                            <m:r>
                              <a:rPr lang="en-US" altLang="zh-TW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𝑑</m:t>
                            </m:r>
                          </m:sup>
                        </m:sSup>
                      </m:e>
                    </m:func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=</m:t>
                    </m:r>
                    <m:r>
                      <a:rPr lang="zh-TW" alt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常數項</m:t>
                    </m:r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−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fPr>
                          <m:num>
                            <m:r>
                              <a:rPr lang="zh-TW" altLang="en-US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𝛼</m:t>
                            </m:r>
                            <m:r>
                              <a:rPr lang="en-US" altLang="zh-TW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+</m:t>
                            </m:r>
                            <m:r>
                              <a:rPr lang="zh-TW" alt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𝛽</m:t>
                            </m:r>
                          </m:num>
                          <m:den>
                            <m:r>
                              <a:rPr lang="zh-TW" alt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𝛼</m:t>
                            </m:r>
                          </m:den>
                        </m:f>
                      </m:e>
                    </m:d>
                    <m:func>
                      <m:func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ln</m:t>
                        </m:r>
                      </m:fName>
                      <m:e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𝑤</m:t>
                        </m:r>
                      </m:e>
                    </m:func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−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fPr>
                          <m:num>
                            <m: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1−</m:t>
                            </m:r>
                            <m:r>
                              <a:rPr lang="zh-TW" altLang="en-US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𝛼</m:t>
                            </m:r>
                            <m:r>
                              <a:rPr lang="en-US" altLang="zh-TW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−</m:t>
                            </m:r>
                            <m:r>
                              <a:rPr lang="zh-TW" alt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𝛽</m:t>
                            </m:r>
                          </m:num>
                          <m:den>
                            <m:r>
                              <a:rPr lang="zh-TW" alt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𝛼</m:t>
                            </m:r>
                          </m:den>
                        </m:f>
                      </m:e>
                    </m:d>
                    <m:func>
                      <m:func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ln</m:t>
                        </m:r>
                      </m:fName>
                      <m:e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𝑞</m:t>
                        </m:r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+</m:t>
                        </m:r>
                        <m:func>
                          <m:funcPr>
                            <m:ctrlP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0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𝑘</m:t>
                            </m:r>
                          </m:e>
                        </m:func>
                      </m:e>
                    </m:func>
                  </m:oMath>
                </a14:m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712788">
                  <a:lnSpc>
                    <a:spcPct val="100000"/>
                  </a:lnSpc>
                </a:pP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商品供給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函數：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712788">
                  <a:lnSpc>
                    <a:spcPct val="100000"/>
                  </a:lnSpc>
                </a:pPr>
                <a:r>
                  <a:rPr lang="en-US" altLang="zh-TW" sz="2000" dirty="0" smtClean="0">
                    <a:solidFill>
                      <a:srgbClr val="0070C0"/>
                    </a:solidFill>
                    <a:ea typeface="cwTeX Q Yuan" panose="02000603000000000000" pitchFamily="2" charset="-120"/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ln</m:t>
                        </m:r>
                      </m:fName>
                      <m:e>
                        <m:sSup>
                          <m:sSupPr>
                            <m:ctrlP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sSupPr>
                          <m:e>
                            <m:r>
                              <a:rPr lang="en-US" altLang="zh-TW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𝑠</m:t>
                            </m:r>
                          </m:sup>
                        </m:sSup>
                      </m:e>
                    </m:func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=</m:t>
                    </m:r>
                    <m:r>
                      <a:rPr lang="zh-TW" alt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常數項</m:t>
                    </m:r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−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fPr>
                          <m:num>
                            <m:r>
                              <a:rPr lang="zh-TW" alt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𝛽</m:t>
                            </m:r>
                          </m:num>
                          <m:den>
                            <m:r>
                              <a:rPr lang="zh-TW" alt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𝛼</m:t>
                            </m:r>
                          </m:den>
                        </m:f>
                      </m:e>
                    </m:d>
                    <m:func>
                      <m:func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ln</m:t>
                        </m:r>
                      </m:fName>
                      <m:e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𝑤</m:t>
                        </m:r>
                      </m:e>
                    </m:func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−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fPr>
                          <m:num>
                            <m: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1−</m:t>
                            </m:r>
                            <m:r>
                              <a:rPr lang="zh-TW" alt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𝛼</m:t>
                            </m:r>
                            <m: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−</m:t>
                            </m:r>
                            <m:r>
                              <a:rPr lang="zh-TW" alt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𝛽</m:t>
                            </m:r>
                          </m:num>
                          <m:den>
                            <m:r>
                              <a:rPr lang="zh-TW" alt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𝛼</m:t>
                            </m:r>
                          </m:den>
                        </m:f>
                      </m:e>
                    </m:d>
                    <m:func>
                      <m:func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ln</m:t>
                        </m:r>
                      </m:fName>
                      <m:e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𝑞</m:t>
                        </m:r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+</m:t>
                        </m:r>
                        <m:func>
                          <m:funcPr>
                            <m:ctrlP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zh-TW" sz="20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ln</m:t>
                            </m:r>
                          </m:fName>
                          <m:e>
                            <m: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𝑘</m:t>
                            </m:r>
                          </m:e>
                        </m:func>
                      </m:e>
                    </m:func>
                  </m:oMath>
                </a14:m>
                <a:endParaRPr lang="en-US" altLang="zh-TW" sz="2000" dirty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712788">
                  <a:lnSpc>
                    <a:spcPct val="100000"/>
                  </a:lnSpc>
                </a:pPr>
                <a:endParaRPr lang="en-US" altLang="zh-TW" sz="2000" dirty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712788">
                  <a:lnSpc>
                    <a:spcPct val="100000"/>
                  </a:lnSpc>
                </a:pP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075" y="1457010"/>
                <a:ext cx="8203846" cy="5150267"/>
              </a:xfrm>
              <a:blipFill rotWithShape="0">
                <a:blip r:embed="rId3"/>
                <a:stretch>
                  <a:fillRect t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776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內容版面配置區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542638"/>
              </p:ext>
            </p:extLst>
          </p:nvPr>
        </p:nvGraphicFramePr>
        <p:xfrm>
          <a:off x="5014313" y="1771758"/>
          <a:ext cx="3924063" cy="3148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2" name="Visio" r:id="rId5" imgW="4403798" imgH="3533207" progId="Visio.Drawing.11">
                  <p:embed/>
                </p:oleObj>
              </mc:Choice>
              <mc:Fallback>
                <p:oleObj name="Visio" r:id="rId5" imgW="4403798" imgH="353320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14313" y="1771758"/>
                        <a:ext cx="3924063" cy="3148311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1905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3327" y="127818"/>
            <a:ext cx="8062025" cy="1012223"/>
          </a:xfrm>
        </p:spPr>
        <p:txBody>
          <a:bodyPr/>
          <a:lstStyle/>
          <a:p>
            <a:r>
              <a:rPr lang="en-US" altLang="zh-TW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1.  </a:t>
            </a:r>
            <a:r>
              <a:rPr lang="zh-TW" altLang="en-US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模型經濟</a:t>
            </a:r>
            <a:endParaRPr lang="zh-TW" dirty="0"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964081"/>
              </p:ext>
            </p:extLst>
          </p:nvPr>
        </p:nvGraphicFramePr>
        <p:xfrm>
          <a:off x="5014315" y="1771759"/>
          <a:ext cx="3924063" cy="3148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3" name="Visio" r:id="rId8" imgW="4403798" imgH="3533207" progId="Visio.Drawing.11">
                  <p:embed/>
                </p:oleObj>
              </mc:Choice>
              <mc:Fallback>
                <p:oleObj name="Visio" r:id="rId8" imgW="4403798" imgH="353320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14315" y="1771759"/>
                        <a:ext cx="3924063" cy="3148311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1905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內容版面配置區 2"/>
          <p:cNvSpPr txBox="1">
            <a:spLocks/>
          </p:cNvSpPr>
          <p:nvPr/>
        </p:nvSpPr>
        <p:spPr>
          <a:xfrm>
            <a:off x="508075" y="1681316"/>
            <a:ext cx="4355327" cy="4990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None/>
              <a:defRPr lang="zh-TW"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zh-TW"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zh-TW"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zh-TW" sz="825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zh-TW" sz="825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TW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TW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TW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TW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靜態世界的模型經濟：</a:t>
            </a:r>
            <a:endParaRPr lang="en-US" altLang="zh-TW" sz="2000" dirty="0" smtClean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  <a:p>
            <a:pPr marL="712788" indent="-350838">
              <a:lnSpc>
                <a:spcPct val="100000"/>
              </a:lnSpc>
              <a:buFont typeface="+mj-lt"/>
              <a:buAutoNum type="arabicParenR"/>
            </a:pP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經濟社會由政府及眾多同質的消費者與廠商組成</a:t>
            </a:r>
            <a:endParaRPr lang="en-US" altLang="zh-TW" sz="2000" dirty="0" smtClean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  <a:p>
            <a:pPr marL="712788" indent="-350838">
              <a:lnSpc>
                <a:spcPct val="100000"/>
              </a:lnSpc>
              <a:buFont typeface="+mj-lt"/>
              <a:buAutoNum type="arabicParenR"/>
            </a:pPr>
            <a:r>
              <a:rPr lang="zh-TW" altLang="en-US" sz="20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三</a:t>
            </a: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者交會於完全競爭的勞動市場及</a:t>
            </a:r>
            <a:r>
              <a:rPr lang="zh-TW" altLang="en-US" sz="20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商品</a:t>
            </a: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市場</a:t>
            </a:r>
            <a:endParaRPr lang="en-US" altLang="zh-TW" sz="2000" dirty="0" smtClean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  <a:p>
            <a:pPr marL="712788" indent="-350838">
              <a:lnSpc>
                <a:spcPct val="100000"/>
              </a:lnSpc>
              <a:buFont typeface="+mj-lt"/>
              <a:buAutoNum type="arabicParenR"/>
            </a:pP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廠商使用外生給定的資本存量並雇用勞動生產商品</a:t>
            </a:r>
            <a:r>
              <a:rPr lang="zh-TW" altLang="en-US" sz="20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，</a:t>
            </a: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支付工資，利潤全數分配給消費者</a:t>
            </a:r>
            <a:endParaRPr lang="en-US" altLang="zh-TW" sz="2000" dirty="0" smtClean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  <a:p>
            <a:pPr marL="712788" indent="-350838">
              <a:lnSpc>
                <a:spcPct val="100000"/>
              </a:lnSpc>
              <a:buFont typeface="+mj-lt"/>
              <a:buAutoNum type="arabicParenR"/>
            </a:pP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消費者提供勞務，並消費商品</a:t>
            </a:r>
            <a:endParaRPr lang="en-US" altLang="zh-TW" sz="2000" dirty="0" smtClean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  <a:p>
            <a:pPr marL="712788" indent="-350838">
              <a:lnSpc>
                <a:spcPct val="100000"/>
              </a:lnSpc>
              <a:buFont typeface="+mj-lt"/>
              <a:buAutoNum type="arabicParenR"/>
            </a:pP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政府購買商品，並向消費者課徵定額稅及支付定額移轉，兩者差額稱為定額稅淨額</a:t>
            </a:r>
          </a:p>
        </p:txBody>
      </p:sp>
      <p:graphicFrame>
        <p:nvGraphicFramePr>
          <p:cNvPr id="7" name="內容版面配置區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388693"/>
              </p:ext>
            </p:extLst>
          </p:nvPr>
        </p:nvGraphicFramePr>
        <p:xfrm>
          <a:off x="5014314" y="1771759"/>
          <a:ext cx="3924063" cy="3148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4" name="Visio" r:id="rId11" imgW="4403798" imgH="3533207" progId="Visio.Drawing.11">
                  <p:embed/>
                </p:oleObj>
              </mc:Choice>
              <mc:Fallback>
                <p:oleObj name="Visio" r:id="rId11" imgW="4403798" imgH="353320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14314" y="1771759"/>
                        <a:ext cx="3924063" cy="3148311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1905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內容版面配置區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296012"/>
              </p:ext>
            </p:extLst>
          </p:nvPr>
        </p:nvGraphicFramePr>
        <p:xfrm>
          <a:off x="5014314" y="1771759"/>
          <a:ext cx="3924063" cy="3148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5" name="Visio" r:id="rId14" imgW="4403798" imgH="3533207" progId="Visio.Drawing.11">
                  <p:embed/>
                </p:oleObj>
              </mc:Choice>
              <mc:Fallback>
                <p:oleObj name="Visio" r:id="rId14" imgW="4403798" imgH="353320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014314" y="1771759"/>
                        <a:ext cx="3924063" cy="3148311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1905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內容版面配置區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871857"/>
              </p:ext>
            </p:extLst>
          </p:nvPr>
        </p:nvGraphicFramePr>
        <p:xfrm>
          <a:off x="5014313" y="1771759"/>
          <a:ext cx="3924063" cy="3148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6" name="Visio" r:id="rId17" imgW="4403798" imgH="3533207" progId="Visio.Drawing.11">
                  <p:embed/>
                </p:oleObj>
              </mc:Choice>
              <mc:Fallback>
                <p:oleObj name="Visio" r:id="rId17" imgW="4403798" imgH="353320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014313" y="1771759"/>
                        <a:ext cx="3924063" cy="3148311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1905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內容版面配置區 2"/>
          <p:cNvSpPr txBox="1">
            <a:spLocks/>
          </p:cNvSpPr>
          <p:nvPr/>
        </p:nvSpPr>
        <p:spPr>
          <a:xfrm>
            <a:off x="5014313" y="5099323"/>
            <a:ext cx="3929494" cy="1281599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None/>
              <a:defRPr lang="zh-TW"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zh-TW"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zh-TW"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zh-TW" sz="825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zh-TW" sz="825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TW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TW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TW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TW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特徵：</a:t>
            </a:r>
            <a:endParaRPr lang="en-US" altLang="zh-TW" sz="2000" dirty="0" smtClean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物物</a:t>
            </a: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交易 </a:t>
            </a:r>
            <a:r>
              <a:rPr lang="en-US" altLang="zh-TW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(barter economy)</a:t>
            </a:r>
          </a:p>
          <a:p>
            <a:pPr marL="342900" indent="-34290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封閉</a:t>
            </a:r>
            <a:r>
              <a:rPr lang="zh-TW" altLang="en-US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經濟 </a:t>
            </a:r>
            <a:r>
              <a:rPr lang="en-US" altLang="zh-TW" sz="2000" dirty="0" smtClean="0">
                <a:solidFill>
                  <a:srgbClr val="0070C0"/>
                </a:solidFill>
                <a:latin typeface="cwTeX Q Yuan" panose="02000603000000000000" pitchFamily="2" charset="-120"/>
                <a:ea typeface="cwTeX Q Yuan" panose="02000603000000000000" pitchFamily="2" charset="-120"/>
              </a:rPr>
              <a:t>(closed economy)</a:t>
            </a:r>
            <a:endParaRPr lang="zh-TW" altLang="en-US" sz="2000" dirty="0" smtClean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596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3327" y="127818"/>
            <a:ext cx="8062025" cy="1012223"/>
          </a:xfrm>
        </p:spPr>
        <p:txBody>
          <a:bodyPr/>
          <a:lstStyle/>
          <a:p>
            <a:r>
              <a:rPr lang="en-US" altLang="zh-TW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2.</a:t>
            </a:r>
            <a:r>
              <a:rPr lang="zh-TW" altLang="en-US" dirty="0">
                <a:latin typeface="cwTeX Q Yuan" panose="02000603000000000000" pitchFamily="2" charset="-120"/>
                <a:ea typeface="cwTeX Q Yuan" panose="02000603000000000000" pitchFamily="2" charset="-120"/>
              </a:rPr>
              <a:t> </a:t>
            </a:r>
            <a:r>
              <a:rPr lang="zh-TW" altLang="en-US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 廠商</a:t>
            </a:r>
            <a:r>
              <a:rPr lang="zh-TW" altLang="en-US" dirty="0">
                <a:latin typeface="cwTeX Q Yuan" panose="02000603000000000000" pitchFamily="2" charset="-120"/>
                <a:ea typeface="cwTeX Q Yuan" panose="02000603000000000000" pitchFamily="2" charset="-120"/>
              </a:rPr>
              <a:t>的客觀技術：生產函數</a:t>
            </a:r>
            <a:endParaRPr lang="zh-TW" dirty="0"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508075" y="1681316"/>
            <a:ext cx="4355327" cy="4990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None/>
              <a:defRPr lang="zh-TW"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zh-TW"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zh-TW"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zh-TW" sz="825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zh-TW" sz="825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TW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TW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TW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TW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zh-TW" sz="2000" dirty="0" smtClean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508075" y="1681316"/>
                <a:ext cx="8294281" cy="4990789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生產函數：</a:t>
                </a:r>
                <a:endParaRPr lang="en-US" altLang="zh-TW" sz="2000" dirty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361950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𝑦</m:t>
                      </m:r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=</m:t>
                      </m:r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𝐴𝐹</m:t>
                      </m:r>
                      <m:d>
                        <m:dPr>
                          <m:ctrlP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𝑘</m:t>
                          </m:r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𝑛</m:t>
                          </m:r>
                        </m:e>
                      </m:d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,</m:t>
                      </m:r>
                    </m:oMath>
                  </m:oMathPara>
                </a14:m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361950">
                  <a:lnSpc>
                    <a:spcPct val="100000"/>
                  </a:lnSpc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其中，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𝑘</m:t>
                    </m:r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=</m:t>
                    </m:r>
                    <m:r>
                      <a:rPr lang="zh-TW" alt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資本存量</m:t>
                    </m:r>
                  </m:oMath>
                </a14:m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𝑛</m:t>
                    </m:r>
                    <m:r>
                      <a:rPr lang="en-US" altLang="zh-TW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=</m:t>
                    </m:r>
                    <m:r>
                      <a:rPr lang="zh-TW" altLang="en-US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勞動</m:t>
                    </m:r>
                  </m:oMath>
                </a14:m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𝑦</m:t>
                    </m:r>
                    <m:r>
                      <a:rPr lang="en-US" altLang="zh-TW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=</m:t>
                    </m:r>
                    <m:r>
                      <a:rPr lang="zh-TW" altLang="en-US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產出</m:t>
                    </m:r>
                  </m:oMath>
                </a14:m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𝐴</m:t>
                    </m:r>
                    <m:r>
                      <a:rPr lang="en-US" altLang="zh-TW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=</m:t>
                    </m:r>
                    <m:r>
                      <m:rPr>
                        <m:nor/>
                      </m:rPr>
                      <a:rPr lang="zh-TW" altLang="en-US" sz="2000" dirty="0">
                        <a:solidFill>
                          <a:srgbClr val="0070C0"/>
                        </a:solidFill>
                        <a:latin typeface="cwTeX Q Yuan" panose="02000603000000000000" pitchFamily="2" charset="-120"/>
                        <a:ea typeface="cwTeX Q Yuan" panose="02000603000000000000" pitchFamily="2" charset="-120"/>
                      </a:rPr>
                      <m:t>供給面衝擊</m:t>
                    </m:r>
                  </m:oMath>
                </a14:m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(supply shock)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，又稱</a:t>
                </a:r>
                <a14:m>
                  <m:oMath xmlns:m="http://schemas.openxmlformats.org/officeDocument/2006/math">
                    <m:r>
                      <a:rPr lang="zh-TW" altLang="en-US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總合要素生產力</m:t>
                    </m:r>
                  </m:oMath>
                </a14:m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 (Total Factor Productivity, TFP)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。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古典假設：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712788" indent="-350838">
                  <a:lnSpc>
                    <a:spcPct val="100000"/>
                  </a:lnSpc>
                  <a:buFont typeface="+mj-lt"/>
                  <a:buAutoNum type="arabicParenR"/>
                </a:pP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沒有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投入，就</a:t>
                </a: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沒有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產出：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𝐴𝐹</m:t>
                    </m:r>
                    <m:d>
                      <m:dPr>
                        <m:ctrlP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𝑘</m:t>
                        </m:r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,0</m:t>
                        </m:r>
                      </m:e>
                    </m:d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=</m:t>
                    </m:r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𝐴𝐹</m:t>
                    </m:r>
                    <m:d>
                      <m:dPr>
                        <m:ctrlP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0,</m:t>
                        </m:r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𝑛</m:t>
                        </m:r>
                      </m:e>
                    </m:d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=0</m:t>
                    </m:r>
                  </m:oMath>
                </a14:m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。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712788" indent="-350838">
                  <a:lnSpc>
                    <a:spcPct val="100000"/>
                  </a:lnSpc>
                  <a:buFont typeface="+mj-lt"/>
                  <a:buAutoNum type="arabicParenR"/>
                </a:pP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投入越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多，產出越多：邊際生產力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(marginal productivity)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恆為正值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361950">
                  <a:lnSpc>
                    <a:spcPct val="100000"/>
                  </a:lnSpc>
                </a:pPr>
                <a:r>
                  <a:rPr lang="en-US" altLang="zh-TW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	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		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𝑀𝑃𝐿</m:t>
                    </m:r>
                    <m:r>
                      <a:rPr lang="en-US" altLang="zh-TW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=</m:t>
                    </m:r>
                    <m:func>
                      <m:funcPr>
                        <m:ctrlPr>
                          <a:rPr lang="en-US" altLang="zh-TW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TW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 sz="2000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zh-TW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TW" sz="20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altLang="zh-TW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fPr>
                          <m:num>
                            <m:r>
                              <a:rPr lang="en-US" altLang="zh-TW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TW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TW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TW" sz="20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func>
                    <m:r>
                      <a:rPr lang="en-US" altLang="zh-TW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=</m:t>
                    </m:r>
                    <m:r>
                      <a:rPr lang="en-US" altLang="zh-TW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𝐴</m:t>
                    </m:r>
                    <m:sSub>
                      <m:sSubPr>
                        <m:ctrlPr>
                          <a:rPr lang="en-US" altLang="zh-TW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Pr>
                      <m:e>
                        <m:r>
                          <a:rPr lang="en-US" altLang="zh-TW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𝐹</m:t>
                        </m:r>
                      </m:e>
                      <m:sub>
                        <m:r>
                          <a:rPr lang="en-US" altLang="zh-TW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TW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dPr>
                      <m:e>
                        <m:r>
                          <a:rPr lang="en-US" altLang="zh-TW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𝑘</m:t>
                        </m:r>
                        <m:r>
                          <a:rPr lang="en-US" altLang="zh-TW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,</m:t>
                        </m:r>
                        <m:r>
                          <a:rPr lang="en-US" altLang="zh-TW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𝑛</m:t>
                        </m:r>
                      </m:e>
                    </m:d>
                    <m:r>
                      <a:rPr lang="en-US" altLang="zh-TW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&gt;0</m:t>
                    </m:r>
                  </m:oMath>
                </a14:m>
                <a:endParaRPr lang="en-US" altLang="zh-TW" sz="2000" b="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361950">
                  <a:lnSpc>
                    <a:spcPct val="100000"/>
                  </a:lnSpc>
                </a:pP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		</a:t>
                </a:r>
                <a:r>
                  <a:rPr lang="en-US" altLang="zh-TW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	</a:t>
                </a:r>
                <a14:m>
                  <m:oMath xmlns:m="http://schemas.openxmlformats.org/officeDocument/2006/math">
                    <m:r>
                      <a:rPr lang="en-US" altLang="zh-TW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𝑀𝑃𝐾</m:t>
                    </m:r>
                    <m:r>
                      <a:rPr lang="en-US" altLang="zh-TW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=</m:t>
                    </m:r>
                    <m:func>
                      <m:funcPr>
                        <m:ctrlPr>
                          <a:rPr lang="en-US" altLang="zh-TW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TW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 sz="2000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zh-TW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TW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TW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altLang="zh-TW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fPr>
                          <m:num>
                            <m:r>
                              <a:rPr lang="en-US" altLang="zh-TW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TW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TW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TW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func>
                    <m:r>
                      <a:rPr lang="en-US" altLang="zh-TW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=</m:t>
                    </m:r>
                    <m:r>
                      <a:rPr lang="en-US" altLang="zh-TW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𝐴</m:t>
                    </m:r>
                    <m:sSub>
                      <m:sSubPr>
                        <m:ctrlPr>
                          <a:rPr lang="en-US" altLang="zh-TW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𝐹</m:t>
                        </m:r>
                      </m:e>
                      <m:sub>
                        <m:r>
                          <a:rPr lang="en-US" altLang="zh-TW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zh-TW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dPr>
                      <m:e>
                        <m:r>
                          <a:rPr lang="en-US" altLang="zh-TW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𝑘</m:t>
                        </m:r>
                        <m:r>
                          <a:rPr lang="en-US" altLang="zh-TW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,</m:t>
                        </m:r>
                        <m:r>
                          <a:rPr lang="en-US" altLang="zh-TW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𝑛</m:t>
                        </m:r>
                      </m:e>
                    </m:d>
                    <m:r>
                      <a:rPr lang="en-US" altLang="zh-TW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&gt;0</m:t>
                    </m:r>
                  </m:oMath>
                </a14:m>
                <a:endParaRPr lang="en-US" altLang="zh-TW" sz="2000" dirty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361950">
                  <a:lnSpc>
                    <a:spcPct val="100000"/>
                  </a:lnSpc>
                </a:pP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075" y="1681316"/>
                <a:ext cx="8294281" cy="4990789"/>
              </a:xfrm>
              <a:blipFill rotWithShape="0">
                <a:blip r:embed="rId3"/>
                <a:stretch>
                  <a:fillRect l="-661" t="-8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844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3327" y="127818"/>
            <a:ext cx="8062025" cy="1012223"/>
          </a:xfrm>
        </p:spPr>
        <p:txBody>
          <a:bodyPr/>
          <a:lstStyle/>
          <a:p>
            <a:r>
              <a:rPr lang="en-US" altLang="zh-TW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2.  </a:t>
            </a:r>
            <a:r>
              <a:rPr lang="zh-TW" altLang="en-US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廠商</a:t>
            </a:r>
            <a:r>
              <a:rPr lang="zh-TW" altLang="en-US" dirty="0">
                <a:latin typeface="cwTeX Q Yuan" panose="02000603000000000000" pitchFamily="2" charset="-120"/>
                <a:ea typeface="cwTeX Q Yuan" panose="02000603000000000000" pitchFamily="2" charset="-120"/>
              </a:rPr>
              <a:t>的客觀</a:t>
            </a:r>
            <a:r>
              <a:rPr lang="zh-TW" altLang="en-US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技術：生產</a:t>
            </a:r>
            <a:r>
              <a:rPr lang="zh-TW" altLang="en-US" dirty="0">
                <a:latin typeface="cwTeX Q Yuan" panose="02000603000000000000" pitchFamily="2" charset="-120"/>
                <a:ea typeface="cwTeX Q Yuan" panose="02000603000000000000" pitchFamily="2" charset="-120"/>
              </a:rPr>
              <a:t>函數</a:t>
            </a:r>
            <a:endParaRPr lang="zh-TW" dirty="0"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508075" y="1681316"/>
            <a:ext cx="4355327" cy="4990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None/>
              <a:defRPr lang="zh-TW"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zh-TW"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zh-TW"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zh-TW" sz="825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zh-TW" sz="825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TW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TW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TW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TW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zh-TW" sz="2000" dirty="0" smtClean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508075" y="1681316"/>
                <a:ext cx="8294281" cy="4990789"/>
              </a:xfrm>
            </p:spPr>
            <p:txBody>
              <a:bodyPr>
                <a:normAutofit/>
              </a:bodyPr>
              <a:lstStyle/>
              <a:p>
                <a:pPr marL="712788" indent="-350838">
                  <a:lnSpc>
                    <a:spcPct val="100000"/>
                  </a:lnSpc>
                  <a:buFont typeface="+mj-lt"/>
                  <a:buAutoNum type="arabicParenR" startAt="3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邊際生產力遞減：邊際生產力隨投入增加而下降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361950">
                  <a:lnSpc>
                    <a:spcPct val="100000"/>
                  </a:lnSpc>
                </a:pP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	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TW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 sz="2000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zh-TW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TW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altLang="zh-TW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fPr>
                          <m:num>
                            <m:r>
                              <a:rPr lang="en-US" altLang="zh-TW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TW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𝑀𝑃𝐿</m:t>
                            </m:r>
                          </m:num>
                          <m:den>
                            <m:r>
                              <a:rPr lang="en-US" altLang="zh-TW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TW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func>
                    <m:r>
                      <a:rPr lang="en-US" altLang="zh-TW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=</m:t>
                    </m:r>
                    <m:r>
                      <a:rPr lang="en-US" altLang="zh-TW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𝐴</m:t>
                    </m:r>
                    <m:sSub>
                      <m:sSubPr>
                        <m:ctrlPr>
                          <a:rPr lang="en-US" altLang="zh-TW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𝐹</m:t>
                        </m:r>
                      </m:e>
                      <m:sub>
                        <m:r>
                          <a:rPr lang="en-US" altLang="zh-TW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𝑛𝑛</m:t>
                        </m:r>
                      </m:sub>
                    </m:sSub>
                    <m:d>
                      <m:dPr>
                        <m:ctrlPr>
                          <a:rPr lang="en-US" altLang="zh-TW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dPr>
                      <m:e>
                        <m:r>
                          <a:rPr lang="en-US" altLang="zh-TW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𝑘</m:t>
                        </m:r>
                        <m:r>
                          <a:rPr lang="en-US" altLang="zh-TW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,</m:t>
                        </m:r>
                        <m:r>
                          <a:rPr lang="en-US" altLang="zh-TW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𝑛</m:t>
                        </m:r>
                      </m:e>
                    </m:d>
                    <m:r>
                      <a:rPr lang="en-US" altLang="zh-TW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&lt;0</m:t>
                    </m:r>
                  </m:oMath>
                </a14:m>
                <a:endParaRPr lang="en-US" altLang="zh-TW" sz="2000" dirty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361950">
                  <a:lnSpc>
                    <a:spcPct val="100000"/>
                  </a:lnSpc>
                </a:pPr>
                <a:r>
                  <a:rPr lang="en-US" altLang="zh-TW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	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TW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 sz="2000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zh-TW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TW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TW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altLang="zh-TW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fPr>
                          <m:num>
                            <m:r>
                              <a:rPr lang="en-US" altLang="zh-TW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TW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𝑀𝑃𝐾</m:t>
                            </m:r>
                          </m:num>
                          <m:den>
                            <m:r>
                              <a:rPr lang="en-US" altLang="zh-TW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TW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func>
                    <m:r>
                      <a:rPr lang="en-US" altLang="zh-TW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=</m:t>
                    </m:r>
                    <m:r>
                      <a:rPr lang="en-US" altLang="zh-TW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𝐴</m:t>
                    </m:r>
                    <m:sSub>
                      <m:sSubPr>
                        <m:ctrlPr>
                          <a:rPr lang="en-US" altLang="zh-TW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𝐹</m:t>
                        </m:r>
                      </m:e>
                      <m:sub>
                        <m:r>
                          <a:rPr lang="en-US" altLang="zh-TW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𝑘𝑘</m:t>
                        </m:r>
                      </m:sub>
                    </m:sSub>
                    <m:d>
                      <m:dPr>
                        <m:ctrlPr>
                          <a:rPr lang="en-US" altLang="zh-TW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dPr>
                      <m:e>
                        <m:r>
                          <a:rPr lang="en-US" altLang="zh-TW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𝑘</m:t>
                        </m:r>
                        <m:r>
                          <a:rPr lang="en-US" altLang="zh-TW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,</m:t>
                        </m:r>
                        <m:r>
                          <a:rPr lang="en-US" altLang="zh-TW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𝑛</m:t>
                        </m:r>
                      </m:e>
                    </m:d>
                    <m:r>
                      <a:rPr lang="en-US" altLang="zh-TW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&lt;0</m:t>
                    </m:r>
                  </m:oMath>
                </a14:m>
                <a:endParaRPr lang="en-US" altLang="zh-TW" sz="2000" dirty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712788" indent="-350838">
                  <a:lnSpc>
                    <a:spcPct val="100000"/>
                  </a:lnSpc>
                  <a:buFont typeface="+mj-lt"/>
                  <a:buAutoNum type="arabicParenR" startAt="4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資本</a:t>
                </a: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與勞動在生產技術上互補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：資本增加使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MPL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上升，</a:t>
                </a: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勞動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增加亦使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MPK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上升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361950">
                  <a:lnSpc>
                    <a:spcPct val="100000"/>
                  </a:lnSpc>
                </a:pPr>
                <a:r>
                  <a:rPr lang="en-US" altLang="zh-TW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	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TW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 sz="2000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zh-TW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TW" sz="20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TW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altLang="zh-TW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fPr>
                          <m:num>
                            <m:r>
                              <a:rPr lang="en-US" altLang="zh-TW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TW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𝑀𝑃𝐿</m:t>
                            </m:r>
                          </m:num>
                          <m:den>
                            <m:r>
                              <a:rPr lang="en-US" altLang="zh-TW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TW" sz="20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func>
                    <m:r>
                      <a:rPr lang="en-US" altLang="zh-TW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=</m:t>
                    </m:r>
                    <m:r>
                      <a:rPr lang="en-US" altLang="zh-TW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𝐴</m:t>
                    </m:r>
                    <m:sSub>
                      <m:sSubPr>
                        <m:ctrlPr>
                          <a:rPr lang="en-US" altLang="zh-TW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𝐹</m:t>
                        </m:r>
                      </m:e>
                      <m:sub>
                        <m:r>
                          <a:rPr lang="en-US" altLang="zh-TW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𝑛</m:t>
                        </m:r>
                        <m:r>
                          <a:rPr lang="en-US" altLang="zh-TW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zh-TW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dPr>
                      <m:e>
                        <m:r>
                          <a:rPr lang="en-US" altLang="zh-TW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𝑘</m:t>
                        </m:r>
                        <m:r>
                          <a:rPr lang="en-US" altLang="zh-TW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,</m:t>
                        </m:r>
                        <m:r>
                          <a:rPr lang="en-US" altLang="zh-TW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𝑛</m:t>
                        </m:r>
                      </m:e>
                    </m:d>
                    <m:r>
                      <a:rPr lang="en-US" altLang="zh-TW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&gt;</m:t>
                    </m:r>
                    <m:r>
                      <a:rPr lang="en-US" altLang="zh-TW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0</m:t>
                    </m:r>
                  </m:oMath>
                </a14:m>
                <a:endParaRPr lang="en-US" altLang="zh-TW" sz="2000" dirty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361950">
                  <a:lnSpc>
                    <a:spcPct val="100000"/>
                  </a:lnSpc>
                </a:pPr>
                <a:r>
                  <a:rPr lang="en-US" altLang="zh-TW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	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TW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 sz="2000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zh-TW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TW" sz="20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TW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altLang="zh-TW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fPr>
                          <m:num>
                            <m:r>
                              <a:rPr lang="en-US" altLang="zh-TW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TW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𝑀𝑃𝐾</m:t>
                            </m:r>
                          </m:num>
                          <m:den>
                            <m:r>
                              <a:rPr lang="en-US" altLang="zh-TW" sz="2000" i="1" dirty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zh-TW" sz="2000" b="0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func>
                    <m:r>
                      <a:rPr lang="en-US" altLang="zh-TW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=</m:t>
                    </m:r>
                    <m:r>
                      <a:rPr lang="en-US" altLang="zh-TW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𝐴</m:t>
                    </m:r>
                    <m:sSub>
                      <m:sSubPr>
                        <m:ctrlPr>
                          <a:rPr lang="en-US" altLang="zh-TW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Pr>
                      <m:e>
                        <m:r>
                          <a:rPr lang="en-US" altLang="zh-TW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𝐹</m:t>
                        </m:r>
                      </m:e>
                      <m:sub>
                        <m:r>
                          <a:rPr lang="en-US" altLang="zh-TW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𝑘</m:t>
                        </m:r>
                        <m:r>
                          <a:rPr lang="en-US" altLang="zh-TW" sz="20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TW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dPr>
                      <m:e>
                        <m:r>
                          <a:rPr lang="en-US" altLang="zh-TW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𝑘</m:t>
                        </m:r>
                        <m:r>
                          <a:rPr lang="en-US" altLang="zh-TW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,</m:t>
                        </m:r>
                        <m:r>
                          <a:rPr lang="en-US" altLang="zh-TW" sz="20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𝑛</m:t>
                        </m:r>
                      </m:e>
                    </m:d>
                    <m:r>
                      <a:rPr lang="en-US" altLang="zh-TW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&gt;</m:t>
                    </m:r>
                    <m:r>
                      <a:rPr lang="en-US" altLang="zh-TW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0</m:t>
                    </m:r>
                  </m:oMath>
                </a14:m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361950">
                  <a:lnSpc>
                    <a:spcPct val="100000"/>
                  </a:lnSpc>
                </a:pP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			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𝐴</m:t>
                    </m:r>
                    <m:sSub>
                      <m:sSubPr>
                        <m:ctrlP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𝐹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𝑘𝑛</m:t>
                        </m:r>
                      </m:sub>
                    </m:sSub>
                    <m:d>
                      <m:dPr>
                        <m:ctrlP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𝑘</m:t>
                        </m:r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,</m:t>
                        </m:r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𝑛</m:t>
                        </m:r>
                      </m:e>
                    </m:d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=</m:t>
                    </m:r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𝐴</m:t>
                    </m:r>
                    <m:sSub>
                      <m:sSubPr>
                        <m:ctrlP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𝐹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𝑛𝑘</m:t>
                        </m:r>
                      </m:sub>
                    </m:sSub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(</m:t>
                    </m:r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𝑘</m:t>
                    </m:r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,</m:t>
                    </m:r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𝑛</m:t>
                    </m:r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)</m:t>
                    </m:r>
                  </m:oMath>
                </a14:m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819150" indent="-457200">
                  <a:lnSpc>
                    <a:spcPct val="100000"/>
                  </a:lnSpc>
                  <a:buFont typeface="+mj-lt"/>
                  <a:buAutoNum type="arabicParenR" startAt="4"/>
                </a:pP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075" y="1681316"/>
                <a:ext cx="8294281" cy="4990789"/>
              </a:xfrm>
              <a:blipFill rotWithShape="0">
                <a:blip r:embed="rId3"/>
                <a:stretch>
                  <a:fillRect t="-8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18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3327" y="127818"/>
            <a:ext cx="8062025" cy="1012223"/>
          </a:xfrm>
        </p:spPr>
        <p:txBody>
          <a:bodyPr/>
          <a:lstStyle/>
          <a:p>
            <a:r>
              <a:rPr lang="en-US" altLang="zh-TW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2.  </a:t>
            </a:r>
            <a:r>
              <a:rPr lang="zh-TW" altLang="en-US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廠商</a:t>
            </a:r>
            <a:r>
              <a:rPr lang="zh-TW" altLang="en-US" dirty="0">
                <a:latin typeface="cwTeX Q Yuan" panose="02000603000000000000" pitchFamily="2" charset="-120"/>
                <a:ea typeface="cwTeX Q Yuan" panose="02000603000000000000" pitchFamily="2" charset="-120"/>
              </a:rPr>
              <a:t>的客觀</a:t>
            </a:r>
            <a:r>
              <a:rPr lang="zh-TW" altLang="en-US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技術：生產</a:t>
            </a:r>
            <a:r>
              <a:rPr lang="zh-TW" altLang="en-US" dirty="0">
                <a:latin typeface="cwTeX Q Yuan" panose="02000603000000000000" pitchFamily="2" charset="-120"/>
                <a:ea typeface="cwTeX Q Yuan" panose="02000603000000000000" pitchFamily="2" charset="-120"/>
              </a:rPr>
              <a:t>函數</a:t>
            </a:r>
            <a:endParaRPr lang="zh-TW" dirty="0"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508075" y="1681316"/>
            <a:ext cx="4355327" cy="4990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None/>
              <a:defRPr lang="zh-TW"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zh-TW"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zh-TW"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zh-TW" sz="825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zh-TW" sz="825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TW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TW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TW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TW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zh-TW" sz="2000" dirty="0" smtClean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508075" y="1681316"/>
                <a:ext cx="8294281" cy="4990789"/>
              </a:xfrm>
            </p:spPr>
            <p:txBody>
              <a:bodyPr>
                <a:normAutofit/>
              </a:bodyPr>
              <a:lstStyle/>
              <a:p>
                <a:pPr marL="712788" indent="-361950">
                  <a:lnSpc>
                    <a:spcPct val="100000"/>
                  </a:lnSpc>
                  <a:buFont typeface="+mj-lt"/>
                  <a:buAutoNum type="arabicParenR" startAt="5"/>
                </a:pP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Inada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條件：非絕對必要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361950">
                  <a:lnSpc>
                    <a:spcPct val="100000"/>
                  </a:lnSpc>
                </a:pP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	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 sz="20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𝑘</m:t>
                            </m:r>
                            <m: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𝐴</m:t>
                        </m:r>
                        <m:sSub>
                          <m:sSubPr>
                            <m:ctrlP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𝑘</m:t>
                            </m:r>
                            <m: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,</m:t>
                            </m:r>
                            <m: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lim</m:t>
                        </m:r>
                      </m:e>
                      <m:lim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𝑛</m:t>
                        </m:r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→0</m:t>
                        </m:r>
                      </m:lim>
                    </m:limLow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𝐴</m:t>
                    </m:r>
                    <m:sSub>
                      <m:sSub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𝐹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𝑘</m:t>
                        </m:r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,</m:t>
                        </m:r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𝑛</m:t>
                        </m:r>
                      </m:e>
                    </m:d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=</m:t>
                    </m:r>
                    <m:r>
                      <a:rPr lang="en-US" altLang="zh-TW" sz="20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US" altLang="zh-TW" sz="2000" dirty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361950">
                  <a:lnSpc>
                    <a:spcPct val="100000"/>
                  </a:lnSpc>
                </a:pPr>
                <a:r>
                  <a:rPr lang="en-US" altLang="zh-TW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		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TW" sz="200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𝑘</m:t>
                            </m:r>
                            <m: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zh-TW" sz="20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∞</m:t>
                            </m:r>
                          </m:lim>
                        </m:limLow>
                      </m:fName>
                      <m:e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𝐴</m:t>
                        </m:r>
                        <m:sSub>
                          <m:sSubPr>
                            <m:ctrlP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𝑘</m:t>
                            </m:r>
                            <m: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,</m:t>
                            </m:r>
                            <m: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TW" sz="20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lim</m:t>
                        </m:r>
                      </m:e>
                      <m:lim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𝑛</m:t>
                        </m:r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altLang="zh-TW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lim>
                    </m:limLow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𝐴</m:t>
                    </m:r>
                    <m:sSub>
                      <m:sSub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𝐹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𝑘</m:t>
                        </m:r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,</m:t>
                        </m:r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𝑛</m:t>
                        </m:r>
                      </m:e>
                    </m:d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=</m:t>
                    </m:r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0</m:t>
                    </m:r>
                  </m:oMath>
                </a14:m>
                <a:endParaRPr lang="en-US" altLang="zh-TW" sz="2000" dirty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712788" indent="-350838">
                  <a:lnSpc>
                    <a:spcPct val="100000"/>
                  </a:lnSpc>
                  <a:buFont typeface="+mj-lt"/>
                  <a:buAutoNum type="arabicParenR" startAt="6"/>
                </a:pP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固定規模報酬 </a:t>
                </a:r>
                <a:r>
                  <a:rPr lang="en-US" altLang="zh-TW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(constant returns to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scale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，簡稱 </a:t>
                </a:r>
                <a:r>
                  <a:rPr lang="en-US" altLang="zh-TW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CRTS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)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：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361950">
                  <a:lnSpc>
                    <a:spcPct val="100000"/>
                  </a:lnSpc>
                </a:pPr>
                <a:r>
                  <a:rPr lang="en-US" altLang="zh-TW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	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		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令 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𝑎</m:t>
                    </m:r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&gt;0</m:t>
                    </m:r>
                  </m:oMath>
                </a14:m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，則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𝐴𝐹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𝑎𝑘</m:t>
                        </m:r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,</m:t>
                        </m:r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𝑎𝑛</m:t>
                        </m:r>
                      </m:e>
                    </m:d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=</m:t>
                    </m:r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𝑎𝑦</m:t>
                    </m:r>
                  </m:oMath>
                </a14:m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。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712788" indent="-4763">
                  <a:lnSpc>
                    <a:spcPct val="100000"/>
                  </a:lnSpc>
                </a:pPr>
                <a:r>
                  <a:rPr lang="en-US" altLang="zh-TW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CRTS </a:t>
                </a: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表示廠商規模不重要，大廠與小廠有相同生產效率。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712788">
                  <a:lnSpc>
                    <a:spcPct val="100000"/>
                  </a:lnSpc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若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𝐴𝐹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𝑎𝑘</m:t>
                        </m:r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,</m:t>
                        </m:r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𝑎𝑛</m:t>
                        </m:r>
                      </m:e>
                    </m:d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&gt;</m:t>
                    </m:r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𝑎𝑦</m:t>
                    </m:r>
                  </m:oMath>
                </a14:m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，則規模報酬「遞增」；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712788">
                  <a:lnSpc>
                    <a:spcPct val="100000"/>
                  </a:lnSpc>
                </a:pP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若 </a:t>
                </a:r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𝐴𝐹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𝑎𝑘</m:t>
                        </m:r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,</m:t>
                        </m:r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𝑎𝑛</m:t>
                        </m:r>
                      </m:e>
                    </m:d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&lt;</m:t>
                    </m:r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𝑎𝑦</m:t>
                    </m:r>
                  </m:oMath>
                </a14:m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，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則規模報酬「遞減」。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712788">
                  <a:lnSpc>
                    <a:spcPct val="100000"/>
                  </a:lnSpc>
                </a:pPr>
                <a:r>
                  <a:rPr lang="en-US" altLang="zh-TW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Euler </a:t>
                </a: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性質：</a:t>
                </a:r>
                <a14:m>
                  <m:oMath xmlns:m="http://schemas.openxmlformats.org/officeDocument/2006/math"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𝑦</m:t>
                    </m:r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=</m:t>
                    </m:r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𝑀𝑃𝐾</m:t>
                    </m:r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𝑘</m:t>
                    </m:r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+</m:t>
                    </m:r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𝑀𝑃𝐿</m:t>
                    </m:r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𝑛</m:t>
                    </m:r>
                  </m:oMath>
                </a14:m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。</a:t>
                </a:r>
                <a:endParaRPr lang="en-US" altLang="zh-TW" sz="2000" dirty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712788">
                  <a:lnSpc>
                    <a:spcPct val="100000"/>
                  </a:lnSpc>
                </a:pP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075" y="1681316"/>
                <a:ext cx="8294281" cy="4990789"/>
              </a:xfrm>
              <a:blipFill rotWithShape="0">
                <a:blip r:embed="rId3"/>
                <a:stretch>
                  <a:fillRect t="-8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081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63339"/>
              </p:ext>
            </p:extLst>
          </p:nvPr>
        </p:nvGraphicFramePr>
        <p:xfrm>
          <a:off x="5853974" y="1414199"/>
          <a:ext cx="2991414" cy="2513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89" name="Visio" r:id="rId5" imgW="3628305" imgH="3101691" progId="Visio.Drawing.11">
                  <p:embed/>
                </p:oleObj>
              </mc:Choice>
              <mc:Fallback>
                <p:oleObj name="Visio" r:id="rId5" imgW="3628305" imgH="310169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53974" y="1414199"/>
                        <a:ext cx="2991414" cy="2513494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1905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3327" y="127818"/>
            <a:ext cx="8062025" cy="1012223"/>
          </a:xfrm>
        </p:spPr>
        <p:txBody>
          <a:bodyPr/>
          <a:lstStyle/>
          <a:p>
            <a:r>
              <a:rPr lang="en-US" altLang="zh-TW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2.  </a:t>
            </a:r>
            <a:r>
              <a:rPr lang="zh-TW" altLang="en-US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廠商</a:t>
            </a:r>
            <a:r>
              <a:rPr lang="zh-TW" altLang="en-US" dirty="0">
                <a:latin typeface="cwTeX Q Yuan" panose="02000603000000000000" pitchFamily="2" charset="-120"/>
                <a:ea typeface="cwTeX Q Yuan" panose="02000603000000000000" pitchFamily="2" charset="-120"/>
              </a:rPr>
              <a:t>的客觀</a:t>
            </a:r>
            <a:r>
              <a:rPr lang="zh-TW" altLang="en-US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技術：生產</a:t>
            </a:r>
            <a:r>
              <a:rPr lang="zh-TW" altLang="en-US" dirty="0">
                <a:latin typeface="cwTeX Q Yuan" panose="02000603000000000000" pitchFamily="2" charset="-120"/>
                <a:ea typeface="cwTeX Q Yuan" panose="02000603000000000000" pitchFamily="2" charset="-120"/>
              </a:rPr>
              <a:t>函數</a:t>
            </a:r>
            <a:endParaRPr lang="zh-TW" dirty="0"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508075" y="1681316"/>
            <a:ext cx="4445762" cy="4990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None/>
              <a:defRPr lang="zh-TW"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zh-TW"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zh-TW"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zh-TW" sz="825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zh-TW" sz="825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TW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TW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TW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TW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zh-TW" sz="2000" dirty="0" smtClean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381837" y="1424328"/>
                <a:ext cx="5194998" cy="5345120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圖形分析：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712788" indent="-369888">
                  <a:lnSpc>
                    <a:spcPct val="100000"/>
                  </a:lnSpc>
                  <a:buFont typeface="+mj-lt"/>
                  <a:buAutoNum type="arabicParenR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產出隨勞動增加而遞增：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𝑀𝑃𝐿</m:t>
                    </m:r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&gt;0</m:t>
                    </m:r>
                  </m:oMath>
                </a14:m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。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712788" indent="-369888">
                  <a:lnSpc>
                    <a:spcPct val="100000"/>
                  </a:lnSpc>
                  <a:buFont typeface="+mj-lt"/>
                  <a:buAutoNum type="arabicParenR"/>
                </a:pPr>
                <a:r>
                  <a:rPr lang="en-US" altLang="zh-TW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MPL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遞減：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𝑀𝑃𝐿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𝐵</m:t>
                        </m:r>
                      </m:sub>
                    </m:sSub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&gt;</m:t>
                    </m:r>
                    <m:sSub>
                      <m:sSub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𝑀𝑃𝐿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。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712788" indent="-369888">
                  <a:lnSpc>
                    <a:spcPct val="100000"/>
                  </a:lnSpc>
                  <a:buFont typeface="+mj-lt"/>
                  <a:buAutoNum type="arabicParenR"/>
                </a:pP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生產函數是一個嚴格遞增的凹函數 </a:t>
                </a:r>
                <a:r>
                  <a:rPr lang="en-US" altLang="zh-TW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(strictly increasing and concave function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)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。</a:t>
                </a:r>
                <a:endParaRPr lang="en-US" altLang="zh-TW" sz="2000" dirty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712788" indent="-369888">
                  <a:lnSpc>
                    <a:spcPct val="100000"/>
                  </a:lnSpc>
                  <a:buFont typeface="+mj-lt"/>
                  <a:buAutoNum type="arabicParenR"/>
                </a:pP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Inada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條件：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MPL </a:t>
                </a: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曲線貼近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橫軸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𝑛</m:t>
                    </m:r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)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及縱軸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𝑛</m:t>
                    </m:r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)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，</a:t>
                </a: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但不相交。</a:t>
                </a:r>
                <a:endParaRPr lang="en-US" altLang="zh-TW" sz="2000" dirty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712788" indent="-369888">
                  <a:lnSpc>
                    <a:spcPct val="100000"/>
                  </a:lnSpc>
                  <a:buFont typeface="+mj-lt"/>
                  <a:buAutoNum type="arabicParenR"/>
                </a:pP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A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上升使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𝑀𝑃𝐿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𝐷</m:t>
                        </m:r>
                      </m:sub>
                    </m:sSub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&gt;</m:t>
                    </m:r>
                    <m:sSub>
                      <m:sSub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𝑀𝑃𝐿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，導致生產</a:t>
                </a: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函數「比例」上移，而 </a:t>
                </a:r>
                <a:r>
                  <a:rPr lang="en-US" altLang="zh-TW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MPL </a:t>
                </a: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曲線外移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。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712788" indent="-369888">
                  <a:lnSpc>
                    <a:spcPct val="100000"/>
                  </a:lnSpc>
                  <a:buFont typeface="+mj-lt"/>
                  <a:buAutoNum type="arabicParenR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根據要素互補性質，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𝑘</m:t>
                    </m:r>
                  </m:oMath>
                </a14:m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上升使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MPL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上升，其效果與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A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上升相同。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837" y="1424328"/>
                <a:ext cx="5194998" cy="5345120"/>
              </a:xfrm>
              <a:blipFill rotWithShape="0">
                <a:blip r:embed="rId7"/>
                <a:stretch>
                  <a:fillRect l="-1056" t="-799" r="-19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8012166"/>
              </p:ext>
            </p:extLst>
          </p:nvPr>
        </p:nvGraphicFramePr>
        <p:xfrm>
          <a:off x="5853974" y="4031850"/>
          <a:ext cx="2991414" cy="2713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0" name="Visio" r:id="rId9" imgW="3496566" imgH="3423514" progId="Visio.Drawing.11">
                  <p:embed/>
                </p:oleObj>
              </mc:Choice>
              <mc:Fallback>
                <p:oleObj name="Visio" r:id="rId9" imgW="3496566" imgH="342351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53974" y="4031850"/>
                        <a:ext cx="2991414" cy="2713261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1905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996635"/>
              </p:ext>
            </p:extLst>
          </p:nvPr>
        </p:nvGraphicFramePr>
        <p:xfrm>
          <a:off x="5856757" y="1414199"/>
          <a:ext cx="2991414" cy="2513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1" name="Visio" r:id="rId12" imgW="3628305" imgH="3101691" progId="Visio.Drawing.11">
                  <p:embed/>
                </p:oleObj>
              </mc:Choice>
              <mc:Fallback>
                <p:oleObj name="Visio" r:id="rId12" imgW="3628305" imgH="310169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56757" y="1414199"/>
                        <a:ext cx="2991414" cy="2513494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1905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2888"/>
              </p:ext>
            </p:extLst>
          </p:nvPr>
        </p:nvGraphicFramePr>
        <p:xfrm>
          <a:off x="5851191" y="1414199"/>
          <a:ext cx="2991414" cy="2513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2" name="Visio" r:id="rId15" imgW="3628305" imgH="3101691" progId="Visio.Drawing.11">
                  <p:embed/>
                </p:oleObj>
              </mc:Choice>
              <mc:Fallback>
                <p:oleObj name="Visio" r:id="rId15" imgW="3628305" imgH="310169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851191" y="1414199"/>
                        <a:ext cx="2991414" cy="2513494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1905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894010"/>
              </p:ext>
            </p:extLst>
          </p:nvPr>
        </p:nvGraphicFramePr>
        <p:xfrm>
          <a:off x="5851191" y="4031849"/>
          <a:ext cx="2991414" cy="2713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3" name="Visio" r:id="rId18" imgW="3496566" imgH="3423514" progId="Visio.Drawing.11">
                  <p:embed/>
                </p:oleObj>
              </mc:Choice>
              <mc:Fallback>
                <p:oleObj name="Visio" r:id="rId18" imgW="3496566" imgH="342351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851191" y="4031849"/>
                        <a:ext cx="2991414" cy="2713261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1905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188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3327" y="127818"/>
            <a:ext cx="8062025" cy="1012223"/>
          </a:xfrm>
        </p:spPr>
        <p:txBody>
          <a:bodyPr/>
          <a:lstStyle/>
          <a:p>
            <a:r>
              <a:rPr lang="en-US" altLang="zh-TW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2.  </a:t>
            </a:r>
            <a:r>
              <a:rPr lang="zh-TW" altLang="en-US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廠商</a:t>
            </a:r>
            <a:r>
              <a:rPr lang="zh-TW" altLang="en-US" dirty="0">
                <a:latin typeface="cwTeX Q Yuan" panose="02000603000000000000" pitchFamily="2" charset="-120"/>
                <a:ea typeface="cwTeX Q Yuan" panose="02000603000000000000" pitchFamily="2" charset="-120"/>
              </a:rPr>
              <a:t>的客觀</a:t>
            </a:r>
            <a:r>
              <a:rPr lang="zh-TW" altLang="en-US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技術：生產</a:t>
            </a:r>
            <a:r>
              <a:rPr lang="zh-TW" altLang="en-US" dirty="0">
                <a:latin typeface="cwTeX Q Yuan" panose="02000603000000000000" pitchFamily="2" charset="-120"/>
                <a:ea typeface="cwTeX Q Yuan" panose="02000603000000000000" pitchFamily="2" charset="-120"/>
              </a:rPr>
              <a:t>函數</a:t>
            </a:r>
            <a:endParaRPr lang="zh-TW" dirty="0"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508075" y="1681316"/>
            <a:ext cx="4445762" cy="4990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None/>
              <a:defRPr lang="zh-TW"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zh-TW"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zh-TW"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zh-TW" sz="825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zh-TW" sz="825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TW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TW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TW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TW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zh-TW" sz="2000" dirty="0" smtClean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508075" y="1681316"/>
                <a:ext cx="8007276" cy="4990789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實例：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Cobb-Douglas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生產函數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𝑦</m:t>
                      </m:r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=</m:t>
                      </m:r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𝐴</m:t>
                      </m:r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𝑘</m:t>
                          </m:r>
                        </m:e>
                        <m:sup>
                          <m:r>
                            <a:rPr lang="zh-TW" alt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𝛼</m:t>
                          </m:r>
                        </m:sup>
                      </m:sSup>
                      <m:sSup>
                        <m:sSupPr>
                          <m:ctrlP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𝑛</m:t>
                          </m:r>
                        </m:e>
                        <m:sup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1−</m:t>
                          </m:r>
                          <m:r>
                            <a:rPr lang="zh-TW" altLang="en-US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𝛼</m:t>
                          </m:r>
                        </m:sup>
                      </m:sSup>
                      <m:r>
                        <a:rPr lang="zh-TW" alt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，</m:t>
                      </m:r>
                      <m:r>
                        <a:rPr lang="zh-TW" alt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𝛼</m:t>
                      </m:r>
                      <m:r>
                        <a:rPr lang="zh-TW" altLang="en-US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∈(0, 1)</m:t>
                      </m:r>
                    </m:oMath>
                  </m:oMathPara>
                </a14:m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712788" indent="-369888">
                  <a:lnSpc>
                    <a:spcPct val="100000"/>
                  </a:lnSpc>
                  <a:buFont typeface="+mj-lt"/>
                  <a:buAutoNum type="arabicParenR"/>
                </a:pPr>
                <a:r>
                  <a:rPr lang="zh-TW" altLang="en-US" sz="2000" dirty="0" smtClean="0">
                    <a:solidFill>
                      <a:srgbClr val="0070C0"/>
                    </a:solidFill>
                    <a:ea typeface="cwTeX Q Yuan" panose="02000603000000000000" pitchFamily="2" charset="-120"/>
                  </a:rPr>
                  <a:t>滿足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ea typeface="cwTeX Q Yuan" panose="02000603000000000000" pitchFamily="2" charset="-120"/>
                  </a:rPr>
                  <a:t>CRTS</a:t>
                </a:r>
                <a14:m>
                  <m:oMath xmlns:m="http://schemas.openxmlformats.org/officeDocument/2006/math">
                    <m:r>
                      <a:rPr lang="zh-TW" altLang="en-US" sz="20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：</m:t>
                    </m:r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𝐴</m:t>
                    </m:r>
                    <m:sSup>
                      <m:sSup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(</m:t>
                        </m:r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𝑎𝑘</m:t>
                        </m:r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)</m:t>
                        </m:r>
                      </m:e>
                      <m:sup>
                        <m:r>
                          <a:rPr lang="zh-TW" alt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𝛼</m:t>
                        </m:r>
                      </m:sup>
                    </m:sSup>
                    <m:sSup>
                      <m:sSup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(</m:t>
                        </m:r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𝑎𝑛</m:t>
                        </m:r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)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1−</m:t>
                        </m:r>
                        <m:r>
                          <a:rPr lang="zh-TW" alt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𝛼</m:t>
                        </m:r>
                      </m:sup>
                    </m:sSup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=</m:t>
                    </m:r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𝑎</m:t>
                    </m:r>
                    <m:d>
                      <m:d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𝐴</m:t>
                        </m:r>
                        <m:sSup>
                          <m:sSupPr>
                            <m:ctrlP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𝑘</m:t>
                            </m:r>
                          </m:e>
                          <m:sup>
                            <m:r>
                              <a:rPr lang="zh-TW" alt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𝛼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1−</m:t>
                            </m:r>
                            <m:r>
                              <a:rPr lang="zh-TW" altLang="en-US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𝛼</m:t>
                            </m:r>
                          </m:sup>
                        </m:sSup>
                      </m:e>
                    </m:d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=</m:t>
                    </m:r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𝑎𝑦</m:t>
                    </m:r>
                  </m:oMath>
                </a14:m>
                <a:endParaRPr lang="en-US" altLang="zh-TW" sz="2000" i="1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712788" indent="-369888">
                  <a:lnSpc>
                    <a:spcPct val="100000"/>
                  </a:lnSpc>
                  <a:buFont typeface="+mj-lt"/>
                  <a:buAutoNum type="arabicParenR"/>
                </a:pPr>
                <a:r>
                  <a:rPr lang="en-US" altLang="zh-TW" sz="2000" b="0" dirty="0" smtClean="0">
                    <a:solidFill>
                      <a:srgbClr val="0070C0"/>
                    </a:solidFill>
                    <a:ea typeface="cwTeX Q Yuan" panose="02000603000000000000" pitchFamily="2" charset="-120"/>
                  </a:rPr>
                  <a:t>MPK = </a:t>
                </a:r>
                <a14:m>
                  <m:oMath xmlns:m="http://schemas.openxmlformats.org/officeDocument/2006/math">
                    <m:r>
                      <a:rPr lang="zh-TW" alt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𝛼</m:t>
                    </m:r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𝐴</m:t>
                    </m:r>
                    <m:sSup>
                      <m:sSupPr>
                        <m:ctrlP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𝑘</m:t>
                        </m:r>
                      </m:e>
                      <m:sup>
                        <m:r>
                          <a:rPr lang="zh-TW" alt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𝛼</m:t>
                        </m:r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𝑛</m:t>
                        </m:r>
                      </m:e>
                      <m:sup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1−</m:t>
                        </m:r>
                        <m:r>
                          <a:rPr lang="zh-TW" alt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及</a:t>
                </a: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 </a:t>
                </a:r>
                <a:r>
                  <a:rPr lang="en-US" altLang="zh-TW" sz="2000" dirty="0">
                    <a:solidFill>
                      <a:srgbClr val="0070C0"/>
                    </a:solidFill>
                    <a:ea typeface="cwTeX Q Yuan" panose="02000603000000000000" pitchFamily="2" charset="-120"/>
                  </a:rPr>
                  <a:t>MPL = </a:t>
                </a:r>
                <a14:m>
                  <m:oMath xmlns:m="http://schemas.openxmlformats.org/officeDocument/2006/math">
                    <m:r>
                      <a:rPr lang="en-US" altLang="zh-TW" sz="20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(1−</m:t>
                    </m:r>
                    <m:r>
                      <a:rPr lang="zh-TW" alt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𝛼</m:t>
                    </m:r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)</m:t>
                    </m:r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𝐴</m:t>
                    </m:r>
                    <m:sSup>
                      <m:sSup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𝑘</m:t>
                        </m:r>
                      </m:e>
                      <m:sup>
                        <m:r>
                          <a:rPr lang="zh-TW" alt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𝛼</m:t>
                        </m:r>
                      </m:sup>
                    </m:sSup>
                    <m:sSup>
                      <m:sSup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pPr>
                      <m:e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𝑛</m:t>
                        </m:r>
                      </m:e>
                      <m:sup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−</m:t>
                        </m:r>
                        <m:r>
                          <a:rPr lang="zh-TW" altLang="en-US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 遞減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712788" indent="-369888">
                  <a:lnSpc>
                    <a:spcPct val="100000"/>
                  </a:lnSpc>
                  <a:buFont typeface="+mj-lt"/>
                  <a:buAutoNum type="arabicParenR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滿足要素技術互補：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𝐹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𝑘𝑛</m:t>
                        </m:r>
                      </m:sub>
                    </m:sSub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&gt;0</m:t>
                    </m:r>
                  </m:oMath>
                </a14:m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712788" indent="-369888">
                  <a:lnSpc>
                    <a:spcPct val="100000"/>
                  </a:lnSpc>
                  <a:buFont typeface="+mj-lt"/>
                  <a:buAutoNum type="arabicParenR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滿足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Inada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條件及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Euler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性質：</a:t>
                </a:r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𝑦</m:t>
                    </m:r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=</m:t>
                    </m:r>
                    <m:sSub>
                      <m:sSubPr>
                        <m:ctrlP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𝐹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𝑘</m:t>
                        </m:r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,</m:t>
                        </m:r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𝑛</m:t>
                        </m:r>
                      </m:e>
                    </m:d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𝑘</m:t>
                    </m:r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+</m:t>
                    </m:r>
                    <m:sSub>
                      <m:sSubPr>
                        <m:ctrlP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𝐹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𝑘</m:t>
                        </m:r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,</m:t>
                        </m:r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𝑛</m:t>
                        </m:r>
                      </m:e>
                    </m:d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𝑛</m:t>
                    </m:r>
                  </m:oMath>
                </a14:m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712788" indent="-369888">
                  <a:lnSpc>
                    <a:spcPct val="100000"/>
                  </a:lnSpc>
                  <a:buFont typeface="+mj-lt"/>
                  <a:buAutoNum type="arabicParenR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要素份額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(factor share)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或產出彈性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(output elasticity)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為一定值：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342900">
                  <a:lnSpc>
                    <a:spcPct val="100000"/>
                  </a:lnSpc>
                </a:pPr>
                <a:r>
                  <a:rPr lang="en-US" altLang="zh-TW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	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	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資本份額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(capital share)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𝑀𝑃𝐾</m:t>
                        </m:r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𝑦</m:t>
                        </m:r>
                      </m:den>
                    </m:f>
                    <m:d>
                      <m:dPr>
                        <m:ctrlPr>
                          <a:rPr lang="en-US" altLang="zh-TW" sz="2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dPr>
                      <m:e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=</m:t>
                        </m:r>
                        <m:f>
                          <m:fPr>
                            <m:ctrlPr>
                              <a:rPr lang="en-US" altLang="zh-TW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fPr>
                          <m:num>
                            <m:r>
                              <a:rPr lang="en-US" altLang="zh-TW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𝑑</m:t>
                            </m:r>
                            <m:func>
                              <m:funcPr>
                                <m:ctrlPr>
                                  <a:rPr lang="en-US" altLang="zh-TW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wTeX Q Yuan" panose="02000603000000000000" pitchFamily="2" charset="-12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 sz="20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wTeX Q Yuan" panose="02000603000000000000" pitchFamily="2" charset="-12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altLang="zh-TW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wTeX Q Yuan" panose="02000603000000000000" pitchFamily="2" charset="-120"/>
                                  </a:rPr>
                                  <m:t>𝑦</m:t>
                                </m:r>
                              </m:e>
                            </m:func>
                          </m:num>
                          <m:den>
                            <m:r>
                              <a:rPr lang="en-US" altLang="zh-TW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𝑑</m:t>
                            </m:r>
                            <m:func>
                              <m:funcPr>
                                <m:ctrlPr>
                                  <a:rPr lang="en-US" altLang="zh-TW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wTeX Q Yuan" panose="02000603000000000000" pitchFamily="2" charset="-12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 sz="2000" b="0" i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wTeX Q Yuan" panose="02000603000000000000" pitchFamily="2" charset="-12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altLang="zh-TW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wTeX Q Yuan" panose="02000603000000000000" pitchFamily="2" charset="-120"/>
                                  </a:rPr>
                                  <m:t>𝑘</m:t>
                                </m:r>
                              </m:e>
                            </m:func>
                          </m:den>
                        </m:f>
                      </m:e>
                    </m:d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=</m:t>
                    </m:r>
                    <m:r>
                      <a:rPr lang="zh-TW" alt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𝛼</m:t>
                    </m:r>
                  </m:oMath>
                </a14:m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342900">
                  <a:lnSpc>
                    <a:spcPct val="100000"/>
                  </a:lnSpc>
                </a:pP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		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勞動份</a:t>
                </a: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額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(labor </a:t>
                </a:r>
                <a:r>
                  <a:rPr lang="en-US" altLang="zh-TW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share)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fPr>
                      <m:num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𝑀𝑃</m:t>
                        </m:r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𝐿</m:t>
                        </m:r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𝑦</m:t>
                        </m:r>
                      </m:den>
                    </m:f>
                    <m:d>
                      <m:d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=</m:t>
                        </m:r>
                        <m:f>
                          <m:fPr>
                            <m:ctrlP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</m:ctrlPr>
                          </m:fPr>
                          <m:num>
                            <m: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𝑑</m:t>
                            </m:r>
                            <m:func>
                              <m:funcPr>
                                <m:ctrlPr>
                                  <a:rPr lang="en-US" altLang="zh-TW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wTeX Q Yuan" panose="02000603000000000000" pitchFamily="2" charset="-12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 sz="200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wTeX Q Yuan" panose="02000603000000000000" pitchFamily="2" charset="-12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altLang="zh-TW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wTeX Q Yuan" panose="02000603000000000000" pitchFamily="2" charset="-120"/>
                                  </a:rPr>
                                  <m:t>𝑦</m:t>
                                </m:r>
                              </m:e>
                            </m:func>
                          </m:num>
                          <m:den>
                            <m:r>
                              <a:rPr lang="en-US" altLang="zh-TW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wTeX Q Yuan" panose="02000603000000000000" pitchFamily="2" charset="-120"/>
                              </a:rPr>
                              <m:t>𝑑</m:t>
                            </m:r>
                            <m:func>
                              <m:funcPr>
                                <m:ctrlPr>
                                  <a:rPr lang="en-US" altLang="zh-TW" sz="20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wTeX Q Yuan" panose="02000603000000000000" pitchFamily="2" charset="-12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zh-TW" sz="200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wTeX Q Yuan" panose="02000603000000000000" pitchFamily="2" charset="-12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altLang="zh-TW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  <a:ea typeface="cwTeX Q Yuan" panose="02000603000000000000" pitchFamily="2" charset="-12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e>
                    </m:d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=</m:t>
                    </m:r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1−</m:t>
                    </m:r>
                    <m:r>
                      <a:rPr lang="zh-TW" altLang="en-US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𝛼</m:t>
                    </m:r>
                  </m:oMath>
                </a14:m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075" y="1681316"/>
                <a:ext cx="8007276" cy="4990789"/>
              </a:xfrm>
              <a:blipFill rotWithShape="0">
                <a:blip r:embed="rId3"/>
                <a:stretch>
                  <a:fillRect l="-685" t="-8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964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3327" y="127818"/>
            <a:ext cx="8062025" cy="1012223"/>
          </a:xfrm>
        </p:spPr>
        <p:txBody>
          <a:bodyPr/>
          <a:lstStyle/>
          <a:p>
            <a:r>
              <a:rPr lang="en-US" altLang="zh-TW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3.  </a:t>
            </a:r>
            <a:r>
              <a:rPr lang="zh-TW" altLang="en-US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廠商的最適選擇</a:t>
            </a:r>
            <a:endParaRPr lang="zh-TW" dirty="0"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508075" y="1681316"/>
            <a:ext cx="4445762" cy="4990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None/>
              <a:defRPr lang="zh-TW"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zh-TW" sz="105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zh-TW"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zh-TW" sz="825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150000"/>
              </a:lnSpc>
              <a:spcBef>
                <a:spcPct val="300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 lang="zh-TW" sz="825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TW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TW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TW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lang="zh-TW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altLang="zh-TW" sz="2000" dirty="0" smtClean="0">
              <a:solidFill>
                <a:srgbClr val="0070C0"/>
              </a:solidFill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508075" y="1731556"/>
                <a:ext cx="8007276" cy="4990789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廠商的目標函數：</a:t>
                </a:r>
                <a14:m>
                  <m:oMath xmlns:m="http://schemas.openxmlformats.org/officeDocument/2006/math">
                    <m:r>
                      <a:rPr lang="zh-TW" altLang="en-US" sz="20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利潤</m:t>
                    </m:r>
                    <m:r>
                      <a:rPr lang="en-US" altLang="zh-TW" sz="20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(</m:t>
                    </m:r>
                    <m:r>
                      <a:rPr lang="zh-TW" altLang="en-US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毛利</m:t>
                    </m:r>
                    <m:r>
                      <a:rPr lang="en-US" altLang="zh-TW" sz="2000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)=</m:t>
                    </m:r>
                    <m:r>
                      <a:rPr lang="zh-TW" altLang="en-US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銷售收入</m:t>
                    </m:r>
                    <m:r>
                      <a:rPr lang="en-US" altLang="zh-TW" sz="20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−</m:t>
                    </m:r>
                    <m:r>
                      <a:rPr lang="zh-TW" altLang="en-US" sz="20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薪資成本</m:t>
                    </m:r>
                  </m:oMath>
                </a14:m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𝑑</m:t>
                      </m:r>
                      <m:d>
                        <m:dPr>
                          <m:ctrlP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𝑛</m:t>
                          </m:r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;</m:t>
                          </m:r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𝐴</m:t>
                          </m:r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𝑘</m:t>
                          </m:r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𝑤</m:t>
                          </m:r>
                        </m:e>
                      </m:d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=</m:t>
                      </m:r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𝐴𝐹</m:t>
                      </m:r>
                      <m:d>
                        <m:dPr>
                          <m:ctrlP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𝑘</m:t>
                          </m:r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,</m:t>
                          </m:r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𝑛</m:t>
                          </m:r>
                        </m:e>
                      </m:d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−</m:t>
                      </m:r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𝑤𝑛</m:t>
                      </m:r>
                    </m:oMath>
                  </m:oMathPara>
                </a14:m>
                <a:endParaRPr lang="en-US" altLang="zh-TW" sz="2000" dirty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廠商的選擇問題：給定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dPr>
                      <m:e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𝐴</m:t>
                        </m:r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,</m:t>
                        </m:r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𝑘</m:t>
                        </m:r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,</m:t>
                        </m:r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altLang="zh-TW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 </a:t>
                </a: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不變，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0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00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000" i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{</m:t>
                              </m:r>
                              <m: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𝑛</m:t>
                              </m:r>
                              <m: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}</m:t>
                              </m:r>
                            </m:lim>
                          </m:limLow>
                        </m:fName>
                        <m:e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𝑛</m:t>
                              </m:r>
                              <m: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;</m:t>
                              </m:r>
                              <m: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𝐴</m:t>
                              </m:r>
                              <m: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,</m:t>
                              </m:r>
                              <m: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𝑘</m:t>
                              </m:r>
                              <m: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,</m:t>
                              </m:r>
                              <m: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𝑤</m:t>
                              </m:r>
                            </m:e>
                          </m:d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=</m:t>
                          </m:r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𝐴𝐹</m:t>
                          </m:r>
                          <m:d>
                            <m:dPr>
                              <m:ctrlP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𝑘</m:t>
                              </m:r>
                              <m: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,</m:t>
                              </m:r>
                              <m: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𝑛</m:t>
                              </m:r>
                            </m:e>
                          </m:d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−</m:t>
                          </m:r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𝑤𝑛</m:t>
                          </m:r>
                        </m:e>
                      </m:func>
                    </m:oMath>
                  </m:oMathPara>
                </a14:m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一階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必要條件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(first-order necessary condition, FOC)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：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𝐴</m:t>
                      </m:r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𝐹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𝑛</m:t>
                          </m:r>
                        </m:sub>
                      </m:sSub>
                      <m:d>
                        <m:dPr>
                          <m:ctrlP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𝑘</m:t>
                          </m:r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</m:ctrlPr>
                            </m:sSupPr>
                            <m:e>
                              <m: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=</m:t>
                      </m:r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𝑤</m:t>
                      </m:r>
                    </m:oMath>
                  </m:oMathPara>
                </a14:m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361950">
                  <a:lnSpc>
                    <a:spcPct val="100000"/>
                  </a:lnSpc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左邊是雇用勞動的邊際收入，右邊是邊際成本，即實質工資率。上式表示：最適選擇要求邊際利潤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(marginal profit)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等於零。</a:t>
                </a:r>
                <a:endParaRPr lang="en-US" altLang="zh-TW" sz="2000" dirty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二階充分條件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(second-order sufficiency condition)</a:t>
                </a:r>
                <a:r>
                  <a:rPr lang="zh-TW" altLang="en-US" sz="200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：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𝐴</m:t>
                      </m:r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𝐹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𝑛𝑛</m:t>
                          </m:r>
                        </m:sub>
                      </m:sSub>
                      <m:d>
                        <m:dPr>
                          <m:ctrlP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𝑘</m:t>
                          </m:r>
                          <m:r>
                            <a:rPr lang="en-US" altLang="zh-TW" sz="20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wTeX Q Yuan" panose="02000603000000000000" pitchFamily="2" charset="-12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</m:ctrlPr>
                            </m:sSupPr>
                            <m:e>
                              <m: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wTeX Q Yuan" panose="02000603000000000000" pitchFamily="2" charset="-12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&lt;0 (</m:t>
                      </m:r>
                      <m:r>
                        <a:rPr lang="zh-TW" altLang="en-US" sz="20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必然</m:t>
                      </m:r>
                      <m:r>
                        <a:rPr lang="zh-TW" altLang="en-US" sz="20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滿足</m:t>
                      </m:r>
                      <m:r>
                        <a:rPr lang="en-US" altLang="zh-TW" sz="20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wTeX Q Yuan" panose="02000603000000000000" pitchFamily="2" charset="-120"/>
                        </a:rPr>
                        <m:t>)</m:t>
                      </m:r>
                    </m:oMath>
                  </m:oMathPara>
                </a14:m>
                <a:endParaRPr lang="zh-TW" altLang="en-US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075" y="1731556"/>
                <a:ext cx="8007276" cy="4990789"/>
              </a:xfrm>
              <a:blipFill rotWithShape="0">
                <a:blip r:embed="rId3"/>
                <a:stretch>
                  <a:fillRect l="-685" t="-611" r="-1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046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3327" y="127818"/>
            <a:ext cx="8062025" cy="1012223"/>
          </a:xfrm>
        </p:spPr>
        <p:txBody>
          <a:bodyPr/>
          <a:lstStyle/>
          <a:p>
            <a:r>
              <a:rPr lang="en-US" altLang="zh-TW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3.  </a:t>
            </a:r>
            <a:r>
              <a:rPr lang="zh-TW" altLang="en-US" dirty="0" smtClean="0">
                <a:latin typeface="cwTeX Q Yuan" panose="02000603000000000000" pitchFamily="2" charset="-120"/>
                <a:ea typeface="cwTeX Q Yuan" panose="02000603000000000000" pitchFamily="2" charset="-120"/>
              </a:rPr>
              <a:t>廠商的最適選擇</a:t>
            </a:r>
            <a:endParaRPr lang="zh-TW" dirty="0">
              <a:latin typeface="cwTeX Q Yuan" panose="02000603000000000000" pitchFamily="2" charset="-120"/>
              <a:ea typeface="cwTeX Q Yuan" panose="02000603000000000000" pitchFamily="2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3327" y="1567487"/>
                <a:ext cx="8270165" cy="2558743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圖形分析：一階條件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720725" indent="-377825">
                  <a:lnSpc>
                    <a:spcPct val="100000"/>
                  </a:lnSpc>
                  <a:buFont typeface="+mj-lt"/>
                  <a:buAutoNum type="arabicParenR"/>
                </a:pP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B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點的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𝑀𝑃𝐿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𝐵</m:t>
                        </m:r>
                      </m:sub>
                    </m:sSub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&gt;</m:t>
                    </m:r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𝑤</m:t>
                    </m:r>
                  </m:oMath>
                </a14:m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，利潤函數處於上升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階段，增加</a:t>
                </a: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勞動雇用可使利潤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增加；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C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點的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𝑀𝑃𝐿</m:t>
                        </m:r>
                      </m:e>
                      <m:sub>
                        <m:r>
                          <a:rPr lang="en-US" altLang="zh-TW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𝐶</m:t>
                        </m:r>
                      </m:sub>
                    </m:sSub>
                    <m:r>
                      <a:rPr lang="en-US" altLang="zh-TW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&lt;</m:t>
                    </m:r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𝑤</m:t>
                    </m:r>
                  </m:oMath>
                </a14:m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，利潤函數處於下降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階段，減少</a:t>
                </a:r>
                <a:r>
                  <a:rPr lang="zh-TW" altLang="en-US" sz="2000" dirty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勞動雇用可使利潤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增加；兩點都不是最適選擇。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  <a:p>
                <a:pPr marL="720725" indent="-377825">
                  <a:lnSpc>
                    <a:spcPct val="100000"/>
                  </a:lnSpc>
                  <a:buFont typeface="+mj-lt"/>
                  <a:buAutoNum type="arabicParenR"/>
                </a:pP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最適選擇落於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</m:ctrlPr>
                      </m:sSubPr>
                      <m:e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𝑀𝑃𝐿</m:t>
                        </m:r>
                      </m:e>
                      <m:sub>
                        <m:r>
                          <a:rPr lang="en-US" altLang="zh-TW" sz="2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wTeX Q Yuan" panose="02000603000000000000" pitchFamily="2" charset="-120"/>
                          </a:rPr>
                          <m:t>𝐸</m:t>
                        </m:r>
                      </m:sub>
                    </m:sSub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=</m:t>
                    </m:r>
                    <m:r>
                      <a:rPr lang="en-US" altLang="zh-TW" sz="20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wTeX Q Yuan" panose="02000603000000000000" pitchFamily="2" charset="-120"/>
                      </a:rPr>
                      <m:t>𝑤</m:t>
                    </m:r>
                  </m:oMath>
                </a14:m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的 </a:t>
                </a:r>
                <a:r>
                  <a:rPr lang="en-US" altLang="zh-TW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E </a:t>
                </a:r>
                <a:r>
                  <a:rPr lang="zh-TW" altLang="en-US" sz="2000" dirty="0" smtClean="0">
                    <a:solidFill>
                      <a:srgbClr val="0070C0"/>
                    </a:solidFill>
                    <a:latin typeface="cwTeX Q Yuan" panose="02000603000000000000" pitchFamily="2" charset="-120"/>
                    <a:ea typeface="cwTeX Q Yuan" panose="02000603000000000000" pitchFamily="2" charset="-120"/>
                  </a:rPr>
                  <a:t>點 。此時，邊際收入等於邊際成本，利潤達到極大，邊際利潤等於零。</a:t>
                </a:r>
                <a:endParaRPr lang="en-US" altLang="zh-TW" sz="2000" dirty="0" smtClean="0">
                  <a:solidFill>
                    <a:srgbClr val="0070C0"/>
                  </a:solidFill>
                  <a:latin typeface="cwTeX Q Yuan" panose="02000603000000000000" pitchFamily="2" charset="-120"/>
                  <a:ea typeface="cwTeX Q Yuan" panose="02000603000000000000" pitchFamily="2" charset="-120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3327" y="1567487"/>
                <a:ext cx="8270165" cy="2558743"/>
              </a:xfrm>
              <a:blipFill rotWithShape="0">
                <a:blip r:embed="rId4"/>
                <a:stretch>
                  <a:fillRect l="-663" t="-1429" r="-5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34935"/>
              </p:ext>
            </p:extLst>
          </p:nvPr>
        </p:nvGraphicFramePr>
        <p:xfrm>
          <a:off x="2099330" y="4264105"/>
          <a:ext cx="5095850" cy="2350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2" name="Visio" r:id="rId6" imgW="5662056" imgH="2611492" progId="Visio.Drawing.11">
                  <p:embed/>
                </p:oleObj>
              </mc:Choice>
              <mc:Fallback>
                <p:oleObj name="Visio" r:id="rId6" imgW="5662056" imgH="261149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99330" y="4264105"/>
                        <a:ext cx="5095850" cy="2350343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1905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6717918"/>
              </p:ext>
            </p:extLst>
          </p:nvPr>
        </p:nvGraphicFramePr>
        <p:xfrm>
          <a:off x="2099330" y="4264104"/>
          <a:ext cx="5095850" cy="2350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3" name="Visio" r:id="rId9" imgW="5662056" imgH="2611492" progId="Visio.Drawing.11">
                  <p:embed/>
                </p:oleObj>
              </mc:Choice>
              <mc:Fallback>
                <p:oleObj name="Visio" r:id="rId9" imgW="5662056" imgH="2611492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99330" y="4264104"/>
                        <a:ext cx="5095850" cy="2350343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1905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104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1">
      <a:majorFont>
        <a:latin typeface="Segoe UI Light"/>
        <a:ea typeface="cwTeX Q Yuan"/>
        <a:cs typeface=""/>
      </a:majorFont>
      <a:minorFont>
        <a:latin typeface="Segoe UI"/>
        <a:ea typeface="cwTeX Q Yua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Doc" id="{E1E7EDF9-8B79-4E5D-B508-2301E35CD219}" vid="{4342E303-0389-44F2-B6F0-C13C203CC5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511</Words>
  <Application>Microsoft Office PowerPoint</Application>
  <PresentationFormat>如螢幕大小 (4:3)</PresentationFormat>
  <Paragraphs>157</Paragraphs>
  <Slides>17</Slides>
  <Notes>17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6" baseType="lpstr">
      <vt:lpstr>cwTeX Q Yuan</vt:lpstr>
      <vt:lpstr>新細明體</vt:lpstr>
      <vt:lpstr>Arial</vt:lpstr>
      <vt:lpstr>Calibri</vt:lpstr>
      <vt:lpstr>Cambria Math</vt:lpstr>
      <vt:lpstr>Segoe UI</vt:lpstr>
      <vt:lpstr>Segoe UI Light</vt:lpstr>
      <vt:lpstr>WelcomeDoc</vt:lpstr>
      <vt:lpstr>Visio</vt:lpstr>
      <vt:lpstr>第 4 章：廠商的靜態選擇</vt:lpstr>
      <vt:lpstr>1.  模型經濟</vt:lpstr>
      <vt:lpstr>2.  廠商的客觀技術：生產函數</vt:lpstr>
      <vt:lpstr>2.  廠商的客觀技術：生產函數</vt:lpstr>
      <vt:lpstr>2.  廠商的客觀技術：生產函數</vt:lpstr>
      <vt:lpstr>2.  廠商的客觀技術：生產函數</vt:lpstr>
      <vt:lpstr>2.  廠商的客觀技術：生產函數</vt:lpstr>
      <vt:lpstr>3.  廠商的最適選擇</vt:lpstr>
      <vt:lpstr>3.  廠商的最適選擇</vt:lpstr>
      <vt:lpstr>4.  勞動需求與商品供給函數</vt:lpstr>
      <vt:lpstr>4.  勞動需求與商品供給函數</vt:lpstr>
      <vt:lpstr>4.  勞動需求與商品供給函數</vt:lpstr>
      <vt:lpstr>4.  勞動需求與商品供給函數</vt:lpstr>
      <vt:lpstr>5.  能源危機與總合要素生產力</vt:lpstr>
      <vt:lpstr>5.  能源危機與總合要素生產力</vt:lpstr>
      <vt:lpstr>5.  能源危機與總合要素生產力</vt:lpstr>
      <vt:lpstr>5.  能源危機與總合要素生產力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2014-01-11T08:36:28Z</dcterms:created>
  <dcterms:modified xsi:type="dcterms:W3CDTF">2014-01-28T03:22:31Z</dcterms:modified>
  <cp:version/>
</cp:coreProperties>
</file>