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0"/>
  </p:notesMasterIdLst>
  <p:sldIdLst>
    <p:sldId id="262" r:id="rId2"/>
    <p:sldId id="279" r:id="rId3"/>
    <p:sldId id="280" r:id="rId4"/>
    <p:sldId id="281" r:id="rId5"/>
    <p:sldId id="283" r:id="rId6"/>
    <p:sldId id="284" r:id="rId7"/>
    <p:sldId id="285" r:id="rId8"/>
    <p:sldId id="286" r:id="rId9"/>
    <p:sldId id="287" r:id="rId10"/>
    <p:sldId id="269" r:id="rId11"/>
    <p:sldId id="274" r:id="rId12"/>
    <p:sldId id="270" r:id="rId13"/>
    <p:sldId id="271" r:id="rId14"/>
    <p:sldId id="272" r:id="rId15"/>
    <p:sldId id="273" r:id="rId16"/>
    <p:sldId id="275" r:id="rId17"/>
    <p:sldId id="276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總體經濟學導論" id="{E75E278A-FF0E-49A4-B170-79828D63BBAD}">
          <p14:sldIdLst>
            <p14:sldId id="262"/>
          </p14:sldIdLst>
        </p14:section>
        <p14:section name="1.1 總體經濟學的範疇" id="{8681CBA0-80F7-41F2-8FE4-07F8B7688E34}">
          <p14:sldIdLst>
            <p14:sldId id="279"/>
            <p14:sldId id="280"/>
            <p14:sldId id="281"/>
            <p14:sldId id="283"/>
            <p14:sldId id="284"/>
            <p14:sldId id="285"/>
            <p14:sldId id="286"/>
            <p14:sldId id="287"/>
          </p14:sldIdLst>
        </p14:section>
        <p14:section name="2. 總體理論發展簡史" id="{E95D8F36-B291-4FC9-BBA4-4B79D5DF08FF}">
          <p14:sldIdLst>
            <p14:sldId id="269"/>
            <p14:sldId id="274"/>
            <p14:sldId id="270"/>
            <p14:sldId id="271"/>
            <p14:sldId id="272"/>
            <p14:sldId id="273"/>
            <p14:sldId id="275"/>
            <p14:sldId id="276"/>
          </p14:sldIdLst>
        </p14:section>
        <p14:section name="總體經濟模型" id="{DC5230F4-24D0-40A1-BE7D-515352CF8533}">
          <p14:sldIdLst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6" autoAdjust="0"/>
    <p:restoredTop sz="94280" autoAdjust="0"/>
  </p:normalViewPr>
  <p:slideViewPr>
    <p:cSldViewPr snapToGrid="0">
      <p:cViewPr varScale="1">
        <p:scale>
          <a:sx n="77" d="100"/>
          <a:sy n="77" d="100"/>
        </p:scale>
        <p:origin x="70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4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image" Target="../media/image16.emf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EC13577B-6902-467D-A26C-08A0DD5E4E03}" type="datetimeFigureOut">
              <a:t>2014/9/17</a:t>
            </a:fld>
            <a:endParaRPr lang="zh-TW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DF61EA0F-A667-4B49-8422-0062BC55E249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altLang="zh-TW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24788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altLang="zh-TW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23516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altLang="zh-TW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74384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altLang="zh-TW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95174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altLang="zh-TW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60311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altLang="zh-TW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91738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altLang="zh-TW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37912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altLang="zh-TW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79574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altLang="zh-TW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44550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altLang="zh-TW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8971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altLang="en-US" smtClean="0">
              <a:ea typeface="新細明體" panose="02020500000000000000" pitchFamily="18" charset="-120"/>
            </a:endParaRPr>
          </a:p>
        </p:txBody>
      </p:sp>
      <p:sp>
        <p:nvSpPr>
          <p:cNvPr id="1434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080F20-8920-4A59-A93D-5BAD99CF97EF}" type="slidenum">
              <a:rPr lang="en-US" altLang="zh-TW" smtClean="0">
                <a:latin typeface="Calibri" panose="020F0502020204030204" pitchFamily="34" charset="0"/>
                <a:ea typeface="新細明體" panose="02020500000000000000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altLang="en-US" smtClean="0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9123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altLang="en-US" smtClean="0">
              <a:ea typeface="新細明體" panose="02020500000000000000" pitchFamily="18" charset="-120"/>
            </a:endParaRPr>
          </a:p>
        </p:txBody>
      </p:sp>
      <p:sp>
        <p:nvSpPr>
          <p:cNvPr id="1638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A0A0E1D-DFB7-42FE-BE01-0AA6B577AF99}" type="slidenum">
              <a:rPr lang="en-US" altLang="zh-TW" smtClean="0">
                <a:latin typeface="Calibri" panose="020F0502020204030204" pitchFamily="34" charset="0"/>
                <a:ea typeface="新細明體" panose="02020500000000000000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altLang="en-US" smtClean="0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83536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altLang="en-US" smtClean="0">
              <a:ea typeface="新細明體" panose="02020500000000000000" pitchFamily="18" charset="-120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4B6A87-2CAE-4D73-8166-3CEB719100E0}" type="slidenum">
              <a:rPr lang="en-US" altLang="zh-TW" smtClean="0">
                <a:latin typeface="Calibri" panose="020F0502020204030204" pitchFamily="34" charset="0"/>
                <a:ea typeface="新細明體" panose="02020500000000000000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altLang="en-US" smtClean="0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91047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altLang="en-US" smtClean="0">
              <a:ea typeface="新細明體" panose="02020500000000000000" pitchFamily="18" charset="-120"/>
            </a:endParaRPr>
          </a:p>
        </p:txBody>
      </p:sp>
      <p:sp>
        <p:nvSpPr>
          <p:cNvPr id="225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E02C35-61E9-4C75-90E3-41BDE6527DF1}" type="slidenum">
              <a:rPr lang="en-US" altLang="zh-TW" smtClean="0">
                <a:latin typeface="Calibri" panose="020F0502020204030204" pitchFamily="34" charset="0"/>
                <a:ea typeface="新細明體" panose="02020500000000000000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altLang="en-US" smtClean="0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84924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altLang="en-US" smtClean="0">
              <a:ea typeface="新細明體" panose="02020500000000000000" pitchFamily="18" charset="-120"/>
            </a:endParaRPr>
          </a:p>
        </p:txBody>
      </p:sp>
      <p:sp>
        <p:nvSpPr>
          <p:cNvPr id="2458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79D47D9-725E-4CEB-B59E-17A3A0797C99}" type="slidenum">
              <a:rPr lang="en-US" altLang="zh-TW" smtClean="0">
                <a:latin typeface="Calibri" panose="020F0502020204030204" pitchFamily="34" charset="0"/>
                <a:ea typeface="新細明體" panose="02020500000000000000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altLang="en-US" smtClean="0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66733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altLang="en-US" smtClean="0">
              <a:ea typeface="新細明體" panose="02020500000000000000" pitchFamily="18" charset="-120"/>
            </a:endParaRPr>
          </a:p>
        </p:txBody>
      </p:sp>
      <p:sp>
        <p:nvSpPr>
          <p:cNvPr id="2662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8652E6-5717-4729-9BF6-582B8EA7EB40}" type="slidenum">
              <a:rPr lang="en-US" altLang="zh-TW" smtClean="0">
                <a:latin typeface="Calibri" panose="020F0502020204030204" pitchFamily="34" charset="0"/>
                <a:ea typeface="新細明體" panose="02020500000000000000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altLang="en-US" smtClean="0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53378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altLang="en-US" smtClean="0">
              <a:ea typeface="新細明體" panose="02020500000000000000" pitchFamily="18" charset="-120"/>
            </a:endParaRPr>
          </a:p>
        </p:txBody>
      </p:sp>
      <p:sp>
        <p:nvSpPr>
          <p:cNvPr id="2867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2FCDC54-7FD1-480A-9665-F5F046E6CD28}" type="slidenum">
              <a:rPr lang="en-US" altLang="zh-TW" smtClean="0">
                <a:latin typeface="Calibri" panose="020F0502020204030204" pitchFamily="34" charset="0"/>
                <a:ea typeface="新細明體" panose="02020500000000000000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altLang="en-US" smtClean="0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95596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altLang="en-US" smtClean="0">
              <a:ea typeface="新細明體" panose="02020500000000000000" pitchFamily="18" charset="-120"/>
            </a:endParaRPr>
          </a:p>
        </p:txBody>
      </p:sp>
      <p:sp>
        <p:nvSpPr>
          <p:cNvPr id="3072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cwTeX Q Yuan" panose="02000603000000000000" pitchFamily="2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CB43704-A3E0-484D-9E0F-4DD68AF2D774}" type="slidenum">
              <a:rPr lang="en-US" altLang="zh-TW" smtClean="0">
                <a:latin typeface="Calibri" panose="020F0502020204030204" pitchFamily="34" charset="0"/>
                <a:ea typeface="新細明體" panose="02020500000000000000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altLang="en-US" smtClean="0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9768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9144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28650" y="2061006"/>
            <a:ext cx="7886700" cy="2387600"/>
          </a:xfrm>
        </p:spPr>
        <p:txBody>
          <a:bodyPr anchor="b">
            <a:normAutofit/>
          </a:bodyPr>
          <a:lstStyle>
            <a:lvl1pPr algn="l" latinLnBrk="0">
              <a:defRPr lang="zh-TW" sz="405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28653" y="5110612"/>
            <a:ext cx="5029199" cy="1137793"/>
          </a:xfrm>
        </p:spPr>
        <p:txBody>
          <a:bodyPr>
            <a:normAutofit/>
          </a:bodyPr>
          <a:lstStyle>
            <a:lvl1pPr marL="0" indent="0" algn="l" latinLnBrk="0">
              <a:lnSpc>
                <a:spcPct val="150000"/>
              </a:lnSpc>
              <a:spcBef>
                <a:spcPts val="450"/>
              </a:spcBef>
              <a:buNone/>
              <a:defRPr lang="zh-TW" sz="2100">
                <a:solidFill>
                  <a:srgbClr val="D24726"/>
                </a:solidFill>
                <a:latin typeface="+mj-lt"/>
              </a:defRPr>
            </a:lvl1pPr>
            <a:lvl2pPr marL="342900" indent="0" algn="ctr" latinLnBrk="0">
              <a:buNone/>
              <a:defRPr lang="zh-TW" sz="1500"/>
            </a:lvl2pPr>
            <a:lvl3pPr marL="685800" indent="0" algn="ctr" latinLnBrk="0">
              <a:buNone/>
              <a:defRPr lang="zh-TW" sz="1350"/>
            </a:lvl3pPr>
            <a:lvl4pPr marL="1028700" indent="0" algn="ctr" latinLnBrk="0">
              <a:buNone/>
              <a:defRPr lang="zh-TW" sz="1200"/>
            </a:lvl4pPr>
            <a:lvl5pPr marL="1371600" indent="0" algn="ctr" latinLnBrk="0">
              <a:buNone/>
              <a:defRPr lang="zh-TW" sz="1200"/>
            </a:lvl5pPr>
            <a:lvl6pPr marL="1714500" indent="0" algn="ctr" latinLnBrk="0">
              <a:buNone/>
              <a:defRPr lang="zh-TW" sz="1200"/>
            </a:lvl6pPr>
            <a:lvl7pPr marL="2057400" indent="0" algn="ctr" latinLnBrk="0">
              <a:buNone/>
              <a:defRPr lang="zh-TW" sz="1200"/>
            </a:lvl7pPr>
            <a:lvl8pPr marL="2400300" indent="0" algn="ctr" latinLnBrk="0">
              <a:buNone/>
              <a:defRPr lang="zh-TW" sz="1200"/>
            </a:lvl8pPr>
            <a:lvl9pPr marL="2743200" indent="0" algn="ctr" latinLnBrk="0">
              <a:buNone/>
              <a:defRPr lang="zh-TW" sz="1200"/>
            </a:lvl9pPr>
          </a:lstStyle>
          <a:p>
            <a:r>
              <a:rPr lang="zh-TW" altLang="en-US" smtClean="0"/>
              <a:t>按一下以編輯母片副標題樣式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2014/9/17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zh-TW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9144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垂直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"/>
            <a:ext cx="8058150" cy="1228436"/>
          </a:xfrm>
        </p:spPr>
        <p:txBody>
          <a:bodyPr anchor="b">
            <a:normAutofit/>
          </a:bodyPr>
          <a:lstStyle>
            <a:lvl1pPr latinLnBrk="0">
              <a:defRPr lang="zh-TW" sz="270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垂直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2014/9/17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zh-TW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7571511" y="0"/>
            <a:ext cx="1572491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2" name="垂直標題 1"/>
          <p:cNvSpPr>
            <a:spLocks noGrp="1"/>
          </p:cNvSpPr>
          <p:nvPr>
            <p:ph type="title" orient="vert"/>
          </p:nvPr>
        </p:nvSpPr>
        <p:spPr>
          <a:xfrm>
            <a:off x="7661564" y="365125"/>
            <a:ext cx="1364673" cy="5811838"/>
          </a:xfrm>
        </p:spPr>
        <p:txBody>
          <a:bodyPr vert="eaVert" anchor="b">
            <a:normAutofit/>
          </a:bodyPr>
          <a:lstStyle>
            <a:lvl1pPr latinLnBrk="0">
              <a:defRPr lang="zh-TW" sz="270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垂直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2014/9/17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zh-TW"/>
          </a:p>
        </p:txBody>
      </p:sp>
      <p:sp>
        <p:nvSpPr>
          <p:cNvPr id="8" name="矩形 7"/>
          <p:cNvSpPr/>
          <p:nvPr userDrawn="1"/>
        </p:nvSpPr>
        <p:spPr>
          <a:xfrm>
            <a:off x="7571511" y="0"/>
            <a:ext cx="1572491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3327" y="0"/>
            <a:ext cx="8062025" cy="1208868"/>
          </a:xfrm>
        </p:spPr>
        <p:txBody>
          <a:bodyPr anchor="b">
            <a:normAutofit/>
          </a:bodyPr>
          <a:lstStyle>
            <a:lvl1pPr latinLnBrk="0">
              <a:defRPr lang="zh-TW" sz="270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2" y="1825625"/>
            <a:ext cx="3125815" cy="4351338"/>
          </a:xfrm>
        </p:spPr>
        <p:txBody>
          <a:bodyPr>
            <a:normAutofit/>
          </a:bodyPr>
          <a:lstStyle>
            <a:lvl1pPr marL="0" indent="0" latinLnBrk="0">
              <a:lnSpc>
                <a:spcPct val="150000"/>
              </a:lnSpc>
              <a:spcAft>
                <a:spcPts val="900"/>
              </a:spcAft>
              <a:buNone/>
              <a:defRPr lang="zh-TW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lnSpc>
                <a:spcPct val="150000"/>
              </a:lnSpc>
              <a:spcAft>
                <a:spcPts val="900"/>
              </a:spcAft>
              <a:defRPr lang="zh-TW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lnSpc>
                <a:spcPct val="150000"/>
              </a:lnSpc>
              <a:spcAft>
                <a:spcPts val="900"/>
              </a:spcAft>
              <a:defRPr lang="zh-TW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lnSpc>
                <a:spcPct val="150000"/>
              </a:lnSpc>
              <a:spcAft>
                <a:spcPts val="900"/>
              </a:spcAft>
              <a:defRPr lang="zh-TW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lnSpc>
                <a:spcPct val="150000"/>
              </a:lnSpc>
              <a:spcAft>
                <a:spcPts val="900"/>
              </a:spcAft>
              <a:defRPr lang="zh-TW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2014/9/17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zh-TW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242663" y="1709738"/>
            <a:ext cx="490133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1" y="2402239"/>
            <a:ext cx="3381536" cy="2187227"/>
          </a:xfrm>
        </p:spPr>
        <p:txBody>
          <a:bodyPr anchor="ctr">
            <a:noAutofit/>
          </a:bodyPr>
          <a:lstStyle>
            <a:lvl1pPr algn="l" latinLnBrk="0">
              <a:defRPr lang="zh-TW" sz="3600">
                <a:solidFill>
                  <a:srgbClr val="D24726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742481" y="2402237"/>
            <a:ext cx="3952068" cy="2187226"/>
          </a:xfrm>
        </p:spPr>
        <p:txBody>
          <a:bodyPr anchor="ctr">
            <a:normAutofit/>
          </a:bodyPr>
          <a:lstStyle>
            <a:lvl1pPr marL="0" indent="0" latinLnBrk="0">
              <a:lnSpc>
                <a:spcPct val="150000"/>
              </a:lnSpc>
              <a:buNone/>
              <a:defRPr lang="zh-TW" sz="2100">
                <a:solidFill>
                  <a:schemeClr val="bg1"/>
                </a:solidFill>
                <a:latin typeface="+mj-lt"/>
              </a:defRPr>
            </a:lvl1pPr>
            <a:lvl2pPr marL="342900" indent="0" latinLnBrk="0">
              <a:buNone/>
              <a:defRPr lang="zh-TW" sz="1500"/>
            </a:lvl2pPr>
            <a:lvl3pPr marL="685800" indent="0" latinLnBrk="0">
              <a:buNone/>
              <a:defRPr lang="zh-TW" sz="1350"/>
            </a:lvl3pPr>
            <a:lvl4pPr marL="1028700" indent="0" latinLnBrk="0">
              <a:buNone/>
              <a:defRPr lang="zh-TW" sz="1200"/>
            </a:lvl4pPr>
            <a:lvl5pPr marL="1371600" indent="0" latinLnBrk="0">
              <a:buNone/>
              <a:defRPr lang="zh-TW" sz="1200"/>
            </a:lvl5pPr>
            <a:lvl6pPr marL="1714500" indent="0" latinLnBrk="0">
              <a:buNone/>
              <a:defRPr lang="zh-TW" sz="1200"/>
            </a:lvl6pPr>
            <a:lvl7pPr marL="2057400" indent="0" latinLnBrk="0">
              <a:buNone/>
              <a:defRPr lang="zh-TW" sz="1200"/>
            </a:lvl7pPr>
            <a:lvl8pPr marL="2400300" indent="0" latinLnBrk="0">
              <a:buNone/>
              <a:defRPr lang="zh-TW" sz="1200"/>
            </a:lvl8pPr>
            <a:lvl9pPr marL="2743200" indent="0" latinLnBrk="0">
              <a:buNone/>
              <a:defRPr lang="zh-TW"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2014/9/17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zh-TW"/>
          </a:p>
        </p:txBody>
      </p:sp>
      <p:sp>
        <p:nvSpPr>
          <p:cNvPr id="8" name="矩形 7"/>
          <p:cNvSpPr/>
          <p:nvPr userDrawn="1"/>
        </p:nvSpPr>
        <p:spPr>
          <a:xfrm>
            <a:off x="4242663" y="1709738"/>
            <a:ext cx="490133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"/>
            <a:ext cx="8058150" cy="1228436"/>
          </a:xfrm>
        </p:spPr>
        <p:txBody>
          <a:bodyPr anchor="b">
            <a:normAutofit/>
          </a:bodyPr>
          <a:lstStyle>
            <a:lvl1pPr latinLnBrk="0">
              <a:defRPr lang="zh-TW" sz="270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TW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TW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TW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TW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TW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按一下以編輯母片文字樣式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第二層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第三層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第四層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TW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TW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TW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TW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TW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按一下以編輯母片文字樣式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第二層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第三層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第四層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2014/9/17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zh-TW"/>
          </a:p>
        </p:txBody>
      </p:sp>
      <p:sp>
        <p:nvSpPr>
          <p:cNvPr id="9" name="矩形 8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0"/>
            <a:ext cx="8053388" cy="1228436"/>
          </a:xfrm>
        </p:spPr>
        <p:txBody>
          <a:bodyPr anchor="b">
            <a:normAutofit/>
          </a:bodyPr>
          <a:lstStyle>
            <a:lvl1pPr latinLnBrk="0">
              <a:defRPr lang="zh-TW" sz="270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1489075"/>
            <a:ext cx="3867150" cy="641350"/>
          </a:xfrm>
        </p:spPr>
        <p:txBody>
          <a:bodyPr anchor="b"/>
          <a:lstStyle>
            <a:lvl1pPr marL="0" indent="0" latinLnBrk="0">
              <a:buNone/>
              <a:defRPr lang="zh-TW" sz="1800" b="1"/>
            </a:lvl1pPr>
            <a:lvl2pPr marL="342900" indent="0" latinLnBrk="0">
              <a:buNone/>
              <a:defRPr lang="zh-TW" sz="1500" b="1"/>
            </a:lvl2pPr>
            <a:lvl3pPr marL="685800" indent="0" latinLnBrk="0">
              <a:buNone/>
              <a:defRPr lang="zh-TW" sz="1350" b="1"/>
            </a:lvl3pPr>
            <a:lvl4pPr marL="1028700" indent="0" latinLnBrk="0">
              <a:buNone/>
              <a:defRPr lang="zh-TW" sz="1200" b="1"/>
            </a:lvl4pPr>
            <a:lvl5pPr marL="1371600" indent="0" latinLnBrk="0">
              <a:buNone/>
              <a:defRPr lang="zh-TW" sz="1200" b="1"/>
            </a:lvl5pPr>
            <a:lvl6pPr marL="1714500" indent="0" latinLnBrk="0">
              <a:buNone/>
              <a:defRPr lang="zh-TW" sz="1200" b="1"/>
            </a:lvl6pPr>
            <a:lvl7pPr marL="2057400" indent="0" latinLnBrk="0">
              <a:buNone/>
              <a:defRPr lang="zh-TW" sz="1200" b="1"/>
            </a:lvl7pPr>
            <a:lvl8pPr marL="2400300" indent="0" latinLnBrk="0">
              <a:buNone/>
              <a:defRPr lang="zh-TW" sz="1200" b="1"/>
            </a:lvl8pPr>
            <a:lvl9pPr marL="2743200" indent="0" latinLnBrk="0">
              <a:buNone/>
              <a:defRPr lang="zh-TW"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3888" y="2193929"/>
            <a:ext cx="386715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TW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TW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TW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TW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TW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按一下以編輯母片文字樣式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第二層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第三層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第四層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2249" y="1489075"/>
            <a:ext cx="3868340" cy="641350"/>
          </a:xfrm>
        </p:spPr>
        <p:txBody>
          <a:bodyPr anchor="b"/>
          <a:lstStyle>
            <a:lvl1pPr marL="0" indent="0" latinLnBrk="0">
              <a:buNone/>
              <a:defRPr lang="zh-TW" sz="1800" b="1"/>
            </a:lvl1pPr>
            <a:lvl2pPr marL="342900" indent="0" latinLnBrk="0">
              <a:buNone/>
              <a:defRPr lang="zh-TW" sz="1500" b="1"/>
            </a:lvl2pPr>
            <a:lvl3pPr marL="685800" indent="0" latinLnBrk="0">
              <a:buNone/>
              <a:defRPr lang="zh-TW" sz="1350" b="1"/>
            </a:lvl3pPr>
            <a:lvl4pPr marL="1028700" indent="0" latinLnBrk="0">
              <a:buNone/>
              <a:defRPr lang="zh-TW" sz="1200" b="1"/>
            </a:lvl4pPr>
            <a:lvl5pPr marL="1371600" indent="0" latinLnBrk="0">
              <a:buNone/>
              <a:defRPr lang="zh-TW" sz="1200" b="1"/>
            </a:lvl5pPr>
            <a:lvl6pPr marL="1714500" indent="0" latinLnBrk="0">
              <a:buNone/>
              <a:defRPr lang="zh-TW" sz="1200" b="1"/>
            </a:lvl6pPr>
            <a:lvl7pPr marL="2057400" indent="0" latinLnBrk="0">
              <a:buNone/>
              <a:defRPr lang="zh-TW" sz="1200" b="1"/>
            </a:lvl7pPr>
            <a:lvl8pPr marL="2400300" indent="0" latinLnBrk="0">
              <a:buNone/>
              <a:defRPr lang="zh-TW" sz="1200" b="1"/>
            </a:lvl8pPr>
            <a:lvl9pPr marL="2743200" indent="0" latinLnBrk="0">
              <a:buNone/>
              <a:defRPr lang="zh-TW"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2249" y="2193929"/>
            <a:ext cx="386834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TW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TW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TW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TW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TW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按一下以編輯母片文字樣式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第二層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第三層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第四層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2014/9/17</a:t>
            </a:fld>
            <a:endParaRPr 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zh-TW"/>
          </a:p>
        </p:txBody>
      </p:sp>
      <p:sp>
        <p:nvSpPr>
          <p:cNvPr id="11" name="矩形 10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"/>
            <a:ext cx="8058150" cy="1228436"/>
          </a:xfrm>
        </p:spPr>
        <p:txBody>
          <a:bodyPr anchor="b">
            <a:normAutofit/>
          </a:bodyPr>
          <a:lstStyle>
            <a:lvl1pPr latinLnBrk="0">
              <a:defRPr lang="zh-TW" sz="270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2014/9/17</a:t>
            </a:fld>
            <a:endParaRPr 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zh-TW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2014/9/17</a:t>
            </a:fld>
            <a:endParaRPr 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 latinLnBrk="0">
              <a:defRPr lang="zh-TW" sz="2400"/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TW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TW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TW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TW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TW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按一下以編輯母片文字樣式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第二層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第三層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第四層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</p:spPr>
        <p:txBody>
          <a:bodyPr/>
          <a:lstStyle>
            <a:lvl1pPr marL="0" indent="0" latinLnBrk="0">
              <a:buNone/>
              <a:defRPr lang="zh-TW" sz="1200"/>
            </a:lvl1pPr>
            <a:lvl2pPr marL="342900" indent="0" latinLnBrk="0">
              <a:buNone/>
              <a:defRPr lang="zh-TW" sz="1050"/>
            </a:lvl2pPr>
            <a:lvl3pPr marL="685800" indent="0" latinLnBrk="0">
              <a:buNone/>
              <a:defRPr lang="zh-TW" sz="900"/>
            </a:lvl3pPr>
            <a:lvl4pPr marL="1028700" indent="0" latinLnBrk="0">
              <a:buNone/>
              <a:defRPr lang="zh-TW" sz="750"/>
            </a:lvl4pPr>
            <a:lvl5pPr marL="1371600" indent="0" latinLnBrk="0">
              <a:buNone/>
              <a:defRPr lang="zh-TW" sz="750"/>
            </a:lvl5pPr>
            <a:lvl6pPr marL="1714500" indent="0" latinLnBrk="0">
              <a:buNone/>
              <a:defRPr lang="zh-TW" sz="750"/>
            </a:lvl6pPr>
            <a:lvl7pPr marL="2057400" indent="0" latinLnBrk="0">
              <a:buNone/>
              <a:defRPr lang="zh-TW" sz="750"/>
            </a:lvl7pPr>
            <a:lvl8pPr marL="2400300" indent="0" latinLnBrk="0">
              <a:buNone/>
              <a:defRPr lang="zh-TW" sz="750"/>
            </a:lvl8pPr>
            <a:lvl9pPr marL="2743200" indent="0" latinLnBrk="0">
              <a:buNone/>
              <a:defRPr lang="zh-TW"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2014/9/17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 latinLnBrk="0">
              <a:defRPr lang="zh-TW" sz="2400"/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 latinLnBrk="0">
              <a:buNone/>
              <a:defRPr lang="zh-TW" sz="2400"/>
            </a:lvl1pPr>
            <a:lvl2pPr marL="342900" indent="0" latinLnBrk="0">
              <a:buNone/>
              <a:defRPr lang="zh-TW" sz="2100"/>
            </a:lvl2pPr>
            <a:lvl3pPr marL="685800" indent="0" latinLnBrk="0">
              <a:buNone/>
              <a:defRPr lang="zh-TW" sz="1800"/>
            </a:lvl3pPr>
            <a:lvl4pPr marL="1028700" indent="0" latinLnBrk="0">
              <a:buNone/>
              <a:defRPr lang="zh-TW" sz="1500"/>
            </a:lvl4pPr>
            <a:lvl5pPr marL="1371600" indent="0" latinLnBrk="0">
              <a:buNone/>
              <a:defRPr lang="zh-TW" sz="1500"/>
            </a:lvl5pPr>
            <a:lvl6pPr marL="1714500" indent="0" latinLnBrk="0">
              <a:buNone/>
              <a:defRPr lang="zh-TW" sz="1500"/>
            </a:lvl6pPr>
            <a:lvl7pPr marL="2057400" indent="0" latinLnBrk="0">
              <a:buNone/>
              <a:defRPr lang="zh-TW" sz="1500"/>
            </a:lvl7pPr>
            <a:lvl8pPr marL="2400300" indent="0" latinLnBrk="0">
              <a:buNone/>
              <a:defRPr lang="zh-TW" sz="1500"/>
            </a:lvl8pPr>
            <a:lvl9pPr marL="2743200" indent="0" latinLnBrk="0">
              <a:buNone/>
              <a:defRPr lang="zh-TW" sz="1500"/>
            </a:lvl9pPr>
          </a:lstStyle>
          <a:p>
            <a:r>
              <a:rPr lang="zh-TW" altLang="en-US" smtClean="0"/>
              <a:t>按一下圖示以新增圖片</a:t>
            </a:r>
            <a:endParaRPr lang="zh-TW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</p:spPr>
        <p:txBody>
          <a:bodyPr/>
          <a:lstStyle>
            <a:lvl1pPr marL="0" indent="0" latinLnBrk="0">
              <a:buNone/>
              <a:defRPr lang="zh-TW" sz="1200"/>
            </a:lvl1pPr>
            <a:lvl2pPr marL="342900" indent="0" latinLnBrk="0">
              <a:buNone/>
              <a:defRPr lang="zh-TW" sz="1050"/>
            </a:lvl2pPr>
            <a:lvl3pPr marL="685800" indent="0" latinLnBrk="0">
              <a:buNone/>
              <a:defRPr lang="zh-TW" sz="900"/>
            </a:lvl3pPr>
            <a:lvl4pPr marL="1028700" indent="0" latinLnBrk="0">
              <a:buNone/>
              <a:defRPr lang="zh-TW" sz="750"/>
            </a:lvl4pPr>
            <a:lvl5pPr marL="1371600" indent="0" latinLnBrk="0">
              <a:buNone/>
              <a:defRPr lang="zh-TW" sz="750"/>
            </a:lvl5pPr>
            <a:lvl6pPr marL="1714500" indent="0" latinLnBrk="0">
              <a:buNone/>
              <a:defRPr lang="zh-TW" sz="750"/>
            </a:lvl6pPr>
            <a:lvl7pPr marL="2057400" indent="0" latinLnBrk="0">
              <a:buNone/>
              <a:defRPr lang="zh-TW" sz="750"/>
            </a:lvl7pPr>
            <a:lvl8pPr marL="2400300" indent="0" latinLnBrk="0">
              <a:buNone/>
              <a:defRPr lang="zh-TW" sz="750"/>
            </a:lvl8pPr>
            <a:lvl9pPr marL="2743200" indent="0" latinLnBrk="0">
              <a:buNone/>
              <a:defRPr lang="zh-TW"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2014/9/17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TW"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t>2014/9/17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486150" y="6356355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zh-TW"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057900" y="6356355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TW"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spcBef>
          <a:spcPct val="0"/>
        </a:spcBef>
        <a:buNone/>
        <a:defRPr lang="zh-TW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TW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TW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TW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TW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TW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TW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TW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TW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lang="zh-TW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lang="zh-TW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lang="zh-TW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lang="zh-TW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lang="zh-TW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lang="zh-TW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lang="zh-TW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lang="zh-TW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lang="zh-TW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Visio___17.vsdx"/><Relationship Id="rId13" Type="http://schemas.openxmlformats.org/officeDocument/2006/relationships/image" Target="../media/image20.emf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7.emf"/><Relationship Id="rId12" Type="http://schemas.openxmlformats.org/officeDocument/2006/relationships/package" Target="../embeddings/Microsoft_Visio___19.vsd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package" Target="../embeddings/Microsoft_Visio___16.vsdx"/><Relationship Id="rId11" Type="http://schemas.openxmlformats.org/officeDocument/2006/relationships/image" Target="../media/image19.emf"/><Relationship Id="rId5" Type="http://schemas.openxmlformats.org/officeDocument/2006/relationships/image" Target="../media/image16.emf"/><Relationship Id="rId15" Type="http://schemas.openxmlformats.org/officeDocument/2006/relationships/image" Target="../media/image21.emf"/><Relationship Id="rId10" Type="http://schemas.openxmlformats.org/officeDocument/2006/relationships/package" Target="../embeddings/Microsoft_Visio___18.vsdx"/><Relationship Id="rId4" Type="http://schemas.openxmlformats.org/officeDocument/2006/relationships/package" Target="../embeddings/Microsoft_Visio___15.vsdx"/><Relationship Id="rId9" Type="http://schemas.openxmlformats.org/officeDocument/2006/relationships/image" Target="../media/image18.emf"/><Relationship Id="rId14" Type="http://schemas.openxmlformats.org/officeDocument/2006/relationships/package" Target="../embeddings/Microsoft_Visio___20.vsd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Visio___2.vsdx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1.vsd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Visio___4.vsdx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__3.vsdx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Visio___7.vsdx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Visio___6.vsdx"/><Relationship Id="rId11" Type="http://schemas.openxmlformats.org/officeDocument/2006/relationships/image" Target="../media/image8.emf"/><Relationship Id="rId5" Type="http://schemas.openxmlformats.org/officeDocument/2006/relationships/image" Target="../media/image5.emf"/><Relationship Id="rId10" Type="http://schemas.openxmlformats.org/officeDocument/2006/relationships/package" Target="../embeddings/Microsoft_Visio___8.vsdx"/><Relationship Id="rId4" Type="http://schemas.openxmlformats.org/officeDocument/2006/relationships/package" Target="../embeddings/Microsoft_Visio___5.vsdx"/><Relationship Id="rId9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package" Target="../embeddings/Microsoft_Visio___10.vsdx"/><Relationship Id="rId5" Type="http://schemas.openxmlformats.org/officeDocument/2006/relationships/image" Target="../media/image9.emf"/><Relationship Id="rId4" Type="http://schemas.openxmlformats.org/officeDocument/2006/relationships/package" Target="../embeddings/Microsoft_Visio___9.vsd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package" Target="../embeddings/Microsoft_Visio___12.vsdx"/><Relationship Id="rId5" Type="http://schemas.openxmlformats.org/officeDocument/2006/relationships/image" Target="../media/image11.emf"/><Relationship Id="rId4" Type="http://schemas.openxmlformats.org/officeDocument/2006/relationships/package" Target="../embeddings/Microsoft_Visio___11.vsd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package" Target="../embeddings/Microsoft_Visio___14.vsdx"/><Relationship Id="rId5" Type="http://schemas.openxmlformats.org/officeDocument/2006/relationships/image" Target="../media/image13.emf"/><Relationship Id="rId4" Type="http://schemas.openxmlformats.org/officeDocument/2006/relationships/package" Target="../embeddings/Microsoft_Visio___13.vsd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3327" y="127818"/>
            <a:ext cx="8062025" cy="1012223"/>
          </a:xfrm>
        </p:spPr>
        <p:txBody>
          <a:bodyPr/>
          <a:lstStyle/>
          <a:p>
            <a:r>
              <a:rPr lang="zh-TW" altLang="en-US" dirty="0" smtClean="0">
                <a:latin typeface="cwTeX Q Yuan" panose="02000603000000000000" pitchFamily="2" charset="-120"/>
                <a:ea typeface="cwTeX Q Yuan" panose="02000603000000000000" pitchFamily="2" charset="-120"/>
              </a:rPr>
              <a:t>第 </a:t>
            </a:r>
            <a:r>
              <a:rPr lang="en-US" altLang="zh-TW" dirty="0" smtClean="0">
                <a:latin typeface="cwTeX Q Yuan" panose="02000603000000000000" pitchFamily="2" charset="-120"/>
                <a:ea typeface="cwTeX Q Yuan" panose="02000603000000000000" pitchFamily="2" charset="-120"/>
              </a:rPr>
              <a:t>1 </a:t>
            </a:r>
            <a:r>
              <a:rPr lang="zh-TW" altLang="en-US" dirty="0" smtClean="0">
                <a:latin typeface="cwTeX Q Yuan" panose="02000603000000000000" pitchFamily="2" charset="-120"/>
                <a:ea typeface="cwTeX Q Yuan" panose="02000603000000000000" pitchFamily="2" charset="-120"/>
              </a:rPr>
              <a:t>章：總體經濟學導論</a:t>
            </a:r>
            <a:endParaRPr lang="zh-TW" dirty="0">
              <a:latin typeface="cwTeX Q Yuan" panose="02000603000000000000" pitchFamily="2" charset="-120"/>
              <a:ea typeface="cwTeX Q Yuan" panose="02000603000000000000" pitchFamily="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1" y="1681316"/>
            <a:ext cx="7956243" cy="3836069"/>
          </a:xfrm>
        </p:spPr>
        <p:txBody>
          <a:bodyPr>
            <a:normAutofit/>
          </a:bodyPr>
          <a:lstStyle/>
          <a:p>
            <a:pPr marL="360000" indent="-360000">
              <a:lnSpc>
                <a:spcPct val="100000"/>
              </a:lnSpc>
              <a:buAutoNum type="arabicPeriod"/>
            </a:pPr>
            <a:r>
              <a:rPr lang="zh-TW" altLang="en-US" sz="21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總體</a:t>
            </a:r>
            <a:r>
              <a:rPr lang="zh-TW" altLang="en-US" sz="21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經濟學的</a:t>
            </a:r>
            <a:r>
              <a:rPr lang="zh-TW" altLang="en-US" sz="21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範疇</a:t>
            </a:r>
            <a:endParaRPr lang="en-US" altLang="zh-TW" sz="21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</a:endParaRPr>
          </a:p>
          <a:p>
            <a:pPr marL="360000" indent="-36000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zh-TW" altLang="en-US" sz="21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總體理論發展簡史</a:t>
            </a:r>
            <a:endParaRPr lang="en-US" altLang="zh-TW" sz="2100" dirty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</a:endParaRPr>
          </a:p>
          <a:p>
            <a:pPr marL="360000" indent="-36000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zh-TW" altLang="en-US" sz="21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總體經濟</a:t>
            </a:r>
            <a:r>
              <a:rPr lang="zh-TW" altLang="en-US" sz="21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模型</a:t>
            </a:r>
            <a:endParaRPr lang="zh-TW" altLang="en-US" sz="2100" dirty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073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3327" y="235974"/>
            <a:ext cx="8062025" cy="972894"/>
          </a:xfrm>
        </p:spPr>
        <p:txBody>
          <a:bodyPr/>
          <a:lstStyle/>
          <a:p>
            <a:r>
              <a:rPr lang="en-US" altLang="zh-TW" dirty="0" smtClean="0">
                <a:latin typeface="cwTeX Q Yuan" panose="02000603000000000000" pitchFamily="2" charset="-120"/>
                <a:ea typeface="cwTeX Q Yuan" panose="02000603000000000000" pitchFamily="2" charset="-120"/>
              </a:rPr>
              <a:t>2. </a:t>
            </a:r>
            <a:r>
              <a:rPr lang="zh-TW" altLang="en-US" dirty="0" smtClean="0">
                <a:latin typeface="cwTeX Q Yuan" panose="02000603000000000000" pitchFamily="2" charset="-120"/>
                <a:ea typeface="cwTeX Q Yuan" panose="02000603000000000000" pitchFamily="2" charset="-120"/>
              </a:rPr>
              <a:t>總體理論發展簡史</a:t>
            </a:r>
            <a:endParaRPr lang="zh-TW" dirty="0">
              <a:latin typeface="cwTeX Q Yuan" panose="02000603000000000000" pitchFamily="2" charset="-120"/>
              <a:ea typeface="cwTeX Q Yuan" panose="02000603000000000000" pitchFamily="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1" y="1593447"/>
            <a:ext cx="7886701" cy="502428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endParaRPr lang="en-US" altLang="zh-TW" sz="1850" dirty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</a:endParaRPr>
          </a:p>
          <a:p>
            <a:pPr marL="0" lvl="1" indent="0">
              <a:lnSpc>
                <a:spcPct val="110000"/>
              </a:lnSpc>
              <a:buNone/>
            </a:pPr>
            <a:endParaRPr lang="en-US" altLang="zh-TW" sz="185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628650" y="1622322"/>
            <a:ext cx="7886701" cy="45326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900"/>
              </a:spcAft>
              <a:buFont typeface="Arial" panose="020B0604020202020204" pitchFamily="34" charset="0"/>
              <a:buNone/>
              <a:defRPr lang="zh-TW"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 lang="zh-TW" sz="105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 lang="zh-TW" sz="9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 lang="zh-TW" sz="825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 lang="zh-TW" sz="825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TW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TW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TW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TW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10000"/>
              </a:lnSpc>
              <a:buAutoNum type="arabicParenBoth"/>
            </a:pPr>
            <a:r>
              <a:rPr lang="zh-TW"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古典學派 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(Classical School): 1930 </a:t>
            </a:r>
            <a:r>
              <a:rPr lang="zh-TW"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年代以前</a:t>
            </a:r>
            <a:endParaRPr lang="en-US" altLang="zh-TW" sz="20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</a:endParaRP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AutoNum type="arabicParenBoth"/>
            </a:pPr>
            <a:r>
              <a:rPr lang="zh-TW" altLang="en-US" sz="20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凱因斯經濟學 </a:t>
            </a:r>
            <a:r>
              <a:rPr lang="en-US" altLang="zh-TW" sz="20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(The Economics of Keynes)</a:t>
            </a:r>
            <a:r>
              <a:rPr lang="zh-TW" altLang="en-US" sz="20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：</a:t>
            </a:r>
            <a:r>
              <a:rPr lang="en-US" altLang="zh-TW" sz="20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1936 -1950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AutoNum type="arabicParenBoth"/>
            </a:pPr>
            <a:r>
              <a:rPr lang="zh-TW" altLang="en-US" sz="20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新古典融合 </a:t>
            </a:r>
            <a:r>
              <a:rPr lang="en-US" altLang="zh-TW" sz="20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(Neoclassical Synthesis)</a:t>
            </a:r>
            <a:r>
              <a:rPr lang="zh-TW" altLang="en-US" sz="20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：</a:t>
            </a:r>
            <a:r>
              <a:rPr lang="en-US" altLang="zh-TW" sz="20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1950 - 1980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AutoNum type="arabicParenBoth"/>
            </a:pPr>
            <a:r>
              <a:rPr lang="zh-TW" altLang="en-US" sz="20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新興古典學派 </a:t>
            </a:r>
            <a:r>
              <a:rPr lang="en-US" altLang="zh-TW" sz="20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(New Classical School)</a:t>
            </a:r>
            <a:r>
              <a:rPr lang="zh-TW" altLang="en-US" sz="20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：</a:t>
            </a:r>
            <a:r>
              <a:rPr lang="en-US" altLang="zh-TW" sz="20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1970 – </a:t>
            </a:r>
            <a:r>
              <a:rPr lang="zh-TW" altLang="en-US" sz="20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持續發展中</a:t>
            </a:r>
            <a:endParaRPr lang="en-US" altLang="zh-TW" sz="2000" dirty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</a:endParaRP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AutoNum type="arabicParenBoth"/>
            </a:pPr>
            <a:r>
              <a:rPr lang="zh-TW" altLang="en-US" sz="20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新興凱因斯學派 </a:t>
            </a:r>
            <a:r>
              <a:rPr lang="en-US" altLang="zh-TW" sz="20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(New Keynesian School)</a:t>
            </a:r>
            <a:r>
              <a:rPr lang="zh-TW" altLang="en-US" sz="20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：</a:t>
            </a:r>
            <a:r>
              <a:rPr lang="en-US" altLang="zh-TW" sz="20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1995 – </a:t>
            </a:r>
            <a:r>
              <a:rPr lang="zh-TW" altLang="en-US" sz="20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持續發展</a:t>
            </a:r>
            <a:r>
              <a:rPr lang="zh-TW"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中</a:t>
            </a:r>
            <a:endParaRPr lang="en-US" altLang="zh-TW" sz="2000" dirty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6292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3327" y="235974"/>
            <a:ext cx="8062025" cy="972894"/>
          </a:xfrm>
        </p:spPr>
        <p:txBody>
          <a:bodyPr/>
          <a:lstStyle/>
          <a:p>
            <a:r>
              <a:rPr lang="en-US" altLang="zh-TW" dirty="0" smtClean="0">
                <a:latin typeface="cwTeX Q Yuan" panose="02000603000000000000" pitchFamily="2" charset="-120"/>
                <a:ea typeface="cwTeX Q Yuan" panose="02000603000000000000" pitchFamily="2" charset="-120"/>
              </a:rPr>
              <a:t>2. </a:t>
            </a:r>
            <a:r>
              <a:rPr lang="zh-TW" altLang="en-US" dirty="0" smtClean="0">
                <a:latin typeface="cwTeX Q Yuan" panose="02000603000000000000" pitchFamily="2" charset="-120"/>
                <a:ea typeface="cwTeX Q Yuan" panose="02000603000000000000" pitchFamily="2" charset="-120"/>
              </a:rPr>
              <a:t>總體理論發展簡史</a:t>
            </a:r>
            <a:endParaRPr lang="zh-TW" dirty="0">
              <a:latin typeface="cwTeX Q Yuan" panose="02000603000000000000" pitchFamily="2" charset="-120"/>
              <a:ea typeface="cwTeX Q Yuan" panose="02000603000000000000" pitchFamily="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22322"/>
            <a:ext cx="7886701" cy="502428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zh-TW" sz="2000" dirty="0" smtClean="0">
                <a:solidFill>
                  <a:srgbClr val="0070C0"/>
                </a:solidFill>
                <a:ea typeface="cwTeX Q Yuan" panose="02000603000000000000" pitchFamily="2" charset="-120"/>
              </a:rPr>
              <a:t>(1)  </a:t>
            </a:r>
            <a:r>
              <a:rPr lang="zh-TW"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古典學派 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(Classical School)</a:t>
            </a:r>
            <a:r>
              <a:rPr lang="zh-TW"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：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1930 </a:t>
            </a:r>
            <a:r>
              <a:rPr lang="zh-TW"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年代以前的經濟學</a:t>
            </a:r>
            <a:endParaRPr lang="en-US" altLang="zh-TW" sz="20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</a:endParaRPr>
          </a:p>
          <a:p>
            <a:pPr marL="900000" lvl="1" indent="-342900">
              <a:lnSpc>
                <a:spcPct val="110000"/>
              </a:lnSpc>
            </a:pP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經濟分析的兩大原則：理性 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(Rationality) 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與均衡 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(Equilibrium)</a:t>
            </a:r>
          </a:p>
          <a:p>
            <a:pPr marL="892175" lvl="1" indent="0">
              <a:lnSpc>
                <a:spcPct val="110000"/>
              </a:lnSpc>
              <a:buNone/>
            </a:pP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古典學派用理性與均衡解釋所有經濟現象。當時的經濟學只有一種，我們今天所稱的個體經濟學及總體經濟學都不存在。</a:t>
            </a:r>
            <a:endParaRPr lang="en-US" altLang="zh-TW" sz="1800" dirty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</a:endParaRPr>
          </a:p>
          <a:p>
            <a:pPr marL="892175" lvl="1" indent="0">
              <a:lnSpc>
                <a:spcPct val="110000"/>
              </a:lnSpc>
              <a:buNone/>
            </a:pP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何謂理性？「即使是精神錯亂之人也可能是理性的！」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</a:endParaRPr>
          </a:p>
          <a:p>
            <a:pPr marL="892175" lvl="1" indent="0">
              <a:lnSpc>
                <a:spcPct val="110000"/>
              </a:lnSpc>
              <a:buNone/>
            </a:pP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何謂</a:t>
            </a: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均衡？均衡是一種可以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持續維持 </a:t>
            </a:r>
            <a:r>
              <a:rPr lang="en-US" altLang="zh-TW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(sustainable) </a:t>
            </a: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而且可以預測 </a:t>
            </a:r>
            <a:r>
              <a:rPr lang="en-US" altLang="zh-TW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(predictable) </a:t>
            </a: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的平衡狀態 </a:t>
            </a:r>
            <a:r>
              <a:rPr lang="en-US" altLang="zh-TW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, </a:t>
            </a: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這是任何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實證</a:t>
            </a: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科學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能夠有效解釋</a:t>
            </a: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的狀態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。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</a:endParaRPr>
          </a:p>
          <a:p>
            <a:pPr marL="900000" lvl="1" indent="-342900">
              <a:lnSpc>
                <a:spcPct val="110000"/>
              </a:lnSpc>
            </a:pP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賽</a:t>
            </a: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伊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法則 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</a:t>
            </a:r>
            <a:r>
              <a:rPr lang="en-US" altLang="zh-TW" sz="1800" dirty="0" smtClean="0">
                <a:solidFill>
                  <a:srgbClr val="0070C0"/>
                </a:solidFill>
                <a:ea typeface="cwTeX Q Yuan" panose="02000603000000000000" pitchFamily="2" charset="-120"/>
              </a:rPr>
              <a:t>Say’s  Law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)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：生產者必然是有所求而生產，故「供給自創需求」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凱因斯用語，古典學者並未真的如此說過！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)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。據此，充分就業是一種常態，經濟社會不可能出現「長期而持續」的失業。此一看法使古典學派在經濟大恐慌時相當難堪。</a:t>
            </a:r>
            <a:endParaRPr lang="en-US" altLang="zh-TW" sz="1800" dirty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</a:endParaRPr>
          </a:p>
          <a:p>
            <a:pPr marL="0" lvl="1" indent="0">
              <a:lnSpc>
                <a:spcPct val="110000"/>
              </a:lnSpc>
              <a:buNone/>
            </a:pPr>
            <a:endParaRPr lang="en-US" altLang="zh-TW" sz="19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5265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3327" y="235974"/>
            <a:ext cx="8062025" cy="972894"/>
          </a:xfrm>
        </p:spPr>
        <p:txBody>
          <a:bodyPr/>
          <a:lstStyle/>
          <a:p>
            <a:r>
              <a:rPr lang="en-US" altLang="zh-TW" dirty="0" smtClean="0">
                <a:latin typeface="cwTeX Q Yuan" panose="02000603000000000000" pitchFamily="2" charset="-120"/>
                <a:ea typeface="cwTeX Q Yuan" panose="02000603000000000000" pitchFamily="2" charset="-120"/>
              </a:rPr>
              <a:t>2. </a:t>
            </a:r>
            <a:r>
              <a:rPr lang="zh-TW" altLang="en-US" dirty="0" smtClean="0">
                <a:latin typeface="cwTeX Q Yuan" panose="02000603000000000000" pitchFamily="2" charset="-120"/>
                <a:ea typeface="cwTeX Q Yuan" panose="02000603000000000000" pitchFamily="2" charset="-120"/>
              </a:rPr>
              <a:t>總體理論發展簡史</a:t>
            </a:r>
            <a:endParaRPr lang="zh-TW" dirty="0">
              <a:latin typeface="cwTeX Q Yuan" panose="02000603000000000000" pitchFamily="2" charset="-120"/>
              <a:ea typeface="cwTeX Q Yuan" panose="02000603000000000000" pitchFamily="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22322"/>
            <a:ext cx="7886701" cy="5235678"/>
          </a:xfrm>
        </p:spPr>
        <p:txBody>
          <a:bodyPr>
            <a:normAutofit/>
          </a:bodyPr>
          <a:lstStyle/>
          <a:p>
            <a:pPr marL="0" lvl="1" indent="0">
              <a:lnSpc>
                <a:spcPct val="110000"/>
              </a:lnSpc>
              <a:buNone/>
            </a:pP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(2)  </a:t>
            </a:r>
            <a:r>
              <a:rPr lang="zh-TW"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總體經濟學的誕生：凱因斯經濟學 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(The Economics of Keynes) </a:t>
            </a:r>
            <a:endParaRPr lang="en-US" altLang="zh-TW" sz="2000" dirty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</a:endParaRPr>
          </a:p>
          <a:p>
            <a:pPr marL="900000" lvl="1" indent="-342900">
              <a:lnSpc>
                <a:spcPct val="110000"/>
              </a:lnSpc>
            </a:pP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歷史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背景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：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1350963" lvl="1" indent="-457200">
              <a:lnSpc>
                <a:spcPct val="110000"/>
              </a:lnSpc>
              <a:buAutoNum type="alphaLcParenBoth"/>
            </a:pP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第一次世界大戰以後，總體資料開始出現 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1350963" lvl="1" indent="-457200">
              <a:lnSpc>
                <a:spcPct val="110000"/>
              </a:lnSpc>
              <a:buAutoNum type="alphaLcParenBoth"/>
            </a:pP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1930 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年代的經濟大恐慌 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(Great Depression)</a:t>
            </a:r>
          </a:p>
          <a:p>
            <a:pPr marL="900000" lvl="1" indent="-342900">
              <a:lnSpc>
                <a:spcPct val="110000"/>
              </a:lnSpc>
            </a:pP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John Maynard Keynes: 《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就業 </a:t>
            </a:r>
            <a:r>
              <a:rPr lang="en-US" altLang="zh-TW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, </a:t>
            </a: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利息與貨幣的一般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理論</a:t>
            </a:r>
            <a:r>
              <a:rPr lang="en-US" altLang="zh-TW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》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 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(The </a:t>
            </a:r>
            <a:r>
              <a:rPr lang="en-US" altLang="zh-TW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General 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Theory </a:t>
            </a:r>
            <a:r>
              <a:rPr lang="en-US" altLang="zh-TW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of Employment, Interest and 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Money, 1936)</a:t>
            </a:r>
          </a:p>
          <a:p>
            <a:pPr marL="900000" lvl="1" indent="-342900">
              <a:lnSpc>
                <a:spcPct val="110000"/>
              </a:lnSpc>
            </a:pP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凱因斯顛覆古典學派的理性與均衡：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1350962" lvl="1" indent="-457200">
              <a:lnSpc>
                <a:spcPct val="110000"/>
              </a:lnSpc>
              <a:buAutoNum type="alphaLcParenBoth"/>
              <a:tabLst>
                <a:tab pos="893763" algn="l"/>
              </a:tabLst>
            </a:pP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動物本能 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(animal spirits) 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與經驗法則 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(Rule of Thumb)</a:t>
            </a:r>
          </a:p>
          <a:p>
            <a:pPr marL="1350962" lvl="1" indent="-457200">
              <a:lnSpc>
                <a:spcPct val="110000"/>
              </a:lnSpc>
              <a:buAutoNum type="alphaLcParenBoth"/>
              <a:tabLst>
                <a:tab pos="893763" algn="l"/>
              </a:tabLst>
            </a:pP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工資僵固與市場失衡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900000" lvl="1" indent="-342900">
              <a:lnSpc>
                <a:spcPct val="110000"/>
              </a:lnSpc>
            </a:pP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需求自創供給：要解決經濟大恐慌，政府應增加支出，即使舉債也在所不惜。功能財政 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(functional finance) 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的觀念開始萌芽。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129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3327" y="235974"/>
            <a:ext cx="8062025" cy="972894"/>
          </a:xfrm>
        </p:spPr>
        <p:txBody>
          <a:bodyPr/>
          <a:lstStyle/>
          <a:p>
            <a:r>
              <a:rPr lang="en-US" altLang="zh-TW" dirty="0" smtClean="0">
                <a:latin typeface="cwTeX Q Yuan" panose="02000603000000000000" pitchFamily="2" charset="-120"/>
                <a:ea typeface="cwTeX Q Yuan" panose="02000603000000000000" pitchFamily="2" charset="-120"/>
              </a:rPr>
              <a:t>2. </a:t>
            </a:r>
            <a:r>
              <a:rPr lang="zh-TW" altLang="en-US" dirty="0" smtClean="0">
                <a:latin typeface="cwTeX Q Yuan" panose="02000603000000000000" pitchFamily="2" charset="-120"/>
                <a:ea typeface="cwTeX Q Yuan" panose="02000603000000000000" pitchFamily="2" charset="-120"/>
              </a:rPr>
              <a:t>總體理論發展簡史</a:t>
            </a:r>
            <a:endParaRPr lang="zh-TW" dirty="0">
              <a:latin typeface="cwTeX Q Yuan" panose="02000603000000000000" pitchFamily="2" charset="-120"/>
              <a:ea typeface="cwTeX Q Yuan" panose="02000603000000000000" pitchFamily="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22322"/>
            <a:ext cx="7886701" cy="5235678"/>
          </a:xfrm>
        </p:spPr>
        <p:txBody>
          <a:bodyPr>
            <a:normAutofit fontScale="85000" lnSpcReduction="10000"/>
          </a:bodyPr>
          <a:lstStyle/>
          <a:p>
            <a:pPr marL="0" lvl="1" indent="0">
              <a:lnSpc>
                <a:spcPct val="110000"/>
              </a:lnSpc>
              <a:buNone/>
            </a:pPr>
            <a:r>
              <a:rPr lang="en-US" altLang="zh-TW" sz="24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(3)  </a:t>
            </a:r>
            <a:r>
              <a:rPr lang="zh-TW" altLang="en-US" sz="24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新古典融合 </a:t>
            </a:r>
            <a:r>
              <a:rPr lang="en-US" altLang="zh-TW" sz="24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(Neoclassical Synthesis)</a:t>
            </a:r>
            <a:r>
              <a:rPr lang="zh-TW" altLang="en-US" sz="24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：凱因斯學派革命</a:t>
            </a:r>
            <a:endParaRPr lang="en-US" altLang="zh-TW" sz="2400" dirty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</a:endParaRPr>
          </a:p>
          <a:p>
            <a:pPr marL="900000" lvl="1" indent="-342900">
              <a:lnSpc>
                <a:spcPct val="110000"/>
              </a:lnSpc>
            </a:pPr>
            <a:r>
              <a:rPr lang="zh-TW" altLang="en-US" sz="21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歷史</a:t>
            </a:r>
            <a:r>
              <a:rPr lang="zh-TW" altLang="en-US" sz="21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背景</a:t>
            </a:r>
            <a:r>
              <a:rPr lang="zh-TW" altLang="en-US" sz="21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：</a:t>
            </a:r>
            <a:endParaRPr lang="en-US" altLang="zh-TW" sz="21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893763" lvl="1" indent="0">
              <a:lnSpc>
                <a:spcPct val="120000"/>
              </a:lnSpc>
              <a:buNone/>
            </a:pPr>
            <a:r>
              <a:rPr lang="zh-TW" altLang="en-US" sz="21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二</a:t>
            </a:r>
            <a:r>
              <a:rPr lang="zh-TW" altLang="en-US" sz="21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戰之後，軍費支出不再 </a:t>
            </a:r>
            <a:r>
              <a:rPr lang="en-US" altLang="zh-TW" sz="21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, </a:t>
            </a:r>
            <a:r>
              <a:rPr lang="zh-TW" altLang="en-US" sz="21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有效需求下降 </a:t>
            </a:r>
            <a:r>
              <a:rPr lang="en-US" altLang="zh-TW" sz="21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, </a:t>
            </a:r>
            <a:r>
              <a:rPr lang="zh-TW" altLang="en-US" sz="21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經濟學家普遍認為各國將陷入經濟停滯 </a:t>
            </a:r>
            <a:r>
              <a:rPr lang="en-US" altLang="zh-TW" sz="21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(stagnation</a:t>
            </a:r>
            <a:r>
              <a:rPr lang="en-US" altLang="zh-TW" sz="21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)</a:t>
            </a:r>
            <a:r>
              <a:rPr lang="zh-TW" altLang="en-US" sz="21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，特別是美國。然而戰後的美國經濟卻有如</a:t>
            </a:r>
            <a:r>
              <a:rPr lang="zh-TW" altLang="en-US" sz="21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脫韁野馬，</a:t>
            </a:r>
            <a:r>
              <a:rPr lang="en-US" altLang="zh-TW" sz="21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 </a:t>
            </a:r>
            <a:r>
              <a:rPr lang="zh-TW" altLang="en-US" sz="21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欣欣向榮。究竟發生了什麼事？</a:t>
            </a:r>
            <a:endParaRPr lang="en-US" altLang="zh-TW" sz="21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900000" lvl="1" indent="-342900">
              <a:lnSpc>
                <a:spcPct val="120000"/>
              </a:lnSpc>
            </a:pPr>
            <a:r>
              <a:rPr lang="zh-TW" altLang="en-US" sz="21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主要原因：二戰期間，強迫儲蓄 </a:t>
            </a:r>
            <a:r>
              <a:rPr lang="en-US" altLang="zh-TW" sz="21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(forced saving) </a:t>
            </a:r>
            <a:r>
              <a:rPr lang="zh-TW" altLang="en-US" sz="21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政策使民間部門累積了大量財富。戰事結束，財富一夕釋出，民間消費巨幅成長。</a:t>
            </a:r>
            <a:endParaRPr lang="en-US" altLang="zh-TW" sz="21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900000" lvl="1" indent="-342900">
              <a:lnSpc>
                <a:spcPct val="130000"/>
              </a:lnSpc>
            </a:pPr>
            <a:r>
              <a:rPr lang="zh-TW" altLang="en-US" sz="21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新古典</a:t>
            </a:r>
            <a:r>
              <a:rPr lang="zh-TW" altLang="en-US" sz="21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融合：原來，決定消費的不只是當期所得，財富或許更為重要。於是，學界開始為凱因斯經濟學尋求理性基礎，這股結合古典與凱因斯觀點的風潮，稱為新古典融合或凱因斯學派革命 </a:t>
            </a:r>
            <a:r>
              <a:rPr lang="en-US" altLang="zh-TW" sz="21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(Keynesian Revolution)</a:t>
            </a:r>
            <a:r>
              <a:rPr lang="zh-TW" altLang="en-US" sz="21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。</a:t>
            </a:r>
            <a:endParaRPr lang="en-US" altLang="zh-TW" sz="21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900000" lvl="1" indent="-342900">
              <a:lnSpc>
                <a:spcPct val="110000"/>
              </a:lnSpc>
            </a:pPr>
            <a:r>
              <a:rPr lang="zh-TW" altLang="en-US" sz="21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需求管理政策：凱因斯學派認為透過財政政策及貨幣政策等手段，政府可以控制總合需求水準，穩定</a:t>
            </a:r>
            <a:r>
              <a:rPr lang="zh-TW" altLang="en-US" sz="21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景氣</a:t>
            </a:r>
            <a:r>
              <a:rPr lang="zh-TW" altLang="en-US" sz="21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波動。</a:t>
            </a:r>
            <a:endParaRPr lang="en-US" altLang="zh-TW" sz="21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900000" lvl="1" indent="-342900">
              <a:lnSpc>
                <a:spcPct val="110000"/>
              </a:lnSpc>
            </a:pPr>
            <a:r>
              <a:rPr lang="en-US" altLang="zh-TW" sz="21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(</a:t>
            </a:r>
            <a:r>
              <a:rPr lang="zh-TW" altLang="en-US" sz="21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下頁續</a:t>
            </a:r>
            <a:r>
              <a:rPr lang="en-US" altLang="zh-TW" sz="21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343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3327" y="235974"/>
            <a:ext cx="8062025" cy="972894"/>
          </a:xfrm>
        </p:spPr>
        <p:txBody>
          <a:bodyPr/>
          <a:lstStyle/>
          <a:p>
            <a:r>
              <a:rPr lang="en-US" altLang="zh-TW" dirty="0" smtClean="0">
                <a:latin typeface="cwTeX Q Yuan" panose="02000603000000000000" pitchFamily="2" charset="-120"/>
                <a:ea typeface="cwTeX Q Yuan" panose="02000603000000000000" pitchFamily="2" charset="-120"/>
              </a:rPr>
              <a:t>2. </a:t>
            </a:r>
            <a:r>
              <a:rPr lang="zh-TW" altLang="en-US" dirty="0" smtClean="0">
                <a:latin typeface="cwTeX Q Yuan" panose="02000603000000000000" pitchFamily="2" charset="-120"/>
                <a:ea typeface="cwTeX Q Yuan" panose="02000603000000000000" pitchFamily="2" charset="-120"/>
              </a:rPr>
              <a:t>總體理論發展簡史</a:t>
            </a:r>
            <a:endParaRPr lang="zh-TW" dirty="0">
              <a:latin typeface="cwTeX Q Yuan" panose="02000603000000000000" pitchFamily="2" charset="-120"/>
              <a:ea typeface="cwTeX Q Yuan" panose="02000603000000000000" pitchFamily="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22322"/>
            <a:ext cx="7886701" cy="5235678"/>
          </a:xfrm>
        </p:spPr>
        <p:txBody>
          <a:bodyPr>
            <a:normAutofit/>
          </a:bodyPr>
          <a:lstStyle/>
          <a:p>
            <a:pPr marL="0" lvl="1" indent="0">
              <a:lnSpc>
                <a:spcPct val="110000"/>
              </a:lnSpc>
              <a:buNone/>
            </a:pP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(3)  </a:t>
            </a:r>
            <a:r>
              <a:rPr lang="zh-TW"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新古典融合 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(Neoclassical Synthesis)</a:t>
            </a:r>
            <a:r>
              <a:rPr lang="zh-TW"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：凱因斯學派革命 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</a:t>
            </a:r>
            <a:r>
              <a:rPr lang="zh-TW"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續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)</a:t>
            </a:r>
            <a:endParaRPr lang="zh-TW" altLang="en-US" sz="20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</a:endParaRPr>
          </a:p>
          <a:p>
            <a:pPr marL="900000" lvl="1" indent="-342900">
              <a:lnSpc>
                <a:spcPct val="110000"/>
              </a:lnSpc>
            </a:pP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菲利普曲線 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(Phillips Curve)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：失業率與物價膨脹率維持負向相關，兩者存在抵換關係 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(trade-off)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，低失業與低通膨不可得兼。此一關係是凱因斯學派的理論及政策支柱。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900000" lvl="1" indent="-342900">
              <a:lnSpc>
                <a:spcPct val="110000"/>
              </a:lnSpc>
            </a:pP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1960-70 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年代，統計學及計量經濟學快速發展，凱因斯學派將理論模型化成計量模型，經濟學家不但可以進行定性分析，也可以利用資料進行定量分析，這是奠定凱因斯學派地位的另一個重要原因。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1950-80 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年代是凱因斯學派的全盛時期。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900000" lvl="1" indent="-342900">
              <a:lnSpc>
                <a:spcPct val="110000"/>
              </a:lnSpc>
            </a:pP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凱因斯學派的 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IS-LM 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模型要求商品市場及貨幣市場達成均衡，但勞動市場因為工資向下僵固而可能處於失衡狀態。事實上，失衡的勞動市場是早期學者用來解釋菲利普曲線的理由。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900000" lvl="1" indent="-342900">
              <a:lnSpc>
                <a:spcPct val="110000"/>
              </a:lnSpc>
            </a:pP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凱因斯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學派納入古典學派的理性選擇，但骨子裡仍是一套失衡經濟學。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05773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3327" y="235974"/>
            <a:ext cx="8062025" cy="972894"/>
          </a:xfrm>
        </p:spPr>
        <p:txBody>
          <a:bodyPr/>
          <a:lstStyle/>
          <a:p>
            <a:r>
              <a:rPr lang="en-US" altLang="zh-TW" dirty="0" smtClean="0">
                <a:latin typeface="cwTeX Q Yuan" panose="02000603000000000000" pitchFamily="2" charset="-120"/>
                <a:ea typeface="cwTeX Q Yuan" panose="02000603000000000000" pitchFamily="2" charset="-120"/>
              </a:rPr>
              <a:t>2. </a:t>
            </a:r>
            <a:r>
              <a:rPr lang="zh-TW" altLang="en-US" dirty="0" smtClean="0">
                <a:latin typeface="cwTeX Q Yuan" panose="02000603000000000000" pitchFamily="2" charset="-120"/>
                <a:ea typeface="cwTeX Q Yuan" panose="02000603000000000000" pitchFamily="2" charset="-120"/>
              </a:rPr>
              <a:t>總體理論發展簡史</a:t>
            </a:r>
            <a:endParaRPr lang="zh-TW" dirty="0">
              <a:latin typeface="cwTeX Q Yuan" panose="02000603000000000000" pitchFamily="2" charset="-120"/>
              <a:ea typeface="cwTeX Q Yuan" panose="02000603000000000000" pitchFamily="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22322"/>
            <a:ext cx="7886701" cy="5235678"/>
          </a:xfrm>
        </p:spPr>
        <p:txBody>
          <a:bodyPr>
            <a:normAutofit/>
          </a:bodyPr>
          <a:lstStyle/>
          <a:p>
            <a:pPr marL="0" lvl="1" indent="0">
              <a:lnSpc>
                <a:spcPct val="110000"/>
              </a:lnSpc>
              <a:buNone/>
            </a:pP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(4)  </a:t>
            </a:r>
            <a:r>
              <a:rPr lang="zh-TW"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新興古典學派 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(New Classical School)</a:t>
            </a:r>
            <a:r>
              <a:rPr lang="zh-TW"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：理性與均衡的再興</a:t>
            </a:r>
          </a:p>
          <a:p>
            <a:pPr marL="900000" lvl="1" indent="-342900">
              <a:lnSpc>
                <a:spcPct val="110000"/>
              </a:lnSpc>
            </a:pP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歷史背景：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893762" lvl="1" indent="0">
              <a:lnSpc>
                <a:spcPct val="110000"/>
              </a:lnSpc>
              <a:buNone/>
            </a:pP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1974 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年及 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1980 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年兩次能源危機期間，各國陷入經濟不景氣，失業率及物價膨脹率雙雙高漲，稱為停滯性膨脹 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(stagflation)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。凱因斯學派的菲利普曲線及需求管理政策面臨嚴酷挑戰。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900000" lvl="1" indent="-342000">
              <a:lnSpc>
                <a:spcPct val="110000"/>
              </a:lnSpc>
            </a:pP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對菲利普曲線的批評：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1350963" lvl="1" indent="-457200">
              <a:lnSpc>
                <a:spcPct val="110000"/>
              </a:lnSpc>
              <a:buAutoNum type="alphaLcParenBoth"/>
            </a:pP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貨幣學派 </a:t>
            </a:r>
            <a:r>
              <a:rPr lang="en-US" altLang="zh-TW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(Monetarism)</a:t>
            </a: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：</a:t>
            </a:r>
            <a:r>
              <a:rPr lang="en-US" altLang="zh-TW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Milton Friedman </a:t>
            </a: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認為，只有實際物價膨脹率超乎預期時，失業率才可能下降。但隨著物價不斷上升，預期物價膨脹率也會跟著上升，導致菲利普曲線向外移動，稱為預期擴張型的菲利普曲線 </a:t>
            </a:r>
            <a:r>
              <a:rPr lang="en-US" altLang="zh-TW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(expectation-augmented Phillips curve)</a:t>
            </a: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。因此，失業率與物價膨脹率之間的抵換關係不存在。</a:t>
            </a:r>
            <a:r>
              <a:rPr lang="en-US" altLang="zh-TW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1970-80 </a:t>
            </a: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年代，各國政府採取寬鬆的財政及貨幣政策，發現物價水準不斷攀升，失業率卻不見下降，即是這個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道理</a:t>
            </a:r>
            <a:r>
              <a:rPr lang="zh-TW" altLang="en-US" sz="19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。</a:t>
            </a:r>
            <a:r>
              <a:rPr lang="en-US" altLang="zh-TW" sz="19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(</a:t>
            </a:r>
            <a:r>
              <a:rPr lang="zh-TW" altLang="en-US" sz="19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下頁續</a:t>
            </a:r>
            <a:r>
              <a:rPr lang="en-US" altLang="zh-TW" sz="19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)</a:t>
            </a:r>
            <a:endParaRPr lang="zh-TW" altLang="en-US" sz="19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91842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3327" y="235974"/>
            <a:ext cx="8062025" cy="972894"/>
          </a:xfrm>
        </p:spPr>
        <p:txBody>
          <a:bodyPr/>
          <a:lstStyle/>
          <a:p>
            <a:r>
              <a:rPr lang="en-US" altLang="zh-TW" dirty="0" smtClean="0">
                <a:latin typeface="cwTeX Q Yuan" panose="02000603000000000000" pitchFamily="2" charset="-120"/>
                <a:ea typeface="cwTeX Q Yuan" panose="02000603000000000000" pitchFamily="2" charset="-120"/>
              </a:rPr>
              <a:t>2. </a:t>
            </a:r>
            <a:r>
              <a:rPr lang="zh-TW" altLang="en-US" dirty="0" smtClean="0">
                <a:latin typeface="cwTeX Q Yuan" panose="02000603000000000000" pitchFamily="2" charset="-120"/>
                <a:ea typeface="cwTeX Q Yuan" panose="02000603000000000000" pitchFamily="2" charset="-120"/>
              </a:rPr>
              <a:t>總體理論發展簡史</a:t>
            </a:r>
            <a:endParaRPr lang="zh-TW" dirty="0">
              <a:latin typeface="cwTeX Q Yuan" panose="02000603000000000000" pitchFamily="2" charset="-120"/>
              <a:ea typeface="cwTeX Q Yuan" panose="02000603000000000000" pitchFamily="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22322"/>
            <a:ext cx="7886701" cy="5024284"/>
          </a:xfrm>
        </p:spPr>
        <p:txBody>
          <a:bodyPr>
            <a:normAutofit/>
          </a:bodyPr>
          <a:lstStyle/>
          <a:p>
            <a:pPr marL="0" lvl="1" indent="0">
              <a:lnSpc>
                <a:spcPct val="110000"/>
              </a:lnSpc>
              <a:buNone/>
            </a:pP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(4)  </a:t>
            </a:r>
            <a:r>
              <a:rPr lang="zh-TW"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新興古典學派 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(New Classical School)</a:t>
            </a:r>
            <a:r>
              <a:rPr lang="zh-TW"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：理性與均衡的再興 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</a:t>
            </a:r>
            <a:r>
              <a:rPr lang="zh-TW"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續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)</a:t>
            </a:r>
            <a:endParaRPr lang="zh-TW" altLang="en-US" sz="20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</a:endParaRPr>
          </a:p>
          <a:p>
            <a:pPr marL="900000" lvl="1" indent="-342000">
              <a:lnSpc>
                <a:spcPct val="110000"/>
              </a:lnSpc>
            </a:pP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對菲利普曲線的批評：</a:t>
            </a:r>
            <a:endParaRPr lang="en-US" altLang="zh-TW" sz="1800" dirty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1350000" lvl="1" indent="-457200">
              <a:lnSpc>
                <a:spcPct val="110000"/>
              </a:lnSpc>
              <a:buAutoNum type="alphaLcParenBoth" startAt="2"/>
            </a:pP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理性預期 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(Rational Expectations)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：</a:t>
            </a: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用白話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說，理性預期是說人會犯錯，但「不會在相同情況或條件下，犯同樣的錯誤」。根據理性預期假說，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Robert E. Lucas, Jr. 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教授指出：菲利普曲線不但會移動，其斜率也會因為政策變動而改變。因此，菲利普曲線是一種統計假象 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(statistical phantom)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，非但不穩定，而且也缺乏行為基礎。</a:t>
            </a:r>
            <a:endParaRPr lang="en-US" altLang="zh-TW" sz="1800" dirty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900000" lvl="1" indent="-342000">
              <a:lnSpc>
                <a:spcPct val="110000"/>
              </a:lnSpc>
            </a:pP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新興古典學派為理性與均衡披上現代外衣，其隨機動態均衡模型 已是研究現代總體理論的基本架構。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900000" lvl="1" indent="-342000">
              <a:lnSpc>
                <a:spcPct val="110000"/>
              </a:lnSpc>
            </a:pP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新興古典學派理論最明顯的特徵是透過價格調整機能 </a:t>
            </a:r>
            <a:r>
              <a:rPr lang="en-US" altLang="zh-TW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, </a:t>
            </a: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經濟社會中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所有市場</a:t>
            </a: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隨時都處於均衡狀態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。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900000" lvl="1" indent="-342000">
              <a:lnSpc>
                <a:spcPct val="110000"/>
              </a:lnSpc>
            </a:pP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新興古典學派認為政府的短期反循環政策經常會適得其反。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7608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3327" y="235974"/>
            <a:ext cx="8062025" cy="972894"/>
          </a:xfrm>
        </p:spPr>
        <p:txBody>
          <a:bodyPr/>
          <a:lstStyle/>
          <a:p>
            <a:r>
              <a:rPr lang="en-US" altLang="zh-TW" dirty="0" smtClean="0">
                <a:latin typeface="cwTeX Q Yuan" panose="02000603000000000000" pitchFamily="2" charset="-120"/>
                <a:ea typeface="cwTeX Q Yuan" panose="02000603000000000000" pitchFamily="2" charset="-120"/>
              </a:rPr>
              <a:t>2. </a:t>
            </a:r>
            <a:r>
              <a:rPr lang="zh-TW" altLang="en-US" dirty="0" smtClean="0">
                <a:latin typeface="cwTeX Q Yuan" panose="02000603000000000000" pitchFamily="2" charset="-120"/>
                <a:ea typeface="cwTeX Q Yuan" panose="02000603000000000000" pitchFamily="2" charset="-120"/>
              </a:rPr>
              <a:t>總體理論發展簡史</a:t>
            </a:r>
            <a:endParaRPr lang="zh-TW" dirty="0">
              <a:latin typeface="cwTeX Q Yuan" panose="02000603000000000000" pitchFamily="2" charset="-120"/>
              <a:ea typeface="cwTeX Q Yuan" panose="02000603000000000000" pitchFamily="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22322"/>
            <a:ext cx="7886701" cy="5024284"/>
          </a:xfrm>
        </p:spPr>
        <p:txBody>
          <a:bodyPr>
            <a:normAutofit/>
          </a:bodyPr>
          <a:lstStyle/>
          <a:p>
            <a:pPr marL="0" lvl="1" indent="0">
              <a:lnSpc>
                <a:spcPct val="110000"/>
              </a:lnSpc>
              <a:buNone/>
            </a:pP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(5)  </a:t>
            </a:r>
            <a:r>
              <a:rPr lang="zh-TW"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新興凱因斯學派 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(New Keynesian School)</a:t>
            </a:r>
            <a:r>
              <a:rPr lang="zh-TW"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</a:rPr>
              <a:t>：獨佔性競爭經濟學</a:t>
            </a:r>
          </a:p>
          <a:p>
            <a:pPr marL="900000" lvl="1" indent="-342000">
              <a:lnSpc>
                <a:spcPct val="110000"/>
              </a:lnSpc>
            </a:pP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歷史背景：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893763" lvl="1" indent="0">
              <a:lnSpc>
                <a:spcPct val="110000"/>
              </a:lnSpc>
              <a:buNone/>
            </a:pP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1997 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年以來的幾次全球金融風暴顯示，自由市場不像新興古典學派想像的那麼完美。經濟學家開始考慮不完全競爭情況下的總體經濟學。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900000" lvl="1" indent="-342000">
              <a:lnSpc>
                <a:spcPct val="110000"/>
              </a:lnSpc>
            </a:pP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新興凱因斯學派接受古典學派的理性與均衡，但假設獨佔性競爭的市場結構。他們在這裡找到價格緩慢調整的著力點，也為菲利普曲線尋得一線生機。這股風潮又稱新興新古典融合 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(New Neoclassical Synthesis, NNS)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。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900000" lvl="1" indent="-342000">
              <a:lnSpc>
                <a:spcPct val="110000"/>
              </a:lnSpc>
            </a:pP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新興凱因斯學派菲利普曲線：給定人們對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未來</a:t>
            </a: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物價膨脹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的理性預期 </a:t>
            </a:r>
            <a:r>
              <a:rPr lang="en-US" altLang="zh-TW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, </a:t>
            </a:r>
            <a:r>
              <a:rPr lang="zh-TW" altLang="en-US" sz="1800" dirty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當下的均衡物價膨脹率與實質產出同向移動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。這是一個完整的結構關係。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900000" lvl="1" indent="-342000">
              <a:lnSpc>
                <a:spcPct val="110000"/>
              </a:lnSpc>
            </a:pP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新興凱因斯學派認為政府的短期反循環政策 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(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特別是貨幣政策</a:t>
            </a:r>
            <a:r>
              <a:rPr lang="en-US" altLang="zh-TW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) </a:t>
            </a: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仍然有效。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  <a:p>
            <a:pPr marL="900000" lvl="1" indent="-342000">
              <a:lnSpc>
                <a:spcPct val="110000"/>
              </a:lnSpc>
            </a:pPr>
            <a:r>
              <a:rPr lang="zh-TW" altLang="en-US" sz="1800" dirty="0" smtClean="0">
                <a:solidFill>
                  <a:srgbClr val="0070C0"/>
                </a:solidFill>
                <a:latin typeface="cwTeX Q Yuan" panose="02000603000000000000" pitchFamily="2" charset="-120"/>
                <a:ea typeface="cwTeX Q Yuan" panose="02000603000000000000" pitchFamily="2" charset="-120"/>
                <a:sym typeface="Wingdings" panose="05000000000000000000" pitchFamily="2" charset="2"/>
              </a:rPr>
              <a:t>新興凱因斯學派的理論仍然在發展階段。</a:t>
            </a:r>
            <a:endParaRPr lang="en-US" altLang="zh-TW" sz="1800" dirty="0" smtClean="0">
              <a:solidFill>
                <a:srgbClr val="0070C0"/>
              </a:solidFill>
              <a:latin typeface="cwTeX Q Yuan" panose="02000603000000000000" pitchFamily="2" charset="-120"/>
              <a:ea typeface="cwTeX Q Yuan" panose="02000603000000000000" pitchFamily="2" charset="-12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80146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cwTeX Q Yuan" panose="02000603000000000000" pitchFamily="2" charset="-120"/>
                <a:ea typeface="cwTeX Q Yuan" panose="02000603000000000000" pitchFamily="2" charset="-120"/>
              </a:rPr>
              <a:t>3. </a:t>
            </a:r>
            <a:r>
              <a:rPr lang="zh-TW" altLang="en-US" dirty="0" smtClean="0">
                <a:latin typeface="cwTeX Q Yuan" panose="02000603000000000000" pitchFamily="2" charset="-120"/>
                <a:ea typeface="cwTeX Q Yuan" panose="02000603000000000000" pitchFamily="2" charset="-120"/>
              </a:rPr>
              <a:t>總體經濟模型</a:t>
            </a:r>
            <a:endParaRPr lang="zh-TW" dirty="0">
              <a:latin typeface="cwTeX Q Yuan" panose="02000603000000000000" pitchFamily="2" charset="-120"/>
              <a:ea typeface="cwTeX Q Yuan" panose="02000603000000000000" pitchFamily="2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sz="half" idx="1"/>
          </p:nvPr>
        </p:nvSpPr>
        <p:spPr>
          <a:xfrm>
            <a:off x="152402" y="1558143"/>
            <a:ext cx="8710238" cy="1565448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zh-TW" altLang="en-US" sz="1800" dirty="0">
                <a:solidFill>
                  <a:srgbClr val="0070C0"/>
                </a:solidFill>
                <a:ea typeface="cwTeX Q Yuan" panose="02000603000000000000" pitchFamily="2" charset="-120"/>
              </a:rPr>
              <a:t>經濟模型不是現實世界鉅細靡遺的真實</a:t>
            </a:r>
            <a:r>
              <a:rPr lang="zh-TW" altLang="en-US" sz="1800" dirty="0" smtClean="0">
                <a:solidFill>
                  <a:srgbClr val="0070C0"/>
                </a:solidFill>
                <a:ea typeface="cwTeX Q Yuan" panose="02000603000000000000" pitchFamily="2" charset="-120"/>
              </a:rPr>
              <a:t>表現，</a:t>
            </a:r>
            <a:r>
              <a:rPr lang="en-US" altLang="zh-TW" sz="1800" dirty="0" smtClean="0">
                <a:solidFill>
                  <a:srgbClr val="0070C0"/>
                </a:solidFill>
                <a:ea typeface="cwTeX Q Yuan" panose="02000603000000000000" pitchFamily="2" charset="-120"/>
              </a:rPr>
              <a:t> </a:t>
            </a:r>
            <a:r>
              <a:rPr lang="zh-TW" altLang="en-US" sz="1800" dirty="0">
                <a:solidFill>
                  <a:srgbClr val="0070C0"/>
                </a:solidFill>
                <a:ea typeface="cwTeX Q Yuan" panose="02000603000000000000" pitchFamily="2" charset="-120"/>
              </a:rPr>
              <a:t>而是真實世界經過抽象與</a:t>
            </a:r>
            <a:r>
              <a:rPr lang="zh-TW" altLang="en-US" sz="1800" dirty="0" smtClean="0">
                <a:solidFill>
                  <a:srgbClr val="0070C0"/>
                </a:solidFill>
                <a:ea typeface="cwTeX Q Yuan" panose="02000603000000000000" pitchFamily="2" charset="-120"/>
              </a:rPr>
              <a:t>簡化 </a:t>
            </a:r>
            <a:r>
              <a:rPr lang="en-US" altLang="zh-TW" sz="1800" dirty="0">
                <a:solidFill>
                  <a:srgbClr val="0070C0"/>
                </a:solidFill>
                <a:ea typeface="cwTeX Q Yuan" panose="02000603000000000000" pitchFamily="2" charset="-120"/>
              </a:rPr>
              <a:t>(abstraction and </a:t>
            </a:r>
            <a:r>
              <a:rPr lang="en-US" altLang="zh-TW" sz="1800" dirty="0" smtClean="0">
                <a:solidFill>
                  <a:srgbClr val="0070C0"/>
                </a:solidFill>
                <a:ea typeface="cwTeX Q Yuan" panose="02000603000000000000" pitchFamily="2" charset="-120"/>
              </a:rPr>
              <a:t>simplification</a:t>
            </a:r>
            <a:r>
              <a:rPr lang="en-US" altLang="zh-TW" sz="1800" dirty="0">
                <a:solidFill>
                  <a:srgbClr val="0070C0"/>
                </a:solidFill>
                <a:ea typeface="cwTeX Q Yuan" panose="02000603000000000000" pitchFamily="2" charset="-120"/>
              </a:rPr>
              <a:t>) </a:t>
            </a:r>
            <a:r>
              <a:rPr lang="zh-TW" altLang="en-US" sz="1800" dirty="0">
                <a:solidFill>
                  <a:srgbClr val="0070C0"/>
                </a:solidFill>
                <a:ea typeface="cwTeX Q Yuan" panose="02000603000000000000" pitchFamily="2" charset="-120"/>
              </a:rPr>
              <a:t>後的</a:t>
            </a:r>
            <a:r>
              <a:rPr lang="zh-TW" altLang="en-US" sz="1800" dirty="0" smtClean="0">
                <a:solidFill>
                  <a:srgbClr val="0070C0"/>
                </a:solidFill>
                <a:ea typeface="cwTeX Q Yuan" panose="02000603000000000000" pitchFamily="2" charset="-120"/>
              </a:rPr>
              <a:t>表現。</a:t>
            </a:r>
            <a:endParaRPr lang="en-US" altLang="zh-TW" sz="1800" dirty="0" smtClean="0">
              <a:solidFill>
                <a:srgbClr val="0070C0"/>
              </a:solidFill>
              <a:ea typeface="cwTeX Q Yuan" panose="02000603000000000000" pitchFamily="2" charset="-120"/>
            </a:endParaRPr>
          </a:p>
          <a:p>
            <a:pPr>
              <a:lnSpc>
                <a:spcPct val="110000"/>
              </a:lnSpc>
            </a:pPr>
            <a:r>
              <a:rPr lang="zh-TW" altLang="en-US" sz="1800" dirty="0">
                <a:solidFill>
                  <a:srgbClr val="0070C0"/>
                </a:solidFill>
                <a:ea typeface="cwTeX Q Yuan" panose="02000603000000000000" pitchFamily="2" charset="-120"/>
              </a:rPr>
              <a:t>模型沒有所謂的對或錯，我們只能</a:t>
            </a:r>
            <a:r>
              <a:rPr lang="zh-TW" altLang="en-US" sz="1800" dirty="0" smtClean="0">
                <a:solidFill>
                  <a:srgbClr val="0070C0"/>
                </a:solidFill>
                <a:ea typeface="cwTeX Q Yuan" panose="02000603000000000000" pitchFamily="2" charset="-120"/>
              </a:rPr>
              <a:t>說模型</a:t>
            </a:r>
            <a:r>
              <a:rPr lang="zh-TW" altLang="en-US" sz="1800" dirty="0">
                <a:solidFill>
                  <a:srgbClr val="0070C0"/>
                </a:solidFill>
                <a:ea typeface="cwTeX Q Yuan" panose="02000603000000000000" pitchFamily="2" charset="-120"/>
              </a:rPr>
              <a:t>是否具有「</a:t>
            </a:r>
            <a:r>
              <a:rPr lang="zh-TW" altLang="en-US" sz="1800" dirty="0" smtClean="0">
                <a:solidFill>
                  <a:srgbClr val="0070C0"/>
                </a:solidFill>
                <a:ea typeface="cwTeX Q Yuan" panose="02000603000000000000" pitchFamily="2" charset="-120"/>
              </a:rPr>
              <a:t>化繁為簡，見微知著</a:t>
            </a:r>
            <a:r>
              <a:rPr lang="zh-TW" altLang="en-US" sz="1800" dirty="0">
                <a:solidFill>
                  <a:srgbClr val="0070C0"/>
                </a:solidFill>
                <a:ea typeface="cwTeX Q Yuan" panose="02000603000000000000" pitchFamily="2" charset="-120"/>
              </a:rPr>
              <a:t>」的</a:t>
            </a:r>
            <a:r>
              <a:rPr lang="zh-TW" altLang="en-US" sz="1800" dirty="0" smtClean="0">
                <a:solidFill>
                  <a:srgbClr val="0070C0"/>
                </a:solidFill>
                <a:ea typeface="cwTeX Q Yuan" panose="02000603000000000000" pitchFamily="2" charset="-120"/>
              </a:rPr>
              <a:t>隱喻能力。</a:t>
            </a:r>
            <a:endParaRPr lang="en-US" altLang="zh-TW" sz="1800" dirty="0">
              <a:solidFill>
                <a:srgbClr val="0070C0"/>
              </a:solidFill>
              <a:ea typeface="cwTeX Q Yuan" panose="02000603000000000000" pitchFamily="2" charset="-120"/>
            </a:endParaRPr>
          </a:p>
          <a:p>
            <a:pPr>
              <a:lnSpc>
                <a:spcPct val="110000"/>
              </a:lnSpc>
            </a:pPr>
            <a:r>
              <a:rPr lang="zh-TW" altLang="en-US" sz="1800" dirty="0">
                <a:solidFill>
                  <a:srgbClr val="0070C0"/>
                </a:solidFill>
                <a:ea typeface="cwTeX Q Yuan" panose="02000603000000000000" pitchFamily="2" charset="-120"/>
              </a:rPr>
              <a:t>實</a:t>
            </a:r>
            <a:r>
              <a:rPr lang="zh-TW" altLang="en-US" sz="1800" dirty="0" smtClean="0">
                <a:solidFill>
                  <a:srgbClr val="0070C0"/>
                </a:solidFill>
                <a:ea typeface="cwTeX Q Yuan" panose="02000603000000000000" pitchFamily="2" charset="-120"/>
              </a:rPr>
              <a:t>然經濟學 </a:t>
            </a:r>
            <a:r>
              <a:rPr lang="en-US" altLang="zh-TW" sz="1800" dirty="0" smtClean="0">
                <a:solidFill>
                  <a:srgbClr val="0070C0"/>
                </a:solidFill>
                <a:ea typeface="cwTeX Q Yuan" panose="02000603000000000000" pitchFamily="2" charset="-120"/>
              </a:rPr>
              <a:t>(positive economics) </a:t>
            </a:r>
            <a:r>
              <a:rPr lang="zh-TW" altLang="en-US" sz="1800" dirty="0" smtClean="0">
                <a:solidFill>
                  <a:srgbClr val="0070C0"/>
                </a:solidFill>
                <a:ea typeface="cwTeX Q Yuan" panose="02000603000000000000" pitchFamily="2" charset="-120"/>
              </a:rPr>
              <a:t>與應</a:t>
            </a:r>
            <a:r>
              <a:rPr lang="zh-TW" altLang="en-US" sz="1800" dirty="0">
                <a:solidFill>
                  <a:srgbClr val="0070C0"/>
                </a:solidFill>
                <a:ea typeface="cwTeX Q Yuan" panose="02000603000000000000" pitchFamily="2" charset="-120"/>
              </a:rPr>
              <a:t>然經濟學 </a:t>
            </a:r>
            <a:r>
              <a:rPr lang="en-US" altLang="zh-TW" sz="1800" dirty="0">
                <a:solidFill>
                  <a:srgbClr val="0070C0"/>
                </a:solidFill>
                <a:ea typeface="cwTeX Q Yuan" panose="02000603000000000000" pitchFamily="2" charset="-120"/>
              </a:rPr>
              <a:t>(normative economics) </a:t>
            </a:r>
            <a:r>
              <a:rPr lang="zh-TW" altLang="en-US" sz="1800" dirty="0" smtClean="0">
                <a:solidFill>
                  <a:srgbClr val="0070C0"/>
                </a:solidFill>
                <a:ea typeface="cwTeX Q Yuan" panose="02000603000000000000" pitchFamily="2" charset="-120"/>
              </a:rPr>
              <a:t>。</a:t>
            </a:r>
            <a:endParaRPr lang="en-US" altLang="zh-TW" sz="1800" dirty="0">
              <a:solidFill>
                <a:srgbClr val="0070C0"/>
              </a:solidFill>
              <a:ea typeface="cwTeX Q Yuan" panose="02000603000000000000" pitchFamily="2" charset="-120"/>
            </a:endParaRPr>
          </a:p>
          <a:p>
            <a:pPr>
              <a:lnSpc>
                <a:spcPct val="110000"/>
              </a:lnSpc>
            </a:pPr>
            <a:endParaRPr lang="en-US" altLang="zh-TW" sz="1800" dirty="0" smtClean="0">
              <a:solidFill>
                <a:srgbClr val="0070C0"/>
              </a:solidFill>
              <a:ea typeface="cwTeX Q Yuan" panose="02000603000000000000" pitchFamily="2" charset="-120"/>
            </a:endParaRPr>
          </a:p>
        </p:txBody>
      </p:sp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8261277"/>
              </p:ext>
            </p:extLst>
          </p:nvPr>
        </p:nvGraphicFramePr>
        <p:xfrm>
          <a:off x="4831790" y="3156624"/>
          <a:ext cx="3921125" cy="343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2" name="Visio" r:id="rId4" imgW="3921034" imgH="3430771" progId="Visio.Drawing.15">
                  <p:embed/>
                </p:oleObj>
              </mc:Choice>
              <mc:Fallback>
                <p:oleObj name="Visio" r:id="rId4" imgW="3921034" imgH="343077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31790" y="3156624"/>
                        <a:ext cx="3921125" cy="3430587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1905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4510981"/>
              </p:ext>
            </p:extLst>
          </p:nvPr>
        </p:nvGraphicFramePr>
        <p:xfrm>
          <a:off x="4831790" y="3156622"/>
          <a:ext cx="3921125" cy="343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3" name="Visio" r:id="rId6" imgW="3921034" imgH="3430771" progId="Visio.Drawing.15">
                  <p:embed/>
                </p:oleObj>
              </mc:Choice>
              <mc:Fallback>
                <p:oleObj name="Visio" r:id="rId6" imgW="3921034" imgH="343077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31790" y="3156622"/>
                        <a:ext cx="3921125" cy="3430587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1905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105495"/>
              </p:ext>
            </p:extLst>
          </p:nvPr>
        </p:nvGraphicFramePr>
        <p:xfrm>
          <a:off x="4831789" y="3156621"/>
          <a:ext cx="3921125" cy="343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4" name="Visio" r:id="rId8" imgW="3921034" imgH="3430771" progId="Visio.Drawing.15">
                  <p:embed/>
                </p:oleObj>
              </mc:Choice>
              <mc:Fallback>
                <p:oleObj name="Visio" r:id="rId8" imgW="3921034" imgH="343077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831789" y="3156621"/>
                        <a:ext cx="3921125" cy="3430587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1905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175922"/>
              </p:ext>
            </p:extLst>
          </p:nvPr>
        </p:nvGraphicFramePr>
        <p:xfrm>
          <a:off x="4831789" y="3172466"/>
          <a:ext cx="3921125" cy="343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5" name="Visio" r:id="rId10" imgW="3921034" imgH="3430771" progId="Visio.Drawing.15">
                  <p:embed/>
                </p:oleObj>
              </mc:Choice>
              <mc:Fallback>
                <p:oleObj name="Visio" r:id="rId10" imgW="3921034" imgH="343077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831789" y="3172466"/>
                        <a:ext cx="3921125" cy="3430587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1905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內容版面配置區 4"/>
          <p:cNvSpPr>
            <a:spLocks noGrp="1"/>
          </p:cNvSpPr>
          <p:nvPr>
            <p:ph sz="half" idx="1"/>
          </p:nvPr>
        </p:nvSpPr>
        <p:spPr>
          <a:xfrm>
            <a:off x="395021" y="3156621"/>
            <a:ext cx="4074565" cy="3446432"/>
          </a:xfrm>
          <a:ln w="1905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zh-TW" altLang="en-US" sz="1800" dirty="0" smtClean="0">
                <a:solidFill>
                  <a:srgbClr val="0070C0"/>
                </a:solidFill>
                <a:ea typeface="cwTeX Q Yuan" panose="02000603000000000000" pitchFamily="2" charset="-120"/>
              </a:rPr>
              <a:t>實然分析的邏輯</a:t>
            </a:r>
            <a:r>
              <a:rPr lang="zh-TW" altLang="en-US" sz="1800" smtClean="0">
                <a:solidFill>
                  <a:srgbClr val="0070C0"/>
                </a:solidFill>
                <a:ea typeface="cwTeX Q Yuan" panose="02000603000000000000" pitchFamily="2" charset="-120"/>
              </a:rPr>
              <a:t>結構：</a:t>
            </a:r>
            <a:endParaRPr lang="en-US" altLang="zh-TW" sz="1800" dirty="0" smtClean="0">
              <a:solidFill>
                <a:srgbClr val="0070C0"/>
              </a:solidFill>
              <a:ea typeface="cwTeX Q Yuan" panose="02000603000000000000" pitchFamily="2" charset="-120"/>
            </a:endParaRPr>
          </a:p>
          <a:p>
            <a:pPr marL="525463" indent="-342900">
              <a:lnSpc>
                <a:spcPct val="110000"/>
              </a:lnSpc>
              <a:buAutoNum type="arabicParenBoth"/>
            </a:pPr>
            <a:r>
              <a:rPr lang="zh-TW" altLang="en-US" sz="1800" dirty="0" smtClean="0">
                <a:solidFill>
                  <a:srgbClr val="0070C0"/>
                </a:solidFill>
                <a:ea typeface="cwTeX Q Yuan" panose="02000603000000000000" pitchFamily="2" charset="-120"/>
              </a:rPr>
              <a:t>底層結構</a:t>
            </a:r>
            <a:endParaRPr lang="en-US" altLang="zh-TW" sz="1800" dirty="0" smtClean="0">
              <a:solidFill>
                <a:srgbClr val="0070C0"/>
              </a:solidFill>
              <a:ea typeface="cwTeX Q Yuan" panose="02000603000000000000" pitchFamily="2" charset="-120"/>
            </a:endParaRPr>
          </a:p>
          <a:p>
            <a:pPr marL="525463" indent="-342900">
              <a:lnSpc>
                <a:spcPct val="110000"/>
              </a:lnSpc>
              <a:buAutoNum type="arabicParenBoth"/>
            </a:pPr>
            <a:r>
              <a:rPr lang="zh-TW" altLang="en-US" sz="1800" dirty="0">
                <a:solidFill>
                  <a:srgbClr val="0070C0"/>
                </a:solidFill>
                <a:ea typeface="cwTeX Q Yuan" panose="02000603000000000000" pitchFamily="2" charset="-120"/>
              </a:rPr>
              <a:t>邏輯</a:t>
            </a:r>
            <a:r>
              <a:rPr lang="zh-TW" altLang="en-US" sz="1800" dirty="0" smtClean="0">
                <a:solidFill>
                  <a:srgbClr val="0070C0"/>
                </a:solidFill>
                <a:ea typeface="cwTeX Q Yuan" panose="02000603000000000000" pitchFamily="2" charset="-120"/>
              </a:rPr>
              <a:t>推論：理性與均衡</a:t>
            </a:r>
            <a:endParaRPr lang="en-US" altLang="zh-TW" sz="1800" dirty="0" smtClean="0">
              <a:solidFill>
                <a:srgbClr val="0070C0"/>
              </a:solidFill>
              <a:ea typeface="cwTeX Q Yuan" panose="02000603000000000000" pitchFamily="2" charset="-120"/>
            </a:endParaRPr>
          </a:p>
          <a:p>
            <a:pPr marL="525463" indent="-342900">
              <a:lnSpc>
                <a:spcPct val="110000"/>
              </a:lnSpc>
              <a:buAutoNum type="arabicParenBoth"/>
            </a:pPr>
            <a:r>
              <a:rPr lang="zh-TW" altLang="en-US" sz="1800" dirty="0" smtClean="0">
                <a:solidFill>
                  <a:srgbClr val="0070C0"/>
                </a:solidFill>
                <a:ea typeface="cwTeX Q Yuan" panose="02000603000000000000" pitchFamily="2" charset="-120"/>
              </a:rPr>
              <a:t>演繹：可檢驗假說或可拒絕命題</a:t>
            </a:r>
            <a:endParaRPr lang="en-US" altLang="zh-TW" sz="1800" dirty="0" smtClean="0">
              <a:solidFill>
                <a:srgbClr val="0070C0"/>
              </a:solidFill>
              <a:ea typeface="cwTeX Q Yuan" panose="02000603000000000000" pitchFamily="2" charset="-120"/>
            </a:endParaRPr>
          </a:p>
          <a:p>
            <a:pPr marL="525463" indent="-342900">
              <a:lnSpc>
                <a:spcPct val="110000"/>
              </a:lnSpc>
              <a:buAutoNum type="arabicParenBoth"/>
            </a:pPr>
            <a:r>
              <a:rPr lang="zh-TW" altLang="en-US" sz="1800" dirty="0">
                <a:solidFill>
                  <a:srgbClr val="0070C0"/>
                </a:solidFill>
                <a:ea typeface="cwTeX Q Yuan" panose="02000603000000000000" pitchFamily="2" charset="-120"/>
              </a:rPr>
              <a:t>現象與</a:t>
            </a:r>
            <a:r>
              <a:rPr lang="zh-TW" altLang="en-US" sz="1800" dirty="0" smtClean="0">
                <a:solidFill>
                  <a:srgbClr val="0070C0"/>
                </a:solidFill>
                <a:ea typeface="cwTeX Q Yuan" panose="02000603000000000000" pitchFamily="2" charset="-120"/>
              </a:rPr>
              <a:t>資料</a:t>
            </a:r>
            <a:endParaRPr lang="en-US" altLang="zh-TW" sz="1800" dirty="0" smtClean="0">
              <a:solidFill>
                <a:srgbClr val="0070C0"/>
              </a:solidFill>
              <a:ea typeface="cwTeX Q Yuan" panose="02000603000000000000" pitchFamily="2" charset="-120"/>
            </a:endParaRPr>
          </a:p>
          <a:p>
            <a:pPr marL="525463" indent="-342900">
              <a:lnSpc>
                <a:spcPct val="110000"/>
              </a:lnSpc>
              <a:buAutoNum type="arabicParenBoth"/>
            </a:pPr>
            <a:r>
              <a:rPr lang="zh-TW" altLang="en-US" sz="1800" dirty="0">
                <a:solidFill>
                  <a:srgbClr val="0070C0"/>
                </a:solidFill>
                <a:ea typeface="cwTeX Q Yuan" panose="02000603000000000000" pitchFamily="2" charset="-120"/>
              </a:rPr>
              <a:t>統計</a:t>
            </a:r>
            <a:r>
              <a:rPr lang="zh-TW" altLang="en-US" sz="1800" dirty="0" smtClean="0">
                <a:solidFill>
                  <a:srgbClr val="0070C0"/>
                </a:solidFill>
                <a:ea typeface="cwTeX Q Yuan" panose="02000603000000000000" pitchFamily="2" charset="-120"/>
              </a:rPr>
              <a:t>檢定</a:t>
            </a:r>
            <a:endParaRPr lang="en-US" altLang="zh-TW" sz="1800" dirty="0" smtClean="0">
              <a:solidFill>
                <a:srgbClr val="0070C0"/>
              </a:solidFill>
              <a:ea typeface="cwTeX Q Yuan" panose="02000603000000000000" pitchFamily="2" charset="-120"/>
            </a:endParaRPr>
          </a:p>
          <a:p>
            <a:pPr marL="525463" indent="-342900">
              <a:lnSpc>
                <a:spcPct val="110000"/>
              </a:lnSpc>
              <a:buAutoNum type="arabicParenBoth"/>
            </a:pPr>
            <a:r>
              <a:rPr lang="zh-TW" altLang="en-US" sz="1800" dirty="0" smtClean="0">
                <a:solidFill>
                  <a:srgbClr val="0070C0"/>
                </a:solidFill>
                <a:ea typeface="cwTeX Q Yuan" panose="02000603000000000000" pitchFamily="2" charset="-120"/>
              </a:rPr>
              <a:t>歸納：</a:t>
            </a:r>
            <a:r>
              <a:rPr lang="zh-TW" altLang="en-US" sz="1800" dirty="0">
                <a:solidFill>
                  <a:srgbClr val="0070C0"/>
                </a:solidFill>
                <a:ea typeface="cwTeX Q Yuan" panose="02000603000000000000" pitchFamily="2" charset="-120"/>
              </a:rPr>
              <a:t>可</a:t>
            </a:r>
            <a:r>
              <a:rPr lang="zh-TW" altLang="en-US" sz="1800" dirty="0" smtClean="0">
                <a:solidFill>
                  <a:srgbClr val="0070C0"/>
                </a:solidFill>
                <a:ea typeface="cwTeX Q Yuan" panose="02000603000000000000" pitchFamily="2" charset="-120"/>
              </a:rPr>
              <a:t>檢驗假說或</a:t>
            </a:r>
            <a:r>
              <a:rPr lang="zh-TW" altLang="en-US" sz="1800" dirty="0">
                <a:solidFill>
                  <a:srgbClr val="0070C0"/>
                </a:solidFill>
                <a:ea typeface="cwTeX Q Yuan" panose="02000603000000000000" pitchFamily="2" charset="-120"/>
              </a:rPr>
              <a:t>可拒絕命題</a:t>
            </a:r>
            <a:endParaRPr lang="en-US" altLang="zh-TW" sz="1800" dirty="0" smtClean="0">
              <a:solidFill>
                <a:srgbClr val="0070C0"/>
              </a:solidFill>
              <a:ea typeface="cwTeX Q Yuan" panose="02000603000000000000" pitchFamily="2" charset="-120"/>
            </a:endParaRPr>
          </a:p>
          <a:p>
            <a:pPr marL="0" indent="0">
              <a:lnSpc>
                <a:spcPct val="110000"/>
              </a:lnSpc>
              <a:buNone/>
            </a:pPr>
            <a:endParaRPr lang="zh-TW" altLang="en-US" sz="1800" dirty="0">
              <a:solidFill>
                <a:srgbClr val="0070C0"/>
              </a:solidFill>
              <a:ea typeface="cwTeX Q Yuan" panose="02000603000000000000" pitchFamily="2" charset="-120"/>
            </a:endParaRPr>
          </a:p>
        </p:txBody>
      </p:sp>
      <p:graphicFrame>
        <p:nvGraphicFramePr>
          <p:cNvPr id="16" name="物件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1066387"/>
              </p:ext>
            </p:extLst>
          </p:nvPr>
        </p:nvGraphicFramePr>
        <p:xfrm>
          <a:off x="4831789" y="3164542"/>
          <a:ext cx="3921125" cy="343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6" name="Visio" r:id="rId12" imgW="3921034" imgH="3430771" progId="Visio.Drawing.15">
                  <p:embed/>
                </p:oleObj>
              </mc:Choice>
              <mc:Fallback>
                <p:oleObj name="Visio" r:id="rId12" imgW="3921034" imgH="343077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831789" y="3164542"/>
                        <a:ext cx="3921125" cy="3430587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1905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物件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982049"/>
              </p:ext>
            </p:extLst>
          </p:nvPr>
        </p:nvGraphicFramePr>
        <p:xfrm>
          <a:off x="4831788" y="3164542"/>
          <a:ext cx="3921125" cy="343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7" name="Visio" r:id="rId14" imgW="3921034" imgH="3430771" progId="Visio.Drawing.15">
                  <p:embed/>
                </p:oleObj>
              </mc:Choice>
              <mc:Fallback>
                <p:oleObj name="Visio" r:id="rId14" imgW="3921034" imgH="343077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831788" y="3164542"/>
                        <a:ext cx="3921125" cy="3430587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1905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177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5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/>
          <p:cNvSpPr>
            <a:spLocks noGrp="1"/>
          </p:cNvSpPr>
          <p:nvPr>
            <p:ph type="title"/>
          </p:nvPr>
        </p:nvSpPr>
        <p:spPr>
          <a:xfrm>
            <a:off x="454025" y="236538"/>
            <a:ext cx="8061325" cy="971550"/>
          </a:xfrm>
        </p:spPr>
        <p:txBody>
          <a:bodyPr/>
          <a:lstStyle/>
          <a:p>
            <a:r>
              <a:rPr lang="en-US" altLang="zh-TW" dirty="0">
                <a:latin typeface="cwTeX Q Yuan" panose="02000603000000000000" pitchFamily="2" charset="-120"/>
                <a:ea typeface="cwTeX Q Yuan" panose="02000603000000000000" pitchFamily="2" charset="-120"/>
              </a:rPr>
              <a:t>1. </a:t>
            </a:r>
            <a:r>
              <a:rPr lang="zh-TW" altLang="en-US" dirty="0">
                <a:latin typeface="cwTeX Q Yuan" panose="02000603000000000000" pitchFamily="2" charset="-120"/>
                <a:ea typeface="cwTeX Q Yuan" panose="02000603000000000000" pitchFamily="2" charset="-120"/>
              </a:rPr>
              <a:t>總體經濟學的範疇</a:t>
            </a:r>
            <a:endParaRPr altLang="zh-TW" dirty="0" smtClean="0">
              <a:latin typeface="cwTeX Q Yuan" panose="02000603000000000000" pitchFamily="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22425"/>
            <a:ext cx="7886700" cy="5070475"/>
          </a:xfrm>
        </p:spPr>
        <p:txBody>
          <a:bodyPr rtlCol="0">
            <a:normAutofit lnSpcReduction="10000"/>
          </a:bodyPr>
          <a:lstStyle/>
          <a:p>
            <a:pPr marL="342900" indent="-342900" eaLnBrk="1" fontAlgn="auto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總體經濟學研究一個經濟社會的「整體」或「平均」表現，分析的對象是「市場經濟」，不是以集體主義組織經濟活動的「統制經濟」。</a:t>
            </a:r>
            <a:endParaRPr lang="en-US" altLang="zh-TW" sz="2000" dirty="0" smtClean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342900" indent="-342900" eaLnBrk="1" fontAlgn="auto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以性質區分，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總體經濟學關心的問題可歸納為以下</a:t>
            </a:r>
            <a:r>
              <a:rPr lang="zh-TW"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七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項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：</a:t>
            </a:r>
            <a:endParaRPr lang="en-US" altLang="zh-TW" sz="2000" dirty="0" smtClean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804863" indent="-447675" eaLnBrk="1" fontAlgn="auto" hangingPunct="1">
              <a:lnSpc>
                <a:spcPct val="110000"/>
              </a:lnSpc>
              <a:buFont typeface="Arial" panose="020B0604020202020204" pitchFamily="34" charset="0"/>
              <a:buAutoNum type="arabicParenBoth"/>
              <a:defRPr/>
            </a:pP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長期</a:t>
            </a:r>
            <a:r>
              <a:rPr altLang="en-US" sz="2000" dirty="0">
                <a:solidFill>
                  <a:srgbClr val="0070C0"/>
                </a:solidFill>
                <a:latin typeface="cwTeX Q Yuan" panose="02000603000000000000" pitchFamily="2" charset="-120"/>
              </a:rPr>
              <a:t>的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經濟成長</a:t>
            </a:r>
            <a:endParaRPr lang="en-US" altLang="zh-TW" sz="2000" dirty="0" smtClean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804863" indent="-447675" eaLnBrk="1" fontAlgn="auto" hangingPunct="1">
              <a:lnSpc>
                <a:spcPct val="110000"/>
              </a:lnSpc>
              <a:buFont typeface="Arial" panose="020B0604020202020204" pitchFamily="34" charset="0"/>
              <a:buAutoNum type="arabicParenBoth"/>
              <a:defRPr/>
            </a:pPr>
            <a:r>
              <a:rPr altLang="en-US" sz="2000" dirty="0">
                <a:solidFill>
                  <a:srgbClr val="0070C0"/>
                </a:solidFill>
                <a:latin typeface="cwTeX Q Yuan" panose="02000603000000000000" pitchFamily="2" charset="-120"/>
              </a:rPr>
              <a:t>短期的景氣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波動</a:t>
            </a:r>
            <a:endParaRPr lang="en-US" altLang="zh-TW" sz="2000" dirty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804863" indent="-447675" eaLnBrk="1" fontAlgn="auto" hangingPunct="1">
              <a:lnSpc>
                <a:spcPct val="110000"/>
              </a:lnSpc>
              <a:buFont typeface="Arial" panose="020B0604020202020204" pitchFamily="34" charset="0"/>
              <a:buAutoNum type="arabicParenBoth"/>
              <a:defRPr/>
            </a:pPr>
            <a:r>
              <a:rPr altLang="en-US" sz="2000" dirty="0">
                <a:solidFill>
                  <a:srgbClr val="0070C0"/>
                </a:solidFill>
                <a:latin typeface="cwTeX Q Yuan" panose="02000603000000000000" pitchFamily="2" charset="-120"/>
              </a:rPr>
              <a:t>持續的物價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膨脹</a:t>
            </a:r>
            <a:endParaRPr lang="en-US" altLang="zh-TW" sz="2000" dirty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804863" indent="-447675" eaLnBrk="1" fontAlgn="auto" hangingPunct="1">
              <a:lnSpc>
                <a:spcPct val="110000"/>
              </a:lnSpc>
              <a:buFont typeface="Arial" panose="020B0604020202020204" pitchFamily="34" charset="0"/>
              <a:buAutoNum type="arabicParenBoth"/>
              <a:defRPr/>
            </a:pPr>
            <a:r>
              <a:rPr altLang="en-US" sz="2000" dirty="0">
                <a:solidFill>
                  <a:srgbClr val="0070C0"/>
                </a:solidFill>
                <a:latin typeface="cwTeX Q Yuan" panose="02000603000000000000" pitchFamily="2" charset="-120"/>
              </a:rPr>
              <a:t>政府的政策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干預</a:t>
            </a:r>
            <a:endParaRPr lang="en-US" altLang="zh-TW" sz="2000" dirty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804863" indent="-447675" eaLnBrk="1" fontAlgn="auto" hangingPunct="1">
              <a:lnSpc>
                <a:spcPct val="110000"/>
              </a:lnSpc>
              <a:buFont typeface="Arial" panose="020B0604020202020204" pitchFamily="34" charset="0"/>
              <a:buAutoNum type="arabicParenBoth"/>
              <a:defRPr/>
            </a:pPr>
            <a:r>
              <a:rPr altLang="en-US" sz="2000" dirty="0">
                <a:solidFill>
                  <a:srgbClr val="0070C0"/>
                </a:solidFill>
                <a:latin typeface="cwTeX Q Yuan" panose="02000603000000000000" pitchFamily="2" charset="-120"/>
              </a:rPr>
              <a:t>金融市場的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震盪</a:t>
            </a:r>
            <a:endParaRPr lang="en-US" altLang="zh-TW" sz="2000" dirty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804863" indent="-447675" eaLnBrk="1" fontAlgn="auto" hangingPunct="1">
              <a:lnSpc>
                <a:spcPct val="110000"/>
              </a:lnSpc>
              <a:buFont typeface="Arial" panose="020B0604020202020204" pitchFamily="34" charset="0"/>
              <a:buAutoNum type="arabicParenBoth"/>
              <a:defRPr/>
            </a:pP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國際貿易與金融</a:t>
            </a:r>
            <a:endParaRPr lang="en-US" altLang="en-US" sz="2000" dirty="0" smtClean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804863" indent="-447675" eaLnBrk="1" fontAlgn="auto" hangingPunct="1">
              <a:lnSpc>
                <a:spcPct val="110000"/>
              </a:lnSpc>
              <a:buFont typeface="Arial" panose="020B0604020202020204" pitchFamily="34" charset="0"/>
              <a:buAutoNum type="arabicParenBoth"/>
              <a:defRPr/>
            </a:pP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財富的集中與分配</a:t>
            </a:r>
            <a:r>
              <a:rPr lang="zh-TW"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(newly added)</a:t>
            </a:r>
            <a:endParaRPr lang="en-US" altLang="zh-TW" sz="2000" dirty="0">
              <a:solidFill>
                <a:srgbClr val="0070C0"/>
              </a:solidFill>
              <a:latin typeface="cwTeX Q Yuan" panose="02000603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986571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/>
          <p:cNvSpPr>
            <a:spLocks noGrp="1"/>
          </p:cNvSpPr>
          <p:nvPr>
            <p:ph type="title"/>
          </p:nvPr>
        </p:nvSpPr>
        <p:spPr>
          <a:xfrm>
            <a:off x="454025" y="0"/>
            <a:ext cx="8061325" cy="1208088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wTeX Q Yuan" panose="02000603000000000000" pitchFamily="2" charset="-120"/>
              </a:rPr>
              <a:t>(1) </a:t>
            </a:r>
            <a:r>
              <a:rPr altLang="en-US" smtClean="0">
                <a:latin typeface="cwTeX Q Yuan" panose="02000603000000000000" pitchFamily="2" charset="-120"/>
              </a:rPr>
              <a:t>長期的經濟成長</a:t>
            </a:r>
            <a:endParaRPr altLang="zh-TW" smtClean="0">
              <a:latin typeface="cwTeX Q Yuan" panose="02000603000000000000" pitchFamily="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4025" y="1622425"/>
            <a:ext cx="3976688" cy="5043488"/>
          </a:xfrm>
        </p:spPr>
        <p:txBody>
          <a:bodyPr rtlCol="0">
            <a:normAutofit/>
          </a:bodyPr>
          <a:lstStyle/>
          <a:p>
            <a:pPr marL="360000" indent="-260350" eaLnBrk="1" fontAlgn="auto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1929-2012 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年的 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80 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年間，美國的實質 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GDP 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成長了 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15 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倍，平均成長率是 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3.4 %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。</a:t>
            </a:r>
            <a:endParaRPr lang="en-US" altLang="zh-TW" sz="2000" dirty="0" smtClean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360000" indent="-260350" eaLnBrk="1" fontAlgn="auto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1961-2012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年的 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50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年間，台灣的實質 </a:t>
            </a:r>
            <a:r>
              <a:rPr lang="en-US" altLang="zh-TW" sz="2000" dirty="0">
                <a:solidFill>
                  <a:srgbClr val="0070C0"/>
                </a:solidFill>
                <a:latin typeface="cwTeX Q Yuan" panose="02000603000000000000" pitchFamily="2" charset="-120"/>
              </a:rPr>
              <a:t>GDP 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成長了 </a:t>
            </a:r>
            <a:r>
              <a:rPr lang="en-US" altLang="zh-TW" sz="2000" dirty="0">
                <a:solidFill>
                  <a:srgbClr val="0070C0"/>
                </a:solidFill>
                <a:latin typeface="cwTeX Q Yuan" panose="02000603000000000000" pitchFamily="2" charset="-120"/>
              </a:rPr>
              <a:t>34 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倍，平均成長率是 </a:t>
            </a:r>
            <a:r>
              <a:rPr lang="en-US" altLang="zh-TW" sz="2000" dirty="0">
                <a:solidFill>
                  <a:srgbClr val="0070C0"/>
                </a:solidFill>
                <a:latin typeface="cwTeX Q Yuan" panose="02000603000000000000" pitchFamily="2" charset="-120"/>
              </a:rPr>
              <a:t>7.2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%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。</a:t>
            </a:r>
            <a:endParaRPr lang="en-US" altLang="zh-TW" sz="2000" dirty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360000" indent="-260350" eaLnBrk="1" fontAlgn="auto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TW" sz="2000" dirty="0">
                <a:solidFill>
                  <a:srgbClr val="0070C0"/>
                </a:solidFill>
                <a:latin typeface="cwTeX Q Yuan" panose="02000603000000000000" pitchFamily="2" charset="-120"/>
              </a:rPr>
              <a:t>R. E. Lucas Jr.: When one thinks about growth, it’s hard to think of anything else.</a:t>
            </a:r>
          </a:p>
          <a:p>
            <a:pPr eaLnBrk="1" fontAlgn="auto" hangingPunct="1">
              <a:lnSpc>
                <a:spcPct val="110000"/>
              </a:lnSpc>
              <a:defRPr/>
            </a:pPr>
            <a:endParaRPr lang="en-US" altLang="zh-TW" sz="2000" dirty="0">
              <a:solidFill>
                <a:srgbClr val="0070C0"/>
              </a:solidFill>
              <a:latin typeface="cwTeX Q Yuan" panose="02000603000000000000" pitchFamily="2" charset="-12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4670425" y="1622425"/>
          <a:ext cx="4316413" cy="280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Visio" r:id="rId4" imgW="4316041" imgH="2801641" progId="Visio.Drawing.15">
                  <p:embed/>
                </p:oleObj>
              </mc:Choice>
              <mc:Fallback>
                <p:oleObj name="Visio" r:id="rId4" imgW="4316041" imgH="2801641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0425" y="1622425"/>
                        <a:ext cx="4316413" cy="280193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1905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4670425" y="1622425"/>
          <a:ext cx="4316413" cy="280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Visio" r:id="rId6" imgW="4316041" imgH="2801641" progId="Visio.Drawing.15">
                  <p:embed/>
                </p:oleObj>
              </mc:Choice>
              <mc:Fallback>
                <p:oleObj name="Visio" r:id="rId6" imgW="4316041" imgH="2801641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0425" y="1622425"/>
                        <a:ext cx="4316413" cy="280193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1905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7575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/>
          <p:cNvSpPr>
            <a:spLocks noGrp="1"/>
          </p:cNvSpPr>
          <p:nvPr>
            <p:ph type="title"/>
          </p:nvPr>
        </p:nvSpPr>
        <p:spPr>
          <a:xfrm>
            <a:off x="454025" y="236538"/>
            <a:ext cx="8061325" cy="971550"/>
          </a:xfrm>
        </p:spPr>
        <p:txBody>
          <a:bodyPr/>
          <a:lstStyle/>
          <a:p>
            <a:pPr eaLnBrk="1" hangingPunct="1"/>
            <a:r>
              <a:rPr lang="en-US" altLang="zh-TW" smtClean="0">
                <a:latin typeface="cwTeX Q Yuan" panose="02000603000000000000" pitchFamily="2" charset="-120"/>
              </a:rPr>
              <a:t>(2) </a:t>
            </a:r>
            <a:r>
              <a:rPr altLang="en-US" smtClean="0">
                <a:latin typeface="cwTeX Q Yuan" panose="02000603000000000000" pitchFamily="2" charset="-120"/>
              </a:rPr>
              <a:t>短期的景氣波動：實質 </a:t>
            </a:r>
            <a:r>
              <a:rPr lang="en-US" altLang="zh-TW" smtClean="0">
                <a:latin typeface="cwTeX Q Yuan" panose="02000603000000000000" pitchFamily="2" charset="-120"/>
              </a:rPr>
              <a:t>GDP </a:t>
            </a:r>
            <a:r>
              <a:rPr altLang="en-US" smtClean="0">
                <a:latin typeface="cwTeX Q Yuan" panose="02000603000000000000" pitchFamily="2" charset="-120"/>
              </a:rPr>
              <a:t>成長率</a:t>
            </a:r>
            <a:endParaRPr altLang="zh-TW" smtClean="0">
              <a:latin typeface="cwTeX Q Yuan" panose="02000603000000000000" pitchFamily="2" charset="-120"/>
            </a:endParaRPr>
          </a:p>
        </p:txBody>
      </p:sp>
      <p:sp>
        <p:nvSpPr>
          <p:cNvPr id="17411" name="內容版面配置區 2"/>
          <p:cNvSpPr>
            <a:spLocks noGrp="1"/>
          </p:cNvSpPr>
          <p:nvPr>
            <p:ph idx="1"/>
          </p:nvPr>
        </p:nvSpPr>
        <p:spPr>
          <a:xfrm>
            <a:off x="628650" y="1622425"/>
            <a:ext cx="7886700" cy="5024438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altLang="zh-TW" sz="2000" smtClean="0">
              <a:solidFill>
                <a:srgbClr val="0070C0"/>
              </a:solidFill>
              <a:latin typeface="cwTeX Q Yuan" panose="02000603000000000000" pitchFamily="2" charset="-12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1684338" y="2198688"/>
          <a:ext cx="5972175" cy="397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Visio" r:id="rId4" imgW="4264798" imgH="2838344" progId="Visio.Drawing.15">
                  <p:embed/>
                </p:oleObj>
              </mc:Choice>
              <mc:Fallback>
                <p:oleObj name="Visio" r:id="rId4" imgW="4264798" imgH="2838344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4338" y="2198688"/>
                        <a:ext cx="5972175" cy="397351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1905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1684338" y="2198688"/>
          <a:ext cx="5972175" cy="397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Visio" r:id="rId6" imgW="4264798" imgH="2838344" progId="Visio.Drawing.15">
                  <p:embed/>
                </p:oleObj>
              </mc:Choice>
              <mc:Fallback>
                <p:oleObj name="Visio" r:id="rId6" imgW="4264798" imgH="2838344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4338" y="2198688"/>
                        <a:ext cx="5972175" cy="397351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1905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64290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>
          <a:xfrm>
            <a:off x="454025" y="236538"/>
            <a:ext cx="8061325" cy="971550"/>
          </a:xfrm>
        </p:spPr>
        <p:txBody>
          <a:bodyPr/>
          <a:lstStyle/>
          <a:p>
            <a:pPr eaLnBrk="1" hangingPunct="1"/>
            <a:r>
              <a:rPr lang="en-US" altLang="zh-TW" smtClean="0">
                <a:latin typeface="cwTeX Q Yuan" panose="02000603000000000000" pitchFamily="2" charset="-120"/>
              </a:rPr>
              <a:t>(3) </a:t>
            </a:r>
            <a:r>
              <a:rPr altLang="en-US" smtClean="0">
                <a:latin typeface="cwTeX Q Yuan" panose="02000603000000000000" pitchFamily="2" charset="-120"/>
              </a:rPr>
              <a:t>持續的物價膨脹：貨幣理論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22425"/>
            <a:ext cx="3973513" cy="5024438"/>
          </a:xfrm>
        </p:spPr>
        <p:txBody>
          <a:bodyPr/>
          <a:lstStyle/>
          <a:p>
            <a:pPr marL="358775" indent="-342900" eaLnBrk="1" hangingPunct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altLang="en-US" sz="2000" smtClean="0">
                <a:solidFill>
                  <a:srgbClr val="0070C0"/>
                </a:solidFill>
                <a:latin typeface="cwTeX Q Yuan" panose="02000603000000000000" pitchFamily="2" charset="-120"/>
              </a:rPr>
              <a:t>美國的消費者物價指數</a:t>
            </a:r>
            <a:endParaRPr lang="en-US" altLang="zh-TW" sz="2000" smtClean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358775" indent="-342900" eaLnBrk="1" hangingPunct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altLang="en-US" sz="2000" smtClean="0">
                <a:solidFill>
                  <a:srgbClr val="0070C0"/>
                </a:solidFill>
                <a:latin typeface="cwTeX Q Yuan" panose="02000603000000000000" pitchFamily="2" charset="-120"/>
              </a:rPr>
              <a:t>台灣的消費者物價指數</a:t>
            </a:r>
            <a:endParaRPr lang="en-US" altLang="zh-TW" sz="2000" smtClean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358775" indent="-342900" eaLnBrk="1" hangingPunct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TW" sz="2000" smtClean="0">
                <a:solidFill>
                  <a:srgbClr val="0070C0"/>
                </a:solidFill>
                <a:latin typeface="cwTeX Q Yuan" panose="02000603000000000000" pitchFamily="2" charset="-120"/>
              </a:rPr>
              <a:t>Milton Friedman: Inflation is always and everywhere a monetary phenomenon.</a:t>
            </a:r>
          </a:p>
          <a:p>
            <a:pPr marL="358775" indent="-342900" eaLnBrk="1" hangingPunct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altLang="en-US" sz="2000" smtClean="0">
                <a:solidFill>
                  <a:srgbClr val="0070C0"/>
                </a:solidFill>
                <a:latin typeface="cwTeX Q Yuan" panose="02000603000000000000" pitchFamily="2" charset="-120"/>
              </a:rPr>
              <a:t>台灣的 </a:t>
            </a:r>
            <a:r>
              <a:rPr lang="en-US" altLang="zh-TW" sz="2000" smtClean="0">
                <a:solidFill>
                  <a:srgbClr val="0070C0"/>
                </a:solidFill>
                <a:latin typeface="cwTeX Q Yuan" panose="02000603000000000000" pitchFamily="2" charset="-120"/>
              </a:rPr>
              <a:t>Phillips </a:t>
            </a:r>
            <a:r>
              <a:rPr altLang="en-US" sz="2000" smtClean="0">
                <a:solidFill>
                  <a:srgbClr val="0070C0"/>
                </a:solidFill>
                <a:latin typeface="cwTeX Q Yuan" panose="02000603000000000000" pitchFamily="2" charset="-120"/>
              </a:rPr>
              <a:t>曲線：失業率與物價膨脹率</a:t>
            </a:r>
            <a:endParaRPr lang="en-US" altLang="zh-TW" sz="2000" smtClean="0">
              <a:solidFill>
                <a:srgbClr val="0070C0"/>
              </a:solidFill>
              <a:latin typeface="cwTeX Q Yuan" panose="02000603000000000000" pitchFamily="2" charset="-12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4705350" y="1508125"/>
          <a:ext cx="4287838" cy="27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Visio" r:id="rId4" imgW="4286789" imgH="2794383" progId="Visio.Drawing.15">
                  <p:embed/>
                </p:oleObj>
              </mc:Choice>
              <mc:Fallback>
                <p:oleObj name="Visio" r:id="rId4" imgW="4286789" imgH="2794383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5350" y="1508125"/>
                        <a:ext cx="4287838" cy="279400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1905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4705350" y="1508125"/>
          <a:ext cx="4287838" cy="27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Visio" r:id="rId6" imgW="4286789" imgH="2794383" progId="Visio.Drawing.15">
                  <p:embed/>
                </p:oleObj>
              </mc:Choice>
              <mc:Fallback>
                <p:oleObj name="Visio" r:id="rId6" imgW="4286789" imgH="2794383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5350" y="1508125"/>
                        <a:ext cx="4287838" cy="279400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1905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4687888" y="4473575"/>
          <a:ext cx="2070100" cy="227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Visio" r:id="rId8" imgW="2180012" imgH="2392105" progId="Visio.Drawing.15">
                  <p:embed/>
                </p:oleObj>
              </mc:Choice>
              <mc:Fallback>
                <p:oleObj name="Visio" r:id="rId8" imgW="2180012" imgH="239210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4473575"/>
                        <a:ext cx="2070100" cy="2271713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1905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/>
        </p:nvGraphicFramePr>
        <p:xfrm>
          <a:off x="6913563" y="4465638"/>
          <a:ext cx="2070100" cy="227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Visio" r:id="rId10" imgW="2180012" imgH="2392105" progId="Visio.Drawing.15">
                  <p:embed/>
                </p:oleObj>
              </mc:Choice>
              <mc:Fallback>
                <p:oleObj name="Visio" r:id="rId10" imgW="2180012" imgH="239210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3563" y="4465638"/>
                        <a:ext cx="2070100" cy="227171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1905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8010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/>
          <p:cNvSpPr>
            <a:spLocks noGrp="1"/>
          </p:cNvSpPr>
          <p:nvPr>
            <p:ph type="title"/>
          </p:nvPr>
        </p:nvSpPr>
        <p:spPr>
          <a:xfrm>
            <a:off x="454025" y="236538"/>
            <a:ext cx="8061325" cy="971550"/>
          </a:xfrm>
        </p:spPr>
        <p:txBody>
          <a:bodyPr/>
          <a:lstStyle/>
          <a:p>
            <a:pPr eaLnBrk="1" hangingPunct="1"/>
            <a:r>
              <a:rPr lang="en-US" altLang="zh-TW" smtClean="0">
                <a:latin typeface="cwTeX Q Yuan" panose="02000603000000000000" pitchFamily="2" charset="-120"/>
              </a:rPr>
              <a:t>(4) </a:t>
            </a:r>
            <a:r>
              <a:rPr altLang="en-US" smtClean="0">
                <a:latin typeface="cwTeX Q Yuan" panose="02000603000000000000" pitchFamily="2" charset="-120"/>
              </a:rPr>
              <a:t>政府的政策干預：美國政府支出占 </a:t>
            </a:r>
            <a:r>
              <a:rPr lang="en-US" altLang="zh-TW" smtClean="0">
                <a:latin typeface="cwTeX Q Yuan" panose="02000603000000000000" pitchFamily="2" charset="-120"/>
              </a:rPr>
              <a:t>GDP </a:t>
            </a:r>
            <a:r>
              <a:rPr altLang="en-US" smtClean="0">
                <a:latin typeface="cwTeX Q Yuan" panose="02000603000000000000" pitchFamily="2" charset="-120"/>
              </a:rPr>
              <a:t>比例</a:t>
            </a:r>
          </a:p>
        </p:txBody>
      </p:sp>
      <p:sp>
        <p:nvSpPr>
          <p:cNvPr id="23555" name="內容版面配置區 2"/>
          <p:cNvSpPr>
            <a:spLocks noGrp="1"/>
          </p:cNvSpPr>
          <p:nvPr>
            <p:ph idx="1"/>
          </p:nvPr>
        </p:nvSpPr>
        <p:spPr>
          <a:xfrm>
            <a:off x="628650" y="1622425"/>
            <a:ext cx="7886700" cy="5024438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altLang="zh-TW" sz="2000" smtClean="0">
              <a:solidFill>
                <a:srgbClr val="0070C0"/>
              </a:solidFill>
              <a:latin typeface="cwTeX Q Yuan" panose="02000603000000000000" pitchFamily="2" charset="-12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1544638" y="2274888"/>
          <a:ext cx="6073775" cy="391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Visio" r:id="rId4" imgW="4337825" imgH="2794383" progId="Visio.Drawing.15">
                  <p:embed/>
                </p:oleObj>
              </mc:Choice>
              <mc:Fallback>
                <p:oleObj name="Visio" r:id="rId4" imgW="4337825" imgH="2794383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4638" y="2274888"/>
                        <a:ext cx="6073775" cy="3913187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1905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1544638" y="2274888"/>
          <a:ext cx="6073775" cy="391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Visio" r:id="rId6" imgW="4337825" imgH="2794383" progId="Visio.Drawing.15">
                  <p:embed/>
                </p:oleObj>
              </mc:Choice>
              <mc:Fallback>
                <p:oleObj name="Visio" r:id="rId6" imgW="4337825" imgH="2794383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4638" y="2274888"/>
                        <a:ext cx="6073775" cy="3913187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1905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64506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>
          <a:xfrm>
            <a:off x="454025" y="236538"/>
            <a:ext cx="8061325" cy="971550"/>
          </a:xfrm>
        </p:spPr>
        <p:txBody>
          <a:bodyPr/>
          <a:lstStyle/>
          <a:p>
            <a:pPr eaLnBrk="1" hangingPunct="1"/>
            <a:r>
              <a:rPr lang="en-US" altLang="zh-TW" smtClean="0">
                <a:latin typeface="cwTeX Q Yuan" panose="02000603000000000000" pitchFamily="2" charset="-120"/>
              </a:rPr>
              <a:t>(5) </a:t>
            </a:r>
            <a:r>
              <a:rPr altLang="en-US" smtClean="0">
                <a:latin typeface="cwTeX Q Yuan" panose="02000603000000000000" pitchFamily="2" charset="-120"/>
              </a:rPr>
              <a:t>金融市場的波動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4025" y="1622425"/>
            <a:ext cx="4127500" cy="5024438"/>
          </a:xfrm>
        </p:spPr>
        <p:txBody>
          <a:bodyPr rtlCol="0">
            <a:normAutofit/>
          </a:bodyPr>
          <a:lstStyle/>
          <a:p>
            <a:pPr marL="360000" indent="-342900" eaLnBrk="1" fontAlgn="auto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美國道瓊工業指數：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1929-33 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年，股價下跌 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87%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。</a:t>
            </a:r>
            <a:endParaRPr lang="en-US" altLang="zh-TW" sz="2000" dirty="0" smtClean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360000" indent="-342900" eaLnBrk="1" fontAlgn="auto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台灣加權股價指數：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1985-90 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年，股價上漲了 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15 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倍，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1990/2-1990/10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，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 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股價崩跌了 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75%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。</a:t>
            </a:r>
            <a:endParaRPr lang="en-US" altLang="zh-TW" sz="2000" dirty="0" smtClean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360000" indent="-342900" eaLnBrk="1" fontAlgn="auto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TW" sz="2000" dirty="0" smtClean="0">
                <a:solidFill>
                  <a:srgbClr val="0070C0"/>
                </a:solidFill>
              </a:rPr>
              <a:t>Economists: Taiwan’s Stock Market: Not for Orphans and Widows.</a:t>
            </a:r>
          </a:p>
          <a:p>
            <a:pPr marL="360000" indent="-342900" eaLnBrk="1" fontAlgn="auto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altLang="en-US" sz="2000" dirty="0" smtClean="0">
                <a:solidFill>
                  <a:srgbClr val="0070C0"/>
                </a:solidFill>
              </a:rPr>
              <a:t>針對金融中介與總體經濟活動之間的關係，經濟學家缺乏一致的看法，這是一塊有待填補的理論缺口。</a:t>
            </a:r>
            <a:endParaRPr lang="en-US" altLang="zh-TW" sz="2000" dirty="0" smtClean="0">
              <a:solidFill>
                <a:srgbClr val="0070C0"/>
              </a:solidFill>
            </a:endParaRPr>
          </a:p>
          <a:p>
            <a:pPr marL="704850" indent="-342900" eaLnBrk="1" fontAlgn="auto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endParaRPr lang="en-US" altLang="zh-TW" sz="2000" dirty="0" smtClean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704850" indent="-342900" eaLnBrk="1" fontAlgn="auto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endParaRPr lang="en-US" altLang="zh-TW" sz="2000" dirty="0">
              <a:solidFill>
                <a:srgbClr val="0070C0"/>
              </a:solidFill>
              <a:latin typeface="cwTeX Q Yuan" panose="02000603000000000000" pitchFamily="2" charset="-12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4732338" y="1622425"/>
          <a:ext cx="4294187" cy="284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Visio" r:id="rId4" imgW="4294050" imgH="2845601" progId="Visio.Drawing.15">
                  <p:embed/>
                </p:oleObj>
              </mc:Choice>
              <mc:Fallback>
                <p:oleObj name="Visio" r:id="rId4" imgW="4294050" imgH="2845601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2338" y="1622425"/>
                        <a:ext cx="4294187" cy="284480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1905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4732338" y="1622425"/>
          <a:ext cx="4294187" cy="284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Visio" r:id="rId6" imgW="4294050" imgH="2845601" progId="Visio.Drawing.15">
                  <p:embed/>
                </p:oleObj>
              </mc:Choice>
              <mc:Fallback>
                <p:oleObj name="Visio" r:id="rId6" imgW="4294050" imgH="2845601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2338" y="1622425"/>
                        <a:ext cx="4294187" cy="284480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1905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44310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標題 1"/>
          <p:cNvSpPr>
            <a:spLocks noGrp="1"/>
          </p:cNvSpPr>
          <p:nvPr>
            <p:ph type="title"/>
          </p:nvPr>
        </p:nvSpPr>
        <p:spPr>
          <a:xfrm>
            <a:off x="454025" y="236538"/>
            <a:ext cx="8061325" cy="971550"/>
          </a:xfrm>
        </p:spPr>
        <p:txBody>
          <a:bodyPr/>
          <a:lstStyle/>
          <a:p>
            <a:pPr eaLnBrk="1" hangingPunct="1"/>
            <a:r>
              <a:rPr lang="en-US" altLang="zh-TW" smtClean="0">
                <a:latin typeface="cwTeX Q Yuan" panose="02000603000000000000" pitchFamily="2" charset="-120"/>
              </a:rPr>
              <a:t>(6) </a:t>
            </a:r>
            <a:r>
              <a:rPr altLang="en-US" smtClean="0">
                <a:latin typeface="cwTeX Q Yuan" panose="02000603000000000000" pitchFamily="2" charset="-120"/>
              </a:rPr>
              <a:t>國際貿易與金融</a:t>
            </a:r>
            <a:endParaRPr altLang="zh-TW" smtClean="0">
              <a:latin typeface="cwTeX Q Yuan" panose="02000603000000000000" pitchFamily="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4025" y="1622425"/>
            <a:ext cx="3967163" cy="5024438"/>
          </a:xfrm>
        </p:spPr>
        <p:txBody>
          <a:bodyPr/>
          <a:lstStyle/>
          <a:p>
            <a:pPr marL="358775" indent="-342900" eaLnBrk="1" hangingPunct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altLang="en-US" sz="2000" smtClean="0">
                <a:solidFill>
                  <a:srgbClr val="0070C0"/>
                </a:solidFill>
                <a:latin typeface="cwTeX Q Yuan" panose="02000603000000000000" pitchFamily="2" charset="-120"/>
              </a:rPr>
              <a:t>美國的貿易依存度：進出口占</a:t>
            </a:r>
            <a:r>
              <a:rPr lang="en-US" altLang="zh-TW" sz="2000" smtClean="0">
                <a:solidFill>
                  <a:srgbClr val="0070C0"/>
                </a:solidFill>
                <a:latin typeface="cwTeX Q Yuan" panose="02000603000000000000" pitchFamily="2" charset="-120"/>
              </a:rPr>
              <a:t>GDP </a:t>
            </a:r>
            <a:r>
              <a:rPr altLang="en-US" sz="2000" smtClean="0">
                <a:solidFill>
                  <a:srgbClr val="0070C0"/>
                </a:solidFill>
                <a:latin typeface="cwTeX Q Yuan" panose="02000603000000000000" pitchFamily="2" charset="-120"/>
              </a:rPr>
              <a:t>的比例</a:t>
            </a:r>
            <a:endParaRPr lang="en-US" altLang="zh-TW" sz="2000" smtClean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358775" indent="-342900" eaLnBrk="1" hangingPunct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altLang="en-US" sz="2000" smtClean="0">
                <a:solidFill>
                  <a:srgbClr val="0070C0"/>
                </a:solidFill>
                <a:latin typeface="cwTeX Q Yuan" panose="02000603000000000000" pitchFamily="2" charset="-120"/>
              </a:rPr>
              <a:t>台灣的貿易依存度：</a:t>
            </a:r>
            <a:r>
              <a:rPr lang="en-US" altLang="zh-TW" sz="2000" smtClean="0">
                <a:solidFill>
                  <a:srgbClr val="0070C0"/>
                </a:solidFill>
                <a:latin typeface="cwTeX Q Yuan" panose="02000603000000000000" pitchFamily="2" charset="-120"/>
              </a:rPr>
              <a:t>1960 </a:t>
            </a:r>
            <a:r>
              <a:rPr altLang="en-US" sz="2000" smtClean="0">
                <a:solidFill>
                  <a:srgbClr val="0070C0"/>
                </a:solidFill>
                <a:latin typeface="cwTeX Q Yuan" panose="02000603000000000000" pitchFamily="2" charset="-120"/>
              </a:rPr>
              <a:t>年代的進口替代與出口導向政策。</a:t>
            </a:r>
            <a:endParaRPr lang="en-US" altLang="zh-TW" sz="2000" smtClean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358775" indent="-342900" eaLnBrk="1" hangingPunct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altLang="en-US" sz="2000" smtClean="0">
                <a:solidFill>
                  <a:srgbClr val="0070C0"/>
                </a:solidFill>
                <a:latin typeface="cwTeX Q Yuan" panose="02000603000000000000" pitchFamily="2" charset="-120"/>
              </a:rPr>
              <a:t>國際資本移動：新開放經濟總體經濟學</a:t>
            </a:r>
            <a:endParaRPr lang="en-US" altLang="zh-TW" sz="2000" smtClean="0">
              <a:solidFill>
                <a:srgbClr val="0070C0"/>
              </a:solidFill>
              <a:latin typeface="cwTeX Q Yuan" panose="02000603000000000000" pitchFamily="2" charset="-12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4535488" y="1622425"/>
          <a:ext cx="4462462" cy="285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Visio" r:id="rId4" imgW="4462302" imgH="2852859" progId="Visio.Drawing.15">
                  <p:embed/>
                </p:oleObj>
              </mc:Choice>
              <mc:Fallback>
                <p:oleObj name="Visio" r:id="rId4" imgW="4462302" imgH="2852859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5488" y="1622425"/>
                        <a:ext cx="4462462" cy="285273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1905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4535488" y="1622425"/>
          <a:ext cx="4462462" cy="285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Visio" r:id="rId6" imgW="4462302" imgH="2852859" progId="Visio.Drawing.15">
                  <p:embed/>
                </p:oleObj>
              </mc:Choice>
              <mc:Fallback>
                <p:oleObj name="Visio" r:id="rId6" imgW="4462302" imgH="2852859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5488" y="1622425"/>
                        <a:ext cx="4462462" cy="285273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1905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11880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標題 1"/>
          <p:cNvSpPr>
            <a:spLocks noGrp="1"/>
          </p:cNvSpPr>
          <p:nvPr>
            <p:ph type="title"/>
          </p:nvPr>
        </p:nvSpPr>
        <p:spPr>
          <a:xfrm>
            <a:off x="454025" y="236538"/>
            <a:ext cx="8061325" cy="971550"/>
          </a:xfrm>
        </p:spPr>
        <p:txBody>
          <a:bodyPr/>
          <a:lstStyle/>
          <a:p>
            <a:pPr eaLnBrk="1" hangingPunct="1"/>
            <a:r>
              <a:rPr lang="en-US" altLang="zh-TW" smtClean="0">
                <a:latin typeface="cwTeX Q Yuan" panose="02000603000000000000" pitchFamily="2" charset="-120"/>
              </a:rPr>
              <a:t>(7) </a:t>
            </a:r>
            <a:r>
              <a:rPr altLang="en-US" smtClean="0">
                <a:latin typeface="cwTeX Q Yuan" panose="02000603000000000000" pitchFamily="2" charset="-120"/>
              </a:rPr>
              <a:t>財富的集中與分配</a:t>
            </a:r>
            <a:endParaRPr altLang="zh-TW" smtClean="0">
              <a:latin typeface="cwTeX Q Yuan" panose="02000603000000000000" pitchFamily="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4025" y="1631950"/>
            <a:ext cx="8366125" cy="5024438"/>
          </a:xfrm>
        </p:spPr>
        <p:txBody>
          <a:bodyPr rtlCol="0">
            <a:normAutofit fontScale="92500" lnSpcReduction="10000"/>
          </a:bodyPr>
          <a:lstStyle/>
          <a:p>
            <a:pPr marL="360000" indent="-342900" eaLnBrk="1" fontAlgn="auto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Thomas </a:t>
            </a:r>
            <a:r>
              <a:rPr lang="en-US" altLang="zh-TW" sz="2000" dirty="0" err="1" smtClean="0">
                <a:solidFill>
                  <a:srgbClr val="0070C0"/>
                </a:solidFill>
                <a:latin typeface="cwTeX Q Yuan" panose="02000603000000000000" pitchFamily="2" charset="-120"/>
              </a:rPr>
              <a:t>Piketty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: Capital in the Twenty-First Century (2014)</a:t>
            </a:r>
          </a:p>
          <a:p>
            <a:pPr marL="360000" indent="-342900" eaLnBrk="1" fontAlgn="auto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資本份額：</a:t>
            </a:r>
            <a:r>
              <a:rPr lang="en-US" altLang="zh-TW" sz="2000" i="1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r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 &gt; </a:t>
            </a:r>
            <a:r>
              <a:rPr lang="en-US" altLang="zh-TW" sz="2000" i="1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g </a:t>
            </a: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，資本與勞動的替代彈性</a:t>
            </a:r>
            <a:r>
              <a:rPr lang="en-US" altLang="zh-TW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&gt;1</a:t>
            </a:r>
          </a:p>
          <a:p>
            <a:pPr marL="360000" indent="-342900" eaLnBrk="1" fontAlgn="auto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endParaRPr lang="en-US" altLang="zh-TW" sz="2000" dirty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360000" indent="-342900" eaLnBrk="1" fontAlgn="auto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endParaRPr lang="en-US" altLang="zh-TW" sz="2000" dirty="0" smtClean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360000" indent="-342900" eaLnBrk="1" fontAlgn="auto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endParaRPr lang="en-US" altLang="zh-TW" sz="2000" dirty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360000" indent="-342900" eaLnBrk="1" fontAlgn="auto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endParaRPr lang="en-US" altLang="zh-TW" sz="2000" dirty="0" smtClean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360000" indent="-342900" eaLnBrk="1" fontAlgn="auto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endParaRPr lang="en-US" altLang="zh-TW" sz="2000" dirty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360000" indent="-342900" eaLnBrk="1" fontAlgn="auto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endParaRPr lang="en-US" altLang="zh-TW" sz="2000" dirty="0" smtClean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360000" indent="-342900" eaLnBrk="1" fontAlgn="auto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世襲資本主義：財富與資本的集中，停滯的社會階層</a:t>
            </a:r>
            <a:endParaRPr lang="en-US" altLang="zh-TW" sz="2000" dirty="0" smtClean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360000" indent="-342900" eaLnBrk="1" fontAlgn="auto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altLang="en-US" sz="2000" dirty="0" smtClean="0">
                <a:solidFill>
                  <a:srgbClr val="0070C0"/>
                </a:solidFill>
                <a:latin typeface="cwTeX Q Yuan" panose="02000603000000000000" pitchFamily="2" charset="-120"/>
              </a:rPr>
              <a:t>「瘋狂」的解決之道：全球財富與資本稅？</a:t>
            </a:r>
            <a:endParaRPr lang="en-US" altLang="zh-TW" sz="2000" dirty="0" smtClean="0">
              <a:solidFill>
                <a:srgbClr val="0070C0"/>
              </a:solidFill>
              <a:latin typeface="cwTeX Q Yuan" panose="02000603000000000000" pitchFamily="2" charset="-120"/>
            </a:endParaRPr>
          </a:p>
          <a:p>
            <a:pPr marL="360000" indent="-342900" eaLnBrk="1" fontAlgn="auto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endParaRPr lang="en-US" altLang="zh-TW" sz="2000" dirty="0" smtClean="0">
              <a:solidFill>
                <a:srgbClr val="0070C0"/>
              </a:solidFill>
              <a:latin typeface="cwTeX Q Yuan" panose="02000603000000000000" pitchFamily="2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775" y="2555875"/>
            <a:ext cx="5341938" cy="290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02552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1">
      <a:majorFont>
        <a:latin typeface="Segoe UI Light"/>
        <a:ea typeface="cwTeX Q Yuan"/>
        <a:cs typeface=""/>
      </a:majorFont>
      <a:minorFont>
        <a:latin typeface="Segoe UI"/>
        <a:ea typeface="cwTeX Q Yua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1722</Words>
  <Application>Microsoft Office PowerPoint</Application>
  <PresentationFormat>如螢幕大小 (4:3)</PresentationFormat>
  <Paragraphs>132</Paragraphs>
  <Slides>18</Slides>
  <Notes>18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18</vt:i4>
      </vt:variant>
    </vt:vector>
  </HeadingPairs>
  <TitlesOfParts>
    <vt:vector size="28" baseType="lpstr">
      <vt:lpstr>cwTeX Q Yuan</vt:lpstr>
      <vt:lpstr>新細明體</vt:lpstr>
      <vt:lpstr>Arial</vt:lpstr>
      <vt:lpstr>Calibri</vt:lpstr>
      <vt:lpstr>Segoe UI</vt:lpstr>
      <vt:lpstr>Segoe UI Light</vt:lpstr>
      <vt:lpstr>Wingdings</vt:lpstr>
      <vt:lpstr>WelcomeDoc</vt:lpstr>
      <vt:lpstr>Visio</vt:lpstr>
      <vt:lpstr>Microsoft Visio 繪圖</vt:lpstr>
      <vt:lpstr>第 1 章：總體經濟學導論</vt:lpstr>
      <vt:lpstr>1. 總體經濟學的範疇</vt:lpstr>
      <vt:lpstr>(1) 長期的經濟成長</vt:lpstr>
      <vt:lpstr>(2) 短期的景氣波動：實質 GDP 成長率</vt:lpstr>
      <vt:lpstr>(3) 持續的物價膨脹：貨幣理論</vt:lpstr>
      <vt:lpstr>(4) 政府的政策干預：美國政府支出占 GDP 比例</vt:lpstr>
      <vt:lpstr>(5) 金融市場的波動</vt:lpstr>
      <vt:lpstr>(6) 國際貿易與金融</vt:lpstr>
      <vt:lpstr>(7) 財富的集中與分配</vt:lpstr>
      <vt:lpstr>2. 總體理論發展簡史</vt:lpstr>
      <vt:lpstr>2. 總體理論發展簡史</vt:lpstr>
      <vt:lpstr>2. 總體理論發展簡史</vt:lpstr>
      <vt:lpstr>2. 總體理論發展簡史</vt:lpstr>
      <vt:lpstr>2. 總體理論發展簡史</vt:lpstr>
      <vt:lpstr>2. 總體理論發展簡史</vt:lpstr>
      <vt:lpstr>2. 總體理論發展簡史</vt:lpstr>
      <vt:lpstr>2. 總體理論發展簡史</vt:lpstr>
      <vt:lpstr>3. 總體經濟模型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2014-01-11T08:36:09Z</dcterms:created>
  <dcterms:modified xsi:type="dcterms:W3CDTF">2014-09-17T04:52:31Z</dcterms:modified>
  <cp:version/>
</cp:coreProperties>
</file>