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mp3" ContentType="audi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8" r:id="rId3"/>
    <p:sldId id="322" r:id="rId4"/>
    <p:sldId id="323" r:id="rId5"/>
    <p:sldId id="324" r:id="rId6"/>
    <p:sldId id="325" r:id="rId7"/>
    <p:sldId id="326" r:id="rId8"/>
    <p:sldId id="329" r:id="rId9"/>
    <p:sldId id="334" r:id="rId10"/>
    <p:sldId id="339" r:id="rId11"/>
    <p:sldId id="297" r:id="rId12"/>
    <p:sldId id="308" r:id="rId13"/>
    <p:sldId id="309" r:id="rId14"/>
    <p:sldId id="310" r:id="rId15"/>
    <p:sldId id="311" r:id="rId16"/>
    <p:sldId id="335" r:id="rId17"/>
    <p:sldId id="314" r:id="rId18"/>
    <p:sldId id="315" r:id="rId19"/>
    <p:sldId id="333" r:id="rId20"/>
    <p:sldId id="344" r:id="rId21"/>
    <p:sldId id="312" r:id="rId22"/>
    <p:sldId id="317" r:id="rId23"/>
    <p:sldId id="320" r:id="rId24"/>
    <p:sldId id="319" r:id="rId25"/>
    <p:sldId id="330" r:id="rId26"/>
    <p:sldId id="345" r:id="rId27"/>
    <p:sldId id="328" r:id="rId28"/>
    <p:sldId id="340" r:id="rId29"/>
    <p:sldId id="300" r:id="rId30"/>
    <p:sldId id="301" r:id="rId31"/>
    <p:sldId id="336" r:id="rId32"/>
    <p:sldId id="338" r:id="rId33"/>
    <p:sldId id="337" r:id="rId34"/>
    <p:sldId id="341" r:id="rId35"/>
    <p:sldId id="34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B24"/>
    <a:srgbClr val="4ED643"/>
    <a:srgbClr val="A900C7"/>
    <a:srgbClr val="7B00C7"/>
    <a:srgbClr val="FEC8B0"/>
    <a:srgbClr val="FEA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3979" autoAdjust="0"/>
  </p:normalViewPr>
  <p:slideViewPr>
    <p:cSldViewPr snapToGrid="0">
      <p:cViewPr varScale="1">
        <p:scale>
          <a:sx n="105" d="100"/>
          <a:sy n="105" d="100"/>
        </p:scale>
        <p:origin x="-118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4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6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9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1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2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6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0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3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4E833-04B8-4F03-978C-0222F9E37888}" type="datetimeFigureOut">
              <a:rPr lang="en-US" smtClean="0"/>
              <a:t>18/10/26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F115A-63A1-4DAA-B60C-C0259F1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3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9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9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49" y="2583103"/>
            <a:ext cx="2108301" cy="2108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14966" y="713084"/>
            <a:ext cx="9373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學語言</a:t>
            </a:r>
            <a:r>
              <a:rPr lang="en-US" altLang="zh-TW" sz="48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48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8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先發揮你的同理心</a:t>
            </a:r>
            <a:endParaRPr lang="en-US" sz="48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1180" y="4873083"/>
            <a:ext cx="9225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90"/>
                </a:solidFill>
              </a:rPr>
              <a:t>Empathy will help you </a:t>
            </a:r>
            <a:br>
              <a:rPr lang="en-US" sz="4000" dirty="0">
                <a:solidFill>
                  <a:srgbClr val="000090"/>
                </a:solidFill>
              </a:rPr>
            </a:br>
            <a:r>
              <a:rPr lang="en-US" sz="4000" dirty="0">
                <a:solidFill>
                  <a:srgbClr val="000090"/>
                </a:solidFill>
              </a:rPr>
              <a:t>learn a language better</a:t>
            </a:r>
            <a:endParaRPr lang="en-US" sz="4800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019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ypi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959" y="0"/>
            <a:ext cx="10363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7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761" b="11783"/>
          <a:stretch/>
        </p:blipFill>
        <p:spPr>
          <a:xfrm>
            <a:off x="1281808" y="2453837"/>
            <a:ext cx="6580387" cy="3773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935021" y="905580"/>
            <a:ext cx="1101404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光看這個圖表，</a:t>
            </a:r>
            <a:endParaRPr lang="en-US" altLang="zh-TW" sz="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algn="ctr"/>
            <a:endParaRPr lang="en-US" altLang="zh-TW" sz="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algn="ctr"/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中文的四聲學得會嗎？</a:t>
            </a:r>
          </a:p>
        </p:txBody>
      </p:sp>
    </p:spTree>
    <p:extLst>
      <p:ext uri="{BB962C8B-B14F-4D97-AF65-F5344CB8AC3E}">
        <p14:creationId xmlns:p14="http://schemas.microsoft.com/office/powerpoint/2010/main" val="57630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698078" y="1685003"/>
            <a:ext cx="10748503" cy="5630935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4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這是哪四個英文字？</a:t>
            </a:r>
            <a:endParaRPr lang="en-US" sz="44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sz="54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pic>
        <p:nvPicPr>
          <p:cNvPr id="3" name="rwords171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6743" y="39055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5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619887" y="472668"/>
            <a:ext cx="10748503" cy="5105527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0000FF"/>
                </a:solidFill>
              </a:rPr>
              <a:t>		</a:t>
            </a:r>
            <a:r>
              <a:rPr lang="en-US" sz="4800" dirty="0">
                <a:solidFill>
                  <a:srgbClr val="000090"/>
                </a:solidFill>
              </a:rPr>
              <a:t>rain		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雨水</a:t>
            </a:r>
            <a:r>
              <a:rPr lang="en-US" altLang="zh-TW" sz="4800" dirty="0">
                <a:solidFill>
                  <a:srgbClr val="000090"/>
                </a:solidFill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solidFill>
                  <a:srgbClr val="000090"/>
                </a:solidFill>
              </a:rPr>
              <a:t>		ran		</a:t>
            </a:r>
            <a:r>
              <a:rPr lang="zh-TW" altLang="en-US" sz="4800" dirty="0">
                <a:solidFill>
                  <a:srgbClr val="000090"/>
                </a:solidFill>
              </a:rPr>
              <a:t>  　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跑過</a:t>
            </a:r>
            <a:endParaRPr lang="en-US" altLang="zh-TW" sz="48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solidFill>
                  <a:srgbClr val="000090"/>
                </a:solidFill>
              </a:rPr>
              <a:t>		wren		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鷦鷯</a:t>
            </a:r>
            <a:endParaRPr lang="en-US" altLang="zh-TW" sz="48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800" dirty="0">
                <a:solidFill>
                  <a:srgbClr val="000090"/>
                </a:solidFill>
              </a:rPr>
              <a:t>		rang		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響過</a:t>
            </a:r>
            <a:endParaRPr lang="en-US" sz="48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pic>
        <p:nvPicPr>
          <p:cNvPr id="2" name="Picture 1" descr="wren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6" b="5384"/>
          <a:stretch/>
        </p:blipFill>
        <p:spPr>
          <a:xfrm>
            <a:off x="6570361" y="3220976"/>
            <a:ext cx="1545635" cy="998365"/>
          </a:xfrm>
          <a:prstGeom prst="rect">
            <a:avLst/>
          </a:prstGeom>
        </p:spPr>
      </p:pic>
      <p:pic>
        <p:nvPicPr>
          <p:cNvPr id="3" name="Picture 2" descr="alarmbe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51" y="4474591"/>
            <a:ext cx="1608667" cy="1187649"/>
          </a:xfrm>
          <a:prstGeom prst="rect">
            <a:avLst/>
          </a:prstGeom>
        </p:spPr>
      </p:pic>
      <p:pic>
        <p:nvPicPr>
          <p:cNvPr id="5" name="Picture 4" descr="ran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4" b="2941"/>
          <a:stretch/>
        </p:blipFill>
        <p:spPr>
          <a:xfrm>
            <a:off x="6521980" y="1942594"/>
            <a:ext cx="1545635" cy="1094451"/>
          </a:xfrm>
          <a:prstGeom prst="rect">
            <a:avLst/>
          </a:prstGeom>
        </p:spPr>
      </p:pic>
      <p:pic>
        <p:nvPicPr>
          <p:cNvPr id="6" name="Picture 5" descr="rain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b="-1908"/>
          <a:stretch/>
        </p:blipFill>
        <p:spPr>
          <a:xfrm>
            <a:off x="6485695" y="472276"/>
            <a:ext cx="1545635" cy="1131095"/>
          </a:xfrm>
          <a:prstGeom prst="rect">
            <a:avLst/>
          </a:prstGeom>
        </p:spPr>
      </p:pic>
      <p:pic>
        <p:nvPicPr>
          <p:cNvPr id="7" name="rwords171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92361" y="53569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1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802250" y="1163164"/>
            <a:ext cx="10748503" cy="5465763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4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你聽到</a:t>
            </a:r>
            <a:r>
              <a:rPr lang="en-US" altLang="zh-TW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 哪五個英文字？</a:t>
            </a:r>
            <a:endParaRPr lang="en-US" sz="44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54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pic>
        <p:nvPicPr>
          <p:cNvPr id="6" name="bwords18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5123" y="39539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579377" y="783122"/>
            <a:ext cx="10790841" cy="4730383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0000FF"/>
                </a:solidFill>
              </a:rPr>
              <a:t>		</a:t>
            </a:r>
            <a:r>
              <a:rPr lang="en-US" sz="4800" dirty="0">
                <a:solidFill>
                  <a:srgbClr val="000090"/>
                </a:solidFill>
              </a:rPr>
              <a:t>bat</a:t>
            </a:r>
            <a:r>
              <a:rPr lang="zh-TW" altLang="en-US" sz="3600" dirty="0">
                <a:solidFill>
                  <a:srgbClr val="000090"/>
                </a:solidFill>
              </a:rPr>
              <a:t>　　　   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球棒</a:t>
            </a:r>
            <a:r>
              <a:rPr lang="en-US" altLang="zh-TW" sz="3600" dirty="0">
                <a:solidFill>
                  <a:srgbClr val="000090"/>
                </a:solidFill>
              </a:rPr>
              <a:t>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000090"/>
                </a:solidFill>
              </a:rPr>
              <a:t>		</a:t>
            </a:r>
            <a:r>
              <a:rPr lang="en-US" sz="4800" dirty="0">
                <a:solidFill>
                  <a:srgbClr val="000090"/>
                </a:solidFill>
              </a:rPr>
              <a:t>bad</a:t>
            </a:r>
            <a:r>
              <a:rPr lang="en-US" sz="3600" dirty="0">
                <a:solidFill>
                  <a:srgbClr val="000090"/>
                </a:solidFill>
              </a:rPr>
              <a:t>	</a:t>
            </a:r>
            <a:r>
              <a:rPr lang="zh-TW" altLang="en-US" sz="3600" dirty="0">
                <a:solidFill>
                  <a:srgbClr val="000090"/>
                </a:solidFill>
              </a:rPr>
              <a:t>　  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壞</a:t>
            </a:r>
            <a:r>
              <a:rPr lang="en-US" altLang="zh-TW" sz="3600" dirty="0">
                <a:solidFill>
                  <a:srgbClr val="000090"/>
                </a:solidFill>
              </a:rPr>
              <a:t>			</a:t>
            </a:r>
            <a:endParaRPr lang="en-US" sz="3600" dirty="0">
              <a:solidFill>
                <a:srgbClr val="00009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000090"/>
                </a:solidFill>
              </a:rPr>
              <a:t>		</a:t>
            </a:r>
            <a:r>
              <a:rPr lang="en-US" sz="4800" dirty="0">
                <a:solidFill>
                  <a:srgbClr val="000090"/>
                </a:solidFill>
              </a:rPr>
              <a:t>bet</a:t>
            </a:r>
            <a:r>
              <a:rPr lang="en-US" sz="3600" dirty="0">
                <a:solidFill>
                  <a:srgbClr val="000090"/>
                </a:solidFill>
              </a:rPr>
              <a:t>	</a:t>
            </a:r>
            <a:r>
              <a:rPr lang="zh-TW" altLang="en-US" sz="3600" dirty="0">
                <a:solidFill>
                  <a:srgbClr val="000090"/>
                </a:solidFill>
              </a:rPr>
              <a:t>　  　　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打賭</a:t>
            </a:r>
            <a:r>
              <a:rPr lang="en-US" altLang="zh-TW" sz="3600" dirty="0">
                <a:solidFill>
                  <a:srgbClr val="000090"/>
                </a:solidFill>
              </a:rPr>
              <a:t>		</a:t>
            </a:r>
            <a:endParaRPr lang="en-US" sz="3600" dirty="0">
              <a:solidFill>
                <a:srgbClr val="00009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000090"/>
                </a:solidFill>
              </a:rPr>
              <a:t>		</a:t>
            </a:r>
            <a:r>
              <a:rPr lang="en-US" sz="4800" dirty="0">
                <a:solidFill>
                  <a:srgbClr val="000090"/>
                </a:solidFill>
              </a:rPr>
              <a:t>bed</a:t>
            </a:r>
            <a:r>
              <a:rPr lang="en-US" sz="3600" dirty="0">
                <a:solidFill>
                  <a:srgbClr val="000090"/>
                </a:solidFill>
              </a:rPr>
              <a:t>	  </a:t>
            </a:r>
            <a:r>
              <a:rPr lang="zh-TW" altLang="en-US" sz="3600" dirty="0">
                <a:solidFill>
                  <a:srgbClr val="000090"/>
                </a:solidFill>
              </a:rPr>
              <a:t>　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床</a:t>
            </a:r>
            <a:r>
              <a:rPr lang="en-US" altLang="zh-TW" sz="3600" dirty="0">
                <a:solidFill>
                  <a:srgbClr val="000090"/>
                </a:solidFill>
              </a:rPr>
              <a:t>				</a:t>
            </a:r>
            <a:endParaRPr lang="en-US" sz="3600" dirty="0">
              <a:solidFill>
                <a:srgbClr val="00009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000090"/>
                </a:solidFill>
              </a:rPr>
              <a:t>		</a:t>
            </a:r>
            <a:r>
              <a:rPr lang="en-US" sz="4800" dirty="0">
                <a:solidFill>
                  <a:srgbClr val="000090"/>
                </a:solidFill>
              </a:rPr>
              <a:t>bait	</a:t>
            </a:r>
            <a:r>
              <a:rPr lang="zh-TW" altLang="en-US" sz="3600" dirty="0">
                <a:solidFill>
                  <a:srgbClr val="000090"/>
                </a:solidFill>
              </a:rPr>
              <a:t>　  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餌</a:t>
            </a:r>
            <a:r>
              <a:rPr lang="en-US" altLang="zh-TW" sz="3600" dirty="0">
                <a:solidFill>
                  <a:srgbClr val="0000FF"/>
                </a:solidFill>
              </a:rPr>
              <a:t>			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Picture 4" descr="ba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75" y="859564"/>
            <a:ext cx="646331" cy="696383"/>
          </a:xfrm>
          <a:prstGeom prst="rect">
            <a:avLst/>
          </a:prstGeom>
        </p:spPr>
      </p:pic>
      <p:pic>
        <p:nvPicPr>
          <p:cNvPr id="6" name="Picture 5" descr="ba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85" y="1762216"/>
            <a:ext cx="764655" cy="764655"/>
          </a:xfrm>
          <a:prstGeom prst="rect">
            <a:avLst/>
          </a:prstGeom>
        </p:spPr>
      </p:pic>
      <p:pic>
        <p:nvPicPr>
          <p:cNvPr id="3" name="Picture 2" descr="be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2708246"/>
            <a:ext cx="1309209" cy="872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88" y="3740249"/>
            <a:ext cx="982095" cy="553196"/>
          </a:xfrm>
          <a:prstGeom prst="rect">
            <a:avLst/>
          </a:prstGeom>
        </p:spPr>
      </p:pic>
      <p:pic>
        <p:nvPicPr>
          <p:cNvPr id="10" name="Picture 9" descr="bait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37" y="4544166"/>
            <a:ext cx="1100881" cy="641607"/>
          </a:xfrm>
          <a:prstGeom prst="rect">
            <a:avLst/>
          </a:prstGeom>
        </p:spPr>
      </p:pic>
      <p:pic>
        <p:nvPicPr>
          <p:cNvPr id="2" name="bwords18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0458" y="52481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2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568960" y="2245402"/>
            <a:ext cx="10408920" cy="4691809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		</a:t>
            </a:r>
            <a:b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我想吃</a:t>
            </a:r>
            <a:r>
              <a:rPr lang="en-US" altLang="zh-TW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 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ㄅㄧㄥ</a:t>
            </a:r>
            <a:r>
              <a:rPr lang="en-US" altLang="zh-TW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ˊ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。</a:t>
            </a:r>
            <a:endParaRPr lang="en-US" altLang="zh-TW" sz="44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		</a:t>
            </a:r>
          </a:p>
          <a:p>
            <a:pPr marL="0" indent="0" algn="ctr">
              <a:buNone/>
            </a:pPr>
            <a:endParaRPr lang="en-US" sz="32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sz="40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5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961039" y="546029"/>
            <a:ext cx="10790841" cy="5883141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>
                <a:solidFill>
                  <a:srgbClr val="0000FF"/>
                </a:solidFill>
              </a:rPr>
              <a:t/>
            </a:r>
            <a:br>
              <a:rPr lang="en-US" sz="5400">
                <a:solidFill>
                  <a:srgbClr val="0000FF"/>
                </a:solidFill>
              </a:rPr>
            </a:br>
            <a:r>
              <a:rPr lang="en-US" sz="5400">
                <a:solidFill>
                  <a:srgbClr val="0000FF"/>
                </a:solidFill>
              </a:rPr>
              <a:t>		</a:t>
            </a:r>
            <a:br>
              <a:rPr lang="en-US" sz="5400">
                <a:solidFill>
                  <a:srgbClr val="0000FF"/>
                </a:solidFill>
              </a:rPr>
            </a:br>
            <a:r>
              <a:rPr lang="en-US" sz="5400">
                <a:solidFill>
                  <a:srgbClr val="0000FF"/>
                </a:solidFill>
              </a:rPr>
              <a:t>		</a:t>
            </a:r>
          </a:p>
          <a:p>
            <a:pPr marL="0" indent="0" algn="ctr">
              <a:buNone/>
            </a:pPr>
            <a:endParaRPr lang="en-US" sz="540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sz="6600">
              <a:solidFill>
                <a:srgbClr val="0000FF"/>
              </a:solidFill>
            </a:endParaRPr>
          </a:p>
        </p:txBody>
      </p:sp>
      <p:pic>
        <p:nvPicPr>
          <p:cNvPr id="2" name="Picture 1" descr="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9" y="1099901"/>
            <a:ext cx="7303847" cy="48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0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tbre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67" y="840539"/>
            <a:ext cx="6052471" cy="522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2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961039" y="1385459"/>
            <a:ext cx="11115177" cy="2123440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口音</a:t>
            </a:r>
            <a:r>
              <a:rPr lang="en-US" altLang="zh-TW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/</a:t>
            </a:r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腔調？</a:t>
            </a:r>
            <a:endParaRPr lang="en-US" altLang="zh-TW" sz="3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還是辨別意思用的差異？</a:t>
            </a:r>
            <a:endParaRPr lang="en-US" altLang="zh-TW" sz="3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9F222D3-049D-4BA5-A84D-644288B2FF2B}"/>
              </a:ext>
            </a:extLst>
          </p:cNvPr>
          <p:cNvSpPr/>
          <p:nvPr/>
        </p:nvSpPr>
        <p:spPr>
          <a:xfrm>
            <a:off x="3022341" y="3015261"/>
            <a:ext cx="35141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dirty="0">
                <a:solidFill>
                  <a:srgbClr val="000090"/>
                </a:solidFill>
              </a:rPr>
              <a:t>a little </a:t>
            </a:r>
            <a:r>
              <a:rPr lang="en-US" altLang="zh-TW" sz="4400" dirty="0">
                <a:solidFill>
                  <a:srgbClr val="A900C7"/>
                </a:solidFill>
              </a:rPr>
              <a:t>bit</a:t>
            </a:r>
            <a:r>
              <a:rPr lang="en-US" altLang="zh-TW" sz="4400" dirty="0">
                <a:solidFill>
                  <a:srgbClr val="000090"/>
                </a:solidFill>
              </a:rPr>
              <a:t>?</a:t>
            </a:r>
            <a:br>
              <a:rPr lang="en-US" altLang="zh-TW" sz="4400" dirty="0">
                <a:solidFill>
                  <a:srgbClr val="000090"/>
                </a:solidFill>
              </a:rPr>
            </a:br>
            <a:r>
              <a:rPr lang="en-US" altLang="zh-TW" sz="4400" dirty="0">
                <a:solidFill>
                  <a:srgbClr val="000090"/>
                </a:solidFill>
              </a:rPr>
              <a:t>a little </a:t>
            </a:r>
            <a:r>
              <a:rPr lang="en-US" altLang="zh-TW" sz="4400" dirty="0">
                <a:solidFill>
                  <a:srgbClr val="A900C7"/>
                </a:solidFill>
              </a:rPr>
              <a:t>bid</a:t>
            </a:r>
            <a:r>
              <a:rPr lang="en-US" altLang="zh-TW" sz="4400" dirty="0">
                <a:solidFill>
                  <a:srgbClr val="000090"/>
                </a:solidFill>
              </a:rPr>
              <a:t>?</a:t>
            </a:r>
            <a:br>
              <a:rPr lang="en-US" altLang="zh-TW" sz="4400" dirty="0">
                <a:solidFill>
                  <a:srgbClr val="000090"/>
                </a:solidFill>
              </a:rPr>
            </a:br>
            <a:r>
              <a:rPr lang="en-US" altLang="zh-TW" sz="4400" dirty="0">
                <a:solidFill>
                  <a:srgbClr val="000090"/>
                </a:solidFill>
              </a:rPr>
              <a:t>a little </a:t>
            </a:r>
            <a:r>
              <a:rPr lang="en-US" altLang="zh-TW" sz="4400" dirty="0">
                <a:solidFill>
                  <a:srgbClr val="A900C7"/>
                </a:solidFill>
              </a:rPr>
              <a:t>beat</a:t>
            </a:r>
            <a:r>
              <a:rPr lang="en-US" altLang="zh-TW" sz="4400" dirty="0">
                <a:solidFill>
                  <a:srgbClr val="000090"/>
                </a:solidFill>
              </a:rPr>
              <a:t>?</a:t>
            </a:r>
            <a:br>
              <a:rPr lang="en-US" altLang="zh-TW" sz="4400" dirty="0">
                <a:solidFill>
                  <a:srgbClr val="000090"/>
                </a:solidFill>
              </a:rPr>
            </a:br>
            <a:r>
              <a:rPr lang="en-US" altLang="zh-TW" sz="4400" dirty="0">
                <a:solidFill>
                  <a:srgbClr val="000090"/>
                </a:solidFill>
              </a:rPr>
              <a:t>a little </a:t>
            </a:r>
            <a:r>
              <a:rPr lang="en-US" altLang="zh-TW" sz="4400" dirty="0">
                <a:solidFill>
                  <a:srgbClr val="A900C7"/>
                </a:solidFill>
              </a:rPr>
              <a:t>bead</a:t>
            </a:r>
            <a:r>
              <a:rPr lang="en-US" altLang="zh-TW" sz="4400" dirty="0">
                <a:solidFill>
                  <a:srgbClr val="000090"/>
                </a:solidFill>
              </a:rPr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17206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802252" y="1084083"/>
            <a:ext cx="10748503" cy="5231877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以下音檔</a:t>
            </a:r>
            <a:r>
              <a:rPr lang="zh-TW" altLang="en-US" sz="3200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請專心聽</a:t>
            </a:r>
            <a:endParaRPr lang="en-US" altLang="zh-TW" sz="3200" dirty="0">
              <a:solidFill>
                <a:srgbClr val="FF000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2400" dirty="0">
              <a:solidFill>
                <a:srgbClr val="FF000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2400" dirty="0">
              <a:solidFill>
                <a:srgbClr val="FF000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2400" dirty="0">
              <a:solidFill>
                <a:srgbClr val="FF000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2400" dirty="0">
              <a:solidFill>
                <a:srgbClr val="FF000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2400" dirty="0">
              <a:solidFill>
                <a:srgbClr val="FF000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2400" dirty="0">
              <a:solidFill>
                <a:srgbClr val="FF000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2400" dirty="0">
              <a:solidFill>
                <a:srgbClr val="FF000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zh-TW" altLang="en-US" sz="3200" dirty="0">
                <a:solidFill>
                  <a:srgbClr val="000090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不要玩手機</a:t>
            </a:r>
            <a:r>
              <a:rPr lang="en-US" altLang="zh-TW" sz="3200" dirty="0">
                <a:solidFill>
                  <a:srgbClr val="000090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/>
            </a:r>
            <a:br>
              <a:rPr lang="en-US" altLang="zh-TW" sz="3200" dirty="0">
                <a:solidFill>
                  <a:srgbClr val="000090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</a:br>
            <a:r>
              <a:rPr lang="zh-TW" altLang="en-US" sz="3200" dirty="0">
                <a:solidFill>
                  <a:srgbClr val="FF0000"/>
                </a:solidFill>
                <a:latin typeface="Noto Sans CJK TC Medium" panose="020B0600000000000000" pitchFamily="34" charset="-120"/>
                <a:ea typeface="Noto Sans CJK TC Medium" panose="020B0600000000000000" pitchFamily="34" charset="-120"/>
              </a:rPr>
              <a:t>盡量用心把內容聽懂</a:t>
            </a:r>
            <a:endParaRPr lang="en-US" sz="4400" dirty="0">
              <a:solidFill>
                <a:srgbClr val="FF0000"/>
              </a:solidFill>
              <a:latin typeface="Noto Sans CJK TC Medium" panose="020B0600000000000000" pitchFamily="34" charset="-120"/>
              <a:ea typeface="Noto Sans CJK TC Medium" panose="020B0600000000000000" pitchFamily="34" charset="-120"/>
            </a:endParaRPr>
          </a:p>
        </p:txBody>
      </p:sp>
      <p:pic>
        <p:nvPicPr>
          <p:cNvPr id="2" name="Picture 1" descr="nocellphon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80" y="2053404"/>
            <a:ext cx="3275823" cy="2456868"/>
          </a:xfrm>
          <a:prstGeom prst="rect">
            <a:avLst/>
          </a:prstGeom>
        </p:spPr>
      </p:pic>
      <p:pic>
        <p:nvPicPr>
          <p:cNvPr id="3" name="Picture 2" descr="e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9" y="1951801"/>
            <a:ext cx="1704979" cy="25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7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56381" y="1058887"/>
            <a:ext cx="7910286" cy="1589970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母音不對也可能會</a:t>
            </a:r>
            <a:endParaRPr lang="en-US" altLang="zh-TW" sz="3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被聽成</a:t>
            </a:r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別</a:t>
            </a:r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的字：</a:t>
            </a:r>
            <a:endParaRPr lang="en-US" altLang="zh-TW" sz="3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pic>
        <p:nvPicPr>
          <p:cNvPr id="3" name="Picture 2" descr="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5" y="3628570"/>
            <a:ext cx="3053320" cy="1886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8095" y="4063999"/>
            <a:ext cx="1028096" cy="133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？</a:t>
            </a:r>
            <a:endParaRPr lang="en-US" sz="8000"/>
          </a:p>
        </p:txBody>
      </p:sp>
      <p:pic>
        <p:nvPicPr>
          <p:cNvPr id="6" name="Picture 5" descr="as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b="5725"/>
          <a:stretch/>
        </p:blipFill>
        <p:spPr>
          <a:xfrm>
            <a:off x="5281621" y="3676954"/>
            <a:ext cx="2364324" cy="1802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4973" y="4022876"/>
            <a:ext cx="1028096" cy="133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？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321209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823419" y="1053710"/>
            <a:ext cx="10790841" cy="5413169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如果數學</a:t>
            </a:r>
            <a:r>
              <a:rPr lang="zh-TW" altLang="zh-TW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、</a:t>
            </a:r>
            <a:r>
              <a:rPr lang="zh-TW" altLang="en-US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物理、歷史、音樂教學</a:t>
            </a:r>
            <a:r>
              <a:rPr lang="en-US" altLang="zh-TW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有這樣不精準的話</a:t>
            </a:r>
            <a:r>
              <a:rPr lang="mr-IN" altLang="zh-TW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……</a:t>
            </a:r>
            <a:r>
              <a:rPr lang="zh-TW" altLang="en-US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？</a:t>
            </a:r>
            <a:r>
              <a:rPr lang="en-US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32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		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32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40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pic>
        <p:nvPicPr>
          <p:cNvPr id="2" name="Picture 1" descr="ma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71" y="2523443"/>
            <a:ext cx="2704857" cy="37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5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823421" y="696949"/>
            <a:ext cx="10790841" cy="58831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00FF"/>
                </a:solidFill>
              </a:rPr>
              <a:t/>
            </a:r>
            <a:br>
              <a:rPr lang="en-US" sz="4800" dirty="0">
                <a:solidFill>
                  <a:srgbClr val="0000FF"/>
                </a:solidFill>
              </a:rPr>
            </a:br>
            <a:r>
              <a:rPr lang="en-US" sz="4800" dirty="0">
                <a:solidFill>
                  <a:srgbClr val="0000FF"/>
                </a:solidFill>
              </a:rPr>
              <a:t>		</a:t>
            </a:r>
            <a:br>
              <a:rPr lang="en-US" sz="4800" dirty="0">
                <a:solidFill>
                  <a:srgbClr val="0000FF"/>
                </a:solidFill>
              </a:rPr>
            </a:br>
            <a:r>
              <a:rPr lang="en-US" sz="7200" dirty="0">
                <a:solidFill>
                  <a:srgbClr val="000090"/>
                </a:solidFill>
              </a:rPr>
              <a:t>/</a:t>
            </a:r>
            <a:r>
              <a:rPr lang="en-US" sz="7200" dirty="0" err="1">
                <a:solidFill>
                  <a:srgbClr val="000090"/>
                </a:solidFill>
              </a:rPr>
              <a:t>i</a:t>
            </a:r>
            <a:r>
              <a:rPr lang="en-US" sz="7200" dirty="0">
                <a:solidFill>
                  <a:srgbClr val="000090"/>
                </a:solidFill>
              </a:rPr>
              <a:t>/ vs. /ɪ/</a:t>
            </a:r>
            <a:r>
              <a:rPr lang="en-US" sz="5400" dirty="0">
                <a:solidFill>
                  <a:srgbClr val="000090"/>
                </a:solidFill>
              </a:rPr>
              <a:t/>
            </a:r>
            <a:br>
              <a:rPr lang="en-US" sz="5400" dirty="0">
                <a:solidFill>
                  <a:srgbClr val="000090"/>
                </a:solidFill>
              </a:rPr>
            </a:br>
            <a:r>
              <a:rPr lang="en-US" sz="5400" dirty="0">
                <a:solidFill>
                  <a:srgbClr val="000090"/>
                </a:solidFill>
              </a:rPr>
              <a:t/>
            </a:r>
            <a:br>
              <a:rPr lang="en-US" sz="5400" dirty="0">
                <a:solidFill>
                  <a:srgbClr val="000090"/>
                </a:solidFill>
              </a:rPr>
            </a:br>
            <a:r>
              <a:rPr lang="en-US" altLang="zh-TW" sz="7200" dirty="0">
                <a:solidFill>
                  <a:srgbClr val="000090"/>
                </a:solidFill>
              </a:rPr>
              <a:t>eat </a:t>
            </a:r>
            <a:r>
              <a:rPr lang="en-US" sz="5400" dirty="0">
                <a:solidFill>
                  <a:srgbClr val="000090"/>
                </a:solidFill>
              </a:rPr>
              <a:t>/it/ vs.</a:t>
            </a:r>
            <a:r>
              <a:rPr lang="en-US" sz="7200" dirty="0">
                <a:solidFill>
                  <a:srgbClr val="000090"/>
                </a:solidFill>
              </a:rPr>
              <a:t> </a:t>
            </a:r>
            <a:r>
              <a:rPr lang="en-US" altLang="zh-TW" sz="7200" dirty="0">
                <a:solidFill>
                  <a:srgbClr val="000090"/>
                </a:solidFill>
              </a:rPr>
              <a:t>it </a:t>
            </a:r>
            <a:r>
              <a:rPr lang="en-US" sz="5400" dirty="0">
                <a:solidFill>
                  <a:srgbClr val="000090"/>
                </a:solidFill>
              </a:rPr>
              <a:t>/</a:t>
            </a:r>
            <a:r>
              <a:rPr lang="en-US" sz="5400" dirty="0" err="1">
                <a:solidFill>
                  <a:srgbClr val="000090"/>
                </a:solidFill>
              </a:rPr>
              <a:t>ɪt</a:t>
            </a:r>
            <a:r>
              <a:rPr lang="en-US" sz="5400" dirty="0">
                <a:solidFill>
                  <a:srgbClr val="000090"/>
                </a:solidFill>
              </a:rPr>
              <a:t>/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00FF"/>
                </a:solidFill>
              </a:rPr>
              <a:t/>
            </a:r>
            <a:br>
              <a:rPr lang="en-US" sz="4800" dirty="0">
                <a:solidFill>
                  <a:srgbClr val="0000FF"/>
                </a:solidFill>
              </a:rPr>
            </a:br>
            <a:r>
              <a:rPr lang="en-US" sz="4800" dirty="0">
                <a:solidFill>
                  <a:srgbClr val="0000FF"/>
                </a:solidFill>
              </a:rPr>
              <a:t>		</a:t>
            </a:r>
          </a:p>
          <a:p>
            <a:pPr marL="0" indent="0" algn="ctr">
              <a:buNone/>
            </a:pPr>
            <a:endParaRPr lang="en-US" sz="48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sz="6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961039" y="546029"/>
            <a:ext cx="10790841" cy="58831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>
                <a:solidFill>
                  <a:srgbClr val="0000FF"/>
                </a:solidFill>
              </a:rPr>
              <a:t/>
            </a:r>
            <a:br>
              <a:rPr lang="en-US" sz="3600">
                <a:solidFill>
                  <a:srgbClr val="0000FF"/>
                </a:solidFill>
              </a:rPr>
            </a:br>
            <a:r>
              <a:rPr lang="en-US" sz="8000">
                <a:solidFill>
                  <a:srgbClr val="000090"/>
                </a:solidFill>
              </a:rPr>
              <a:t>/i/ </a:t>
            </a:r>
          </a:p>
          <a:p>
            <a:pPr marL="0" indent="0" algn="ctr">
              <a:buNone/>
            </a:pPr>
            <a:r>
              <a:rPr lang="en-US" sz="8000">
                <a:solidFill>
                  <a:srgbClr val="0000FF"/>
                </a:solidFill>
              </a:rPr>
              <a:t/>
            </a:r>
            <a:br>
              <a:rPr lang="en-US" sz="8000">
                <a:solidFill>
                  <a:srgbClr val="0000FF"/>
                </a:solidFill>
              </a:rPr>
            </a:br>
            <a:r>
              <a:rPr lang="en-US" sz="5400">
                <a:solidFill>
                  <a:srgbClr val="0000FF"/>
                </a:solidFill>
              </a:rPr>
              <a:t/>
            </a:r>
            <a:br>
              <a:rPr lang="en-US" sz="5400">
                <a:solidFill>
                  <a:srgbClr val="0000FF"/>
                </a:solidFill>
              </a:rPr>
            </a:br>
            <a:r>
              <a:rPr lang="en-US" sz="5400">
                <a:solidFill>
                  <a:srgbClr val="0000FF"/>
                </a:solidFill>
              </a:rPr>
              <a:t>		</a:t>
            </a:r>
          </a:p>
          <a:p>
            <a:pPr marL="0" indent="0" algn="ctr">
              <a:buNone/>
            </a:pPr>
            <a:endParaRPr lang="en-US" sz="540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sz="6600">
              <a:solidFill>
                <a:srgbClr val="0000FF"/>
              </a:solidFill>
            </a:endParaRPr>
          </a:p>
        </p:txBody>
      </p:sp>
      <p:pic>
        <p:nvPicPr>
          <p:cNvPr id="2" name="Picture 1" descr="o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59" y="2605714"/>
            <a:ext cx="2159903" cy="333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5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823419" y="705827"/>
            <a:ext cx="10790841" cy="58831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sz="16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7200" dirty="0">
                <a:solidFill>
                  <a:srgbClr val="000090"/>
                </a:solidFill>
              </a:rPr>
              <a:t>/ɪ/</a:t>
            </a:r>
            <a:br>
              <a:rPr lang="en-US" sz="7200" dirty="0">
                <a:solidFill>
                  <a:srgbClr val="000090"/>
                </a:solidFill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zh-TW" altLang="en-US" sz="4800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一</a:t>
            </a:r>
            <a:r>
              <a:rPr lang="zh-TW" altLang="en-US" sz="48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、二</a:t>
            </a:r>
            <a:r>
              <a:rPr lang="zh-TW" altLang="zh-TW" sz="48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，</a:t>
            </a:r>
            <a:r>
              <a:rPr lang="zh-TW" altLang="en-US" sz="4800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一</a:t>
            </a:r>
            <a:r>
              <a:rPr lang="zh-TW" altLang="en-US" sz="48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、二</a:t>
            </a:r>
            <a:r>
              <a:rPr lang="en-US" altLang="zh-TW" sz="5400" dirty="0"/>
              <a:t/>
            </a:r>
            <a:br>
              <a:rPr lang="en-US" altLang="zh-TW" sz="5400" dirty="0"/>
            </a:br>
            <a:endParaRPr lang="en-US" sz="5400" dirty="0"/>
          </a:p>
          <a:p>
            <a:pPr marL="0" indent="0" algn="ctr">
              <a:buNone/>
            </a:pPr>
            <a:r>
              <a:rPr lang="en-US" sz="4800" dirty="0">
                <a:solidFill>
                  <a:srgbClr val="0000FF"/>
                </a:solidFill>
              </a:rPr>
              <a:t>		</a:t>
            </a:r>
          </a:p>
          <a:p>
            <a:pPr marL="0" indent="0" algn="ctr">
              <a:buNone/>
            </a:pPr>
            <a:endParaRPr lang="en-US" sz="48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sz="60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59" y="3263673"/>
            <a:ext cx="6538680" cy="275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843058" y="1519899"/>
            <a:ext cx="10830116" cy="5856953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sz="1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12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語言要學好，</a:t>
            </a:r>
            <a:endParaRPr lang="en-US" altLang="zh-TW" sz="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zh-TW" sz="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要有強烈的</a:t>
            </a:r>
            <a:r>
              <a:rPr lang="zh-TW" altLang="en-US" sz="4000" b="1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意願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和</a:t>
            </a:r>
            <a:r>
              <a:rPr lang="zh-TW" altLang="en-US" sz="4000" b="1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需要</a:t>
            </a:r>
            <a:r>
              <a:rPr lang="zh-TW" altLang="en-US" sz="4000" b="1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：</a:t>
            </a:r>
            <a:endParaRPr lang="en-US" sz="40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381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936220" y="919826"/>
            <a:ext cx="11039589" cy="5546815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3600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考試</a:t>
            </a:r>
            <a:r>
              <a:rPr lang="en-US" altLang="zh-TW" sz="5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5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altLang="zh-TW" sz="4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4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altLang="zh-TW" sz="40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40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endParaRPr lang="en-US" altLang="zh-TW" sz="36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r>
              <a:rPr lang="en-US" altLang="zh-TW" sz="36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36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endParaRPr lang="en-US" altLang="zh-TW" sz="36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3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3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r>
              <a:rPr lang="zh-TW" altLang="en-US" sz="36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只會學到試題所要求的</a:t>
            </a:r>
            <a:endParaRPr lang="en-US" sz="36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pic>
        <p:nvPicPr>
          <p:cNvPr id="2" name="Picture 1" descr="ex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1" y="1604781"/>
            <a:ext cx="5515288" cy="36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4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908673" y="506747"/>
            <a:ext cx="10830116" cy="5856953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6600">
                <a:solidFill>
                  <a:srgbClr val="0000FF"/>
                </a:solidFill>
              </a:rPr>
              <a:t/>
            </a:r>
            <a:br>
              <a:rPr lang="en-US" altLang="zh-TW" sz="6600">
                <a:solidFill>
                  <a:srgbClr val="0000FF"/>
                </a:solidFill>
              </a:rPr>
            </a:br>
            <a:r>
              <a:rPr lang="en-US" altLang="zh-TW" sz="6600">
                <a:solidFill>
                  <a:srgbClr val="0000FF"/>
                </a:solidFill>
              </a:rPr>
              <a:t/>
            </a:r>
            <a:br>
              <a:rPr lang="en-US" altLang="zh-TW" sz="6600">
                <a:solidFill>
                  <a:srgbClr val="0000FF"/>
                </a:solidFill>
              </a:rPr>
            </a:br>
            <a:endParaRPr lang="en-US" sz="6600">
              <a:solidFill>
                <a:srgbClr val="FF0000"/>
              </a:solidFill>
            </a:endParaRPr>
          </a:p>
        </p:txBody>
      </p:sp>
      <p:pic>
        <p:nvPicPr>
          <p:cNvPr id="2" name="Picture 1" descr="caregi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2" y="989428"/>
            <a:ext cx="7321575" cy="48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1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678730" y="1838305"/>
            <a:ext cx="10665787" cy="5856953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36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r>
              <a:rPr lang="en-US" altLang="zh-TW" sz="4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4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也需要</a:t>
            </a:r>
            <a:r>
              <a:rPr lang="zh-TW" altLang="en-US" sz="4400" b="1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好的</a:t>
            </a:r>
            <a:r>
              <a:rPr lang="zh-TW" altLang="en-US" sz="4400" b="1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學習方法：</a:t>
            </a:r>
            <a:endParaRPr lang="en-US" sz="4400" b="1" dirty="0">
              <a:solidFill>
                <a:srgbClr val="FF000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181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0258" y="988423"/>
            <a:ext cx="10368708" cy="976207"/>
          </a:xfrm>
          <a:noFill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回音法</a:t>
            </a:r>
            <a:r>
              <a:rPr lang="en-US" altLang="zh-TW" b="1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 </a:t>
            </a:r>
            <a:r>
              <a:rPr lang="en-US" dirty="0">
                <a:solidFill>
                  <a:srgbClr val="000090"/>
                </a:solidFill>
                <a:latin typeface="+mn-lt"/>
              </a:rPr>
              <a:t>The Echo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096" y="2309470"/>
            <a:ext cx="7740952" cy="3618164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HT" sz="44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1.</a:t>
            </a:r>
            <a:r>
              <a:rPr lang="zh-CHT" altLang="en-US" sz="44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播放三四個字，專心聆聽。</a:t>
            </a:r>
            <a:r>
              <a:rPr lang="en-US" altLang="zh-CHT" sz="44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CHT" sz="44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endParaRPr lang="zh-CHT" altLang="en-US" sz="1800" dirty="0"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HT" sz="44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2.</a:t>
            </a:r>
            <a:r>
              <a:rPr lang="zh-CHT" altLang="en-US" sz="44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停一下！仔細地聽「回音」。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HT" sz="18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CHT" sz="18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altLang="zh-CHT" sz="44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3.</a:t>
            </a:r>
            <a:r>
              <a:rPr lang="zh-CHT" altLang="en-US" sz="4400" dirty="0"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模仿所聽到的「回音」。</a:t>
            </a:r>
          </a:p>
        </p:txBody>
      </p:sp>
    </p:spTree>
    <p:extLst>
      <p:ext uri="{BB962C8B-B14F-4D97-AF65-F5344CB8AC3E}">
        <p14:creationId xmlns:p14="http://schemas.microsoft.com/office/powerpoint/2010/main" val="190394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dited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5194" y="5667094"/>
            <a:ext cx="618643" cy="618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899" y="5258209"/>
            <a:ext cx="69376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臉書執行長馬克祖克柏</a:t>
            </a:r>
            <a:r>
              <a:rPr lang="en-US" altLang="zh-TW" sz="28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Mark</a:t>
            </a:r>
            <a:r>
              <a:rPr lang="zh-TW" altLang="en-US" sz="28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Zuckerberg</a:t>
            </a:r>
          </a:p>
          <a:p>
            <a:r>
              <a:rPr lang="en-US" altLang="zh-TW" sz="600" dirty="0">
                <a:solidFill>
                  <a:schemeClr val="accent5">
                    <a:lumMod val="75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/>
            </a:r>
            <a:b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</a:b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北京清華大學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2015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10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24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  <a:cs typeface="Arial" panose="020B0604020202020204" pitchFamily="34" charset="0"/>
              </a:rPr>
              <a:t>日的中文演講</a:t>
            </a:r>
            <a:endParaRPr lang="en-US" sz="2800" dirty="0"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pic>
        <p:nvPicPr>
          <p:cNvPr id="2" name="Picture 1" descr="zuckerber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4" y="268813"/>
            <a:ext cx="7893764" cy="48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4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40" y="2332092"/>
            <a:ext cx="7091680" cy="452590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0090"/>
                </a:solidFill>
              </a:rPr>
              <a:t/>
            </a:r>
            <a:br>
              <a:rPr lang="en-US" sz="1800" b="1" dirty="0">
                <a:solidFill>
                  <a:srgbClr val="000090"/>
                </a:solidFill>
              </a:rPr>
            </a:br>
            <a:r>
              <a:rPr lang="en-US" sz="1800" b="1" dirty="0">
                <a:solidFill>
                  <a:srgbClr val="000090"/>
                </a:solidFill>
              </a:rPr>
              <a:t/>
            </a:r>
            <a:br>
              <a:rPr lang="en-US" sz="1800" b="1" dirty="0">
                <a:solidFill>
                  <a:srgbClr val="000090"/>
                </a:solidFill>
              </a:rPr>
            </a:br>
            <a:r>
              <a:rPr lang="en-US" sz="1800" b="1" dirty="0">
                <a:solidFill>
                  <a:srgbClr val="000090"/>
                </a:solidFill>
              </a:rPr>
              <a:t>	</a:t>
            </a:r>
            <a:r>
              <a:rPr lang="en-US" b="1" dirty="0">
                <a:solidFill>
                  <a:srgbClr val="000090"/>
                </a:solidFill>
              </a:rPr>
              <a:t>A. </a:t>
            </a:r>
            <a:r>
              <a:rPr lang="en-US" dirty="0"/>
              <a:t>What's that song they're playing? </a:t>
            </a:r>
          </a:p>
          <a:p>
            <a:pPr marL="0" indent="0">
              <a:buNone/>
            </a:pPr>
            <a:r>
              <a:rPr lang="en-US" dirty="0"/>
              <a:t>	     I love it!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	</a:t>
            </a:r>
            <a:r>
              <a:rPr lang="en-US" b="1" dirty="0">
                <a:solidFill>
                  <a:srgbClr val="000090"/>
                </a:solidFill>
              </a:rPr>
              <a:t>B.</a:t>
            </a:r>
            <a:r>
              <a:rPr lang="en-US" dirty="0"/>
              <a:t> I have no idea. </a:t>
            </a:r>
          </a:p>
          <a:p>
            <a:pPr marL="0" indent="0">
              <a:buNone/>
            </a:pPr>
            <a:r>
              <a:rPr lang="en-US" dirty="0"/>
              <a:t>	    But it is nice.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400" dirty="0"/>
              <a:t/>
            </a:r>
            <a:br>
              <a:rPr lang="en-US" sz="400" dirty="0"/>
            </a:br>
            <a:r>
              <a:rPr lang="en-US" sz="400" dirty="0"/>
              <a:t/>
            </a:r>
            <a:br>
              <a:rPr lang="en-US" sz="400" dirty="0"/>
            </a:br>
            <a:r>
              <a:rPr lang="en-US" sz="400" dirty="0"/>
              <a:t/>
            </a:r>
            <a:br>
              <a:rPr lang="en-US" sz="400" dirty="0"/>
            </a:br>
            <a:r>
              <a:rPr lang="en-US" sz="400" dirty="0"/>
              <a:t/>
            </a:r>
            <a:br>
              <a:rPr lang="en-US" sz="400" dirty="0"/>
            </a:br>
            <a:r>
              <a:rPr lang="en-US" sz="400" dirty="0"/>
              <a:t/>
            </a:r>
            <a:br>
              <a:rPr lang="en-US" sz="400" dirty="0"/>
            </a:br>
            <a:r>
              <a:rPr lang="en-US" sz="400" dirty="0"/>
              <a:t/>
            </a:r>
            <a:br>
              <a:rPr lang="en-US" sz="400" dirty="0"/>
            </a:br>
            <a:r>
              <a:rPr lang="en-US" sz="400" dirty="0"/>
              <a:t/>
            </a:r>
            <a:br>
              <a:rPr lang="en-US" sz="400" dirty="0"/>
            </a:br>
            <a:endParaRPr lang="en-US" sz="3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CE315AA-12E5-492F-8722-E233592E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354" y="1097280"/>
            <a:ext cx="10368708" cy="976207"/>
          </a:xfrm>
          <a:noFill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回音法</a:t>
            </a:r>
            <a:r>
              <a:rPr lang="en-US" altLang="zh-TW" b="1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 </a:t>
            </a:r>
            <a:r>
              <a:rPr lang="en-US" dirty="0">
                <a:solidFill>
                  <a:srgbClr val="000090"/>
                </a:solidFill>
                <a:latin typeface="+mn-lt"/>
              </a:rPr>
              <a:t>The Echo Method</a:t>
            </a:r>
          </a:p>
        </p:txBody>
      </p:sp>
      <p:pic>
        <p:nvPicPr>
          <p:cNvPr id="4" name="mc17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4742" y="3240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7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961039" y="850829"/>
            <a:ext cx="10790841" cy="58831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16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優良電視影集最好</a:t>
            </a:r>
            <a:endParaRPr lang="en-US" altLang="zh-TW" sz="48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		</a:t>
            </a:r>
          </a:p>
          <a:p>
            <a:pPr marL="0" indent="0" algn="ctr">
              <a:buNone/>
            </a:pPr>
            <a:endParaRPr lang="en-US" sz="36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pic>
        <p:nvPicPr>
          <p:cNvPr id="3" name="Picture 2" descr="bigbangthe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5" y="2733524"/>
            <a:ext cx="4521021" cy="2370668"/>
          </a:xfrm>
          <a:prstGeom prst="rect">
            <a:avLst/>
          </a:prstGeom>
        </p:spPr>
      </p:pic>
      <p:pic>
        <p:nvPicPr>
          <p:cNvPr id="2" name="Picture 1" descr="Gilm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81" y="2080986"/>
            <a:ext cx="2794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6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823421" y="1797038"/>
            <a:ext cx="10790841" cy="4437810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一個片語一個片語練熟，</a:t>
            </a:r>
            <a:r>
              <a:rPr 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發音、單字、文法</a:t>
            </a:r>
            <a:endParaRPr lang="en-US" altLang="zh-TW" sz="40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4800" b="1" dirty="0">
                <a:solidFill>
                  <a:srgbClr val="A900C7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一次</a:t>
            </a:r>
            <a:r>
              <a:rPr lang="en-US" altLang="zh-TW" sz="4800" b="1" dirty="0">
                <a:solidFill>
                  <a:srgbClr val="A900C7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OK</a:t>
            </a:r>
            <a:r>
              <a:rPr lang="zh-TW" altLang="en-US" sz="4800" b="1" dirty="0">
                <a:solidFill>
                  <a:srgbClr val="A900C7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！</a:t>
            </a:r>
            <a:r>
              <a:rPr lang="en-US" sz="4000" b="1" dirty="0">
                <a:solidFill>
                  <a:srgbClr val="A900C7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4000" b="1" dirty="0">
                <a:solidFill>
                  <a:srgbClr val="A900C7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		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6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971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772621" y="1063636"/>
            <a:ext cx="10790841" cy="58831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18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你一天中</a:t>
            </a:r>
            <a:endParaRPr lang="en-US" altLang="zh-TW" sz="40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有十分鐘的空檔嗎？</a:t>
            </a:r>
            <a:endParaRPr lang="en-US" sz="36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  <p:pic>
        <p:nvPicPr>
          <p:cNvPr id="2" name="Picture 1" descr="clo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17" y="2901009"/>
            <a:ext cx="3325885" cy="33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6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9" y="365126"/>
            <a:ext cx="7985121" cy="5081993"/>
          </a:xfrm>
        </p:spPr>
        <p:txBody>
          <a:bodyPr>
            <a:normAutofit/>
          </a:bodyPr>
          <a:lstStyle/>
          <a:p>
            <a:pPr algn="ctr"/>
            <a:r>
              <a:rPr lang="en-US" altLang="zh-TW" sz="8000" b="1">
                <a:solidFill>
                  <a:srgbClr val="000090"/>
                </a:solidFill>
                <a:latin typeface="+mn-lt"/>
              </a:rPr>
              <a:t>3 take</a:t>
            </a:r>
            <a:r>
              <a:rPr lang="en-US" altLang="zh-TW" sz="8000" b="1">
                <a:solidFill>
                  <a:srgbClr val="000090"/>
                </a:solidFill>
                <a:latin typeface="+mn-lt"/>
              </a:rPr>
              <a:t>a</a:t>
            </a:r>
            <a:r>
              <a:rPr lang="en-US" altLang="zh-TW" sz="8000" b="1">
                <a:solidFill>
                  <a:srgbClr val="000090"/>
                </a:solidFill>
                <a:latin typeface="+mn-lt"/>
              </a:rPr>
              <a:t>ways: </a:t>
            </a:r>
            <a:endParaRPr lang="en-US" sz="800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47524" y="362857"/>
            <a:ext cx="8031238" cy="6216954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sz="18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學語言</a:t>
            </a:r>
            <a:r>
              <a:rPr lang="mr-IN" altLang="zh-TW" sz="5400" dirty="0">
                <a:solidFill>
                  <a:schemeClr val="accent1">
                    <a:lumMod val="75000"/>
                  </a:schemeClr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……</a:t>
            </a:r>
            <a:endParaRPr lang="en-US" altLang="zh-TW" sz="5400" dirty="0">
              <a:solidFill>
                <a:schemeClr val="accent1">
                  <a:lumMod val="75000"/>
                </a:schemeClr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20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zh-TW" sz="44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要隨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時想到</a:t>
            </a:r>
            <a:r>
              <a:rPr lang="zh-TW" altLang="en-US" sz="4400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對方的感受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。</a:t>
            </a:r>
            <a:endParaRPr lang="en-US" altLang="zh-TW" sz="44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altLang="zh-TW" sz="44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zh-TW" sz="44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是為了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和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別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人</a:t>
            </a:r>
            <a:r>
              <a:rPr lang="zh-TW" altLang="en-US" sz="4400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很舒服地溝通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，</a:t>
            </a:r>
            <a:r>
              <a:rPr lang="en-US" altLang="zh-TW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en-US" altLang="zh-TW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     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不是為了考試。</a:t>
            </a:r>
            <a:endParaRPr lang="en-US" altLang="zh-TW" sz="44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zh-TW" altLang="en-US" sz="44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altLang="zh-TW" sz="4400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要持之以恆，</a:t>
            </a:r>
            <a:r>
              <a:rPr lang="zh-TW" altLang="en-US" sz="4400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每天練一點</a:t>
            </a:r>
            <a:r>
              <a:rPr lang="zh-TW" altLang="zh-TW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。</a:t>
            </a:r>
            <a:endParaRPr lang="en-US" sz="44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0000FF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213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8000" y="1970781"/>
            <a:ext cx="7704667" cy="4584840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pc="300" dirty="0">
                <a:solidFill>
                  <a:srgbClr val="0000FF"/>
                </a:solidFill>
              </a:rPr>
              <a:t/>
            </a:r>
            <a:br>
              <a:rPr lang="en-US" spc="300" dirty="0">
                <a:solidFill>
                  <a:srgbClr val="0000FF"/>
                </a:solidFill>
              </a:rPr>
            </a:br>
            <a:r>
              <a:rPr lang="en-US" spc="300" dirty="0">
                <a:solidFill>
                  <a:srgbClr val="0000FF"/>
                </a:solidFill>
              </a:rPr>
              <a:t/>
            </a:r>
            <a:br>
              <a:rPr lang="en-US" spc="300" dirty="0">
                <a:solidFill>
                  <a:srgbClr val="0000FF"/>
                </a:solidFill>
              </a:rPr>
            </a:br>
            <a:r>
              <a:rPr lang="en-US" spc="300" dirty="0">
                <a:solidFill>
                  <a:srgbClr val="0000FF"/>
                </a:solidFill>
              </a:rPr>
              <a:t/>
            </a:r>
            <a:br>
              <a:rPr lang="en-US" spc="300" dirty="0">
                <a:solidFill>
                  <a:srgbClr val="0000FF"/>
                </a:solidFill>
              </a:rPr>
            </a:br>
            <a:r>
              <a:rPr lang="zh-TW" altLang="en-US" sz="4400" spc="3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你的感覺如何？</a:t>
            </a:r>
            <a:endParaRPr lang="en-US" sz="4400" spc="300" dirty="0">
              <a:solidFill>
                <a:srgbClr val="660066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591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E0E36E4-B460-44B0-A204-9E0F3640D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B992D68E-A195-4408-9E4B-7E57C7C8F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1EB8E4E-C792-458E-A390-13687FEB3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42645" cy="6858000"/>
          </a:xfrm>
          <a:prstGeom prst="rect">
            <a:avLst/>
          </a:prstGeom>
        </p:spPr>
      </p:pic>
      <p:pic>
        <p:nvPicPr>
          <p:cNvPr id="6" name="Content Placeholder 3" descr="puzzled.jpg">
            <a:extLst>
              <a:ext uri="{FF2B5EF4-FFF2-40B4-BE49-F238E27FC236}">
                <a16:creationId xmlns:a16="http://schemas.microsoft.com/office/drawing/2014/main" xmlns="" id="{268D552C-D433-4186-9DA0-69C30723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2" b="14642"/>
          <a:stretch>
            <a:fillRect/>
          </a:stretch>
        </p:blipFill>
        <p:spPr>
          <a:xfrm>
            <a:off x="0" y="1537113"/>
            <a:ext cx="9144000" cy="37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8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827647" y="2695442"/>
            <a:ext cx="10830116" cy="2928395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你希望別人聽你說英語時</a:t>
            </a:r>
            <a:endParaRPr lang="en-US" altLang="zh-TW" sz="1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1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4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也是這種感覺嗎？</a:t>
            </a:r>
            <a:endParaRPr lang="en-US" sz="44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242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785182" y="1239855"/>
            <a:ext cx="10830116" cy="5669217"/>
          </a:xfrm>
          <a:noFill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2400" dirty="0">
                <a:solidFill>
                  <a:srgbClr val="0000FF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平常看電視和電影時，</a:t>
            </a:r>
            <a:endParaRPr lang="en-US" altLang="zh-TW" sz="40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你主要在</a:t>
            </a:r>
            <a:endParaRPr lang="en-US" altLang="zh-TW" sz="40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zh-TW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/>
            </a:r>
            <a:br>
              <a:rPr lang="en-US" altLang="zh-TW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</a:br>
            <a:r>
              <a:rPr lang="zh-TW" altLang="en-US" sz="8000" b="1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聽</a:t>
            </a:r>
            <a:r>
              <a:rPr lang="zh-TW" altLang="en-US" sz="4000" b="1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 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還是在 </a:t>
            </a:r>
            <a:r>
              <a:rPr lang="zh-TW" altLang="en-US" sz="8000" b="1" dirty="0">
                <a:solidFill>
                  <a:srgbClr val="FF000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看</a:t>
            </a:r>
            <a:r>
              <a:rPr lang="zh-TW" altLang="en-US" sz="4000" dirty="0">
                <a:solidFill>
                  <a:srgbClr val="000090"/>
                </a:solidFill>
                <a:latin typeface="Noto Sans Mono CJK TC Regular" panose="020B0500000000000000" pitchFamily="34" charset="-120"/>
                <a:ea typeface="Noto Sans Mono CJK TC Regular" panose="020B0500000000000000" pitchFamily="34" charset="-120"/>
              </a:rPr>
              <a:t>？</a:t>
            </a:r>
            <a:endParaRPr lang="en-US" sz="5400" dirty="0">
              <a:solidFill>
                <a:srgbClr val="000090"/>
              </a:solidFill>
              <a:latin typeface="Noto Sans Mono CJK TC Regular" panose="020B0500000000000000" pitchFamily="34" charset="-120"/>
              <a:ea typeface="Noto Sans Mono CJK TC Regular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46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908673" y="506747"/>
            <a:ext cx="10830116" cy="5856953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>
                <a:solidFill>
                  <a:srgbClr val="0000FF"/>
                </a:solidFill>
              </a:rPr>
              <a:t/>
            </a:r>
            <a:br>
              <a:rPr lang="en-US" sz="5400">
                <a:solidFill>
                  <a:srgbClr val="0000FF"/>
                </a:solidFill>
              </a:rPr>
            </a:br>
            <a:r>
              <a:rPr lang="en-US" sz="5400">
                <a:solidFill>
                  <a:srgbClr val="0000FF"/>
                </a:solidFill>
              </a:rPr>
              <a:t/>
            </a:r>
            <a:br>
              <a:rPr lang="en-US" sz="5400">
                <a:solidFill>
                  <a:srgbClr val="0000FF"/>
                </a:solidFill>
              </a:rPr>
            </a:br>
            <a:r>
              <a:rPr lang="en-US" sz="2400">
                <a:solidFill>
                  <a:srgbClr val="0000FF"/>
                </a:solidFill>
              </a:rPr>
              <a:t/>
            </a:r>
            <a:br>
              <a:rPr lang="en-US" sz="2400">
                <a:solidFill>
                  <a:srgbClr val="0000FF"/>
                </a:solidFill>
              </a:rPr>
            </a:br>
            <a:endParaRPr lang="en-US" sz="6600">
              <a:solidFill>
                <a:srgbClr val="660066"/>
              </a:solidFill>
            </a:endParaRPr>
          </a:p>
        </p:txBody>
      </p:sp>
      <p:pic>
        <p:nvPicPr>
          <p:cNvPr id="2" name="Picture 1" descr="subtitl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94"/>
            <a:ext cx="9144000" cy="4471989"/>
          </a:xfrm>
          <a:prstGeom prst="rect">
            <a:avLst/>
          </a:prstGeom>
          <a:noFill/>
        </p:spPr>
      </p:pic>
      <p:pic>
        <p:nvPicPr>
          <p:cNvPr id="5" name="moviecli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6304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3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etmus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24" y="654703"/>
            <a:ext cx="6472559" cy="570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4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40390</TotalTime>
  <Words>77</Words>
  <Application>Microsoft Macintosh PowerPoint</Application>
  <PresentationFormat>On-screen Show (4:3)</PresentationFormat>
  <Paragraphs>85</Paragraphs>
  <Slides>35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回音法 The Echo Method</vt:lpstr>
      <vt:lpstr>回音法 The Echo Method</vt:lpstr>
      <vt:lpstr>PowerPoint Presentation</vt:lpstr>
      <vt:lpstr>PowerPoint Presentation</vt:lpstr>
      <vt:lpstr>PowerPoint Presentation</vt:lpstr>
      <vt:lpstr>3 takeaways: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Chander Tseng</dc:creator>
  <cp:lastModifiedBy>Karen Steffen Chung</cp:lastModifiedBy>
  <cp:revision>450</cp:revision>
  <cp:lastPrinted>2018-10-19T08:46:41Z</cp:lastPrinted>
  <dcterms:created xsi:type="dcterms:W3CDTF">2017-10-14T19:09:24Z</dcterms:created>
  <dcterms:modified xsi:type="dcterms:W3CDTF">2018-10-26T13:29:29Z</dcterms:modified>
</cp:coreProperties>
</file>