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9" r:id="rId4"/>
    <p:sldId id="280" r:id="rId5"/>
    <p:sldId id="265" r:id="rId6"/>
    <p:sldId id="283" r:id="rId7"/>
    <p:sldId id="284" r:id="rId8"/>
    <p:sldId id="266" r:id="rId9"/>
    <p:sldId id="279" r:id="rId10"/>
    <p:sldId id="271" r:id="rId11"/>
    <p:sldId id="270" r:id="rId12"/>
    <p:sldId id="272" r:id="rId13"/>
    <p:sldId id="285" r:id="rId14"/>
    <p:sldId id="267" r:id="rId15"/>
    <p:sldId id="281" r:id="rId16"/>
    <p:sldId id="278" r:id="rId17"/>
    <p:sldId id="274" r:id="rId18"/>
    <p:sldId id="286" r:id="rId19"/>
    <p:sldId id="276" r:id="rId20"/>
    <p:sldId id="268" r:id="rId21"/>
    <p:sldId id="273" r:id="rId22"/>
    <p:sldId id="262" r:id="rId23"/>
    <p:sldId id="263" r:id="rId24"/>
    <p:sldId id="264" r:id="rId25"/>
    <p:sldId id="277" r:id="rId26"/>
    <p:sldId id="282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F02"/>
    <a:srgbClr val="613056"/>
    <a:srgbClr val="412139"/>
    <a:srgbClr val="22131E"/>
    <a:srgbClr val="2C3B25"/>
    <a:srgbClr val="C9FFF1"/>
    <a:srgbClr val="41281E"/>
    <a:srgbClr val="506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72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F582E-2680-EE4B-91DA-341640579D0D}" type="datetimeFigureOut">
              <a:t>20/2/22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A0A66-DA80-904E-A590-649901E770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9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A0A66-DA80-904E-A590-649901E770AB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411760" y="1268760"/>
            <a:ext cx="4320480" cy="432048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Oval 2"/>
          <p:cNvSpPr/>
          <p:nvPr userDrawn="1"/>
        </p:nvSpPr>
        <p:spPr>
          <a:xfrm>
            <a:off x="2483768" y="1340768"/>
            <a:ext cx="4176464" cy="417646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0" y="548680"/>
            <a:ext cx="0" cy="7200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0" y="5607528"/>
            <a:ext cx="0" cy="7200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732240" y="3429000"/>
            <a:ext cx="7920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1619672" y="3429000"/>
            <a:ext cx="7920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156176" y="2378312"/>
            <a:ext cx="792088" cy="3306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5431496" y="1124744"/>
            <a:ext cx="432048" cy="7920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094136" y="1131624"/>
            <a:ext cx="613768" cy="7852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2195736" y="2090992"/>
            <a:ext cx="898400" cy="4922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V="1">
            <a:off x="3180984" y="4941168"/>
            <a:ext cx="526920" cy="5760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V="1">
            <a:off x="2456304" y="4329100"/>
            <a:ext cx="637832" cy="3960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5979584" y="4142812"/>
            <a:ext cx="968680" cy="5103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431496" y="4875464"/>
            <a:ext cx="490068" cy="7320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20/2/22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4.png"/><Relationship Id="rId5" Type="http://schemas.openxmlformats.org/officeDocument/2006/relationships/hyperlink" Target="http://homepage.ntu.edu.tw/~karchung/salon/McGurk.mp4" TargetMode="Externa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musiclab.chromeexperiments.com/Spectrogram/" TargetMode="Externa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9.png"/><Relationship Id="rId6" Type="http://schemas.openxmlformats.org/officeDocument/2006/relationships/hyperlink" Target="http://homepage.ntu.edu.tw/~karchung/salon/AmazonDash.mp4" TargetMode="External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5" Type="http://schemas.openxmlformats.org/officeDocument/2006/relationships/hyperlink" Target="http://homepage.ntu.edu.tw/~karchung/salon/Huang2014.mp4" TargetMode="External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5" Type="http://schemas.openxmlformats.org/officeDocument/2006/relationships/hyperlink" Target="http://homepage.ntu.edu.tw/~karchung/salon/Lyrebird.mp4" TargetMode="External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5" Type="http://schemas.openxmlformats.org/officeDocument/2006/relationships/hyperlink" Target="http://homepage.ntu.edu.tw/~karchung/salon/vocalfolds.mp4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260648"/>
            <a:ext cx="8424936" cy="62786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000090"/>
                </a:solidFill>
                <a:latin typeface="Bradley Hand Bold"/>
                <a:cs typeface="Bradley Hand Bold"/>
              </a:rPr>
              <a:t>   </a:t>
            </a:r>
            <a:r>
              <a:rPr lang="en-US" sz="5400" b="1">
                <a:solidFill>
                  <a:srgbClr val="000090"/>
                </a:solidFill>
                <a:latin typeface="Chalkboard SE Regular"/>
                <a:cs typeface="Chalkboard SE Regular"/>
              </a:rPr>
              <a:t>Real-World Phonetics: </a:t>
            </a:r>
            <a:br>
              <a:rPr lang="en-US" sz="5400" b="1">
                <a:solidFill>
                  <a:srgbClr val="000090"/>
                </a:solidFill>
                <a:latin typeface="Chalkboard SE Regular"/>
                <a:cs typeface="Chalkboard SE Regular"/>
              </a:rPr>
            </a:br>
            <a:r>
              <a:rPr lang="en-US" sz="5400" b="1">
                <a:solidFill>
                  <a:srgbClr val="000090"/>
                </a:solidFill>
                <a:latin typeface="Chalkboard SE Regular"/>
                <a:cs typeface="Chalkboard SE Regular"/>
              </a:rPr>
              <a:t>        Don’t get stuck </a:t>
            </a:r>
            <a:br>
              <a:rPr lang="en-US" sz="5400" b="1">
                <a:solidFill>
                  <a:srgbClr val="000090"/>
                </a:solidFill>
                <a:latin typeface="Chalkboard SE Regular"/>
                <a:cs typeface="Chalkboard SE Regular"/>
              </a:rPr>
            </a:br>
            <a:r>
              <a:rPr lang="en-US" sz="5400" b="1">
                <a:solidFill>
                  <a:srgbClr val="000090"/>
                </a:solidFill>
                <a:latin typeface="Chalkboard SE Regular"/>
                <a:cs typeface="Chalkboard SE Regular"/>
              </a:rPr>
              <a:t>        in the textbook!</a:t>
            </a:r>
            <a:br>
              <a:rPr lang="en-US" sz="5400" b="1">
                <a:solidFill>
                  <a:srgbClr val="000090"/>
                </a:solidFill>
                <a:latin typeface="Chalkboard SE Regular"/>
                <a:cs typeface="Chalkboard SE Regular"/>
              </a:rPr>
            </a:br>
            <a:r>
              <a:rPr lang="en-US" sz="2400" b="1">
                <a:solidFill>
                  <a:srgbClr val="000090"/>
                </a:solidFill>
                <a:latin typeface="Lucida Sans Unicode"/>
                <a:cs typeface="Lucida Sans Unicode"/>
              </a:rPr>
              <a:t> </a:t>
            </a:r>
            <a:br>
              <a:rPr lang="en-US" sz="2400" b="1">
                <a:solidFill>
                  <a:srgbClr val="000090"/>
                </a:solidFill>
                <a:latin typeface="Lucida Sans Unicode"/>
                <a:cs typeface="Lucida Sans Unicode"/>
              </a:rPr>
            </a:br>
            <a:r>
              <a:rPr lang="en-US" sz="2400" b="1">
                <a:solidFill>
                  <a:srgbClr val="000090"/>
                </a:solidFill>
                <a:latin typeface="Lucida Sans Unicode"/>
                <a:cs typeface="Lucida Sans Unicode"/>
              </a:rPr>
              <a:t/>
            </a:r>
            <a:br>
              <a:rPr lang="en-US" sz="2400" b="1">
                <a:solidFill>
                  <a:srgbClr val="000090"/>
                </a:solidFill>
                <a:latin typeface="Lucida Sans Unicode"/>
                <a:cs typeface="Lucida Sans Unicode"/>
              </a:rPr>
            </a:br>
            <a:r>
              <a:rPr lang="zh-TW" altLang="en-US" sz="5400">
                <a:solidFill>
                  <a:srgbClr val="0A4F02"/>
                </a:solidFill>
                <a:latin typeface="Hannotate SC Regular"/>
                <a:ea typeface="华文楷体"/>
                <a:cs typeface="Hannotate SC Regular"/>
              </a:rPr>
              <a:t>不被課本綁住的</a:t>
            </a:r>
            <a:r>
              <a:rPr lang="en-US" altLang="zh-TW" sz="5400">
                <a:solidFill>
                  <a:srgbClr val="0A4F02"/>
                </a:solidFill>
                <a:latin typeface="Hannotate SC Regular"/>
                <a:ea typeface="华文楷体"/>
                <a:cs typeface="Hannotate SC Regular"/>
              </a:rPr>
              <a:t/>
            </a:r>
            <a:br>
              <a:rPr lang="en-US" altLang="zh-TW" sz="5400">
                <a:solidFill>
                  <a:srgbClr val="0A4F02"/>
                </a:solidFill>
                <a:latin typeface="Hannotate SC Regular"/>
                <a:ea typeface="华文楷体"/>
                <a:cs typeface="Hannotate SC Regular"/>
              </a:rPr>
            </a:br>
            <a:r>
              <a:rPr lang="zh-TW" altLang="en-US" sz="5400">
                <a:solidFill>
                  <a:srgbClr val="0A4F02"/>
                </a:solidFill>
                <a:latin typeface="Hannotate SC Regular"/>
                <a:ea typeface="华文楷体"/>
                <a:cs typeface="Hannotate SC Regular"/>
              </a:rPr>
              <a:t>生活語音學</a:t>
            </a:r>
            <a:r>
              <a:rPr lang="en-US" sz="5400">
                <a:solidFill>
                  <a:srgbClr val="0A4F02"/>
                </a:solidFill>
                <a:effectLst/>
                <a:latin typeface="Hannotate SC Regular"/>
                <a:ea typeface="华文楷体"/>
                <a:cs typeface="Hannotate SC Regular"/>
              </a:rPr>
              <a:t> </a:t>
            </a:r>
            <a:r>
              <a:rPr lang="en-US" sz="5400">
                <a:solidFill>
                  <a:srgbClr val="008000"/>
                </a:solidFill>
                <a:effectLst/>
                <a:latin typeface="Hannotate SC Regular"/>
                <a:ea typeface="华文楷体"/>
                <a:cs typeface="Hannotate SC Regular"/>
              </a:rPr>
              <a:t/>
            </a:r>
            <a:br>
              <a:rPr lang="en-US" sz="5400">
                <a:solidFill>
                  <a:srgbClr val="008000"/>
                </a:solidFill>
                <a:effectLst/>
                <a:latin typeface="Hannotate SC Regular"/>
                <a:ea typeface="华文楷体"/>
                <a:cs typeface="Hannotate SC Regular"/>
              </a:rPr>
            </a:br>
            <a:r>
              <a:rPr lang="en-US" sz="2000">
                <a:solidFill>
                  <a:srgbClr val="613056"/>
                </a:solidFill>
                <a:effectLst/>
                <a:latin typeface="Book Antiqua"/>
                <a:ea typeface="华文楷体"/>
                <a:cs typeface="Book Antiqua"/>
              </a:rPr>
              <a:t/>
            </a:r>
            <a:br>
              <a:rPr lang="en-US" sz="2000">
                <a:solidFill>
                  <a:srgbClr val="613056"/>
                </a:solidFill>
                <a:effectLst/>
                <a:latin typeface="Book Antiqua"/>
                <a:ea typeface="华文楷体"/>
                <a:cs typeface="Book Antiqua"/>
              </a:rPr>
            </a:br>
            <a:r>
              <a:rPr lang="en-US" sz="2000">
                <a:solidFill>
                  <a:srgbClr val="613056"/>
                </a:solidFill>
                <a:effectLst/>
                <a:latin typeface="Book Antiqua"/>
                <a:ea typeface="华文楷体"/>
                <a:cs typeface="Book Antiqua"/>
              </a:rPr>
              <a:t>  </a:t>
            </a:r>
            <a:r>
              <a:rPr lang="en-US" sz="3200">
                <a:solidFill>
                  <a:srgbClr val="000090"/>
                </a:solidFill>
                <a:effectLst/>
                <a:latin typeface="Bradley Hand Bold"/>
                <a:ea typeface="华文楷体"/>
                <a:cs typeface="Bradley Hand Bold"/>
              </a:rPr>
              <a:t>Karen Steffen Chung </a:t>
            </a:r>
            <a:r>
              <a:rPr lang="en-US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  <a:t/>
            </a:r>
            <a:br>
              <a:rPr lang="en-US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</a:br>
            <a:r>
              <a:rPr lang="en-US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  <a:t> </a:t>
            </a:r>
            <a:r>
              <a:rPr lang="zh-TW" altLang="en-US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  <a:t>史嘉琳</a:t>
            </a:r>
            <a:r>
              <a:rPr lang="en-US" altLang="zh-TW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  <a:t> </a:t>
            </a:r>
            <a:r>
              <a:rPr lang="zh-TW" altLang="en-US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  <a:t>台大外文系</a:t>
            </a:r>
            <a:r>
              <a:rPr lang="en-US" altLang="zh-TW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  <a:t> </a:t>
            </a:r>
            <a:r>
              <a:rPr lang="zh-TW" altLang="en-US" sz="3200">
                <a:solidFill>
                  <a:srgbClr val="000090"/>
                </a:solidFill>
                <a:effectLst/>
                <a:latin typeface="华文楷体"/>
                <a:ea typeface="华文楷体"/>
                <a:cs typeface="华文楷体"/>
              </a:rPr>
              <a:t>副教授</a:t>
            </a:r>
            <a:endParaRPr lang="en-US" sz="3200">
              <a:solidFill>
                <a:srgbClr val="000090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10" name="Picture 9" descr="c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1800200" cy="1800200"/>
          </a:xfrm>
          <a:prstGeom prst="rect">
            <a:avLst/>
          </a:prstGeom>
        </p:spPr>
      </p:pic>
      <p:pic>
        <p:nvPicPr>
          <p:cNvPr id="11" name="Picture 10" descr="stu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996952"/>
            <a:ext cx="2790963" cy="28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7704" y="0"/>
            <a:ext cx="7236296" cy="764704"/>
          </a:xfrm>
        </p:spPr>
        <p:txBody>
          <a:bodyPr/>
          <a:lstStyle/>
          <a:p>
            <a:r>
              <a:rPr lang="en-US" altLang="ko-KR" sz="3200" dirty="0" smtClean="0">
                <a:latin typeface="Century Gothic"/>
                <a:cs typeface="Century Gothic"/>
              </a:rPr>
              <a:t> A short listening quiz</a:t>
            </a:r>
            <a:endParaRPr lang="ko-KR" altLang="en-US" sz="3200" dirty="0"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9512" y="908720"/>
            <a:ext cx="8712968" cy="5688632"/>
          </a:xfrm>
          <a:solidFill>
            <a:schemeClr val="bg1"/>
          </a:solidFill>
        </p:spPr>
        <p:txBody>
          <a:bodyPr numCol="3"/>
          <a:lstStyle/>
          <a:p>
            <a:r>
              <a:rPr lang="en-US" sz="2500"/>
              <a:t> 1.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expansive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expensive </a:t>
            </a:r>
          </a:p>
          <a:p>
            <a:r>
              <a:rPr lang="en-US" sz="2500"/>
              <a:t> </a:t>
            </a:r>
            <a:br>
              <a:rPr lang="en-US" sz="2500"/>
            </a:br>
            <a:r>
              <a:rPr lang="en-US" sz="2500"/>
              <a:t> 2.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ear 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year</a:t>
            </a:r>
          </a:p>
          <a:p>
            <a:r>
              <a:rPr lang="en-US" sz="2500"/>
              <a:t>  </a:t>
            </a:r>
          </a:p>
          <a:p>
            <a:r>
              <a:rPr lang="en-US" sz="2500"/>
              <a:t>3.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wreck </a:t>
            </a:r>
          </a:p>
          <a:p>
            <a:r>
              <a:rPr lang="en-US" sz="2500"/>
              <a:t>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rack </a:t>
            </a:r>
          </a:p>
          <a:p>
            <a:r>
              <a:rPr lang="en-US" sz="2500"/>
              <a:t> </a:t>
            </a:r>
          </a:p>
          <a:p>
            <a:r>
              <a:rPr lang="en-US" sz="2500"/>
              <a:t>4.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a. mottoes </a:t>
            </a:r>
          </a:p>
          <a:p>
            <a:r>
              <a:rPr lang="en-US" sz="2500"/>
              <a:t>     b. models </a:t>
            </a:r>
          </a:p>
          <a:p>
            <a:r>
              <a:rPr lang="en-US" sz="2500"/>
              <a:t> </a:t>
            </a:r>
          </a:p>
          <a:p>
            <a:r>
              <a:rPr lang="en-US" sz="2500"/>
              <a:t>5.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ran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wren</a:t>
            </a:r>
            <a:br>
              <a:rPr lang="en-US" sz="2500"/>
            </a:br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c. rain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d. rang</a:t>
            </a:r>
          </a:p>
          <a:p>
            <a:r>
              <a:rPr lang="en-US" sz="2500"/>
              <a:t/>
            </a:r>
            <a:br>
              <a:rPr lang="en-US" sz="2500"/>
            </a:br>
            <a:r>
              <a:rPr lang="en-US" sz="2500"/>
              <a:t>6.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peak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pig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c. pick</a:t>
            </a:r>
          </a:p>
          <a:p>
            <a:r>
              <a:rPr lang="en-US" sz="2500"/>
              <a:t> </a:t>
            </a:r>
          </a:p>
          <a:p>
            <a:r>
              <a:rPr lang="en-US" sz="2500"/>
              <a:t>7.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fast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fest      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c. faced</a:t>
            </a:r>
          </a:p>
          <a:p>
            <a:r>
              <a:rPr lang="en-US" sz="2500"/>
              <a:t>8.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larger</a:t>
            </a:r>
          </a:p>
          <a:p>
            <a:r>
              <a:rPr lang="en-US" sz="2500"/>
              <a:t>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lodger</a:t>
            </a:r>
          </a:p>
          <a:p>
            <a:r>
              <a:rPr lang="en-US" sz="2500"/>
              <a:t> </a:t>
            </a:r>
          </a:p>
          <a:p>
            <a:r>
              <a:rPr lang="en-US" sz="2500"/>
              <a:t>9.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pubs </a:t>
            </a:r>
          </a:p>
          <a:p>
            <a:r>
              <a:rPr lang="en-US" sz="2500"/>
              <a:t>    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b. pups</a:t>
            </a:r>
          </a:p>
          <a:p>
            <a:r>
              <a:rPr lang="en-US" sz="2500"/>
              <a:t> </a:t>
            </a:r>
          </a:p>
          <a:p>
            <a:r>
              <a:rPr lang="en-US" sz="2500"/>
              <a:t>10. </a:t>
            </a:r>
            <a:r>
              <a:rPr lang="en-US" sz="2500">
                <a:sym typeface="Symbol"/>
              </a:rPr>
              <a:t></a:t>
            </a:r>
            <a:r>
              <a:rPr lang="en-US" sz="2500"/>
              <a:t> a. called</a:t>
            </a:r>
          </a:p>
          <a:p>
            <a:r>
              <a:rPr lang="en-US" sz="2500">
                <a:sym typeface="Symbol"/>
              </a:rPr>
              <a:t>      </a:t>
            </a:r>
            <a:r>
              <a:rPr lang="en-US" sz="2500"/>
              <a:t> b. cold</a:t>
            </a:r>
            <a:br>
              <a:rPr lang="en-US" sz="2500"/>
            </a:br>
            <a:r>
              <a:rPr lang="en-US" sz="2500">
                <a:sym typeface="Symbol"/>
              </a:rPr>
              <a:t>      </a:t>
            </a:r>
            <a:r>
              <a:rPr lang="en-US" sz="2500"/>
              <a:t> c. code</a:t>
            </a:r>
            <a:br>
              <a:rPr lang="en-US" sz="2500"/>
            </a:br>
            <a:r>
              <a:rPr lang="en-US" sz="2500">
                <a:sym typeface="Symbol"/>
              </a:rPr>
              <a:t>      </a:t>
            </a:r>
            <a:r>
              <a:rPr lang="en-US" sz="2500"/>
              <a:t> d. coat</a:t>
            </a:r>
            <a:br>
              <a:rPr lang="en-US" sz="2500"/>
            </a:br>
            <a:r>
              <a:rPr lang="en-US" sz="2500">
                <a:sym typeface="Symbol"/>
              </a:rPr>
              <a:t>      </a:t>
            </a:r>
            <a:r>
              <a:rPr lang="en-US" sz="2500"/>
              <a:t> e. colt</a:t>
            </a:r>
          </a:p>
          <a:p>
            <a:r>
              <a:rPr lang="en-US" sz="2400"/>
              <a:t/>
            </a:r>
            <a:br>
              <a:rPr lang="en-US" sz="2400"/>
            </a:br>
            <a:r>
              <a:rPr lang="en-US" sz="2200"/>
              <a:t> 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1622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524328" cy="1069514"/>
          </a:xfrm>
        </p:spPr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What is c</a:t>
            </a:r>
            <a:r>
              <a:rPr lang="en-US" altLang="zh-TW" dirty="0" smtClean="0">
                <a:latin typeface="Century Gothic"/>
                <a:cs typeface="Century Gothic"/>
              </a:rPr>
              <a:t>ompound </a:t>
            </a:r>
            <a:br>
              <a:rPr lang="en-US" altLang="zh-TW" dirty="0" smtClean="0">
                <a:latin typeface="Century Gothic"/>
                <a:cs typeface="Century Gothic"/>
              </a:rPr>
            </a:br>
            <a:r>
              <a:rPr lang="en-US" altLang="zh-TW" dirty="0" smtClean="0">
                <a:latin typeface="Century Gothic"/>
                <a:cs typeface="Century Gothic"/>
              </a:rPr>
              <a:t>noun stress? (1)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63688" y="1484784"/>
            <a:ext cx="7128792" cy="5112568"/>
          </a:xfrm>
        </p:spPr>
        <p:txBody>
          <a:bodyPr/>
          <a:lstStyle/>
          <a:p>
            <a:r>
              <a:rPr lang="en-US" sz="3200"/>
              <a:t>1.  the final chapter </a:t>
            </a:r>
          </a:p>
          <a:p>
            <a:pPr lvl="0"/>
            <a:r>
              <a:rPr lang="en-US" sz="3200"/>
              <a:t>2.  airport terminal</a:t>
            </a:r>
          </a:p>
          <a:p>
            <a:r>
              <a:rPr lang="en-US" sz="3200"/>
              <a:t>3.  initial design</a:t>
            </a:r>
          </a:p>
          <a:p>
            <a:pPr lvl="0"/>
            <a:r>
              <a:rPr lang="en-US" sz="3200"/>
              <a:t>4.  search dogs</a:t>
            </a:r>
          </a:p>
          <a:p>
            <a:pPr lvl="0"/>
            <a:r>
              <a:rPr lang="en-US" sz="3200"/>
              <a:t>5.  high seas</a:t>
            </a:r>
          </a:p>
          <a:p>
            <a:pPr lvl="0"/>
            <a:r>
              <a:rPr lang="en-US" sz="3200"/>
              <a:t>6.  design flaw</a:t>
            </a:r>
          </a:p>
          <a:p>
            <a:r>
              <a:rPr lang="en-US" sz="3200"/>
              <a:t>7.  thankless task</a:t>
            </a:r>
            <a:br>
              <a:rPr lang="en-US" sz="3200"/>
            </a:br>
            <a:r>
              <a:rPr lang="en-US" sz="3200"/>
              <a:t>8.  construction companies</a:t>
            </a:r>
          </a:p>
        </p:txBody>
      </p:sp>
    </p:spTree>
    <p:extLst>
      <p:ext uri="{BB962C8B-B14F-4D97-AF65-F5344CB8AC3E}">
        <p14:creationId xmlns:p14="http://schemas.microsoft.com/office/powerpoint/2010/main" val="64955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524328" cy="1069514"/>
          </a:xfrm>
        </p:spPr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What is c</a:t>
            </a:r>
            <a:r>
              <a:rPr lang="en-US" altLang="zh-TW" dirty="0" smtClean="0">
                <a:latin typeface="Century Gothic"/>
                <a:cs typeface="Century Gothic"/>
              </a:rPr>
              <a:t>ompound </a:t>
            </a:r>
            <a:br>
              <a:rPr lang="en-US" altLang="zh-TW" dirty="0" smtClean="0">
                <a:latin typeface="Century Gothic"/>
                <a:cs typeface="Century Gothic"/>
              </a:rPr>
            </a:br>
            <a:r>
              <a:rPr lang="en-US" altLang="zh-TW" dirty="0" smtClean="0">
                <a:latin typeface="Century Gothic"/>
                <a:cs typeface="Century Gothic"/>
              </a:rPr>
              <a:t>noun stress? (2)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63688" y="1484784"/>
            <a:ext cx="7128792" cy="5112568"/>
          </a:xfrm>
        </p:spPr>
        <p:txBody>
          <a:bodyPr/>
          <a:lstStyle/>
          <a:p>
            <a:r>
              <a:rPr lang="en-US" sz="3200" dirty="0" smtClean="0"/>
              <a:t>  9. </a:t>
            </a:r>
            <a:r>
              <a:rPr lang="en-US" sz="3200" dirty="0"/>
              <a:t>travel website </a:t>
            </a:r>
          </a:p>
          <a:p>
            <a:pPr lvl="0"/>
            <a:r>
              <a:rPr lang="en-US" sz="3200" dirty="0"/>
              <a:t>10. structural innovation</a:t>
            </a:r>
          </a:p>
          <a:p>
            <a:pPr lvl="0"/>
            <a:r>
              <a:rPr lang="en-US" sz="3200" dirty="0"/>
              <a:t>11. prime minister</a:t>
            </a:r>
          </a:p>
          <a:p>
            <a:pPr lvl="0"/>
            <a:r>
              <a:rPr lang="en-US" sz="3200" dirty="0"/>
              <a:t>12. personal story</a:t>
            </a:r>
          </a:p>
          <a:p>
            <a:pPr lvl="0"/>
            <a:r>
              <a:rPr lang="en-US" sz="3200" dirty="0"/>
              <a:t>13. baby step</a:t>
            </a:r>
          </a:p>
          <a:p>
            <a:r>
              <a:rPr lang="en-US" sz="3200" dirty="0"/>
              <a:t>14. red tape</a:t>
            </a:r>
          </a:p>
          <a:p>
            <a:pPr lvl="0"/>
            <a:r>
              <a:rPr lang="en-US" sz="3200" dirty="0"/>
              <a:t>15. food specialty</a:t>
            </a:r>
          </a:p>
          <a:p>
            <a:pPr lvl="0"/>
            <a:r>
              <a:rPr lang="en-US" sz="3200" dirty="0"/>
              <a:t>16. street musicians</a:t>
            </a:r>
          </a:p>
        </p:txBody>
      </p:sp>
    </p:spTree>
    <p:extLst>
      <p:ext uri="{BB962C8B-B14F-4D97-AF65-F5344CB8AC3E}">
        <p14:creationId xmlns:p14="http://schemas.microsoft.com/office/powerpoint/2010/main" val="327820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1700808"/>
          </a:xfrm>
        </p:spPr>
        <p:txBody>
          <a:bodyPr/>
          <a:lstStyle/>
          <a:p>
            <a:r>
              <a:rPr lang="en-US" altLang="ko-KR" sz="3600" dirty="0">
                <a:latin typeface="Century Gothic"/>
                <a:cs typeface="Century Gothic"/>
              </a:rPr>
              <a:t>Does Chinese have contractions,like English </a:t>
            </a:r>
            <a:r>
              <a:rPr lang="en-US" altLang="ko-KR" sz="3600" i="1" dirty="0">
                <a:latin typeface="Century Gothic"/>
                <a:cs typeface="Century Gothic"/>
              </a:rPr>
              <a:t>do not</a:t>
            </a:r>
            <a:r>
              <a:rPr lang="en-US" altLang="ko-KR" sz="3600" dirty="0">
                <a:latin typeface="Century Gothic"/>
                <a:cs typeface="Century Gothic"/>
              </a:rPr>
              <a:t> = </a:t>
            </a:r>
            <a:r>
              <a:rPr lang="en-US" altLang="ko-KR" sz="3600" i="1" dirty="0">
                <a:latin typeface="Century Gothic"/>
                <a:cs typeface="Century Gothic"/>
              </a:rPr>
              <a:t>don’t</a:t>
            </a:r>
            <a:r>
              <a:rPr lang="en-US" altLang="ko-KR" sz="3600" dirty="0">
                <a:latin typeface="Century Gothic"/>
                <a:cs typeface="Century Gothic"/>
              </a:rPr>
              <a:t>?</a:t>
            </a:r>
            <a:endParaRPr lang="ko-KR" altLang="en-US" sz="3600" dirty="0"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zh-TW" altLang="en-US" sz="4000"/>
              <a:t>馬上來</a:t>
            </a:r>
            <a:r>
              <a:rPr lang="en-US" altLang="zh-TW" sz="4000"/>
              <a:t>			</a:t>
            </a:r>
            <a:r>
              <a:rPr lang="zh-TW" altLang="en-US" sz="4000"/>
              <a:t>常常來</a:t>
            </a:r>
            <a:r>
              <a:rPr lang="en-US" altLang="zh-TW" sz="4000"/>
              <a:t>	</a:t>
            </a:r>
            <a:br>
              <a:rPr lang="en-US" altLang="zh-TW" sz="4000"/>
            </a:br>
            <a:r>
              <a:rPr lang="zh-TW" altLang="en-US" sz="4000"/>
              <a:t>大家都知道</a:t>
            </a:r>
            <a:r>
              <a:rPr lang="en-US" altLang="zh-TW" sz="4000"/>
              <a:t>		</a:t>
            </a:r>
            <a:r>
              <a:rPr lang="zh-TW" altLang="en-US" sz="4000"/>
              <a:t>進去看</a:t>
            </a:r>
            <a:endParaRPr lang="en-US" altLang="zh-TW" sz="4000"/>
          </a:p>
          <a:p>
            <a:r>
              <a:rPr lang="zh-TW" altLang="en-US" sz="4000"/>
              <a:t>非常好</a:t>
            </a:r>
            <a:r>
              <a:rPr lang="en-US" altLang="zh-TW" sz="4000"/>
              <a:t>			</a:t>
            </a:r>
            <a:r>
              <a:rPr lang="zh-TW" altLang="en-US" sz="4000"/>
              <a:t>學生證</a:t>
            </a:r>
            <a:endParaRPr lang="en-US" altLang="zh-TW" sz="4000"/>
          </a:p>
          <a:p>
            <a:r>
              <a:rPr lang="zh-TW" altLang="en-US" sz="4000"/>
              <a:t>好像</a:t>
            </a:r>
            <a:r>
              <a:rPr lang="en-US" altLang="zh-TW" sz="4000"/>
              <a:t>			</a:t>
            </a:r>
            <a:r>
              <a:rPr lang="zh-TW" altLang="en-US" sz="4000"/>
              <a:t>摩托車</a:t>
            </a:r>
            <a:endParaRPr lang="en-US" altLang="zh-TW" sz="4000"/>
          </a:p>
          <a:p>
            <a:r>
              <a:rPr lang="zh-TW" altLang="en-US" sz="4000"/>
              <a:t>那種</a:t>
            </a:r>
            <a:r>
              <a:rPr lang="en-US" altLang="zh-TW" sz="4000"/>
              <a:t>			</a:t>
            </a:r>
            <a:r>
              <a:rPr lang="zh-TW" altLang="en-US" sz="4000"/>
              <a:t>腳踏車</a:t>
            </a:r>
            <a:endParaRPr lang="en-US" altLang="zh-TW" sz="4000"/>
          </a:p>
          <a:p>
            <a:r>
              <a:rPr lang="zh-TW" altLang="en-US" sz="4000"/>
              <a:t>林先生</a:t>
            </a:r>
            <a:r>
              <a:rPr lang="en-US" altLang="zh-TW" sz="4000"/>
              <a:t>			</a:t>
            </a:r>
            <a:r>
              <a:rPr lang="zh-TW" altLang="en-US" sz="4000"/>
              <a:t>計程車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93455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5656" y="1412776"/>
            <a:ext cx="7668344" cy="2880320"/>
          </a:xfrm>
        </p:spPr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Can you propose a </a:t>
            </a:r>
            <a:r>
              <a:rPr lang="en-US" altLang="ko-KR" i="1" dirty="0" smtClean="0">
                <a:solidFill>
                  <a:srgbClr val="008000"/>
                </a:solidFill>
                <a:latin typeface="Century Gothic"/>
                <a:cs typeface="Century Gothic"/>
              </a:rPr>
              <a:t>rule</a:t>
            </a:r>
            <a:r>
              <a:rPr lang="en-US" altLang="ko-KR" dirty="0" smtClean="0">
                <a:latin typeface="Century Gothic"/>
                <a:cs typeface="Century Gothic"/>
              </a:rPr>
              <a:t/>
            </a:r>
            <a:br>
              <a:rPr lang="en-US" altLang="ko-KR" dirty="0" smtClean="0">
                <a:latin typeface="Century Gothic"/>
                <a:cs typeface="Century Gothic"/>
              </a:rPr>
            </a:br>
            <a:r>
              <a:rPr lang="en-US" altLang="ko-KR" dirty="0" smtClean="0">
                <a:latin typeface="Century Gothic"/>
                <a:cs typeface="Century Gothic"/>
              </a:rPr>
              <a:t> for contraction and elision</a:t>
            </a:r>
            <a:br>
              <a:rPr lang="en-US" altLang="ko-KR" dirty="0" smtClean="0">
                <a:latin typeface="Century Gothic"/>
                <a:cs typeface="Century Gothic"/>
              </a:rPr>
            </a:br>
            <a:r>
              <a:rPr lang="en-US" altLang="ko-KR" dirty="0" smtClean="0">
                <a:latin typeface="Century Gothic"/>
                <a:cs typeface="Century Gothic"/>
              </a:rPr>
              <a:t> in Chinese?</a:t>
            </a:r>
            <a:endParaRPr lang="ko-KR" alt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8057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72808" cy="1080120"/>
          </a:xfrm>
        </p:spPr>
        <p:txBody>
          <a:bodyPr/>
          <a:lstStyle/>
          <a:p>
            <a:r>
              <a:rPr lang="en-US" altLang="ko-KR" sz="3200" dirty="0">
                <a:latin typeface="Century Gothic"/>
                <a:cs typeface="Century Gothic"/>
              </a:rPr>
              <a:t>The McGurk Effect: Do you believe </a:t>
            </a:r>
            <a:br>
              <a:rPr lang="en-US" altLang="ko-KR" sz="3200" dirty="0">
                <a:latin typeface="Century Gothic"/>
                <a:cs typeface="Century Gothic"/>
              </a:rPr>
            </a:br>
            <a:r>
              <a:rPr lang="en-US" altLang="ko-KR" sz="3200" dirty="0">
                <a:latin typeface="Century Gothic"/>
                <a:cs typeface="Century Gothic"/>
              </a:rPr>
              <a:t>your eyes more, or your ears?</a:t>
            </a:r>
            <a:endParaRPr lang="ko-KR" altLang="en-US" sz="3200" dirty="0">
              <a:latin typeface="Century Gothic"/>
              <a:cs typeface="Century Gothic"/>
            </a:endParaRPr>
          </a:p>
        </p:txBody>
      </p:sp>
      <p:pic>
        <p:nvPicPr>
          <p:cNvPr id="3" name="McGurk.mp4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484784"/>
            <a:ext cx="7129462" cy="4010025"/>
          </a:xfrm>
        </p:spPr>
      </p:pic>
      <p:sp>
        <p:nvSpPr>
          <p:cNvPr id="2" name="TextBox 1"/>
          <p:cNvSpPr txBox="1"/>
          <p:nvPr/>
        </p:nvSpPr>
        <p:spPr>
          <a:xfrm>
            <a:off x="1763688" y="630932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http://homepage.ntu.edu.tw/~karchung/salon/McGurk.mp4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0"/>
            <a:ext cx="7524328" cy="1069514"/>
          </a:xfrm>
        </p:spPr>
        <p:txBody>
          <a:bodyPr/>
          <a:lstStyle/>
          <a:p>
            <a:r>
              <a:rPr lang="en-US" altLang="ko-KR" sz="2800" dirty="0" smtClean="0">
                <a:latin typeface="Century Gothic"/>
                <a:cs typeface="Century Gothic"/>
              </a:rPr>
              <a:t>Review: Do you remember the names </a:t>
            </a:r>
            <a:br>
              <a:rPr lang="en-US" altLang="ko-KR" sz="2800" dirty="0" smtClean="0">
                <a:latin typeface="Century Gothic"/>
                <a:cs typeface="Century Gothic"/>
              </a:rPr>
            </a:br>
            <a:r>
              <a:rPr lang="en-US" altLang="ko-KR" sz="2800" dirty="0" smtClean="0">
                <a:latin typeface="Century Gothic"/>
                <a:cs typeface="Century Gothic"/>
              </a:rPr>
              <a:t>of all the articulatory organs?</a:t>
            </a:r>
            <a:endParaRPr lang="ko-KR" altLang="en-US" sz="2800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051720" y="1052736"/>
            <a:ext cx="6563072" cy="460648"/>
          </a:xfrm>
        </p:spPr>
        <p:txBody>
          <a:bodyPr/>
          <a:lstStyle/>
          <a:p>
            <a: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Mid-sagittal view of the head</a:t>
            </a:r>
          </a:p>
        </p:txBody>
      </p:sp>
      <p:pic>
        <p:nvPicPr>
          <p:cNvPr id="3" name="Content Placeholder 2" descr="head.png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0" b="11280"/>
          <a:stretch>
            <a:fillRect/>
          </a:stretch>
        </p:blipFill>
        <p:spPr>
          <a:xfrm>
            <a:off x="2411413" y="1700213"/>
            <a:ext cx="6192837" cy="4608512"/>
          </a:xfrm>
        </p:spPr>
      </p:pic>
    </p:spTree>
    <p:extLst>
      <p:ext uri="{BB962C8B-B14F-4D97-AF65-F5344CB8AC3E}">
        <p14:creationId xmlns:p14="http://schemas.microsoft.com/office/powerpoint/2010/main" val="57995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Acoustic phonetics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051720" y="980728"/>
            <a:ext cx="6635080" cy="748680"/>
          </a:xfrm>
        </p:spPr>
        <p:txBody>
          <a:bodyPr/>
          <a:lstStyle/>
          <a:p>
            <a: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One of the few liberal arts classes where you can do </a:t>
            </a:r>
            <a:b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math and physics again!</a:t>
            </a:r>
          </a:p>
        </p:txBody>
      </p:sp>
      <p:pic>
        <p:nvPicPr>
          <p:cNvPr id="3" name="Picture 2" descr="wa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44824"/>
            <a:ext cx="6173192" cy="46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5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0"/>
            <a:ext cx="7596336" cy="1052736"/>
          </a:xfrm>
        </p:spPr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How can you visualize sound?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979712" y="5733256"/>
            <a:ext cx="6933456" cy="648072"/>
          </a:xfrm>
        </p:spPr>
        <p:txBody>
          <a:bodyPr/>
          <a:lstStyle/>
          <a:p>
            <a:r>
              <a:rPr lang="en-US" sz="2000">
                <a:hlinkClick r:id="rId2"/>
              </a:rPr>
              <a:t>https://musiclab.chromeexperiments.com/Spectrogram/</a:t>
            </a:r>
            <a:endParaRPr lang="en-US" sz="2000"/>
          </a:p>
        </p:txBody>
      </p:sp>
      <p:pic>
        <p:nvPicPr>
          <p:cNvPr id="3" name="Picture 2" descr="spectro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67536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2562" y="332656"/>
            <a:ext cx="7197910" cy="1008112"/>
          </a:xfrm>
        </p:spPr>
        <p:txBody>
          <a:bodyPr/>
          <a:lstStyle/>
          <a:p>
            <a:r>
              <a:rPr lang="en-US" altLang="ko-KR" sz="3600" dirty="0">
                <a:latin typeface="Century Gothic"/>
                <a:cs typeface="Century Gothic"/>
              </a:rPr>
              <a:t> </a:t>
            </a:r>
            <a:r>
              <a:rPr lang="en-US" altLang="ko-KR" sz="3200" dirty="0">
                <a:latin typeface="Century Gothic"/>
                <a:cs typeface="Century Gothic"/>
              </a:rPr>
              <a:t>Taiwan has a wealth of languages </a:t>
            </a:r>
            <a:br>
              <a:rPr lang="en-US" altLang="ko-KR" sz="3200" dirty="0">
                <a:latin typeface="Century Gothic"/>
                <a:cs typeface="Century Gothic"/>
              </a:rPr>
            </a:br>
            <a:r>
              <a:rPr lang="en-US" altLang="ko-KR" sz="3200" dirty="0">
                <a:latin typeface="Century Gothic"/>
                <a:cs typeface="Century Gothic"/>
              </a:rPr>
              <a:t> to explore, both indigenous</a:t>
            </a:r>
            <a:r>
              <a:rPr lang="mr-IN" altLang="ko-KR" sz="3200" dirty="0">
                <a:latin typeface="Century Gothic"/>
                <a:cs typeface="Century Gothic"/>
              </a:rPr>
              <a:t>…</a:t>
            </a:r>
            <a:endParaRPr lang="ko-KR" altLang="en-US" sz="3200" dirty="0">
              <a:latin typeface="Century Gothic"/>
              <a:cs typeface="Century Gothic"/>
            </a:endParaRPr>
          </a:p>
        </p:txBody>
      </p:sp>
      <p:pic>
        <p:nvPicPr>
          <p:cNvPr id="3" name="Content Placeholder 2" descr="bunong.jpg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b="25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567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Required class?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Introduction to Phonetics</a:t>
            </a:r>
          </a:p>
        </p:txBody>
      </p:sp>
      <p:pic>
        <p:nvPicPr>
          <p:cNvPr id="2" name="Content Placeholder 1" descr="bored.jpg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r="1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308304" cy="1296144"/>
          </a:xfrm>
        </p:spPr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</a:t>
            </a:r>
            <a:r>
              <a:rPr lang="mr-IN" altLang="ko-KR" sz="3600" dirty="0" smtClean="0">
                <a:latin typeface="Century Gothic"/>
                <a:cs typeface="Century Gothic"/>
              </a:rPr>
              <a:t>…</a:t>
            </a:r>
            <a:r>
              <a:rPr lang="en-US" altLang="ko-KR" sz="3600" dirty="0" smtClean="0">
                <a:latin typeface="Century Gothic"/>
                <a:cs typeface="Century Gothic"/>
              </a:rPr>
              <a:t>and more recent additions.</a:t>
            </a:r>
            <a:endParaRPr lang="ko-KR" altLang="en-US" sz="3600" dirty="0">
              <a:latin typeface="Century Gothic"/>
              <a:cs typeface="Century Gothic"/>
            </a:endParaRPr>
          </a:p>
        </p:txBody>
      </p:sp>
      <p:pic>
        <p:nvPicPr>
          <p:cNvPr id="3" name="Content Placeholder 2" descr="wailao.jpg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b="8243"/>
          <a:stretch>
            <a:fillRect/>
          </a:stretch>
        </p:blipFill>
        <p:spPr>
          <a:xfrm>
            <a:off x="1979712" y="1700808"/>
            <a:ext cx="6790945" cy="4291881"/>
          </a:xfrm>
        </p:spPr>
      </p:pic>
    </p:spTree>
    <p:extLst>
      <p:ext uri="{BB962C8B-B14F-4D97-AF65-F5344CB8AC3E}">
        <p14:creationId xmlns:p14="http://schemas.microsoft.com/office/powerpoint/2010/main" val="123953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Does your home sing to you?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>
                <a:latin typeface="Arial" pitchFamily="34" charset="0"/>
                <a:cs typeface="Arial" pitchFamily="34" charset="0"/>
              </a:rPr>
              <a:t>Commercial for Amazon’s Dash button</a:t>
            </a:r>
          </a:p>
        </p:txBody>
      </p:sp>
      <p:pic>
        <p:nvPicPr>
          <p:cNvPr id="5" name="AmazonDash.mp4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2071688"/>
            <a:ext cx="6564313" cy="3692525"/>
          </a:xfrm>
        </p:spPr>
      </p:pic>
      <p:sp>
        <p:nvSpPr>
          <p:cNvPr id="7" name="TextBox 6"/>
          <p:cNvSpPr txBox="1"/>
          <p:nvPr/>
        </p:nvSpPr>
        <p:spPr>
          <a:xfrm>
            <a:off x="2123728" y="6309320"/>
            <a:ext cx="678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6"/>
              </a:rPr>
              <a:t>http://homepage.ntu.edu.tw/~karchung/salon/AmazonDash.mp4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2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Can it make real music?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835696" y="980728"/>
            <a:ext cx="6707088" cy="648072"/>
          </a:xfrm>
        </p:spPr>
        <p:txBody>
          <a:bodyPr/>
          <a:lstStyle/>
          <a:p>
            <a:r>
              <a:rPr lang="en-US" altLang="ko-KR" b="1" dirty="0">
                <a:latin typeface="Arial" pitchFamily="34" charset="0"/>
                <a:cs typeface="Arial" pitchFamily="34" charset="0"/>
              </a:rPr>
              <a:t>Performed with household items</a:t>
            </a:r>
            <a:br>
              <a:rPr lang="en-US" altLang="ko-KR" b="1" dirty="0">
                <a:latin typeface="Arial" pitchFamily="34" charset="0"/>
                <a:cs typeface="Arial" pitchFamily="34" charset="0"/>
              </a:rPr>
            </a:br>
            <a:r>
              <a:rPr lang="en-US" altLang="ko-KR" b="1" dirty="0">
                <a:latin typeface="Arial" pitchFamily="34" charset="0"/>
                <a:cs typeface="Arial" pitchFamily="34" charset="0"/>
              </a:rPr>
              <a:t>by Andrew Huang, 2014</a:t>
            </a:r>
          </a:p>
        </p:txBody>
      </p:sp>
      <p:pic>
        <p:nvPicPr>
          <p:cNvPr id="2" name="Huang2014.mp4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071688"/>
            <a:ext cx="6564313" cy="3692525"/>
          </a:xfrm>
        </p:spPr>
      </p:pic>
      <p:sp>
        <p:nvSpPr>
          <p:cNvPr id="3" name="TextBox 2"/>
          <p:cNvSpPr txBox="1"/>
          <p:nvPr/>
        </p:nvSpPr>
        <p:spPr>
          <a:xfrm>
            <a:off x="2195736" y="630932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http://homepage.ntu.edu.tw/~karchung/salon/Huang2014.mp4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0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Other species that know </a:t>
            </a:r>
            <a:br>
              <a:rPr lang="en-US" altLang="ko-KR" dirty="0" smtClean="0">
                <a:latin typeface="Century Gothic"/>
                <a:cs typeface="Century Gothic"/>
              </a:rPr>
            </a:br>
            <a:r>
              <a:rPr lang="en-US" altLang="ko-KR" dirty="0" smtClean="0">
                <a:latin typeface="Century Gothic"/>
                <a:cs typeface="Century Gothic"/>
              </a:rPr>
              <a:t> how to open their ears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67744" y="1124744"/>
            <a:ext cx="6563072" cy="460648"/>
          </a:xfrm>
        </p:spPr>
        <p:txBody>
          <a:bodyPr/>
          <a:lstStyle/>
          <a:p>
            <a:r>
              <a:rPr lang="en-US" altLang="ko-KR" b="1" dirty="0">
                <a:latin typeface="Arial" pitchFamily="34" charset="0"/>
                <a:cs typeface="Arial" pitchFamily="34" charset="0"/>
              </a:rPr>
              <a:t>The lyre bird    David Attenborough: BBC Earth</a:t>
            </a:r>
          </a:p>
        </p:txBody>
      </p:sp>
      <p:pic>
        <p:nvPicPr>
          <p:cNvPr id="2" name="Lyrebird.mp4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792" y="1700808"/>
            <a:ext cx="5530850" cy="4148138"/>
          </a:xfrm>
        </p:spPr>
      </p:pic>
      <p:sp>
        <p:nvSpPr>
          <p:cNvPr id="3" name="TextBox 2"/>
          <p:cNvSpPr txBox="1"/>
          <p:nvPr/>
        </p:nvSpPr>
        <p:spPr>
          <a:xfrm>
            <a:off x="2123728" y="63813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http://homepage.ntu.edu.tw/~karchung/salon/Lyrebird.mp4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6601" y="6963"/>
            <a:ext cx="7524328" cy="1069514"/>
          </a:xfrm>
        </p:spPr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Learn phonetics online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471954" y="1124744"/>
            <a:ext cx="7704856" cy="604664"/>
          </a:xfrm>
        </p:spPr>
        <p:txBody>
          <a:bodyPr/>
          <a:lstStyle/>
          <a:p>
            <a: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http://ocw.aca.ntu.edu.tw/ntu-ocw/index.php/ocw/cou/101S102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5286"/>
          <a:stretch>
            <a:fillRect/>
          </a:stretch>
        </p:blipFill>
        <p:spPr>
          <a:xfrm>
            <a:off x="2051050" y="1844675"/>
            <a:ext cx="6646863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9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548680"/>
            <a:ext cx="7524328" cy="1584176"/>
          </a:xfrm>
        </p:spPr>
        <p:txBody>
          <a:bodyPr/>
          <a:lstStyle/>
          <a:p>
            <a:pPr algn="ctr"/>
            <a:r>
              <a:rPr lang="en-US" altLang="ko-KR" dirty="0" smtClean="0">
                <a:latin typeface="Century Gothic"/>
                <a:cs typeface="Century Gothic"/>
              </a:rPr>
              <a:t> Questions and feedback</a:t>
            </a:r>
            <a:br>
              <a:rPr lang="en-US" altLang="ko-KR" dirty="0" smtClean="0">
                <a:latin typeface="Century Gothic"/>
                <a:cs typeface="Century Gothic"/>
              </a:rPr>
            </a:br>
            <a:r>
              <a:rPr lang="en-US" altLang="ko-KR" dirty="0">
                <a:latin typeface="Century Gothic"/>
                <a:cs typeface="Century Gothic"/>
              </a:rPr>
              <a:t>welcome!</a:t>
            </a:r>
            <a:endParaRPr lang="ko-KR" altLang="en-US" dirty="0">
              <a:latin typeface="Century Gothic"/>
              <a:cs typeface="Century Gothic"/>
            </a:endParaRPr>
          </a:p>
        </p:txBody>
      </p:sp>
      <p:pic>
        <p:nvPicPr>
          <p:cNvPr id="7" name="Content Placeholder 6" descr="decibelscompared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1" r="-9351"/>
          <a:stretch>
            <a:fillRect/>
          </a:stretch>
        </p:blipFill>
        <p:spPr bwMode="auto">
          <a:xfrm>
            <a:off x="2124075" y="2349500"/>
            <a:ext cx="6562725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</a:t>
            </a:r>
            <a:r>
              <a:rPr lang="mr-IN" altLang="ko-KR" dirty="0" smtClean="0">
                <a:latin typeface="Century Gothic"/>
                <a:cs typeface="Century Gothic"/>
              </a:rPr>
              <a:t>…</a:t>
            </a:r>
            <a:r>
              <a:rPr lang="en-US" altLang="ko-KR" dirty="0" smtClean="0">
                <a:latin typeface="Century Gothic"/>
                <a:cs typeface="Century Gothic"/>
              </a:rPr>
              <a:t>or eye and ear opener?</a:t>
            </a:r>
            <a:endParaRPr lang="ko-KR" altLang="en-US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Doing phonetic fieldwork</a:t>
            </a:r>
          </a:p>
        </p:txBody>
      </p:sp>
      <p:pic>
        <p:nvPicPr>
          <p:cNvPr id="3" name="Content Placeholder 2" descr="fieldwork.JPG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b="25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588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524328" cy="1069514"/>
          </a:xfrm>
        </p:spPr>
        <p:txBody>
          <a:bodyPr/>
          <a:lstStyle/>
          <a:p>
            <a:r>
              <a:rPr lang="en-US" altLang="ko-KR" sz="3200" dirty="0" smtClean="0">
                <a:latin typeface="Century Gothic"/>
                <a:cs typeface="Century Gothic"/>
              </a:rPr>
              <a:t> The International Phonetic Alphabet</a:t>
            </a:r>
            <a:br>
              <a:rPr lang="en-US" altLang="ko-KR" sz="3200" dirty="0" smtClean="0">
                <a:latin typeface="Century Gothic"/>
                <a:cs typeface="Century Gothic"/>
              </a:rPr>
            </a:br>
            <a:r>
              <a:rPr lang="en-US" altLang="ko-KR" sz="3200" dirty="0" smtClean="0">
                <a:latin typeface="Century Gothic"/>
                <a:cs typeface="Century Gothic"/>
              </a:rPr>
              <a:t> (IPA) symbol chart: Consonants</a:t>
            </a:r>
            <a:endParaRPr lang="ko-KR" altLang="en-US" sz="32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 descr="IPA-chart.jpg"/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t="47" r="-138" b="-15"/>
          <a:stretch/>
        </p:blipFill>
        <p:spPr>
          <a:xfrm>
            <a:off x="481743" y="2043896"/>
            <a:ext cx="8423210" cy="3752008"/>
          </a:xfrm>
        </p:spPr>
      </p:pic>
    </p:spTree>
    <p:extLst>
      <p:ext uri="{BB962C8B-B14F-4D97-AF65-F5344CB8AC3E}">
        <p14:creationId xmlns:p14="http://schemas.microsoft.com/office/powerpoint/2010/main" val="117579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524328" cy="1069514"/>
          </a:xfrm>
        </p:spPr>
        <p:txBody>
          <a:bodyPr/>
          <a:lstStyle/>
          <a:p>
            <a:r>
              <a:rPr lang="en-US" altLang="ko-KR" sz="3200" dirty="0" smtClean="0">
                <a:latin typeface="Century Gothic"/>
                <a:cs typeface="Century Gothic"/>
              </a:rPr>
              <a:t> The International Phonetic Alphabet</a:t>
            </a:r>
            <a:br>
              <a:rPr lang="en-US" altLang="ko-KR" sz="3200" dirty="0" smtClean="0">
                <a:latin typeface="Century Gothic"/>
                <a:cs typeface="Century Gothic"/>
              </a:rPr>
            </a:br>
            <a:r>
              <a:rPr lang="en-US" altLang="ko-KR" sz="3200" dirty="0" smtClean="0">
                <a:latin typeface="Century Gothic"/>
                <a:cs typeface="Century Gothic"/>
              </a:rPr>
              <a:t> (IPA) symbol chart: Vowels</a:t>
            </a:r>
            <a:endParaRPr lang="ko-KR" altLang="en-US" sz="3200" dirty="0">
              <a:latin typeface="Century Gothic"/>
              <a:cs typeface="Century Gothic"/>
            </a:endParaRPr>
          </a:p>
        </p:txBody>
      </p:sp>
      <p:pic>
        <p:nvPicPr>
          <p:cNvPr id="3" name="Content Placeholder 2" descr="vowelsipa.gif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46" r="-17546"/>
          <a:stretch>
            <a:fillRect/>
          </a:stretch>
        </p:blipFill>
        <p:spPr>
          <a:xfrm>
            <a:off x="1834973" y="1844824"/>
            <a:ext cx="7291943" cy="4608512"/>
          </a:xfrm>
        </p:spPr>
      </p:pic>
    </p:spTree>
    <p:extLst>
      <p:ext uri="{BB962C8B-B14F-4D97-AF65-F5344CB8AC3E}">
        <p14:creationId xmlns:p14="http://schemas.microsoft.com/office/powerpoint/2010/main" val="321510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956376" cy="1008112"/>
          </a:xfrm>
        </p:spPr>
        <p:txBody>
          <a:bodyPr/>
          <a:lstStyle/>
          <a:p>
            <a:r>
              <a:rPr lang="en-US" altLang="ko-KR" sz="3200" dirty="0" smtClean="0">
                <a:latin typeface="Century Gothic"/>
                <a:cs typeface="Century Gothic"/>
              </a:rPr>
              <a:t> The International Phonetic Alphabet</a:t>
            </a:r>
            <a:br>
              <a:rPr lang="en-US" altLang="ko-KR" sz="3200" dirty="0" smtClean="0">
                <a:latin typeface="Century Gothic"/>
                <a:cs typeface="Century Gothic"/>
              </a:rPr>
            </a:br>
            <a:r>
              <a:rPr lang="en-US" altLang="ko-KR" sz="3200" dirty="0" smtClean="0">
                <a:latin typeface="Century Gothic"/>
                <a:cs typeface="Century Gothic"/>
              </a:rPr>
              <a:t> (IPA) symbol chart: Suprasegmentals</a:t>
            </a:r>
            <a:endParaRPr lang="ko-KR" altLang="en-US" sz="32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supras.gif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84" r="-49584"/>
          <a:stretch>
            <a:fillRect/>
          </a:stretch>
        </p:blipFill>
        <p:spPr>
          <a:xfrm>
            <a:off x="1624184" y="1772816"/>
            <a:ext cx="7519816" cy="4752528"/>
          </a:xfrm>
        </p:spPr>
      </p:pic>
    </p:spTree>
    <p:extLst>
      <p:ext uri="{BB962C8B-B14F-4D97-AF65-F5344CB8AC3E}">
        <p14:creationId xmlns:p14="http://schemas.microsoft.com/office/powerpoint/2010/main" val="345616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>
                <a:latin typeface="Century Gothic"/>
                <a:cs typeface="Century Gothic"/>
              </a:rPr>
              <a:t>Articulatory phonetics</a:t>
            </a:r>
            <a:endParaRPr lang="ko-KR" altLang="en-US" sz="3600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051720" y="980728"/>
            <a:ext cx="6563072" cy="460648"/>
          </a:xfrm>
        </p:spPr>
        <p:txBody>
          <a:bodyPr/>
          <a:lstStyle/>
          <a:p>
            <a: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Mid-sagittal view of the head</a:t>
            </a:r>
          </a:p>
        </p:txBody>
      </p:sp>
      <p:pic>
        <p:nvPicPr>
          <p:cNvPr id="3" name="Content Placeholder 2" descr="head.png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7" r="-14567"/>
          <a:stretch>
            <a:fillRect/>
          </a:stretch>
        </p:blipFill>
        <p:spPr>
          <a:xfrm>
            <a:off x="1763687" y="1592894"/>
            <a:ext cx="6840761" cy="5090677"/>
          </a:xfrm>
        </p:spPr>
      </p:pic>
    </p:spTree>
    <p:extLst>
      <p:ext uri="{BB962C8B-B14F-4D97-AF65-F5344CB8AC3E}">
        <p14:creationId xmlns:p14="http://schemas.microsoft.com/office/powerpoint/2010/main" val="285613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24328" cy="1069514"/>
          </a:xfrm>
        </p:spPr>
        <p:txBody>
          <a:bodyPr/>
          <a:lstStyle/>
          <a:p>
            <a:r>
              <a:rPr lang="en-US" altLang="ko-KR" dirty="0" smtClean="0">
                <a:latin typeface="Century Gothic"/>
                <a:cs typeface="Century Gothic"/>
              </a:rPr>
              <a:t> </a:t>
            </a:r>
            <a:r>
              <a:rPr lang="en-US" altLang="ko-KR" sz="3200" dirty="0" smtClean="0">
                <a:latin typeface="Century Gothic"/>
                <a:cs typeface="Century Gothic"/>
              </a:rPr>
              <a:t>What do your vocal folds look like, </a:t>
            </a:r>
            <a:br>
              <a:rPr lang="en-US" altLang="ko-KR" sz="3200" dirty="0" smtClean="0">
                <a:latin typeface="Century Gothic"/>
                <a:cs typeface="Century Gothic"/>
              </a:rPr>
            </a:br>
            <a:r>
              <a:rPr lang="en-US" altLang="ko-KR" sz="3200" dirty="0" smtClean="0">
                <a:latin typeface="Century Gothic"/>
                <a:cs typeface="Century Gothic"/>
              </a:rPr>
              <a:t> and how do they work?</a:t>
            </a:r>
            <a:endParaRPr lang="ko-KR" altLang="en-US" sz="3200" dirty="0">
              <a:latin typeface="Century Gothic"/>
              <a:cs typeface="Century Gothic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123728" y="1196752"/>
            <a:ext cx="6563072" cy="460648"/>
          </a:xfrm>
        </p:spPr>
        <p:txBody>
          <a:bodyPr/>
          <a:lstStyle/>
          <a:p>
            <a:r>
              <a:rPr lang="en-US" altLang="ko-KR" b="1" dirty="0">
                <a:solidFill>
                  <a:srgbClr val="506E41"/>
                </a:solidFill>
                <a:latin typeface="Arial" pitchFamily="34" charset="0"/>
                <a:cs typeface="Arial" pitchFamily="34" charset="0"/>
              </a:rPr>
              <a:t>Fantastic Voyage: A Journey into the Human Voice </a:t>
            </a:r>
          </a:p>
        </p:txBody>
      </p:sp>
      <p:pic>
        <p:nvPicPr>
          <p:cNvPr id="5" name="vocalfolds.mp4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1772816"/>
            <a:ext cx="5680075" cy="4148138"/>
          </a:xfrm>
        </p:spPr>
      </p:pic>
      <p:sp>
        <p:nvSpPr>
          <p:cNvPr id="2" name="TextBox 1"/>
          <p:cNvSpPr txBox="1"/>
          <p:nvPr/>
        </p:nvSpPr>
        <p:spPr>
          <a:xfrm>
            <a:off x="2339752" y="648568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http://homepage.ntu.edu.tw/~karchung/salon/vocalfolds.mp4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latin typeface="Century Gothic"/>
                <a:cs typeface="Century Gothic"/>
              </a:rPr>
              <a:t> </a:t>
            </a:r>
            <a:r>
              <a:rPr lang="en-US" altLang="ko-KR" sz="5400" dirty="0" smtClean="0">
                <a:latin typeface="Century Gothic"/>
                <a:cs typeface="Century Gothic"/>
              </a:rPr>
              <a:t>Open your ears!</a:t>
            </a:r>
            <a:endParaRPr lang="ko-KR" altLang="en-US" sz="5400" dirty="0">
              <a:latin typeface="Century Gothic"/>
              <a:cs typeface="Century Gothic"/>
            </a:endParaRPr>
          </a:p>
        </p:txBody>
      </p:sp>
      <p:pic>
        <p:nvPicPr>
          <p:cNvPr id="3" name="Content Placeholder 2" descr="Child_holding_ears2.jpg"/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b="26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201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349</Words>
  <Application>Microsoft Macintosh PowerPoint</Application>
  <PresentationFormat>On-screen Show (4:3)</PresentationFormat>
  <Paragraphs>92</Paragraphs>
  <Slides>25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Custom Design</vt:lpstr>
      <vt:lpstr>PowerPoint Presentation</vt:lpstr>
      <vt:lpstr> Required class?</vt:lpstr>
      <vt:lpstr> …or eye and ear opener?</vt:lpstr>
      <vt:lpstr> The International Phonetic Alphabet  (IPA) symbol chart: Consonants</vt:lpstr>
      <vt:lpstr> The International Phonetic Alphabet  (IPA) symbol chart: Vowels</vt:lpstr>
      <vt:lpstr> The International Phonetic Alphabet  (IPA) symbol chart: Suprasegmentals</vt:lpstr>
      <vt:lpstr>Articulatory phonetics</vt:lpstr>
      <vt:lpstr> What do your vocal folds look like,   and how do they work?</vt:lpstr>
      <vt:lpstr> Open your ears!</vt:lpstr>
      <vt:lpstr> A short listening quiz</vt:lpstr>
      <vt:lpstr>What is compound  noun stress? (1)</vt:lpstr>
      <vt:lpstr>What is compound  noun stress? (2)</vt:lpstr>
      <vt:lpstr>Does Chinese have contractions,like English do not = don’t?</vt:lpstr>
      <vt:lpstr> Can you propose a rule  for contraction and elision  in Chinese?</vt:lpstr>
      <vt:lpstr>The McGurk Effect: Do you believe  your eyes more, or your ears?</vt:lpstr>
      <vt:lpstr>Review: Do you remember the names  of all the articulatory organs?</vt:lpstr>
      <vt:lpstr>Acoustic phonetics</vt:lpstr>
      <vt:lpstr>How can you visualize sound?</vt:lpstr>
      <vt:lpstr> Taiwan has a wealth of languages   to explore, both indigenous…</vt:lpstr>
      <vt:lpstr> …and more recent additions.</vt:lpstr>
      <vt:lpstr> Does your home sing to you?</vt:lpstr>
      <vt:lpstr> Can it make real music?</vt:lpstr>
      <vt:lpstr> Other species that know   how to open their ears</vt:lpstr>
      <vt:lpstr>Learn phonetics online</vt:lpstr>
      <vt:lpstr> Questions and feedback welcome!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Karen Steffen Chung</cp:lastModifiedBy>
  <cp:revision>147</cp:revision>
  <dcterms:created xsi:type="dcterms:W3CDTF">2014-04-01T16:35:38Z</dcterms:created>
  <dcterms:modified xsi:type="dcterms:W3CDTF">2020-02-22T06:25:42Z</dcterms:modified>
</cp:coreProperties>
</file>