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8" r:id="rId4"/>
    <p:sldId id="286" r:id="rId5"/>
    <p:sldId id="289" r:id="rId6"/>
    <p:sldId id="275" r:id="rId7"/>
    <p:sldId id="276" r:id="rId8"/>
    <p:sldId id="277" r:id="rId9"/>
    <p:sldId id="290" r:id="rId10"/>
    <p:sldId id="280" r:id="rId11"/>
    <p:sldId id="278" r:id="rId12"/>
    <p:sldId id="279" r:id="rId13"/>
    <p:sldId id="283" r:id="rId14"/>
    <p:sldId id="284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2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733" autoAdjust="0"/>
  </p:normalViewPr>
  <p:slideViewPr>
    <p:cSldViewPr>
      <p:cViewPr>
        <p:scale>
          <a:sx n="75" d="100"/>
          <a:sy n="75" d="100"/>
        </p:scale>
        <p:origin x="-123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5578-C97B-457D-B951-F77FF5B5C307}" type="datetimeFigureOut">
              <a:rPr lang="zh-TW" altLang="en-US" smtClean="0"/>
              <a:t>2015/10/4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0391-EBAB-4843-BF75-1ED1A3CB56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985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5578-C97B-457D-B951-F77FF5B5C307}" type="datetimeFigureOut">
              <a:rPr lang="zh-TW" altLang="en-US" smtClean="0"/>
              <a:t>2015/10/4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0391-EBAB-4843-BF75-1ED1A3CB56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9150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5578-C97B-457D-B951-F77FF5B5C307}" type="datetimeFigureOut">
              <a:rPr lang="zh-TW" altLang="en-US" smtClean="0"/>
              <a:t>2015/10/4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0391-EBAB-4843-BF75-1ED1A3CB56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88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5578-C97B-457D-B951-F77FF5B5C307}" type="datetimeFigureOut">
              <a:rPr lang="zh-TW" altLang="en-US" smtClean="0"/>
              <a:t>2015/10/4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0391-EBAB-4843-BF75-1ED1A3CB56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7835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5578-C97B-457D-B951-F77FF5B5C307}" type="datetimeFigureOut">
              <a:rPr lang="zh-TW" altLang="en-US" smtClean="0"/>
              <a:t>2015/10/4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0391-EBAB-4843-BF75-1ED1A3CB56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8475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5578-C97B-457D-B951-F77FF5B5C307}" type="datetimeFigureOut">
              <a:rPr lang="zh-TW" altLang="en-US" smtClean="0"/>
              <a:t>2015/10/4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0391-EBAB-4843-BF75-1ED1A3CB56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24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5578-C97B-457D-B951-F77FF5B5C307}" type="datetimeFigureOut">
              <a:rPr lang="zh-TW" altLang="en-US" smtClean="0"/>
              <a:t>2015/10/4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0391-EBAB-4843-BF75-1ED1A3CB56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193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5578-C97B-457D-B951-F77FF5B5C307}" type="datetimeFigureOut">
              <a:rPr lang="zh-TW" altLang="en-US" smtClean="0"/>
              <a:t>2015/10/4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0391-EBAB-4843-BF75-1ED1A3CB56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1404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5578-C97B-457D-B951-F77FF5B5C307}" type="datetimeFigureOut">
              <a:rPr lang="zh-TW" altLang="en-US" smtClean="0"/>
              <a:t>2015/10/4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0391-EBAB-4843-BF75-1ED1A3CB56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1712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5578-C97B-457D-B951-F77FF5B5C307}" type="datetimeFigureOut">
              <a:rPr lang="zh-TW" altLang="en-US" smtClean="0"/>
              <a:t>2015/10/4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0391-EBAB-4843-BF75-1ED1A3CB56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8873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5578-C97B-457D-B951-F77FF5B5C307}" type="datetimeFigureOut">
              <a:rPr lang="zh-TW" altLang="en-US" smtClean="0"/>
              <a:t>2015/10/4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0391-EBAB-4843-BF75-1ED1A3CB56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706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25578-C97B-457D-B951-F77FF5B5C307}" type="datetimeFigureOut">
              <a:rPr lang="zh-TW" altLang="en-US" smtClean="0"/>
              <a:t>2015/10/4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70391-EBAB-4843-BF75-1ED1A3CB56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47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204448" cy="6336704"/>
          </a:xfrm>
        </p:spPr>
        <p:txBody>
          <a:bodyPr>
            <a:noAutofit/>
          </a:bodyPr>
          <a:lstStyle/>
          <a:p>
            <a:r>
              <a:rPr lang="en-US" altLang="zh-TW" sz="4800" b="1" dirty="0" smtClean="0">
                <a:solidFill>
                  <a:schemeClr val="tx2"/>
                </a:solidFill>
                <a:latin typeface="Arial"/>
                <a:cs typeface="Arial"/>
              </a:rPr>
              <a:t>An Introduction to the</a:t>
            </a:r>
            <a:r>
              <a:rPr lang="en-US" altLang="zh-TW" sz="4800" b="1" dirty="0" smtClean="0">
                <a:latin typeface="Arial"/>
                <a:cs typeface="Arial"/>
              </a:rPr>
              <a:t/>
            </a:r>
            <a:br>
              <a:rPr lang="en-US" altLang="zh-TW" sz="4800" b="1" dirty="0" smtClean="0">
                <a:latin typeface="Arial"/>
                <a:cs typeface="Arial"/>
              </a:rPr>
            </a:br>
            <a:r>
              <a:rPr lang="en-US" altLang="zh-TW" sz="4800" b="1" dirty="0">
                <a:latin typeface="Arial"/>
                <a:cs typeface="Arial"/>
              </a:rPr>
              <a:t/>
            </a:r>
            <a:br>
              <a:rPr lang="en-US" altLang="zh-TW" sz="4800" b="1" dirty="0">
                <a:latin typeface="Arial"/>
                <a:cs typeface="Arial"/>
              </a:rPr>
            </a:br>
            <a:r>
              <a:rPr lang="en-US" altLang="zh-TW" sz="4800" b="1" dirty="0" smtClean="0">
                <a:latin typeface="Arial"/>
                <a:cs typeface="Arial"/>
              </a:rPr>
              <a:t/>
            </a:r>
            <a:br>
              <a:rPr lang="en-US" altLang="zh-TW" sz="4800" b="1" dirty="0" smtClean="0">
                <a:latin typeface="Arial"/>
                <a:cs typeface="Arial"/>
              </a:rPr>
            </a:br>
            <a:r>
              <a:rPr lang="en-US" altLang="zh-TW" sz="4800" b="1" dirty="0" smtClean="0">
                <a:latin typeface="Arial"/>
                <a:cs typeface="Arial"/>
              </a:rPr>
              <a:t/>
            </a:r>
            <a:br>
              <a:rPr lang="en-US" altLang="zh-TW" sz="4800" b="1" dirty="0" smtClean="0">
                <a:latin typeface="Arial"/>
                <a:cs typeface="Arial"/>
              </a:rPr>
            </a:br>
            <a:r>
              <a:rPr lang="en-US" altLang="zh-TW" sz="4800" dirty="0" smtClean="0">
                <a:latin typeface="Arial"/>
                <a:cs typeface="Arial"/>
              </a:rPr>
              <a:t/>
            </a:r>
            <a:br>
              <a:rPr lang="en-US" altLang="zh-TW" sz="4800" dirty="0" smtClean="0">
                <a:latin typeface="Arial"/>
                <a:cs typeface="Arial"/>
              </a:rPr>
            </a:br>
            <a:r>
              <a:rPr lang="en-US" altLang="zh-TW" sz="4800" b="1" dirty="0" smtClean="0">
                <a:solidFill>
                  <a:schemeClr val="tx2"/>
                </a:solidFill>
                <a:latin typeface="Arial"/>
                <a:cs typeface="Arial"/>
              </a:rPr>
              <a:t>and Text Mark-up</a:t>
            </a:r>
            <a:r>
              <a:rPr lang="en-US" altLang="zh-TW" sz="4800" b="1" dirty="0">
                <a:solidFill>
                  <a:schemeClr val="tx2"/>
                </a:solidFill>
                <a:latin typeface="Arial"/>
                <a:cs typeface="Arial"/>
              </a:rPr>
              <a:t/>
            </a:r>
            <a:br>
              <a:rPr lang="en-US" altLang="zh-TW" sz="4800" b="1" dirty="0">
                <a:solidFill>
                  <a:schemeClr val="tx2"/>
                </a:solidFill>
                <a:latin typeface="Arial"/>
                <a:cs typeface="Arial"/>
              </a:rPr>
            </a:br>
            <a:r>
              <a:rPr lang="en-US" altLang="zh-TW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200" b="1" dirty="0" err="1" smtClean="0">
                <a:solidFill>
                  <a:srgbClr val="682A29"/>
                </a:solidFill>
                <a:latin typeface="Arial"/>
                <a:cs typeface="Arial"/>
              </a:rPr>
              <a:t>Chander</a:t>
            </a:r>
            <a:r>
              <a:rPr lang="en-US" altLang="zh-TW" sz="3200" b="1" dirty="0" smtClean="0">
                <a:solidFill>
                  <a:srgbClr val="682A29"/>
                </a:solidFill>
                <a:latin typeface="Arial"/>
                <a:cs typeface="Arial"/>
              </a:rPr>
              <a:t> Tseng  </a:t>
            </a:r>
            <a:r>
              <a:rPr lang="zh-TW" altLang="en-US" sz="3200" b="1" dirty="0" smtClean="0">
                <a:solidFill>
                  <a:srgbClr val="682A29"/>
                </a:solidFill>
                <a:latin typeface="Arial"/>
                <a:cs typeface="Arial"/>
              </a:rPr>
              <a:t>曾國奕</a:t>
            </a:r>
            <a:r>
              <a:rPr lang="en-US" altLang="zh-TW" sz="3200" dirty="0" smtClean="0">
                <a:solidFill>
                  <a:srgbClr val="682A29"/>
                </a:solidFill>
                <a:latin typeface="Arial"/>
                <a:cs typeface="Arial"/>
              </a:rPr>
              <a:t/>
            </a:r>
            <a:br>
              <a:rPr lang="en-US" altLang="zh-TW" sz="3200" dirty="0" smtClean="0">
                <a:solidFill>
                  <a:srgbClr val="682A29"/>
                </a:solidFill>
                <a:latin typeface="Arial"/>
                <a:cs typeface="Arial"/>
              </a:rPr>
            </a:br>
            <a:r>
              <a:rPr lang="en-US" altLang="zh-TW" sz="2400" dirty="0" smtClean="0">
                <a:solidFill>
                  <a:schemeClr val="tx2"/>
                </a:solidFill>
                <a:latin typeface="Arial"/>
                <a:cs typeface="Arial"/>
              </a:rPr>
              <a:t>October 2015</a:t>
            </a:r>
            <a:endParaRPr lang="zh-TW" altLang="en-US" sz="2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4" name="Picture 3" descr="05ipa002_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712" y="1556792"/>
            <a:ext cx="532930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4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rgbClr val="1F497D"/>
                </a:solidFill>
                <a:latin typeface="Arial"/>
                <a:cs typeface="Arial"/>
              </a:rPr>
              <a:t>3. How to Mark </a:t>
            </a:r>
            <a:r>
              <a:rPr lang="en-US" altLang="zh-TW" b="1" dirty="0" smtClean="0">
                <a:solidFill>
                  <a:srgbClr val="FF0000"/>
                </a:solidFill>
                <a:latin typeface="Arial"/>
                <a:cs typeface="Arial"/>
              </a:rPr>
              <a:t>Tonic Stress</a:t>
            </a:r>
            <a:endParaRPr lang="zh-TW" alt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/>
                </a:solidFill>
                <a:latin typeface="Arial"/>
                <a:cs typeface="Arial"/>
              </a:rPr>
              <a:t>Mark the </a:t>
            </a:r>
            <a:r>
              <a:rPr lang="en-US" altLang="zh-TW" b="1" dirty="0" smtClean="0">
                <a:solidFill>
                  <a:srgbClr val="FF0000"/>
                </a:solidFill>
                <a:latin typeface="Arial"/>
                <a:cs typeface="Arial"/>
              </a:rPr>
              <a:t>last stressed syllable </a:t>
            </a:r>
            <a:r>
              <a:rPr lang="en-US" altLang="zh-TW" dirty="0" smtClean="0">
                <a:solidFill>
                  <a:schemeClr val="tx2"/>
                </a:solidFill>
                <a:latin typeface="Arial"/>
                <a:cs typeface="Arial"/>
              </a:rPr>
              <a:t>in each </a:t>
            </a:r>
            <a:r>
              <a:rPr lang="en-US" altLang="zh-TW" b="1" dirty="0" smtClean="0">
                <a:solidFill>
                  <a:schemeClr val="tx2"/>
                </a:solidFill>
                <a:latin typeface="Arial"/>
                <a:cs typeface="Arial"/>
              </a:rPr>
              <a:t>phrase</a:t>
            </a:r>
            <a:r>
              <a:rPr lang="en-US" altLang="zh-TW" dirty="0" smtClean="0">
                <a:solidFill>
                  <a:schemeClr val="tx2"/>
                </a:solidFill>
                <a:latin typeface="Arial"/>
                <a:cs typeface="Arial"/>
              </a:rPr>
              <a:t> with an </a:t>
            </a:r>
            <a:r>
              <a:rPr lang="en-US" altLang="zh-TW" b="1" dirty="0" smtClean="0">
                <a:solidFill>
                  <a:srgbClr val="FF0000"/>
                </a:solidFill>
                <a:latin typeface="Arial"/>
                <a:cs typeface="Arial"/>
              </a:rPr>
              <a:t>asterisk</a:t>
            </a:r>
            <a:r>
              <a:rPr lang="en-US" altLang="zh-TW" b="1" dirty="0" smtClean="0">
                <a:solidFill>
                  <a:schemeClr val="tx2"/>
                </a:solidFill>
                <a:latin typeface="Arial"/>
                <a:cs typeface="Arial"/>
              </a:rPr>
              <a:t> *</a:t>
            </a:r>
            <a:endParaRPr lang="zh-TW" altLang="en-US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5" b="70619"/>
          <a:stretch/>
        </p:blipFill>
        <p:spPr>
          <a:xfrm>
            <a:off x="179512" y="3717032"/>
            <a:ext cx="6685781" cy="164333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33" b="55741"/>
          <a:stretch/>
        </p:blipFill>
        <p:spPr>
          <a:xfrm>
            <a:off x="3347864" y="5301207"/>
            <a:ext cx="5584597" cy="143988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33" b="43333"/>
          <a:stretch/>
        </p:blipFill>
        <p:spPr>
          <a:xfrm>
            <a:off x="3419872" y="2636912"/>
            <a:ext cx="5567253" cy="131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0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2218258"/>
          </a:xfrm>
        </p:spPr>
        <p:txBody>
          <a:bodyPr>
            <a:normAutofit fontScale="90000"/>
          </a:bodyPr>
          <a:lstStyle/>
          <a:p>
            <a:r>
              <a:rPr lang="en-US" altLang="zh-TW" b="1" dirty="0">
                <a:solidFill>
                  <a:srgbClr val="1F497D"/>
                </a:solidFill>
                <a:latin typeface="Arial"/>
                <a:cs typeface="Arial"/>
              </a:rPr>
              <a:t>4</a:t>
            </a:r>
            <a:r>
              <a:rPr lang="en-US" altLang="zh-TW" b="1" dirty="0" smtClean="0">
                <a:solidFill>
                  <a:srgbClr val="1F497D"/>
                </a:solidFill>
                <a:latin typeface="Arial"/>
                <a:cs typeface="Arial"/>
              </a:rPr>
              <a:t>. Mark a </a:t>
            </a:r>
            <a:r>
              <a:rPr lang="en-US" altLang="zh-TW" b="1" dirty="0" smtClean="0">
                <a:solidFill>
                  <a:srgbClr val="FF0000"/>
                </a:solidFill>
                <a:latin typeface="Arial"/>
                <a:cs typeface="Arial"/>
              </a:rPr>
              <a:t>short pause </a:t>
            </a:r>
            <a:r>
              <a:rPr lang="en-US" altLang="zh-TW" b="1" dirty="0" smtClean="0">
                <a:solidFill>
                  <a:srgbClr val="1F497D"/>
                </a:solidFill>
                <a:latin typeface="Arial"/>
                <a:cs typeface="Arial"/>
              </a:rPr>
              <a:t>with a </a:t>
            </a:r>
            <a:r>
              <a:rPr lang="en-US" altLang="zh-TW" b="1" dirty="0" smtClean="0">
                <a:solidFill>
                  <a:srgbClr val="FF0000"/>
                </a:solidFill>
                <a:latin typeface="Arial"/>
                <a:cs typeface="Arial"/>
              </a:rPr>
              <a:t>vertical line</a:t>
            </a:r>
            <a:r>
              <a:rPr lang="en-US" altLang="zh-TW" b="1" dirty="0" smtClean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en-US" altLang="zh-TW" sz="4800" b="1" dirty="0" smtClean="0">
                <a:solidFill>
                  <a:srgbClr val="1F497D"/>
                </a:solidFill>
                <a:latin typeface="Arial"/>
                <a:cs typeface="Arial"/>
              </a:rPr>
              <a:t>|</a:t>
            </a:r>
            <a:r>
              <a:rPr lang="en-US" altLang="zh-TW" b="1" dirty="0" smtClean="0">
                <a:solidFill>
                  <a:srgbClr val="1F497D"/>
                </a:solidFill>
                <a:latin typeface="Arial"/>
                <a:cs typeface="Arial"/>
              </a:rPr>
              <a:t>, a </a:t>
            </a:r>
            <a:r>
              <a:rPr lang="en-US" altLang="zh-TW" b="1" dirty="0" smtClean="0">
                <a:solidFill>
                  <a:srgbClr val="FF0000"/>
                </a:solidFill>
                <a:latin typeface="Arial"/>
                <a:cs typeface="Arial"/>
              </a:rPr>
              <a:t>longer pause </a:t>
            </a:r>
            <a:r>
              <a:rPr lang="en-US" altLang="zh-TW" b="1" dirty="0" smtClean="0">
                <a:solidFill>
                  <a:srgbClr val="1F497D"/>
                </a:solidFill>
                <a:latin typeface="Arial"/>
                <a:cs typeface="Arial"/>
              </a:rPr>
              <a:t>with a </a:t>
            </a:r>
            <a:r>
              <a:rPr lang="en-US" altLang="zh-TW" b="1" dirty="0" smtClean="0">
                <a:solidFill>
                  <a:srgbClr val="FF0000"/>
                </a:solidFill>
                <a:latin typeface="Arial"/>
                <a:cs typeface="Arial"/>
              </a:rPr>
              <a:t>double vertical line </a:t>
            </a:r>
            <a:r>
              <a:rPr lang="en-US" altLang="zh-TW" sz="4800" b="1" dirty="0" smtClean="0">
                <a:solidFill>
                  <a:srgbClr val="1F497D"/>
                </a:solidFill>
                <a:latin typeface="Arial"/>
                <a:cs typeface="Arial"/>
              </a:rPr>
              <a:t>||</a:t>
            </a:r>
            <a:r>
              <a:rPr lang="en-US" altLang="zh-TW" b="1" dirty="0">
                <a:solidFill>
                  <a:srgbClr val="1F497D"/>
                </a:solidFill>
                <a:latin typeface="Arial"/>
                <a:cs typeface="Arial"/>
              </a:rPr>
              <a:t>.</a:t>
            </a:r>
            <a:endParaRPr lang="zh-TW" altLang="en-US" sz="4800" b="1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32" r="13063" b="29012"/>
          <a:stretch/>
        </p:blipFill>
        <p:spPr>
          <a:xfrm>
            <a:off x="0" y="2924944"/>
            <a:ext cx="9036496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2146250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tx2"/>
                </a:solidFill>
                <a:latin typeface="Arial"/>
                <a:cs typeface="Arial"/>
              </a:rPr>
              <a:t>5. Use </a:t>
            </a:r>
            <a:r>
              <a:rPr lang="en-US" altLang="zh-TW" b="1" dirty="0" smtClean="0">
                <a:solidFill>
                  <a:srgbClr val="FF0000"/>
                </a:solidFill>
                <a:latin typeface="Arial"/>
                <a:cs typeface="Arial"/>
              </a:rPr>
              <a:t>curved lines </a:t>
            </a:r>
            <a:r>
              <a:rPr lang="en-US" altLang="zh-TW" b="1" dirty="0" smtClean="0">
                <a:solidFill>
                  <a:schemeClr val="tx2"/>
                </a:solidFill>
                <a:latin typeface="Arial"/>
                <a:cs typeface="Arial"/>
              </a:rPr>
              <a:t>to mark </a:t>
            </a:r>
            <a:r>
              <a:rPr lang="en-US" altLang="zh-TW" b="1" dirty="0" smtClean="0">
                <a:solidFill>
                  <a:srgbClr val="FF0000"/>
                </a:solidFill>
                <a:latin typeface="Arial"/>
                <a:cs typeface="Arial"/>
              </a:rPr>
              <a:t>continuation rises </a:t>
            </a:r>
            <a:r>
              <a:rPr lang="en-US" altLang="zh-TW" b="1" dirty="0" smtClean="0">
                <a:solidFill>
                  <a:schemeClr val="tx2"/>
                </a:solidFill>
                <a:latin typeface="Arial"/>
                <a:cs typeface="Arial"/>
              </a:rPr>
              <a:t>and other </a:t>
            </a:r>
            <a:r>
              <a:rPr lang="en-US" altLang="zh-TW" b="1" dirty="0" smtClean="0">
                <a:solidFill>
                  <a:srgbClr val="FF0000"/>
                </a:solidFill>
                <a:latin typeface="Arial"/>
                <a:cs typeface="Arial"/>
              </a:rPr>
              <a:t>rising</a:t>
            </a:r>
            <a:r>
              <a:rPr lang="en-US" altLang="zh-TW" b="1" dirty="0" smtClean="0">
                <a:solidFill>
                  <a:schemeClr val="tx2"/>
                </a:solidFill>
                <a:latin typeface="Arial"/>
                <a:cs typeface="Arial"/>
              </a:rPr>
              <a:t> or </a:t>
            </a:r>
            <a:r>
              <a:rPr lang="en-US" altLang="zh-TW" b="1" dirty="0" smtClean="0">
                <a:solidFill>
                  <a:srgbClr val="FF0000"/>
                </a:solidFill>
                <a:latin typeface="Arial"/>
                <a:cs typeface="Arial"/>
              </a:rPr>
              <a:t>falling intonations</a:t>
            </a:r>
            <a:r>
              <a:rPr lang="en-US" altLang="zh-TW" b="1" dirty="0" smtClean="0">
                <a:solidFill>
                  <a:schemeClr val="tx2"/>
                </a:solidFill>
                <a:latin typeface="Arial"/>
                <a:cs typeface="Arial"/>
              </a:rPr>
              <a:t>.</a:t>
            </a:r>
            <a:endParaRPr lang="zh-TW" altLang="en-US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6" b="35926"/>
          <a:stretch/>
        </p:blipFill>
        <p:spPr>
          <a:xfrm>
            <a:off x="0" y="2636912"/>
            <a:ext cx="9144000" cy="408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2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75240" cy="1080120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tx2"/>
                </a:solidFill>
              </a:rPr>
              <a:t>這兩個符號不一樣喔</a:t>
            </a:r>
            <a:r>
              <a:rPr lang="en-US" altLang="zh-TW" b="1" dirty="0" smtClean="0">
                <a:solidFill>
                  <a:schemeClr val="tx2"/>
                </a:solidFill>
              </a:rPr>
              <a:t>!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9552" y="1268760"/>
            <a:ext cx="4248472" cy="885776"/>
          </a:xfrm>
        </p:spPr>
        <p:txBody>
          <a:bodyPr>
            <a:noAutofit/>
          </a:bodyPr>
          <a:lstStyle/>
          <a:p>
            <a:pPr algn="ctr"/>
            <a:r>
              <a:rPr lang="en-US" altLang="zh-TW" sz="4800" dirty="0" smtClean="0">
                <a:solidFill>
                  <a:srgbClr val="FF0000"/>
                </a:solidFill>
              </a:rPr>
              <a:t>//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95536" y="2204864"/>
            <a:ext cx="4184204" cy="2016224"/>
          </a:xfrm>
        </p:spPr>
        <p:txBody>
          <a:bodyPr>
            <a:normAutofit lnSpcReduction="10000"/>
          </a:bodyPr>
          <a:lstStyle/>
          <a:p>
            <a:r>
              <a:rPr lang="en-US" altLang="zh-TW" sz="3200" dirty="0" smtClean="0">
                <a:solidFill>
                  <a:srgbClr val="1F497D"/>
                </a:solidFill>
                <a:latin typeface="Arial"/>
                <a:cs typeface="Arial"/>
              </a:rPr>
              <a:t>General, </a:t>
            </a:r>
            <a:r>
              <a:rPr lang="en-US" altLang="zh-TW" sz="3200" b="1" dirty="0" smtClean="0">
                <a:solidFill>
                  <a:srgbClr val="FF0000"/>
                </a:solidFill>
                <a:latin typeface="Arial"/>
                <a:cs typeface="Arial"/>
              </a:rPr>
              <a:t>theoretical</a:t>
            </a:r>
            <a:r>
              <a:rPr lang="en-US" altLang="zh-TW" sz="3200" dirty="0" smtClean="0">
                <a:solidFill>
                  <a:srgbClr val="1F497D"/>
                </a:solidFill>
                <a:latin typeface="Arial"/>
                <a:cs typeface="Arial"/>
              </a:rPr>
              <a:t>, a </a:t>
            </a:r>
            <a:r>
              <a:rPr lang="en-US" altLang="zh-TW" sz="3200" b="1" dirty="0" smtClean="0">
                <a:solidFill>
                  <a:srgbClr val="FF0000"/>
                </a:solidFill>
                <a:latin typeface="Arial"/>
                <a:cs typeface="Arial"/>
              </a:rPr>
              <a:t>sound category</a:t>
            </a:r>
            <a:r>
              <a:rPr lang="en-US" altLang="zh-TW" sz="3200" dirty="0" smtClean="0">
                <a:solidFill>
                  <a:srgbClr val="1F497D"/>
                </a:solidFill>
                <a:latin typeface="Arial"/>
                <a:cs typeface="Arial"/>
              </a:rPr>
              <a:t>; used in dictionaries</a:t>
            </a:r>
            <a:endParaRPr lang="zh-TW" altLang="en-US" sz="3200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788024" y="1268760"/>
            <a:ext cx="4113783" cy="864096"/>
          </a:xfrm>
        </p:spPr>
        <p:txBody>
          <a:bodyPr>
            <a:noAutofit/>
          </a:bodyPr>
          <a:lstStyle/>
          <a:p>
            <a:pPr algn="ctr"/>
            <a:r>
              <a:rPr lang="en-US" altLang="zh-TW" sz="4800" dirty="0" smtClean="0">
                <a:solidFill>
                  <a:srgbClr val="FF0000"/>
                </a:solidFill>
              </a:rPr>
              <a:t>[]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88024" y="2204864"/>
            <a:ext cx="4257799" cy="2232248"/>
          </a:xfrm>
        </p:spPr>
        <p:txBody>
          <a:bodyPr>
            <a:noAutofit/>
          </a:bodyPr>
          <a:lstStyle/>
          <a:p>
            <a:r>
              <a:rPr lang="en-US" altLang="zh-TW" sz="3200" dirty="0" smtClean="0">
                <a:solidFill>
                  <a:srgbClr val="1F497D"/>
                </a:solidFill>
                <a:latin typeface="Arial"/>
                <a:cs typeface="Arial"/>
              </a:rPr>
              <a:t>More </a:t>
            </a:r>
            <a:r>
              <a:rPr lang="en-US" altLang="zh-TW" sz="3200" b="1" dirty="0" smtClean="0">
                <a:solidFill>
                  <a:srgbClr val="FF0000"/>
                </a:solidFill>
                <a:latin typeface="Arial"/>
                <a:cs typeface="Arial"/>
              </a:rPr>
              <a:t>detailed</a:t>
            </a:r>
            <a:r>
              <a:rPr lang="en-US" altLang="zh-TW" sz="3200" dirty="0" smtClean="0">
                <a:solidFill>
                  <a:srgbClr val="1F497D"/>
                </a:solidFill>
                <a:latin typeface="Arial"/>
                <a:cs typeface="Arial"/>
              </a:rPr>
              <a:t> and precise; how a sound is </a:t>
            </a:r>
            <a:r>
              <a:rPr lang="en-US" altLang="zh-TW" sz="3200" b="1" i="1" dirty="0" smtClean="0">
                <a:solidFill>
                  <a:srgbClr val="FF0000"/>
                </a:solidFill>
                <a:latin typeface="Arial"/>
                <a:cs typeface="Arial"/>
              </a:rPr>
              <a:t>actually</a:t>
            </a:r>
            <a:r>
              <a:rPr lang="en-US" altLang="zh-TW" sz="3200" dirty="0" smtClean="0">
                <a:solidFill>
                  <a:srgbClr val="1F497D"/>
                </a:solidFill>
                <a:latin typeface="Arial"/>
                <a:cs typeface="Arial"/>
              </a:rPr>
              <a:t> pronounced</a:t>
            </a:r>
            <a:endParaRPr lang="zh-TW" altLang="en-US" sz="3200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7544" y="4509120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>
                <a:solidFill>
                  <a:schemeClr val="tx2"/>
                </a:solidFill>
              </a:rPr>
              <a:t>/t/ </a:t>
            </a:r>
            <a:r>
              <a:rPr lang="zh-TW" altLang="zh-TW" sz="2800" b="1" dirty="0">
                <a:solidFill>
                  <a:schemeClr val="tx2"/>
                </a:solidFill>
              </a:rPr>
              <a:t>音位</a:t>
            </a:r>
            <a:r>
              <a:rPr lang="zh-TW" altLang="zh-TW" sz="2800" b="1" dirty="0" smtClean="0">
                <a:solidFill>
                  <a:schemeClr val="tx2"/>
                </a:solidFill>
              </a:rPr>
              <a:t>的</a:t>
            </a:r>
            <a:r>
              <a:rPr lang="zh-TW" altLang="en-US" sz="2800" b="1" dirty="0">
                <a:solidFill>
                  <a:schemeClr val="tx2"/>
                </a:solidFill>
              </a:rPr>
              <a:t>發音表現</a:t>
            </a:r>
            <a:r>
              <a:rPr lang="zh-TW" altLang="zh-TW" sz="2800" b="1" dirty="0" smtClean="0">
                <a:solidFill>
                  <a:schemeClr val="tx2"/>
                </a:solidFill>
              </a:rPr>
              <a:t>可能</a:t>
            </a:r>
            <a:r>
              <a:rPr lang="zh-TW" altLang="zh-TW" sz="2800" b="1" dirty="0">
                <a:solidFill>
                  <a:schemeClr val="tx2"/>
                </a:solidFill>
              </a:rPr>
              <a:t>有很</a:t>
            </a:r>
            <a:r>
              <a:rPr lang="zh-TW" altLang="zh-TW" sz="2800" b="1" dirty="0" smtClean="0">
                <a:solidFill>
                  <a:schemeClr val="tx2"/>
                </a:solidFill>
              </a:rPr>
              <a:t>多個</a:t>
            </a:r>
            <a:r>
              <a:rPr lang="zh-TW" altLang="en-US" sz="2800" b="1" dirty="0" smtClean="0">
                <a:solidFill>
                  <a:schemeClr val="tx2"/>
                </a:solidFill>
              </a:rPr>
              <a:t>：</a:t>
            </a:r>
            <a:r>
              <a:rPr lang="zh-TW" altLang="zh-TW" sz="2800" b="1" dirty="0" smtClean="0">
                <a:solidFill>
                  <a:schemeClr val="tx2"/>
                </a:solidFill>
              </a:rPr>
              <a:t> </a:t>
            </a:r>
            <a:endParaRPr lang="zh-TW" altLang="zh-TW" sz="2800" b="1" dirty="0">
              <a:solidFill>
                <a:schemeClr val="tx2"/>
              </a:solidFill>
            </a:endParaRPr>
          </a:p>
          <a:p>
            <a:r>
              <a:rPr lang="en-US" altLang="zh-TW" sz="2800" b="1" dirty="0" smtClean="0">
                <a:solidFill>
                  <a:srgbClr val="1F497D"/>
                </a:solidFill>
              </a:rPr>
              <a:t>	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t</a:t>
            </a:r>
            <a:r>
              <a:rPr lang="en-US" altLang="zh-TW" sz="2800" b="1" dirty="0" smtClean="0">
                <a:solidFill>
                  <a:srgbClr val="1F497D"/>
                </a:solidFill>
              </a:rPr>
              <a:t>ake </a:t>
            </a:r>
            <a:r>
              <a:rPr lang="en-US" altLang="zh-TW" sz="2800" b="1" dirty="0">
                <a:solidFill>
                  <a:srgbClr val="1F497D"/>
                </a:solidFill>
              </a:rPr>
              <a:t>→ [</a:t>
            </a:r>
            <a:r>
              <a:rPr lang="en-US" altLang="zh-TW" sz="2800" b="1" dirty="0" err="1">
                <a:solidFill>
                  <a:srgbClr val="1F497D"/>
                </a:solidFill>
              </a:rPr>
              <a:t>tʰ</a:t>
            </a:r>
            <a:r>
              <a:rPr lang="en-US" altLang="zh-TW" sz="2800" b="1" dirty="0">
                <a:solidFill>
                  <a:srgbClr val="1F497D"/>
                </a:solidFill>
              </a:rPr>
              <a:t>] </a:t>
            </a:r>
            <a:endParaRPr lang="zh-TW" altLang="zh-TW" sz="2800" b="1" dirty="0">
              <a:solidFill>
                <a:srgbClr val="1F497D"/>
              </a:solidFill>
            </a:endParaRPr>
          </a:p>
          <a:p>
            <a:r>
              <a:rPr lang="en-US" altLang="zh-TW" sz="2800" b="1" dirty="0" smtClean="0">
                <a:solidFill>
                  <a:srgbClr val="1F497D"/>
                </a:solidFill>
              </a:rPr>
              <a:t>	wa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t</a:t>
            </a:r>
            <a:r>
              <a:rPr lang="en-US" altLang="zh-TW" sz="2800" b="1" dirty="0" smtClean="0">
                <a:solidFill>
                  <a:srgbClr val="1F497D"/>
                </a:solidFill>
              </a:rPr>
              <a:t>er </a:t>
            </a:r>
            <a:r>
              <a:rPr lang="en-US" altLang="zh-TW" sz="2800" b="1" dirty="0">
                <a:solidFill>
                  <a:srgbClr val="1F497D"/>
                </a:solidFill>
              </a:rPr>
              <a:t>→ [ɾ] tap </a:t>
            </a:r>
            <a:endParaRPr lang="en-US" altLang="zh-TW" sz="2800" b="1" dirty="0" smtClean="0">
              <a:solidFill>
                <a:srgbClr val="1F497D"/>
              </a:solidFill>
            </a:endParaRPr>
          </a:p>
          <a:p>
            <a:r>
              <a:rPr lang="en-US" altLang="zh-TW" sz="2800" b="1" dirty="0" smtClean="0">
                <a:solidFill>
                  <a:srgbClr val="1F497D"/>
                </a:solidFill>
              </a:rPr>
              <a:t>	si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t</a:t>
            </a:r>
            <a:r>
              <a:rPr lang="en-US" altLang="zh-TW" sz="2800" b="1" dirty="0" smtClean="0">
                <a:solidFill>
                  <a:srgbClr val="1F497D"/>
                </a:solidFill>
              </a:rPr>
              <a:t> </a:t>
            </a:r>
            <a:r>
              <a:rPr lang="zh-TW" altLang="zh-TW" sz="2800" b="1" dirty="0">
                <a:solidFill>
                  <a:srgbClr val="1F497D"/>
                </a:solidFill>
              </a:rPr>
              <a:t>→</a:t>
            </a:r>
            <a:r>
              <a:rPr lang="en-US" altLang="zh-TW" sz="2800" b="1" dirty="0">
                <a:solidFill>
                  <a:srgbClr val="1F497D"/>
                </a:solidFill>
              </a:rPr>
              <a:t> [t̚] </a:t>
            </a:r>
            <a:r>
              <a:rPr lang="zh-TW" altLang="zh-TW" sz="2800" b="1" dirty="0">
                <a:solidFill>
                  <a:srgbClr val="1F497D"/>
                </a:solidFill>
              </a:rPr>
              <a:t>不除阻</a:t>
            </a:r>
          </a:p>
        </p:txBody>
      </p:sp>
    </p:spTree>
    <p:extLst>
      <p:ext uri="{BB962C8B-B14F-4D97-AF65-F5344CB8AC3E}">
        <p14:creationId xmlns:p14="http://schemas.microsoft.com/office/powerpoint/2010/main" val="354896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850106"/>
          </a:xfrm>
        </p:spPr>
        <p:txBody>
          <a:bodyPr/>
          <a:lstStyle/>
          <a:p>
            <a:r>
              <a:rPr lang="en-US" altLang="zh-TW" b="1" dirty="0" smtClean="0">
                <a:solidFill>
                  <a:schemeClr val="tx2"/>
                </a:solidFill>
                <a:latin typeface="Arial"/>
                <a:cs typeface="Arial"/>
              </a:rPr>
              <a:t>Review</a:t>
            </a:r>
            <a:endParaRPr lang="zh-TW" altLang="en-US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052736"/>
            <a:ext cx="8589640" cy="5616624"/>
          </a:xfrm>
        </p:spPr>
        <p:txBody>
          <a:bodyPr>
            <a:noAutofit/>
          </a:bodyPr>
          <a:lstStyle/>
          <a:p>
            <a:r>
              <a:rPr lang="en-US" altLang="zh-TW" sz="4000" b="1" dirty="0" smtClean="0">
                <a:solidFill>
                  <a:srgbClr val="FF0000"/>
                </a:solidFill>
                <a:latin typeface="Arial"/>
                <a:cs typeface="Arial"/>
              </a:rPr>
              <a:t>Length mark </a:t>
            </a:r>
            <a:r>
              <a:rPr lang="en-US" altLang="zh-TW" sz="4000" dirty="0">
                <a:solidFill>
                  <a:srgbClr val="1F497D"/>
                </a:solidFill>
                <a:latin typeface="Arial"/>
                <a:cs typeface="Arial"/>
              </a:rPr>
              <a:t>[</a:t>
            </a:r>
            <a:r>
              <a:rPr lang="en-US" altLang="zh-TW" sz="4000" b="1" dirty="0">
                <a:solidFill>
                  <a:srgbClr val="1F497D"/>
                </a:solidFill>
                <a:latin typeface="Arial"/>
                <a:cs typeface="Arial"/>
              </a:rPr>
              <a:t>ː</a:t>
            </a:r>
            <a:r>
              <a:rPr lang="en-US" altLang="zh-TW" sz="4000" dirty="0">
                <a:solidFill>
                  <a:srgbClr val="1F497D"/>
                </a:solidFill>
                <a:latin typeface="Arial"/>
                <a:cs typeface="Arial"/>
              </a:rPr>
              <a:t>]</a:t>
            </a:r>
            <a:r>
              <a:rPr lang="en-US" altLang="zh-TW" sz="4000" b="1" dirty="0">
                <a:latin typeface="Arial"/>
                <a:cs typeface="Arial"/>
              </a:rPr>
              <a:t> </a:t>
            </a:r>
            <a:r>
              <a:rPr lang="en-US" altLang="zh-TW" sz="4000" dirty="0" smtClean="0">
                <a:solidFill>
                  <a:srgbClr val="1F497D"/>
                </a:solidFill>
                <a:latin typeface="Arial"/>
                <a:cs typeface="Arial"/>
              </a:rPr>
              <a:t>[</a:t>
            </a:r>
            <a:r>
              <a:rPr lang="en-US" altLang="zh-TW" sz="4000" dirty="0">
                <a:solidFill>
                  <a:srgbClr val="1F497D"/>
                </a:solidFill>
                <a:latin typeface="Arial"/>
                <a:cs typeface="Arial"/>
              </a:rPr>
              <a:t>:]</a:t>
            </a:r>
            <a:endParaRPr lang="en-US" altLang="zh-TW" sz="40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en-US" altLang="zh-TW" sz="4000" b="1" dirty="0" smtClean="0">
                <a:solidFill>
                  <a:srgbClr val="FF0000"/>
                </a:solidFill>
                <a:latin typeface="Arial"/>
                <a:cs typeface="Arial"/>
              </a:rPr>
              <a:t>Stress marking</a:t>
            </a:r>
            <a:r>
              <a:rPr lang="en-US" altLang="zh-TW" sz="4000" dirty="0" smtClean="0">
                <a:solidFill>
                  <a:schemeClr val="tx2"/>
                </a:solidFill>
                <a:latin typeface="Arial"/>
                <a:cs typeface="Arial"/>
              </a:rPr>
              <a:t> (circle syllable)</a:t>
            </a:r>
          </a:p>
          <a:p>
            <a:r>
              <a:rPr lang="en-US" altLang="zh-TW" sz="4000" b="1" dirty="0" smtClean="0">
                <a:solidFill>
                  <a:srgbClr val="FF0000"/>
                </a:solidFill>
                <a:latin typeface="Arial"/>
                <a:cs typeface="Arial"/>
              </a:rPr>
              <a:t>Asterisk</a:t>
            </a:r>
            <a:r>
              <a:rPr lang="en-US" altLang="zh-TW" sz="4000" dirty="0" smtClean="0">
                <a:solidFill>
                  <a:schemeClr val="tx2"/>
                </a:solidFill>
                <a:latin typeface="Arial"/>
                <a:cs typeface="Arial"/>
              </a:rPr>
              <a:t> * for </a:t>
            </a:r>
            <a:r>
              <a:rPr lang="en-US" altLang="zh-TW" sz="4000" b="1" dirty="0" smtClean="0">
                <a:solidFill>
                  <a:srgbClr val="FF0000"/>
                </a:solidFill>
                <a:latin typeface="Arial"/>
                <a:cs typeface="Arial"/>
              </a:rPr>
              <a:t>tonic stress </a:t>
            </a:r>
          </a:p>
          <a:p>
            <a:r>
              <a:rPr lang="en-US" altLang="zh-TW" sz="4000" b="1" dirty="0" smtClean="0">
                <a:solidFill>
                  <a:srgbClr val="FF0000"/>
                </a:solidFill>
                <a:latin typeface="Arial"/>
                <a:cs typeface="Arial"/>
              </a:rPr>
              <a:t>Vertical line </a:t>
            </a:r>
            <a:r>
              <a:rPr lang="en-US" altLang="zh-TW" sz="4000" b="1" dirty="0">
                <a:solidFill>
                  <a:schemeClr val="tx2"/>
                </a:solidFill>
                <a:latin typeface="Arial"/>
                <a:cs typeface="Arial"/>
              </a:rPr>
              <a:t>l</a:t>
            </a:r>
            <a:r>
              <a:rPr lang="en-US" altLang="zh-TW" sz="40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altLang="zh-TW" sz="4000" dirty="0" smtClean="0">
                <a:solidFill>
                  <a:schemeClr val="tx2"/>
                </a:solidFill>
                <a:latin typeface="Arial"/>
                <a:cs typeface="Arial"/>
              </a:rPr>
              <a:t>for </a:t>
            </a:r>
            <a:r>
              <a:rPr lang="en-US" altLang="zh-TW" sz="4000" b="1" dirty="0" smtClean="0">
                <a:solidFill>
                  <a:schemeClr val="tx2"/>
                </a:solidFill>
                <a:latin typeface="Arial"/>
                <a:cs typeface="Arial"/>
              </a:rPr>
              <a:t>short pauses </a:t>
            </a:r>
            <a:r>
              <a:rPr lang="en-US" altLang="zh-TW" sz="4000" dirty="0" smtClean="0">
                <a:solidFill>
                  <a:schemeClr val="tx2"/>
                </a:solidFill>
                <a:latin typeface="Arial"/>
                <a:cs typeface="Arial"/>
              </a:rPr>
              <a:t>and </a:t>
            </a:r>
            <a:r>
              <a:rPr lang="en-US" altLang="zh-TW" sz="4000" b="1" dirty="0" smtClean="0">
                <a:solidFill>
                  <a:srgbClr val="FF0000"/>
                </a:solidFill>
                <a:latin typeface="Arial"/>
                <a:cs typeface="Arial"/>
              </a:rPr>
              <a:t>double vertical line </a:t>
            </a:r>
            <a:r>
              <a:rPr lang="en-US" altLang="zh-TW" sz="4000" b="1" dirty="0" err="1" smtClean="0">
                <a:solidFill>
                  <a:schemeClr val="tx2"/>
                </a:solidFill>
                <a:latin typeface="Arial"/>
                <a:cs typeface="Arial"/>
              </a:rPr>
              <a:t>ll</a:t>
            </a:r>
            <a:r>
              <a:rPr lang="en-US" altLang="zh-TW" sz="4000" b="1" dirty="0" smtClean="0">
                <a:solidFill>
                  <a:schemeClr val="tx2"/>
                </a:solidFill>
                <a:latin typeface="Arial"/>
                <a:cs typeface="Arial"/>
              </a:rPr>
              <a:t> for longer </a:t>
            </a:r>
            <a:r>
              <a:rPr lang="en-US" altLang="zh-TW" sz="4000" b="1" dirty="0">
                <a:solidFill>
                  <a:schemeClr val="tx2"/>
                </a:solidFill>
                <a:latin typeface="Arial"/>
                <a:cs typeface="Arial"/>
              </a:rPr>
              <a:t>pauses </a:t>
            </a:r>
            <a:endParaRPr lang="en-US" altLang="zh-TW" sz="4000" b="1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r>
              <a:rPr lang="en-US" altLang="zh-TW" sz="4000" b="1" dirty="0" smtClean="0">
                <a:solidFill>
                  <a:srgbClr val="FF0000"/>
                </a:solidFill>
                <a:latin typeface="Arial"/>
                <a:cs typeface="Arial"/>
              </a:rPr>
              <a:t>Intonational curves </a:t>
            </a:r>
          </a:p>
          <a:p>
            <a:r>
              <a:rPr lang="en-US" altLang="zh-TW" sz="4000" b="1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/ /</a:t>
            </a:r>
            <a:r>
              <a:rPr lang="en-US" altLang="zh-TW" sz="4000" b="1" dirty="0" smtClean="0">
                <a:solidFill>
                  <a:srgbClr val="FF0000"/>
                </a:solidFill>
                <a:latin typeface="Arial"/>
                <a:cs typeface="Arial"/>
              </a:rPr>
              <a:t> vs</a:t>
            </a:r>
            <a:r>
              <a:rPr lang="en-US" altLang="zh-TW" sz="4000" b="1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. [ ] </a:t>
            </a:r>
            <a:endParaRPr lang="zh-TW" altLang="en-US" sz="4000" b="1" dirty="0">
              <a:solidFill>
                <a:srgbClr val="FF0000"/>
              </a:solidFill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54753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paindex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956" r="-41956"/>
          <a:stretch>
            <a:fillRect/>
          </a:stretch>
        </p:blipFill>
        <p:spPr>
          <a:xfrm>
            <a:off x="67825" y="1628800"/>
            <a:ext cx="8772498" cy="4824536"/>
          </a:xfr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>
                <a:solidFill>
                  <a:schemeClr val="tx2"/>
                </a:solidFill>
                <a:latin typeface="Arial"/>
                <a:cs typeface="Arial"/>
              </a:rPr>
              <a:t>IPA = International Phonetic Alphabet</a:t>
            </a:r>
            <a:endParaRPr lang="zh-TW" altLang="en-US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674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97552" cy="72008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F497D"/>
                </a:solidFill>
              </a:rPr>
              <a:t>English Consonants</a:t>
            </a:r>
            <a:endParaRPr lang="en-US" b="1" dirty="0">
              <a:solidFill>
                <a:srgbClr val="1F497D"/>
              </a:solidFill>
            </a:endParaRPr>
          </a:p>
        </p:txBody>
      </p:sp>
      <p:pic>
        <p:nvPicPr>
          <p:cNvPr id="5" name="Content Placeholder 4" descr="ipaEnglishconsonant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88" r="-13288"/>
          <a:stretch>
            <a:fillRect/>
          </a:stretch>
        </p:blipFill>
        <p:spPr>
          <a:xfrm>
            <a:off x="323528" y="1052736"/>
            <a:ext cx="8640960" cy="5544616"/>
          </a:xfrm>
        </p:spPr>
      </p:pic>
    </p:spTree>
    <p:extLst>
      <p:ext uri="{BB962C8B-B14F-4D97-AF65-F5344CB8AC3E}">
        <p14:creationId xmlns:p14="http://schemas.microsoft.com/office/powerpoint/2010/main" val="267761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850106"/>
          </a:xfrm>
        </p:spPr>
        <p:txBody>
          <a:bodyPr/>
          <a:lstStyle/>
          <a:p>
            <a:r>
              <a:rPr lang="en-US" b="1" dirty="0">
                <a:solidFill>
                  <a:srgbClr val="1F497D"/>
                </a:solidFill>
              </a:rPr>
              <a:t>English </a:t>
            </a:r>
            <a:r>
              <a:rPr lang="en-US" b="1" dirty="0" smtClean="0">
                <a:solidFill>
                  <a:srgbClr val="1F497D"/>
                </a:solidFill>
              </a:rPr>
              <a:t>Vowels</a:t>
            </a:r>
            <a:endParaRPr lang="en-US" dirty="0"/>
          </a:p>
        </p:txBody>
      </p:sp>
      <p:pic>
        <p:nvPicPr>
          <p:cNvPr id="4" name="Content Placeholder 3" descr="Englishvowel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14" r="-14014"/>
          <a:stretch>
            <a:fillRect/>
          </a:stretch>
        </p:blipFill>
        <p:spPr>
          <a:xfrm>
            <a:off x="179512" y="1268760"/>
            <a:ext cx="8779777" cy="5184428"/>
          </a:xfrm>
        </p:spPr>
      </p:pic>
    </p:spTree>
    <p:extLst>
      <p:ext uri="{BB962C8B-B14F-4D97-AF65-F5344CB8AC3E}">
        <p14:creationId xmlns:p14="http://schemas.microsoft.com/office/powerpoint/2010/main" val="88646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F497D"/>
                </a:solidFill>
              </a:rPr>
              <a:t>Study the </a:t>
            </a:r>
            <a:r>
              <a:rPr lang="en-US" b="1" dirty="0" smtClean="0">
                <a:solidFill>
                  <a:srgbClr val="FF0000"/>
                </a:solidFill>
              </a:rPr>
              <a:t>IPA symbol handout</a:t>
            </a:r>
            <a:r>
              <a:rPr lang="en-US" b="1" dirty="0" smtClean="0">
                <a:solidFill>
                  <a:srgbClr val="1F497D"/>
                </a:solidFill>
              </a:rPr>
              <a:t/>
            </a:r>
            <a:br>
              <a:rPr lang="en-US" b="1" dirty="0" smtClean="0">
                <a:solidFill>
                  <a:srgbClr val="1F497D"/>
                </a:solidFill>
              </a:rPr>
            </a:br>
            <a:r>
              <a:rPr lang="en-US" b="1" dirty="0" smtClean="0">
                <a:solidFill>
                  <a:srgbClr val="1F497D"/>
                </a:solidFill>
              </a:rPr>
              <a:t>before our next class!</a:t>
            </a:r>
            <a:endParaRPr lang="en-US" b="1" dirty="0">
              <a:solidFill>
                <a:srgbClr val="1F497D"/>
              </a:solidFill>
            </a:endParaRPr>
          </a:p>
        </p:txBody>
      </p:sp>
      <p:pic>
        <p:nvPicPr>
          <p:cNvPr id="6" name="Content Placeholder 5" descr="Screen Shot 2015-10-03 at 3.54.53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" r="1218"/>
          <a:stretch>
            <a:fillRect/>
          </a:stretch>
        </p:blipFill>
        <p:spPr>
          <a:xfrm>
            <a:off x="467544" y="170080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91181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850702"/>
            <a:ext cx="8507288" cy="3154362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rgbClr val="1F497D"/>
                </a:solidFill>
                <a:latin typeface="Arial"/>
                <a:cs typeface="Arial"/>
              </a:rPr>
              <a:t>Text Mark-up Symbols</a:t>
            </a:r>
            <a:br>
              <a:rPr lang="en-US" altLang="zh-TW" b="1" dirty="0" smtClean="0">
                <a:solidFill>
                  <a:srgbClr val="1F497D"/>
                </a:solidFill>
                <a:latin typeface="Arial"/>
                <a:cs typeface="Arial"/>
              </a:rPr>
            </a:br>
            <a:r>
              <a:rPr lang="en-US" altLang="zh-TW" dirty="0" smtClean="0">
                <a:solidFill>
                  <a:srgbClr val="1F497D"/>
                </a:solidFill>
                <a:latin typeface="Arial"/>
                <a:cs typeface="Arial"/>
              </a:rPr>
              <a:t/>
            </a:r>
            <a:br>
              <a:rPr lang="en-US" altLang="zh-TW" dirty="0" smtClean="0">
                <a:solidFill>
                  <a:srgbClr val="1F497D"/>
                </a:solidFill>
                <a:latin typeface="Arial"/>
                <a:cs typeface="Arial"/>
              </a:rPr>
            </a:br>
            <a:r>
              <a:rPr lang="en-US" altLang="zh-TW" dirty="0" smtClean="0">
                <a:solidFill>
                  <a:srgbClr val="1F497D"/>
                </a:solidFill>
                <a:latin typeface="Arial"/>
                <a:cs typeface="Arial"/>
              </a:rPr>
              <a:t/>
            </a:r>
            <a:br>
              <a:rPr lang="en-US" altLang="zh-TW" dirty="0" smtClean="0">
                <a:solidFill>
                  <a:srgbClr val="1F497D"/>
                </a:solidFill>
                <a:latin typeface="Arial"/>
                <a:cs typeface="Arial"/>
              </a:rPr>
            </a:br>
            <a:endParaRPr lang="zh-TW" altLang="en-US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187624" y="2420888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altLang="zh-TW" sz="3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indent="-742950">
              <a:buAutoNum type="arabicParenBoth"/>
            </a:pPr>
            <a:r>
              <a:rPr lang="en-US" altLang="zh-TW" sz="3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dictations </a:t>
            </a:r>
          </a:p>
          <a:p>
            <a:pPr marL="742950" indent="-742950">
              <a:buAutoNum type="arabicParenBoth"/>
            </a:pPr>
            <a:r>
              <a:rPr lang="en-US" altLang="zh-TW" sz="3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markup</a:t>
            </a:r>
          </a:p>
          <a:p>
            <a:r>
              <a:rPr lang="en-US" altLang="zh-TW" sz="3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 marking compound noun stress</a:t>
            </a:r>
          </a:p>
          <a:p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this class </a:t>
            </a:r>
          </a:p>
        </p:txBody>
      </p:sp>
    </p:spTree>
    <p:extLst>
      <p:ext uri="{BB962C8B-B14F-4D97-AF65-F5344CB8AC3E}">
        <p14:creationId xmlns:p14="http://schemas.microsoft.com/office/powerpoint/2010/main" val="257868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1F497D"/>
                </a:solidFill>
                <a:latin typeface="Arial"/>
                <a:cs typeface="Arial"/>
              </a:rPr>
              <a:t>1. How to Mark Length</a:t>
            </a:r>
            <a:endParaRPr lang="zh-TW" altLang="en-US" b="1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628800"/>
            <a:ext cx="7859216" cy="4425355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2"/>
                </a:solidFill>
                <a:latin typeface="Arial"/>
                <a:cs typeface="Arial"/>
              </a:rPr>
              <a:t>If a </a:t>
            </a:r>
            <a:r>
              <a:rPr lang="en-US" altLang="zh-TW" b="1" dirty="0" smtClean="0">
                <a:solidFill>
                  <a:schemeClr val="tx2"/>
                </a:solidFill>
                <a:latin typeface="Arial"/>
                <a:cs typeface="Arial"/>
              </a:rPr>
              <a:t>vowel</a:t>
            </a:r>
            <a:r>
              <a:rPr lang="en-US" altLang="zh-TW" dirty="0" smtClean="0">
                <a:solidFill>
                  <a:schemeClr val="tx2"/>
                </a:solidFill>
                <a:latin typeface="Arial"/>
                <a:cs typeface="Arial"/>
              </a:rPr>
              <a:t> is </a:t>
            </a:r>
            <a:r>
              <a:rPr lang="en-US" altLang="zh-TW" b="1" dirty="0" smtClean="0">
                <a:solidFill>
                  <a:srgbClr val="FF0000"/>
                </a:solidFill>
                <a:latin typeface="Arial"/>
                <a:cs typeface="Arial"/>
              </a:rPr>
              <a:t>extra long</a:t>
            </a:r>
            <a:r>
              <a:rPr lang="en-US" altLang="zh-TW" dirty="0" smtClean="0">
                <a:solidFill>
                  <a:srgbClr val="1F497D"/>
                </a:solidFill>
                <a:latin typeface="Arial"/>
                <a:cs typeface="Arial"/>
              </a:rPr>
              <a:t>, add a </a:t>
            </a:r>
            <a:br>
              <a:rPr lang="en-US" altLang="zh-TW" dirty="0" smtClean="0">
                <a:solidFill>
                  <a:srgbClr val="1F497D"/>
                </a:solidFill>
                <a:latin typeface="Arial"/>
                <a:cs typeface="Arial"/>
              </a:rPr>
            </a:br>
            <a:r>
              <a:rPr lang="en-US" altLang="zh-TW" b="1" dirty="0" smtClean="0">
                <a:solidFill>
                  <a:srgbClr val="FF0000"/>
                </a:solidFill>
                <a:latin typeface="Arial"/>
                <a:cs typeface="Arial"/>
              </a:rPr>
              <a:t>length mark</a:t>
            </a:r>
            <a:r>
              <a:rPr lang="en-US" altLang="zh-TW" dirty="0" smtClean="0">
                <a:latin typeface="Arial"/>
                <a:cs typeface="Arial"/>
              </a:rPr>
              <a:t> </a:t>
            </a:r>
            <a:r>
              <a:rPr lang="en-US" altLang="zh-TW" sz="4800" dirty="0" smtClean="0">
                <a:solidFill>
                  <a:srgbClr val="1F497D"/>
                </a:solidFill>
                <a:latin typeface="Arial"/>
                <a:cs typeface="Arial"/>
              </a:rPr>
              <a:t>[</a:t>
            </a:r>
            <a:r>
              <a:rPr lang="en-US" altLang="zh-TW" sz="4800" b="1" dirty="0">
                <a:solidFill>
                  <a:srgbClr val="1F497D"/>
                </a:solidFill>
                <a:latin typeface="Arial"/>
                <a:cs typeface="Arial"/>
              </a:rPr>
              <a:t>ː</a:t>
            </a:r>
            <a:r>
              <a:rPr lang="en-US" altLang="zh-TW" sz="4800" dirty="0" smtClean="0">
                <a:solidFill>
                  <a:srgbClr val="1F497D"/>
                </a:solidFill>
                <a:latin typeface="Arial"/>
                <a:cs typeface="Arial"/>
              </a:rPr>
              <a:t>]</a:t>
            </a:r>
            <a:r>
              <a:rPr lang="en-US" altLang="zh-TW" b="1" dirty="0" smtClean="0">
                <a:latin typeface="Arial"/>
                <a:cs typeface="Arial"/>
              </a:rPr>
              <a:t> </a:t>
            </a:r>
            <a:r>
              <a:rPr lang="en-US" altLang="zh-TW" dirty="0" smtClean="0">
                <a:latin typeface="Arial"/>
                <a:cs typeface="Arial"/>
              </a:rPr>
              <a:t>or</a:t>
            </a:r>
            <a:r>
              <a:rPr lang="en-US" altLang="zh-TW" b="1" dirty="0" smtClean="0">
                <a:latin typeface="Arial"/>
                <a:cs typeface="Arial"/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  <a:latin typeface="Arial"/>
                <a:cs typeface="Arial"/>
              </a:rPr>
              <a:t>colon</a:t>
            </a:r>
            <a:r>
              <a:rPr lang="en-US" altLang="zh-TW" b="1" dirty="0" smtClean="0">
                <a:latin typeface="Arial"/>
                <a:cs typeface="Arial"/>
              </a:rPr>
              <a:t> </a:t>
            </a:r>
            <a:r>
              <a:rPr lang="en-US" altLang="zh-TW" sz="4800" dirty="0" smtClean="0">
                <a:solidFill>
                  <a:srgbClr val="1F497D"/>
                </a:solidFill>
                <a:latin typeface="Arial"/>
                <a:cs typeface="Arial"/>
              </a:rPr>
              <a:t>[:]</a:t>
            </a:r>
            <a:r>
              <a:rPr lang="en-US" altLang="zh-TW" dirty="0" smtClean="0">
                <a:latin typeface="Arial"/>
                <a:cs typeface="Arial"/>
              </a:rPr>
              <a:t>.</a:t>
            </a:r>
            <a:endParaRPr lang="zh-TW" altLang="en-US" b="1" dirty="0">
              <a:latin typeface="Arial"/>
              <a:cs typeface="Arial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85"/>
          <a:stretch/>
        </p:blipFill>
        <p:spPr>
          <a:xfrm>
            <a:off x="1187624" y="3212976"/>
            <a:ext cx="6480720" cy="3168899"/>
          </a:xfrm>
          <a:prstGeom prst="rect">
            <a:avLst/>
          </a:prstGeom>
        </p:spPr>
      </p:pic>
      <p:cxnSp>
        <p:nvCxnSpPr>
          <p:cNvPr id="8" name="直線單箭頭接點 7"/>
          <p:cNvCxnSpPr/>
          <p:nvPr/>
        </p:nvCxnSpPr>
        <p:spPr>
          <a:xfrm>
            <a:off x="4139952" y="4869160"/>
            <a:ext cx="299832" cy="720080"/>
          </a:xfrm>
          <a:prstGeom prst="straightConnector1">
            <a:avLst/>
          </a:prstGeom>
          <a:ln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5652120" y="4797152"/>
            <a:ext cx="299832" cy="720080"/>
          </a:xfrm>
          <a:prstGeom prst="straightConnector1">
            <a:avLst/>
          </a:prstGeom>
          <a:ln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90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TW" b="1" dirty="0" smtClean="0">
                <a:solidFill>
                  <a:srgbClr val="1F497D"/>
                </a:solidFill>
                <a:latin typeface="Arial"/>
                <a:cs typeface="Arial"/>
              </a:rPr>
              <a:t>2. How to Mark </a:t>
            </a:r>
            <a:r>
              <a:rPr lang="en-US" altLang="zh-TW" b="1" dirty="0" smtClean="0">
                <a:solidFill>
                  <a:srgbClr val="FF0000"/>
                </a:solidFill>
                <a:latin typeface="Arial"/>
                <a:cs typeface="Arial"/>
              </a:rPr>
              <a:t>Stressed Syllables</a:t>
            </a:r>
            <a:endParaRPr lang="zh-TW" alt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700808"/>
            <a:ext cx="8147248" cy="4752528"/>
          </a:xfrm>
        </p:spPr>
        <p:txBody>
          <a:bodyPr/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Arial"/>
                <a:cs typeface="Arial"/>
              </a:rPr>
              <a:t>Circle</a:t>
            </a:r>
            <a:r>
              <a:rPr lang="en-US" altLang="zh-TW" dirty="0" smtClean="0">
                <a:latin typeface="Arial"/>
                <a:cs typeface="Arial"/>
              </a:rPr>
              <a:t> </a:t>
            </a:r>
            <a:r>
              <a:rPr lang="en-US" altLang="zh-TW" dirty="0" smtClean="0">
                <a:solidFill>
                  <a:schemeClr val="tx2"/>
                </a:solidFill>
                <a:latin typeface="Arial"/>
                <a:cs typeface="Arial"/>
              </a:rPr>
              <a:t>each stressed syllable.</a:t>
            </a:r>
          </a:p>
          <a:p>
            <a:r>
              <a:rPr lang="en-US" altLang="zh-TW" dirty="0" smtClean="0">
                <a:solidFill>
                  <a:schemeClr val="tx2"/>
                </a:solidFill>
                <a:latin typeface="Arial"/>
                <a:cs typeface="Arial"/>
              </a:rPr>
              <a:t>Watch out for </a:t>
            </a:r>
            <a:r>
              <a:rPr lang="en-US" altLang="zh-TW" b="1" dirty="0" smtClean="0">
                <a:solidFill>
                  <a:srgbClr val="FF0000"/>
                </a:solidFill>
                <a:latin typeface="Arial"/>
                <a:cs typeface="Arial"/>
              </a:rPr>
              <a:t>syllable count </a:t>
            </a:r>
            <a:r>
              <a:rPr lang="en-US" altLang="zh-TW" smtClean="0">
                <a:solidFill>
                  <a:srgbClr val="1F497D"/>
                </a:solidFill>
                <a:latin typeface="Arial"/>
                <a:cs typeface="Arial"/>
              </a:rPr>
              <a:t>and</a:t>
            </a:r>
            <a:r>
              <a:rPr lang="en-US" altLang="zh-TW" b="1" smtClean="0">
                <a:solidFill>
                  <a:srgbClr val="FF0000"/>
                </a:solidFill>
                <a:latin typeface="Arial"/>
                <a:cs typeface="Arial"/>
              </a:rPr>
              <a:t> syllable boundaries</a:t>
            </a:r>
            <a:r>
              <a:rPr lang="en-US" altLang="zh-TW" dirty="0" smtClean="0">
                <a:solidFill>
                  <a:srgbClr val="1F497D"/>
                </a:solidFill>
                <a:latin typeface="Arial"/>
                <a:cs typeface="Arial"/>
              </a:rPr>
              <a:t>!</a:t>
            </a:r>
            <a:r>
              <a:rPr lang="en-US" altLang="zh-TW" dirty="0" smtClean="0">
                <a:solidFill>
                  <a:schemeClr val="tx2"/>
                </a:solidFill>
                <a:latin typeface="Arial"/>
                <a:cs typeface="Arial"/>
              </a:rPr>
              <a:t/>
            </a:r>
            <a:br>
              <a:rPr lang="en-US" altLang="zh-TW" dirty="0" smtClean="0">
                <a:solidFill>
                  <a:schemeClr val="tx2"/>
                </a:solidFill>
                <a:latin typeface="Arial"/>
                <a:cs typeface="Arial"/>
              </a:rPr>
            </a:b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3" t="27693" r="26914"/>
          <a:stretch/>
        </p:blipFill>
        <p:spPr>
          <a:xfrm>
            <a:off x="5364088" y="2852936"/>
            <a:ext cx="3024336" cy="197436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9" b="22953"/>
          <a:stretch/>
        </p:blipFill>
        <p:spPr>
          <a:xfrm>
            <a:off x="3995936" y="5301208"/>
            <a:ext cx="4769498" cy="1357982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52"/>
          <a:stretch/>
        </p:blipFill>
        <p:spPr>
          <a:xfrm>
            <a:off x="395536" y="3429000"/>
            <a:ext cx="4572000" cy="184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3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01608" cy="1440160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chemeClr val="tx2"/>
                </a:solidFill>
                <a:latin typeface="Arial"/>
                <a:cs typeface="Arial"/>
              </a:rPr>
              <a:t>Circle the </a:t>
            </a:r>
            <a:r>
              <a:rPr lang="en-US" altLang="zh-TW" b="1" dirty="0">
                <a:solidFill>
                  <a:srgbClr val="FF0000"/>
                </a:solidFill>
                <a:latin typeface="Arial"/>
                <a:cs typeface="Arial"/>
              </a:rPr>
              <a:t>entire word </a:t>
            </a:r>
            <a:r>
              <a:rPr lang="en-US" altLang="zh-TW" dirty="0" smtClean="0">
                <a:solidFill>
                  <a:schemeClr val="tx2"/>
                </a:solidFill>
                <a:latin typeface="Arial"/>
                <a:cs typeface="Arial"/>
              </a:rPr>
              <a:t/>
            </a:r>
            <a:br>
              <a:rPr lang="en-US" altLang="zh-TW" dirty="0" smtClean="0">
                <a:solidFill>
                  <a:schemeClr val="tx2"/>
                </a:solidFill>
                <a:latin typeface="Arial"/>
                <a:cs typeface="Arial"/>
              </a:rPr>
            </a:br>
            <a:r>
              <a:rPr lang="en-US" altLang="zh-TW" dirty="0" smtClean="0">
                <a:solidFill>
                  <a:schemeClr val="tx2"/>
                </a:solidFill>
                <a:latin typeface="Arial"/>
                <a:cs typeface="Arial"/>
              </a:rPr>
              <a:t>if </a:t>
            </a:r>
            <a:r>
              <a:rPr lang="en-US" altLang="zh-TW" dirty="0">
                <a:solidFill>
                  <a:schemeClr val="tx2"/>
                </a:solidFill>
                <a:latin typeface="Arial"/>
                <a:cs typeface="Arial"/>
              </a:rPr>
              <a:t>it has </a:t>
            </a:r>
            <a:r>
              <a:rPr lang="en-US" altLang="zh-TW" b="1" dirty="0">
                <a:solidFill>
                  <a:schemeClr val="tx2"/>
                </a:solidFill>
                <a:latin typeface="Arial"/>
                <a:cs typeface="Arial"/>
              </a:rPr>
              <a:t>only one syllable</a:t>
            </a:r>
            <a:r>
              <a:rPr lang="en-US" altLang="zh-TW" dirty="0">
                <a:solidFill>
                  <a:schemeClr val="tx2"/>
                </a:solidFill>
                <a:latin typeface="Arial"/>
                <a:cs typeface="Arial"/>
              </a:rPr>
              <a:t>!</a:t>
            </a:r>
            <a:br>
              <a:rPr lang="en-US" altLang="zh-TW" dirty="0">
                <a:solidFill>
                  <a:schemeClr val="tx2"/>
                </a:solidFill>
                <a:latin typeface="Arial"/>
                <a:cs typeface="Arial"/>
              </a:rPr>
            </a:br>
            <a:endParaRPr 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53" b="6278"/>
          <a:stretch/>
        </p:blipFill>
        <p:spPr>
          <a:xfrm>
            <a:off x="251520" y="2708920"/>
            <a:ext cx="4283669" cy="144016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57"/>
          <a:stretch/>
        </p:blipFill>
        <p:spPr>
          <a:xfrm>
            <a:off x="4716016" y="2680332"/>
            <a:ext cx="4248472" cy="146874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1"/>
          <a:stretch/>
        </p:blipFill>
        <p:spPr>
          <a:xfrm>
            <a:off x="251520" y="4352052"/>
            <a:ext cx="4248472" cy="188526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3" b="15184"/>
          <a:stretch/>
        </p:blipFill>
        <p:spPr>
          <a:xfrm>
            <a:off x="4802051" y="4352052"/>
            <a:ext cx="4186721" cy="1885260"/>
          </a:xfrm>
          <a:prstGeom prst="rect">
            <a:avLst/>
          </a:prstGeom>
        </p:spPr>
      </p:pic>
      <p:sp>
        <p:nvSpPr>
          <p:cNvPr id="8" name="甜甜圈 7"/>
          <p:cNvSpPr/>
          <p:nvPr/>
        </p:nvSpPr>
        <p:spPr>
          <a:xfrm>
            <a:off x="1763688" y="1700808"/>
            <a:ext cx="792088" cy="864096"/>
          </a:xfrm>
          <a:prstGeom prst="don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乘號 8"/>
          <p:cNvSpPr/>
          <p:nvPr/>
        </p:nvSpPr>
        <p:spPr>
          <a:xfrm>
            <a:off x="6012160" y="1700808"/>
            <a:ext cx="1296144" cy="979524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578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3544</TotalTime>
  <Words>212</Words>
  <Application>Microsoft Office PowerPoint</Application>
  <PresentationFormat>如螢幕大小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佈景主題</vt:lpstr>
      <vt:lpstr>An Introduction to the     and Text Mark-up  Chander Tseng  曾國奕 October 2015</vt:lpstr>
      <vt:lpstr>IPA = International Phonetic Alphabet</vt:lpstr>
      <vt:lpstr>English Consonants</vt:lpstr>
      <vt:lpstr>English Vowels</vt:lpstr>
      <vt:lpstr>Study the IPA symbol handout before our next class!</vt:lpstr>
      <vt:lpstr>Text Mark-up Symbols   </vt:lpstr>
      <vt:lpstr>1. How to Mark Length</vt:lpstr>
      <vt:lpstr>2. How to Mark Stressed Syllables</vt:lpstr>
      <vt:lpstr>Circle the entire word  if it has only one syllable! </vt:lpstr>
      <vt:lpstr>3. How to Mark Tonic Stress</vt:lpstr>
      <vt:lpstr>4. Mark a short pause with a vertical line |, a longer pause with a double vertical line ||.</vt:lpstr>
      <vt:lpstr>5. Use curved lines to mark continuation rises and other rising or falling intonations.</vt:lpstr>
      <vt:lpstr>這兩個符號不一樣喔!</vt:lpstr>
      <vt:lpstr>Review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IPA:   Consonants</dc:title>
  <dc:creator>Chender Tseng</dc:creator>
  <cp:lastModifiedBy>Chender Tseng</cp:lastModifiedBy>
  <cp:revision>118</cp:revision>
  <dcterms:created xsi:type="dcterms:W3CDTF">2015-09-28T05:51:43Z</dcterms:created>
  <dcterms:modified xsi:type="dcterms:W3CDTF">2015-10-04T05:54:26Z</dcterms:modified>
</cp:coreProperties>
</file>