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72" d="100"/>
          <a:sy n="72" d="100"/>
        </p:scale>
        <p:origin x="72" y="3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35F09-610B-4DFA-B541-E3A801B5E217}" type="datetimeFigureOut">
              <a:t>2026/7/7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9937F-2321-4A24-A955-2D0F90845E95}" type="slidenum"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6145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開場建議：先提醒聽眾，本簡報目的不是介紹 API 技術細節，而是用非工程語言理解 Microsoft Graph 為何是 Copilot 能理解工作脈絡的關鍵。
[Sources]
- Visual on this slide was generated with Microsoft Copilot.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說明時可將六大機制分為三類：身分與登入（Entra ID、MFA、Conditional Access）、權限治理（使用者權限、最小權限）、資料治理（Purview 合規）。
[Sources]
- Best practices for using Microsoft Graph permissions, Microsoft Learn: https://learn.microsoft.com/en-us/graph/best-practices-graph-permission
- Overview of Microsoft Graph permissions, Microsoft Learn: https://learn.microsoft.com/en-us/graph/permissions-overview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此頁適合用來總結 Copilot 與一般 AI 的差異。若聽眾問為何 Copilot 比一般聊天式 AI 更適合組織導入，可回到 Graph 的工作資料脈絡與權限治理。
[Sources]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收尾建議：將 Graph 定位為大學內 AI 應用的資料中樞。導入 Copilot 時，不只是買授權，更要盤點資料權限、文件治理、SharePoint/Teams 架構與使用者教育。
[Sources]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此頁依照使用者提供的核心元件圖重新製作為教學版可編輯示意圖。左側代表使用者裝置與 Microsoft 365 應用；中間是 Microsoft 365 服務邊界與租用戶資料；右側是 Microsoft 365 Copilot 協調服務與 Azure OpenAI Service / LLM。
[Sources]
- Microsoft 365 Copilot architecture and how it works, Microsoft Learn: https://learn.microsoft.com/zh-tw/microsoft-365/copilot/microsoft-365-copilot-architecture
- Explore Microsoft 365 Copilot and agents - Training, Microsoft Learn: https://learn.microsoft.com/en-us/training/modules/explore-microsoft-365-copilot-agents/
- Work IQ overview, Microsoft Learn: https://learn.microsoft.com/en-us/microsoft-365/copilot/extensibility/work-iq/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此頁可接在核心元件總覽圖之後，將圖中元件轉成可講解的角色分工。注意：不能把 LLM 說成會直接讀取租戶資料；官方架構描述是 Copilot 利用 grounding 存取 Microsoft Graph，將 grounded prompt 傳送給 LLM。
[Sources]
- Microsoft 365 Copilot architecture and how it works, Microsoft Learn: https://learn.microsoft.com/zh-tw/microsoft-365/copilot/microsoft-365-copilot-architecture
- Work IQ overview, Microsoft Learn: https://learn.microsoft.com/en-us/microsoft-365/copilot/extensibility/work-iq/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參考資料頁。此簡報內容基於 Microsoft Learn 官方文件整理，並加入課程教學用途的生活化比喻與臺大場景化說明。
[Sources]
- Microsoft Learn official documentation listed on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這頁可以作為課程導覽。建議講者先說明：我們會避免過度使用工程術語，而是從「能做什麼、如何安全、如何應用」三個角度理解 Graph。
[Sources]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說明重點：Microsoft Graph 可被理解成 Microsoft 365 的資料導航與關聯層。Copilot 若沒有 Graph，只能像一般 AI 一樣回覆通用知識；有了 Graph，才可以納入使用者工作脈絡。
[Sources]
- Visual on this slide was generated with Microsoft Copilot.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講者可用校園圖書館比喻：使用者不是自己翻遍所有資料，Graph 像館員，會依照「讀者有權限看的資料」找出最相關的內容，再交給 Copilot 進行摘要、分析與生成。
[Sources]
- Visual on this slide was generated with Microsoft Copilot.
- Overview of Microsoft Graph permissions, Microsoft Learn: https://learn.microsoft.com/en-us/graph/permissions-overview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此頁可用來建立資料範圍感。Microsoft 365 Copilot 可以使用 Microsoft Graph 中使用者有權存取的行事曆、電子郵件、聊天、文件和會議資料，產生符合需求的回應。
[Sources]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講者提醒：Grounding 是 Copilot 與一般 AI 的主要差異之一。Copilot 會先利用 Graph 與使用者工作資料建立脈絡，再送交大型語言模型產生回應；回應返回前還會經過安全、合規與隱私檢視。
[Sources]
- Visual on this slide was generated with Microsoft Copilot.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53A9E-9BA1-4306-1063-483D75AE1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0CFDC-5734-D27B-331A-3957861CF0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BC4047-A813-6330-6A73-A0DFE1358D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講者提醒：Grounding 是 Copilot 與一般 AI 的主要差異之一。Copilot 會先利用 Graph 與使用者工作資料建立脈絡，再送交大型語言模型產生回應；回應返回前還會經過安全、合規與隱私檢視。
[Sources]
- Visual on this slide was generated with Microsoft Copilot.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792B81-CF2D-4B5A-6D95-2D50357CC9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179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這頁是讓行政與教師最有感的情境。Graph 的價值在於把分散在郵件、會議、聊天、文件與行事曆中的工作脈絡串起來，使 Copilot 能產生更實用的準備資料。
[Sources]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安全重點：Copilot 透過 Microsoft Graph 存取資料時，Microsoft Learn 明確指出資料存取範圍會限制在登入使用者的權限內。這是向主管與資安單位說明時最重要的觀念。
[Sources]
- Visual on this slide was generated with Microsoft Copilot.
- Overview of Microsoft Graph permissions, Microsoft Learn: https://learn.microsoft.com/en-us/graph/permissions-overview
- Microsoft 365 Copilot architecture and how it works, Microsoft Learn: https://learn.microsoft.com/zh-tw/microsoft-365/copilot/microsoft-365-copilot-architecture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image" Target="../media/image3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52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43f81bbf7d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52033">
              <a:alpha val="82000"/>
            </a:srgbClr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4" name="Text 1"/>
          <p:cNvSpPr/>
          <p:nvPr/>
        </p:nvSpPr>
        <p:spPr>
          <a:xfrm>
            <a:off x="685800" y="1143000"/>
            <a:ext cx="704088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</a:t>
            </a:r>
            <a:endParaRPr lang="en-US" sz="3400" dirty="0"/>
          </a:p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如何讓 Copilot 變聰明？</a:t>
            </a:r>
            <a:endParaRPr lang="en-US" sz="3400" dirty="0"/>
          </a:p>
        </p:txBody>
      </p:sp>
      <p:sp>
        <p:nvSpPr>
          <p:cNvPr id="5" name="Text 2"/>
          <p:cNvSpPr/>
          <p:nvPr/>
        </p:nvSpPr>
        <p:spPr>
          <a:xfrm>
            <a:off x="713232" y="2514600"/>
            <a:ext cx="7498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dirty="0">
                <a:solidFill>
                  <a:srgbClr val="D6EB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從資料存取、工作脈絡到安全治理一次看懂</a:t>
            </a:r>
            <a:endParaRPr lang="en-US" sz="1700" dirty="0"/>
          </a:p>
        </p:txBody>
      </p:sp>
      <p:sp>
        <p:nvSpPr>
          <p:cNvPr id="6" name="Shape 3"/>
          <p:cNvSpPr/>
          <p:nvPr/>
        </p:nvSpPr>
        <p:spPr>
          <a:xfrm>
            <a:off x="713232" y="3063240"/>
            <a:ext cx="3474720" cy="411480"/>
          </a:xfrm>
          <a:prstGeom prst="roundRect">
            <a:avLst>
              <a:gd name="adj" fmla="val 13333"/>
            </a:avLst>
          </a:prstGeom>
          <a:solidFill>
            <a:srgbClr val="0078D4">
              <a:alpha val="88000"/>
            </a:srgbClr>
          </a:solidFill>
          <a:ln w="12700">
            <a:solidFill>
              <a:srgbClr val="0078D4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" name="Text 4"/>
          <p:cNvSpPr/>
          <p:nvPr/>
        </p:nvSpPr>
        <p:spPr>
          <a:xfrm>
            <a:off x="868680" y="3163824"/>
            <a:ext cx="315468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臺大 Copilot 教學／行政研習版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731520" y="6263640"/>
            <a:ext cx="4114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CFE8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製作：黃淑玲｜2026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六大安全機制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從身分、權限、裝置到合規治理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07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777240" y="1325880"/>
            <a:ext cx="4983480" cy="960120"/>
          </a:xfrm>
          <a:prstGeom prst="roundRect">
            <a:avLst>
              <a:gd name="adj" fmla="val 7619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8" name="Text 6"/>
          <p:cNvSpPr/>
          <p:nvPr/>
        </p:nvSpPr>
        <p:spPr>
          <a:xfrm>
            <a:off x="960120" y="1527048"/>
            <a:ext cx="411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1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1490472" y="1481328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身分驗證</a:t>
            </a:r>
            <a:endParaRPr lang="en-US" sz="1450" dirty="0"/>
          </a:p>
        </p:txBody>
      </p:sp>
      <p:sp>
        <p:nvSpPr>
          <p:cNvPr id="10" name="Text 8"/>
          <p:cNvSpPr/>
          <p:nvPr/>
        </p:nvSpPr>
        <p:spPr>
          <a:xfrm>
            <a:off x="1490472" y="1810512"/>
            <a:ext cx="3886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Entra ID 驗證使用者或應用程式身分</a:t>
            </a:r>
            <a:endParaRPr lang="en-US" sz="1120" dirty="0"/>
          </a:p>
        </p:txBody>
      </p:sp>
      <p:sp>
        <p:nvSpPr>
          <p:cNvPr id="11" name="Shape 9"/>
          <p:cNvSpPr/>
          <p:nvPr/>
        </p:nvSpPr>
        <p:spPr>
          <a:xfrm>
            <a:off x="6355080" y="1325880"/>
            <a:ext cx="4983480" cy="960120"/>
          </a:xfrm>
          <a:prstGeom prst="roundRect">
            <a:avLst>
              <a:gd name="adj" fmla="val 7619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2" name="Text 10"/>
          <p:cNvSpPr/>
          <p:nvPr/>
        </p:nvSpPr>
        <p:spPr>
          <a:xfrm>
            <a:off x="6537960" y="1527048"/>
            <a:ext cx="411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2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7068312" y="1481328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使用者權限控管</a:t>
            </a:r>
            <a:endParaRPr lang="en-US" sz="1450" dirty="0"/>
          </a:p>
        </p:txBody>
      </p:sp>
      <p:sp>
        <p:nvSpPr>
          <p:cNvPr id="14" name="Text 12"/>
          <p:cNvSpPr/>
          <p:nvPr/>
        </p:nvSpPr>
        <p:spPr>
          <a:xfrm>
            <a:off x="7068312" y="1810512"/>
            <a:ext cx="3886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只允許存取使用者原本可查看的資料</a:t>
            </a:r>
            <a:endParaRPr lang="en-US" sz="1120" dirty="0"/>
          </a:p>
        </p:txBody>
      </p:sp>
      <p:sp>
        <p:nvSpPr>
          <p:cNvPr id="15" name="Shape 13"/>
          <p:cNvSpPr/>
          <p:nvPr/>
        </p:nvSpPr>
        <p:spPr>
          <a:xfrm>
            <a:off x="777240" y="2679192"/>
            <a:ext cx="4983480" cy="960120"/>
          </a:xfrm>
          <a:prstGeom prst="roundRect">
            <a:avLst>
              <a:gd name="adj" fmla="val 7619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6" name="Text 14"/>
          <p:cNvSpPr/>
          <p:nvPr/>
        </p:nvSpPr>
        <p:spPr>
          <a:xfrm>
            <a:off x="960120" y="2880360"/>
            <a:ext cx="411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3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1490472" y="2834640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最小權限原則</a:t>
            </a:r>
            <a:endParaRPr lang="en-US" sz="1450" dirty="0"/>
          </a:p>
        </p:txBody>
      </p:sp>
      <p:sp>
        <p:nvSpPr>
          <p:cNvPr id="18" name="Text 16"/>
          <p:cNvSpPr/>
          <p:nvPr/>
        </p:nvSpPr>
        <p:spPr>
          <a:xfrm>
            <a:off x="1490472" y="3163824"/>
            <a:ext cx="3886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應用程式只要求任務所需的最低權限</a:t>
            </a:r>
            <a:endParaRPr lang="en-US" sz="1120" dirty="0"/>
          </a:p>
        </p:txBody>
      </p:sp>
      <p:sp>
        <p:nvSpPr>
          <p:cNvPr id="19" name="Shape 17"/>
          <p:cNvSpPr/>
          <p:nvPr/>
        </p:nvSpPr>
        <p:spPr>
          <a:xfrm>
            <a:off x="6355080" y="2679192"/>
            <a:ext cx="4983480" cy="960120"/>
          </a:xfrm>
          <a:prstGeom prst="roundRect">
            <a:avLst>
              <a:gd name="adj" fmla="val 7619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0" name="Text 18"/>
          <p:cNvSpPr/>
          <p:nvPr/>
        </p:nvSpPr>
        <p:spPr>
          <a:xfrm>
            <a:off x="6537960" y="2880360"/>
            <a:ext cx="411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4</a:t>
            </a:r>
            <a:endParaRPr lang="en-US" sz="1700" dirty="0"/>
          </a:p>
        </p:txBody>
      </p:sp>
      <p:sp>
        <p:nvSpPr>
          <p:cNvPr id="21" name="Text 19"/>
          <p:cNvSpPr/>
          <p:nvPr/>
        </p:nvSpPr>
        <p:spPr>
          <a:xfrm>
            <a:off x="7068312" y="2834640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MFA 多重要素驗證</a:t>
            </a:r>
            <a:endParaRPr lang="en-US" sz="1450" dirty="0"/>
          </a:p>
        </p:txBody>
      </p:sp>
      <p:sp>
        <p:nvSpPr>
          <p:cNvPr id="22" name="Text 20"/>
          <p:cNvSpPr/>
          <p:nvPr/>
        </p:nvSpPr>
        <p:spPr>
          <a:xfrm>
            <a:off x="7068312" y="3163824"/>
            <a:ext cx="3886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依組織要求完成額外驗證</a:t>
            </a:r>
            <a:endParaRPr lang="en-US" sz="1120" dirty="0"/>
          </a:p>
        </p:txBody>
      </p:sp>
      <p:sp>
        <p:nvSpPr>
          <p:cNvPr id="23" name="Shape 21"/>
          <p:cNvSpPr/>
          <p:nvPr/>
        </p:nvSpPr>
        <p:spPr>
          <a:xfrm>
            <a:off x="777240" y="4032504"/>
            <a:ext cx="4983480" cy="960120"/>
          </a:xfrm>
          <a:prstGeom prst="roundRect">
            <a:avLst>
              <a:gd name="adj" fmla="val 7619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4" name="Text 22"/>
          <p:cNvSpPr/>
          <p:nvPr/>
        </p:nvSpPr>
        <p:spPr>
          <a:xfrm>
            <a:off x="960120" y="4233672"/>
            <a:ext cx="411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5</a:t>
            </a:r>
            <a:endParaRPr lang="en-US" sz="1700" dirty="0"/>
          </a:p>
        </p:txBody>
      </p:sp>
      <p:sp>
        <p:nvSpPr>
          <p:cNvPr id="25" name="Text 23"/>
          <p:cNvSpPr/>
          <p:nvPr/>
        </p:nvSpPr>
        <p:spPr>
          <a:xfrm>
            <a:off x="1490472" y="4187952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Conditional Access</a:t>
            </a:r>
            <a:endParaRPr lang="en-US" sz="1450" dirty="0"/>
          </a:p>
        </p:txBody>
      </p:sp>
      <p:sp>
        <p:nvSpPr>
          <p:cNvPr id="26" name="Text 24"/>
          <p:cNvSpPr/>
          <p:nvPr/>
        </p:nvSpPr>
        <p:spPr>
          <a:xfrm>
            <a:off x="1490472" y="4517136"/>
            <a:ext cx="3886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依位置、裝置與風險套用條件式存取</a:t>
            </a:r>
            <a:endParaRPr lang="en-US" sz="1120" dirty="0"/>
          </a:p>
        </p:txBody>
      </p:sp>
      <p:sp>
        <p:nvSpPr>
          <p:cNvPr id="27" name="Shape 25"/>
          <p:cNvSpPr/>
          <p:nvPr/>
        </p:nvSpPr>
        <p:spPr>
          <a:xfrm>
            <a:off x="6355080" y="4032504"/>
            <a:ext cx="4983480" cy="960120"/>
          </a:xfrm>
          <a:prstGeom prst="roundRect">
            <a:avLst>
              <a:gd name="adj" fmla="val 7619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8" name="Text 26"/>
          <p:cNvSpPr/>
          <p:nvPr/>
        </p:nvSpPr>
        <p:spPr>
          <a:xfrm>
            <a:off x="6537960" y="4233672"/>
            <a:ext cx="4114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6</a:t>
            </a:r>
            <a:endParaRPr lang="en-US" sz="1700" dirty="0"/>
          </a:p>
        </p:txBody>
      </p:sp>
      <p:sp>
        <p:nvSpPr>
          <p:cNvPr id="29" name="Text 27"/>
          <p:cNvSpPr/>
          <p:nvPr/>
        </p:nvSpPr>
        <p:spPr>
          <a:xfrm>
            <a:off x="7068312" y="4187952"/>
            <a:ext cx="1920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Purview 合規治理</a:t>
            </a:r>
            <a:endParaRPr lang="en-US" sz="1450" dirty="0"/>
          </a:p>
        </p:txBody>
      </p:sp>
      <p:sp>
        <p:nvSpPr>
          <p:cNvPr id="30" name="Text 28"/>
          <p:cNvSpPr/>
          <p:nvPr/>
        </p:nvSpPr>
        <p:spPr>
          <a:xfrm>
            <a:off x="7068312" y="4517136"/>
            <a:ext cx="3886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納入資料保護、稽核與合規政策</a:t>
            </a:r>
            <a:endParaRPr lang="en-US" sz="112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有 Graph 與沒有 Graph 的差異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Copilot 的企業級價值來自工作脈絡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08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777240" y="1417320"/>
            <a:ext cx="5212080" cy="4343400"/>
          </a:xfrm>
          <a:prstGeom prst="roundRect">
            <a:avLst>
              <a:gd name="adj" fmla="val 1684"/>
            </a:avLst>
          </a:prstGeom>
          <a:solidFill>
            <a:srgbClr val="F8FBFF"/>
          </a:solidFill>
          <a:ln w="12700">
            <a:solidFill>
              <a:srgbClr val="5E6A75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8" name="Text 6"/>
          <p:cNvSpPr/>
          <p:nvPr/>
        </p:nvSpPr>
        <p:spPr>
          <a:xfrm>
            <a:off x="1051560" y="1719072"/>
            <a:ext cx="4663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一般 AI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325880" y="2331720"/>
            <a:ext cx="4389120" cy="24231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• 主要使用公開知識與使用者輸入
• 不知道使用者的郵件、會議與文件脈絡
• 回答較通用，需要人工補充背景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6217920" y="1417320"/>
            <a:ext cx="5212080" cy="4343400"/>
          </a:xfrm>
          <a:prstGeom prst="roundRect">
            <a:avLst>
              <a:gd name="adj" fmla="val 1684"/>
            </a:avLst>
          </a:prstGeom>
          <a:solidFill>
            <a:srgbClr val="F8FB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1" name="Text 9"/>
          <p:cNvSpPr/>
          <p:nvPr/>
        </p:nvSpPr>
        <p:spPr>
          <a:xfrm>
            <a:off x="6492240" y="1719072"/>
            <a:ext cx="4663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 Copilot + Graph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6766560" y="2331720"/>
            <a:ext cx="4389120" cy="24231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• 結合 Microsoft 365 工作資料與授權脈絡
• 能參考郵件、文件、會議、聊天與行事曆
• 回答更貼近工作任務與組織情境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1188720" y="5897880"/>
            <a:ext cx="9875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重點：Graph 讓 Copilot 從「會聊天的 AI」變成「懂工作脈絡的助理」。</a:t>
            </a:r>
            <a:endParaRPr lang="en-US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臺大應用情境：Graph 作為 AI 工作中樞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把資料串起來，把 AI 變成可落地的工作助理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09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822960" y="1417320"/>
            <a:ext cx="5074920" cy="1143000"/>
          </a:xfrm>
          <a:prstGeom prst="roundRect">
            <a:avLst>
              <a:gd name="adj" fmla="val 6400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8" name="Text 6"/>
          <p:cNvSpPr/>
          <p:nvPr/>
        </p:nvSpPr>
        <p:spPr>
          <a:xfrm>
            <a:off x="1097280" y="1673352"/>
            <a:ext cx="914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教師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2148840" y="1645920"/>
            <a:ext cx="33832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4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整合課程資料、教學文件、學生問題與會議紀錄</a:t>
            </a:r>
            <a:endParaRPr lang="en-US" sz="1340" dirty="0"/>
          </a:p>
        </p:txBody>
      </p:sp>
      <p:sp>
        <p:nvSpPr>
          <p:cNvPr id="10" name="Shape 8"/>
          <p:cNvSpPr/>
          <p:nvPr/>
        </p:nvSpPr>
        <p:spPr>
          <a:xfrm>
            <a:off x="6355080" y="1417320"/>
            <a:ext cx="5074920" cy="1143000"/>
          </a:xfrm>
          <a:prstGeom prst="roundRect">
            <a:avLst>
              <a:gd name="adj" fmla="val 6400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1" name="Text 9"/>
          <p:cNvSpPr/>
          <p:nvPr/>
        </p:nvSpPr>
        <p:spPr>
          <a:xfrm>
            <a:off x="6629400" y="1673352"/>
            <a:ext cx="914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行政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7680960" y="1645920"/>
            <a:ext cx="33832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4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整理公文、會議、專案進度與跨單位溝通脈絡</a:t>
            </a:r>
            <a:endParaRPr lang="en-US" sz="1340" dirty="0"/>
          </a:p>
        </p:txBody>
      </p:sp>
      <p:sp>
        <p:nvSpPr>
          <p:cNvPr id="13" name="Shape 11"/>
          <p:cNvSpPr/>
          <p:nvPr/>
        </p:nvSpPr>
        <p:spPr>
          <a:xfrm>
            <a:off x="822960" y="2971800"/>
            <a:ext cx="5074920" cy="1143000"/>
          </a:xfrm>
          <a:prstGeom prst="roundRect">
            <a:avLst>
              <a:gd name="adj" fmla="val 6400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4" name="Text 12"/>
          <p:cNvSpPr/>
          <p:nvPr/>
        </p:nvSpPr>
        <p:spPr>
          <a:xfrm>
            <a:off x="1097280" y="3227832"/>
            <a:ext cx="914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主管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2148840" y="3200400"/>
            <a:ext cx="33832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4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快速掌握議題背景、決策資料與會議前準備重點</a:t>
            </a:r>
            <a:endParaRPr lang="en-US" sz="1340" dirty="0"/>
          </a:p>
        </p:txBody>
      </p:sp>
      <p:sp>
        <p:nvSpPr>
          <p:cNvPr id="16" name="Shape 14"/>
          <p:cNvSpPr/>
          <p:nvPr/>
        </p:nvSpPr>
        <p:spPr>
          <a:xfrm>
            <a:off x="6355080" y="2971800"/>
            <a:ext cx="5074920" cy="1143000"/>
          </a:xfrm>
          <a:prstGeom prst="roundRect">
            <a:avLst>
              <a:gd name="adj" fmla="val 6400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7" name="Text 15"/>
          <p:cNvSpPr/>
          <p:nvPr/>
        </p:nvSpPr>
        <p:spPr>
          <a:xfrm>
            <a:off x="6629400" y="3227832"/>
            <a:ext cx="914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學生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7680960" y="3200400"/>
            <a:ext cx="33832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4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在授權範圍內整理學習資料、作業脈絡與專題文件</a:t>
            </a:r>
            <a:endParaRPr lang="en-US" sz="1340" dirty="0"/>
          </a:p>
        </p:txBody>
      </p:sp>
      <p:sp>
        <p:nvSpPr>
          <p:cNvPr id="19" name="Shape 17"/>
          <p:cNvSpPr/>
          <p:nvPr/>
        </p:nvSpPr>
        <p:spPr>
          <a:xfrm>
            <a:off x="1005840" y="4892040"/>
            <a:ext cx="10149840" cy="822960"/>
          </a:xfrm>
          <a:prstGeom prst="roundRect">
            <a:avLst>
              <a:gd name="adj" fmla="val 8889"/>
            </a:avLst>
          </a:prstGeom>
          <a:solidFill>
            <a:srgbClr val="052033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" name="Text 18"/>
          <p:cNvSpPr/>
          <p:nvPr/>
        </p:nvSpPr>
        <p:spPr>
          <a:xfrm>
            <a:off x="1234440" y="5138928"/>
            <a:ext cx="96926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153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一句話總結：Microsoft Graph 是 Microsoft 365 的資料橋樑，依照使用者權限安全連結工作資料，讓 Copilot 能理解脈絡並提供有價值的協助。</a:t>
            </a:r>
            <a:endParaRPr lang="en-US" sz="153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 Copilot 核心元件總覽</a:t>
            </a:r>
            <a:endParaRPr lang="en-US" sz="250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10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11480" y="1024128"/>
            <a:ext cx="960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裝置與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使用者</a:t>
            </a:r>
            <a:endParaRPr lang="en-US" sz="140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5800" y="1783080"/>
            <a:ext cx="548640" cy="548640"/>
          </a:xfrm>
          <a:prstGeom prst="rect">
            <a:avLst/>
          </a:prstGeom>
        </p:spPr>
      </p:pic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8368" y="2514600"/>
            <a:ext cx="603504" cy="54864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572768" y="1024128"/>
            <a:ext cx="11887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裝置上的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應用程式</a:t>
            </a:r>
            <a:endParaRPr lang="en-US" sz="140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28800" y="1737360"/>
            <a:ext cx="411480" cy="411480"/>
          </a:xfrm>
          <a:prstGeom prst="rect">
            <a:avLst/>
          </a:prstGeom>
        </p:spPr>
      </p:pic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28800" y="2395728"/>
            <a:ext cx="411480" cy="411480"/>
          </a:xfrm>
          <a:prstGeom prst="rect">
            <a:avLst/>
          </a:prstGeom>
        </p:spPr>
      </p:pic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28800" y="3054096"/>
            <a:ext cx="411480" cy="411480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828800" y="3712464"/>
            <a:ext cx="411480" cy="411480"/>
          </a:xfrm>
          <a:prstGeom prst="rect">
            <a:avLst/>
          </a:prstGeom>
        </p:spPr>
      </p:pic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28800" y="4370832"/>
            <a:ext cx="411480" cy="411480"/>
          </a:xfrm>
          <a:prstGeom prst="rect">
            <a:avLst/>
          </a:prstGeom>
        </p:spPr>
      </p:pic>
      <p:sp>
        <p:nvSpPr>
          <p:cNvPr id="16" name="Shape 7"/>
          <p:cNvSpPr/>
          <p:nvPr/>
        </p:nvSpPr>
        <p:spPr>
          <a:xfrm>
            <a:off x="2926080" y="868680"/>
            <a:ext cx="8732520" cy="5394960"/>
          </a:xfrm>
          <a:prstGeom prst="roundRect">
            <a:avLst>
              <a:gd name="adj" fmla="val 1356"/>
            </a:avLst>
          </a:prstGeom>
          <a:solidFill>
            <a:srgbClr val="EAF6FF">
              <a:alpha val="92000"/>
            </a:srgbClr>
          </a:solidFill>
          <a:ln w="2286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" name="Text 8"/>
          <p:cNvSpPr/>
          <p:nvPr/>
        </p:nvSpPr>
        <p:spPr>
          <a:xfrm>
            <a:off x="3154680" y="5998464"/>
            <a:ext cx="2514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 服務邊界</a:t>
            </a:r>
            <a:endParaRPr lang="en-US" sz="1250" dirty="0"/>
          </a:p>
        </p:txBody>
      </p:sp>
      <p:sp>
        <p:nvSpPr>
          <p:cNvPr id="18" name="Text 9"/>
          <p:cNvSpPr/>
          <p:nvPr/>
        </p:nvSpPr>
        <p:spPr>
          <a:xfrm>
            <a:off x="3429000" y="1042416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 服務</a:t>
            </a:r>
            <a:endParaRPr lang="en-US" sz="1500" dirty="0"/>
          </a:p>
        </p:txBody>
      </p:sp>
      <p:sp>
        <p:nvSpPr>
          <p:cNvPr id="19" name="Shape 10"/>
          <p:cNvSpPr/>
          <p:nvPr/>
        </p:nvSpPr>
        <p:spPr>
          <a:xfrm>
            <a:off x="3429000" y="1417320"/>
            <a:ext cx="3931920" cy="3886200"/>
          </a:xfrm>
          <a:prstGeom prst="roundRect">
            <a:avLst>
              <a:gd name="adj" fmla="val 1647"/>
            </a:avLst>
          </a:prstGeom>
          <a:solidFill>
            <a:srgbClr val="FFFFFF"/>
          </a:solidFill>
          <a:ln w="12700">
            <a:solidFill>
              <a:srgbClr val="D7E9F8"/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0" name="Text 11"/>
          <p:cNvSpPr/>
          <p:nvPr/>
        </p:nvSpPr>
        <p:spPr>
          <a:xfrm>
            <a:off x="3703320" y="1627632"/>
            <a:ext cx="33832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您的 Microsoft 365 租用戶</a:t>
            </a:r>
            <a:endParaRPr lang="en-US" sz="1450" dirty="0"/>
          </a:p>
        </p:txBody>
      </p:sp>
      <p:sp>
        <p:nvSpPr>
          <p:cNvPr id="21" name="Shape 12"/>
          <p:cNvSpPr/>
          <p:nvPr/>
        </p:nvSpPr>
        <p:spPr>
          <a:xfrm>
            <a:off x="3794760" y="2029968"/>
            <a:ext cx="3200400" cy="795528"/>
          </a:xfrm>
          <a:prstGeom prst="roundRect">
            <a:avLst>
              <a:gd name="adj" fmla="val 6897"/>
            </a:avLst>
          </a:prstGeom>
          <a:solidFill>
            <a:srgbClr val="F8FBFF"/>
          </a:solidFill>
          <a:ln w="1778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2" name="Text 13"/>
          <p:cNvSpPr/>
          <p:nvPr/>
        </p:nvSpPr>
        <p:spPr>
          <a:xfrm>
            <a:off x="3977640" y="2185416"/>
            <a:ext cx="2834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+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Work IQ</a:t>
            </a:r>
            <a:endParaRPr lang="en-US" sz="1400" dirty="0"/>
          </a:p>
        </p:txBody>
      </p:sp>
      <p:sp>
        <p:nvSpPr>
          <p:cNvPr id="23" name="Shape 14"/>
          <p:cNvSpPr/>
          <p:nvPr/>
        </p:nvSpPr>
        <p:spPr>
          <a:xfrm>
            <a:off x="3794760" y="3090672"/>
            <a:ext cx="1417320" cy="530352"/>
          </a:xfrm>
          <a:prstGeom prst="roundRect">
            <a:avLst>
              <a:gd name="adj" fmla="val 8621"/>
            </a:avLst>
          </a:prstGeom>
          <a:solidFill>
            <a:srgbClr val="EAF6FF"/>
          </a:solidFill>
          <a:ln w="12700">
            <a:solidFill>
              <a:srgbClr val="D7E9F8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4" name="Text 15"/>
          <p:cNvSpPr/>
          <p:nvPr/>
        </p:nvSpPr>
        <p:spPr>
          <a:xfrm>
            <a:off x="3867912" y="3191256"/>
            <a:ext cx="12618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Exchange</a:t>
            </a:r>
            <a:endParaRPr lang="en-US" sz="950" dirty="0"/>
          </a:p>
          <a:p>
            <a:pPr marL="0" indent="0" algn="ctr">
              <a:buNone/>
            </a:pPr>
            <a:r>
              <a:rPr lang="en-US" sz="9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郵件</a:t>
            </a:r>
            <a:endParaRPr lang="en-US" sz="950" dirty="0"/>
          </a:p>
        </p:txBody>
      </p:sp>
      <p:sp>
        <p:nvSpPr>
          <p:cNvPr id="25" name="Shape 16"/>
          <p:cNvSpPr/>
          <p:nvPr/>
        </p:nvSpPr>
        <p:spPr>
          <a:xfrm>
            <a:off x="5422392" y="3090672"/>
            <a:ext cx="1417320" cy="530352"/>
          </a:xfrm>
          <a:prstGeom prst="roundRect">
            <a:avLst>
              <a:gd name="adj" fmla="val 8621"/>
            </a:avLst>
          </a:prstGeom>
          <a:solidFill>
            <a:srgbClr val="E8FAFB"/>
          </a:solidFill>
          <a:ln w="12700">
            <a:solidFill>
              <a:srgbClr val="D7E9F8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6" name="Text 17"/>
          <p:cNvSpPr/>
          <p:nvPr/>
        </p:nvSpPr>
        <p:spPr>
          <a:xfrm>
            <a:off x="5495544" y="3191256"/>
            <a:ext cx="12618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OneDrive</a:t>
            </a:r>
            <a:endParaRPr lang="en-US" sz="950" dirty="0"/>
          </a:p>
          <a:p>
            <a:pPr marL="0" indent="0" algn="ctr">
              <a:buNone/>
            </a:pPr>
            <a:r>
              <a:rPr lang="en-US" sz="9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檔案</a:t>
            </a:r>
            <a:endParaRPr lang="en-US" sz="950" dirty="0"/>
          </a:p>
        </p:txBody>
      </p:sp>
      <p:sp>
        <p:nvSpPr>
          <p:cNvPr id="27" name="Shape 18"/>
          <p:cNvSpPr/>
          <p:nvPr/>
        </p:nvSpPr>
        <p:spPr>
          <a:xfrm>
            <a:off x="3794760" y="3840480"/>
            <a:ext cx="1417320" cy="530352"/>
          </a:xfrm>
          <a:prstGeom prst="roundRect">
            <a:avLst>
              <a:gd name="adj" fmla="val 8621"/>
            </a:avLst>
          </a:prstGeom>
          <a:solidFill>
            <a:srgbClr val="EAF6FF"/>
          </a:solidFill>
          <a:ln w="12700">
            <a:solidFill>
              <a:srgbClr val="D7E9F8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8" name="Text 19"/>
          <p:cNvSpPr/>
          <p:nvPr/>
        </p:nvSpPr>
        <p:spPr>
          <a:xfrm>
            <a:off x="3867912" y="3941064"/>
            <a:ext cx="12618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Teams</a:t>
            </a:r>
            <a:endParaRPr lang="en-US" sz="950" dirty="0"/>
          </a:p>
          <a:p>
            <a:pPr marL="0" indent="0" algn="ctr">
              <a:buNone/>
            </a:pPr>
            <a:r>
              <a:rPr lang="en-US" sz="9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聊天/會議</a:t>
            </a:r>
            <a:endParaRPr lang="en-US" sz="950" dirty="0"/>
          </a:p>
        </p:txBody>
      </p:sp>
      <p:sp>
        <p:nvSpPr>
          <p:cNvPr id="29" name="Shape 20"/>
          <p:cNvSpPr/>
          <p:nvPr/>
        </p:nvSpPr>
        <p:spPr>
          <a:xfrm>
            <a:off x="5422392" y="3840480"/>
            <a:ext cx="1417320" cy="530352"/>
          </a:xfrm>
          <a:prstGeom prst="roundRect">
            <a:avLst>
              <a:gd name="adj" fmla="val 8621"/>
            </a:avLst>
          </a:prstGeom>
          <a:solidFill>
            <a:srgbClr val="E8FAFB"/>
          </a:solidFill>
          <a:ln w="12700">
            <a:solidFill>
              <a:srgbClr val="D7E9F8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0" name="Text 21"/>
          <p:cNvSpPr/>
          <p:nvPr/>
        </p:nvSpPr>
        <p:spPr>
          <a:xfrm>
            <a:off x="5495544" y="3941064"/>
            <a:ext cx="12618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SharePoint</a:t>
            </a:r>
            <a:endParaRPr lang="en-US" sz="950" dirty="0"/>
          </a:p>
          <a:p>
            <a:pPr marL="0" indent="0" algn="ctr">
              <a:buNone/>
            </a:pPr>
            <a:r>
              <a:rPr lang="en-US" sz="9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文件/清單</a:t>
            </a:r>
            <a:endParaRPr lang="en-US" sz="950" dirty="0"/>
          </a:p>
        </p:txBody>
      </p:sp>
      <p:sp>
        <p:nvSpPr>
          <p:cNvPr id="31" name="Text 22"/>
          <p:cNvSpPr/>
          <p:nvPr/>
        </p:nvSpPr>
        <p:spPr>
          <a:xfrm>
            <a:off x="3886200" y="4681728"/>
            <a:ext cx="3017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00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您的客戶資料：檔案、信箱、聊天資料、影片等</a:t>
            </a:r>
            <a:endParaRPr lang="en-US" sz="1000" dirty="0"/>
          </a:p>
        </p:txBody>
      </p:sp>
      <p:sp>
        <p:nvSpPr>
          <p:cNvPr id="32" name="Text 23"/>
          <p:cNvSpPr/>
          <p:nvPr/>
        </p:nvSpPr>
        <p:spPr>
          <a:xfrm>
            <a:off x="7863840" y="1143000"/>
            <a:ext cx="3246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 Copilot 的元件</a:t>
            </a:r>
            <a:endParaRPr lang="en-US" sz="1550" dirty="0"/>
          </a:p>
        </p:txBody>
      </p:sp>
      <p:sp>
        <p:nvSpPr>
          <p:cNvPr id="33" name="Shape 24"/>
          <p:cNvSpPr/>
          <p:nvPr/>
        </p:nvSpPr>
        <p:spPr>
          <a:xfrm>
            <a:off x="7909560" y="2057400"/>
            <a:ext cx="2148840" cy="960120"/>
          </a:xfrm>
          <a:prstGeom prst="roundRect">
            <a:avLst>
              <a:gd name="adj" fmla="val 5714"/>
            </a:avLst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4" name="Text 25"/>
          <p:cNvSpPr/>
          <p:nvPr/>
        </p:nvSpPr>
        <p:spPr>
          <a:xfrm>
            <a:off x="8138160" y="2258568"/>
            <a:ext cx="169164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23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</a:t>
            </a:r>
            <a:endParaRPr lang="en-US" sz="1230" dirty="0"/>
          </a:p>
          <a:p>
            <a:pPr marL="0" indent="0" algn="ctr">
              <a:buNone/>
            </a:pPr>
            <a:r>
              <a:rPr lang="en-US" sz="123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Copilot</a:t>
            </a:r>
            <a:endParaRPr lang="en-US" sz="1230" dirty="0"/>
          </a:p>
          <a:p>
            <a:pPr marL="0" indent="0" algn="ctr">
              <a:buNone/>
            </a:pPr>
            <a:r>
              <a:rPr lang="en-US" sz="123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協調服務</a:t>
            </a:r>
            <a:endParaRPr lang="en-US" sz="1230" dirty="0"/>
          </a:p>
        </p:txBody>
      </p:sp>
      <p:sp>
        <p:nvSpPr>
          <p:cNvPr id="35" name="Shape 26"/>
          <p:cNvSpPr/>
          <p:nvPr/>
        </p:nvSpPr>
        <p:spPr>
          <a:xfrm>
            <a:off x="10241280" y="2057400"/>
            <a:ext cx="1417320" cy="1627632"/>
          </a:xfrm>
          <a:prstGeom prst="roundRect">
            <a:avLst>
              <a:gd name="adj" fmla="val 3871"/>
            </a:avLst>
          </a:prstGeom>
          <a:solidFill>
            <a:srgbClr val="0078D4"/>
          </a:solidFill>
          <a:ln w="127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6" name="Text 27"/>
          <p:cNvSpPr/>
          <p:nvPr/>
        </p:nvSpPr>
        <p:spPr>
          <a:xfrm>
            <a:off x="10360152" y="2258568"/>
            <a:ext cx="117043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Azure OpenAI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Service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大型語言模型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LLM</a:t>
            </a:r>
            <a:endParaRPr lang="en-US" sz="1050" dirty="0"/>
          </a:p>
        </p:txBody>
      </p:sp>
      <p:sp>
        <p:nvSpPr>
          <p:cNvPr id="37" name="Shape 28"/>
          <p:cNvSpPr/>
          <p:nvPr/>
        </p:nvSpPr>
        <p:spPr>
          <a:xfrm>
            <a:off x="10241280" y="3730752"/>
            <a:ext cx="1417320" cy="576072"/>
          </a:xfrm>
          <a:prstGeom prst="roundRect">
            <a:avLst>
              <a:gd name="adj" fmla="val 6349"/>
            </a:avLst>
          </a:prstGeom>
          <a:solidFill>
            <a:srgbClr val="FFFFFF"/>
          </a:solidFill>
          <a:ln w="1524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8" name="Text 29"/>
          <p:cNvSpPr/>
          <p:nvPr/>
        </p:nvSpPr>
        <p:spPr>
          <a:xfrm>
            <a:off x="10360152" y="3858768"/>
            <a:ext cx="117043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模型推理</a:t>
            </a:r>
            <a:endParaRPr lang="en-US" sz="850" dirty="0"/>
          </a:p>
          <a:p>
            <a:pPr marL="0" indent="0" algn="ctr">
              <a:buNone/>
            </a:pPr>
            <a:r>
              <a:rPr lang="en-US" sz="8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不等於資料庫</a:t>
            </a:r>
            <a:endParaRPr lang="en-US" sz="850" dirty="0"/>
          </a:p>
        </p:txBody>
      </p:sp>
      <p:sp>
        <p:nvSpPr>
          <p:cNvPr id="39" name="Shape 30"/>
          <p:cNvSpPr/>
          <p:nvPr/>
        </p:nvSpPr>
        <p:spPr>
          <a:xfrm>
            <a:off x="2423160" y="2788920"/>
            <a:ext cx="438912" cy="219456"/>
          </a:xfrm>
          <a:prstGeom prst="right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0" name="Shape 31"/>
          <p:cNvSpPr/>
          <p:nvPr/>
        </p:nvSpPr>
        <p:spPr>
          <a:xfrm>
            <a:off x="7424928" y="2432304"/>
            <a:ext cx="411480" cy="201168"/>
          </a:xfrm>
          <a:prstGeom prst="right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1" name="Shape 32"/>
          <p:cNvSpPr/>
          <p:nvPr/>
        </p:nvSpPr>
        <p:spPr>
          <a:xfrm>
            <a:off x="10076688" y="2432304"/>
            <a:ext cx="228600" cy="201168"/>
          </a:xfrm>
          <a:prstGeom prst="right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2" name="Shape 33"/>
          <p:cNvSpPr/>
          <p:nvPr/>
        </p:nvSpPr>
        <p:spPr>
          <a:xfrm>
            <a:off x="777240" y="6355080"/>
            <a:ext cx="10835640" cy="292608"/>
          </a:xfrm>
          <a:prstGeom prst="roundRect">
            <a:avLst>
              <a:gd name="adj" fmla="val 12500"/>
            </a:avLst>
          </a:prstGeom>
          <a:solidFill>
            <a:srgbClr val="052033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3" name="Text 34"/>
          <p:cNvSpPr/>
          <p:nvPr/>
        </p:nvSpPr>
        <p:spPr>
          <a:xfrm>
            <a:off x="960120" y="6428232"/>
            <a:ext cx="1046988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重點：Copilot 不是直接讀取整個租戶；它透過 Graph / Work IQ 取得授權脈絡，再由協調服務與 LLM 產生回應。</a:t>
            </a:r>
            <a:endParaRPr lang="en-US" sz="105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612648" y="781571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對照官方架構圖：裝置、應用程式、Microsoft 365 服務邊界與 Copilot 元件</a:t>
            </a:r>
            <a:endParaRPr lang="en-US" sz="12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 Copilot 核心元件角色分工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將架構圖轉成教學講解表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11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777240" y="1234440"/>
            <a:ext cx="10698480" cy="566928"/>
          </a:xfrm>
          <a:prstGeom prst="roundRect">
            <a:avLst>
              <a:gd name="adj" fmla="val 12903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8" name="Text 6"/>
          <p:cNvSpPr/>
          <p:nvPr/>
        </p:nvSpPr>
        <p:spPr>
          <a:xfrm>
            <a:off x="960120" y="1399032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3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裝置與應用程式</a:t>
            </a:r>
            <a:endParaRPr lang="en-US" sz="1330" dirty="0"/>
          </a:p>
        </p:txBody>
      </p:sp>
      <p:sp>
        <p:nvSpPr>
          <p:cNvPr id="9" name="Text 7"/>
          <p:cNvSpPr/>
          <p:nvPr/>
        </p:nvSpPr>
        <p:spPr>
          <a:xfrm>
            <a:off x="3429000" y="1399032"/>
            <a:ext cx="7635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3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使用者在 Teams、Word、Outlook、PowerPoint、Excel 等應用中輸入提示。</a:t>
            </a:r>
            <a:endParaRPr lang="en-US" sz="1130" dirty="0"/>
          </a:p>
        </p:txBody>
      </p:sp>
      <p:sp>
        <p:nvSpPr>
          <p:cNvPr id="10" name="Shape 8"/>
          <p:cNvSpPr/>
          <p:nvPr/>
        </p:nvSpPr>
        <p:spPr>
          <a:xfrm>
            <a:off x="777240" y="2020824"/>
            <a:ext cx="10698480" cy="566928"/>
          </a:xfrm>
          <a:prstGeom prst="roundRect">
            <a:avLst>
              <a:gd name="adj" fmla="val 12903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1" name="Text 9"/>
          <p:cNvSpPr/>
          <p:nvPr/>
        </p:nvSpPr>
        <p:spPr>
          <a:xfrm>
            <a:off x="960120" y="2185416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3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 服務邊界</a:t>
            </a:r>
            <a:endParaRPr lang="en-US" sz="1330" dirty="0"/>
          </a:p>
        </p:txBody>
      </p:sp>
      <p:sp>
        <p:nvSpPr>
          <p:cNvPr id="12" name="Text 10"/>
          <p:cNvSpPr/>
          <p:nvPr/>
        </p:nvSpPr>
        <p:spPr>
          <a:xfrm>
            <a:off x="3429000" y="2185416"/>
            <a:ext cx="7635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3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客戶資料留在 Microsoft 365 服務邊界內，受既有安全、合規與隱私政策保護。</a:t>
            </a:r>
            <a:endParaRPr lang="en-US" sz="1130" dirty="0"/>
          </a:p>
        </p:txBody>
      </p:sp>
      <p:sp>
        <p:nvSpPr>
          <p:cNvPr id="13" name="Shape 11"/>
          <p:cNvSpPr/>
          <p:nvPr/>
        </p:nvSpPr>
        <p:spPr>
          <a:xfrm>
            <a:off x="777240" y="2807208"/>
            <a:ext cx="10698480" cy="566928"/>
          </a:xfrm>
          <a:prstGeom prst="roundRect">
            <a:avLst>
              <a:gd name="adj" fmla="val 12903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4" name="Text 12"/>
          <p:cNvSpPr/>
          <p:nvPr/>
        </p:nvSpPr>
        <p:spPr>
          <a:xfrm>
            <a:off x="960120" y="2971800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3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+ Work IQ</a:t>
            </a:r>
            <a:endParaRPr lang="en-US" sz="1330" dirty="0"/>
          </a:p>
        </p:txBody>
      </p:sp>
      <p:sp>
        <p:nvSpPr>
          <p:cNvPr id="15" name="Text 13"/>
          <p:cNvSpPr/>
          <p:nvPr/>
        </p:nvSpPr>
        <p:spPr>
          <a:xfrm>
            <a:off x="3429000" y="2971800"/>
            <a:ext cx="7635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3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提供工作資料、組織語意與權限感知的工作脈絡，協助 Copilot grounding。</a:t>
            </a:r>
            <a:endParaRPr lang="en-US" sz="1130" dirty="0"/>
          </a:p>
        </p:txBody>
      </p:sp>
      <p:sp>
        <p:nvSpPr>
          <p:cNvPr id="16" name="Shape 14"/>
          <p:cNvSpPr/>
          <p:nvPr/>
        </p:nvSpPr>
        <p:spPr>
          <a:xfrm>
            <a:off x="777240" y="3593592"/>
            <a:ext cx="10698480" cy="566928"/>
          </a:xfrm>
          <a:prstGeom prst="roundRect">
            <a:avLst>
              <a:gd name="adj" fmla="val 12903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7" name="Text 15"/>
          <p:cNvSpPr/>
          <p:nvPr/>
        </p:nvSpPr>
        <p:spPr>
          <a:xfrm>
            <a:off x="960120" y="3758184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>
              <a:buNone/>
            </a:pPr>
            <a:r>
              <a:rPr lang="en-US" sz="133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 Copilot 協調服務</a:t>
            </a:r>
            <a:endParaRPr lang="en-US" sz="1330" dirty="0"/>
          </a:p>
        </p:txBody>
      </p:sp>
      <p:sp>
        <p:nvSpPr>
          <p:cNvPr id="18" name="Text 16"/>
          <p:cNvSpPr/>
          <p:nvPr/>
        </p:nvSpPr>
        <p:spPr>
          <a:xfrm>
            <a:off x="3429000" y="3758184"/>
            <a:ext cx="7635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3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接收提示、進行接地、組合脈絡、呼叫模型並處理回應。</a:t>
            </a:r>
            <a:endParaRPr lang="en-US" sz="1130" dirty="0"/>
          </a:p>
        </p:txBody>
      </p:sp>
      <p:sp>
        <p:nvSpPr>
          <p:cNvPr id="19" name="Shape 17"/>
          <p:cNvSpPr/>
          <p:nvPr/>
        </p:nvSpPr>
        <p:spPr>
          <a:xfrm>
            <a:off x="777240" y="4379976"/>
            <a:ext cx="10698480" cy="566928"/>
          </a:xfrm>
          <a:prstGeom prst="roundRect">
            <a:avLst>
              <a:gd name="adj" fmla="val 12903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0" name="Text 18"/>
          <p:cNvSpPr/>
          <p:nvPr/>
        </p:nvSpPr>
        <p:spPr>
          <a:xfrm>
            <a:off x="960120" y="4544568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3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Azure OpenAI Service / LLM</a:t>
            </a:r>
            <a:endParaRPr lang="en-US" sz="1330" dirty="0"/>
          </a:p>
        </p:txBody>
      </p:sp>
      <p:sp>
        <p:nvSpPr>
          <p:cNvPr id="21" name="Text 19"/>
          <p:cNvSpPr/>
          <p:nvPr/>
        </p:nvSpPr>
        <p:spPr>
          <a:xfrm>
            <a:off x="3429000" y="4544568"/>
            <a:ext cx="7635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3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根據接地後的提示進行語意理解、推理與內容生成。</a:t>
            </a:r>
            <a:endParaRPr lang="en-US" sz="1130" dirty="0"/>
          </a:p>
        </p:txBody>
      </p:sp>
      <p:sp>
        <p:nvSpPr>
          <p:cNvPr id="22" name="Shape 20"/>
          <p:cNvSpPr/>
          <p:nvPr/>
        </p:nvSpPr>
        <p:spPr>
          <a:xfrm>
            <a:off x="777240" y="5166360"/>
            <a:ext cx="10698480" cy="566928"/>
          </a:xfrm>
          <a:prstGeom prst="roundRect">
            <a:avLst>
              <a:gd name="adj" fmla="val 12903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3" name="Text 21"/>
          <p:cNvSpPr/>
          <p:nvPr/>
        </p:nvSpPr>
        <p:spPr>
          <a:xfrm>
            <a:off x="960120" y="5330952"/>
            <a:ext cx="2286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3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安全與治理</a:t>
            </a:r>
            <a:endParaRPr lang="en-US" sz="1330" dirty="0"/>
          </a:p>
        </p:txBody>
      </p:sp>
      <p:sp>
        <p:nvSpPr>
          <p:cNvPr id="24" name="Text 22"/>
          <p:cNvSpPr/>
          <p:nvPr/>
        </p:nvSpPr>
        <p:spPr>
          <a:xfrm>
            <a:off x="3429000" y="5330952"/>
            <a:ext cx="7635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3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資料存取以使用者權限為範圍，並遵守 MFA、Conditional Access 與合規政策。</a:t>
            </a:r>
            <a:endParaRPr lang="en-US" sz="1130" dirty="0"/>
          </a:p>
        </p:txBody>
      </p:sp>
      <p:sp>
        <p:nvSpPr>
          <p:cNvPr id="25" name="Shape 23"/>
          <p:cNvSpPr/>
          <p:nvPr/>
        </p:nvSpPr>
        <p:spPr>
          <a:xfrm>
            <a:off x="914400" y="6080760"/>
            <a:ext cx="10378440" cy="411480"/>
          </a:xfrm>
          <a:prstGeom prst="roundRect">
            <a:avLst>
              <a:gd name="adj" fmla="val 11111"/>
            </a:avLst>
          </a:prstGeom>
          <a:solidFill>
            <a:srgbClr val="052033"/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6" name="Text 24"/>
          <p:cNvSpPr/>
          <p:nvPr/>
        </p:nvSpPr>
        <p:spPr>
          <a:xfrm>
            <a:off x="1143000" y="6199632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講師金句：Graph / Work IQ 找到正確的工作脈絡，Copilot 協調服務把脈絡交給 LLM 生成答案，安全治理則決定哪些資料可被使用。</a:t>
            </a:r>
            <a:endParaRPr lang="en-US" sz="10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參考資料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官方文件與教材來源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12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822960" y="1417320"/>
            <a:ext cx="4663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3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1. Microsoft 365 Copilot 架構及其運作方式</a:t>
            </a:r>
            <a:endParaRPr lang="en-US" sz="1330" dirty="0"/>
          </a:p>
        </p:txBody>
      </p:sp>
      <p:sp>
        <p:nvSpPr>
          <p:cNvPr id="8" name="Text 6"/>
          <p:cNvSpPr/>
          <p:nvPr/>
        </p:nvSpPr>
        <p:spPr>
          <a:xfrm>
            <a:off x="822960" y="1709928"/>
            <a:ext cx="10332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0078D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https://learn.microsoft.com/zh-tw/microsoft-365/copilot/microsoft-365-copilot-architecture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822960" y="2194560"/>
            <a:ext cx="4663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3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2. Microsoft 365 Copilot 存取資料的方式</a:t>
            </a:r>
            <a:endParaRPr lang="en-US" sz="1330" dirty="0"/>
          </a:p>
        </p:txBody>
      </p:sp>
      <p:sp>
        <p:nvSpPr>
          <p:cNvPr id="10" name="Text 8"/>
          <p:cNvSpPr/>
          <p:nvPr/>
        </p:nvSpPr>
        <p:spPr>
          <a:xfrm>
            <a:off x="822960" y="2487168"/>
            <a:ext cx="10332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0078D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https://learn.microsoft.com/zh-tw/training/modules/introduction-microsoft-365-copilot/3-how-copilot-works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822960" y="2971800"/>
            <a:ext cx="4663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3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3. Overview of Microsoft Graph permissions</a:t>
            </a:r>
            <a:endParaRPr lang="en-US" sz="1330" dirty="0"/>
          </a:p>
        </p:txBody>
      </p:sp>
      <p:sp>
        <p:nvSpPr>
          <p:cNvPr id="12" name="Text 10"/>
          <p:cNvSpPr/>
          <p:nvPr/>
        </p:nvSpPr>
        <p:spPr>
          <a:xfrm>
            <a:off x="822960" y="3264408"/>
            <a:ext cx="10332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0078D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https://learn.microsoft.com/en-us/graph/permissions-overview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822960" y="3749040"/>
            <a:ext cx="4663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3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4. Best practices for using Microsoft Graph permissions</a:t>
            </a:r>
            <a:endParaRPr lang="en-US" sz="1330" dirty="0"/>
          </a:p>
        </p:txBody>
      </p:sp>
      <p:sp>
        <p:nvSpPr>
          <p:cNvPr id="14" name="Text 12"/>
          <p:cNvSpPr/>
          <p:nvPr/>
        </p:nvSpPr>
        <p:spPr>
          <a:xfrm>
            <a:off x="822960" y="4041648"/>
            <a:ext cx="10332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0078D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https://learn.microsoft.com/en-us/graph/best-practices-graph-permission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822960" y="4526280"/>
            <a:ext cx="4663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3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5. Manage access permissions for Microsoft 365 Copilot connectors</a:t>
            </a:r>
            <a:endParaRPr lang="en-US" sz="1330" dirty="0"/>
          </a:p>
        </p:txBody>
      </p:sp>
      <p:sp>
        <p:nvSpPr>
          <p:cNvPr id="16" name="Text 14"/>
          <p:cNvSpPr/>
          <p:nvPr/>
        </p:nvSpPr>
        <p:spPr>
          <a:xfrm>
            <a:off x="822960" y="4818888"/>
            <a:ext cx="10332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0078D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https://learn.microsoft.com/en-us/microsoft-365/copilot/connectors/manage-access-permissions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本次簡報重點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用 10–15 分鐘建立 Microsoft Graph 與 Copilot 的共同語言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01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822960" y="1508760"/>
            <a:ext cx="4800600" cy="749808"/>
          </a:xfrm>
          <a:prstGeom prst="roundRect">
            <a:avLst>
              <a:gd name="adj" fmla="val 9756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8" name="Text 6"/>
          <p:cNvSpPr/>
          <p:nvPr/>
        </p:nvSpPr>
        <p:spPr>
          <a:xfrm>
            <a:off x="1005840" y="1700784"/>
            <a:ext cx="310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1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1463040" y="1673352"/>
            <a:ext cx="3840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是什麼？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6355080" y="1508760"/>
            <a:ext cx="4800600" cy="749808"/>
          </a:xfrm>
          <a:prstGeom prst="roundRect">
            <a:avLst>
              <a:gd name="adj" fmla="val 9756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1" name="Text 9"/>
          <p:cNvSpPr/>
          <p:nvPr/>
        </p:nvSpPr>
        <p:spPr>
          <a:xfrm>
            <a:off x="6537960" y="1700784"/>
            <a:ext cx="310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2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6995160" y="1673352"/>
            <a:ext cx="3840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用生活化比喻快速理解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822960" y="2715768"/>
            <a:ext cx="4800600" cy="749808"/>
          </a:xfrm>
          <a:prstGeom prst="roundRect">
            <a:avLst>
              <a:gd name="adj" fmla="val 9756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4" name="Text 12"/>
          <p:cNvSpPr/>
          <p:nvPr/>
        </p:nvSpPr>
        <p:spPr>
          <a:xfrm>
            <a:off x="1005840" y="2907792"/>
            <a:ext cx="310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3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463040" y="2880360"/>
            <a:ext cx="3840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可連結哪些 Microsoft 365 資料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355080" y="2715768"/>
            <a:ext cx="4800600" cy="749808"/>
          </a:xfrm>
          <a:prstGeom prst="roundRect">
            <a:avLst>
              <a:gd name="adj" fmla="val 9756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7" name="Text 15"/>
          <p:cNvSpPr/>
          <p:nvPr/>
        </p:nvSpPr>
        <p:spPr>
          <a:xfrm>
            <a:off x="6537960" y="2907792"/>
            <a:ext cx="310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4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995160" y="2880360"/>
            <a:ext cx="3840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Copilot 如何透過 Graph 取得工作脈絡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822960" y="3922776"/>
            <a:ext cx="4800600" cy="749808"/>
          </a:xfrm>
          <a:prstGeom prst="roundRect">
            <a:avLst>
              <a:gd name="adj" fmla="val 9756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0" name="Text 18"/>
          <p:cNvSpPr/>
          <p:nvPr/>
        </p:nvSpPr>
        <p:spPr>
          <a:xfrm>
            <a:off x="1005840" y="4114800"/>
            <a:ext cx="310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5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1463040" y="4087368"/>
            <a:ext cx="3840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的安全機制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6355080" y="3922776"/>
            <a:ext cx="4800600" cy="749808"/>
          </a:xfrm>
          <a:prstGeom prst="roundRect">
            <a:avLst>
              <a:gd name="adj" fmla="val 9756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23" name="Text 21"/>
          <p:cNvSpPr/>
          <p:nvPr/>
        </p:nvSpPr>
        <p:spPr>
          <a:xfrm>
            <a:off x="6537960" y="4114800"/>
            <a:ext cx="31089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6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6995160" y="4087368"/>
            <a:ext cx="38404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大學與行政應用情境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是什麼？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365 的統一資料連結層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02</a:t>
            </a:r>
            <a:endParaRPr lang="en-US" sz="800" dirty="0"/>
          </a:p>
        </p:txBody>
      </p:sp>
      <p:pic>
        <p:nvPicPr>
          <p:cNvPr id="7" name="Image 0" descr="/mnt/data/43f81bbf7d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6560" y="1051560"/>
            <a:ext cx="4709160" cy="4343400"/>
          </a:xfrm>
          <a:prstGeom prst="rect">
            <a:avLst/>
          </a:prstGeom>
        </p:spPr>
      </p:pic>
      <p:sp>
        <p:nvSpPr>
          <p:cNvPr id="8" name="Shape 5"/>
          <p:cNvSpPr/>
          <p:nvPr/>
        </p:nvSpPr>
        <p:spPr>
          <a:xfrm>
            <a:off x="685800" y="1417320"/>
            <a:ext cx="5532120" cy="3950208"/>
          </a:xfrm>
          <a:prstGeom prst="roundRect">
            <a:avLst>
              <a:gd name="adj" fmla="val 1852"/>
            </a:avLst>
          </a:prstGeom>
          <a:solidFill>
            <a:srgbClr val="EEF4FA"/>
          </a:solidFill>
          <a:ln w="12700">
            <a:solidFill>
              <a:srgbClr val="D0E7FF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9" name="Text 6"/>
          <p:cNvSpPr/>
          <p:nvPr/>
        </p:nvSpPr>
        <p:spPr>
          <a:xfrm>
            <a:off x="960120" y="1691640"/>
            <a:ext cx="21945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核心定義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960120" y="2121408"/>
            <a:ext cx="4983480" cy="2148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50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• Microsoft Graph 是 Microsoft 365 資料與關係的統一存取層。
• 它把郵件、文件、會議、聊天、行事曆與人員資訊串連起來。
• Copilot 透過 Graph 取得「工作脈絡」，讓回答更貼近使用者正在做的事。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960120" y="4526280"/>
            <a:ext cx="4892040" cy="4114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3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教學金句：Graph 不是 Copilot 的大腦，而是 Copilot 取得工作資料的安全橋樑。</a:t>
            </a:r>
            <a:endParaRPr lang="en-US" sz="13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生活化比喻：Graph 像圖書館館員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Copilot 負責整理，Graph 負責找到可用資料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03</a:t>
            </a:r>
            <a:endParaRPr lang="en-US" sz="800" dirty="0"/>
          </a:p>
        </p:txBody>
      </p:sp>
      <p:pic>
        <p:nvPicPr>
          <p:cNvPr id="7" name="Image 0" descr="/mnt/data/b4352d842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360" y="1234440"/>
            <a:ext cx="5074920" cy="4709160"/>
          </a:xfrm>
          <a:prstGeom prst="rect">
            <a:avLst/>
          </a:prstGeom>
        </p:spPr>
      </p:pic>
      <p:sp>
        <p:nvSpPr>
          <p:cNvPr id="8" name="Shape 5"/>
          <p:cNvSpPr/>
          <p:nvPr/>
        </p:nvSpPr>
        <p:spPr>
          <a:xfrm>
            <a:off x="5989320" y="1417320"/>
            <a:ext cx="1691640" cy="3886200"/>
          </a:xfrm>
          <a:prstGeom prst="roundRect">
            <a:avLst>
              <a:gd name="adj" fmla="val 4324"/>
            </a:avLst>
          </a:prstGeom>
          <a:solidFill>
            <a:srgbClr val="F8FB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9" name="Text 6"/>
          <p:cNvSpPr/>
          <p:nvPr/>
        </p:nvSpPr>
        <p:spPr>
          <a:xfrm>
            <a:off x="6062472" y="16916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使用者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6135624" y="2240280"/>
            <a:ext cx="1371600" cy="11887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2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提出問題：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「幫我整理 AI 專案最新進度」</a:t>
            </a:r>
            <a:endParaRPr lang="en-US" sz="1220" dirty="0"/>
          </a:p>
        </p:txBody>
      </p:sp>
      <p:sp>
        <p:nvSpPr>
          <p:cNvPr id="11" name="Shape 8"/>
          <p:cNvSpPr/>
          <p:nvPr/>
        </p:nvSpPr>
        <p:spPr>
          <a:xfrm>
            <a:off x="7909560" y="1417320"/>
            <a:ext cx="1691640" cy="3886200"/>
          </a:xfrm>
          <a:prstGeom prst="roundRect">
            <a:avLst>
              <a:gd name="adj" fmla="val 4324"/>
            </a:avLst>
          </a:prstGeom>
          <a:solidFill>
            <a:srgbClr val="F8FBFF"/>
          </a:solidFill>
          <a:ln w="12700">
            <a:solidFill>
              <a:srgbClr val="7F3FBF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2" name="Text 9"/>
          <p:cNvSpPr/>
          <p:nvPr/>
        </p:nvSpPr>
        <p:spPr>
          <a:xfrm>
            <a:off x="7982712" y="16916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7F3FB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055864" y="2240280"/>
            <a:ext cx="1371600" cy="11887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2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像館員一樣，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依權限找郵件、文件、會議、聊天</a:t>
            </a:r>
            <a:endParaRPr lang="en-US" sz="1220" dirty="0"/>
          </a:p>
        </p:txBody>
      </p:sp>
      <p:sp>
        <p:nvSpPr>
          <p:cNvPr id="14" name="Shape 11"/>
          <p:cNvSpPr/>
          <p:nvPr/>
        </p:nvSpPr>
        <p:spPr>
          <a:xfrm>
            <a:off x="9829800" y="1417320"/>
            <a:ext cx="1691640" cy="3886200"/>
          </a:xfrm>
          <a:prstGeom prst="roundRect">
            <a:avLst>
              <a:gd name="adj" fmla="val 4324"/>
            </a:avLst>
          </a:prstGeom>
          <a:solidFill>
            <a:srgbClr val="F8FBFF"/>
          </a:solidFill>
          <a:ln w="12700">
            <a:solidFill>
              <a:srgbClr val="13A10E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5" name="Text 12"/>
          <p:cNvSpPr/>
          <p:nvPr/>
        </p:nvSpPr>
        <p:spPr>
          <a:xfrm>
            <a:off x="9902952" y="16916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3A10E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Copilot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9976104" y="2240280"/>
            <a:ext cx="1371600" cy="11887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2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像研究助理一樣，</a:t>
            </a:r>
            <a:endParaRPr lang="en-US" sz="1220" dirty="0"/>
          </a:p>
          <a:p>
            <a:pPr marL="0" indent="0" algn="ctr">
              <a:buNone/>
            </a:pPr>
            <a:r>
              <a:rPr lang="en-US" sz="122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整理分析後產生答案</a:t>
            </a:r>
            <a:endParaRPr lang="en-US" sz="1220" dirty="0"/>
          </a:p>
        </p:txBody>
      </p:sp>
      <p:sp>
        <p:nvSpPr>
          <p:cNvPr id="17" name="Shape 14"/>
          <p:cNvSpPr/>
          <p:nvPr/>
        </p:nvSpPr>
        <p:spPr>
          <a:xfrm>
            <a:off x="7635240" y="3154680"/>
            <a:ext cx="411480" cy="219456"/>
          </a:xfrm>
          <a:prstGeom prst="right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" name="Shape 15"/>
          <p:cNvSpPr/>
          <p:nvPr/>
        </p:nvSpPr>
        <p:spPr>
          <a:xfrm>
            <a:off x="9555480" y="3154680"/>
            <a:ext cx="411480" cy="219456"/>
          </a:xfrm>
          <a:prstGeom prst="right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可連結哪些資料？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以使用者有權限存取的 Microsoft 365 資料為基礎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04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731520" y="1417320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6112" y="1673352"/>
            <a:ext cx="502920" cy="50292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536192" y="1645920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Outlook</a:t>
            </a:r>
            <a:endParaRPr lang="en-US" sz="1450" dirty="0"/>
          </a:p>
        </p:txBody>
      </p:sp>
      <p:sp>
        <p:nvSpPr>
          <p:cNvPr id="10" name="Text 7"/>
          <p:cNvSpPr/>
          <p:nvPr/>
        </p:nvSpPr>
        <p:spPr>
          <a:xfrm>
            <a:off x="1536192" y="1984248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郵件與郵件串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3520440" y="1417320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85032" y="1673352"/>
            <a:ext cx="502920" cy="502920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4325112" y="1645920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Teams</a:t>
            </a:r>
            <a:endParaRPr lang="en-US" sz="1450" dirty="0"/>
          </a:p>
        </p:txBody>
      </p:sp>
      <p:sp>
        <p:nvSpPr>
          <p:cNvPr id="14" name="Text 10"/>
          <p:cNvSpPr/>
          <p:nvPr/>
        </p:nvSpPr>
        <p:spPr>
          <a:xfrm>
            <a:off x="4325112" y="1984248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聊天訊息與頻道討論</a:t>
            </a:r>
            <a:endParaRPr lang="en-US" sz="1150" dirty="0"/>
          </a:p>
        </p:txBody>
      </p:sp>
      <p:sp>
        <p:nvSpPr>
          <p:cNvPr id="15" name="Shape 11"/>
          <p:cNvSpPr/>
          <p:nvPr/>
        </p:nvSpPr>
        <p:spPr>
          <a:xfrm>
            <a:off x="6309360" y="1417320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3952" y="1673352"/>
            <a:ext cx="502920" cy="50292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7114032" y="1645920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會議</a:t>
            </a:r>
            <a:endParaRPr lang="en-US" sz="1450" dirty="0"/>
          </a:p>
        </p:txBody>
      </p:sp>
      <p:sp>
        <p:nvSpPr>
          <p:cNvPr id="18" name="Text 13"/>
          <p:cNvSpPr/>
          <p:nvPr/>
        </p:nvSpPr>
        <p:spPr>
          <a:xfrm>
            <a:off x="7114032" y="1984248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會議資訊與相關內容</a:t>
            </a:r>
            <a:endParaRPr lang="en-US" sz="1150" dirty="0"/>
          </a:p>
        </p:txBody>
      </p:sp>
      <p:sp>
        <p:nvSpPr>
          <p:cNvPr id="19" name="Shape 14"/>
          <p:cNvSpPr/>
          <p:nvPr/>
        </p:nvSpPr>
        <p:spPr>
          <a:xfrm>
            <a:off x="9098280" y="1417320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262872" y="1673352"/>
            <a:ext cx="502920" cy="50292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9902952" y="1645920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Calendar</a:t>
            </a:r>
            <a:endParaRPr lang="en-US" sz="1450" dirty="0"/>
          </a:p>
        </p:txBody>
      </p:sp>
      <p:sp>
        <p:nvSpPr>
          <p:cNvPr id="22" name="Text 16"/>
          <p:cNvSpPr/>
          <p:nvPr/>
        </p:nvSpPr>
        <p:spPr>
          <a:xfrm>
            <a:off x="9902952" y="1984248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行事曆與邀請</a:t>
            </a:r>
            <a:endParaRPr lang="en-US" sz="1150" dirty="0"/>
          </a:p>
        </p:txBody>
      </p:sp>
      <p:sp>
        <p:nvSpPr>
          <p:cNvPr id="23" name="Shape 17"/>
          <p:cNvSpPr/>
          <p:nvPr/>
        </p:nvSpPr>
        <p:spPr>
          <a:xfrm>
            <a:off x="731520" y="3319272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pic>
        <p:nvPicPr>
          <p:cNvPr id="24" name="Image 4" descr="preencoded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96112" y="3575304"/>
            <a:ext cx="502920" cy="502920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1536192" y="3547872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OneDrive</a:t>
            </a:r>
            <a:endParaRPr lang="en-US" sz="1450" dirty="0"/>
          </a:p>
        </p:txBody>
      </p:sp>
      <p:sp>
        <p:nvSpPr>
          <p:cNvPr id="26" name="Text 19"/>
          <p:cNvSpPr/>
          <p:nvPr/>
        </p:nvSpPr>
        <p:spPr>
          <a:xfrm>
            <a:off x="1536192" y="3886200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個人檔案</a:t>
            </a:r>
            <a:endParaRPr lang="en-US" sz="1150" dirty="0"/>
          </a:p>
        </p:txBody>
      </p:sp>
      <p:sp>
        <p:nvSpPr>
          <p:cNvPr id="27" name="Shape 20"/>
          <p:cNvSpPr/>
          <p:nvPr/>
        </p:nvSpPr>
        <p:spPr>
          <a:xfrm>
            <a:off x="3520440" y="3319272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E8FAFB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pic>
        <p:nvPicPr>
          <p:cNvPr id="28" name="Image 5" descr="preencoded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685032" y="3575304"/>
            <a:ext cx="502920" cy="502920"/>
          </a:xfrm>
          <a:prstGeom prst="rect">
            <a:avLst/>
          </a:prstGeom>
        </p:spPr>
      </p:pic>
      <p:sp>
        <p:nvSpPr>
          <p:cNvPr id="29" name="Text 21"/>
          <p:cNvSpPr/>
          <p:nvPr/>
        </p:nvSpPr>
        <p:spPr>
          <a:xfrm>
            <a:off x="4325112" y="3547872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SharePoint</a:t>
            </a:r>
            <a:endParaRPr lang="en-US" sz="1450" dirty="0"/>
          </a:p>
        </p:txBody>
      </p:sp>
      <p:sp>
        <p:nvSpPr>
          <p:cNvPr id="30" name="Text 22"/>
          <p:cNvSpPr/>
          <p:nvPr/>
        </p:nvSpPr>
        <p:spPr>
          <a:xfrm>
            <a:off x="4325112" y="3886200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團隊文件與網站</a:t>
            </a:r>
            <a:endParaRPr lang="en-US" sz="1150" dirty="0"/>
          </a:p>
        </p:txBody>
      </p:sp>
      <p:sp>
        <p:nvSpPr>
          <p:cNvPr id="31" name="Shape 23"/>
          <p:cNvSpPr/>
          <p:nvPr/>
        </p:nvSpPr>
        <p:spPr>
          <a:xfrm>
            <a:off x="6309360" y="3319272"/>
            <a:ext cx="2423160" cy="1417320"/>
          </a:xfrm>
          <a:prstGeom prst="roundRect">
            <a:avLst>
              <a:gd name="adj" fmla="val 5161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pic>
        <p:nvPicPr>
          <p:cNvPr id="32" name="Image 6" descr="preencoded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73952" y="3575304"/>
            <a:ext cx="502920" cy="502920"/>
          </a:xfrm>
          <a:prstGeom prst="rect">
            <a:avLst/>
          </a:prstGeom>
        </p:spPr>
      </p:pic>
      <p:sp>
        <p:nvSpPr>
          <p:cNvPr id="33" name="Text 24"/>
          <p:cNvSpPr/>
          <p:nvPr/>
        </p:nvSpPr>
        <p:spPr>
          <a:xfrm>
            <a:off x="7114032" y="3547872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People</a:t>
            </a:r>
            <a:endParaRPr lang="en-US" sz="1450" dirty="0"/>
          </a:p>
        </p:txBody>
      </p:sp>
      <p:sp>
        <p:nvSpPr>
          <p:cNvPr id="34" name="Text 25"/>
          <p:cNvSpPr/>
          <p:nvPr/>
        </p:nvSpPr>
        <p:spPr>
          <a:xfrm>
            <a:off x="7114032" y="3886200"/>
            <a:ext cx="14173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聯絡人與組織關係</a:t>
            </a:r>
            <a:endParaRPr lang="en-US" sz="1150" dirty="0"/>
          </a:p>
        </p:txBody>
      </p:sp>
      <p:sp>
        <p:nvSpPr>
          <p:cNvPr id="35" name="Text 26"/>
          <p:cNvSpPr/>
          <p:nvPr/>
        </p:nvSpPr>
        <p:spPr>
          <a:xfrm>
            <a:off x="822960" y="5486400"/>
            <a:ext cx="10515600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重點：Graph 不是把所有資料複製到同一個資料庫，而是提供一致的存取與關聯方式。</a:t>
            </a:r>
            <a:endParaRPr lang="en-US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Copilot 如何透過 Graph 運作？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從提問到答案的五個主要步驟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05</a:t>
            </a:r>
            <a:endParaRPr lang="en-US" sz="800" dirty="0"/>
          </a:p>
        </p:txBody>
      </p:sp>
      <p:pic>
        <p:nvPicPr>
          <p:cNvPr id="7" name="Image 0" descr="/mnt/data/029d916ba9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6480" y="1143000"/>
            <a:ext cx="5349240" cy="4343400"/>
          </a:xfrm>
          <a:prstGeom prst="rect">
            <a:avLst/>
          </a:prstGeom>
        </p:spPr>
      </p:pic>
      <p:sp>
        <p:nvSpPr>
          <p:cNvPr id="8" name="Shape 5"/>
          <p:cNvSpPr/>
          <p:nvPr/>
        </p:nvSpPr>
        <p:spPr>
          <a:xfrm>
            <a:off x="777240" y="1280160"/>
            <a:ext cx="4663440" cy="530352"/>
          </a:xfrm>
          <a:prstGeom prst="chevron">
            <a:avLst/>
          </a:prstGeom>
          <a:solidFill>
            <a:srgbClr val="EAF6FF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" name="Text 6"/>
          <p:cNvSpPr/>
          <p:nvPr/>
        </p:nvSpPr>
        <p:spPr>
          <a:xfrm>
            <a:off x="1005840" y="1435608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1. 使用者輸入提示</a:t>
            </a:r>
            <a:endParaRPr lang="en-US" sz="1450" dirty="0"/>
          </a:p>
        </p:txBody>
      </p:sp>
      <p:sp>
        <p:nvSpPr>
          <p:cNvPr id="10" name="Shape 7"/>
          <p:cNvSpPr/>
          <p:nvPr/>
        </p:nvSpPr>
        <p:spPr>
          <a:xfrm>
            <a:off x="2971800" y="1810512"/>
            <a:ext cx="228600" cy="164592"/>
          </a:xfrm>
          <a:prstGeom prst="down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" name="Shape 8"/>
          <p:cNvSpPr/>
          <p:nvPr/>
        </p:nvSpPr>
        <p:spPr>
          <a:xfrm>
            <a:off x="777240" y="2084832"/>
            <a:ext cx="4663440" cy="530352"/>
          </a:xfrm>
          <a:prstGeom prst="chevron">
            <a:avLst/>
          </a:prstGeom>
          <a:solidFill>
            <a:srgbClr val="E8FAFB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" name="Text 9"/>
          <p:cNvSpPr/>
          <p:nvPr/>
        </p:nvSpPr>
        <p:spPr>
          <a:xfrm>
            <a:off x="1005840" y="2240280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2. Graph 尋找相關資料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2971800" y="2615184"/>
            <a:ext cx="228600" cy="164592"/>
          </a:xfrm>
          <a:prstGeom prst="down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4" name="Shape 11"/>
          <p:cNvSpPr/>
          <p:nvPr/>
        </p:nvSpPr>
        <p:spPr>
          <a:xfrm>
            <a:off x="777240" y="2889504"/>
            <a:ext cx="4663440" cy="530352"/>
          </a:xfrm>
          <a:prstGeom prst="chevron">
            <a:avLst/>
          </a:prstGeom>
          <a:solidFill>
            <a:srgbClr val="EAF6FF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" name="Text 12"/>
          <p:cNvSpPr/>
          <p:nvPr/>
        </p:nvSpPr>
        <p:spPr>
          <a:xfrm>
            <a:off x="1005840" y="3044952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3. Grounding 建立工作脈絡</a:t>
            </a:r>
            <a:endParaRPr lang="en-US" sz="1450" dirty="0"/>
          </a:p>
        </p:txBody>
      </p:sp>
      <p:sp>
        <p:nvSpPr>
          <p:cNvPr id="16" name="Shape 13"/>
          <p:cNvSpPr/>
          <p:nvPr/>
        </p:nvSpPr>
        <p:spPr>
          <a:xfrm>
            <a:off x="2971800" y="3419856"/>
            <a:ext cx="228600" cy="164592"/>
          </a:xfrm>
          <a:prstGeom prst="down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" name="Shape 14"/>
          <p:cNvSpPr/>
          <p:nvPr/>
        </p:nvSpPr>
        <p:spPr>
          <a:xfrm>
            <a:off x="777240" y="3694176"/>
            <a:ext cx="4663440" cy="530352"/>
          </a:xfrm>
          <a:prstGeom prst="chevron">
            <a:avLst/>
          </a:prstGeom>
          <a:solidFill>
            <a:srgbClr val="E8FAFB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" name="Text 15"/>
          <p:cNvSpPr/>
          <p:nvPr/>
        </p:nvSpPr>
        <p:spPr>
          <a:xfrm>
            <a:off x="1005840" y="3849624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4. LLM 分析與生成</a:t>
            </a:r>
            <a:endParaRPr lang="en-US" sz="1450" dirty="0"/>
          </a:p>
        </p:txBody>
      </p:sp>
      <p:sp>
        <p:nvSpPr>
          <p:cNvPr id="19" name="Shape 16"/>
          <p:cNvSpPr/>
          <p:nvPr/>
        </p:nvSpPr>
        <p:spPr>
          <a:xfrm>
            <a:off x="2971800" y="4224528"/>
            <a:ext cx="228600" cy="164592"/>
          </a:xfrm>
          <a:prstGeom prst="down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" name="Shape 17"/>
          <p:cNvSpPr/>
          <p:nvPr/>
        </p:nvSpPr>
        <p:spPr>
          <a:xfrm>
            <a:off x="777240" y="4498848"/>
            <a:ext cx="4663440" cy="530352"/>
          </a:xfrm>
          <a:prstGeom prst="chevron">
            <a:avLst/>
          </a:prstGeom>
          <a:solidFill>
            <a:srgbClr val="EAF6FF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" name="Text 18"/>
          <p:cNvSpPr/>
          <p:nvPr/>
        </p:nvSpPr>
        <p:spPr>
          <a:xfrm>
            <a:off x="1005840" y="4654296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5. 安全合規檢查後回覆</a:t>
            </a:r>
            <a:endParaRPr lang="en-US" sz="14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B8FFF-23A6-8221-8519-7F725A2EC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9EBD0CCC-2875-78A3-4966-1DBB3A469CAD}"/>
              </a:ext>
            </a:extLst>
          </p:cNvPr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Copilot 如何透過 Graph 運作？</a:t>
            </a:r>
            <a:endParaRPr lang="en-US" sz="2500" dirty="0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1A774777-246A-C79E-D8C4-416380091A11}"/>
              </a:ext>
            </a:extLst>
          </p:cNvPr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096BEFD7-6E85-4E02-0A7D-A5525FC7F862}"/>
              </a:ext>
            </a:extLst>
          </p:cNvPr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從提問到答案的五個主要步驟</a:t>
            </a:r>
            <a:endParaRPr lang="en-US" sz="125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9CC7A002-7E78-5E98-CD71-BE700A34AB32}"/>
              </a:ext>
            </a:extLst>
          </p:cNvPr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AD32D459-261E-AA03-8132-59BA255B9F14}"/>
              </a:ext>
            </a:extLst>
          </p:cNvPr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05</a:t>
            </a:r>
            <a:endParaRPr lang="en-US" sz="800" dirty="0"/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FE4C0EBE-F38E-CD49-34DD-E3E90897B832}"/>
              </a:ext>
            </a:extLst>
          </p:cNvPr>
          <p:cNvSpPr/>
          <p:nvPr/>
        </p:nvSpPr>
        <p:spPr>
          <a:xfrm>
            <a:off x="777240" y="1280160"/>
            <a:ext cx="4663440" cy="530352"/>
          </a:xfrm>
          <a:prstGeom prst="chevron">
            <a:avLst/>
          </a:prstGeom>
          <a:solidFill>
            <a:srgbClr val="EAF6FF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E47E04E7-2822-69B9-F5CB-74BFC1011A59}"/>
              </a:ext>
            </a:extLst>
          </p:cNvPr>
          <p:cNvSpPr/>
          <p:nvPr/>
        </p:nvSpPr>
        <p:spPr>
          <a:xfrm>
            <a:off x="1005840" y="1435608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1. 使用者輸入提示</a:t>
            </a:r>
            <a:endParaRPr lang="en-US" sz="1450" dirty="0"/>
          </a:p>
        </p:txBody>
      </p:sp>
      <p:sp>
        <p:nvSpPr>
          <p:cNvPr id="10" name="Shape 7">
            <a:extLst>
              <a:ext uri="{FF2B5EF4-FFF2-40B4-BE49-F238E27FC236}">
                <a16:creationId xmlns:a16="http://schemas.microsoft.com/office/drawing/2014/main" id="{DDA1371E-D687-1C2F-FEAD-8A5FECA363A5}"/>
              </a:ext>
            </a:extLst>
          </p:cNvPr>
          <p:cNvSpPr/>
          <p:nvPr/>
        </p:nvSpPr>
        <p:spPr>
          <a:xfrm>
            <a:off x="2971800" y="1810512"/>
            <a:ext cx="228600" cy="164592"/>
          </a:xfrm>
          <a:prstGeom prst="down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FB84CC65-2EEC-9C43-5A4C-9545809203BB}"/>
              </a:ext>
            </a:extLst>
          </p:cNvPr>
          <p:cNvSpPr/>
          <p:nvPr/>
        </p:nvSpPr>
        <p:spPr>
          <a:xfrm>
            <a:off x="777240" y="2084832"/>
            <a:ext cx="4663440" cy="530352"/>
          </a:xfrm>
          <a:prstGeom prst="chevron">
            <a:avLst/>
          </a:prstGeom>
          <a:solidFill>
            <a:srgbClr val="E8FAFB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B09FDED0-7EA0-2519-6ED0-4E6823B1F165}"/>
              </a:ext>
            </a:extLst>
          </p:cNvPr>
          <p:cNvSpPr/>
          <p:nvPr/>
        </p:nvSpPr>
        <p:spPr>
          <a:xfrm>
            <a:off x="1005840" y="2240280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2. Graph 尋找相關資料</a:t>
            </a:r>
            <a:endParaRPr lang="en-US" sz="1450" dirty="0"/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47034BEA-6CB6-205B-D9B7-47BABFC4151A}"/>
              </a:ext>
            </a:extLst>
          </p:cNvPr>
          <p:cNvSpPr/>
          <p:nvPr/>
        </p:nvSpPr>
        <p:spPr>
          <a:xfrm>
            <a:off x="2971800" y="2615184"/>
            <a:ext cx="228600" cy="164592"/>
          </a:xfrm>
          <a:prstGeom prst="down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4" name="Shape 11">
            <a:extLst>
              <a:ext uri="{FF2B5EF4-FFF2-40B4-BE49-F238E27FC236}">
                <a16:creationId xmlns:a16="http://schemas.microsoft.com/office/drawing/2014/main" id="{3FA8BCE4-9078-F4F1-2FF2-20E2F9F5D8CA}"/>
              </a:ext>
            </a:extLst>
          </p:cNvPr>
          <p:cNvSpPr/>
          <p:nvPr/>
        </p:nvSpPr>
        <p:spPr>
          <a:xfrm>
            <a:off x="777240" y="2889504"/>
            <a:ext cx="4663440" cy="530352"/>
          </a:xfrm>
          <a:prstGeom prst="chevron">
            <a:avLst/>
          </a:prstGeom>
          <a:solidFill>
            <a:srgbClr val="EAF6FF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AC9C00F4-2BF8-639A-94D2-3A9DC1A0F58B}"/>
              </a:ext>
            </a:extLst>
          </p:cNvPr>
          <p:cNvSpPr/>
          <p:nvPr/>
        </p:nvSpPr>
        <p:spPr>
          <a:xfrm>
            <a:off x="1005840" y="3044952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3. Grounding 建立工作脈絡</a:t>
            </a:r>
            <a:endParaRPr lang="en-US" sz="1450" dirty="0"/>
          </a:p>
        </p:txBody>
      </p:sp>
      <p:sp>
        <p:nvSpPr>
          <p:cNvPr id="16" name="Shape 13">
            <a:extLst>
              <a:ext uri="{FF2B5EF4-FFF2-40B4-BE49-F238E27FC236}">
                <a16:creationId xmlns:a16="http://schemas.microsoft.com/office/drawing/2014/main" id="{F125E942-EDDC-B246-0BEA-098E8E0F86C3}"/>
              </a:ext>
            </a:extLst>
          </p:cNvPr>
          <p:cNvSpPr/>
          <p:nvPr/>
        </p:nvSpPr>
        <p:spPr>
          <a:xfrm>
            <a:off x="2971800" y="3419856"/>
            <a:ext cx="228600" cy="164592"/>
          </a:xfrm>
          <a:prstGeom prst="down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" name="Shape 14">
            <a:extLst>
              <a:ext uri="{FF2B5EF4-FFF2-40B4-BE49-F238E27FC236}">
                <a16:creationId xmlns:a16="http://schemas.microsoft.com/office/drawing/2014/main" id="{49C6E375-7BB6-0513-502D-898B38284BD2}"/>
              </a:ext>
            </a:extLst>
          </p:cNvPr>
          <p:cNvSpPr/>
          <p:nvPr/>
        </p:nvSpPr>
        <p:spPr>
          <a:xfrm>
            <a:off x="777240" y="3694176"/>
            <a:ext cx="4663440" cy="530352"/>
          </a:xfrm>
          <a:prstGeom prst="chevron">
            <a:avLst/>
          </a:prstGeom>
          <a:solidFill>
            <a:srgbClr val="E8FAFB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5E7AA481-E310-306D-E2B6-6FD2DB018913}"/>
              </a:ext>
            </a:extLst>
          </p:cNvPr>
          <p:cNvSpPr/>
          <p:nvPr/>
        </p:nvSpPr>
        <p:spPr>
          <a:xfrm>
            <a:off x="1005840" y="3849624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4. LLM 分析與生成</a:t>
            </a:r>
            <a:endParaRPr lang="en-US" sz="1450" dirty="0"/>
          </a:p>
        </p:txBody>
      </p:sp>
      <p:sp>
        <p:nvSpPr>
          <p:cNvPr id="19" name="Shape 16">
            <a:extLst>
              <a:ext uri="{FF2B5EF4-FFF2-40B4-BE49-F238E27FC236}">
                <a16:creationId xmlns:a16="http://schemas.microsoft.com/office/drawing/2014/main" id="{F80D12C8-77F3-6B59-AE9A-9792472FBC2D}"/>
              </a:ext>
            </a:extLst>
          </p:cNvPr>
          <p:cNvSpPr/>
          <p:nvPr/>
        </p:nvSpPr>
        <p:spPr>
          <a:xfrm>
            <a:off x="2971800" y="4224528"/>
            <a:ext cx="228600" cy="164592"/>
          </a:xfrm>
          <a:prstGeom prst="downArrow">
            <a:avLst/>
          </a:prstGeom>
          <a:solidFill>
            <a:srgbClr val="5E6A75"/>
          </a:solidFill>
          <a:ln w="12700">
            <a:solidFill>
              <a:srgbClr val="5E6A75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" name="Shape 17">
            <a:extLst>
              <a:ext uri="{FF2B5EF4-FFF2-40B4-BE49-F238E27FC236}">
                <a16:creationId xmlns:a16="http://schemas.microsoft.com/office/drawing/2014/main" id="{DBFF26D4-85F9-5E2E-301A-FBFAF148A1C1}"/>
              </a:ext>
            </a:extLst>
          </p:cNvPr>
          <p:cNvSpPr/>
          <p:nvPr/>
        </p:nvSpPr>
        <p:spPr>
          <a:xfrm>
            <a:off x="777240" y="4498848"/>
            <a:ext cx="4663440" cy="530352"/>
          </a:xfrm>
          <a:prstGeom prst="chevron">
            <a:avLst/>
          </a:prstGeom>
          <a:solidFill>
            <a:srgbClr val="EAF6FF"/>
          </a:solidFill>
          <a:ln w="12700">
            <a:solidFill>
              <a:srgbClr val="0078D4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" name="Text 18">
            <a:extLst>
              <a:ext uri="{FF2B5EF4-FFF2-40B4-BE49-F238E27FC236}">
                <a16:creationId xmlns:a16="http://schemas.microsoft.com/office/drawing/2014/main" id="{BDA2F890-EFB2-98DC-7546-D32B2767F198}"/>
              </a:ext>
            </a:extLst>
          </p:cNvPr>
          <p:cNvSpPr/>
          <p:nvPr/>
        </p:nvSpPr>
        <p:spPr>
          <a:xfrm>
            <a:off x="1005840" y="4654296"/>
            <a:ext cx="4114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5. 安全合規檢查後回覆</a:t>
            </a:r>
            <a:endParaRPr lang="en-US" sz="1450" dirty="0"/>
          </a:p>
        </p:txBody>
      </p:sp>
      <p:pic>
        <p:nvPicPr>
          <p:cNvPr id="7" name="Image 0" descr="/mnt/data/029d916ba9.png">
            <a:extLst>
              <a:ext uri="{FF2B5EF4-FFF2-40B4-BE49-F238E27FC236}">
                <a16:creationId xmlns:a16="http://schemas.microsoft.com/office/drawing/2014/main" id="{792EEF74-3AF1-D6EB-FDB0-F5D6ECD620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542792" y="1064260"/>
            <a:ext cx="8416290" cy="561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90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實際情境：為明天的專案會議做準備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94360" y="822960"/>
            <a:ext cx="1920240" cy="0"/>
          </a:xfrm>
          <a:prstGeom prst="line">
            <a:avLst/>
          </a:prstGeom>
          <a:noFill/>
          <a:ln w="38100">
            <a:solidFill>
              <a:srgbClr val="0078D4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2"/>
          <p:cNvSpPr/>
          <p:nvPr/>
        </p:nvSpPr>
        <p:spPr>
          <a:xfrm>
            <a:off x="594360" y="960120"/>
            <a:ext cx="9692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E6A7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Graph 幫 Copilot 找背景，Copilot 幫使用者整理重點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594360" y="6510528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與 Microsoft 365 Copilot 教學簡報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11292840" y="6446520"/>
            <a:ext cx="320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667085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06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777240" y="1325880"/>
            <a:ext cx="3749040" cy="4343400"/>
          </a:xfrm>
          <a:prstGeom prst="roundRect">
            <a:avLst>
              <a:gd name="adj" fmla="val 1951"/>
            </a:avLst>
          </a:prstGeom>
          <a:solidFill>
            <a:srgbClr val="EAF6FF"/>
          </a:solidFill>
          <a:ln w="12700">
            <a:solidFill>
              <a:srgbClr val="0078D4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8" name="Text 6"/>
          <p:cNvSpPr/>
          <p:nvPr/>
        </p:nvSpPr>
        <p:spPr>
          <a:xfrm>
            <a:off x="1051560" y="1627632"/>
            <a:ext cx="3200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078D4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使用者提示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51560" y="2148840"/>
            <a:ext cx="3063240" cy="1371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「幫我準備明天下午</a:t>
            </a:r>
            <a:endParaRPr lang="en-US" sz="1800" dirty="0"/>
          </a:p>
          <a:p>
            <a:pPr marL="0" indent="0">
              <a:buNone/>
            </a:pPr>
            <a:r>
              <a:rPr lang="en-US" sz="18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AI 專案會議，整理</a:t>
            </a:r>
            <a:endParaRPr lang="en-US" sz="1800" dirty="0"/>
          </a:p>
          <a:p>
            <a:pPr marL="0" indent="0">
              <a:buNone/>
            </a:pPr>
            <a:r>
              <a:rPr lang="en-US" sz="18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需要先看的資料與</a:t>
            </a:r>
            <a:endParaRPr lang="en-US" sz="1800" dirty="0"/>
          </a:p>
          <a:p>
            <a:pPr marL="0" indent="0">
              <a:buNone/>
            </a:pPr>
            <a:r>
              <a:rPr lang="en-US" sz="1800" b="1" dirty="0">
                <a:solidFill>
                  <a:srgbClr val="052033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可能被問到的問題。」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4800600" y="1325880"/>
            <a:ext cx="2971800" cy="4343400"/>
          </a:xfrm>
          <a:prstGeom prst="roundRect">
            <a:avLst>
              <a:gd name="adj" fmla="val 2462"/>
            </a:avLst>
          </a:prstGeom>
          <a:solidFill>
            <a:srgbClr val="F8FBFF"/>
          </a:solidFill>
          <a:ln w="12700">
            <a:solidFill>
              <a:srgbClr val="7F3FBF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1" name="Text 9"/>
          <p:cNvSpPr/>
          <p:nvPr/>
        </p:nvSpPr>
        <p:spPr>
          <a:xfrm>
            <a:off x="5074920" y="1627632"/>
            <a:ext cx="2468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7F3FB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Graph 可找到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5074920" y="2084832"/>
            <a:ext cx="24231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7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• 會議邀請與議程
• 上次會議重點
• 相關郵件與附件
• Teams 討論串
• SharePoint 簡報或計畫書</a:t>
            </a:r>
            <a:endParaRPr lang="en-US" sz="1370" dirty="0"/>
          </a:p>
        </p:txBody>
      </p:sp>
      <p:sp>
        <p:nvSpPr>
          <p:cNvPr id="13" name="Shape 11"/>
          <p:cNvSpPr/>
          <p:nvPr/>
        </p:nvSpPr>
        <p:spPr>
          <a:xfrm>
            <a:off x="8092440" y="1325880"/>
            <a:ext cx="3337560" cy="4343400"/>
          </a:xfrm>
          <a:prstGeom prst="roundRect">
            <a:avLst>
              <a:gd name="adj" fmla="val 2192"/>
            </a:avLst>
          </a:prstGeom>
          <a:solidFill>
            <a:srgbClr val="E8FAFB"/>
          </a:solidFill>
          <a:ln w="12700">
            <a:solidFill>
              <a:srgbClr val="13A10E">
                <a:alpha val="40000"/>
              </a:srgbClr>
            </a:solidFill>
            <a:prstDash val="solid"/>
          </a:ln>
          <a:effectLst>
            <a:outerShdw blurRad="25400" dist="1270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14" name="Text 12"/>
          <p:cNvSpPr/>
          <p:nvPr/>
        </p:nvSpPr>
        <p:spPr>
          <a:xfrm>
            <a:off x="8366760" y="1627632"/>
            <a:ext cx="2834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3A10E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Copilot 產出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8366760" y="2084832"/>
            <a:ext cx="26517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>
              <a:buNone/>
            </a:pPr>
            <a:r>
              <a:rPr lang="en-US" sz="1370" dirty="0">
                <a:solidFill>
                  <a:srgbClr val="243447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• 會議背景摘要
• 關鍵決策點
• 待確認事項
• 建議提問清單
• 會前準備清單</a:t>
            </a:r>
            <a:endParaRPr lang="en-US" sz="137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52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60beb126c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52033">
              <a:alpha val="80000"/>
            </a:srgbClr>
          </a:solidFill>
          <a:ln w="12700">
            <a:solidFill>
              <a:srgbClr val="333333">
                <a:alpha val="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" name="Text 1"/>
          <p:cNvSpPr/>
          <p:nvPr/>
        </p:nvSpPr>
        <p:spPr>
          <a:xfrm>
            <a:off x="685800" y="594360"/>
            <a:ext cx="6400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Microsoft Graph 安全嗎？</a:t>
            </a:r>
            <a:endParaRPr lang="en-US" sz="2700" dirty="0"/>
          </a:p>
        </p:txBody>
      </p:sp>
      <p:sp>
        <p:nvSpPr>
          <p:cNvPr id="5" name="Shape 2"/>
          <p:cNvSpPr/>
          <p:nvPr/>
        </p:nvSpPr>
        <p:spPr>
          <a:xfrm>
            <a:off x="685800" y="1143000"/>
            <a:ext cx="2560320" cy="0"/>
          </a:xfrm>
          <a:prstGeom prst="line">
            <a:avLst/>
          </a:prstGeom>
          <a:noFill/>
          <a:ln w="38100">
            <a:solidFill>
              <a:srgbClr val="00A6ED"/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" name="Text 3"/>
          <p:cNvSpPr/>
          <p:nvPr/>
        </p:nvSpPr>
        <p:spPr>
          <a:xfrm>
            <a:off x="731520" y="1645920"/>
            <a:ext cx="21945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CFE8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核心原則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31520" y="2148840"/>
            <a:ext cx="57607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你看得到，Copilot 才看得到</a:t>
            </a:r>
            <a:endParaRPr lang="en-US" sz="2800" dirty="0"/>
          </a:p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你看不到，Copilot 也看不到</a:t>
            </a:r>
            <a:endParaRPr lang="en-US" sz="2800" dirty="0"/>
          </a:p>
        </p:txBody>
      </p:sp>
      <p:sp>
        <p:nvSpPr>
          <p:cNvPr id="8" name="Shape 5"/>
          <p:cNvSpPr/>
          <p:nvPr/>
        </p:nvSpPr>
        <p:spPr>
          <a:xfrm>
            <a:off x="731520" y="3657600"/>
            <a:ext cx="5394960" cy="1143000"/>
          </a:xfrm>
          <a:prstGeom prst="roundRect">
            <a:avLst>
              <a:gd name="adj" fmla="val 6400"/>
            </a:avLst>
          </a:prstGeom>
          <a:solidFill>
            <a:srgbClr val="FFFFFF">
              <a:alpha val="88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" name="Text 6"/>
          <p:cNvSpPr/>
          <p:nvPr/>
        </p:nvSpPr>
        <p:spPr>
          <a:xfrm>
            <a:off x="960120" y="3913632"/>
            <a:ext cx="49377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JhengHei" pitchFamily="34" charset="0"/>
                <a:ea typeface="Microsoft JhengHei" pitchFamily="34" charset="-122"/>
                <a:cs typeface="Microsoft JhengHei" pitchFamily="34" charset="-120"/>
              </a:rPr>
              <a:t>Graph 會依照使用者既有權限、身分驗證與組織政策，決定 Copilot 可取得哪些資料。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crosoft JhengHe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icrosoft JhengHe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1831</Words>
  <Application>Microsoft Office PowerPoint</Application>
  <PresentationFormat>寬螢幕</PresentationFormat>
  <Paragraphs>235</Paragraphs>
  <Slides>15</Slides>
  <Notes>15</Notes>
  <HiddenSlides>1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0" baseType="lpstr">
      <vt:lpstr>Aptos</vt:lpstr>
      <vt:lpstr>微軟正黑體</vt:lpstr>
      <vt:lpstr>Arial</vt:lpstr>
      <vt:lpstr>Calibri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National Taiwan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Graph 如何讓 Copilot 變聰明</dc:title>
  <dc:subject>Microsoft Graph 與 Microsoft 365 Copilot 教學簡報</dc:subject>
  <dc:creator>黃淑玲</dc:creator>
  <cp:lastModifiedBy>redchamber '</cp:lastModifiedBy>
  <cp:revision>5</cp:revision>
  <dcterms:created xsi:type="dcterms:W3CDTF">2026-07-06T15:03:40Z</dcterms:created>
  <dcterms:modified xsi:type="dcterms:W3CDTF">2026-07-07T00:59:45Z</dcterms:modified>
</cp:coreProperties>
</file>