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57" r:id="rId11"/>
  </p:sldIdLst>
  <p:sldSz cx="12192000" cy="6858000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959" autoAdjust="0"/>
    <p:restoredTop sz="76799" autoAdjust="0"/>
  </p:normalViewPr>
  <p:slideViewPr>
    <p:cSldViewPr snapToGrid="0">
      <p:cViewPr varScale="1">
        <p:scale>
          <a:sx n="53" d="100"/>
          <a:sy n="53" d="100"/>
        </p:scale>
        <p:origin x="342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C91042-EFBF-42D2-A304-06B1BB50B841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B70121-BE0A-4705-9311-AB5CAA7DCAC1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9990245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8" Type="http://schemas.openxmlformats.org/officeDocument/2006/relationships/hyperlink" Target="https://zh.wikipedia.org/wiki/%E8%8B%8F%E6%A0%BC%E5%85%B0" TargetMode="External"/><Relationship Id="rId13" Type="http://schemas.openxmlformats.org/officeDocument/2006/relationships/hyperlink" Target="https://zh.wikipedia.org/wiki/%E4%BC%A6%E6%95%A6" TargetMode="External"/><Relationship Id="rId18" Type="http://schemas.openxmlformats.org/officeDocument/2006/relationships/hyperlink" Target="https://zh.wikipedia.org/wiki/%E8%8B%B1%E5%90%89%E5%88%A9%E6%B5%B7%E5%B3%A1" TargetMode="External"/><Relationship Id="rId3" Type="http://schemas.openxmlformats.org/officeDocument/2006/relationships/hyperlink" Target="https://zh.wikipedia.org/wiki/%E5%A4%A7%E4%B8%8D%E5%88%97%E9%A2%A0%E5%92%8C%E5%8C%97%E7%88%B1%E5%B0%94%E5%85%B0%E8%81%94%E5%90%88%E7%8E%8B%E5%9B%BD" TargetMode="External"/><Relationship Id="rId21" Type="http://schemas.openxmlformats.org/officeDocument/2006/relationships/hyperlink" Target="https://zh.wikipedia.org/w/index.php?title=%E8%BE%B9%E5%A2%83%E7%BA%BF&amp;action=edit&amp;redlink=1" TargetMode="External"/><Relationship Id="rId7" Type="http://schemas.openxmlformats.org/officeDocument/2006/relationships/hyperlink" Target="https://zh.wikipedia.org/wiki/%E8%8B%B1%E6%A0%BC%E5%85%B0" TargetMode="External"/><Relationship Id="rId12" Type="http://schemas.openxmlformats.org/officeDocument/2006/relationships/hyperlink" Target="https://zh.wikipedia.org/zh-tw/%E8%8B%B1%E5%9C%8B%E5%9C%B0%E7%90%86#cite_note-1" TargetMode="External"/><Relationship Id="rId17" Type="http://schemas.openxmlformats.org/officeDocument/2006/relationships/hyperlink" Target="https://zh.wikipedia.org/wiki/%E5%8C%97%E6%B5%B7" TargetMode="External"/><Relationship Id="rId25" Type="http://schemas.openxmlformats.org/officeDocument/2006/relationships/hyperlink" Target="https://zh.wikipedia.org/wiki/%E5%8A%A0%E8%8E%B1" TargetMode="External"/><Relationship Id="rId2" Type="http://schemas.openxmlformats.org/officeDocument/2006/relationships/slide" Target="../slides/slide3.xml"/><Relationship Id="rId16" Type="http://schemas.openxmlformats.org/officeDocument/2006/relationships/hyperlink" Target="https://zh.wikipedia.org/wiki/%E5%8C%97%E5%A4%A7%E8%A5%BF%E6%B4%8B" TargetMode="External"/><Relationship Id="rId20" Type="http://schemas.openxmlformats.org/officeDocument/2006/relationships/hyperlink" Target="https://zh.wikipedia.org/wiki/%E7%88%B1%E5%B0%94%E5%85%B0%E5%85%B1%E5%92%8C%E5%9B%BD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zh.wikipedia.org/wiki/%E5%A4%A7%E4%B8%8D%E5%88%97%E9%A2%A0%E5%B2%9B" TargetMode="External"/><Relationship Id="rId11" Type="http://schemas.openxmlformats.org/officeDocument/2006/relationships/hyperlink" Target="https://zh.wikipedia.org/wiki/%E5%8C%97%E7%88%B1%E5%B0%94%E5%85%B0" TargetMode="External"/><Relationship Id="rId24" Type="http://schemas.openxmlformats.org/officeDocument/2006/relationships/hyperlink" Target="https://zh.wikipedia.org/wiki/%E5%A4%9A%E4%BD%9B" TargetMode="External"/><Relationship Id="rId5" Type="http://schemas.openxmlformats.org/officeDocument/2006/relationships/hyperlink" Target="https://zh.wikipedia.org/wiki/%E5%B2%9B%E5%9B%BD" TargetMode="External"/><Relationship Id="rId15" Type="http://schemas.openxmlformats.org/officeDocument/2006/relationships/hyperlink" Target="https://zh.wikipedia.org/wiki/%E6%9C%AC%E5%88%9D%E5%AD%90%E5%8D%88%E7%B7%9A" TargetMode="External"/><Relationship Id="rId23" Type="http://schemas.openxmlformats.org/officeDocument/2006/relationships/hyperlink" Target="https://zh.wikipedia.org/wiki/%E8%8B%B1%E6%B3%95%E6%B5%B7%E5%BA%95%E9%9A%A7%E9%81%93" TargetMode="External"/><Relationship Id="rId10" Type="http://schemas.openxmlformats.org/officeDocument/2006/relationships/hyperlink" Target="https://zh.wikipedia.org/wiki/%E7%88%B1%E5%B0%94%E5%85%B0%E5%B2%9B" TargetMode="External"/><Relationship Id="rId19" Type="http://schemas.openxmlformats.org/officeDocument/2006/relationships/hyperlink" Target="https://zh.wikipedia.org/zh-tw/%E8%8B%B1%E5%9C%8B%E5%9C%B0%E7%90%86#cite_note-factbook-2" TargetMode="External"/><Relationship Id="rId4" Type="http://schemas.openxmlformats.org/officeDocument/2006/relationships/hyperlink" Target="https://zh.wikipedia.org/wiki/%E8%A5%BF%E6%AC%A7" TargetMode="External"/><Relationship Id="rId9" Type="http://schemas.openxmlformats.org/officeDocument/2006/relationships/hyperlink" Target="https://zh.wikipedia.org/wiki/%E5%A8%81%E5%B0%94%E5%A3%AB" TargetMode="External"/><Relationship Id="rId14" Type="http://schemas.openxmlformats.org/officeDocument/2006/relationships/hyperlink" Target="https://zh.wikipedia.org/wiki/%E6%A0%BC%E6%9E%97%E5%B0%BC%E6%B2%BB%E5%A4%A9%E6%96%87%E5%8F%B0" TargetMode="External"/><Relationship Id="rId22" Type="http://schemas.openxmlformats.org/officeDocument/2006/relationships/hyperlink" Target="https://zh.wikipedia.org/wiki/%E5%A4%9A%E4%BD%9B%E6%B5%B7%E5%B3%A1" TargetMode="Externa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s://zh.wikipedia.org/zh-tw/%E8%8B%B1%E5%9C%8B%E5%9C%B0%E7%90%86#cite_note-3" TargetMode="External"/><Relationship Id="rId3" Type="http://schemas.openxmlformats.org/officeDocument/2006/relationships/hyperlink" Target="https://zh.wikipedia.org/w/index.php?title=%E8%8B%B1%E5%9C%8B%E5%9C%B0%E7%90%86&amp;action=edit&amp;section=1" TargetMode="External"/><Relationship Id="rId7" Type="http://schemas.openxmlformats.org/officeDocument/2006/relationships/hyperlink" Target="https://zh.wikipedia.org/wiki/%E6%B5%B7%E5%B3%A1%E7%BE%A4%E5%B2%9B" TargetMode="External"/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s://zh.wikipedia.org/wiki/%E5%8C%97%E7%88%B1%E5%B0%94%E5%85%B0" TargetMode="External"/><Relationship Id="rId5" Type="http://schemas.openxmlformats.org/officeDocument/2006/relationships/hyperlink" Target="https://zh.wikipedia.org/wiki/%E7%88%B1%E5%B0%94%E5%85%B0" TargetMode="External"/><Relationship Id="rId10" Type="http://schemas.openxmlformats.org/officeDocument/2006/relationships/hyperlink" Target="https://zh.wikipedia.org/wiki/%E5%A8%81%E5%B0%94%E5%A3%AB" TargetMode="External"/><Relationship Id="rId4" Type="http://schemas.openxmlformats.org/officeDocument/2006/relationships/hyperlink" Target="https://zh.wikipedia.org/wiki/%E5%A4%A7%E4%B8%8D%E5%88%97%E9%A2%A0%E5%B2%9B" TargetMode="External"/><Relationship Id="rId9" Type="http://schemas.openxmlformats.org/officeDocument/2006/relationships/hyperlink" Target="https://zh.wikipedia.org/wiki/%E8%8B%B1%E6%A0%BC%E5%85%B0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大不列顛和北愛爾蘭聯合王國"/>
              </a:rPr>
              <a:t>大不列顛和北愛爾蘭聯合王國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（簡稱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英國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）位於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西歐"/>
              </a:rPr>
              <a:t>西歐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的一個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島國"/>
              </a:rPr>
              <a:t>島國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。總面積約為24.5萬平方千米，領土由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大不列顛島"/>
              </a:rPr>
              <a:t>大不列顛島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上的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英格蘭"/>
              </a:rPr>
              <a:t>英格蘭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、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 tooltip="蘇格蘭"/>
              </a:rPr>
              <a:t>蘇格蘭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威爾斯"/>
              </a:rPr>
              <a:t>威爾斯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，以及占據了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愛爾蘭島"/>
              </a:rPr>
              <a:t>愛爾蘭島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東北部六分之一土地的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1" tooltip="北愛爾蘭"/>
              </a:rPr>
              <a:t>北愛爾蘭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及周邊的島嶼組成。</a:t>
            </a:r>
            <a:r>
              <a:rPr lang="zh-TW" altLang="zh-TW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2"/>
              </a:rPr>
              <a:t>[1]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本土位於北緯49°N和59°N（設得蘭群島達到近61°N），東經11°W到2°E之間。位於東南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3" tooltip="倫敦"/>
              </a:rPr>
              <a:t>倫敦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4" tooltip="格林尼治天文台"/>
              </a:rPr>
              <a:t>格林尼治天文台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5" tooltip="本初子午線"/>
              </a:rPr>
              <a:t>本初子午線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的標準。</a:t>
            </a:r>
          </a:p>
          <a:p>
            <a:pPr rtl="0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英國位於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6" tooltip="北大西洋"/>
              </a:rPr>
              <a:t>北大西洋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與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7" tooltip="北海"/>
              </a:rPr>
              <a:t>北海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之間，南部隔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8" tooltip="英吉利海峽"/>
              </a:rPr>
              <a:t>英吉利海峽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（又名拉芒什海峽）與法國相望</a:t>
            </a:r>
            <a:r>
              <a:rPr lang="zh-TW" altLang="zh-TW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/>
              </a:rPr>
              <a:t>[2]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，北愛爾蘭與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0" tooltip="愛爾蘭共和國"/>
              </a:rPr>
              <a:t>愛爾蘭共和國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共享360千米長的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1" tooltip="邊境線（頁面不存在）"/>
              </a:rPr>
              <a:t>邊境線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  <a:r>
              <a:rPr lang="zh-TW" altLang="zh-TW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9"/>
              </a:rPr>
              <a:t>[2]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。西南部的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2" tooltip="多佛海峽"/>
              </a:rPr>
              <a:t>多佛海峽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僅寬34公里（21英里）千米，由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3" tooltip="英法海底隧道"/>
              </a:rPr>
              <a:t>英法海底隧道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連接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4" tooltip="多佛"/>
              </a:rPr>
              <a:t>多佛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和法國的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25" tooltip="加萊"/>
              </a:rPr>
              <a:t>加萊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0121-BE0A-4705-9311-AB5CAA7DCAC1}" type="slidenum">
              <a:rPr lang="zh-TW" altLang="en-US" smtClean="0"/>
              <a:t>3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75707363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rtl="0"/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領土組成[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3" tooltip="編輯章節：領土組成"/>
              </a:rPr>
              <a:t>編輯</a:t>
            </a:r>
            <a:r>
              <a:rPr lang="zh-TW" altLang="zh-TW" sz="1200" b="1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]</a:t>
            </a:r>
          </a:p>
          <a:p>
            <a:pPr rtl="0"/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英國總面積約為24.5萬平方千米，包括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4" tooltip="大不列顛島"/>
              </a:rPr>
              <a:t>大不列顛島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5" tooltip="愛爾蘭"/>
              </a:rPr>
              <a:t>愛爾蘭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島東北部的六分之一（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北愛爾蘭"/>
              </a:rPr>
              <a:t>北愛爾蘭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）和許多較小的島嶼（如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7" tooltip="海峽群島"/>
              </a:rPr>
              <a:t>海峽群島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等）</a:t>
            </a:r>
            <a:r>
              <a:rPr lang="zh-TW" altLang="zh-TW" sz="1200" kern="1200" baseline="300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8"/>
              </a:rPr>
              <a:t>[3]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，其中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9" tooltip="英格蘭"/>
              </a:rPr>
              <a:t>英格蘭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是聯合王國中最大的組成部分，面積為130410平方千米，超過英國總面積的一半；蘇格蘭是英國是第二大組成部分，面積為78772平方千米，約占英國總面積的三分之一；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10" tooltip="威爾斯"/>
              </a:rPr>
              <a:t>威爾斯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和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  <a:hlinkClick r:id="rId6" tooltip="北愛爾蘭"/>
              </a:rPr>
              <a:t>北愛爾蘭</a:t>
            </a:r>
            <a:r>
              <a:rPr lang="zh-TW" altLang="zh-TW" sz="1200" kern="1200" dirty="0" smtClean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的面積要小得多，面積分別為20758平方千米和14160平方千米。</a:t>
            </a: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4B70121-BE0A-4705-9311-AB5CAA7DCAC1}" type="slidenum">
              <a:rPr lang="zh-TW" altLang="en-US" smtClean="0"/>
              <a:t>4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15817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TW" altLang="en-US" smtClean="0"/>
              <a:t>按一下以編輯母片副標題樣式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6457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22233796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811600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91183F-3AB4-44DA-9832-3901B7FA387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801D2D-DE3B-4DAF-B2D0-744A289C737F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242003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37766473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338508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0113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287159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15696738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385073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200785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TW" altLang="en-US" smtClean="0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860273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 smtClean="0"/>
              <a:t>按一下以編輯母片標題樣式</a:t>
            </a:r>
            <a:endParaRPr lang="zh-TW" altLang="en-US"/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 smtClean="0"/>
              <a:t>按一下以編輯母片文字樣式</a:t>
            </a:r>
          </a:p>
          <a:p>
            <a:pPr lvl="1"/>
            <a:r>
              <a:rPr lang="zh-TW" altLang="en-US" smtClean="0"/>
              <a:t>第二層</a:t>
            </a:r>
          </a:p>
          <a:p>
            <a:pPr lvl="2"/>
            <a:r>
              <a:rPr lang="zh-TW" altLang="en-US" smtClean="0"/>
              <a:t>第三層</a:t>
            </a:r>
          </a:p>
          <a:p>
            <a:pPr lvl="3"/>
            <a:r>
              <a:rPr lang="zh-TW" altLang="en-US" smtClean="0"/>
              <a:t>第四層</a:t>
            </a:r>
          </a:p>
          <a:p>
            <a:pPr lvl="4"/>
            <a:r>
              <a:rPr lang="zh-TW" altLang="en-US" smtClean="0"/>
              <a:t>第五層</a:t>
            </a:r>
            <a:endParaRPr lang="zh-TW" altLang="en-US"/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865290-DAD6-427A-8D4A-2F356C7E8759}" type="datetimeFigureOut">
              <a:rPr lang="zh-TW" altLang="en-US" smtClean="0"/>
              <a:t>2016/5/19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D8B8C-B760-48F0-BFB8-3D5F19E819F0}" type="slidenum">
              <a:rPr lang="zh-TW" altLang="en-US" smtClean="0"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0320844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zh-TW" altLang="en-US" smtClean="0"/>
              <a:t>英國遊學</a:t>
            </a:r>
            <a:endParaRPr lang="zh-TW" altLang="en-US" dirty="0"/>
          </a:p>
        </p:txBody>
      </p:sp>
      <p:sp>
        <p:nvSpPr>
          <p:cNvPr id="5" name="副標題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6713468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1303643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dirty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為什麼要選擇去英國遊學</a:t>
            </a:r>
            <a:r>
              <a:rPr lang="en-US" altLang="zh-TW" b="0" i="0" u="none" strike="noStrike" kern="2600" baseline="0" dirty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?</a:t>
            </a:r>
            <a:endParaRPr lang="zh-TW" altLang="en-US" b="0" i="0" u="none" strike="noStrike" kern="2600" baseline="0" dirty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所安排的學校都具有專業的師資與經驗 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眾多的語言學校可供選擇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學費公道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豐富的文化與舒適的氣候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讓您不只增進語言能力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課程的內容與期間可依個人自由選擇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從短期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(2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週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至長期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(48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週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初級至高級皆有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彈性的開課時間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可隨時入學 </a:t>
            </a:r>
          </a:p>
        </p:txBody>
      </p:sp>
    </p:spTree>
    <p:extLst>
      <p:ext uri="{BB962C8B-B14F-4D97-AF65-F5344CB8AC3E}">
        <p14:creationId xmlns:p14="http://schemas.microsoft.com/office/powerpoint/2010/main" val="18009510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dirty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英國的地理位置</a:t>
            </a:r>
            <a:endParaRPr lang="zh-TW" altLang="en-US" b="0" i="0" u="none" strike="noStrike" kern="2600" baseline="0" dirty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pic>
        <p:nvPicPr>
          <p:cNvPr id="4" name="圖片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88619" y="1690688"/>
            <a:ext cx="5747612" cy="40999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894473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英國的基本資料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首都：倫敦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位置：領土包括不列顛本島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愛爾蘭島上的北愛爾蘭。位於北大西洋和北海之間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與法國隔著英吉利海峽。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官方語言： 英語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/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威爾斯語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/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蓋爾語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人口：約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60,000,000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人</a:t>
            </a:r>
          </a:p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面積：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244,820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平方公里</a:t>
            </a:r>
            <a:endParaRPr lang="zh-TW" altLang="en-US" b="0" i="0" u="none" strike="noStrike" kern="100" baseline="0" dirty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04685818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英國的基本資料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時差：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英國的時差比台灣慢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8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個小時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夏季時間則是比台灣慢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7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個小時。</a:t>
            </a:r>
          </a:p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電壓：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和國內不同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英國是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220 / 240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伏特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所以別忘了要帶電源轉換器及三插頭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才能使用台灣帶過去的電器用品。</a:t>
            </a:r>
            <a:endParaRPr lang="zh-TW" altLang="en-US" b="0" i="0" u="none" strike="noStrike" kern="100" baseline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0584918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英國的基本資料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貨幣：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英國的貨幣單位是英鎊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(Pound),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匯率約為台幣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1:60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。鈔票的面額有 ￡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5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、￡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10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、￡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20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、￡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50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。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氣候：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英國屬於溫帶海洋性氣候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特色是潮濕而溫和。夏天平均溫度為攝氏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12~21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度；冬天平均溫度則為攝氏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5~7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度。對於國人來說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夏天不熱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冬天蠻冷的。</a:t>
            </a:r>
            <a:endParaRPr lang="zh-TW" altLang="en-US" b="0" i="0" u="none" strike="noStrike" kern="100" baseline="0" dirty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00263154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辦理英國學生簽證的準備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含六個月有效期之護照正本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最近六個月內兩吋相片一張</a:t>
            </a:r>
          </a:p>
          <a:p>
            <a:pPr marR="0" lvl="0" rtl="0"/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IM2A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申請表格一份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入學許可證明書正本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最高學歷證明書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財力證明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含學費及生活費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</a:p>
          <a:p>
            <a:pPr marR="0" lvl="0" rtl="0"/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18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歲以下之學生須附父母同意函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費用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2100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元</a:t>
            </a:r>
            <a:endParaRPr lang="zh-TW" altLang="en-US" b="0" i="0" u="none" strike="noStrike" kern="100" baseline="0" dirty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667657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遊學的申請步驟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遊學情報收集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(4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個月前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決定遊學目的、國家、城市、預算、出發時間、課程與就讀期間</a:t>
            </a:r>
          </a:p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學校資料取得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(3~4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個月前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取得學校資料並且詳閱課程內容與申請相關條款</a:t>
            </a:r>
          </a:p>
          <a:p>
            <a:pPr marR="0" lvl="0" rtl="0"/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提出申請 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(2~3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個月前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填妥申請文件</a:t>
            </a:r>
            <a:r>
              <a:rPr lang="en-US" altLang="zh-TW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繳納訂金與相關費用並寄出申請表</a:t>
            </a:r>
            <a:endParaRPr lang="zh-TW" altLang="en-US" b="0" i="0" u="none" strike="noStrike" kern="100" baseline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2496181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R="0" rtl="0"/>
            <a:r>
              <a:rPr lang="zh-TW" altLang="en-US" b="0" i="0" u="none" strike="noStrike" kern="2600" baseline="0" smtClean="0">
                <a:solidFill>
                  <a:srgbClr val="FF000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遊學的申請步驟</a:t>
            </a:r>
            <a:endParaRPr lang="zh-TW" altLang="en-US" b="0" i="0" u="none" strike="noStrike" kern="2600" baseline="0" smtClean="0">
              <a:solidFill>
                <a:srgbClr val="FF000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入學準備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(1~2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個月前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繳納學費與相關費用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, 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並確認住宿</a:t>
            </a:r>
          </a:p>
          <a:p>
            <a:pPr marR="0" lvl="0" rtl="0"/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出發準備 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(1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 個月前</a:t>
            </a:r>
            <a:r>
              <a:rPr lang="en-US" altLang="zh-TW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)</a:t>
            </a: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  <a:t/>
            </a:r>
            <a:b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Times New Roman" panose="02020603050405020304" pitchFamily="18" charset="0"/>
                <a:ea typeface="新細明體" panose="02020500000000000000" pitchFamily="18" charset="-120"/>
              </a:rPr>
            </a:br>
            <a:r>
              <a:rPr lang="zh-TW" altLang="en-US" b="0" i="0" u="none" strike="noStrike" kern="100" baseline="0" dirty="0" smtClean="0">
                <a:solidFill>
                  <a:srgbClr val="0070C0"/>
                </a:solidFill>
                <a:latin typeface="Arial" panose="020B0604020202020204" pitchFamily="34" charset="0"/>
                <a:ea typeface="新細明體" panose="02020500000000000000" pitchFamily="18" charset="-120"/>
              </a:rPr>
              <a:t>申請護照與簽證、購買機票與保險、準備日用品、接機與入學相關文件之取得</a:t>
            </a:r>
            <a:endParaRPr lang="zh-TW" altLang="en-US" b="0" i="0" u="none" strike="noStrike" kern="100" baseline="0" dirty="0" smtClean="0">
              <a:solidFill>
                <a:srgbClr val="0070C0"/>
              </a:solidFill>
              <a:latin typeface="Times New Roman" panose="02020603050405020304" pitchFamily="18" charset="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9262859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28</TotalTime>
  <Words>512</Words>
  <Application>Microsoft Office PowerPoint</Application>
  <PresentationFormat>寬螢幕</PresentationFormat>
  <Paragraphs>42</Paragraphs>
  <Slides>10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5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10</vt:i4>
      </vt:variant>
    </vt:vector>
  </HeadingPairs>
  <TitlesOfParts>
    <vt:vector size="16" baseType="lpstr">
      <vt:lpstr>新細明體</vt:lpstr>
      <vt:lpstr>Arial</vt:lpstr>
      <vt:lpstr>Calibri</vt:lpstr>
      <vt:lpstr>Calibri Light</vt:lpstr>
      <vt:lpstr>Times New Roman</vt:lpstr>
      <vt:lpstr>Office 佈景主題</vt:lpstr>
      <vt:lpstr>英國遊學</vt:lpstr>
      <vt:lpstr>為什麼要選擇去英國遊學?</vt:lpstr>
      <vt:lpstr>英國的地理位置</vt:lpstr>
      <vt:lpstr>英國的基本資料</vt:lpstr>
      <vt:lpstr>英國的基本資料</vt:lpstr>
      <vt:lpstr>英國的基本資料</vt:lpstr>
      <vt:lpstr>辦理英國學生簽證的準備</vt:lpstr>
      <vt:lpstr>遊學的申請步驟</vt:lpstr>
      <vt:lpstr>遊學的申請步驟</vt:lpstr>
      <vt:lpstr>PowerPoint 簡報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簡報</dc:title>
  <dc:creator>ccadmin</dc:creator>
  <cp:lastModifiedBy>redchamber '</cp:lastModifiedBy>
  <cp:revision>8</cp:revision>
  <dcterms:created xsi:type="dcterms:W3CDTF">2016-05-19T06:29:58Z</dcterms:created>
  <dcterms:modified xsi:type="dcterms:W3CDTF">2016-05-19T07:01:22Z</dcterms:modified>
</cp:coreProperties>
</file>