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64" r:id="rId2"/>
    <p:sldId id="365" r:id="rId3"/>
    <p:sldId id="259" r:id="rId4"/>
    <p:sldId id="367" r:id="rId5"/>
    <p:sldId id="376" r:id="rId6"/>
    <p:sldId id="401" r:id="rId7"/>
    <p:sldId id="373" r:id="rId8"/>
    <p:sldId id="374" r:id="rId9"/>
    <p:sldId id="369" r:id="rId10"/>
    <p:sldId id="370" r:id="rId11"/>
    <p:sldId id="371" r:id="rId12"/>
    <p:sldId id="393" r:id="rId13"/>
    <p:sldId id="377" r:id="rId14"/>
    <p:sldId id="328" r:id="rId15"/>
    <p:sldId id="329" r:id="rId16"/>
    <p:sldId id="350" r:id="rId17"/>
    <p:sldId id="378" r:id="rId18"/>
    <p:sldId id="330" r:id="rId19"/>
    <p:sldId id="360" r:id="rId20"/>
    <p:sldId id="361" r:id="rId21"/>
    <p:sldId id="362" r:id="rId22"/>
    <p:sldId id="363" r:id="rId23"/>
    <p:sldId id="396" r:id="rId24"/>
    <p:sldId id="394" r:id="rId25"/>
    <p:sldId id="398" r:id="rId26"/>
    <p:sldId id="399" r:id="rId27"/>
    <p:sldId id="395" r:id="rId28"/>
    <p:sldId id="4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7A14-ECEC-4A3E-AF5F-9F0871AAF1C8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8AE2-C729-42A0-BFA1-325767C5B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9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56046C-2180-480E-A465-EF486D963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3DD55-5547-4D9D-9B18-3A61F2840E88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02060818-1FD3-4355-819B-30C494A195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E60CF8-E3FE-47CB-9DC6-B8BA12067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Can have multiple inputs and outputs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9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我們用符號</a:t>
            </a:r>
            <a:endParaRPr lang="en-US" altLang="zh-TW" dirty="0"/>
          </a:p>
          <a:p>
            <a:r>
              <a:rPr lang="zh-TW" altLang="en-US" dirty="0"/>
              <a:t>可以是很多東西</a:t>
            </a:r>
            <a:endParaRPr lang="en-US" altLang="zh-TW" dirty="0"/>
          </a:p>
          <a:p>
            <a:r>
              <a:rPr lang="zh-TW" altLang="en-US" dirty="0"/>
              <a:t>但是要定義 </a:t>
            </a:r>
            <a:r>
              <a:rPr lang="en-US" altLang="zh-TW" dirty="0"/>
              <a:t>X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</a:p>
          <a:p>
            <a:endParaRPr lang="en-US" altLang="zh-TW" dirty="0"/>
          </a:p>
          <a:p>
            <a:r>
              <a:rPr lang="en-US" altLang="zh-TW" dirty="0"/>
              <a:t>======</a:t>
            </a:r>
          </a:p>
          <a:p>
            <a:endParaRPr lang="en-US" altLang="zh-TW" dirty="0"/>
          </a:p>
          <a:p>
            <a:pPr algn="l"/>
            <a:r>
              <a:rPr lang="zh-TW" altLang="en-US" b="0" i="0" dirty="0">
                <a:effectLst/>
                <a:latin typeface="Helvetica Neue"/>
              </a:rPr>
              <a:t>郭波拉第三定律說混合毒藥的解毒劑大於個別成分的解毒劑之</a:t>
            </a:r>
          </a:p>
          <a:p>
            <a:pPr algn="l"/>
            <a:r>
              <a:rPr lang="zh-TW" altLang="en-US" b="0" i="0" dirty="0">
                <a:effectLst/>
                <a:latin typeface="Helvetica Neue"/>
              </a:rPr>
              <a:t>總合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17081-2A13-430F-B7DF-8944684A81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7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我們用符號</a:t>
            </a:r>
            <a:endParaRPr lang="en-US" altLang="zh-TW" dirty="0"/>
          </a:p>
          <a:p>
            <a:r>
              <a:rPr lang="zh-TW" altLang="en-US" dirty="0"/>
              <a:t>可以是很多東西</a:t>
            </a:r>
            <a:endParaRPr lang="en-US" altLang="zh-TW" dirty="0"/>
          </a:p>
          <a:p>
            <a:r>
              <a:rPr lang="zh-TW" altLang="en-US" dirty="0"/>
              <a:t>但是要定義 </a:t>
            </a:r>
            <a:r>
              <a:rPr lang="en-US" altLang="zh-TW" dirty="0"/>
              <a:t>X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17081-2A13-430F-B7DF-8944684A81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6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導數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8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0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22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3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像無線通訊訊號在介質中的傳播就可以用線性系統來模擬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1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3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76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72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9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3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32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7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97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7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0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76CC-7C4D-4F1B-B75E-901EF87CF5DC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5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1.png"/><Relationship Id="rId10" Type="http://schemas.openxmlformats.org/officeDocument/2006/relationships/image" Target="../media/image17.png"/><Relationship Id="rId4" Type="http://schemas.openxmlformats.org/officeDocument/2006/relationships/image" Target="../media/image610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10942172.github.io/NTUEELA2025/" TargetMode="External"/><Relationship Id="rId2" Type="http://schemas.openxmlformats.org/officeDocument/2006/relationships/hyperlink" Target="https://homepage.ntu.edu.tw/~hcyen/courses/LA-2024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emf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emf"/><Relationship Id="rId4" Type="http://schemas.openxmlformats.org/officeDocument/2006/relationships/image" Target="../media/image20.jpeg"/><Relationship Id="rId9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80.png"/><Relationship Id="rId5" Type="http://schemas.openxmlformats.org/officeDocument/2006/relationships/image" Target="../media/image19.png"/><Relationship Id="rId4" Type="http://schemas.openxmlformats.org/officeDocument/2006/relationships/image" Target="../media/image1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00818" cy="1500764"/>
          </a:xfrm>
          <a:solidFill>
            <a:srgbClr val="00B0F0">
              <a:alpha val="40000"/>
            </a:srgb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altLang="zh-TW" sz="4800" dirty="0">
                <a:ea typeface="標楷體" panose="03000509000000000000" pitchFamily="65" charset="-120"/>
              </a:rPr>
              <a:t>Linear Algebra</a:t>
            </a:r>
            <a:br>
              <a:rPr lang="en-US" altLang="zh-TW" sz="4800" dirty="0"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顏嗣鈞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台灣大學電機系</a:t>
            </a:r>
          </a:p>
        </p:txBody>
      </p:sp>
    </p:spTree>
    <p:extLst>
      <p:ext uri="{BB962C8B-B14F-4D97-AF65-F5344CB8AC3E}">
        <p14:creationId xmlns:p14="http://schemas.microsoft.com/office/powerpoint/2010/main" val="401629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72" y="306197"/>
            <a:ext cx="7886700" cy="1325563"/>
          </a:xfrm>
        </p:spPr>
        <p:txBody>
          <a:bodyPr/>
          <a:lstStyle/>
          <a:p>
            <a:pPr algn="ctr"/>
            <a:r>
              <a:rPr lang="en-US" altLang="zh-TW" dirty="0"/>
              <a:t>Algebra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4405"/>
            <a:ext cx="7886700" cy="4351338"/>
          </a:xfrm>
        </p:spPr>
        <p:txBody>
          <a:bodyPr/>
          <a:lstStyle/>
          <a:p>
            <a:r>
              <a:rPr lang="en-US" altLang="zh-TW" b="1" dirty="0"/>
              <a:t>(</a:t>
            </a:r>
            <a:r>
              <a:rPr lang="en-US" altLang="zh-TW" dirty="0"/>
              <a:t>Wikipedia) </a:t>
            </a:r>
            <a:r>
              <a:rPr lang="en-US" altLang="zh-TW" b="1" dirty="0">
                <a:solidFill>
                  <a:srgbClr val="FF0000"/>
                </a:solidFill>
              </a:rPr>
              <a:t>Algebra</a:t>
            </a:r>
            <a:r>
              <a:rPr lang="en-US" altLang="zh-TW" dirty="0">
                <a:solidFill>
                  <a:srgbClr val="FF0000"/>
                </a:solidFill>
              </a:rPr>
              <a:t> </a:t>
            </a:r>
            <a:r>
              <a:rPr lang="en-US" altLang="zh-TW" dirty="0"/>
              <a:t> is the study of </a:t>
            </a:r>
            <a:r>
              <a:rPr lang="en-US" altLang="zh-TW" b="1" dirty="0">
                <a:solidFill>
                  <a:srgbClr val="0070C0"/>
                </a:solidFill>
              </a:rPr>
              <a:t>variables</a:t>
            </a:r>
            <a:r>
              <a:rPr lang="en-US" altLang="zh-TW" dirty="0"/>
              <a:t> and the </a:t>
            </a:r>
            <a:r>
              <a:rPr lang="en-US" altLang="zh-TW" b="1" dirty="0">
                <a:solidFill>
                  <a:srgbClr val="00B0F0"/>
                </a:solidFill>
              </a:rPr>
              <a:t>rules</a:t>
            </a:r>
            <a:r>
              <a:rPr lang="en-US" altLang="zh-TW" dirty="0"/>
              <a:t> for manipulating these variables in formulas; it is a unifying thread of almost all of mathematics.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573049" y="3447239"/>
            <a:ext cx="1630017" cy="11396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98758" y="3574700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Boolean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5083133" y="3439154"/>
            <a:ext cx="1630017" cy="113968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25453" y="3628444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Abstract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3144029" y="5037276"/>
            <a:ext cx="1630017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Boolean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44029" y="5235196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Tensor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963043" y="4277562"/>
            <a:ext cx="1630017" cy="1139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75897" y="4394724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5373136" y="4967226"/>
            <a:ext cx="1630017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Boolean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73136" y="5165146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Process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2" name="橢圓 11"/>
          <p:cNvSpPr/>
          <p:nvPr/>
        </p:nvSpPr>
        <p:spPr>
          <a:xfrm>
            <a:off x="4343400" y="4265517"/>
            <a:ext cx="782053" cy="701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675401" y="4155071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498546" y="4044301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888482" y="6027374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7250836" y="5862515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7376012" y="4683439"/>
            <a:ext cx="1630017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Boolean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360139" y="4740706"/>
            <a:ext cx="175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Algebraic </a:t>
            </a:r>
          </a:p>
          <a:p>
            <a:pPr algn="ctr"/>
            <a:r>
              <a:rPr lang="en-US" altLang="zh-TW" sz="2000" dirty="0"/>
              <a:t>Number Theory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496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72" y="306197"/>
            <a:ext cx="7886700" cy="1325563"/>
          </a:xfrm>
        </p:spPr>
        <p:txBody>
          <a:bodyPr/>
          <a:lstStyle/>
          <a:p>
            <a:pPr algn="ctr"/>
            <a:r>
              <a:rPr lang="en-US" altLang="zh-TW" dirty="0"/>
              <a:t>Why Study Algebra?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4405"/>
            <a:ext cx="7886700" cy="4351338"/>
          </a:xfrm>
        </p:spPr>
        <p:txBody>
          <a:bodyPr/>
          <a:lstStyle/>
          <a:p>
            <a:r>
              <a:rPr lang="en-US" altLang="zh-TW" dirty="0"/>
              <a:t>Algebra provides a unified way of studying many problems in math., science, and engineering. E.g.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Linear Algebra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 </a:t>
            </a:r>
            <a:r>
              <a:rPr lang="en-US" altLang="zh-TW" sz="2800" dirty="0"/>
              <a:t>Machine learning, Quantum computing, Coding theory, Circuit theory, Optimization, Control theory, …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Boolean algebra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布林代數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800" dirty="0"/>
              <a:t>Computer circuits, Computer programming,  Formal verification, …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Abstract algebra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抽象代數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 </a:t>
            </a:r>
            <a:r>
              <a:rPr lang="en-US" altLang="zh-TW" sz="2800" dirty="0"/>
              <a:t>Cryptography, Coding theory, Communication, Symmetry, …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3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72" y="306197"/>
            <a:ext cx="7886700" cy="1325563"/>
          </a:xfrm>
        </p:spPr>
        <p:txBody>
          <a:bodyPr/>
          <a:lstStyle/>
          <a:p>
            <a:pPr algn="ctr"/>
            <a:r>
              <a:rPr lang="en-US" altLang="zh-TW" dirty="0"/>
              <a:t>In this Course, Linear Algebra is about 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0087" y="1522051"/>
                <a:ext cx="7886700" cy="525431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Solve the matrix equation</a:t>
                </a:r>
              </a:p>
              <a:p>
                <a:pPr lvl="1"/>
                <a:r>
                  <a:rPr lang="en-US" altLang="zh-TW" dirty="0"/>
                  <a:t>Many practical problems can be captured by the above matrix equation.</a:t>
                </a:r>
              </a:p>
              <a:p>
                <a:pPr lvl="1"/>
                <a:r>
                  <a:rPr lang="en-US" altLang="zh-TW" dirty="0"/>
                  <a:t>Solve </a:t>
                </a:r>
                <a:r>
                  <a:rPr lang="en-US" altLang="zh-TW" dirty="0">
                    <a:solidFill>
                      <a:schemeClr val="accent1">
                        <a:lumMod val="75000"/>
                      </a:schemeClr>
                    </a:solidFill>
                  </a:rPr>
                  <a:t>system of linear equations </a:t>
                </a:r>
                <a:r>
                  <a:rPr lang="en-US" altLang="zh-TW" dirty="0"/>
                  <a:t>using matrices, row reduction, inverses, etc.</a:t>
                </a:r>
              </a:p>
              <a:p>
                <a:r>
                  <a:rPr lang="en-US" altLang="zh-TW" dirty="0"/>
                  <a:t>Solve the matrix equation </a:t>
                </a:r>
                <a14:m>
                  <m:oMath xmlns:m="http://schemas.openxmlformats.org/officeDocument/2006/math">
                    <m:r>
                      <a:rPr lang="en-US" altLang="zh-TW" sz="4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4000" dirty="0"/>
                  <a:t> </a:t>
                </a:r>
                <a:endParaRPr lang="en-US" altLang="zh-TW" sz="4000" dirty="0"/>
              </a:p>
              <a:p>
                <a:pPr lvl="1"/>
                <a:r>
                  <a:rPr lang="en-US" altLang="zh-TW" dirty="0"/>
                  <a:t>Solve </a:t>
                </a:r>
                <a:r>
                  <a:rPr lang="en-US" altLang="zh-TW" dirty="0">
                    <a:solidFill>
                      <a:schemeClr val="accent1">
                        <a:lumMod val="75000"/>
                      </a:schemeClr>
                    </a:solidFill>
                  </a:rPr>
                  <a:t>eigenvalue problem </a:t>
                </a:r>
                <a:r>
                  <a:rPr lang="en-US" altLang="zh-TW" dirty="0"/>
                  <a:t>using characteristic polynomial.</a:t>
                </a:r>
              </a:p>
              <a:p>
                <a:pPr lvl="1"/>
                <a:r>
                  <a:rPr lang="en-US" altLang="zh-TW" dirty="0"/>
                  <a:t>Understand dynamic of linear transformations via eigenvalues, eigenvectors, diagonalization.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7" y="1522051"/>
                <a:ext cx="7886700" cy="5254315"/>
              </a:xfrm>
              <a:blipFill>
                <a:blip r:embed="rId3"/>
                <a:stretch>
                  <a:fillRect l="-1391" t="-19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5" y="1560061"/>
            <a:ext cx="1443514" cy="32337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88237" y="5642283"/>
            <a:ext cx="780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In fact, large classes of engineering problems,</a:t>
            </a:r>
            <a:r>
              <a:rPr lang="zh-TW" altLang="en-US" sz="2800" dirty="0">
                <a:solidFill>
                  <a:srgbClr val="0070C0"/>
                </a:solidFill>
              </a:rPr>
              <a:t> </a:t>
            </a:r>
            <a:r>
              <a:rPr lang="en-US" altLang="zh-TW" sz="2800" dirty="0">
                <a:solidFill>
                  <a:srgbClr val="0070C0"/>
                </a:solidFill>
              </a:rPr>
              <a:t>no matter how huge, can be reduced to</a:t>
            </a:r>
            <a:r>
              <a:rPr lang="zh-TW" altLang="en-US" sz="2800" dirty="0">
                <a:solidFill>
                  <a:srgbClr val="0070C0"/>
                </a:solidFill>
              </a:rPr>
              <a:t> </a:t>
            </a:r>
            <a:r>
              <a:rPr lang="en-US" altLang="zh-TW" sz="2800" dirty="0">
                <a:solidFill>
                  <a:srgbClr val="0070C0"/>
                </a:solidFill>
              </a:rPr>
              <a:t>linear algebra.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What to learn </a:t>
            </a:r>
            <a:br>
              <a:rPr lang="en-US" altLang="zh-TW" b="1" dirty="0"/>
            </a:br>
            <a:r>
              <a:rPr lang="en-US" altLang="zh-TW" b="1" dirty="0"/>
              <a:t>in Linear Algebra?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4000" i="1" dirty="0">
                <a:solidFill>
                  <a:srgbClr val="FF0000"/>
                </a:solidFill>
              </a:rPr>
              <a:t>Linear System</a:t>
            </a:r>
            <a:endParaRPr lang="zh-TW" altLang="en-US" sz="4000" i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512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93DBF-3024-47CA-B8E1-835AD99C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F74DF0-9CF5-424C-BF61-2CFE9EDE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862" y="537968"/>
            <a:ext cx="6000297" cy="926206"/>
          </a:xfrm>
        </p:spPr>
        <p:txBody>
          <a:bodyPr/>
          <a:lstStyle/>
          <a:p>
            <a:r>
              <a:rPr lang="en-US" altLang="zh-TW" dirty="0"/>
              <a:t>A system has input and output (function, transformation, operator)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6297A-2FED-4ADA-9D4F-0DA232E4FC74}"/>
              </a:ext>
            </a:extLst>
          </p:cNvPr>
          <p:cNvSpPr txBox="1"/>
          <p:nvPr/>
        </p:nvSpPr>
        <p:spPr>
          <a:xfrm>
            <a:off x="6217168" y="2301124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9A6444-7345-4283-8B58-6A6B2A458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8" y="2334039"/>
            <a:ext cx="2921108" cy="5168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A35A03-BDB4-4A79-B1FE-8441D03767B7}"/>
              </a:ext>
            </a:extLst>
          </p:cNvPr>
          <p:cNvSpPr/>
          <p:nvPr/>
        </p:nvSpPr>
        <p:spPr>
          <a:xfrm>
            <a:off x="630061" y="1710039"/>
            <a:ext cx="366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Speech Recognition System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3D94FE-0EAD-4115-A71E-429263389CD4}"/>
              </a:ext>
            </a:extLst>
          </p:cNvPr>
          <p:cNvSpPr/>
          <p:nvPr/>
        </p:nvSpPr>
        <p:spPr>
          <a:xfrm>
            <a:off x="628650" y="3075533"/>
            <a:ext cx="2296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Dialogue System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81740C-E51F-40AE-A8F1-1C83A5003102}"/>
              </a:ext>
            </a:extLst>
          </p:cNvPr>
          <p:cNvSpPr txBox="1"/>
          <p:nvPr/>
        </p:nvSpPr>
        <p:spPr>
          <a:xfrm>
            <a:off x="2508186" y="3107689"/>
            <a:ext cx="277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(e.g. Siri, Alexa)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188C08D-8174-48B7-8919-0E71757A1FED}"/>
              </a:ext>
            </a:extLst>
          </p:cNvPr>
          <p:cNvSpPr/>
          <p:nvPr/>
        </p:nvSpPr>
        <p:spPr>
          <a:xfrm>
            <a:off x="4098619" y="233810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AD34526-3048-4D18-9CE2-D3CFB00F93DC}"/>
              </a:ext>
            </a:extLst>
          </p:cNvPr>
          <p:cNvSpPr/>
          <p:nvPr/>
        </p:nvSpPr>
        <p:spPr>
          <a:xfrm>
            <a:off x="5713559" y="233403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220" name="Picture 4" descr="ãSiriãçåçæå°çµæ">
            <a:extLst>
              <a:ext uri="{FF2B5EF4-FFF2-40B4-BE49-F238E27FC236}">
                <a16:creationId xmlns:a16="http://schemas.microsoft.com/office/drawing/2014/main" id="{C66B517C-7C2F-4EAA-AE48-705C333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36" y="2041534"/>
            <a:ext cx="1045886" cy="1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ãechoãçåçæå°çµæ">
            <a:extLst>
              <a:ext uri="{FF2B5EF4-FFF2-40B4-BE49-F238E27FC236}">
                <a16:creationId xmlns:a16="http://schemas.microsoft.com/office/drawing/2014/main" id="{12BBC436-D292-4CE5-BE96-90704CB2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39" y="367732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356C84FB-43FE-4C98-84DF-C170CE1D5D67}"/>
              </a:ext>
            </a:extLst>
          </p:cNvPr>
          <p:cNvSpPr txBox="1"/>
          <p:nvPr/>
        </p:nvSpPr>
        <p:spPr>
          <a:xfrm>
            <a:off x="1746059" y="4015626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5BCBBA66-450C-477C-BC90-5255824FC42E}"/>
              </a:ext>
            </a:extLst>
          </p:cNvPr>
          <p:cNvSpPr/>
          <p:nvPr/>
        </p:nvSpPr>
        <p:spPr>
          <a:xfrm>
            <a:off x="4134761" y="409729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56D817C7-CDA5-4E50-BCA6-93ECBF1E6EC7}"/>
              </a:ext>
            </a:extLst>
          </p:cNvPr>
          <p:cNvSpPr/>
          <p:nvPr/>
        </p:nvSpPr>
        <p:spPr>
          <a:xfrm>
            <a:off x="5749701" y="409322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4828ABB-E2F8-4503-894A-383417D15527}"/>
              </a:ext>
            </a:extLst>
          </p:cNvPr>
          <p:cNvSpPr txBox="1"/>
          <p:nvPr/>
        </p:nvSpPr>
        <p:spPr>
          <a:xfrm>
            <a:off x="6367455" y="4078493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“I am fine”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226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6F6BED3A-7889-4F4C-B5F4-259A2F4C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9" y="5456646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727EEBD-2AAA-480C-A6F8-D5AE5D815949}"/>
              </a:ext>
            </a:extLst>
          </p:cNvPr>
          <p:cNvSpPr/>
          <p:nvPr/>
        </p:nvSpPr>
        <p:spPr>
          <a:xfrm>
            <a:off x="628650" y="4769856"/>
            <a:ext cx="3164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Communication System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9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39FC8BD4-872C-485D-8696-711323B6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3" y="5456645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7C5E4E-F057-4EE1-88CA-C39B24182130}"/>
              </a:ext>
            </a:extLst>
          </p:cNvPr>
          <p:cNvSpPr txBox="1"/>
          <p:nvPr/>
        </p:nvSpPr>
        <p:spPr>
          <a:xfrm>
            <a:off x="1223498" y="5709949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“Hello”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66830667-662F-40A1-8DED-A910C0883919}"/>
              </a:ext>
            </a:extLst>
          </p:cNvPr>
          <p:cNvSpPr/>
          <p:nvPr/>
        </p:nvSpPr>
        <p:spPr>
          <a:xfrm>
            <a:off x="2475405" y="5771504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185818B6-6D50-4D21-8288-AEDFC9CE5D67}"/>
              </a:ext>
            </a:extLst>
          </p:cNvPr>
          <p:cNvSpPr/>
          <p:nvPr/>
        </p:nvSpPr>
        <p:spPr>
          <a:xfrm>
            <a:off x="6542080" y="5797407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2EAABFF-D820-4162-BCE7-C8CB7562FF6E}"/>
              </a:ext>
            </a:extLst>
          </p:cNvPr>
          <p:cNvSpPr txBox="1"/>
          <p:nvPr/>
        </p:nvSpPr>
        <p:spPr>
          <a:xfrm>
            <a:off x="7065660" y="5797407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“Hello”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C9B9B6F3-6125-4DDA-95F2-2469CAF4B290}"/>
              </a:ext>
            </a:extLst>
          </p:cNvPr>
          <p:cNvSpPr/>
          <p:nvPr/>
        </p:nvSpPr>
        <p:spPr>
          <a:xfrm>
            <a:off x="3909885" y="5771504"/>
            <a:ext cx="1743563" cy="4616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C1E4A9-F568-4E42-849C-0333391EB5F8}"/>
              </a:ext>
            </a:extLst>
          </p:cNvPr>
          <p:cNvSpPr/>
          <p:nvPr/>
        </p:nvSpPr>
        <p:spPr>
          <a:xfrm>
            <a:off x="3090899" y="5355596"/>
            <a:ext cx="3337564" cy="132556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6" grpId="0" animBg="1"/>
      <p:bldP spid="17" grpId="0" animBg="1"/>
      <p:bldP spid="22" grpId="0"/>
      <p:bldP spid="24" grpId="0" animBg="1"/>
      <p:bldP spid="25" grpId="0" animBg="1"/>
      <p:bldP spid="26" grpId="0"/>
      <p:bldP spid="28" grpId="0"/>
      <p:bldP spid="30" grpId="0"/>
      <p:bldP spid="31" grpId="0" animBg="1"/>
      <p:bldP spid="32" grpId="0" animBg="1"/>
      <p:bldP spid="33" grpId="0"/>
      <p:bldP spid="3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4340" y="2463614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/>
          <p:cNvCxnSpPr>
            <a:cxnSpLocks/>
            <a:endCxn id="4" idx="1"/>
          </p:cNvCxnSpPr>
          <p:nvPr/>
        </p:nvCxnSpPr>
        <p:spPr>
          <a:xfrm>
            <a:off x="1429172" y="2928072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67613" y="248940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7613" y="517913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6" name="直線單箭頭接點 45"/>
          <p:cNvCxnSpPr>
            <a:endCxn id="45" idx="1"/>
          </p:cNvCxnSpPr>
          <p:nvPr/>
        </p:nvCxnSpPr>
        <p:spPr>
          <a:xfrm>
            <a:off x="5330584" y="564359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427898" y="564359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0310967-F4E4-47E0-8E6C-98310D6A3FFF}"/>
              </a:ext>
            </a:extLst>
          </p:cNvPr>
          <p:cNvCxnSpPr>
            <a:cxnSpLocks/>
          </p:cNvCxnSpPr>
          <p:nvPr/>
        </p:nvCxnSpPr>
        <p:spPr>
          <a:xfrm>
            <a:off x="3370826" y="292807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D259F02-90C7-4407-8213-5F1140CBBDD6}"/>
                  </a:ext>
                </a:extLst>
              </p:cNvPr>
              <p:cNvSpPr txBox="1"/>
              <p:nvPr/>
            </p:nvSpPr>
            <p:spPr>
              <a:xfrm>
                <a:off x="4800842" y="2711417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D259F02-90C7-4407-8213-5F1140CBB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842" y="2711417"/>
                <a:ext cx="247888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F76DAE41-2856-4567-9599-BC5DE97A8C28}"/>
              </a:ext>
            </a:extLst>
          </p:cNvPr>
          <p:cNvCxnSpPr>
            <a:cxnSpLocks/>
          </p:cNvCxnSpPr>
          <p:nvPr/>
        </p:nvCxnSpPr>
        <p:spPr>
          <a:xfrm>
            <a:off x="5442569" y="2939639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8D45039-F320-4F64-9034-1BEA9D698382}"/>
              </a:ext>
            </a:extLst>
          </p:cNvPr>
          <p:cNvCxnSpPr>
            <a:cxnSpLocks/>
          </p:cNvCxnSpPr>
          <p:nvPr/>
        </p:nvCxnSpPr>
        <p:spPr>
          <a:xfrm>
            <a:off x="7384223" y="2939637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7D94D9-5427-4A52-8917-FD24CCE115E5}"/>
                  </a:ext>
                </a:extLst>
              </p:cNvPr>
              <p:cNvSpPr txBox="1"/>
              <p:nvPr/>
            </p:nvSpPr>
            <p:spPr>
              <a:xfrm>
                <a:off x="7806203" y="2776165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7D94D9-5427-4A52-8917-FD24CCE1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03" y="2776165"/>
                <a:ext cx="247888" cy="369332"/>
              </a:xfrm>
              <a:prstGeom prst="rect">
                <a:avLst/>
              </a:prstGeom>
              <a:blipFill>
                <a:blip r:embed="rId4"/>
                <a:stretch>
                  <a:fillRect l="-300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ADBD161E-78B2-47FB-8623-AB1185DA5543}"/>
              </a:ext>
            </a:extLst>
          </p:cNvPr>
          <p:cNvSpPr/>
          <p:nvPr/>
        </p:nvSpPr>
        <p:spPr>
          <a:xfrm>
            <a:off x="1814340" y="443791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72569B1F-F078-4F32-B322-0216F8031599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429172" y="490236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6AE7EB6-6D83-460B-A861-1ACAE5A1D979}"/>
              </a:ext>
            </a:extLst>
          </p:cNvPr>
          <p:cNvCxnSpPr>
            <a:cxnSpLocks/>
          </p:cNvCxnSpPr>
          <p:nvPr/>
        </p:nvCxnSpPr>
        <p:spPr>
          <a:xfrm>
            <a:off x="3370826" y="4902366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2F27AF4E-3F6B-4BAE-AF10-613242508D3D}"/>
              </a:ext>
            </a:extLst>
          </p:cNvPr>
          <p:cNvSpPr/>
          <p:nvPr/>
        </p:nvSpPr>
        <p:spPr>
          <a:xfrm>
            <a:off x="1814340" y="5544142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219AB17-4519-4402-9446-7D4DBDBFEC4A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1429172" y="600860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1EF6693F-5835-412F-B8B7-46F6A8BD1604}"/>
              </a:ext>
            </a:extLst>
          </p:cNvPr>
          <p:cNvCxnSpPr>
            <a:cxnSpLocks/>
          </p:cNvCxnSpPr>
          <p:nvPr/>
        </p:nvCxnSpPr>
        <p:spPr>
          <a:xfrm>
            <a:off x="3370826" y="600859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9DE3127-D84A-40D4-A0FF-E8FF54C6E79B}"/>
                  </a:ext>
                </a:extLst>
              </p:cNvPr>
              <p:cNvSpPr txBox="1"/>
              <p:nvPr/>
            </p:nvSpPr>
            <p:spPr>
              <a:xfrm>
                <a:off x="5116890" y="5087532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9DE3127-D84A-40D4-A0FF-E8FF54C6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890" y="5087532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40EAB51C-34D5-4180-9AB1-5DA88FAB120A}"/>
                  </a:ext>
                </a:extLst>
              </p:cNvPr>
              <p:cNvSpPr txBox="1"/>
              <p:nvPr/>
            </p:nvSpPr>
            <p:spPr>
              <a:xfrm>
                <a:off x="8142027" y="505950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40EAB51C-34D5-4180-9AB1-5DA88FAB1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27" y="5059509"/>
                <a:ext cx="298159" cy="369332"/>
              </a:xfrm>
              <a:prstGeom prst="rect">
                <a:avLst/>
              </a:prstGeom>
              <a:blipFill>
                <a:blip r:embed="rId6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圖片 81">
            <a:extLst>
              <a:ext uri="{FF2B5EF4-FFF2-40B4-BE49-F238E27FC236}">
                <a16:creationId xmlns:a16="http://schemas.microsoft.com/office/drawing/2014/main" id="{78AEB99D-26FD-4B04-9370-263A48712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9" y="5721277"/>
            <a:ext cx="387627" cy="455684"/>
          </a:xfrm>
          <a:prstGeom prst="rect">
            <a:avLst/>
          </a:prstGeom>
        </p:spPr>
      </p:pic>
      <p:pic>
        <p:nvPicPr>
          <p:cNvPr id="84" name="圖片 83">
            <a:extLst>
              <a:ext uri="{FF2B5EF4-FFF2-40B4-BE49-F238E27FC236}">
                <a16:creationId xmlns:a16="http://schemas.microsoft.com/office/drawing/2014/main" id="{98C3A704-62BA-4489-8AAA-82C048B4D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01" y="2621513"/>
            <a:ext cx="346030" cy="531914"/>
          </a:xfrm>
          <a:prstGeom prst="rect">
            <a:avLst/>
          </a:prstGeom>
        </p:spPr>
      </p:pic>
      <p:pic>
        <p:nvPicPr>
          <p:cNvPr id="3086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300C91C0-19DF-4EA3-86FC-1AF5204F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02" y="2552552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11289198-F5CD-483F-8D20-F478F816C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7548" y="5721277"/>
            <a:ext cx="735841" cy="617388"/>
          </a:xfrm>
          <a:prstGeom prst="rect">
            <a:avLst/>
          </a:prstGeom>
        </p:spPr>
      </p:pic>
      <p:pic>
        <p:nvPicPr>
          <p:cNvPr id="90" name="圖片 89">
            <a:extLst>
              <a:ext uri="{FF2B5EF4-FFF2-40B4-BE49-F238E27FC236}">
                <a16:creationId xmlns:a16="http://schemas.microsoft.com/office/drawing/2014/main" id="{5253CD87-CEE5-4EA1-9E28-5259A81E1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023" y="2630126"/>
            <a:ext cx="346030" cy="531914"/>
          </a:xfrm>
          <a:prstGeom prst="rect">
            <a:avLst/>
          </a:prstGeom>
        </p:spPr>
      </p:pic>
      <p:pic>
        <p:nvPicPr>
          <p:cNvPr id="91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87E208E4-ADE0-4B9E-B36C-B59A10E5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47" y="2574696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圖片 91">
            <a:extLst>
              <a:ext uri="{FF2B5EF4-FFF2-40B4-BE49-F238E27FC236}">
                <a16:creationId xmlns:a16="http://schemas.microsoft.com/office/drawing/2014/main" id="{F4E583FA-6CDD-4337-BFE1-F9491D1D4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133" y="4597318"/>
            <a:ext cx="346030" cy="531914"/>
          </a:xfrm>
          <a:prstGeom prst="rect">
            <a:avLst/>
          </a:prstGeom>
        </p:spPr>
      </p:pic>
      <p:pic>
        <p:nvPicPr>
          <p:cNvPr id="93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0C18E482-D3B7-420B-9153-DAA86252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4" y="4528357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圖片 94">
            <a:extLst>
              <a:ext uri="{FF2B5EF4-FFF2-40B4-BE49-F238E27FC236}">
                <a16:creationId xmlns:a16="http://schemas.microsoft.com/office/drawing/2014/main" id="{92B81DEC-EF52-4E36-8A6D-0A9B686A4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707" y="5001180"/>
            <a:ext cx="387627" cy="455684"/>
          </a:xfrm>
          <a:prstGeom prst="rect">
            <a:avLst/>
          </a:prstGeom>
        </p:spPr>
      </p:pic>
      <p:pic>
        <p:nvPicPr>
          <p:cNvPr id="96" name="圖片 95">
            <a:extLst>
              <a:ext uri="{FF2B5EF4-FFF2-40B4-BE49-F238E27FC236}">
                <a16:creationId xmlns:a16="http://schemas.microsoft.com/office/drawing/2014/main" id="{096EC204-340B-486D-BF37-D432CCAB6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6727" y="4939177"/>
            <a:ext cx="346030" cy="531914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id="{C97D4188-F106-4660-9AC5-8F1D1A48E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5237" y="4902366"/>
            <a:ext cx="735841" cy="617388"/>
          </a:xfrm>
          <a:prstGeom prst="rect">
            <a:avLst/>
          </a:prstGeom>
        </p:spPr>
      </p:pic>
      <p:pic>
        <p:nvPicPr>
          <p:cNvPr id="99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28EA092E-776E-40F2-9616-D5568CF0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80" y="4878078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45" grpId="0" animBg="1"/>
      <p:bldP spid="21" grpId="0"/>
      <p:bldP spid="23" grpId="0"/>
      <p:bldP spid="52" grpId="0" animBg="1"/>
      <p:bldP spid="57" grpId="0" animBg="1"/>
      <p:bldP spid="66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4340" y="2463614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/>
          <p:cNvCxnSpPr>
            <a:cxnSpLocks/>
            <a:endCxn id="4" idx="1"/>
          </p:cNvCxnSpPr>
          <p:nvPr/>
        </p:nvCxnSpPr>
        <p:spPr>
          <a:xfrm>
            <a:off x="1429172" y="2928072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67613" y="248940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7613" y="517913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6" name="直線單箭頭接點 45"/>
          <p:cNvCxnSpPr>
            <a:endCxn id="45" idx="1"/>
          </p:cNvCxnSpPr>
          <p:nvPr/>
        </p:nvCxnSpPr>
        <p:spPr>
          <a:xfrm>
            <a:off x="5330584" y="564359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427898" y="564359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0310967-F4E4-47E0-8E6C-98310D6A3FFF}"/>
              </a:ext>
            </a:extLst>
          </p:cNvPr>
          <p:cNvCxnSpPr>
            <a:cxnSpLocks/>
          </p:cNvCxnSpPr>
          <p:nvPr/>
        </p:nvCxnSpPr>
        <p:spPr>
          <a:xfrm>
            <a:off x="3370826" y="292807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F76DAE41-2856-4567-9599-BC5DE97A8C28}"/>
              </a:ext>
            </a:extLst>
          </p:cNvPr>
          <p:cNvCxnSpPr>
            <a:cxnSpLocks/>
          </p:cNvCxnSpPr>
          <p:nvPr/>
        </p:nvCxnSpPr>
        <p:spPr>
          <a:xfrm>
            <a:off x="5442569" y="2939639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8D45039-F320-4F64-9034-1BEA9D698382}"/>
              </a:ext>
            </a:extLst>
          </p:cNvPr>
          <p:cNvCxnSpPr>
            <a:cxnSpLocks/>
          </p:cNvCxnSpPr>
          <p:nvPr/>
        </p:nvCxnSpPr>
        <p:spPr>
          <a:xfrm>
            <a:off x="7384223" y="2939637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ADBD161E-78B2-47FB-8623-AB1185DA5543}"/>
              </a:ext>
            </a:extLst>
          </p:cNvPr>
          <p:cNvSpPr/>
          <p:nvPr/>
        </p:nvSpPr>
        <p:spPr>
          <a:xfrm>
            <a:off x="1814340" y="443791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72569B1F-F078-4F32-B322-0216F8031599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429172" y="490236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6AE7EB6-6D83-460B-A861-1ACAE5A1D979}"/>
              </a:ext>
            </a:extLst>
          </p:cNvPr>
          <p:cNvCxnSpPr>
            <a:cxnSpLocks/>
          </p:cNvCxnSpPr>
          <p:nvPr/>
        </p:nvCxnSpPr>
        <p:spPr>
          <a:xfrm>
            <a:off x="3370826" y="4902366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2F27AF4E-3F6B-4BAE-AF10-613242508D3D}"/>
              </a:ext>
            </a:extLst>
          </p:cNvPr>
          <p:cNvSpPr/>
          <p:nvPr/>
        </p:nvSpPr>
        <p:spPr>
          <a:xfrm>
            <a:off x="1814340" y="5544142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219AB17-4519-4402-9446-7D4DBDBFEC4A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1429172" y="600860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1EF6693F-5835-412F-B8B7-46F6A8BD1604}"/>
              </a:ext>
            </a:extLst>
          </p:cNvPr>
          <p:cNvCxnSpPr>
            <a:cxnSpLocks/>
          </p:cNvCxnSpPr>
          <p:nvPr/>
        </p:nvCxnSpPr>
        <p:spPr>
          <a:xfrm>
            <a:off x="3370826" y="600859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3451E37-17D7-44B9-A34C-0CA35EB1F3B8}"/>
                  </a:ext>
                </a:extLst>
              </p:cNvPr>
              <p:cNvSpPr txBox="1"/>
              <p:nvPr/>
            </p:nvSpPr>
            <p:spPr>
              <a:xfrm>
                <a:off x="945581" y="2621351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3451E37-17D7-44B9-A34C-0CA35EB1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1" y="2621351"/>
                <a:ext cx="46365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9F1412D-B247-4F0D-84DE-485EB7091108}"/>
                  </a:ext>
                </a:extLst>
              </p:cNvPr>
              <p:cNvSpPr txBox="1"/>
              <p:nvPr/>
            </p:nvSpPr>
            <p:spPr>
              <a:xfrm>
                <a:off x="3782019" y="2441710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9F1412D-B247-4F0D-84DE-485EB709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19" y="2441710"/>
                <a:ext cx="484427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EE97AA-D9EB-4972-A705-D5DAAF9F703F}"/>
                  </a:ext>
                </a:extLst>
              </p:cNvPr>
              <p:cNvSpPr txBox="1"/>
              <p:nvPr/>
            </p:nvSpPr>
            <p:spPr>
              <a:xfrm>
                <a:off x="4742930" y="2621351"/>
                <a:ext cx="693908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EE97AA-D9EB-4972-A705-D5DAAF9F7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30" y="2621351"/>
                <a:ext cx="693908" cy="613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8399FBC-0DF8-4B1E-A512-1AD20B86D6D1}"/>
                  </a:ext>
                </a:extLst>
              </p:cNvPr>
              <p:cNvSpPr txBox="1"/>
              <p:nvPr/>
            </p:nvSpPr>
            <p:spPr>
              <a:xfrm>
                <a:off x="7757190" y="2461979"/>
                <a:ext cx="778098" cy="1345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8399FBC-0DF8-4B1E-A512-1AD20B86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90" y="2461979"/>
                <a:ext cx="778098" cy="1345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413C2B-D838-40A9-AC0E-CD6F9B141AD4}"/>
                  </a:ext>
                </a:extLst>
              </p:cNvPr>
              <p:cNvSpPr txBox="1"/>
              <p:nvPr/>
            </p:nvSpPr>
            <p:spPr>
              <a:xfrm>
                <a:off x="4973185" y="3640930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413C2B-D838-40A9-AC0E-CD6F9B14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85" y="3640930"/>
                <a:ext cx="463653" cy="613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2DC8877-D133-47C3-8146-ADCEDEB2AD54}"/>
                  </a:ext>
                </a:extLst>
              </p:cNvPr>
              <p:cNvSpPr txBox="1"/>
              <p:nvPr/>
            </p:nvSpPr>
            <p:spPr>
              <a:xfrm>
                <a:off x="4742930" y="3264483"/>
                <a:ext cx="817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2DC8877-D133-47C3-8146-ADCEDEB2A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30" y="3264483"/>
                <a:ext cx="817981" cy="369332"/>
              </a:xfrm>
              <a:prstGeom prst="rect">
                <a:avLst/>
              </a:prstGeom>
              <a:blipFill>
                <a:blip r:embed="rId8"/>
                <a:stretch>
                  <a:fillRect l="-8955" r="-895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122FEB6-BE9F-4ACD-9C32-86CFEA670ABD}"/>
                  </a:ext>
                </a:extLst>
              </p:cNvPr>
              <p:cNvSpPr txBox="1"/>
              <p:nvPr/>
            </p:nvSpPr>
            <p:spPr>
              <a:xfrm>
                <a:off x="7423540" y="3367160"/>
                <a:ext cx="65434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122FEB6-BE9F-4ACD-9C32-86CFEA67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40" y="3367160"/>
                <a:ext cx="654346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DE491CF-BD2D-4F9E-95FD-ADC93210E077}"/>
                  </a:ext>
                </a:extLst>
              </p:cNvPr>
              <p:cNvSpPr txBox="1"/>
              <p:nvPr/>
            </p:nvSpPr>
            <p:spPr>
              <a:xfrm>
                <a:off x="956533" y="4561989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DE491CF-BD2D-4F9E-95FD-ADC93210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33" y="4561989"/>
                <a:ext cx="463653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BFC9AD4-2A36-462C-BD9E-7B201BDFAF58}"/>
                  </a:ext>
                </a:extLst>
              </p:cNvPr>
              <p:cNvSpPr txBox="1"/>
              <p:nvPr/>
            </p:nvSpPr>
            <p:spPr>
              <a:xfrm>
                <a:off x="3755240" y="4414059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BFC9AD4-2A36-462C-BD9E-7B201BDFA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40" y="4414059"/>
                <a:ext cx="484427" cy="9766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84E06D8-6A3F-4B0A-A7E5-495B87EFF577}"/>
                  </a:ext>
                </a:extLst>
              </p:cNvPr>
              <p:cNvSpPr txBox="1"/>
              <p:nvPr/>
            </p:nvSpPr>
            <p:spPr>
              <a:xfrm>
                <a:off x="937027" y="5664434"/>
                <a:ext cx="463652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84E06D8-6A3F-4B0A-A7E5-495B87EFF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27" y="5664434"/>
                <a:ext cx="463652" cy="623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44144DB-34EF-478B-87D2-5E696EE2BF09}"/>
                  </a:ext>
                </a:extLst>
              </p:cNvPr>
              <p:cNvSpPr txBox="1"/>
              <p:nvPr/>
            </p:nvSpPr>
            <p:spPr>
              <a:xfrm>
                <a:off x="3755239" y="5582320"/>
                <a:ext cx="484427" cy="97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7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44144DB-34EF-478B-87D2-5E696EE2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39" y="5582320"/>
                <a:ext cx="484427" cy="974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FC47E7A-6924-4F32-94D5-C8AD39130C29}"/>
                  </a:ext>
                </a:extLst>
              </p:cNvPr>
              <p:cNvSpPr txBox="1"/>
              <p:nvPr/>
            </p:nvSpPr>
            <p:spPr>
              <a:xfrm>
                <a:off x="4538544" y="4923832"/>
                <a:ext cx="1224438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FC47E7A-6924-4F32-94D5-C8AD39130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544" y="4923832"/>
                <a:ext cx="1224438" cy="623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FF522B2-B01D-4FD1-8E06-2625D0B05A96}"/>
                  </a:ext>
                </a:extLst>
              </p:cNvPr>
              <p:cNvSpPr txBox="1"/>
              <p:nvPr/>
            </p:nvSpPr>
            <p:spPr>
              <a:xfrm>
                <a:off x="7500277" y="4556197"/>
                <a:ext cx="126598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7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FF522B2-B01D-4FD1-8E06-2625D0B0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77" y="4556197"/>
                <a:ext cx="1265988" cy="9766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782184F-A8B7-4994-A87C-E08690C0D758}"/>
                  </a:ext>
                </a:extLst>
              </p:cNvPr>
              <p:cNvSpPr txBox="1"/>
              <p:nvPr/>
            </p:nvSpPr>
            <p:spPr>
              <a:xfrm>
                <a:off x="4918937" y="5761504"/>
                <a:ext cx="46365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782184F-A8B7-4994-A87C-E08690C0D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37" y="5761504"/>
                <a:ext cx="463652" cy="6158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C2191EF-43D1-494A-BB3A-5EEF4A4FCE2E}"/>
                  </a:ext>
                </a:extLst>
              </p:cNvPr>
              <p:cNvSpPr txBox="1"/>
              <p:nvPr/>
            </p:nvSpPr>
            <p:spPr>
              <a:xfrm>
                <a:off x="7819066" y="5745234"/>
                <a:ext cx="65434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C2191EF-43D1-494A-BB3A-5EEF4A4FC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066" y="5745234"/>
                <a:ext cx="654346" cy="9742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22F20F74-32AB-4894-8161-18902D7C1A5A}"/>
              </a:ext>
            </a:extLst>
          </p:cNvPr>
          <p:cNvSpPr txBox="1"/>
          <p:nvPr/>
        </p:nvSpPr>
        <p:spPr>
          <a:xfrm>
            <a:off x="4815812" y="70013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When the input and output are vectors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45" grpId="0" animBg="1"/>
      <p:bldP spid="52" grpId="0" animBg="1"/>
      <p:bldP spid="57" grpId="0" animBg="1"/>
      <p:bldP spid="5" grpId="0"/>
      <p:bldP spid="6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20" grpId="0"/>
      <p:bldP spid="25" grpId="0"/>
      <p:bldP spid="26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Are they </a:t>
            </a:r>
            <a:r>
              <a:rPr lang="en-US" altLang="zh-TW" b="1" i="1" dirty="0"/>
              <a:t>Linear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99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572" y="1805807"/>
            <a:ext cx="7886700" cy="4351338"/>
          </a:xfrm>
        </p:spPr>
        <p:txBody>
          <a:bodyPr/>
          <a:lstStyle/>
          <a:p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01049" y="553131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83449" y="786755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22163" y="78675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/>
          <p:cNvCxnSpPr>
            <a:stCxn id="6" idx="3"/>
            <a:endCxn id="5" idx="1"/>
          </p:cNvCxnSpPr>
          <p:nvPr/>
        </p:nvCxnSpPr>
        <p:spPr>
          <a:xfrm>
            <a:off x="5264020" y="101758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7361334" y="101758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617172" y="2620893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99572" y="2854517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8" name="直線單箭頭接點 37"/>
          <p:cNvCxnSpPr>
            <a:stCxn id="36" idx="3"/>
            <a:endCxn id="35" idx="1"/>
          </p:cNvCxnSpPr>
          <p:nvPr/>
        </p:nvCxnSpPr>
        <p:spPr>
          <a:xfrm>
            <a:off x="1080143" y="30853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177457" y="308534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801049" y="2620893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683449" y="2854517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3" name="直線單箭頭接點 42"/>
          <p:cNvCxnSpPr>
            <a:stCxn id="41" idx="3"/>
            <a:endCxn id="40" idx="1"/>
          </p:cNvCxnSpPr>
          <p:nvPr/>
        </p:nvCxnSpPr>
        <p:spPr>
          <a:xfrm>
            <a:off x="5264020" y="30853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7361334" y="308534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675526" y="2868089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942443" y="2854516"/>
            <a:ext cx="71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909383" y="3295064"/>
                <a:ext cx="605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kx</a:t>
                </a:r>
                <a:r>
                  <a:rPr kumimoji="0" lang="en-US" altLang="zh-TW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383" y="3295064"/>
                <a:ext cx="605935" cy="369332"/>
              </a:xfrm>
              <a:prstGeom prst="rect">
                <a:avLst/>
              </a:prstGeom>
              <a:blipFill>
                <a:blip r:embed="rId2"/>
                <a:stretch>
                  <a:fillRect l="-15000" t="-26667" r="-20000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/>
          <p:cNvCxnSpPr/>
          <p:nvPr/>
        </p:nvCxnSpPr>
        <p:spPr>
          <a:xfrm>
            <a:off x="1109542" y="585838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3214675" y="587171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661366" y="549774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1134623" y="497968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3239756" y="499301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686447" y="461904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45243" y="505554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0" name="直線單箭頭接點 59"/>
          <p:cNvCxnSpPr>
            <a:endCxn id="59" idx="1"/>
          </p:cNvCxnSpPr>
          <p:nvPr/>
        </p:nvCxnSpPr>
        <p:spPr>
          <a:xfrm>
            <a:off x="5308214" y="552000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7405528" y="552000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04741" y="472358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1" y="4723588"/>
                <a:ext cx="364908" cy="369332"/>
              </a:xfrm>
              <a:prstGeom prst="rect">
                <a:avLst/>
              </a:prstGeom>
              <a:blipFill>
                <a:blip r:embed="rId3"/>
                <a:stretch>
                  <a:fillRect l="-11864" r="-1016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692107" y="5662586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7" y="5662586"/>
                <a:ext cx="372025" cy="369332"/>
              </a:xfrm>
              <a:prstGeom prst="rect">
                <a:avLst/>
              </a:prstGeom>
              <a:blipFill>
                <a:blip r:embed="rId4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3772136" y="478613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36" y="4786132"/>
                <a:ext cx="762966" cy="369332"/>
              </a:xfrm>
              <a:prstGeom prst="rect">
                <a:avLst/>
              </a:prstGeom>
              <a:blipFill>
                <a:blip r:embed="rId5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773608" y="566910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08" y="5669102"/>
                <a:ext cx="762966" cy="369332"/>
              </a:xfrm>
              <a:prstGeom prst="rect">
                <a:avLst/>
              </a:prstGeom>
              <a:blipFill>
                <a:blip r:embed="rId6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727643" y="5043766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43" y="5043766"/>
                <a:ext cx="1034066" cy="369332"/>
              </a:xfrm>
              <a:prstGeom prst="rect">
                <a:avLst/>
              </a:prstGeom>
              <a:blipFill>
                <a:blip r:embed="rId7"/>
                <a:stretch>
                  <a:fillRect l="-4142" r="-295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450322" y="5033774"/>
                <a:ext cx="1432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22" y="5033774"/>
                <a:ext cx="1432123" cy="369332"/>
              </a:xfrm>
              <a:prstGeom prst="rect">
                <a:avLst/>
              </a:prstGeom>
              <a:blipFill>
                <a:blip r:embed="rId8"/>
                <a:stretch>
                  <a:fillRect r="-170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771402" y="6060927"/>
                <a:ext cx="21448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02" y="6060927"/>
                <a:ext cx="2144883" cy="369332"/>
              </a:xfrm>
              <a:prstGeom prst="rect">
                <a:avLst/>
              </a:prstGeom>
              <a:blipFill>
                <a:blip r:embed="rId9"/>
                <a:stretch>
                  <a:fillRect l="-2557" r="-8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358250E1-B599-45C9-9EAD-5B510469465B}"/>
              </a:ext>
            </a:extLst>
          </p:cNvPr>
          <p:cNvSpPr txBox="1"/>
          <p:nvPr/>
        </p:nvSpPr>
        <p:spPr>
          <a:xfrm>
            <a:off x="2575792" y="761949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0" grpId="0" animBg="1"/>
      <p:bldP spid="41" grpId="0"/>
      <p:bldP spid="45" grpId="0"/>
      <p:bldP spid="46" grpId="0"/>
      <p:bldP spid="4" grpId="0"/>
      <p:bldP spid="53" grpId="0" animBg="1"/>
      <p:bldP spid="58" grpId="0" animBg="1"/>
      <p:bldP spid="59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2C0C318-5885-42A1-9172-6E9164F994FA}"/>
              </a:ext>
            </a:extLst>
          </p:cNvPr>
          <p:cNvSpPr/>
          <p:nvPr/>
        </p:nvSpPr>
        <p:spPr>
          <a:xfrm rot="5400000">
            <a:off x="7653064" y="682894"/>
            <a:ext cx="242987" cy="115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E73F6EE-CAB4-4DEB-99CE-DF7AACC11594}"/>
              </a:ext>
            </a:extLst>
          </p:cNvPr>
          <p:cNvSpPr/>
          <p:nvPr/>
        </p:nvSpPr>
        <p:spPr>
          <a:xfrm>
            <a:off x="3763392" y="487963"/>
            <a:ext cx="242987" cy="115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8590B3E-3DEF-4C73-B90B-50D4C364CC1E}"/>
              </a:ext>
            </a:extLst>
          </p:cNvPr>
          <p:cNvSpPr/>
          <p:nvPr/>
        </p:nvSpPr>
        <p:spPr>
          <a:xfrm rot="5400000">
            <a:off x="7684334" y="330412"/>
            <a:ext cx="242987" cy="115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7A0D655-5C7F-439E-8EAA-A6D6B2313E96}"/>
              </a:ext>
            </a:extLst>
          </p:cNvPr>
          <p:cNvSpPr/>
          <p:nvPr/>
        </p:nvSpPr>
        <p:spPr>
          <a:xfrm>
            <a:off x="3314809" y="496480"/>
            <a:ext cx="242987" cy="115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EE99725-CD96-4476-9410-A56CF195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44" y="314404"/>
            <a:ext cx="7886700" cy="1325563"/>
          </a:xfrm>
        </p:spPr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45D6E1-89BC-4353-8FCB-84F3E1FC3601}"/>
              </a:ext>
            </a:extLst>
          </p:cNvPr>
          <p:cNvSpPr/>
          <p:nvPr/>
        </p:nvSpPr>
        <p:spPr>
          <a:xfrm>
            <a:off x="4967865" y="60802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E39254-E156-401F-8669-C0F362BD2F14}"/>
                  </a:ext>
                </a:extLst>
              </p:cNvPr>
              <p:cNvSpPr txBox="1"/>
              <p:nvPr/>
            </p:nvSpPr>
            <p:spPr>
              <a:xfrm>
                <a:off x="7096307" y="764579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E39254-E156-401F-8669-C0F362BD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07" y="764579"/>
                <a:ext cx="1419043" cy="615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A9420943-600F-4C60-BD65-FCFE39BB9E02}"/>
              </a:ext>
            </a:extLst>
          </p:cNvPr>
          <p:cNvSpPr txBox="1"/>
          <p:nvPr/>
        </p:nvSpPr>
        <p:spPr>
          <a:xfrm>
            <a:off x="2573530" y="7157"/>
            <a:ext cx="7011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以左上到右下的對角線為軸進行翻轉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D820B12-3B82-425C-9249-B06327FB2F1D}"/>
              </a:ext>
            </a:extLst>
          </p:cNvPr>
          <p:cNvCxnSpPr/>
          <p:nvPr/>
        </p:nvCxnSpPr>
        <p:spPr>
          <a:xfrm>
            <a:off x="4377937" y="107248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65B680C-2123-4ADB-977B-29B7326B463E}"/>
              </a:ext>
            </a:extLst>
          </p:cNvPr>
          <p:cNvCxnSpPr/>
          <p:nvPr/>
        </p:nvCxnSpPr>
        <p:spPr>
          <a:xfrm>
            <a:off x="6568252" y="107248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161243E-F97A-4A68-9956-1581CBEEF359}"/>
              </a:ext>
            </a:extLst>
          </p:cNvPr>
          <p:cNvSpPr/>
          <p:nvPr/>
        </p:nvSpPr>
        <p:spPr>
          <a:xfrm rot="5400000">
            <a:off x="7886498" y="2570002"/>
            <a:ext cx="287565" cy="1663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A70DD7E-9DAA-461A-BADD-5C8D610750A4}"/>
              </a:ext>
            </a:extLst>
          </p:cNvPr>
          <p:cNvSpPr/>
          <p:nvPr/>
        </p:nvSpPr>
        <p:spPr>
          <a:xfrm>
            <a:off x="3908685" y="2575494"/>
            <a:ext cx="416353" cy="115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0A6C7875-7551-4EAF-ACB5-B013CA5B704C}"/>
              </a:ext>
            </a:extLst>
          </p:cNvPr>
          <p:cNvSpPr/>
          <p:nvPr/>
        </p:nvSpPr>
        <p:spPr>
          <a:xfrm rot="5400000">
            <a:off x="7917769" y="2217518"/>
            <a:ext cx="287563" cy="1663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15DFE01-4A71-4EA9-BF0D-625702223226}"/>
              </a:ext>
            </a:extLst>
          </p:cNvPr>
          <p:cNvSpPr/>
          <p:nvPr/>
        </p:nvSpPr>
        <p:spPr>
          <a:xfrm>
            <a:off x="3314809" y="2617021"/>
            <a:ext cx="395684" cy="115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6D2FE5D-95DD-4679-98F6-1EEDC5BFA95A}"/>
              </a:ext>
            </a:extLst>
          </p:cNvPr>
          <p:cNvSpPr/>
          <p:nvPr/>
        </p:nvSpPr>
        <p:spPr>
          <a:xfrm>
            <a:off x="4967865" y="272856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F4B8A89-A83E-4F38-A3E7-50C3FD078DF1}"/>
                  </a:ext>
                </a:extLst>
              </p:cNvPr>
              <p:cNvSpPr txBox="1"/>
              <p:nvPr/>
            </p:nvSpPr>
            <p:spPr>
              <a:xfrm>
                <a:off x="3109213" y="2658551"/>
                <a:ext cx="1351457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F4B8A89-A83E-4F38-A3E7-50C3FD07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13" y="2658551"/>
                <a:ext cx="1351457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041D268-C2A5-48CE-88E2-66362A83845F}"/>
                  </a:ext>
                </a:extLst>
              </p:cNvPr>
              <p:cNvSpPr txBox="1"/>
              <p:nvPr/>
            </p:nvSpPr>
            <p:spPr>
              <a:xfrm>
                <a:off x="7096307" y="2885120"/>
                <a:ext cx="1955920" cy="623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041D268-C2A5-48CE-88E2-66362A83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07" y="2885120"/>
                <a:ext cx="1955920" cy="623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AA654F2-4CEF-46D3-BDEF-840088741E91}"/>
              </a:ext>
            </a:extLst>
          </p:cNvPr>
          <p:cNvCxnSpPr/>
          <p:nvPr/>
        </p:nvCxnSpPr>
        <p:spPr>
          <a:xfrm>
            <a:off x="4377937" y="319302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CD7FEFF-E55E-42DB-838E-695BA5E0D843}"/>
              </a:ext>
            </a:extLst>
          </p:cNvPr>
          <p:cNvCxnSpPr/>
          <p:nvPr/>
        </p:nvCxnSpPr>
        <p:spPr>
          <a:xfrm>
            <a:off x="6568252" y="319302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29FAF83-495C-4FFD-87EB-D509489C4EDC}"/>
              </a:ext>
            </a:extLst>
          </p:cNvPr>
          <p:cNvSpPr txBox="1"/>
          <p:nvPr/>
        </p:nvSpPr>
        <p:spPr>
          <a:xfrm>
            <a:off x="605962" y="1467129"/>
            <a:ext cx="1967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Transpose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9AD64F2C-B273-4F14-84EF-A12A78A5BFB0}"/>
              </a:ext>
            </a:extLst>
          </p:cNvPr>
          <p:cNvCxnSpPr/>
          <p:nvPr/>
        </p:nvCxnSpPr>
        <p:spPr>
          <a:xfrm>
            <a:off x="3660156" y="1780078"/>
            <a:ext cx="0" cy="71329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1F9320D-9B14-468D-9495-0398516499F1}"/>
                  </a:ext>
                </a:extLst>
              </p:cNvPr>
              <p:cNvSpPr txBox="1"/>
              <p:nvPr/>
            </p:nvSpPr>
            <p:spPr>
              <a:xfrm>
                <a:off x="3552088" y="1855864"/>
                <a:ext cx="908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1F9320D-9B14-468D-9495-039851649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88" y="1855864"/>
                <a:ext cx="9085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A96205F-C712-4F5E-83B6-FAAF5EDCDAB6}"/>
              </a:ext>
            </a:extLst>
          </p:cNvPr>
          <p:cNvCxnSpPr/>
          <p:nvPr/>
        </p:nvCxnSpPr>
        <p:spPr>
          <a:xfrm>
            <a:off x="7691996" y="1780078"/>
            <a:ext cx="0" cy="71329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FEE9253-BD7D-4D80-AEC7-6E458CC04A35}"/>
                  </a:ext>
                </a:extLst>
              </p:cNvPr>
              <p:cNvSpPr txBox="1"/>
              <p:nvPr/>
            </p:nvSpPr>
            <p:spPr>
              <a:xfrm>
                <a:off x="7583928" y="1855864"/>
                <a:ext cx="908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FEE9253-BD7D-4D80-AEC7-6E458CC0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928" y="1855864"/>
                <a:ext cx="90858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F2C32C6-E78B-4029-8DE5-3DEF14F60399}"/>
              </a:ext>
            </a:extLst>
          </p:cNvPr>
          <p:cNvSpPr/>
          <p:nvPr/>
        </p:nvSpPr>
        <p:spPr>
          <a:xfrm>
            <a:off x="1509510" y="3908709"/>
            <a:ext cx="1260991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F9E6B72-EF11-4142-B5BD-B606D0EA4E7B}"/>
                  </a:ext>
                </a:extLst>
              </p:cNvPr>
              <p:cNvSpPr txBox="1"/>
              <p:nvPr/>
            </p:nvSpPr>
            <p:spPr>
              <a:xfrm>
                <a:off x="171543" y="3768677"/>
                <a:ext cx="1042459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F9E6B72-EF11-4142-B5BD-B606D0E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" y="3768677"/>
                <a:ext cx="1042459" cy="1068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DC6C1CA-0558-4FC0-932F-2159BC569918}"/>
                  </a:ext>
                </a:extLst>
              </p:cNvPr>
              <p:cNvSpPr txBox="1"/>
              <p:nvPr/>
            </p:nvSpPr>
            <p:spPr>
              <a:xfrm>
                <a:off x="2862112" y="4493163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DC6C1CA-0558-4FC0-932F-2159BC56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12" y="4493163"/>
                <a:ext cx="1419043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C4B3E0D3-6582-473F-96DF-AD9443CEEE0C}"/>
              </a:ext>
            </a:extLst>
          </p:cNvPr>
          <p:cNvCxnSpPr>
            <a:cxnSpLocks/>
          </p:cNvCxnSpPr>
          <p:nvPr/>
        </p:nvCxnSpPr>
        <p:spPr>
          <a:xfrm>
            <a:off x="1176240" y="4373164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707F1175-6853-4181-AE19-8A835D32BA34}"/>
              </a:ext>
            </a:extLst>
          </p:cNvPr>
          <p:cNvSpPr/>
          <p:nvPr/>
        </p:nvSpPr>
        <p:spPr>
          <a:xfrm>
            <a:off x="1509510" y="5272797"/>
            <a:ext cx="1260991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171863E-CF64-4B98-BCA8-34C938D575C2}"/>
                  </a:ext>
                </a:extLst>
              </p:cNvPr>
              <p:cNvSpPr txBox="1"/>
              <p:nvPr/>
            </p:nvSpPr>
            <p:spPr>
              <a:xfrm>
                <a:off x="171543" y="5132765"/>
                <a:ext cx="1042459" cy="1100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171863E-CF64-4B98-BCA8-34C938D57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" y="5132765"/>
                <a:ext cx="1042459" cy="11008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8DC42907-2313-4B6A-B4E6-B23A3EF36F90}"/>
                  </a:ext>
                </a:extLst>
              </p:cNvPr>
              <p:cNvSpPr txBox="1"/>
              <p:nvPr/>
            </p:nvSpPr>
            <p:spPr>
              <a:xfrm>
                <a:off x="2816726" y="5866779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8DC42907-2313-4B6A-B4E6-B23A3EF3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726" y="5866779"/>
                <a:ext cx="1419043" cy="615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8DB06709-63C7-4901-87AB-4747184BF10A}"/>
              </a:ext>
            </a:extLst>
          </p:cNvPr>
          <p:cNvCxnSpPr>
            <a:cxnSpLocks/>
          </p:cNvCxnSpPr>
          <p:nvPr/>
        </p:nvCxnSpPr>
        <p:spPr>
          <a:xfrm>
            <a:off x="1176240" y="5737252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74715221-BDE1-41B6-A28A-993A1D06273F}"/>
              </a:ext>
            </a:extLst>
          </p:cNvPr>
          <p:cNvSpPr/>
          <p:nvPr/>
        </p:nvSpPr>
        <p:spPr>
          <a:xfrm>
            <a:off x="6042769" y="4781461"/>
            <a:ext cx="1260991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A1331736-15DA-4292-8967-32B38751AC77}"/>
              </a:ext>
            </a:extLst>
          </p:cNvPr>
          <p:cNvCxnSpPr>
            <a:cxnSpLocks/>
          </p:cNvCxnSpPr>
          <p:nvPr/>
        </p:nvCxnSpPr>
        <p:spPr>
          <a:xfrm>
            <a:off x="2770501" y="4346288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85D77339-96CE-485C-9DE5-D8B8454D97B6}"/>
              </a:ext>
            </a:extLst>
          </p:cNvPr>
          <p:cNvCxnSpPr>
            <a:cxnSpLocks/>
          </p:cNvCxnSpPr>
          <p:nvPr/>
        </p:nvCxnSpPr>
        <p:spPr>
          <a:xfrm>
            <a:off x="2770501" y="5710376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251326A-17AA-45A4-B5E9-E09F702C44F7}"/>
                  </a:ext>
                </a:extLst>
              </p:cNvPr>
              <p:cNvSpPr txBox="1"/>
              <p:nvPr/>
            </p:nvSpPr>
            <p:spPr>
              <a:xfrm>
                <a:off x="4404911" y="4695511"/>
                <a:ext cx="1419043" cy="1100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251326A-17AA-45A4-B5E9-E09F702C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11" y="4695511"/>
                <a:ext cx="1419043" cy="11008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D9E00642-7853-46D3-B57D-CB73DBD51D98}"/>
              </a:ext>
            </a:extLst>
          </p:cNvPr>
          <p:cNvCxnSpPr>
            <a:cxnSpLocks/>
          </p:cNvCxnSpPr>
          <p:nvPr/>
        </p:nvCxnSpPr>
        <p:spPr>
          <a:xfrm>
            <a:off x="5722050" y="5245918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0031FD44-26A8-41CC-904F-28D5CBB35DCF}"/>
                  </a:ext>
                </a:extLst>
              </p:cNvPr>
              <p:cNvSpPr txBox="1"/>
              <p:nvPr/>
            </p:nvSpPr>
            <p:spPr>
              <a:xfrm>
                <a:off x="7043659" y="5821562"/>
                <a:ext cx="192879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0031FD44-26A8-41CC-904F-28D5CBB35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59" y="5821562"/>
                <a:ext cx="1928798" cy="615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31F1C4AF-EB67-4F4D-B7F6-12086D47CED7}"/>
              </a:ext>
            </a:extLst>
          </p:cNvPr>
          <p:cNvCxnSpPr>
            <a:cxnSpLocks/>
          </p:cNvCxnSpPr>
          <p:nvPr/>
        </p:nvCxnSpPr>
        <p:spPr>
          <a:xfrm>
            <a:off x="7303760" y="5245918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81C6C4E-FC04-4A13-BFBF-1428A44602EE}"/>
                  </a:ext>
                </a:extLst>
              </p:cNvPr>
              <p:cNvSpPr txBox="1"/>
              <p:nvPr/>
            </p:nvSpPr>
            <p:spPr>
              <a:xfrm>
                <a:off x="3109213" y="538010"/>
                <a:ext cx="1042459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81C6C4E-FC04-4A13-BFBF-1428A446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13" y="538010"/>
                <a:ext cx="1042459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77CAFDA2-52B5-468F-B2AF-9ACDABDE50C0}"/>
              </a:ext>
            </a:extLst>
          </p:cNvPr>
          <p:cNvSpPr/>
          <p:nvPr/>
        </p:nvSpPr>
        <p:spPr>
          <a:xfrm>
            <a:off x="191692" y="3760055"/>
            <a:ext cx="1002159" cy="115200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7053CA54-CEBC-4B11-BDAB-DF6079BCF982}"/>
              </a:ext>
            </a:extLst>
          </p:cNvPr>
          <p:cNvSpPr/>
          <p:nvPr/>
        </p:nvSpPr>
        <p:spPr>
          <a:xfrm>
            <a:off x="195930" y="5132765"/>
            <a:ext cx="1002159" cy="115200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FF8AFDD7-7802-471A-B746-1D9125C993CD}"/>
              </a:ext>
            </a:extLst>
          </p:cNvPr>
          <p:cNvSpPr/>
          <p:nvPr/>
        </p:nvSpPr>
        <p:spPr>
          <a:xfrm>
            <a:off x="2882263" y="4485304"/>
            <a:ext cx="1442775" cy="73373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033D0110-8C7E-4238-9A84-8E036398BBA6}"/>
              </a:ext>
            </a:extLst>
          </p:cNvPr>
          <p:cNvSpPr/>
          <p:nvPr/>
        </p:nvSpPr>
        <p:spPr>
          <a:xfrm>
            <a:off x="2813729" y="5820443"/>
            <a:ext cx="1467426" cy="73373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64BD7116-31B8-4E39-93A3-3A73BB7EE065}"/>
              </a:ext>
            </a:extLst>
          </p:cNvPr>
          <p:cNvSpPr txBox="1"/>
          <p:nvPr/>
        </p:nvSpPr>
        <p:spPr>
          <a:xfrm>
            <a:off x="1851767" y="1974255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2" grpId="0"/>
      <p:bldP spid="34" grpId="0"/>
      <p:bldP spid="39" grpId="0" animBg="1"/>
      <p:bldP spid="40" grpId="0"/>
      <p:bldP spid="41" grpId="0"/>
      <p:bldP spid="47" grpId="0" animBg="1"/>
      <p:bldP spid="48" grpId="0"/>
      <p:bldP spid="49" grpId="0"/>
      <p:bldP spid="53" grpId="0" animBg="1"/>
      <p:bldP spid="57" grpId="0"/>
      <p:bldP spid="62" grpId="0"/>
      <p:bldP spid="64" grpId="0" animBg="1"/>
      <p:bldP spid="66" grpId="0" animBg="1"/>
      <p:bldP spid="67" grpId="0" animBg="1"/>
      <p:bldP spid="68" grpId="0" animBg="1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Course Information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6761" y="1494320"/>
            <a:ext cx="8470935" cy="48404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Instructor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顏嗣鈞</a:t>
            </a:r>
            <a:r>
              <a:rPr lang="en-US" altLang="zh-TW" dirty="0"/>
              <a:t>;  E-mail: hcyen@ntu.edu.tw </a:t>
            </a:r>
          </a:p>
          <a:p>
            <a:r>
              <a:rPr lang="en-US" altLang="zh-TW" dirty="0"/>
              <a:t>Time: 9:10-12:00, Friday</a:t>
            </a:r>
          </a:p>
          <a:p>
            <a:r>
              <a:rPr lang="en-US" altLang="zh-TW" dirty="0"/>
              <a:t>Place: BL 103 </a:t>
            </a:r>
          </a:p>
          <a:p>
            <a:r>
              <a:rPr lang="en-US" altLang="zh-TW" dirty="0"/>
              <a:t>Personal Website: </a:t>
            </a:r>
          </a:p>
          <a:p>
            <a:pPr marL="0" indent="0">
              <a:buNone/>
            </a:pPr>
            <a:r>
              <a:rPr lang="en-US" altLang="zh-TW" dirty="0"/>
              <a:t>    https://homepage.ntu.edu.tw/~hcyen/index.html</a:t>
            </a:r>
          </a:p>
          <a:p>
            <a:r>
              <a:rPr lang="en-US" altLang="zh-TW" dirty="0"/>
              <a:t>Course Materials: Textbook + Slides </a:t>
            </a:r>
          </a:p>
          <a:p>
            <a:pPr lvl="1"/>
            <a:r>
              <a:rPr lang="en-US" altLang="zh-TW" sz="1800" dirty="0"/>
              <a:t>(</a:t>
            </a:r>
            <a:r>
              <a:rPr lang="zh-TW" altLang="en-US" sz="1800" dirty="0"/>
              <a:t>除了標註</a:t>
            </a:r>
            <a:r>
              <a:rPr lang="en-US" altLang="zh-TW" sz="1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sz="1800" dirty="0"/>
              <a:t>李宏毅教授之投影片教材</a:t>
            </a:r>
            <a:r>
              <a:rPr lang="en-US" altLang="zh-TW" sz="1800" dirty="0"/>
              <a:t>)</a:t>
            </a:r>
          </a:p>
          <a:p>
            <a:r>
              <a:rPr lang="en-US" altLang="zh-TW" dirty="0"/>
              <a:t>Class web page:</a:t>
            </a:r>
            <a:r>
              <a:rPr lang="zh-TW" altLang="en-US" dirty="0"/>
              <a:t>  </a:t>
            </a:r>
            <a:r>
              <a:rPr lang="en-US" altLang="zh-TW" dirty="0"/>
              <a:t>the following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 err="1"/>
              <a:t>NTUCool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https://homepage.ntu.edu.tw/~hcyen/courses/LA-2025.html</a:t>
            </a:r>
            <a:endParaRPr lang="en-US" altLang="zh-TW" sz="2600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課程共同網站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sz="2600" dirty="0">
                <a:hlinkClick r:id="rId3"/>
              </a:rPr>
              <a:t>https://r10942172.github.io/NTUEELA2025/</a:t>
            </a:r>
            <a:endParaRPr lang="en-US" altLang="zh-TW" sz="2600" dirty="0">
              <a:solidFill>
                <a:srgbClr val="FF0000"/>
              </a:solidFill>
            </a:endParaRPr>
          </a:p>
          <a:p>
            <a:r>
              <a:rPr lang="en-US" altLang="zh-TW" dirty="0"/>
              <a:t>TA:</a:t>
            </a:r>
            <a:r>
              <a:rPr lang="zh-TW" altLang="en-US" dirty="0"/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許富盈、 博理館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606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室  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2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D69E48-C8A7-4487-B2C6-90512AEA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0E3A95-12B3-4B3C-B42E-DA7014B798D0}"/>
              </a:ext>
            </a:extLst>
          </p:cNvPr>
          <p:cNvSpPr/>
          <p:nvPr/>
        </p:nvSpPr>
        <p:spPr>
          <a:xfrm>
            <a:off x="3478210" y="1705931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Derivative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21AAE734-A757-46CF-AC1E-1E427AFEB6C5}"/>
              </a:ext>
            </a:extLst>
          </p:cNvPr>
          <p:cNvSpPr/>
          <p:nvPr/>
        </p:nvSpPr>
        <p:spPr>
          <a:xfrm>
            <a:off x="2557371" y="1989267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5">
            <a:extLst>
              <a:ext uri="{FF2B5EF4-FFF2-40B4-BE49-F238E27FC236}">
                <a16:creationId xmlns:a16="http://schemas.microsoft.com/office/drawing/2014/main" id="{4E0B2252-8688-4D82-B5E1-B23E9F4B57D5}"/>
              </a:ext>
            </a:extLst>
          </p:cNvPr>
          <p:cNvSpPr/>
          <p:nvPr/>
        </p:nvSpPr>
        <p:spPr>
          <a:xfrm>
            <a:off x="5944513" y="1989267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6BA5E29-1729-4B62-AE7B-0739FE37E7A5}"/>
              </a:ext>
            </a:extLst>
          </p:cNvPr>
          <p:cNvSpPr txBox="1"/>
          <p:nvPr/>
        </p:nvSpPr>
        <p:spPr>
          <a:xfrm>
            <a:off x="1112924" y="1978363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function f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261A3-84DE-43FC-AA71-761A9377C853}"/>
              </a:ext>
            </a:extLst>
          </p:cNvPr>
          <p:cNvSpPr txBox="1"/>
          <p:nvPr/>
        </p:nvSpPr>
        <p:spPr>
          <a:xfrm>
            <a:off x="6785666" y="1977375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function f’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32F8F4-32AD-4B32-817A-DF4894BD63FF}"/>
              </a:ext>
            </a:extLst>
          </p:cNvPr>
          <p:cNvSpPr txBox="1"/>
          <p:nvPr/>
        </p:nvSpPr>
        <p:spPr>
          <a:xfrm>
            <a:off x="1483967" y="4061669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2A824B-A4ED-42C7-991A-C4C92F4D9D37}"/>
              </a:ext>
            </a:extLst>
          </p:cNvPr>
          <p:cNvSpPr txBox="1"/>
          <p:nvPr/>
        </p:nvSpPr>
        <p:spPr>
          <a:xfrm>
            <a:off x="7023647" y="4061669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2x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56CDF372-3AD3-46AE-BB9C-6E285C4E0A32}"/>
              </a:ext>
            </a:extLst>
          </p:cNvPr>
          <p:cNvSpPr/>
          <p:nvPr/>
        </p:nvSpPr>
        <p:spPr>
          <a:xfrm rot="21381204">
            <a:off x="1431597" y="3441340"/>
            <a:ext cx="1013648" cy="583066"/>
          </a:xfrm>
          <a:custGeom>
            <a:avLst/>
            <a:gdLst>
              <a:gd name="connsiteX0" fmla="*/ 0 w 468630"/>
              <a:gd name="connsiteY0" fmla="*/ 0 h 663076"/>
              <a:gd name="connsiteX1" fmla="*/ 240030 w 468630"/>
              <a:gd name="connsiteY1" fmla="*/ 662940 h 663076"/>
              <a:gd name="connsiteX2" fmla="*/ 468630 w 468630"/>
              <a:gd name="connsiteY2" fmla="*/ 45720 h 66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630" h="663076">
                <a:moveTo>
                  <a:pt x="0" y="0"/>
                </a:moveTo>
                <a:cubicBezTo>
                  <a:pt x="80962" y="327660"/>
                  <a:pt x="161925" y="655320"/>
                  <a:pt x="240030" y="662940"/>
                </a:cubicBezTo>
                <a:cubicBezTo>
                  <a:pt x="318135" y="670560"/>
                  <a:pt x="393382" y="358140"/>
                  <a:pt x="468630" y="4572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D138C1C-5FD1-4FE5-821A-6800B1A66B77}"/>
              </a:ext>
            </a:extLst>
          </p:cNvPr>
          <p:cNvCxnSpPr/>
          <p:nvPr/>
        </p:nvCxnSpPr>
        <p:spPr>
          <a:xfrm flipH="1">
            <a:off x="7290077" y="3249795"/>
            <a:ext cx="538337" cy="7284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4D01F4-A48D-4456-A44E-61C6DF23125C}"/>
              </a:ext>
            </a:extLst>
          </p:cNvPr>
          <p:cNvSpPr txBox="1"/>
          <p:nvPr/>
        </p:nvSpPr>
        <p:spPr>
          <a:xfrm>
            <a:off x="1351959" y="5634230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3x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33306A-8740-47B4-9920-54D1CD12612C}"/>
              </a:ext>
            </a:extLst>
          </p:cNvPr>
          <p:cNvCxnSpPr/>
          <p:nvPr/>
        </p:nvCxnSpPr>
        <p:spPr>
          <a:xfrm flipH="1">
            <a:off x="1618389" y="4822356"/>
            <a:ext cx="538337" cy="7284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3F6602-FB44-4A8E-9A59-843CF1F82B02}"/>
              </a:ext>
            </a:extLst>
          </p:cNvPr>
          <p:cNvSpPr txBox="1"/>
          <p:nvPr/>
        </p:nvSpPr>
        <p:spPr>
          <a:xfrm>
            <a:off x="7092782" y="5594644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F31ECB7-F152-4842-93A3-0CD3F43F3503}"/>
              </a:ext>
            </a:extLst>
          </p:cNvPr>
          <p:cNvCxnSpPr>
            <a:cxnSpLocks/>
          </p:cNvCxnSpPr>
          <p:nvPr/>
        </p:nvCxnSpPr>
        <p:spPr>
          <a:xfrm flipH="1">
            <a:off x="7213883" y="5351244"/>
            <a:ext cx="84437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C0F2E8-8451-4F0E-BE5D-2EDD7728604C}"/>
                  </a:ext>
                </a:extLst>
              </p:cNvPr>
              <p:cNvSpPr txBox="1"/>
              <p:nvPr/>
            </p:nvSpPr>
            <p:spPr>
              <a:xfrm>
                <a:off x="4184557" y="3479509"/>
                <a:ext cx="111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C0F2E8-8451-4F0E-BE5D-2EDD7728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7" y="3479509"/>
                <a:ext cx="11172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463B2DA-172D-4121-83A1-26641E1051D5}"/>
                  </a:ext>
                </a:extLst>
              </p:cNvPr>
              <p:cNvSpPr txBox="1"/>
              <p:nvPr/>
            </p:nvSpPr>
            <p:spPr>
              <a:xfrm>
                <a:off x="4184557" y="4056051"/>
                <a:ext cx="1142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463B2DA-172D-4121-83A1-26641E105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7" y="4056051"/>
                <a:ext cx="114204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90C4B7B-36A2-4D49-A6F2-7A324B737525}"/>
                  </a:ext>
                </a:extLst>
              </p:cNvPr>
              <p:cNvSpPr txBox="1"/>
              <p:nvPr/>
            </p:nvSpPr>
            <p:spPr>
              <a:xfrm>
                <a:off x="3992902" y="4737273"/>
                <a:ext cx="1525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𝑘𝑓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90C4B7B-36A2-4D49-A6F2-7A324B737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02" y="4737273"/>
                <a:ext cx="15253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9AAAB8D-F069-41F6-949C-780F3A4FFE26}"/>
                  </a:ext>
                </a:extLst>
              </p:cNvPr>
              <p:cNvSpPr txBox="1"/>
              <p:nvPr/>
            </p:nvSpPr>
            <p:spPr>
              <a:xfrm>
                <a:off x="3530964" y="5345257"/>
                <a:ext cx="25311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9AAAB8D-F069-41F6-949C-780F3A4F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64" y="5345257"/>
                <a:ext cx="253114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9D5FC2EF-790F-4EC9-A722-EB11AB82FE80}"/>
              </a:ext>
            </a:extLst>
          </p:cNvPr>
          <p:cNvSpPr txBox="1"/>
          <p:nvPr/>
        </p:nvSpPr>
        <p:spPr>
          <a:xfrm>
            <a:off x="2462761" y="762105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4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B6C9-F67E-4669-BEB1-7C0DD19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63C821-52DE-4743-A21F-C11CC0992327}"/>
              </a:ext>
            </a:extLst>
          </p:cNvPr>
          <p:cNvSpPr/>
          <p:nvPr/>
        </p:nvSpPr>
        <p:spPr>
          <a:xfrm>
            <a:off x="3475621" y="2644502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Integral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(from a to b)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向右箭號 11">
            <a:extLst>
              <a:ext uri="{FF2B5EF4-FFF2-40B4-BE49-F238E27FC236}">
                <a16:creationId xmlns:a16="http://schemas.microsoft.com/office/drawing/2014/main" id="{B497B7E0-1E52-4D94-859D-82DFD5B0EF51}"/>
              </a:ext>
            </a:extLst>
          </p:cNvPr>
          <p:cNvSpPr/>
          <p:nvPr/>
        </p:nvSpPr>
        <p:spPr>
          <a:xfrm>
            <a:off x="2554782" y="2927838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12">
            <a:extLst>
              <a:ext uri="{FF2B5EF4-FFF2-40B4-BE49-F238E27FC236}">
                <a16:creationId xmlns:a16="http://schemas.microsoft.com/office/drawing/2014/main" id="{CFF8A2FE-C1BD-4CBE-90E2-22B61FF234B3}"/>
              </a:ext>
            </a:extLst>
          </p:cNvPr>
          <p:cNvSpPr/>
          <p:nvPr/>
        </p:nvSpPr>
        <p:spPr>
          <a:xfrm>
            <a:off x="5941924" y="2927838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726CE1-5E2E-482E-B73F-4B9675FD3E2B}"/>
                  </a:ext>
                </a:extLst>
              </p:cNvPr>
              <p:cNvSpPr txBox="1"/>
              <p:nvPr/>
            </p:nvSpPr>
            <p:spPr>
              <a:xfrm>
                <a:off x="628650" y="2919440"/>
                <a:ext cx="2595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Function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726CE1-5E2E-482E-B73F-4B9675FD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19440"/>
                <a:ext cx="2595272" cy="461665"/>
              </a:xfrm>
              <a:prstGeom prst="rect">
                <a:avLst/>
              </a:prstGeom>
              <a:blipFill>
                <a:blip r:embed="rId3"/>
                <a:stretch>
                  <a:fillRect l="-352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0761A82B-FCBD-4CA2-A9C7-F70BDD982A11}"/>
              </a:ext>
            </a:extLst>
          </p:cNvPr>
          <p:cNvSpPr txBox="1"/>
          <p:nvPr/>
        </p:nvSpPr>
        <p:spPr>
          <a:xfrm>
            <a:off x="7167168" y="3601692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scalar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4792B1A-CFA2-4628-B4AF-B1064BF900FD}"/>
                  </a:ext>
                </a:extLst>
              </p:cNvPr>
              <p:cNvSpPr txBox="1"/>
              <p:nvPr/>
            </p:nvSpPr>
            <p:spPr>
              <a:xfrm>
                <a:off x="1061224" y="2142001"/>
                <a:ext cx="1705722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4792B1A-CFA2-4628-B4AF-B1064BF9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24" y="2142001"/>
                <a:ext cx="1705722" cy="46057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AD60C2-C646-423E-8286-37F3B9F4CED6}"/>
                  </a:ext>
                </a:extLst>
              </p:cNvPr>
              <p:cNvSpPr txBox="1"/>
              <p:nvPr/>
            </p:nvSpPr>
            <p:spPr>
              <a:xfrm>
                <a:off x="6197815" y="1979201"/>
                <a:ext cx="235683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AD60C2-C646-423E-8286-37F3B9F4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815" y="1979201"/>
                <a:ext cx="235683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1A8B19E-65BC-4AE1-8486-897767E9A00B}"/>
                  </a:ext>
                </a:extLst>
              </p:cNvPr>
              <p:cNvSpPr txBox="1"/>
              <p:nvPr/>
            </p:nvSpPr>
            <p:spPr>
              <a:xfrm>
                <a:off x="6825841" y="2642425"/>
                <a:ext cx="165295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1A8B19E-65BC-4AE1-8486-897767E9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41" y="2642425"/>
                <a:ext cx="1652953" cy="977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F97D98C-93B0-4C10-9D5F-F29B6AAB1586}"/>
              </a:ext>
            </a:extLst>
          </p:cNvPr>
          <p:cNvCxnSpPr/>
          <p:nvPr/>
        </p:nvCxnSpPr>
        <p:spPr>
          <a:xfrm>
            <a:off x="1797341" y="5697711"/>
            <a:ext cx="3986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0FE52E5A-82AD-4B63-8C34-08656A13845A}"/>
              </a:ext>
            </a:extLst>
          </p:cNvPr>
          <p:cNvSpPr/>
          <p:nvPr/>
        </p:nvSpPr>
        <p:spPr>
          <a:xfrm>
            <a:off x="1752354" y="4266986"/>
            <a:ext cx="4013200" cy="908838"/>
          </a:xfrm>
          <a:custGeom>
            <a:avLst/>
            <a:gdLst>
              <a:gd name="connsiteX0" fmla="*/ 0 w 4013200"/>
              <a:gd name="connsiteY0" fmla="*/ 775508 h 908838"/>
              <a:gd name="connsiteX1" fmla="*/ 1168400 w 4013200"/>
              <a:gd name="connsiteY1" fmla="*/ 808 h 908838"/>
              <a:gd name="connsiteX2" fmla="*/ 2628900 w 4013200"/>
              <a:gd name="connsiteY2" fmla="*/ 902508 h 908838"/>
              <a:gd name="connsiteX3" fmla="*/ 4013200 w 4013200"/>
              <a:gd name="connsiteY3" fmla="*/ 331008 h 90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200" h="908838">
                <a:moveTo>
                  <a:pt x="0" y="775508"/>
                </a:moveTo>
                <a:cubicBezTo>
                  <a:pt x="365125" y="377574"/>
                  <a:pt x="730250" y="-20359"/>
                  <a:pt x="1168400" y="808"/>
                </a:cubicBezTo>
                <a:cubicBezTo>
                  <a:pt x="1606550" y="21975"/>
                  <a:pt x="2154767" y="847475"/>
                  <a:pt x="2628900" y="902508"/>
                </a:cubicBezTo>
                <a:cubicBezTo>
                  <a:pt x="3103033" y="957541"/>
                  <a:pt x="3558116" y="644274"/>
                  <a:pt x="4013200" y="331008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E5C843A-69F6-402F-B16B-639F8B17B1DE}"/>
              </a:ext>
            </a:extLst>
          </p:cNvPr>
          <p:cNvCxnSpPr/>
          <p:nvPr/>
        </p:nvCxnSpPr>
        <p:spPr>
          <a:xfrm>
            <a:off x="2776135" y="4342965"/>
            <a:ext cx="0" cy="131664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E885D84-2DD5-4D4A-91D5-55B223E8F8F9}"/>
              </a:ext>
            </a:extLst>
          </p:cNvPr>
          <p:cNvCxnSpPr>
            <a:cxnSpLocks/>
          </p:cNvCxnSpPr>
          <p:nvPr/>
        </p:nvCxnSpPr>
        <p:spPr>
          <a:xfrm>
            <a:off x="5189135" y="4948411"/>
            <a:ext cx="0" cy="66062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AC39BD7-7463-47F7-9103-7A7CA910271E}"/>
              </a:ext>
            </a:extLst>
          </p:cNvPr>
          <p:cNvSpPr txBox="1"/>
          <p:nvPr/>
        </p:nvSpPr>
        <p:spPr>
          <a:xfrm>
            <a:off x="2503085" y="5745233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4FFC2C9-A5DC-402C-A1EA-76A71CED9723}"/>
              </a:ext>
            </a:extLst>
          </p:cNvPr>
          <p:cNvSpPr txBox="1"/>
          <p:nvPr/>
        </p:nvSpPr>
        <p:spPr>
          <a:xfrm>
            <a:off x="4916085" y="5745233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8E76F66-651C-47AF-A2B2-A8884264752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926286" y="3381105"/>
            <a:ext cx="432019" cy="1018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9FB9E95-5B62-4B05-A254-4990F75968D7}"/>
              </a:ext>
            </a:extLst>
          </p:cNvPr>
          <p:cNvCxnSpPr>
            <a:cxnSpLocks/>
          </p:cNvCxnSpPr>
          <p:nvPr/>
        </p:nvCxnSpPr>
        <p:spPr>
          <a:xfrm flipV="1">
            <a:off x="4110850" y="3866181"/>
            <a:ext cx="2952340" cy="1457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7EC742F3-A21B-4871-B072-53ED28EF5335}"/>
              </a:ext>
            </a:extLst>
          </p:cNvPr>
          <p:cNvGrpSpPr/>
          <p:nvPr/>
        </p:nvGrpSpPr>
        <p:grpSpPr>
          <a:xfrm>
            <a:off x="2748782" y="4415062"/>
            <a:ext cx="2440349" cy="1244549"/>
            <a:chOff x="2748782" y="4415062"/>
            <a:chExt cx="2440349" cy="1244549"/>
          </a:xfrm>
        </p:grpSpPr>
        <p:sp>
          <p:nvSpPr>
            <p:cNvPr id="30" name="手繪多邊形: 圖案 29">
              <a:extLst>
                <a:ext uri="{FF2B5EF4-FFF2-40B4-BE49-F238E27FC236}">
                  <a16:creationId xmlns:a16="http://schemas.microsoft.com/office/drawing/2014/main" id="{15D907A4-6FE6-4572-B105-BC9DB8DFCF31}"/>
                </a:ext>
              </a:extLst>
            </p:cNvPr>
            <p:cNvSpPr/>
            <p:nvPr/>
          </p:nvSpPr>
          <p:spPr>
            <a:xfrm>
              <a:off x="2748782" y="5140998"/>
              <a:ext cx="2440349" cy="518613"/>
            </a:xfrm>
            <a:custGeom>
              <a:avLst/>
              <a:gdLst>
                <a:gd name="connsiteX0" fmla="*/ 511039 w 2740308"/>
                <a:gd name="connsiteY0" fmla="*/ 0 h 1205182"/>
                <a:gd name="connsiteX1" fmla="*/ 493455 w 2740308"/>
                <a:gd name="connsiteY1" fmla="*/ 158262 h 1205182"/>
                <a:gd name="connsiteX2" fmla="*/ 423116 w 2740308"/>
                <a:gd name="connsiteY2" fmla="*/ 246185 h 1205182"/>
                <a:gd name="connsiteX3" fmla="*/ 387947 w 2740308"/>
                <a:gd name="connsiteY3" fmla="*/ 298938 h 1205182"/>
                <a:gd name="connsiteX4" fmla="*/ 352778 w 2740308"/>
                <a:gd name="connsiteY4" fmla="*/ 422031 h 1205182"/>
                <a:gd name="connsiteX5" fmla="*/ 405531 w 2740308"/>
                <a:gd name="connsiteY5" fmla="*/ 439615 h 1205182"/>
                <a:gd name="connsiteX6" fmla="*/ 1003408 w 2740308"/>
                <a:gd name="connsiteY6" fmla="*/ 175846 h 1205182"/>
                <a:gd name="connsiteX7" fmla="*/ 141762 w 2740308"/>
                <a:gd name="connsiteY7" fmla="*/ 808892 h 1205182"/>
                <a:gd name="connsiteX8" fmla="*/ 18670 w 2740308"/>
                <a:gd name="connsiteY8" fmla="*/ 984738 h 1205182"/>
                <a:gd name="connsiteX9" fmla="*/ 563793 w 2740308"/>
                <a:gd name="connsiteY9" fmla="*/ 668215 h 1205182"/>
                <a:gd name="connsiteX10" fmla="*/ 1513362 w 2740308"/>
                <a:gd name="connsiteY10" fmla="*/ 228600 h 1205182"/>
                <a:gd name="connsiteX11" fmla="*/ 1319931 w 2740308"/>
                <a:gd name="connsiteY11" fmla="*/ 492369 h 1205182"/>
                <a:gd name="connsiteX12" fmla="*/ 1144085 w 2740308"/>
                <a:gd name="connsiteY12" fmla="*/ 738554 h 1205182"/>
                <a:gd name="connsiteX13" fmla="*/ 493455 w 2740308"/>
                <a:gd name="connsiteY13" fmla="*/ 1107831 h 1205182"/>
                <a:gd name="connsiteX14" fmla="*/ 387947 w 2740308"/>
                <a:gd name="connsiteY14" fmla="*/ 1195754 h 1205182"/>
                <a:gd name="connsiteX15" fmla="*/ 528624 w 2740308"/>
                <a:gd name="connsiteY15" fmla="*/ 1055077 h 1205182"/>
                <a:gd name="connsiteX16" fmla="*/ 897901 w 2740308"/>
                <a:gd name="connsiteY16" fmla="*/ 773723 h 1205182"/>
                <a:gd name="connsiteX17" fmla="*/ 985824 w 2740308"/>
                <a:gd name="connsiteY17" fmla="*/ 720969 h 1205182"/>
                <a:gd name="connsiteX18" fmla="*/ 1390270 w 2740308"/>
                <a:gd name="connsiteY18" fmla="*/ 527538 h 1205182"/>
                <a:gd name="connsiteX19" fmla="*/ 1355101 w 2740308"/>
                <a:gd name="connsiteY19" fmla="*/ 756138 h 1205182"/>
                <a:gd name="connsiteX20" fmla="*/ 1144085 w 2740308"/>
                <a:gd name="connsiteY20" fmla="*/ 1195754 h 1205182"/>
                <a:gd name="connsiteX21" fmla="*/ 1284762 w 2740308"/>
                <a:gd name="connsiteY21" fmla="*/ 1125415 h 1205182"/>
                <a:gd name="connsiteX22" fmla="*/ 1337516 w 2740308"/>
                <a:gd name="connsiteY22" fmla="*/ 1072662 h 1205182"/>
                <a:gd name="connsiteX23" fmla="*/ 1654039 w 2740308"/>
                <a:gd name="connsiteY23" fmla="*/ 861646 h 1205182"/>
                <a:gd name="connsiteX24" fmla="*/ 1548531 w 2740308"/>
                <a:gd name="connsiteY24" fmla="*/ 1019908 h 1205182"/>
                <a:gd name="connsiteX25" fmla="*/ 1478193 w 2740308"/>
                <a:gd name="connsiteY25" fmla="*/ 1107831 h 1205182"/>
                <a:gd name="connsiteX26" fmla="*/ 1618870 w 2740308"/>
                <a:gd name="connsiteY26" fmla="*/ 1055077 h 1205182"/>
                <a:gd name="connsiteX27" fmla="*/ 2128824 w 2740308"/>
                <a:gd name="connsiteY27" fmla="*/ 668215 h 1205182"/>
                <a:gd name="connsiteX28" fmla="*/ 2199162 w 2740308"/>
                <a:gd name="connsiteY28" fmla="*/ 633046 h 1205182"/>
                <a:gd name="connsiteX29" fmla="*/ 2146408 w 2740308"/>
                <a:gd name="connsiteY29" fmla="*/ 896815 h 1205182"/>
                <a:gd name="connsiteX30" fmla="*/ 2128824 w 2740308"/>
                <a:gd name="connsiteY30" fmla="*/ 1002323 h 1205182"/>
                <a:gd name="connsiteX31" fmla="*/ 2357424 w 2740308"/>
                <a:gd name="connsiteY31" fmla="*/ 896815 h 1205182"/>
                <a:gd name="connsiteX32" fmla="*/ 2726701 w 2740308"/>
                <a:gd name="connsiteY32" fmla="*/ 633046 h 1205182"/>
                <a:gd name="connsiteX33" fmla="*/ 2586024 w 2740308"/>
                <a:gd name="connsiteY33" fmla="*/ 773723 h 1205182"/>
                <a:gd name="connsiteX34" fmla="*/ 2515685 w 2740308"/>
                <a:gd name="connsiteY34" fmla="*/ 914400 h 12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40308" h="1205182">
                  <a:moveTo>
                    <a:pt x="511039" y="0"/>
                  </a:moveTo>
                  <a:cubicBezTo>
                    <a:pt x="505178" y="52754"/>
                    <a:pt x="511307" y="108276"/>
                    <a:pt x="493455" y="158262"/>
                  </a:cubicBezTo>
                  <a:cubicBezTo>
                    <a:pt x="480832" y="193608"/>
                    <a:pt x="445635" y="216159"/>
                    <a:pt x="423116" y="246185"/>
                  </a:cubicBezTo>
                  <a:cubicBezTo>
                    <a:pt x="410436" y="263092"/>
                    <a:pt x="399670" y="281354"/>
                    <a:pt x="387947" y="298938"/>
                  </a:cubicBezTo>
                  <a:cubicBezTo>
                    <a:pt x="376224" y="339969"/>
                    <a:pt x="347485" y="379688"/>
                    <a:pt x="352778" y="422031"/>
                  </a:cubicBezTo>
                  <a:cubicBezTo>
                    <a:pt x="355077" y="440423"/>
                    <a:pt x="388195" y="446175"/>
                    <a:pt x="405531" y="439615"/>
                  </a:cubicBezTo>
                  <a:cubicBezTo>
                    <a:pt x="609260" y="362528"/>
                    <a:pt x="1003408" y="175846"/>
                    <a:pt x="1003408" y="175846"/>
                  </a:cubicBezTo>
                  <a:cubicBezTo>
                    <a:pt x="312875" y="813263"/>
                    <a:pt x="1535045" y="-292772"/>
                    <a:pt x="141762" y="808892"/>
                  </a:cubicBezTo>
                  <a:cubicBezTo>
                    <a:pt x="85638" y="853269"/>
                    <a:pt x="-49207" y="1007364"/>
                    <a:pt x="18670" y="984738"/>
                  </a:cubicBezTo>
                  <a:cubicBezTo>
                    <a:pt x="218005" y="918293"/>
                    <a:pt x="373586" y="757496"/>
                    <a:pt x="563793" y="668215"/>
                  </a:cubicBezTo>
                  <a:cubicBezTo>
                    <a:pt x="1454013" y="250357"/>
                    <a:pt x="1130850" y="381604"/>
                    <a:pt x="1513362" y="228600"/>
                  </a:cubicBezTo>
                  <a:cubicBezTo>
                    <a:pt x="1448885" y="316523"/>
                    <a:pt x="1375515" y="398571"/>
                    <a:pt x="1319931" y="492369"/>
                  </a:cubicBezTo>
                  <a:cubicBezTo>
                    <a:pt x="1107714" y="850485"/>
                    <a:pt x="1349217" y="626220"/>
                    <a:pt x="1144085" y="738554"/>
                  </a:cubicBezTo>
                  <a:cubicBezTo>
                    <a:pt x="925360" y="858332"/>
                    <a:pt x="706852" y="978800"/>
                    <a:pt x="493455" y="1107831"/>
                  </a:cubicBezTo>
                  <a:cubicBezTo>
                    <a:pt x="454279" y="1131519"/>
                    <a:pt x="362553" y="1233845"/>
                    <a:pt x="387947" y="1195754"/>
                  </a:cubicBezTo>
                  <a:cubicBezTo>
                    <a:pt x="424732" y="1140576"/>
                    <a:pt x="475874" y="1095267"/>
                    <a:pt x="528624" y="1055077"/>
                  </a:cubicBezTo>
                  <a:cubicBezTo>
                    <a:pt x="651716" y="961292"/>
                    <a:pt x="772958" y="865028"/>
                    <a:pt x="897901" y="773723"/>
                  </a:cubicBezTo>
                  <a:cubicBezTo>
                    <a:pt x="925496" y="753557"/>
                    <a:pt x="955254" y="736254"/>
                    <a:pt x="985824" y="720969"/>
                  </a:cubicBezTo>
                  <a:cubicBezTo>
                    <a:pt x="1119488" y="654137"/>
                    <a:pt x="1255455" y="592015"/>
                    <a:pt x="1390270" y="527538"/>
                  </a:cubicBezTo>
                  <a:cubicBezTo>
                    <a:pt x="1415646" y="730545"/>
                    <a:pt x="1429600" y="607141"/>
                    <a:pt x="1355101" y="756138"/>
                  </a:cubicBezTo>
                  <a:cubicBezTo>
                    <a:pt x="1282408" y="901523"/>
                    <a:pt x="998700" y="1268447"/>
                    <a:pt x="1144085" y="1195754"/>
                  </a:cubicBezTo>
                  <a:cubicBezTo>
                    <a:pt x="1190977" y="1172308"/>
                    <a:pt x="1240531" y="1153562"/>
                    <a:pt x="1284762" y="1125415"/>
                  </a:cubicBezTo>
                  <a:cubicBezTo>
                    <a:pt x="1305742" y="1112064"/>
                    <a:pt x="1318319" y="1088471"/>
                    <a:pt x="1337516" y="1072662"/>
                  </a:cubicBezTo>
                  <a:cubicBezTo>
                    <a:pt x="1585221" y="868671"/>
                    <a:pt x="1486504" y="903531"/>
                    <a:pt x="1654039" y="861646"/>
                  </a:cubicBezTo>
                  <a:cubicBezTo>
                    <a:pt x="1568934" y="1031856"/>
                    <a:pt x="1642515" y="912497"/>
                    <a:pt x="1548531" y="1019908"/>
                  </a:cubicBezTo>
                  <a:cubicBezTo>
                    <a:pt x="1523816" y="1048154"/>
                    <a:pt x="1444623" y="1091046"/>
                    <a:pt x="1478193" y="1107831"/>
                  </a:cubicBezTo>
                  <a:cubicBezTo>
                    <a:pt x="1522987" y="1130228"/>
                    <a:pt x="1571978" y="1072662"/>
                    <a:pt x="1618870" y="1055077"/>
                  </a:cubicBezTo>
                  <a:cubicBezTo>
                    <a:pt x="1788855" y="926123"/>
                    <a:pt x="1956269" y="793709"/>
                    <a:pt x="2128824" y="668215"/>
                  </a:cubicBezTo>
                  <a:cubicBezTo>
                    <a:pt x="2150024" y="652797"/>
                    <a:pt x="2197152" y="606910"/>
                    <a:pt x="2199162" y="633046"/>
                  </a:cubicBezTo>
                  <a:cubicBezTo>
                    <a:pt x="2206039" y="722446"/>
                    <a:pt x="2163185" y="808734"/>
                    <a:pt x="2146408" y="896815"/>
                  </a:cubicBezTo>
                  <a:cubicBezTo>
                    <a:pt x="2139737" y="931840"/>
                    <a:pt x="2093170" y="1002323"/>
                    <a:pt x="2128824" y="1002323"/>
                  </a:cubicBezTo>
                  <a:cubicBezTo>
                    <a:pt x="2212749" y="1002323"/>
                    <a:pt x="2281224" y="931984"/>
                    <a:pt x="2357424" y="896815"/>
                  </a:cubicBezTo>
                  <a:cubicBezTo>
                    <a:pt x="2452344" y="754436"/>
                    <a:pt x="2457718" y="730859"/>
                    <a:pt x="2726701" y="633046"/>
                  </a:cubicBezTo>
                  <a:cubicBezTo>
                    <a:pt x="2789024" y="610383"/>
                    <a:pt x="2618926" y="716145"/>
                    <a:pt x="2586024" y="773723"/>
                  </a:cubicBezTo>
                  <a:cubicBezTo>
                    <a:pt x="2512777" y="901904"/>
                    <a:pt x="2515685" y="849558"/>
                    <a:pt x="2515685" y="9144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7F29CA74-C2FF-4B32-8BE5-50F8A57C7E7F}"/>
                </a:ext>
              </a:extLst>
            </p:cNvPr>
            <p:cNvSpPr txBox="1"/>
            <p:nvPr/>
          </p:nvSpPr>
          <p:spPr>
            <a:xfrm>
              <a:off x="3385455" y="5057128"/>
              <a:ext cx="802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Area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15FE04F3-49E1-4F36-965D-F0BF26117A63}"/>
                </a:ext>
              </a:extLst>
            </p:cNvPr>
            <p:cNvSpPr/>
            <p:nvPr/>
          </p:nvSpPr>
          <p:spPr>
            <a:xfrm>
              <a:off x="2907790" y="4415062"/>
              <a:ext cx="802441" cy="908838"/>
            </a:xfrm>
            <a:custGeom>
              <a:avLst/>
              <a:gdLst>
                <a:gd name="connsiteX0" fmla="*/ 511039 w 2740308"/>
                <a:gd name="connsiteY0" fmla="*/ 0 h 1205182"/>
                <a:gd name="connsiteX1" fmla="*/ 493455 w 2740308"/>
                <a:gd name="connsiteY1" fmla="*/ 158262 h 1205182"/>
                <a:gd name="connsiteX2" fmla="*/ 423116 w 2740308"/>
                <a:gd name="connsiteY2" fmla="*/ 246185 h 1205182"/>
                <a:gd name="connsiteX3" fmla="*/ 387947 w 2740308"/>
                <a:gd name="connsiteY3" fmla="*/ 298938 h 1205182"/>
                <a:gd name="connsiteX4" fmla="*/ 352778 w 2740308"/>
                <a:gd name="connsiteY4" fmla="*/ 422031 h 1205182"/>
                <a:gd name="connsiteX5" fmla="*/ 405531 w 2740308"/>
                <a:gd name="connsiteY5" fmla="*/ 439615 h 1205182"/>
                <a:gd name="connsiteX6" fmla="*/ 1003408 w 2740308"/>
                <a:gd name="connsiteY6" fmla="*/ 175846 h 1205182"/>
                <a:gd name="connsiteX7" fmla="*/ 141762 w 2740308"/>
                <a:gd name="connsiteY7" fmla="*/ 808892 h 1205182"/>
                <a:gd name="connsiteX8" fmla="*/ 18670 w 2740308"/>
                <a:gd name="connsiteY8" fmla="*/ 984738 h 1205182"/>
                <a:gd name="connsiteX9" fmla="*/ 563793 w 2740308"/>
                <a:gd name="connsiteY9" fmla="*/ 668215 h 1205182"/>
                <a:gd name="connsiteX10" fmla="*/ 1513362 w 2740308"/>
                <a:gd name="connsiteY10" fmla="*/ 228600 h 1205182"/>
                <a:gd name="connsiteX11" fmla="*/ 1319931 w 2740308"/>
                <a:gd name="connsiteY11" fmla="*/ 492369 h 1205182"/>
                <a:gd name="connsiteX12" fmla="*/ 1144085 w 2740308"/>
                <a:gd name="connsiteY12" fmla="*/ 738554 h 1205182"/>
                <a:gd name="connsiteX13" fmla="*/ 493455 w 2740308"/>
                <a:gd name="connsiteY13" fmla="*/ 1107831 h 1205182"/>
                <a:gd name="connsiteX14" fmla="*/ 387947 w 2740308"/>
                <a:gd name="connsiteY14" fmla="*/ 1195754 h 1205182"/>
                <a:gd name="connsiteX15" fmla="*/ 528624 w 2740308"/>
                <a:gd name="connsiteY15" fmla="*/ 1055077 h 1205182"/>
                <a:gd name="connsiteX16" fmla="*/ 897901 w 2740308"/>
                <a:gd name="connsiteY16" fmla="*/ 773723 h 1205182"/>
                <a:gd name="connsiteX17" fmla="*/ 985824 w 2740308"/>
                <a:gd name="connsiteY17" fmla="*/ 720969 h 1205182"/>
                <a:gd name="connsiteX18" fmla="*/ 1390270 w 2740308"/>
                <a:gd name="connsiteY18" fmla="*/ 527538 h 1205182"/>
                <a:gd name="connsiteX19" fmla="*/ 1355101 w 2740308"/>
                <a:gd name="connsiteY19" fmla="*/ 756138 h 1205182"/>
                <a:gd name="connsiteX20" fmla="*/ 1144085 w 2740308"/>
                <a:gd name="connsiteY20" fmla="*/ 1195754 h 1205182"/>
                <a:gd name="connsiteX21" fmla="*/ 1284762 w 2740308"/>
                <a:gd name="connsiteY21" fmla="*/ 1125415 h 1205182"/>
                <a:gd name="connsiteX22" fmla="*/ 1337516 w 2740308"/>
                <a:gd name="connsiteY22" fmla="*/ 1072662 h 1205182"/>
                <a:gd name="connsiteX23" fmla="*/ 1654039 w 2740308"/>
                <a:gd name="connsiteY23" fmla="*/ 861646 h 1205182"/>
                <a:gd name="connsiteX24" fmla="*/ 1548531 w 2740308"/>
                <a:gd name="connsiteY24" fmla="*/ 1019908 h 1205182"/>
                <a:gd name="connsiteX25" fmla="*/ 1478193 w 2740308"/>
                <a:gd name="connsiteY25" fmla="*/ 1107831 h 1205182"/>
                <a:gd name="connsiteX26" fmla="*/ 1618870 w 2740308"/>
                <a:gd name="connsiteY26" fmla="*/ 1055077 h 1205182"/>
                <a:gd name="connsiteX27" fmla="*/ 2128824 w 2740308"/>
                <a:gd name="connsiteY27" fmla="*/ 668215 h 1205182"/>
                <a:gd name="connsiteX28" fmla="*/ 2199162 w 2740308"/>
                <a:gd name="connsiteY28" fmla="*/ 633046 h 1205182"/>
                <a:gd name="connsiteX29" fmla="*/ 2146408 w 2740308"/>
                <a:gd name="connsiteY29" fmla="*/ 896815 h 1205182"/>
                <a:gd name="connsiteX30" fmla="*/ 2128824 w 2740308"/>
                <a:gd name="connsiteY30" fmla="*/ 1002323 h 1205182"/>
                <a:gd name="connsiteX31" fmla="*/ 2357424 w 2740308"/>
                <a:gd name="connsiteY31" fmla="*/ 896815 h 1205182"/>
                <a:gd name="connsiteX32" fmla="*/ 2726701 w 2740308"/>
                <a:gd name="connsiteY32" fmla="*/ 633046 h 1205182"/>
                <a:gd name="connsiteX33" fmla="*/ 2586024 w 2740308"/>
                <a:gd name="connsiteY33" fmla="*/ 773723 h 1205182"/>
                <a:gd name="connsiteX34" fmla="*/ 2515685 w 2740308"/>
                <a:gd name="connsiteY34" fmla="*/ 914400 h 12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40308" h="1205182">
                  <a:moveTo>
                    <a:pt x="511039" y="0"/>
                  </a:moveTo>
                  <a:cubicBezTo>
                    <a:pt x="505178" y="52754"/>
                    <a:pt x="511307" y="108276"/>
                    <a:pt x="493455" y="158262"/>
                  </a:cubicBezTo>
                  <a:cubicBezTo>
                    <a:pt x="480832" y="193608"/>
                    <a:pt x="445635" y="216159"/>
                    <a:pt x="423116" y="246185"/>
                  </a:cubicBezTo>
                  <a:cubicBezTo>
                    <a:pt x="410436" y="263092"/>
                    <a:pt x="399670" y="281354"/>
                    <a:pt x="387947" y="298938"/>
                  </a:cubicBezTo>
                  <a:cubicBezTo>
                    <a:pt x="376224" y="339969"/>
                    <a:pt x="347485" y="379688"/>
                    <a:pt x="352778" y="422031"/>
                  </a:cubicBezTo>
                  <a:cubicBezTo>
                    <a:pt x="355077" y="440423"/>
                    <a:pt x="388195" y="446175"/>
                    <a:pt x="405531" y="439615"/>
                  </a:cubicBezTo>
                  <a:cubicBezTo>
                    <a:pt x="609260" y="362528"/>
                    <a:pt x="1003408" y="175846"/>
                    <a:pt x="1003408" y="175846"/>
                  </a:cubicBezTo>
                  <a:cubicBezTo>
                    <a:pt x="312875" y="813263"/>
                    <a:pt x="1535045" y="-292772"/>
                    <a:pt x="141762" y="808892"/>
                  </a:cubicBezTo>
                  <a:cubicBezTo>
                    <a:pt x="85638" y="853269"/>
                    <a:pt x="-49207" y="1007364"/>
                    <a:pt x="18670" y="984738"/>
                  </a:cubicBezTo>
                  <a:cubicBezTo>
                    <a:pt x="218005" y="918293"/>
                    <a:pt x="373586" y="757496"/>
                    <a:pt x="563793" y="668215"/>
                  </a:cubicBezTo>
                  <a:cubicBezTo>
                    <a:pt x="1454013" y="250357"/>
                    <a:pt x="1130850" y="381604"/>
                    <a:pt x="1513362" y="228600"/>
                  </a:cubicBezTo>
                  <a:cubicBezTo>
                    <a:pt x="1448885" y="316523"/>
                    <a:pt x="1375515" y="398571"/>
                    <a:pt x="1319931" y="492369"/>
                  </a:cubicBezTo>
                  <a:cubicBezTo>
                    <a:pt x="1107714" y="850485"/>
                    <a:pt x="1349217" y="626220"/>
                    <a:pt x="1144085" y="738554"/>
                  </a:cubicBezTo>
                  <a:cubicBezTo>
                    <a:pt x="925360" y="858332"/>
                    <a:pt x="706852" y="978800"/>
                    <a:pt x="493455" y="1107831"/>
                  </a:cubicBezTo>
                  <a:cubicBezTo>
                    <a:pt x="454279" y="1131519"/>
                    <a:pt x="362553" y="1233845"/>
                    <a:pt x="387947" y="1195754"/>
                  </a:cubicBezTo>
                  <a:cubicBezTo>
                    <a:pt x="424732" y="1140576"/>
                    <a:pt x="475874" y="1095267"/>
                    <a:pt x="528624" y="1055077"/>
                  </a:cubicBezTo>
                  <a:cubicBezTo>
                    <a:pt x="651716" y="961292"/>
                    <a:pt x="772958" y="865028"/>
                    <a:pt x="897901" y="773723"/>
                  </a:cubicBezTo>
                  <a:cubicBezTo>
                    <a:pt x="925496" y="753557"/>
                    <a:pt x="955254" y="736254"/>
                    <a:pt x="985824" y="720969"/>
                  </a:cubicBezTo>
                  <a:cubicBezTo>
                    <a:pt x="1119488" y="654137"/>
                    <a:pt x="1255455" y="592015"/>
                    <a:pt x="1390270" y="527538"/>
                  </a:cubicBezTo>
                  <a:cubicBezTo>
                    <a:pt x="1415646" y="730545"/>
                    <a:pt x="1429600" y="607141"/>
                    <a:pt x="1355101" y="756138"/>
                  </a:cubicBezTo>
                  <a:cubicBezTo>
                    <a:pt x="1282408" y="901523"/>
                    <a:pt x="998700" y="1268447"/>
                    <a:pt x="1144085" y="1195754"/>
                  </a:cubicBezTo>
                  <a:cubicBezTo>
                    <a:pt x="1190977" y="1172308"/>
                    <a:pt x="1240531" y="1153562"/>
                    <a:pt x="1284762" y="1125415"/>
                  </a:cubicBezTo>
                  <a:cubicBezTo>
                    <a:pt x="1305742" y="1112064"/>
                    <a:pt x="1318319" y="1088471"/>
                    <a:pt x="1337516" y="1072662"/>
                  </a:cubicBezTo>
                  <a:cubicBezTo>
                    <a:pt x="1585221" y="868671"/>
                    <a:pt x="1486504" y="903531"/>
                    <a:pt x="1654039" y="861646"/>
                  </a:cubicBezTo>
                  <a:cubicBezTo>
                    <a:pt x="1568934" y="1031856"/>
                    <a:pt x="1642515" y="912497"/>
                    <a:pt x="1548531" y="1019908"/>
                  </a:cubicBezTo>
                  <a:cubicBezTo>
                    <a:pt x="1523816" y="1048154"/>
                    <a:pt x="1444623" y="1091046"/>
                    <a:pt x="1478193" y="1107831"/>
                  </a:cubicBezTo>
                  <a:cubicBezTo>
                    <a:pt x="1522987" y="1130228"/>
                    <a:pt x="1571978" y="1072662"/>
                    <a:pt x="1618870" y="1055077"/>
                  </a:cubicBezTo>
                  <a:cubicBezTo>
                    <a:pt x="1788855" y="926123"/>
                    <a:pt x="1956269" y="793709"/>
                    <a:pt x="2128824" y="668215"/>
                  </a:cubicBezTo>
                  <a:cubicBezTo>
                    <a:pt x="2150024" y="652797"/>
                    <a:pt x="2197152" y="606910"/>
                    <a:pt x="2199162" y="633046"/>
                  </a:cubicBezTo>
                  <a:cubicBezTo>
                    <a:pt x="2206039" y="722446"/>
                    <a:pt x="2163185" y="808734"/>
                    <a:pt x="2146408" y="896815"/>
                  </a:cubicBezTo>
                  <a:cubicBezTo>
                    <a:pt x="2139737" y="931840"/>
                    <a:pt x="2093170" y="1002323"/>
                    <a:pt x="2128824" y="1002323"/>
                  </a:cubicBezTo>
                  <a:cubicBezTo>
                    <a:pt x="2212749" y="1002323"/>
                    <a:pt x="2281224" y="931984"/>
                    <a:pt x="2357424" y="896815"/>
                  </a:cubicBezTo>
                  <a:cubicBezTo>
                    <a:pt x="2452344" y="754436"/>
                    <a:pt x="2457718" y="730859"/>
                    <a:pt x="2726701" y="633046"/>
                  </a:cubicBezTo>
                  <a:cubicBezTo>
                    <a:pt x="2789024" y="610383"/>
                    <a:pt x="2618926" y="716145"/>
                    <a:pt x="2586024" y="773723"/>
                  </a:cubicBezTo>
                  <a:cubicBezTo>
                    <a:pt x="2512777" y="901904"/>
                    <a:pt x="2515685" y="849558"/>
                    <a:pt x="2515685" y="9144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E9E9F23D-20EC-4590-B26E-67B98D5A0932}"/>
                </a:ext>
              </a:extLst>
            </p:cNvPr>
            <p:cNvSpPr/>
            <p:nvPr/>
          </p:nvSpPr>
          <p:spPr>
            <a:xfrm>
              <a:off x="4331156" y="5251502"/>
              <a:ext cx="802441" cy="344312"/>
            </a:xfrm>
            <a:custGeom>
              <a:avLst/>
              <a:gdLst>
                <a:gd name="connsiteX0" fmla="*/ 511039 w 2740308"/>
                <a:gd name="connsiteY0" fmla="*/ 0 h 1205182"/>
                <a:gd name="connsiteX1" fmla="*/ 493455 w 2740308"/>
                <a:gd name="connsiteY1" fmla="*/ 158262 h 1205182"/>
                <a:gd name="connsiteX2" fmla="*/ 423116 w 2740308"/>
                <a:gd name="connsiteY2" fmla="*/ 246185 h 1205182"/>
                <a:gd name="connsiteX3" fmla="*/ 387947 w 2740308"/>
                <a:gd name="connsiteY3" fmla="*/ 298938 h 1205182"/>
                <a:gd name="connsiteX4" fmla="*/ 352778 w 2740308"/>
                <a:gd name="connsiteY4" fmla="*/ 422031 h 1205182"/>
                <a:gd name="connsiteX5" fmla="*/ 405531 w 2740308"/>
                <a:gd name="connsiteY5" fmla="*/ 439615 h 1205182"/>
                <a:gd name="connsiteX6" fmla="*/ 1003408 w 2740308"/>
                <a:gd name="connsiteY6" fmla="*/ 175846 h 1205182"/>
                <a:gd name="connsiteX7" fmla="*/ 141762 w 2740308"/>
                <a:gd name="connsiteY7" fmla="*/ 808892 h 1205182"/>
                <a:gd name="connsiteX8" fmla="*/ 18670 w 2740308"/>
                <a:gd name="connsiteY8" fmla="*/ 984738 h 1205182"/>
                <a:gd name="connsiteX9" fmla="*/ 563793 w 2740308"/>
                <a:gd name="connsiteY9" fmla="*/ 668215 h 1205182"/>
                <a:gd name="connsiteX10" fmla="*/ 1513362 w 2740308"/>
                <a:gd name="connsiteY10" fmla="*/ 228600 h 1205182"/>
                <a:gd name="connsiteX11" fmla="*/ 1319931 w 2740308"/>
                <a:gd name="connsiteY11" fmla="*/ 492369 h 1205182"/>
                <a:gd name="connsiteX12" fmla="*/ 1144085 w 2740308"/>
                <a:gd name="connsiteY12" fmla="*/ 738554 h 1205182"/>
                <a:gd name="connsiteX13" fmla="*/ 493455 w 2740308"/>
                <a:gd name="connsiteY13" fmla="*/ 1107831 h 1205182"/>
                <a:gd name="connsiteX14" fmla="*/ 387947 w 2740308"/>
                <a:gd name="connsiteY14" fmla="*/ 1195754 h 1205182"/>
                <a:gd name="connsiteX15" fmla="*/ 528624 w 2740308"/>
                <a:gd name="connsiteY15" fmla="*/ 1055077 h 1205182"/>
                <a:gd name="connsiteX16" fmla="*/ 897901 w 2740308"/>
                <a:gd name="connsiteY16" fmla="*/ 773723 h 1205182"/>
                <a:gd name="connsiteX17" fmla="*/ 985824 w 2740308"/>
                <a:gd name="connsiteY17" fmla="*/ 720969 h 1205182"/>
                <a:gd name="connsiteX18" fmla="*/ 1390270 w 2740308"/>
                <a:gd name="connsiteY18" fmla="*/ 527538 h 1205182"/>
                <a:gd name="connsiteX19" fmla="*/ 1355101 w 2740308"/>
                <a:gd name="connsiteY19" fmla="*/ 756138 h 1205182"/>
                <a:gd name="connsiteX20" fmla="*/ 1144085 w 2740308"/>
                <a:gd name="connsiteY20" fmla="*/ 1195754 h 1205182"/>
                <a:gd name="connsiteX21" fmla="*/ 1284762 w 2740308"/>
                <a:gd name="connsiteY21" fmla="*/ 1125415 h 1205182"/>
                <a:gd name="connsiteX22" fmla="*/ 1337516 w 2740308"/>
                <a:gd name="connsiteY22" fmla="*/ 1072662 h 1205182"/>
                <a:gd name="connsiteX23" fmla="*/ 1654039 w 2740308"/>
                <a:gd name="connsiteY23" fmla="*/ 861646 h 1205182"/>
                <a:gd name="connsiteX24" fmla="*/ 1548531 w 2740308"/>
                <a:gd name="connsiteY24" fmla="*/ 1019908 h 1205182"/>
                <a:gd name="connsiteX25" fmla="*/ 1478193 w 2740308"/>
                <a:gd name="connsiteY25" fmla="*/ 1107831 h 1205182"/>
                <a:gd name="connsiteX26" fmla="*/ 1618870 w 2740308"/>
                <a:gd name="connsiteY26" fmla="*/ 1055077 h 1205182"/>
                <a:gd name="connsiteX27" fmla="*/ 2128824 w 2740308"/>
                <a:gd name="connsiteY27" fmla="*/ 668215 h 1205182"/>
                <a:gd name="connsiteX28" fmla="*/ 2199162 w 2740308"/>
                <a:gd name="connsiteY28" fmla="*/ 633046 h 1205182"/>
                <a:gd name="connsiteX29" fmla="*/ 2146408 w 2740308"/>
                <a:gd name="connsiteY29" fmla="*/ 896815 h 1205182"/>
                <a:gd name="connsiteX30" fmla="*/ 2128824 w 2740308"/>
                <a:gd name="connsiteY30" fmla="*/ 1002323 h 1205182"/>
                <a:gd name="connsiteX31" fmla="*/ 2357424 w 2740308"/>
                <a:gd name="connsiteY31" fmla="*/ 896815 h 1205182"/>
                <a:gd name="connsiteX32" fmla="*/ 2726701 w 2740308"/>
                <a:gd name="connsiteY32" fmla="*/ 633046 h 1205182"/>
                <a:gd name="connsiteX33" fmla="*/ 2586024 w 2740308"/>
                <a:gd name="connsiteY33" fmla="*/ 773723 h 1205182"/>
                <a:gd name="connsiteX34" fmla="*/ 2515685 w 2740308"/>
                <a:gd name="connsiteY34" fmla="*/ 914400 h 12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40308" h="1205182">
                  <a:moveTo>
                    <a:pt x="511039" y="0"/>
                  </a:moveTo>
                  <a:cubicBezTo>
                    <a:pt x="505178" y="52754"/>
                    <a:pt x="511307" y="108276"/>
                    <a:pt x="493455" y="158262"/>
                  </a:cubicBezTo>
                  <a:cubicBezTo>
                    <a:pt x="480832" y="193608"/>
                    <a:pt x="445635" y="216159"/>
                    <a:pt x="423116" y="246185"/>
                  </a:cubicBezTo>
                  <a:cubicBezTo>
                    <a:pt x="410436" y="263092"/>
                    <a:pt x="399670" y="281354"/>
                    <a:pt x="387947" y="298938"/>
                  </a:cubicBezTo>
                  <a:cubicBezTo>
                    <a:pt x="376224" y="339969"/>
                    <a:pt x="347485" y="379688"/>
                    <a:pt x="352778" y="422031"/>
                  </a:cubicBezTo>
                  <a:cubicBezTo>
                    <a:pt x="355077" y="440423"/>
                    <a:pt x="388195" y="446175"/>
                    <a:pt x="405531" y="439615"/>
                  </a:cubicBezTo>
                  <a:cubicBezTo>
                    <a:pt x="609260" y="362528"/>
                    <a:pt x="1003408" y="175846"/>
                    <a:pt x="1003408" y="175846"/>
                  </a:cubicBezTo>
                  <a:cubicBezTo>
                    <a:pt x="312875" y="813263"/>
                    <a:pt x="1535045" y="-292772"/>
                    <a:pt x="141762" y="808892"/>
                  </a:cubicBezTo>
                  <a:cubicBezTo>
                    <a:pt x="85638" y="853269"/>
                    <a:pt x="-49207" y="1007364"/>
                    <a:pt x="18670" y="984738"/>
                  </a:cubicBezTo>
                  <a:cubicBezTo>
                    <a:pt x="218005" y="918293"/>
                    <a:pt x="373586" y="757496"/>
                    <a:pt x="563793" y="668215"/>
                  </a:cubicBezTo>
                  <a:cubicBezTo>
                    <a:pt x="1454013" y="250357"/>
                    <a:pt x="1130850" y="381604"/>
                    <a:pt x="1513362" y="228600"/>
                  </a:cubicBezTo>
                  <a:cubicBezTo>
                    <a:pt x="1448885" y="316523"/>
                    <a:pt x="1375515" y="398571"/>
                    <a:pt x="1319931" y="492369"/>
                  </a:cubicBezTo>
                  <a:cubicBezTo>
                    <a:pt x="1107714" y="850485"/>
                    <a:pt x="1349217" y="626220"/>
                    <a:pt x="1144085" y="738554"/>
                  </a:cubicBezTo>
                  <a:cubicBezTo>
                    <a:pt x="925360" y="858332"/>
                    <a:pt x="706852" y="978800"/>
                    <a:pt x="493455" y="1107831"/>
                  </a:cubicBezTo>
                  <a:cubicBezTo>
                    <a:pt x="454279" y="1131519"/>
                    <a:pt x="362553" y="1233845"/>
                    <a:pt x="387947" y="1195754"/>
                  </a:cubicBezTo>
                  <a:cubicBezTo>
                    <a:pt x="424732" y="1140576"/>
                    <a:pt x="475874" y="1095267"/>
                    <a:pt x="528624" y="1055077"/>
                  </a:cubicBezTo>
                  <a:cubicBezTo>
                    <a:pt x="651716" y="961292"/>
                    <a:pt x="772958" y="865028"/>
                    <a:pt x="897901" y="773723"/>
                  </a:cubicBezTo>
                  <a:cubicBezTo>
                    <a:pt x="925496" y="753557"/>
                    <a:pt x="955254" y="736254"/>
                    <a:pt x="985824" y="720969"/>
                  </a:cubicBezTo>
                  <a:cubicBezTo>
                    <a:pt x="1119488" y="654137"/>
                    <a:pt x="1255455" y="592015"/>
                    <a:pt x="1390270" y="527538"/>
                  </a:cubicBezTo>
                  <a:cubicBezTo>
                    <a:pt x="1415646" y="730545"/>
                    <a:pt x="1429600" y="607141"/>
                    <a:pt x="1355101" y="756138"/>
                  </a:cubicBezTo>
                  <a:cubicBezTo>
                    <a:pt x="1282408" y="901523"/>
                    <a:pt x="998700" y="1268447"/>
                    <a:pt x="1144085" y="1195754"/>
                  </a:cubicBezTo>
                  <a:cubicBezTo>
                    <a:pt x="1190977" y="1172308"/>
                    <a:pt x="1240531" y="1153562"/>
                    <a:pt x="1284762" y="1125415"/>
                  </a:cubicBezTo>
                  <a:cubicBezTo>
                    <a:pt x="1305742" y="1112064"/>
                    <a:pt x="1318319" y="1088471"/>
                    <a:pt x="1337516" y="1072662"/>
                  </a:cubicBezTo>
                  <a:cubicBezTo>
                    <a:pt x="1585221" y="868671"/>
                    <a:pt x="1486504" y="903531"/>
                    <a:pt x="1654039" y="861646"/>
                  </a:cubicBezTo>
                  <a:cubicBezTo>
                    <a:pt x="1568934" y="1031856"/>
                    <a:pt x="1642515" y="912497"/>
                    <a:pt x="1548531" y="1019908"/>
                  </a:cubicBezTo>
                  <a:cubicBezTo>
                    <a:pt x="1523816" y="1048154"/>
                    <a:pt x="1444623" y="1091046"/>
                    <a:pt x="1478193" y="1107831"/>
                  </a:cubicBezTo>
                  <a:cubicBezTo>
                    <a:pt x="1522987" y="1130228"/>
                    <a:pt x="1571978" y="1072662"/>
                    <a:pt x="1618870" y="1055077"/>
                  </a:cubicBezTo>
                  <a:cubicBezTo>
                    <a:pt x="1788855" y="926123"/>
                    <a:pt x="1956269" y="793709"/>
                    <a:pt x="2128824" y="668215"/>
                  </a:cubicBezTo>
                  <a:cubicBezTo>
                    <a:pt x="2150024" y="652797"/>
                    <a:pt x="2197152" y="606910"/>
                    <a:pt x="2199162" y="633046"/>
                  </a:cubicBezTo>
                  <a:cubicBezTo>
                    <a:pt x="2206039" y="722446"/>
                    <a:pt x="2163185" y="808734"/>
                    <a:pt x="2146408" y="896815"/>
                  </a:cubicBezTo>
                  <a:cubicBezTo>
                    <a:pt x="2139737" y="931840"/>
                    <a:pt x="2093170" y="1002323"/>
                    <a:pt x="2128824" y="1002323"/>
                  </a:cubicBezTo>
                  <a:cubicBezTo>
                    <a:pt x="2212749" y="1002323"/>
                    <a:pt x="2281224" y="931984"/>
                    <a:pt x="2357424" y="896815"/>
                  </a:cubicBezTo>
                  <a:cubicBezTo>
                    <a:pt x="2452344" y="754436"/>
                    <a:pt x="2457718" y="730859"/>
                    <a:pt x="2726701" y="633046"/>
                  </a:cubicBezTo>
                  <a:cubicBezTo>
                    <a:pt x="2789024" y="610383"/>
                    <a:pt x="2618926" y="716145"/>
                    <a:pt x="2586024" y="773723"/>
                  </a:cubicBezTo>
                  <a:cubicBezTo>
                    <a:pt x="2512777" y="901904"/>
                    <a:pt x="2515685" y="849558"/>
                    <a:pt x="2515685" y="9144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9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5" grpId="0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B6C9-F67E-4669-BEB1-7C0DD19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52568EC-7290-4E4E-B378-5C0BCE171B2E}"/>
              </a:ext>
            </a:extLst>
          </p:cNvPr>
          <p:cNvSpPr txBox="1"/>
          <p:nvPr/>
        </p:nvSpPr>
        <p:spPr>
          <a:xfrm>
            <a:off x="384140" y="1500895"/>
            <a:ext cx="269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Persevering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D09CD8-DB71-40D9-AA65-ECA4E9CFC76F}"/>
                  </a:ext>
                </a:extLst>
              </p:cNvPr>
              <p:cNvSpPr txBox="1"/>
              <p:nvPr/>
            </p:nvSpPr>
            <p:spPr>
              <a:xfrm>
                <a:off x="3757581" y="578974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D09CD8-DB71-40D9-AA65-ECA4E9CFC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81" y="578974"/>
                <a:ext cx="94705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630857F-926A-481D-AE40-4C3CC3D357EA}"/>
                  </a:ext>
                </a:extLst>
              </p:cNvPr>
              <p:cNvSpPr txBox="1"/>
              <p:nvPr/>
            </p:nvSpPr>
            <p:spPr>
              <a:xfrm>
                <a:off x="5989628" y="317691"/>
                <a:ext cx="165295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630857F-926A-481D-AE40-4C3CC3D3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628" y="317691"/>
                <a:ext cx="1652953" cy="977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697D53A-ADD1-4E5A-B98D-D654AAC91132}"/>
              </a:ext>
            </a:extLst>
          </p:cNvPr>
          <p:cNvCxnSpPr>
            <a:cxnSpLocks/>
          </p:cNvCxnSpPr>
          <p:nvPr/>
        </p:nvCxnSpPr>
        <p:spPr>
          <a:xfrm>
            <a:off x="4704635" y="806382"/>
            <a:ext cx="1203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6F9C9AE-1889-4BE5-84D0-18FE59162FC8}"/>
                  </a:ext>
                </a:extLst>
              </p:cNvPr>
              <p:cNvSpPr txBox="1"/>
              <p:nvPr/>
            </p:nvSpPr>
            <p:spPr>
              <a:xfrm>
                <a:off x="3503479" y="1730762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6F9C9AE-1889-4BE5-84D0-18FE5916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79" y="1730762"/>
                <a:ext cx="947054" cy="461665"/>
              </a:xfrm>
              <a:prstGeom prst="rect">
                <a:avLst/>
              </a:prstGeom>
              <a:blipFill>
                <a:blip r:embed="rId5"/>
                <a:stretch>
                  <a:fillRect l="-193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943F261-46CF-422D-BA30-317A2095F62E}"/>
                  </a:ext>
                </a:extLst>
              </p:cNvPr>
              <p:cNvSpPr txBox="1"/>
              <p:nvPr/>
            </p:nvSpPr>
            <p:spPr>
              <a:xfrm>
                <a:off x="5986535" y="1474234"/>
                <a:ext cx="185172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943F261-46CF-422D-BA30-317A2095F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35" y="1474234"/>
                <a:ext cx="1851725" cy="977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BA451E54-85D7-499A-B1F9-34F4C0B060A2}"/>
              </a:ext>
            </a:extLst>
          </p:cNvPr>
          <p:cNvCxnSpPr>
            <a:cxnSpLocks/>
          </p:cNvCxnSpPr>
          <p:nvPr/>
        </p:nvCxnSpPr>
        <p:spPr>
          <a:xfrm>
            <a:off x="4676155" y="1961594"/>
            <a:ext cx="1203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52544AEE-8FA6-4827-B1C5-D3EEE96A71CF}"/>
                  </a:ext>
                </a:extLst>
              </p:cNvPr>
              <p:cNvSpPr txBox="1"/>
              <p:nvPr/>
            </p:nvSpPr>
            <p:spPr>
              <a:xfrm>
                <a:off x="6048513" y="2451617"/>
                <a:ext cx="2289538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52544AEE-8FA6-4827-B1C5-D3EEE96A7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13" y="2451617"/>
                <a:ext cx="2289538" cy="977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6E474C50-E78B-4927-A5CA-DD26ED14D270}"/>
              </a:ext>
            </a:extLst>
          </p:cNvPr>
          <p:cNvSpPr txBox="1"/>
          <p:nvPr/>
        </p:nvSpPr>
        <p:spPr>
          <a:xfrm>
            <a:off x="384140" y="3812314"/>
            <a:ext cx="269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Persevering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8650384-0CEA-49FA-B7DD-68E92E728C31}"/>
                  </a:ext>
                </a:extLst>
              </p:cNvPr>
              <p:cNvSpPr txBox="1"/>
              <p:nvPr/>
            </p:nvSpPr>
            <p:spPr>
              <a:xfrm>
                <a:off x="2442157" y="4055422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8650384-0CEA-49FA-B7DD-68E92E7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57" y="4055422"/>
                <a:ext cx="947054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62826516-2A80-47BC-A43D-485B50FA8897}"/>
                  </a:ext>
                </a:extLst>
              </p:cNvPr>
              <p:cNvSpPr txBox="1"/>
              <p:nvPr/>
            </p:nvSpPr>
            <p:spPr>
              <a:xfrm>
                <a:off x="3850357" y="3797564"/>
                <a:ext cx="165295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62826516-2A80-47BC-A43D-485B50FA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57" y="3797564"/>
                <a:ext cx="1652953" cy="9773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EFD97C47-E5F0-4CCE-A41E-DFEE5908CD4B}"/>
              </a:ext>
            </a:extLst>
          </p:cNvPr>
          <p:cNvCxnSpPr>
            <a:cxnSpLocks/>
          </p:cNvCxnSpPr>
          <p:nvPr/>
        </p:nvCxnSpPr>
        <p:spPr>
          <a:xfrm>
            <a:off x="3364449" y="4312225"/>
            <a:ext cx="4943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9AAE858-2513-4DF3-8E29-6A16BACFCFF7}"/>
                  </a:ext>
                </a:extLst>
              </p:cNvPr>
              <p:cNvSpPr txBox="1"/>
              <p:nvPr/>
            </p:nvSpPr>
            <p:spPr>
              <a:xfrm>
                <a:off x="5629192" y="4081392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9AAE858-2513-4DF3-8E29-6A16BACFC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92" y="4081392"/>
                <a:ext cx="947054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883AF9A-F698-4BFE-A7C7-660E6089343A}"/>
                  </a:ext>
                </a:extLst>
              </p:cNvPr>
              <p:cNvSpPr txBox="1"/>
              <p:nvPr/>
            </p:nvSpPr>
            <p:spPr>
              <a:xfrm>
                <a:off x="6983908" y="3811345"/>
                <a:ext cx="1671034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883AF9A-F698-4BFE-A7C7-660E60893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908" y="3811345"/>
                <a:ext cx="1671034" cy="9773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1D6E8FE-AF48-4A74-AC09-B3B1FB385928}"/>
                  </a:ext>
                </a:extLst>
              </p:cNvPr>
              <p:cNvSpPr txBox="1"/>
              <p:nvPr/>
            </p:nvSpPr>
            <p:spPr>
              <a:xfrm>
                <a:off x="1051610" y="4990413"/>
                <a:ext cx="259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1D6E8FE-AF48-4A74-AC09-B3B1FB38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610" y="4990413"/>
                <a:ext cx="2596726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F1E05E4E-732D-45F6-A588-5E7C735C46C5}"/>
              </a:ext>
            </a:extLst>
          </p:cNvPr>
          <p:cNvCxnSpPr>
            <a:cxnSpLocks/>
          </p:cNvCxnSpPr>
          <p:nvPr/>
        </p:nvCxnSpPr>
        <p:spPr>
          <a:xfrm>
            <a:off x="3354575" y="5237811"/>
            <a:ext cx="1203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C0A8DDC2-92A3-4E29-935E-F24A984E5835}"/>
              </a:ext>
            </a:extLst>
          </p:cNvPr>
          <p:cNvCxnSpPr>
            <a:cxnSpLocks/>
          </p:cNvCxnSpPr>
          <p:nvPr/>
        </p:nvCxnSpPr>
        <p:spPr>
          <a:xfrm>
            <a:off x="6489520" y="4328010"/>
            <a:ext cx="4943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A8CA66F-6FE8-4585-B21F-3CB905DF916D}"/>
                  </a:ext>
                </a:extLst>
              </p:cNvPr>
              <p:cNvSpPr txBox="1"/>
              <p:nvPr/>
            </p:nvSpPr>
            <p:spPr>
              <a:xfrm>
                <a:off x="4639268" y="4696574"/>
                <a:ext cx="313887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zh-TW" alt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A8CA66F-6FE8-4585-B21F-3CB905DF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68" y="4696574"/>
                <a:ext cx="3138873" cy="9773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359E326-4FE9-43F4-9B82-F97EB901656E}"/>
                  </a:ext>
                </a:extLst>
              </p:cNvPr>
              <p:cNvSpPr txBox="1"/>
              <p:nvPr/>
            </p:nvSpPr>
            <p:spPr>
              <a:xfrm>
                <a:off x="4557776" y="5673957"/>
                <a:ext cx="4036939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359E326-4FE9-43F4-9B82-F97EB9016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76" y="5673957"/>
                <a:ext cx="4036939" cy="9773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3B3AA833-2101-4075-8801-C86029CF06F2}"/>
              </a:ext>
            </a:extLst>
          </p:cNvPr>
          <p:cNvCxnSpPr>
            <a:cxnSpLocks/>
          </p:cNvCxnSpPr>
          <p:nvPr/>
        </p:nvCxnSpPr>
        <p:spPr>
          <a:xfrm>
            <a:off x="-506782" y="3646403"/>
            <a:ext cx="101575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FAFFC53F-5A09-4E18-811D-439B012DB2CA}"/>
              </a:ext>
            </a:extLst>
          </p:cNvPr>
          <p:cNvSpPr/>
          <p:nvPr/>
        </p:nvSpPr>
        <p:spPr>
          <a:xfrm>
            <a:off x="6016177" y="334261"/>
            <a:ext cx="1626403" cy="109100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5AE35087-6F68-44CB-BB7D-F25E161872ED}"/>
              </a:ext>
            </a:extLst>
          </p:cNvPr>
          <p:cNvSpPr/>
          <p:nvPr/>
        </p:nvSpPr>
        <p:spPr>
          <a:xfrm>
            <a:off x="6736714" y="2484113"/>
            <a:ext cx="1626403" cy="97738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C5809F3A-BE72-4011-A746-292B643F6B4D}"/>
              </a:ext>
            </a:extLst>
          </p:cNvPr>
          <p:cNvSpPr/>
          <p:nvPr/>
        </p:nvSpPr>
        <p:spPr>
          <a:xfrm>
            <a:off x="3868449" y="3806594"/>
            <a:ext cx="1626403" cy="96716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36AC7BB0-D116-49D3-9F31-536B25069D51}"/>
              </a:ext>
            </a:extLst>
          </p:cNvPr>
          <p:cNvSpPr/>
          <p:nvPr/>
        </p:nvSpPr>
        <p:spPr>
          <a:xfrm>
            <a:off x="4949842" y="5751145"/>
            <a:ext cx="1626403" cy="96716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D5902518-DBF9-48FA-89D6-76A94EDDCCD2}"/>
              </a:ext>
            </a:extLst>
          </p:cNvPr>
          <p:cNvSpPr/>
          <p:nvPr/>
        </p:nvSpPr>
        <p:spPr>
          <a:xfrm>
            <a:off x="6983908" y="5717659"/>
            <a:ext cx="1626403" cy="967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CA7C5811-FCAA-46C6-82B1-CAD9B4C8CB6A}"/>
              </a:ext>
            </a:extLst>
          </p:cNvPr>
          <p:cNvSpPr/>
          <p:nvPr/>
        </p:nvSpPr>
        <p:spPr>
          <a:xfrm>
            <a:off x="6978762" y="3830093"/>
            <a:ext cx="1626403" cy="967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0B96BFB-CD46-4976-B128-BCD68D209149}"/>
              </a:ext>
            </a:extLst>
          </p:cNvPr>
          <p:cNvSpPr txBox="1"/>
          <p:nvPr/>
        </p:nvSpPr>
        <p:spPr>
          <a:xfrm>
            <a:off x="2462761" y="762105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  <p:bldP spid="42" grpId="0"/>
      <p:bldP spid="45" grpId="0"/>
      <p:bldP spid="48" grpId="0"/>
      <p:bldP spid="49" grpId="0"/>
      <p:bldP spid="51" grpId="0"/>
      <p:bldP spid="52" grpId="0"/>
      <p:bldP spid="54" grpId="0"/>
      <p:bldP spid="59" grpId="0"/>
      <p:bldP spid="61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電路學</a:t>
            </a:r>
          </a:p>
        </p:txBody>
      </p:sp>
      <p:pic>
        <p:nvPicPr>
          <p:cNvPr id="5122" name="Picture 2" descr="http://ecx.images-amazon.com/images/I/41QMG3W47PL._SX370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9" y="2107019"/>
            <a:ext cx="2368433" cy="30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7019689" y="3351409"/>
            <a:ext cx="1337261" cy="2035974"/>
            <a:chOff x="6014858" y="4267151"/>
            <a:chExt cx="1337261" cy="2035974"/>
          </a:xfrm>
        </p:grpSpPr>
        <p:grpSp>
          <p:nvGrpSpPr>
            <p:cNvPr id="12" name="群組 11"/>
            <p:cNvGrpSpPr/>
            <p:nvPr/>
          </p:nvGrpSpPr>
          <p:grpSpPr>
            <a:xfrm>
              <a:off x="6158989" y="4267151"/>
              <a:ext cx="1193130" cy="2035974"/>
              <a:chOff x="6391419" y="4157754"/>
              <a:chExt cx="1193130" cy="2035974"/>
            </a:xfrm>
          </p:grpSpPr>
          <p:graphicFrame>
            <p:nvGraphicFramePr>
              <p:cNvPr id="15" name="物件 14"/>
              <p:cNvGraphicFramePr>
                <a:graphicFrameLocks noChangeAspect="1"/>
              </p:cNvGraphicFramePr>
              <p:nvPr/>
            </p:nvGraphicFramePr>
            <p:xfrm>
              <a:off x="6391419" y="4998434"/>
              <a:ext cx="4572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0" name="方程式" r:id="rId5" imgW="152280" imgH="139680" progId="Equation.3">
                      <p:embed/>
                    </p:oleObj>
                  </mc:Choice>
                  <mc:Fallback>
                    <p:oleObj name="方程式" r:id="rId5" imgW="152280" imgH="139680" progId="Equation.3">
                      <p:embed/>
                      <p:pic>
                        <p:nvPicPr>
                          <p:cNvPr id="15" name="物件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91419" y="4998434"/>
                            <a:ext cx="457200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群組 15"/>
              <p:cNvGrpSpPr/>
              <p:nvPr/>
            </p:nvGrpSpPr>
            <p:grpSpPr>
              <a:xfrm>
                <a:off x="6559672" y="4157754"/>
                <a:ext cx="1024877" cy="2035974"/>
                <a:chOff x="6559672" y="4157754"/>
                <a:chExt cx="1024877" cy="2035974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0800000" flipH="1">
                  <a:off x="6843333" y="4157754"/>
                  <a:ext cx="362033" cy="2035974"/>
                </a:xfrm>
                <a:prstGeom prst="rect">
                  <a:avLst/>
                </a:prstGeom>
              </p:spPr>
            </p:pic>
            <p:cxnSp>
              <p:nvCxnSpPr>
                <p:cNvPr id="18" name="直線單箭頭接點 17"/>
                <p:cNvCxnSpPr/>
                <p:nvPr/>
              </p:nvCxnSpPr>
              <p:spPr>
                <a:xfrm>
                  <a:off x="7319628" y="4712011"/>
                  <a:ext cx="0" cy="8773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9" name="物件 18"/>
                <p:cNvGraphicFramePr>
                  <a:graphicFrameLocks noChangeAspect="1"/>
                </p:cNvGraphicFramePr>
                <p:nvPr/>
              </p:nvGraphicFramePr>
              <p:xfrm>
                <a:off x="7203549" y="4955351"/>
                <a:ext cx="381000" cy="493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1" name="方程式" r:id="rId8" imgW="126720" imgH="164880" progId="Equation.3">
                        <p:embed/>
                      </p:oleObj>
                    </mc:Choice>
                    <mc:Fallback>
                      <p:oleObj name="方程式" r:id="rId8" imgW="126720" imgH="164880" progId="Equation.3">
                        <p:embed/>
                        <p:pic>
                          <p:nvPicPr>
                            <p:cNvPr id="19" name="物件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3549" y="4955351"/>
                              <a:ext cx="381000" cy="493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文字方塊 19"/>
                <p:cNvSpPr txBox="1"/>
                <p:nvPr/>
              </p:nvSpPr>
              <p:spPr>
                <a:xfrm>
                  <a:off x="6559672" y="4485524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+</a:t>
                  </a:r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583981" y="5327740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-</a:t>
                  </a:r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cxnSp>
          <p:nvCxnSpPr>
            <p:cNvPr id="13" name="直線接點 12"/>
            <p:cNvCxnSpPr/>
            <p:nvPr/>
          </p:nvCxnSpPr>
          <p:spPr>
            <a:xfrm flipH="1">
              <a:off x="6029229" y="4405991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6014858" y="6199869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0059" y="3453208"/>
            <a:ext cx="1278372" cy="194574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605031" y="5250141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19783" y="5289540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output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40867" y="5256320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大一必修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764381" y="3273392"/>
            <a:ext cx="2380343" cy="2300952"/>
            <a:chOff x="4850471" y="3554746"/>
            <a:chExt cx="2380343" cy="2300952"/>
          </a:xfrm>
        </p:grpSpPr>
        <p:sp>
          <p:nvSpPr>
            <p:cNvPr id="9" name="矩形 8"/>
            <p:cNvSpPr/>
            <p:nvPr/>
          </p:nvSpPr>
          <p:spPr>
            <a:xfrm>
              <a:off x="4850471" y="3554746"/>
              <a:ext cx="2380343" cy="2300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47906" y="4250886"/>
              <a:ext cx="331083" cy="1449409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4676" y="4552422"/>
              <a:ext cx="683706" cy="1147873"/>
            </a:xfrm>
            <a:prstGeom prst="rect">
              <a:avLst/>
            </a:prstGeom>
          </p:spPr>
        </p:pic>
        <p:pic>
          <p:nvPicPr>
            <p:cNvPr id="5120" name="圖片 51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>
              <a:off x="6118001" y="3724314"/>
              <a:ext cx="321301" cy="118766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163330" y="3597100"/>
              <a:ext cx="1754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Circuit</a:t>
              </a:r>
            </a:p>
          </p:txBody>
        </p:sp>
      </p:grpSp>
      <p:sp>
        <p:nvSpPr>
          <p:cNvPr id="5121" name="文字方塊 5120"/>
          <p:cNvSpPr txBox="1"/>
          <p:nvPr/>
        </p:nvSpPr>
        <p:spPr>
          <a:xfrm>
            <a:off x="628650" y="1853923"/>
            <a:ext cx="14369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3" name="文字方塊 5122"/>
          <p:cNvSpPr txBox="1"/>
          <p:nvPr/>
        </p:nvSpPr>
        <p:spPr>
          <a:xfrm>
            <a:off x="3639321" y="1490436"/>
            <a:ext cx="48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Input: voltage source, current source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639321" y="1994455"/>
            <a:ext cx="486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output: voltage and current on the load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燈泡、引擎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20966" y="5574344"/>
            <a:ext cx="219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System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Application</a:t>
            </a:r>
            <a:endParaRPr lang="zh-TW" altLang="en-US" dirty="0"/>
          </a:p>
        </p:txBody>
      </p:sp>
      <p:pic>
        <p:nvPicPr>
          <p:cNvPr id="3078" name="Picture 6" descr="https://www.cfm.brown.edu/people/dobrush/cs52/Mathematica/Part7/figures/2circui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9" y="2397421"/>
            <a:ext cx="3743589" cy="24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19483" y="1101393"/>
            <a:ext cx="4332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Kirchhoff’s Laws</a:t>
            </a:r>
          </a:p>
          <a:p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/>
              <a:t>10 - 8i</a:t>
            </a:r>
            <a:r>
              <a:rPr lang="en-US" altLang="zh-TW" sz="2800" i="1" baseline="-25000" dirty="0"/>
              <a:t>1</a:t>
            </a:r>
            <a:r>
              <a:rPr lang="en-US" altLang="zh-TW" sz="2800" i="1" dirty="0"/>
              <a:t> -2(i</a:t>
            </a:r>
            <a:r>
              <a:rPr lang="en-US" altLang="zh-TW" sz="2800" i="1" baseline="-25000" dirty="0"/>
              <a:t>1 </a:t>
            </a:r>
            <a:r>
              <a:rPr lang="en-US" altLang="zh-TW" sz="2800" i="1" dirty="0"/>
              <a:t>− i</a:t>
            </a:r>
            <a:r>
              <a:rPr lang="en-US" altLang="zh-TW" sz="2800" i="1" baseline="-25000" dirty="0"/>
              <a:t>2 </a:t>
            </a:r>
            <a:r>
              <a:rPr lang="en-US" altLang="zh-TW" sz="2800" i="1" dirty="0"/>
              <a:t>) = 0,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/>
              <a:t>12 -2(i</a:t>
            </a:r>
            <a:r>
              <a:rPr lang="en-US" altLang="zh-TW" sz="2800" i="1" baseline="-25000" dirty="0"/>
              <a:t>2 </a:t>
            </a:r>
            <a:r>
              <a:rPr lang="en-US" altLang="zh-TW" sz="2800" i="1" dirty="0"/>
              <a:t>− i</a:t>
            </a:r>
            <a:r>
              <a:rPr lang="en-US" altLang="zh-TW" sz="2800" i="1" baseline="-25000" dirty="0"/>
              <a:t>1</a:t>
            </a:r>
            <a:r>
              <a:rPr lang="en-US" altLang="zh-TW" sz="2800" i="1" dirty="0"/>
              <a:t>) −7i</a:t>
            </a:r>
            <a:r>
              <a:rPr lang="en-US" altLang="zh-TW" sz="2800" i="1" baseline="-25000" dirty="0"/>
              <a:t>2 </a:t>
            </a:r>
            <a:r>
              <a:rPr lang="en-US" altLang="zh-TW" sz="2800" i="1" dirty="0"/>
              <a:t>− 3i</a:t>
            </a:r>
            <a:r>
              <a:rPr lang="en-US" altLang="zh-TW" sz="2800" i="1" baseline="-25000" dirty="0"/>
              <a:t>2 </a:t>
            </a:r>
            <a:r>
              <a:rPr lang="en-US" altLang="zh-TW" sz="2800" i="1" dirty="0"/>
              <a:t>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/>
              <a:t>10i</a:t>
            </a:r>
            <a:r>
              <a:rPr lang="en-US" altLang="zh-TW" sz="2800" i="1" baseline="-25000" dirty="0"/>
              <a:t>1</a:t>
            </a:r>
            <a:r>
              <a:rPr lang="en-US" altLang="zh-TW" sz="2800" i="1" dirty="0"/>
              <a:t> </a:t>
            </a:r>
            <a:r>
              <a:rPr lang="en-US" altLang="zh-TW" sz="2800" i="1" baseline="-25000" dirty="0"/>
              <a:t> </a:t>
            </a:r>
            <a:r>
              <a:rPr lang="en-US" altLang="zh-TW" sz="2800" i="1" dirty="0"/>
              <a:t>− 2i</a:t>
            </a:r>
            <a:r>
              <a:rPr lang="en-US" altLang="zh-TW" sz="2800" i="1" baseline="-25000" dirty="0"/>
              <a:t>2 </a:t>
            </a:r>
            <a:r>
              <a:rPr lang="en-US" altLang="zh-TW" sz="2800" i="1" dirty="0"/>
              <a:t> =10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/>
              <a:t>2 i</a:t>
            </a:r>
            <a:r>
              <a:rPr lang="en-US" altLang="zh-TW" sz="2800" i="1" baseline="-25000" dirty="0"/>
              <a:t>1 </a:t>
            </a:r>
            <a:r>
              <a:rPr lang="en-US" altLang="zh-TW" sz="2800" i="1" dirty="0"/>
              <a:t>− 12i</a:t>
            </a:r>
            <a:r>
              <a:rPr lang="en-US" altLang="zh-TW" sz="2800" i="1" baseline="-25000" dirty="0"/>
              <a:t>2 </a:t>
            </a:r>
            <a:r>
              <a:rPr lang="en-US" altLang="zh-TW" sz="2800" i="1" dirty="0"/>
              <a:t>= -12 </a:t>
            </a:r>
          </a:p>
          <a:p>
            <a:br>
              <a:rPr lang="en-US" altLang="zh-TW" sz="2800" i="1" dirty="0"/>
            </a:br>
            <a:endParaRPr lang="zh-TW" altLang="en-US" sz="2800" i="1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2487740" y="3474292"/>
            <a:ext cx="8877" cy="638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603875" y="3285187"/>
            <a:ext cx="0" cy="647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323397" y="3424222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i</a:t>
            </a:r>
            <a:r>
              <a:rPr lang="en-US" altLang="zh-TW" i="1" baseline="-25000" dirty="0"/>
              <a:t>1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487740" y="3563257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i</a:t>
            </a:r>
            <a:r>
              <a:rPr lang="en-US" altLang="zh-TW" i="1" baseline="-25000" dirty="0"/>
              <a:t>2</a:t>
            </a:r>
            <a:endParaRPr lang="zh-TW" altLang="en-US" dirty="0"/>
          </a:p>
        </p:txBody>
      </p:sp>
      <p:sp>
        <p:nvSpPr>
          <p:cNvPr id="17" name="向下箭號 16"/>
          <p:cNvSpPr/>
          <p:nvPr/>
        </p:nvSpPr>
        <p:spPr>
          <a:xfrm>
            <a:off x="6316179" y="2865717"/>
            <a:ext cx="398596" cy="40311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22093" y="2408317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+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402331" y="2387396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-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503784" y="5071711"/>
                <a:ext cx="194848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84" y="5071711"/>
                <a:ext cx="1948482" cy="603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422033" y="5007184"/>
                <a:ext cx="162108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33" y="5007184"/>
                <a:ext cx="1621085" cy="705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283102" y="5007184"/>
                <a:ext cx="1300228" cy="766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02" y="5007184"/>
                <a:ext cx="1300228" cy="766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18" y="4425202"/>
            <a:ext cx="1443514" cy="34759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503784" y="4323529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1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087" y="71552"/>
            <a:ext cx="7886700" cy="1325563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微分方程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5043" y="1460625"/>
                <a:ext cx="7480117" cy="1171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/>
                    </m:sSup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en-US" altLang="zh-TW" sz="24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/>
                    </m:sSup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=</a:t>
                </a:r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  <m:sup/>
                    </m:sSup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=</a:t>
                </a:r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e>
                      <m:sup/>
                    </m:sSup>
                  </m:oMath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lvl="0" defTabSz="914400"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" y="1460625"/>
                <a:ext cx="7480117" cy="117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06646" y="2861906"/>
                <a:ext cx="2636654" cy="3956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TW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Let </a:t>
                </a: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/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:r>
                  <a:rPr lang="en-US" altLang="zh-TW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Then </a:t>
                </a: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/>
                          </m:sSup>
                        </m:e>
                        <m:sup/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6" y="2861906"/>
                <a:ext cx="2636654" cy="3956083"/>
              </a:xfrm>
              <a:prstGeom prst="rect">
                <a:avLst/>
              </a:prstGeom>
              <a:blipFill>
                <a:blip r:embed="rId4"/>
                <a:stretch>
                  <a:fillRect l="-7176" t="-2311" r="-819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/>
              <p:nvPr/>
            </p:nvSpPr>
            <p:spPr>
              <a:xfrm>
                <a:off x="5259346" y="2894883"/>
                <a:ext cx="299049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46" y="2894883"/>
                <a:ext cx="2990498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/>
              <p:nvPr/>
            </p:nvSpPr>
            <p:spPr>
              <a:xfrm>
                <a:off x="8154033" y="2913779"/>
                <a:ext cx="722634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33" y="2913779"/>
                <a:ext cx="722634" cy="1140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/>
              <p:nvPr/>
            </p:nvSpPr>
            <p:spPr>
              <a:xfrm>
                <a:off x="3543300" y="2893728"/>
                <a:ext cx="2087493" cy="1140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altLang="zh-TW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d/</a:t>
                </a:r>
                <a:r>
                  <a:rPr kumimoji="0" lang="en-US" altLang="zh-TW" sz="28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dt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893728"/>
                <a:ext cx="2087493" cy="1140569"/>
              </a:xfrm>
              <a:prstGeom prst="rect">
                <a:avLst/>
              </a:prstGeom>
              <a:blipFill>
                <a:blip r:embed="rId7"/>
                <a:stretch>
                  <a:fillRect l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911394" y="4598891"/>
            <a:ext cx="192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x’ = </a:t>
            </a:r>
            <a:r>
              <a:rPr lang="en-US" altLang="zh-TW" sz="4400" dirty="0">
                <a:solidFill>
                  <a:srgbClr val="FF0000"/>
                </a:solidFill>
              </a:rPr>
              <a:t>A</a:t>
            </a:r>
            <a:r>
              <a:rPr lang="en-US" altLang="zh-TW" sz="4400" dirty="0"/>
              <a:t>x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40333" y="4506559"/>
            <a:ext cx="367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Linear Algebra  meets Differential Equation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2" descr="Differential Equations with Boundary-Value Problems, International Metric Edition">
            <a:extLst>
              <a:ext uri="{FF2B5EF4-FFF2-40B4-BE49-F238E27FC236}">
                <a16:creationId xmlns:a16="http://schemas.microsoft.com/office/drawing/2014/main" id="{B6F2B61C-588D-425D-BB15-AA951531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81" y="144348"/>
            <a:ext cx="1996828" cy="25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BEEA16-FAAB-41A9-900D-D90DD1E0BA8D}"/>
              </a:ext>
            </a:extLst>
          </p:cNvPr>
          <p:cNvSpPr txBox="1"/>
          <p:nvPr/>
        </p:nvSpPr>
        <p:spPr>
          <a:xfrm>
            <a:off x="2600477" y="503500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大二上必修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urier transform | TikZ example">
            <a:extLst>
              <a:ext uri="{FF2B5EF4-FFF2-40B4-BE49-F238E27FC236}">
                <a16:creationId xmlns:a16="http://schemas.microsoft.com/office/drawing/2014/main" id="{97E6EF8F-7B52-4DE3-8F7B-4D51C9D9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38" y="1739587"/>
            <a:ext cx="7286578" cy="33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E576E6-89E5-447D-A865-EE8D5610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8" y="82093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信號與系統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4F8C7D-D90E-4B64-8F70-B5987C687D4A}"/>
              </a:ext>
            </a:extLst>
          </p:cNvPr>
          <p:cNvSpPr/>
          <p:nvPr/>
        </p:nvSpPr>
        <p:spPr>
          <a:xfrm>
            <a:off x="1327437" y="5117642"/>
            <a:ext cx="1821606" cy="10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Fourier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Transform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80744B2-F571-4132-92B5-8AC3C865FC24}"/>
              </a:ext>
            </a:extLst>
          </p:cNvPr>
          <p:cNvSpPr txBox="1"/>
          <p:nvPr/>
        </p:nvSpPr>
        <p:spPr>
          <a:xfrm>
            <a:off x="-71425" y="6145231"/>
            <a:ext cx="468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System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54C180-AC7F-4E25-A8D1-F00C4A7C531A}"/>
              </a:ext>
            </a:extLst>
          </p:cNvPr>
          <p:cNvSpPr txBox="1"/>
          <p:nvPr/>
        </p:nvSpPr>
        <p:spPr>
          <a:xfrm>
            <a:off x="-357188" y="4402718"/>
            <a:ext cx="13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23BE7D-6BCF-477D-8EBF-40FE82ADEF33}"/>
              </a:ext>
            </a:extLst>
          </p:cNvPr>
          <p:cNvSpPr txBox="1"/>
          <p:nvPr/>
        </p:nvSpPr>
        <p:spPr>
          <a:xfrm>
            <a:off x="3149043" y="4387408"/>
            <a:ext cx="164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frequency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箭號: 彎曲 12">
            <a:extLst>
              <a:ext uri="{FF2B5EF4-FFF2-40B4-BE49-F238E27FC236}">
                <a16:creationId xmlns:a16="http://schemas.microsoft.com/office/drawing/2014/main" id="{C6354AB6-0823-47D7-83A7-7EE2FDF1F77B}"/>
              </a:ext>
            </a:extLst>
          </p:cNvPr>
          <p:cNvSpPr/>
          <p:nvPr/>
        </p:nvSpPr>
        <p:spPr>
          <a:xfrm flipV="1">
            <a:off x="186777" y="4917326"/>
            <a:ext cx="1118576" cy="953838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箭號: 彎曲 15">
            <a:extLst>
              <a:ext uri="{FF2B5EF4-FFF2-40B4-BE49-F238E27FC236}">
                <a16:creationId xmlns:a16="http://schemas.microsoft.com/office/drawing/2014/main" id="{72101FC7-604F-4DD7-B915-D433B7BDB109}"/>
              </a:ext>
            </a:extLst>
          </p:cNvPr>
          <p:cNvSpPr/>
          <p:nvPr/>
        </p:nvSpPr>
        <p:spPr>
          <a:xfrm rot="16200000" flipV="1">
            <a:off x="3408991" y="4691090"/>
            <a:ext cx="1027587" cy="13073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3869805-1D47-450D-BD7E-669A1C815B65}"/>
              </a:ext>
            </a:extLst>
          </p:cNvPr>
          <p:cNvSpPr txBox="1"/>
          <p:nvPr/>
        </p:nvSpPr>
        <p:spPr>
          <a:xfrm>
            <a:off x="707494" y="1444622"/>
            <a:ext cx="196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Complex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but linear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61102" y="424841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大二下必修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7" name="Picture 2" descr="http://www.camdemy.com/sysdata/users/224/224/folder/31c30c441bf482d4/attach/e9bb8fea85d85d76e88c6a5aae15cd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26" y="3920900"/>
            <a:ext cx="2183581" cy="28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FT matrix-Twidle factor- How do we find Twidle factor-DSO processor.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06" y="946225"/>
            <a:ext cx="4790108" cy="16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80744B2-F571-4132-92B5-8AC3C865FC24}"/>
              </a:ext>
            </a:extLst>
          </p:cNvPr>
          <p:cNvSpPr txBox="1"/>
          <p:nvPr/>
        </p:nvSpPr>
        <p:spPr>
          <a:xfrm>
            <a:off x="5224019" y="2586742"/>
            <a:ext cx="468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Basically just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change of basis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Taking One Semester?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Most of you know how to solve systems of linear equations in high school  (</a:t>
            </a:r>
            <a:r>
              <a:rPr lang="zh-TW" altLang="en-US" dirty="0"/>
              <a:t>高斯消去法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Why bother spending a whole semester learning Linear Algebra?</a:t>
            </a:r>
          </a:p>
          <a:p>
            <a:pPr marL="457200" lvl="1" indent="0">
              <a:buNone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Reason: </a:t>
            </a:r>
          </a:p>
          <a:p>
            <a:pPr lvl="1"/>
            <a:r>
              <a:rPr lang="en-US" altLang="zh-TW" dirty="0"/>
              <a:t>Often engineers need to </a:t>
            </a:r>
            <a:r>
              <a:rPr lang="en-US" altLang="zh-TW" dirty="0">
                <a:solidFill>
                  <a:srgbClr val="FF0000"/>
                </a:solidFill>
              </a:rPr>
              <a:t>solve lots of equations</a:t>
            </a:r>
            <a:r>
              <a:rPr lang="en-US" altLang="zh-TW" dirty="0"/>
              <a:t> with </a:t>
            </a:r>
            <a:r>
              <a:rPr lang="en-US" altLang="zh-TW" dirty="0">
                <a:solidFill>
                  <a:srgbClr val="FF0000"/>
                </a:solidFill>
              </a:rPr>
              <a:t>lots of variables</a:t>
            </a:r>
          </a:p>
          <a:p>
            <a:pPr lvl="1"/>
            <a:r>
              <a:rPr lang="en-US" altLang="zh-TW" dirty="0"/>
              <a:t>Can we gain useful information about the set of solutions without having to solve the equations? </a:t>
            </a:r>
          </a:p>
          <a:p>
            <a:pPr lvl="1"/>
            <a:r>
              <a:rPr lang="en-US" altLang="zh-TW" dirty="0"/>
              <a:t>It is also challenging to recognize problems in real-world that can be formulated using linear algebra. 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do well in this course?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Come to the class and pay attention to lectures</a:t>
            </a:r>
          </a:p>
          <a:p>
            <a:r>
              <a:rPr lang="en-US" altLang="zh-TW" dirty="0"/>
              <a:t>Read the textbook and class notes</a:t>
            </a:r>
          </a:p>
          <a:p>
            <a:r>
              <a:rPr lang="en-US" altLang="zh-TW" dirty="0"/>
              <a:t>Do homework and exercises carefully</a:t>
            </a:r>
          </a:p>
          <a:p>
            <a:r>
              <a:rPr lang="en-US" altLang="zh-TW" dirty="0"/>
              <a:t>Ask questions</a:t>
            </a:r>
          </a:p>
          <a:p>
            <a:r>
              <a:rPr lang="en-US" altLang="zh-TW" dirty="0"/>
              <a:t>Discuss with your classmates (when allowed)</a:t>
            </a:r>
          </a:p>
          <a:p>
            <a:r>
              <a:rPr lang="en-US" altLang="zh-TW" dirty="0"/>
              <a:t>Do not be afraid of  mathematical proofs</a:t>
            </a:r>
          </a:p>
          <a:p>
            <a:r>
              <a:rPr lang="en-US" altLang="zh-TW" dirty="0"/>
              <a:t>Practice, practice, practice!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E3A714A-9B50-452A-91F9-DACE767A5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顏嗣鈞</a:t>
            </a:r>
            <a:endParaRPr lang="zh-TW" altLang="en-US" sz="28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6302C9D0-B273-4B9B-952B-77B240E1F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27238"/>
            <a:ext cx="7696200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kumimoji="1" sz="2800">
                <a:solidFill>
                  <a:srgbClr val="0000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550988" indent="-22860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327025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327025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327025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327025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327025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buFontTx/>
              <a:buNone/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學歷	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博士	</a:t>
            </a:r>
            <a:r>
              <a:rPr lang="en-US" altLang="zh-TW" sz="2000" dirty="0">
                <a:solidFill>
                  <a:schemeClr val="tx1"/>
                </a:solidFill>
              </a:rPr>
              <a:t>Univ. of Texas at Austin (CS)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1986</a:t>
            </a:r>
          </a:p>
          <a:p>
            <a:pPr>
              <a:buFontTx/>
              <a:buNone/>
            </a:pP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		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碩士	交大計算機工程研究所  	  	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1982</a:t>
            </a:r>
          </a:p>
          <a:p>
            <a:pPr>
              <a:buFontTx/>
              <a:buNone/>
            </a:pP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		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學士	台大電機系 			  	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1980</a:t>
            </a:r>
          </a:p>
          <a:p>
            <a:pPr lvl="4">
              <a:buFontTx/>
              <a:buNone/>
            </a:pP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經歷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</a:rPr>
              <a:t>	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台大電機系 教授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	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		1991-present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</a:rPr>
              <a:t>		   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台大電機系 副教授 			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	1990-1991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		    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美國 </a:t>
            </a:r>
            <a:r>
              <a:rPr lang="en-US" altLang="zh-TW" sz="2000" dirty="0">
                <a:solidFill>
                  <a:schemeClr val="tx1"/>
                </a:solidFill>
              </a:rPr>
              <a:t>Iowa State Univ.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                    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計算機科學系  助理教授          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1986-1990</a:t>
            </a:r>
          </a:p>
          <a:p>
            <a:pPr>
              <a:buFontTx/>
              <a:buNone/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授課</a:t>
            </a:r>
            <a:r>
              <a:rPr lang="en-US" altLang="zh-TW" dirty="0">
                <a:solidFill>
                  <a:srgbClr val="FF00FF"/>
                </a:solidFill>
                <a:latin typeface="標楷體" panose="03000509000000000000" pitchFamily="65" charset="-120"/>
              </a:rPr>
              <a:t>: 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線性代數、計算理論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研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、資料結構、演算法、離散數學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專長	 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</a:rPr>
              <a:t>演算法、計算理論、圖形繪製與資訊視覺化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03115AD3-4C11-4F40-B02A-5F2D0435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1102047"/>
            <a:ext cx="663351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algn="ctr"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algn="ctr"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algn="ctr"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algn="ctr"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chemeClr val="accent2"/>
                </a:solidFill>
              </a:rPr>
              <a:t>https://homepage.ntu.edu.tw/~hcyen/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4F0E6F-C751-459B-9857-29A0385D61B3}"/>
              </a:ext>
            </a:extLst>
          </p:cNvPr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Required Textbook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Elementary Linear Algebra - A Matrix Approach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2nd Ed., by L. E. Spence, A. J. </a:t>
            </a:r>
            <a:r>
              <a:rPr lang="en-US" altLang="zh-TW" dirty="0" err="1"/>
              <a:t>Insel</a:t>
            </a:r>
            <a:r>
              <a:rPr lang="en-US" altLang="zh-TW" dirty="0"/>
              <a:t> and S. H. Friedberg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華泰文化代理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877011" y="4926632"/>
            <a:ext cx="7043755" cy="7035387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BE0149-C709-4DD8-8B3D-6245983ED22F}"/>
              </a:ext>
            </a:extLst>
          </p:cNvPr>
          <p:cNvSpPr/>
          <p:nvPr/>
        </p:nvSpPr>
        <p:spPr>
          <a:xfrm>
            <a:off x="726728" y="5345966"/>
            <a:ext cx="38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上課不完全按照教科書內容但考試範圍都會講到</a:t>
            </a:r>
          </a:p>
        </p:txBody>
      </p:sp>
      <p:sp>
        <p:nvSpPr>
          <p:cNvPr id="5" name="AutoShape 2" descr="Textbook Cover"/>
          <p:cNvSpPr>
            <a:spLocks noChangeAspect="1" noChangeArrowheads="1"/>
          </p:cNvSpPr>
          <p:nvPr/>
        </p:nvSpPr>
        <p:spPr bwMode="auto">
          <a:xfrm>
            <a:off x="155575" y="-144463"/>
            <a:ext cx="374512" cy="3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Textbook Co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8" descr="https://r10942172.github.io/NTUEELA2025/assets/textbook-Dk6ilXm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17" y="1907464"/>
            <a:ext cx="3360333" cy="44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12749-A420-40CF-B32C-BA4E57C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Course Outline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6FCB3B-7E6C-41E9-9CAB-11A2E4A0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05" y="1409988"/>
            <a:ext cx="8268343" cy="521026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Chapter 0. 	</a:t>
            </a:r>
            <a:r>
              <a:rPr lang="en-US" altLang="zh-TW" dirty="0"/>
              <a:t>Introduction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1.</a:t>
            </a:r>
            <a:r>
              <a:rPr lang="en-US" altLang="zh-TW" dirty="0"/>
              <a:t> 	Matrices, Vectors, and Systems of Linear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         </a:t>
            </a:r>
            <a:r>
              <a:rPr lang="en-US" altLang="zh-TW" dirty="0"/>
              <a:t>	Equations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2.</a:t>
            </a:r>
            <a:r>
              <a:rPr lang="en-US" altLang="zh-TW" dirty="0"/>
              <a:t> 	Matrices and Linear Transformations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3.</a:t>
            </a:r>
            <a:r>
              <a:rPr lang="en-US" altLang="zh-TW" dirty="0"/>
              <a:t> 	Determinants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4.</a:t>
            </a:r>
            <a:r>
              <a:rPr lang="en-US" altLang="zh-TW" dirty="0"/>
              <a:t> 	Subspaces and Their Properties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5.</a:t>
            </a:r>
            <a:r>
              <a:rPr lang="en-US" altLang="zh-TW" dirty="0"/>
              <a:t> 	Eigenvalues, Eigenvectors, and</a:t>
            </a:r>
          </a:p>
          <a:p>
            <a:pPr marL="0" indent="0">
              <a:buNone/>
            </a:pPr>
            <a:r>
              <a:rPr lang="zh-TW" altLang="en-US" dirty="0"/>
              <a:t>        </a:t>
            </a:r>
            <a:r>
              <a:rPr lang="en-US" altLang="zh-TW" dirty="0"/>
              <a:t>		Diagonalization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6.</a:t>
            </a:r>
            <a:r>
              <a:rPr lang="en-US" altLang="zh-TW" dirty="0"/>
              <a:t> 	Orthogonality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7.</a:t>
            </a:r>
            <a:r>
              <a:rPr lang="en-US" altLang="zh-TW" dirty="0"/>
              <a:t> 	Vector Spaces</a:t>
            </a: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88228"/>
              </p:ext>
            </p:extLst>
          </p:nvPr>
        </p:nvGraphicFramePr>
        <p:xfrm>
          <a:off x="347241" y="691706"/>
          <a:ext cx="8507392" cy="6044374"/>
        </p:xfrm>
        <a:graphic>
          <a:graphicData uri="http://schemas.openxmlformats.org/drawingml/2006/table">
            <a:tbl>
              <a:tblPr/>
              <a:tblGrid>
                <a:gridCol w="1458409">
                  <a:extLst>
                    <a:ext uri="{9D8B030D-6E8A-4147-A177-3AD203B41FA5}">
                      <a16:colId xmlns:a16="http://schemas.microsoft.com/office/drawing/2014/main" val="4160469846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3896919269"/>
                    </a:ext>
                  </a:extLst>
                </a:gridCol>
                <a:gridCol w="3460830">
                  <a:extLst>
                    <a:ext uri="{9D8B030D-6E8A-4147-A177-3AD203B41FA5}">
                      <a16:colId xmlns:a16="http://schemas.microsoft.com/office/drawing/2014/main" val="2510032416"/>
                    </a:ext>
                  </a:extLst>
                </a:gridCol>
                <a:gridCol w="1851950">
                  <a:extLst>
                    <a:ext uri="{9D8B030D-6E8A-4147-A177-3AD203B41FA5}">
                      <a16:colId xmlns:a16="http://schemas.microsoft.com/office/drawing/2014/main" val="3955541223"/>
                    </a:ext>
                  </a:extLst>
                </a:gridCol>
              </a:tblGrid>
              <a:tr h="19609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</a:rPr>
                        <a:t>Week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</a:rPr>
                        <a:t>Date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</a:rPr>
                        <a:t>Topic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</a:rPr>
                        <a:t>Remark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39799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1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9/5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Intro; Sec.1.1, 1.2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06888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2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9/12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1.3, 1.4, 1.6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12059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3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9/19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1.7, 2.1, 2.3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54925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4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9/26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2.4, 2.7, 2.8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16987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5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10/3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3.1, 3.2, 4.1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61110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6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10/10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66CC"/>
                          </a:solidFill>
                          <a:effectLst/>
                        </a:rPr>
                        <a:t>No class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</a:rPr>
                        <a:t>國慶日</a:t>
                      </a:r>
                      <a:endParaRPr 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04108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7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10/17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4.2, 4.3, Review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22777"/>
                  </a:ext>
                </a:extLst>
              </a:tr>
              <a:tr h="4941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8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10/24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66CC"/>
                          </a:solidFill>
                          <a:effectLst/>
                        </a:rPr>
                        <a:t>No class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日台灣光復節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補假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36585"/>
                  </a:ext>
                </a:extLst>
              </a:tr>
              <a:tr h="4941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9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10/31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C3333"/>
                          </a:solidFill>
                          <a:effectLst/>
                        </a:rPr>
                        <a:t>Midterm Exam Ch. 1-4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8955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11/7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5.1, 5.2, 5.3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94588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11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11/14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Sec. 6.1, 6.2, 6.3, 6.4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08868"/>
                  </a:ext>
                </a:extLst>
              </a:tr>
              <a:tr h="196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12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11/21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66CC"/>
                          </a:solidFill>
                          <a:effectLst/>
                        </a:rPr>
                        <a:t>No class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</a:rPr>
                        <a:t>台大校慶運動會</a:t>
                      </a:r>
                      <a:endParaRPr 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7883"/>
                  </a:ext>
                </a:extLst>
              </a:tr>
              <a:tr h="196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13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11/28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Sec. 6.5, 6.6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36643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14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12/5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Sec. 7.1, 7.2, 7.3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10141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15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12/12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Sec. 7.4, 7.5, Review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6348"/>
                  </a:ext>
                </a:extLst>
              </a:tr>
              <a:tr h="345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16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12/19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CC3333"/>
                          </a:solidFill>
                          <a:effectLst/>
                        </a:rPr>
                        <a:t>Final Exam Ch. 1-7</a:t>
                      </a: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effectLst/>
                      </a:endParaRPr>
                    </a:p>
                  </a:txBody>
                  <a:tcPr marL="38507" marR="38507" marT="19254" marB="19254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061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85391" y="1697647"/>
            <a:ext cx="2642990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Course Schedule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© 2025 NTUEE Linear Algebra. All rights reserved.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47627" y="-4451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dirty="0"/>
              <a:t>(Tentative) Class Schedule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3589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12749-A420-40CF-B32C-BA4E57C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Grading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6FCB3B-7E6C-41E9-9CAB-11A2E4A0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、期末考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、小考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(30%)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期中和期末考採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班統一時間舉行及命題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作業與考試規則：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作業需準時繳交，遲交者將扣分。嚴禁抄襲，如有違反，將嚴重影響學期成績。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除非生病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需醫師開立證明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，不得請假及要求補考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考試作弊者，除了學期成績不及格外，並將送校議處。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6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2ADAA-BC11-43D2-9D3E-F2723075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考試範圍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228588-BA88-4DAC-8A73-DD648FF5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教科書所有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星號*章節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5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D1A45C42-8BF5-4AB2-821E-0E9C7F95A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9" r="2" b="8029"/>
          <a:stretch/>
        </p:blipFill>
        <p:spPr>
          <a:xfrm>
            <a:off x="628649" y="2542028"/>
            <a:ext cx="7472433" cy="337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70FC060A-9C73-4E8A-A080-1CD50AB0C2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r="2" b="2"/>
          <a:stretch/>
        </p:blipFill>
        <p:spPr>
          <a:xfrm>
            <a:off x="1943758" y="3616630"/>
            <a:ext cx="6800192" cy="404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2E64A4AC-0E23-45AB-B82B-07D8F7528520}"/>
              </a:ext>
            </a:extLst>
          </p:cNvPr>
          <p:cNvSpPr/>
          <p:nvPr/>
        </p:nvSpPr>
        <p:spPr>
          <a:xfrm>
            <a:off x="3562350" y="2929244"/>
            <a:ext cx="400687" cy="43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7B6EC59-BC2F-44C4-9DDB-84EA29E7EDA2}"/>
              </a:ext>
            </a:extLst>
          </p:cNvPr>
          <p:cNvSpPr/>
          <p:nvPr/>
        </p:nvSpPr>
        <p:spPr>
          <a:xfrm>
            <a:off x="3674870" y="3903326"/>
            <a:ext cx="400687" cy="43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4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Linear Algebra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38949"/>
            <a:ext cx="7886700" cy="4351338"/>
          </a:xfrm>
        </p:spPr>
        <p:txBody>
          <a:bodyPr/>
          <a:lstStyle/>
          <a:p>
            <a:r>
              <a:rPr lang="en-US" altLang="zh-TW" dirty="0"/>
              <a:t>Linear:  </a:t>
            </a:r>
            <a:r>
              <a:rPr lang="zh-TW" altLang="en-US" dirty="0"/>
              <a:t>線性</a:t>
            </a:r>
            <a:endParaRPr lang="en-US" altLang="zh-TW" dirty="0"/>
          </a:p>
          <a:p>
            <a:pPr lvl="1"/>
            <a:r>
              <a:rPr lang="en-US" altLang="zh-TW" dirty="0"/>
              <a:t>What is </a:t>
            </a:r>
            <a:r>
              <a:rPr lang="en-US" altLang="zh-TW" dirty="0">
                <a:solidFill>
                  <a:srgbClr val="FF0000"/>
                </a:solidFill>
              </a:rPr>
              <a:t>“Linear”?</a:t>
            </a:r>
            <a:r>
              <a:rPr lang="zh-TW" altLang="en-US" dirty="0">
                <a:solidFill>
                  <a:srgbClr val="FF0000"/>
                </a:solidFill>
              </a:rPr>
              <a:t>  </a:t>
            </a:r>
            <a:r>
              <a:rPr lang="en-US" altLang="zh-TW" dirty="0"/>
              <a:t>Have to do with line/plane/</a:t>
            </a:r>
            <a:r>
              <a:rPr lang="en-US" altLang="zh-TW" dirty="0" err="1"/>
              <a:t>etc</a:t>
            </a:r>
            <a:r>
              <a:rPr lang="zh-TW" altLang="en-US" dirty="0">
                <a:solidFill>
                  <a:srgbClr val="FF0000"/>
                </a:solidFill>
              </a:rPr>
              <a:t>　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 Advantage:</a:t>
            </a:r>
            <a:r>
              <a:rPr lang="en-US" altLang="zh-TW" dirty="0"/>
              <a:t> Simple </a:t>
            </a:r>
            <a:r>
              <a:rPr lang="zh-TW" altLang="en-US" dirty="0"/>
              <a:t>  </a:t>
            </a:r>
            <a:r>
              <a:rPr lang="en-US" altLang="zh-TW" dirty="0">
                <a:sym typeface="Wingdings" panose="05000000000000000000" pitchFamily="2" charset="2"/>
              </a:rPr>
              <a:t> Efficient algorithms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Disadvantage:</a:t>
            </a:r>
            <a:r>
              <a:rPr lang="en-US" altLang="zh-TW" dirty="0"/>
              <a:t>  Too simple, (sometimes) not realistic.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2050" name="Picture 2" descr="Tangent - Wikipedia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3662623"/>
            <a:ext cx="2402937" cy="16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1440873" y="3814618"/>
            <a:ext cx="544945" cy="554182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69818" y="5597236"/>
            <a:ext cx="31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“Near” linear if we zoom in</a:t>
            </a:r>
            <a:endParaRPr lang="zh-TW" altLang="en-US" dirty="0"/>
          </a:p>
        </p:txBody>
      </p:sp>
      <p:pic>
        <p:nvPicPr>
          <p:cNvPr id="2052" name="Picture 4" descr="Class A Amplifier is a Class-A Transistor Amplif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9" y="3260437"/>
            <a:ext cx="3329342" cy="24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38255" y="5781902"/>
            <a:ext cx="377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Transistor: a non-linear device</a:t>
            </a:r>
          </a:p>
          <a:p>
            <a:r>
              <a:rPr lang="en-US" altLang="zh-TW" dirty="0"/>
              <a:t>Apply bias to operate in the linear region</a:t>
            </a: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0087" y="6526403"/>
            <a:ext cx="215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圖片資料來源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</a:p>
        </p:txBody>
      </p:sp>
    </p:spTree>
    <p:extLst>
      <p:ext uri="{BB962C8B-B14F-4D97-AF65-F5344CB8AC3E}">
        <p14:creationId xmlns:p14="http://schemas.microsoft.com/office/powerpoint/2010/main" val="41792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1602</Words>
  <Application>Microsoft Office PowerPoint</Application>
  <PresentationFormat>如螢幕大小 (4:3)</PresentationFormat>
  <Paragraphs>417</Paragraphs>
  <Slides>28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Helvetica Neue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1_Office 佈景主題</vt:lpstr>
      <vt:lpstr>方程式</vt:lpstr>
      <vt:lpstr>Linear Algebra 線性代數</vt:lpstr>
      <vt:lpstr>Course Information</vt:lpstr>
      <vt:lpstr>顏嗣鈞</vt:lpstr>
      <vt:lpstr>Required Textbook</vt:lpstr>
      <vt:lpstr>Course Outline</vt:lpstr>
      <vt:lpstr>PowerPoint 簡報</vt:lpstr>
      <vt:lpstr>Grading</vt:lpstr>
      <vt:lpstr>考試範圍</vt:lpstr>
      <vt:lpstr>Linear Algebra</vt:lpstr>
      <vt:lpstr>Algebra</vt:lpstr>
      <vt:lpstr>Why Study Algebra?</vt:lpstr>
      <vt:lpstr>In this Course, Linear Algebra is about …</vt:lpstr>
      <vt:lpstr>What to learn  in Linear Algebra?</vt:lpstr>
      <vt:lpstr>System</vt:lpstr>
      <vt:lpstr>Linear System</vt:lpstr>
      <vt:lpstr>Linear System</vt:lpstr>
      <vt:lpstr>Are they Linear?</vt:lpstr>
      <vt:lpstr>Linear?</vt:lpstr>
      <vt:lpstr>Linear?</vt:lpstr>
      <vt:lpstr>Linear?</vt:lpstr>
      <vt:lpstr>Linear?</vt:lpstr>
      <vt:lpstr>Linear?</vt:lpstr>
      <vt:lpstr>電路學</vt:lpstr>
      <vt:lpstr>An Application</vt:lpstr>
      <vt:lpstr>微分方程</vt:lpstr>
      <vt:lpstr>信號與系統</vt:lpstr>
      <vt:lpstr>Why Taking One Semester? </vt:lpstr>
      <vt:lpstr>How to do well in this course?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learn  in Linear Algebra?</dc:title>
  <dc:creator>Hung-yi Lee</dc:creator>
  <cp:lastModifiedBy>Hsu -Chun Yen</cp:lastModifiedBy>
  <cp:revision>110</cp:revision>
  <dcterms:created xsi:type="dcterms:W3CDTF">2020-09-16T16:13:05Z</dcterms:created>
  <dcterms:modified xsi:type="dcterms:W3CDTF">2025-08-22T07:44:52Z</dcterms:modified>
</cp:coreProperties>
</file>