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94" r:id="rId2"/>
    <p:sldId id="287" r:id="rId3"/>
    <p:sldId id="288" r:id="rId4"/>
    <p:sldId id="290" r:id="rId5"/>
    <p:sldId id="292" r:id="rId6"/>
    <p:sldId id="289" r:id="rId7"/>
    <p:sldId id="291" r:id="rId8"/>
    <p:sldId id="293" r:id="rId9"/>
    <p:sldId id="285" r:id="rId10"/>
    <p:sldId id="284" r:id="rId11"/>
    <p:sldId id="261" r:id="rId12"/>
    <p:sldId id="277" r:id="rId13"/>
    <p:sldId id="260" r:id="rId14"/>
    <p:sldId id="262" r:id="rId15"/>
    <p:sldId id="279" r:id="rId16"/>
    <p:sldId id="280" r:id="rId17"/>
    <p:sldId id="263" r:id="rId18"/>
    <p:sldId id="264" r:id="rId19"/>
    <p:sldId id="282" r:id="rId20"/>
    <p:sldId id="286" r:id="rId21"/>
    <p:sldId id="265" r:id="rId22"/>
    <p:sldId id="295" r:id="rId23"/>
    <p:sldId id="271" r:id="rId24"/>
    <p:sldId id="296" r:id="rId2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B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2" autoAdjust="0"/>
    <p:restoredTop sz="75963" autoAdjust="0"/>
  </p:normalViewPr>
  <p:slideViewPr>
    <p:cSldViewPr snapToGrid="0">
      <p:cViewPr varScale="1">
        <p:scale>
          <a:sx n="39" d="100"/>
          <a:sy n="39" d="100"/>
        </p:scale>
        <p:origin x="8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2501A-C5CC-4B9B-A250-13467FB2FF8B}" type="datetimeFigureOut">
              <a:rPr lang="zh-TW" altLang="en-US" smtClean="0"/>
              <a:t>2024/12/11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B9CFC-E3A1-4317-837D-5092D19FF0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0354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/>
              <a:t>Cv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U + v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C4C4C-848B-4CDE-8CB7-855D783C2D43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4095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Hack this????????????????????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B9CFC-E3A1-4317-837D-5092D19FF021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5563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B9CFC-E3A1-4317-837D-5092D19FF021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3252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Example of number</a:t>
            </a:r>
          </a:p>
          <a:p>
            <a:endParaRPr lang="en-US" altLang="zh-TW" dirty="0"/>
          </a:p>
          <a:p>
            <a:r>
              <a:rPr lang="en-US" altLang="zh-TW" dirty="0"/>
              <a:t>Random surfer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B9CFC-E3A1-4317-837D-5092D19FF021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4745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Example of number</a:t>
            </a:r>
          </a:p>
          <a:p>
            <a:endParaRPr lang="en-US" altLang="zh-TW" dirty="0"/>
          </a:p>
          <a:p>
            <a:r>
              <a:rPr lang="en-US" altLang="zh-TW" dirty="0"/>
              <a:t>Random surfer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B9CFC-E3A1-4317-837D-5092D19FF021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6927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https://www.gotchseo.com/increase-google-rankings/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B9CFC-E3A1-4317-837D-5092D19FF021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40997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The following example shows that stochastic matrices do not need to be diagonalizable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b="0" i="0" dirty="0">
                <a:solidFill>
                  <a:srgbClr val="000000"/>
                </a:solidFill>
                <a:effectLst/>
                <a:latin typeface="CharterBT"/>
              </a:rPr>
              <a:t>The picture of a positive stochastic matrix is always the same, whether or not it is diagonalizable: </a:t>
            </a:r>
            <a:r>
              <a:rPr lang="en-US" altLang="zh-TW" b="0" i="1" dirty="0">
                <a:solidFill>
                  <a:srgbClr val="000000"/>
                </a:solidFill>
                <a:effectLst/>
                <a:latin typeface="CharterBT"/>
              </a:rPr>
              <a:t>all vectors are “sucked into the 1-eigenspace,”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CharterBT"/>
              </a:rPr>
              <a:t> which is a line, without changing the sum of the entries of the vectors. This is the geometric content of the Perron–</a:t>
            </a:r>
            <a:r>
              <a:rPr lang="en-US" altLang="zh-TW" b="0" i="0" dirty="0" err="1">
                <a:solidFill>
                  <a:srgbClr val="000000"/>
                </a:solidFill>
                <a:effectLst/>
                <a:latin typeface="CharterBT"/>
              </a:rPr>
              <a:t>Frobenius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CharterBT"/>
              </a:rPr>
              <a:t> theorem.</a:t>
            </a:r>
          </a:p>
          <a:p>
            <a:endParaRPr lang="en-US" altLang="zh-TW" b="0" i="0" dirty="0">
              <a:solidFill>
                <a:srgbClr val="000000"/>
              </a:solidFill>
              <a:effectLst/>
              <a:latin typeface="CharterBT"/>
            </a:endParaRPr>
          </a:p>
          <a:p>
            <a:r>
              <a:rPr lang="en-US" altLang="zh-TW" b="0" i="0" dirty="0">
                <a:solidFill>
                  <a:srgbClr val="000000"/>
                </a:solidFill>
                <a:effectLst/>
                <a:latin typeface="helvetica neue"/>
              </a:rPr>
              <a:t>【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helvetica neue"/>
              </a:rPr>
              <a:t>數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helvetica neue"/>
              </a:rPr>
              <a:t>】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helvetica neue"/>
              </a:rPr>
              <a:t>冪，次方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helvetica neue"/>
              </a:rPr>
              <a:t>[C]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B9CFC-E3A1-4317-837D-5092D19FF021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91602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https://www.gotchseo.com/increase-google-rankings/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B9CFC-E3A1-4317-837D-5092D19FF021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6167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B9CFC-E3A1-4317-837D-5092D19FF02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6280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B9CFC-E3A1-4317-837D-5092D19FF02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6886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B9CFC-E3A1-4317-837D-5092D19FF02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7472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B9CFC-E3A1-4317-837D-5092D19FF021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4816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/>
              <a:t>Cv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U + v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C4C4C-848B-4CDE-8CB7-855D783C2D43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0275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Autonomy? </a:t>
            </a:r>
            <a:r>
              <a:rPr lang="zh-TW" altLang="en-US" dirty="0"/>
              <a:t>自治</a:t>
            </a:r>
            <a:r>
              <a:rPr lang="en-US" altLang="zh-TW"/>
              <a:t>???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B9CFC-E3A1-4317-837D-5092D19FF021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1896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Depend</a:t>
            </a:r>
            <a:r>
              <a:rPr lang="en-US" altLang="zh-TW" baseline="0" dirty="0" smtClean="0"/>
              <a:t> </a:t>
            </a:r>
            <a:r>
              <a:rPr lang="en-US" altLang="zh-TW" baseline="0" dirty="0"/>
              <a:t>on others, but normalization is needed</a:t>
            </a:r>
          </a:p>
          <a:p>
            <a:endParaRPr lang="en-US" altLang="zh-TW" baseline="0" dirty="0"/>
          </a:p>
          <a:p>
            <a:r>
              <a:rPr lang="en-US" altLang="zh-TW" baseline="0" dirty="0"/>
              <a:t>surfer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B9CFC-E3A1-4317-837D-5092D19FF021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1810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Eigen value = 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B9CFC-E3A1-4317-837D-5092D19FF021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3674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DE7A-51E7-4F72-A8AD-1F4060DFC293}" type="datetimeFigureOut">
              <a:rPr lang="zh-TW" altLang="en-US" smtClean="0"/>
              <a:t>2024/12/11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36BB-33B6-4DB8-AF88-73C70EE3DB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7654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DE7A-51E7-4F72-A8AD-1F4060DFC293}" type="datetimeFigureOut">
              <a:rPr lang="zh-TW" altLang="en-US" smtClean="0"/>
              <a:t>2024/12/11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36BB-33B6-4DB8-AF88-73C70EE3DB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6232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DE7A-51E7-4F72-A8AD-1F4060DFC293}" type="datetimeFigureOut">
              <a:rPr lang="zh-TW" altLang="en-US" smtClean="0"/>
              <a:t>2024/12/11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36BB-33B6-4DB8-AF88-73C70EE3DB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672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DE7A-51E7-4F72-A8AD-1F4060DFC293}" type="datetimeFigureOut">
              <a:rPr lang="zh-TW" altLang="en-US" smtClean="0"/>
              <a:t>2024/12/11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36BB-33B6-4DB8-AF88-73C70EE3DB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714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DE7A-51E7-4F72-A8AD-1F4060DFC293}" type="datetimeFigureOut">
              <a:rPr lang="zh-TW" altLang="en-US" smtClean="0"/>
              <a:t>2024/12/11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36BB-33B6-4DB8-AF88-73C70EE3DB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1907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DE7A-51E7-4F72-A8AD-1F4060DFC293}" type="datetimeFigureOut">
              <a:rPr lang="zh-TW" altLang="en-US" smtClean="0"/>
              <a:t>2024/12/11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36BB-33B6-4DB8-AF88-73C70EE3DB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6180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DE7A-51E7-4F72-A8AD-1F4060DFC293}" type="datetimeFigureOut">
              <a:rPr lang="zh-TW" altLang="en-US" smtClean="0"/>
              <a:t>2024/12/11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36BB-33B6-4DB8-AF88-73C70EE3DB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420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DE7A-51E7-4F72-A8AD-1F4060DFC293}" type="datetimeFigureOut">
              <a:rPr lang="zh-TW" altLang="en-US" smtClean="0"/>
              <a:t>2024/12/11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36BB-33B6-4DB8-AF88-73C70EE3DB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6780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DE7A-51E7-4F72-A8AD-1F4060DFC293}" type="datetimeFigureOut">
              <a:rPr lang="zh-TW" altLang="en-US" smtClean="0"/>
              <a:t>2024/12/11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36BB-33B6-4DB8-AF88-73C70EE3DB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6046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DE7A-51E7-4F72-A8AD-1F4060DFC293}" type="datetimeFigureOut">
              <a:rPr lang="zh-TW" altLang="en-US" smtClean="0"/>
              <a:t>2024/12/11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36BB-33B6-4DB8-AF88-73C70EE3DB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1471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DE7A-51E7-4F72-A8AD-1F4060DFC293}" type="datetimeFigureOut">
              <a:rPr lang="zh-TW" altLang="en-US" smtClean="0"/>
              <a:t>2024/12/11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36BB-33B6-4DB8-AF88-73C70EE3DB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299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BDE7A-51E7-4F72-A8AD-1F4060DFC293}" type="datetimeFigureOut">
              <a:rPr lang="zh-TW" altLang="en-US" smtClean="0"/>
              <a:t>2024/12/11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C36BB-33B6-4DB8-AF88-73C70EE3DB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262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80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38.png"/><Relationship Id="rId5" Type="http://schemas.openxmlformats.org/officeDocument/2006/relationships/image" Target="../media/image100.png"/><Relationship Id="rId10" Type="http://schemas.openxmlformats.org/officeDocument/2006/relationships/image" Target="../media/image150.png"/><Relationship Id="rId4" Type="http://schemas.openxmlformats.org/officeDocument/2006/relationships/image" Target="../media/image90.png"/><Relationship Id="rId9" Type="http://schemas.openxmlformats.org/officeDocument/2006/relationships/image" Target="../media/image1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20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10" Type="http://schemas.openxmlformats.org/officeDocument/2006/relationships/image" Target="../media/image200.png"/><Relationship Id="rId4" Type="http://schemas.openxmlformats.org/officeDocument/2006/relationships/image" Target="../media/image130.png"/><Relationship Id="rId9" Type="http://schemas.openxmlformats.org/officeDocument/2006/relationships/image" Target="../media/image19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210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11" Type="http://schemas.openxmlformats.org/officeDocument/2006/relationships/image" Target="../media/image250.png"/><Relationship Id="rId5" Type="http://schemas.openxmlformats.org/officeDocument/2006/relationships/image" Target="../media/image230.png"/><Relationship Id="rId10" Type="http://schemas.openxmlformats.org/officeDocument/2006/relationships/image" Target="../media/image190.png"/><Relationship Id="rId4" Type="http://schemas.openxmlformats.org/officeDocument/2006/relationships/image" Target="../media/image220.png"/><Relationship Id="rId9" Type="http://schemas.openxmlformats.org/officeDocument/2006/relationships/image" Target="../media/image2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10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0.png"/><Relationship Id="rId4" Type="http://schemas.openxmlformats.org/officeDocument/2006/relationships/image" Target="../media/image3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320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5" Type="http://schemas.openxmlformats.org/officeDocument/2006/relationships/image" Target="../media/image340.png"/><Relationship Id="rId10" Type="http://schemas.openxmlformats.org/officeDocument/2006/relationships/image" Target="../media/image390.png"/><Relationship Id="rId4" Type="http://schemas.openxmlformats.org/officeDocument/2006/relationships/image" Target="../media/image330.png"/><Relationship Id="rId9" Type="http://schemas.openxmlformats.org/officeDocument/2006/relationships/image" Target="../media/image38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2304825"/>
            <a:ext cx="7886700" cy="285273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/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en-US" altLang="zh-TW" sz="5300" b="1" dirty="0" smtClean="0"/>
              <a:t>Google PageRank and Eigenvector </a:t>
            </a:r>
            <a:r>
              <a:rPr lang="en-US" altLang="zh-TW" sz="5300" b="1" dirty="0"/>
              <a:t/>
            </a:r>
            <a:br>
              <a:rPr lang="en-US" altLang="zh-TW" sz="5300" b="1" dirty="0"/>
            </a:br>
            <a:r>
              <a:rPr lang="en-US" altLang="zh-TW" dirty="0" smtClean="0"/>
              <a:t> </a:t>
            </a:r>
            <a:endParaRPr lang="en-US" altLang="zh-TW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342722"/>
            <a:ext cx="7886700" cy="2268536"/>
          </a:xfrm>
        </p:spPr>
        <p:txBody>
          <a:bodyPr>
            <a:normAutofit fontScale="77500" lnSpcReduction="20000"/>
          </a:bodyPr>
          <a:lstStyle/>
          <a:p>
            <a:pPr algn="ctr"/>
            <a:endParaRPr lang="en-US" altLang="zh-TW" sz="3600" b="1" dirty="0" smtClean="0"/>
          </a:p>
          <a:p>
            <a:pPr algn="ctr"/>
            <a:endParaRPr lang="en-US" altLang="zh-TW" sz="3600" b="1" dirty="0"/>
          </a:p>
          <a:p>
            <a:pPr algn="ctr"/>
            <a:endParaRPr lang="en-US" altLang="zh-TW" sz="3600" b="1" dirty="0"/>
          </a:p>
          <a:p>
            <a:pPr algn="ctr"/>
            <a:endParaRPr lang="en-US" altLang="zh-TW" sz="3600" b="1" dirty="0" smtClean="0"/>
          </a:p>
          <a:p>
            <a:pPr marL="0" lvl="1" algn="ctr">
              <a:spcBef>
                <a:spcPts val="1000"/>
              </a:spcBef>
            </a:pPr>
            <a:r>
              <a:rPr lang="en-US" altLang="zh-TW" sz="2900" dirty="0"/>
              <a:t>(</a:t>
            </a:r>
            <a:r>
              <a:rPr lang="zh-TW" altLang="en-US" sz="2900" dirty="0"/>
              <a:t>除了標註</a:t>
            </a:r>
            <a:r>
              <a:rPr lang="en-US" altLang="zh-TW" sz="29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r>
              <a:rPr lang="zh-TW" altLang="en-US" sz="2900" dirty="0">
                <a:latin typeface="PMingLiU" panose="02020500000000000000" pitchFamily="18" charset="-120"/>
                <a:ea typeface="PMingLiU" panose="02020500000000000000" pitchFamily="18" charset="-120"/>
              </a:rPr>
              <a:t>之簡報外，其餘採用</a:t>
            </a:r>
            <a:r>
              <a:rPr lang="zh-TW" altLang="en-US" sz="2900" dirty="0"/>
              <a:t>李宏毅教授之投影片教材</a:t>
            </a:r>
            <a:r>
              <a:rPr lang="en-US" altLang="zh-TW" sz="2900" dirty="0"/>
              <a:t>)</a:t>
            </a:r>
          </a:p>
          <a:p>
            <a:pPr algn="ctr"/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16121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PageRank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95475"/>
            <a:ext cx="9264463" cy="4281488"/>
          </a:xfrm>
          <a:prstGeom prst="rect">
            <a:avLst/>
          </a:prstGeom>
        </p:spPr>
      </p:pic>
      <p:cxnSp>
        <p:nvCxnSpPr>
          <p:cNvPr id="7" name="直線接點 6"/>
          <p:cNvCxnSpPr/>
          <p:nvPr/>
        </p:nvCxnSpPr>
        <p:spPr>
          <a:xfrm>
            <a:off x="628650" y="5003800"/>
            <a:ext cx="80581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628650" y="5241925"/>
            <a:ext cx="34099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65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oogle Pagerank Updates Expla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26" y="317032"/>
            <a:ext cx="7859345" cy="592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836057" y="6242980"/>
            <a:ext cx="5653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/>
              <a:t>http://www.hobo-web.co.uk/google-pr-update/</a:t>
            </a:r>
          </a:p>
        </p:txBody>
      </p:sp>
    </p:spTree>
    <p:extLst>
      <p:ext uri="{BB962C8B-B14F-4D97-AF65-F5344CB8AC3E}">
        <p14:creationId xmlns:p14="http://schemas.microsoft.com/office/powerpoint/2010/main" val="283241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5607" y="365126"/>
            <a:ext cx="7886700" cy="1325563"/>
          </a:xfrm>
        </p:spPr>
        <p:txBody>
          <a:bodyPr/>
          <a:lstStyle/>
          <a:p>
            <a:r>
              <a:rPr lang="en-US" altLang="zh-TW" dirty="0"/>
              <a:t>PageRank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PageRank is a numeric value that represents how </a:t>
            </a:r>
            <a:r>
              <a:rPr lang="en-US" altLang="zh-TW" dirty="0">
                <a:solidFill>
                  <a:srgbClr val="FF0000"/>
                </a:solidFill>
              </a:rPr>
              <a:t>important</a:t>
            </a:r>
            <a:r>
              <a:rPr lang="en-US" altLang="zh-TW" dirty="0"/>
              <a:t> a page is on the web.</a:t>
            </a:r>
          </a:p>
          <a:p>
            <a:r>
              <a:rPr lang="en-US" altLang="zh-TW" dirty="0" smtClean="0"/>
              <a:t>Webpages </a:t>
            </a:r>
            <a:r>
              <a:rPr lang="en-US" altLang="zh-TW" dirty="0"/>
              <a:t>with a higher PageRank are more likely to appear at the top of Google search results.</a:t>
            </a:r>
          </a:p>
          <a:p>
            <a:r>
              <a:rPr lang="en-US" altLang="zh-TW" dirty="0" smtClean="0"/>
              <a:t>Google </a:t>
            </a:r>
            <a:r>
              <a:rPr lang="en-US" altLang="zh-TW" dirty="0"/>
              <a:t>interprets a link from page A to page B as a </a:t>
            </a:r>
            <a:r>
              <a:rPr lang="en-US" altLang="zh-TW" dirty="0">
                <a:solidFill>
                  <a:srgbClr val="FF0000"/>
                </a:solidFill>
              </a:rPr>
              <a:t>vote</a:t>
            </a:r>
            <a:r>
              <a:rPr lang="en-US" altLang="zh-TW" dirty="0"/>
              <a:t>, by page A, for page B</a:t>
            </a:r>
            <a:r>
              <a:rPr lang="en-US" altLang="zh-TW" dirty="0" smtClean="0"/>
              <a:t>.</a:t>
            </a:r>
          </a:p>
          <a:p>
            <a:pPr marL="228600" lvl="1">
              <a:spcBef>
                <a:spcPts val="1000"/>
              </a:spcBef>
            </a:pPr>
            <a:r>
              <a:rPr lang="en-US" altLang="zh-TW" sz="2800" dirty="0"/>
              <a:t>If page A is more important itself, then the vote of A to B should carry more weight.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785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Importance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https://upload.wikimedia.org/wikipedia/commons/6/69/PageRank-hi-r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825625"/>
            <a:ext cx="6629400" cy="476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274457" y="3220315"/>
            <a:ext cx="2104572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很多網頁連到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451428" y="1594792"/>
            <a:ext cx="2104572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很多網頁連到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4378778" y="1460596"/>
            <a:ext cx="2416629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被重要網頁連到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61950" y="4330700"/>
            <a:ext cx="1466850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hyperlink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1928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Importance</a:t>
            </a:r>
            <a:r>
              <a:rPr lang="zh-TW" altLang="en-US" dirty="0"/>
              <a:t> </a:t>
            </a:r>
            <a:r>
              <a:rPr lang="en-US" altLang="zh-TW" dirty="0"/>
              <a:t>- Formulas</a:t>
            </a:r>
            <a:endParaRPr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977062" y="2432737"/>
            <a:ext cx="899886" cy="89988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6" name="橢圓 5"/>
          <p:cNvSpPr/>
          <p:nvPr/>
        </p:nvSpPr>
        <p:spPr>
          <a:xfrm>
            <a:off x="977062" y="4663184"/>
            <a:ext cx="899886" cy="89988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2</a:t>
            </a:r>
            <a:endParaRPr lang="zh-TW" altLang="en-US" sz="2400" dirty="0"/>
          </a:p>
        </p:txBody>
      </p:sp>
      <p:sp>
        <p:nvSpPr>
          <p:cNvPr id="7" name="橢圓 6"/>
          <p:cNvSpPr/>
          <p:nvPr/>
        </p:nvSpPr>
        <p:spPr>
          <a:xfrm>
            <a:off x="3172347" y="2377973"/>
            <a:ext cx="899886" cy="89988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sp>
        <p:nvSpPr>
          <p:cNvPr id="8" name="橢圓 7"/>
          <p:cNvSpPr/>
          <p:nvPr/>
        </p:nvSpPr>
        <p:spPr>
          <a:xfrm>
            <a:off x="3172347" y="4663184"/>
            <a:ext cx="899886" cy="89988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4</a:t>
            </a:r>
            <a:endParaRPr lang="zh-TW" altLang="en-US" sz="2400" dirty="0"/>
          </a:p>
        </p:txBody>
      </p:sp>
      <p:cxnSp>
        <p:nvCxnSpPr>
          <p:cNvPr id="10" name="直線單箭頭接點 9"/>
          <p:cNvCxnSpPr/>
          <p:nvPr/>
        </p:nvCxnSpPr>
        <p:spPr>
          <a:xfrm>
            <a:off x="1940446" y="2718389"/>
            <a:ext cx="122827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H="1">
            <a:off x="1940446" y="2893803"/>
            <a:ext cx="116114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rot="16200000" flipH="1">
            <a:off x="795638" y="4015485"/>
            <a:ext cx="129539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rot="10800000" flipH="1">
            <a:off x="1876947" y="5090241"/>
            <a:ext cx="129539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>
            <a:stCxn id="6" idx="7"/>
            <a:endCxn id="7" idx="3"/>
          </p:cNvCxnSpPr>
          <p:nvPr/>
        </p:nvCxnSpPr>
        <p:spPr>
          <a:xfrm flipV="1">
            <a:off x="1745163" y="3146074"/>
            <a:ext cx="1558969" cy="16488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rot="5400000" flipH="1">
            <a:off x="2974590" y="3961735"/>
            <a:ext cx="129539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H="1" flipV="1">
            <a:off x="1732135" y="3226038"/>
            <a:ext cx="1641847" cy="14889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>
            <a:off x="1597015" y="3366661"/>
            <a:ext cx="1625515" cy="14809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908078" y="1879376"/>
                <a:ext cx="10705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078" y="1879376"/>
                <a:ext cx="1070517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908078" y="5644639"/>
                <a:ext cx="10705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078" y="5644639"/>
                <a:ext cx="1070517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3101588" y="1916308"/>
                <a:ext cx="10705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588" y="1916308"/>
                <a:ext cx="1070517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3168718" y="5651510"/>
                <a:ext cx="10705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718" y="5651510"/>
                <a:ext cx="1070517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5084858" y="2166557"/>
                <a:ext cx="1958548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858" y="2166557"/>
                <a:ext cx="1958548" cy="69147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5084858" y="3005570"/>
                <a:ext cx="1289392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858" y="3005570"/>
                <a:ext cx="1289392" cy="69384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5084858" y="4029478"/>
                <a:ext cx="3055901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858" y="4029478"/>
                <a:ext cx="3055901" cy="69384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5084858" y="5053386"/>
                <a:ext cx="2179764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858" y="5053386"/>
                <a:ext cx="2179764" cy="69384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文字方塊 37"/>
          <p:cNvSpPr txBox="1"/>
          <p:nvPr/>
        </p:nvSpPr>
        <p:spPr>
          <a:xfrm>
            <a:off x="2743426" y="6180294"/>
            <a:ext cx="3869382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Consider a random surfer</a:t>
            </a:r>
            <a:endParaRPr lang="zh-TW" altLang="en-US" sz="2400" dirty="0"/>
          </a:p>
        </p:txBody>
      </p:sp>
      <p:pic>
        <p:nvPicPr>
          <p:cNvPr id="39" name="Picture 2" descr="http://tw.downloadicons.net/sites/default/files/en-ligne-26406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62" y="4508999"/>
            <a:ext cx="571940" cy="57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群組 45"/>
          <p:cNvGrpSpPr/>
          <p:nvPr/>
        </p:nvGrpSpPr>
        <p:grpSpPr>
          <a:xfrm>
            <a:off x="1940446" y="5224237"/>
            <a:ext cx="1161142" cy="461665"/>
            <a:chOff x="1940446" y="5224237"/>
            <a:chExt cx="1161142" cy="461665"/>
          </a:xfrm>
        </p:grpSpPr>
        <p:cxnSp>
          <p:nvCxnSpPr>
            <p:cNvPr id="41" name="直線單箭頭接點 40"/>
            <p:cNvCxnSpPr/>
            <p:nvPr/>
          </p:nvCxnSpPr>
          <p:spPr>
            <a:xfrm>
              <a:off x="1940446" y="5232400"/>
              <a:ext cx="1161142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文字方塊 43"/>
            <p:cNvSpPr txBox="1"/>
            <p:nvPr/>
          </p:nvSpPr>
          <p:spPr>
            <a:xfrm>
              <a:off x="2095816" y="5224237"/>
              <a:ext cx="7781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rgbClr val="FF0000"/>
                  </a:solidFill>
                </a:rPr>
                <a:t>1/2</a:t>
              </a:r>
              <a:endParaRPr lang="zh-TW" alt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7" name="群組 46"/>
          <p:cNvGrpSpPr/>
          <p:nvPr/>
        </p:nvGrpSpPr>
        <p:grpSpPr>
          <a:xfrm>
            <a:off x="1873280" y="4022816"/>
            <a:ext cx="971774" cy="850893"/>
            <a:chOff x="1873280" y="4022816"/>
            <a:chExt cx="971774" cy="850893"/>
          </a:xfrm>
        </p:grpSpPr>
        <p:cxnSp>
          <p:nvCxnSpPr>
            <p:cNvPr id="42" name="直線單箭頭接點 41"/>
            <p:cNvCxnSpPr/>
            <p:nvPr/>
          </p:nvCxnSpPr>
          <p:spPr>
            <a:xfrm flipV="1">
              <a:off x="1873280" y="4022816"/>
              <a:ext cx="790054" cy="812135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文字方塊 44"/>
            <p:cNvSpPr txBox="1"/>
            <p:nvPr/>
          </p:nvSpPr>
          <p:spPr>
            <a:xfrm>
              <a:off x="2066872" y="4412044"/>
              <a:ext cx="7781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rgbClr val="FF0000"/>
                  </a:solidFill>
                </a:rPr>
                <a:t>1/2</a:t>
              </a:r>
              <a:endParaRPr lang="zh-TW" altLang="en-US" sz="2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251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5" grpId="0"/>
      <p:bldP spid="36" grpId="0"/>
      <p:bldP spid="37" grpId="0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Importance</a:t>
            </a:r>
            <a:r>
              <a:rPr lang="zh-TW" altLang="en-US" dirty="0"/>
              <a:t> </a:t>
            </a:r>
            <a:r>
              <a:rPr lang="en-US" altLang="zh-TW" dirty="0"/>
              <a:t>- Formulas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5084858" y="2166557"/>
                <a:ext cx="1958548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858" y="2166557"/>
                <a:ext cx="1958548" cy="69147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5084858" y="3005570"/>
                <a:ext cx="1289392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858" y="3005570"/>
                <a:ext cx="1289392" cy="69384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5084858" y="4029478"/>
                <a:ext cx="3055901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858" y="4029478"/>
                <a:ext cx="3055901" cy="69384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5084858" y="5053386"/>
                <a:ext cx="2179764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858" y="5053386"/>
                <a:ext cx="2179764" cy="69384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圖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961" y="2023589"/>
            <a:ext cx="2781068" cy="14517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565264" y="3860118"/>
                <a:ext cx="23640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264" y="3860118"/>
                <a:ext cx="2364058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752336" y="4674311"/>
                <a:ext cx="399629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The solution x is in the </a:t>
                </a:r>
                <a:r>
                  <a:rPr lang="en-US" altLang="zh-TW" sz="2800" dirty="0" err="1"/>
                  <a:t>eigenspace</a:t>
                </a:r>
                <a:r>
                  <a:rPr lang="en-US" altLang="zh-TW" sz="2800" dirty="0"/>
                  <a:t> of eigenvalue </a:t>
                </a:r>
                <a14:m>
                  <m:oMath xmlns:m="http://schemas.openxmlformats.org/officeDocument/2006/math">
                    <m:r>
                      <a:rPr lang="zh-TW" altLang="en-US" sz="280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336" y="4674311"/>
                <a:ext cx="3996291" cy="1384995"/>
              </a:xfrm>
              <a:prstGeom prst="rect">
                <a:avLst/>
              </a:prstGeom>
              <a:blipFill rotWithShape="0">
                <a:blip r:embed="rId9"/>
                <a:stretch>
                  <a:fillRect l="-3049" t="-4405" r="-1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302896" y="2069169"/>
                <a:ext cx="1204432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896" y="2069169"/>
                <a:ext cx="1204432" cy="136062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18"/>
          <p:cNvSpPr/>
          <p:nvPr/>
        </p:nvSpPr>
        <p:spPr>
          <a:xfrm>
            <a:off x="4909816" y="1961167"/>
            <a:ext cx="3587750" cy="42128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向右箭號 19"/>
          <p:cNvSpPr/>
          <p:nvPr/>
        </p:nvSpPr>
        <p:spPr>
          <a:xfrm flipH="1">
            <a:off x="3455656" y="3894754"/>
            <a:ext cx="1292971" cy="45394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909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Importance</a:t>
            </a:r>
            <a:r>
              <a:rPr lang="zh-TW" altLang="en-US" dirty="0"/>
              <a:t> </a:t>
            </a:r>
            <a:r>
              <a:rPr lang="en-US" altLang="zh-TW" dirty="0"/>
              <a:t>- Formulas</a:t>
            </a:r>
            <a:endParaRPr lang="zh-TW" altLang="en-US" dirty="0"/>
          </a:p>
        </p:txBody>
      </p:sp>
      <p:sp>
        <p:nvSpPr>
          <p:cNvPr id="10" name="橢圓 9"/>
          <p:cNvSpPr/>
          <p:nvPr/>
        </p:nvSpPr>
        <p:spPr>
          <a:xfrm>
            <a:off x="5142662" y="2360166"/>
            <a:ext cx="899886" cy="89988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13" name="橢圓 12"/>
          <p:cNvSpPr/>
          <p:nvPr/>
        </p:nvSpPr>
        <p:spPr>
          <a:xfrm>
            <a:off x="5142662" y="4590613"/>
            <a:ext cx="899886" cy="89988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2</a:t>
            </a:r>
            <a:endParaRPr lang="zh-TW" altLang="en-US" sz="2400" dirty="0"/>
          </a:p>
        </p:txBody>
      </p:sp>
      <p:sp>
        <p:nvSpPr>
          <p:cNvPr id="14" name="橢圓 13"/>
          <p:cNvSpPr/>
          <p:nvPr/>
        </p:nvSpPr>
        <p:spPr>
          <a:xfrm>
            <a:off x="7337947" y="2305402"/>
            <a:ext cx="899886" cy="89988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sp>
        <p:nvSpPr>
          <p:cNvPr id="15" name="橢圓 14"/>
          <p:cNvSpPr/>
          <p:nvPr/>
        </p:nvSpPr>
        <p:spPr>
          <a:xfrm>
            <a:off x="7337947" y="4590613"/>
            <a:ext cx="899886" cy="89988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4</a:t>
            </a:r>
            <a:endParaRPr lang="zh-TW" altLang="en-US" sz="2400" dirty="0"/>
          </a:p>
        </p:txBody>
      </p:sp>
      <p:cxnSp>
        <p:nvCxnSpPr>
          <p:cNvPr id="16" name="直線單箭頭接點 15"/>
          <p:cNvCxnSpPr/>
          <p:nvPr/>
        </p:nvCxnSpPr>
        <p:spPr>
          <a:xfrm>
            <a:off x="6106046" y="2645818"/>
            <a:ext cx="122827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flipH="1">
            <a:off x="6106046" y="2821232"/>
            <a:ext cx="116114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rot="16200000" flipH="1">
            <a:off x="4961238" y="3942914"/>
            <a:ext cx="129539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rot="10800000" flipH="1">
            <a:off x="6042547" y="5017670"/>
            <a:ext cx="129539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stCxn id="13" idx="7"/>
            <a:endCxn id="14" idx="3"/>
          </p:cNvCxnSpPr>
          <p:nvPr/>
        </p:nvCxnSpPr>
        <p:spPr>
          <a:xfrm flipV="1">
            <a:off x="5910763" y="3073503"/>
            <a:ext cx="1558969" cy="16488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rot="5400000" flipH="1">
            <a:off x="7140190" y="3889164"/>
            <a:ext cx="129539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H="1" flipV="1">
            <a:off x="5897735" y="3153467"/>
            <a:ext cx="1641847" cy="14889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>
            <a:off x="5762615" y="3294090"/>
            <a:ext cx="1625515" cy="14809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5073678" y="1806805"/>
                <a:ext cx="10705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678" y="1806805"/>
                <a:ext cx="1070517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5073678" y="5572068"/>
                <a:ext cx="10705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678" y="5572068"/>
                <a:ext cx="1070517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7267188" y="1843737"/>
                <a:ext cx="10705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188" y="1843737"/>
                <a:ext cx="1070517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7334318" y="5578939"/>
                <a:ext cx="10705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318" y="5578939"/>
                <a:ext cx="1070517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5822327" y="1862449"/>
            <a:ext cx="567438" cy="47285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12</a:t>
            </a:r>
            <a:endParaRPr lang="zh-TW" altLang="en-US" sz="2400" dirty="0"/>
          </a:p>
        </p:txBody>
      </p:sp>
      <p:sp>
        <p:nvSpPr>
          <p:cNvPr id="28" name="矩形 27"/>
          <p:cNvSpPr/>
          <p:nvPr/>
        </p:nvSpPr>
        <p:spPr>
          <a:xfrm>
            <a:off x="5860476" y="5560875"/>
            <a:ext cx="567438" cy="47285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4</a:t>
            </a:r>
            <a:endParaRPr lang="zh-TW" altLang="en-US" sz="2400" dirty="0"/>
          </a:p>
        </p:txBody>
      </p:sp>
      <p:sp>
        <p:nvSpPr>
          <p:cNvPr id="29" name="矩形 28"/>
          <p:cNvSpPr/>
          <p:nvPr/>
        </p:nvSpPr>
        <p:spPr>
          <a:xfrm>
            <a:off x="8004050" y="1864623"/>
            <a:ext cx="567438" cy="47285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9</a:t>
            </a:r>
            <a:endParaRPr lang="zh-TW" altLang="en-US" sz="2400" dirty="0"/>
          </a:p>
        </p:txBody>
      </p:sp>
      <p:sp>
        <p:nvSpPr>
          <p:cNvPr id="30" name="矩形 29"/>
          <p:cNvSpPr/>
          <p:nvPr/>
        </p:nvSpPr>
        <p:spPr>
          <a:xfrm>
            <a:off x="8053986" y="5559350"/>
            <a:ext cx="567438" cy="47285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6</a:t>
            </a:r>
            <a:endParaRPr lang="zh-TW" altLang="en-US" sz="2400" dirty="0"/>
          </a:p>
        </p:txBody>
      </p:sp>
      <p:pic>
        <p:nvPicPr>
          <p:cNvPr id="31" name="圖片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961" y="2023589"/>
            <a:ext cx="2781068" cy="14517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1565264" y="3860118"/>
                <a:ext cx="23640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264" y="3860118"/>
                <a:ext cx="2364058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3302896" y="2069169"/>
                <a:ext cx="1204432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896" y="2069169"/>
                <a:ext cx="1204432" cy="136062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/>
              <p:cNvSpPr txBox="1"/>
              <p:nvPr/>
            </p:nvSpPr>
            <p:spPr>
              <a:xfrm>
                <a:off x="752336" y="4674311"/>
                <a:ext cx="399629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The solution x is in the </a:t>
                </a:r>
                <a:r>
                  <a:rPr lang="en-US" altLang="zh-TW" sz="2800" dirty="0" err="1"/>
                  <a:t>eigenspace</a:t>
                </a:r>
                <a:r>
                  <a:rPr lang="en-US" altLang="zh-TW" sz="2800" dirty="0"/>
                  <a:t> of eigenvalue </a:t>
                </a:r>
                <a14:m>
                  <m:oMath xmlns:m="http://schemas.openxmlformats.org/officeDocument/2006/math">
                    <m:r>
                      <a:rPr lang="zh-TW" altLang="en-US" sz="280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336" y="4674311"/>
                <a:ext cx="3996291" cy="1384995"/>
              </a:xfrm>
              <a:prstGeom prst="rect">
                <a:avLst/>
              </a:prstGeom>
              <a:blipFill rotWithShape="0">
                <a:blip r:embed="rId10"/>
                <a:stretch>
                  <a:fillRect l="-3049" t="-4405" r="-1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430755" y="6086678"/>
                <a:ext cx="31412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𝑆𝑝𝑎𝑛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zh-TW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en-US" altLang="zh-TW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altLang="zh-TW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4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zh-TW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9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altLang="zh-TW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6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755" y="6086678"/>
                <a:ext cx="3141245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2913" b="-327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720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29" grpId="0" animBg="1"/>
      <p:bldP spid="30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Eigenvalue = 1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7004" y="1887444"/>
            <a:ext cx="4003675" cy="209002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719" y="168371"/>
            <a:ext cx="2329731" cy="2391949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687004" y="4144869"/>
            <a:ext cx="4347591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Column-stochastic Matrix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180908" y="4841477"/>
                <a:ext cx="577143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Column-stochastic matrix always have eigenvalue </a:t>
                </a:r>
                <a14:m>
                  <m:oMath xmlns:m="http://schemas.openxmlformats.org/officeDocument/2006/math">
                    <m:r>
                      <a:rPr lang="zh-TW" altLang="en-US" sz="28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TW" sz="2800" dirty="0"/>
                  <a:t>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908" y="4841477"/>
                <a:ext cx="5771436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2220" t="-5732" r="-1586" b="-171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/>
          <p:cNvSpPr txBox="1"/>
          <p:nvPr/>
        </p:nvSpPr>
        <p:spPr>
          <a:xfrm>
            <a:off x="3089729" y="5968972"/>
            <a:ext cx="5665821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How about the Dangling nodes 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只入不出</a:t>
            </a:r>
            <a:r>
              <a:rPr lang="en-US" altLang="zh-TW" sz="2400" dirty="0"/>
              <a:t>)?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6514719" y="2554698"/>
                <a:ext cx="23640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719" y="2554698"/>
                <a:ext cx="2364058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733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Unique Ranking?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5142662" y="2360166"/>
            <a:ext cx="899886" cy="89988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5" name="橢圓 4"/>
          <p:cNvSpPr/>
          <p:nvPr/>
        </p:nvSpPr>
        <p:spPr>
          <a:xfrm>
            <a:off x="5142662" y="4590613"/>
            <a:ext cx="899886" cy="89988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2</a:t>
            </a:r>
            <a:endParaRPr lang="zh-TW" altLang="en-US" sz="2400" dirty="0"/>
          </a:p>
        </p:txBody>
      </p:sp>
      <p:sp>
        <p:nvSpPr>
          <p:cNvPr id="6" name="橢圓 5"/>
          <p:cNvSpPr/>
          <p:nvPr/>
        </p:nvSpPr>
        <p:spPr>
          <a:xfrm>
            <a:off x="7337947" y="2305402"/>
            <a:ext cx="899886" cy="89988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sp>
        <p:nvSpPr>
          <p:cNvPr id="7" name="橢圓 6"/>
          <p:cNvSpPr/>
          <p:nvPr/>
        </p:nvSpPr>
        <p:spPr>
          <a:xfrm>
            <a:off x="7337947" y="4590613"/>
            <a:ext cx="899886" cy="89988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4</a:t>
            </a:r>
            <a:endParaRPr lang="zh-TW" altLang="en-US" sz="2400" dirty="0"/>
          </a:p>
        </p:txBody>
      </p:sp>
      <p:cxnSp>
        <p:nvCxnSpPr>
          <p:cNvPr id="8" name="直線單箭頭接點 7"/>
          <p:cNvCxnSpPr/>
          <p:nvPr/>
        </p:nvCxnSpPr>
        <p:spPr>
          <a:xfrm>
            <a:off x="6106046" y="2645818"/>
            <a:ext cx="122827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H="1">
            <a:off x="6106046" y="2821232"/>
            <a:ext cx="116114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rot="16200000" flipH="1">
            <a:off x="4961238" y="3942914"/>
            <a:ext cx="129539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rot="10800000" flipH="1">
            <a:off x="6042547" y="5017670"/>
            <a:ext cx="129539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>
            <a:stCxn id="5" idx="7"/>
            <a:endCxn id="6" idx="3"/>
          </p:cNvCxnSpPr>
          <p:nvPr/>
        </p:nvCxnSpPr>
        <p:spPr>
          <a:xfrm flipV="1">
            <a:off x="5910763" y="3073503"/>
            <a:ext cx="1558969" cy="16488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rot="5400000" flipH="1">
            <a:off x="7140190" y="3889164"/>
            <a:ext cx="129539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H="1" flipV="1">
            <a:off x="5897735" y="3153467"/>
            <a:ext cx="1641847" cy="14889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5762615" y="3294090"/>
            <a:ext cx="1625515" cy="14809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5073678" y="1806805"/>
                <a:ext cx="10705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678" y="1806805"/>
                <a:ext cx="1070517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5073678" y="5572068"/>
                <a:ext cx="10705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678" y="5572068"/>
                <a:ext cx="1070517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7267188" y="1843737"/>
                <a:ext cx="10705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188" y="1843737"/>
                <a:ext cx="1070517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7334318" y="5578939"/>
                <a:ext cx="10705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318" y="5578939"/>
                <a:ext cx="1070517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19"/>
          <p:cNvSpPr/>
          <p:nvPr/>
        </p:nvSpPr>
        <p:spPr>
          <a:xfrm>
            <a:off x="5822327" y="1862449"/>
            <a:ext cx="567438" cy="47285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12</a:t>
            </a:r>
            <a:endParaRPr lang="zh-TW" altLang="en-US" sz="2400" dirty="0"/>
          </a:p>
        </p:txBody>
      </p:sp>
      <p:sp>
        <p:nvSpPr>
          <p:cNvPr id="21" name="矩形 20"/>
          <p:cNvSpPr/>
          <p:nvPr/>
        </p:nvSpPr>
        <p:spPr>
          <a:xfrm>
            <a:off x="5860476" y="5560875"/>
            <a:ext cx="567438" cy="47285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4</a:t>
            </a:r>
            <a:endParaRPr lang="zh-TW" altLang="en-US" sz="2400" dirty="0"/>
          </a:p>
        </p:txBody>
      </p:sp>
      <p:sp>
        <p:nvSpPr>
          <p:cNvPr id="22" name="矩形 21"/>
          <p:cNvSpPr/>
          <p:nvPr/>
        </p:nvSpPr>
        <p:spPr>
          <a:xfrm>
            <a:off x="8004050" y="1864623"/>
            <a:ext cx="567438" cy="47285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9</a:t>
            </a:r>
            <a:endParaRPr lang="zh-TW" altLang="en-US" sz="2400" dirty="0"/>
          </a:p>
        </p:txBody>
      </p:sp>
      <p:sp>
        <p:nvSpPr>
          <p:cNvPr id="23" name="矩形 22"/>
          <p:cNvSpPr/>
          <p:nvPr/>
        </p:nvSpPr>
        <p:spPr>
          <a:xfrm>
            <a:off x="8053986" y="5559350"/>
            <a:ext cx="567438" cy="47285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6</a:t>
            </a:r>
            <a:endParaRPr lang="zh-TW" altLang="en-US" sz="2400" dirty="0"/>
          </a:p>
        </p:txBody>
      </p:sp>
      <p:pic>
        <p:nvPicPr>
          <p:cNvPr id="24" name="圖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0732" y="1865915"/>
            <a:ext cx="3244470" cy="16936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1027253" y="3680742"/>
                <a:ext cx="42041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Having eigenvalue </a:t>
                </a:r>
                <a14:m>
                  <m:oMath xmlns:m="http://schemas.openxmlformats.org/officeDocument/2006/math">
                    <m:r>
                      <a:rPr lang="zh-TW" altLang="en-US" sz="280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253" y="3680742"/>
                <a:ext cx="4204147" cy="523220"/>
              </a:xfrm>
              <a:prstGeom prst="rect">
                <a:avLst/>
              </a:prstGeom>
              <a:blipFill rotWithShape="0">
                <a:blip r:embed="rId8"/>
                <a:stretch>
                  <a:fillRect l="-3048"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字方塊 25"/>
          <p:cNvSpPr txBox="1"/>
          <p:nvPr/>
        </p:nvSpPr>
        <p:spPr>
          <a:xfrm>
            <a:off x="1028274" y="4277454"/>
            <a:ext cx="3394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If the dimension of the subspace is 1</a:t>
            </a:r>
            <a:endParaRPr lang="zh-TW" altLang="en-US" sz="28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2082207" y="5305053"/>
            <a:ext cx="2730797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Unique Ranking</a:t>
            </a:r>
            <a:endParaRPr lang="zh-TW" altLang="en-US" sz="28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076069" y="5952099"/>
            <a:ext cx="2730797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Unique Score</a:t>
            </a:r>
            <a:endParaRPr lang="zh-TW" altLang="en-US" sz="2800" dirty="0"/>
          </a:p>
        </p:txBody>
      </p:sp>
      <p:sp>
        <p:nvSpPr>
          <p:cNvPr id="29" name="向右箭號 28"/>
          <p:cNvSpPr/>
          <p:nvPr/>
        </p:nvSpPr>
        <p:spPr>
          <a:xfrm>
            <a:off x="518135" y="6032208"/>
            <a:ext cx="1463065" cy="355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/>
          <p:cNvSpPr txBox="1"/>
          <p:nvPr/>
        </p:nvSpPr>
        <p:spPr>
          <a:xfrm>
            <a:off x="377635" y="5650133"/>
            <a:ext cx="165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constraint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4065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29" grpId="0" animBg="1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向下箭號 52"/>
          <p:cNvSpPr/>
          <p:nvPr/>
        </p:nvSpPr>
        <p:spPr>
          <a:xfrm rot="19024476">
            <a:off x="2314589" y="5096836"/>
            <a:ext cx="445675" cy="63421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Unique Ranking?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469" y="247384"/>
            <a:ext cx="3414568" cy="19186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772917" y="2137084"/>
                <a:ext cx="30289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Dim for </a:t>
                </a:r>
                <a14:m>
                  <m:oMath xmlns:m="http://schemas.openxmlformats.org/officeDocument/2006/math">
                    <m:r>
                      <a:rPr lang="zh-TW" altLang="en-US" sz="240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2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917" y="2137084"/>
                <a:ext cx="3028950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橢圓 7"/>
          <p:cNvSpPr/>
          <p:nvPr/>
        </p:nvSpPr>
        <p:spPr>
          <a:xfrm>
            <a:off x="1523033" y="3084209"/>
            <a:ext cx="540000" cy="540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9" name="橢圓 8"/>
          <p:cNvSpPr/>
          <p:nvPr/>
        </p:nvSpPr>
        <p:spPr>
          <a:xfrm>
            <a:off x="1508130" y="4453672"/>
            <a:ext cx="540000" cy="54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2</a:t>
            </a:r>
            <a:endParaRPr lang="zh-TW" altLang="en-US" sz="2400" dirty="0"/>
          </a:p>
        </p:txBody>
      </p:sp>
      <p:sp>
        <p:nvSpPr>
          <p:cNvPr id="10" name="橢圓 9"/>
          <p:cNvSpPr/>
          <p:nvPr/>
        </p:nvSpPr>
        <p:spPr>
          <a:xfrm>
            <a:off x="2914645" y="3084209"/>
            <a:ext cx="540000" cy="54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sp>
        <p:nvSpPr>
          <p:cNvPr id="11" name="橢圓 10"/>
          <p:cNvSpPr/>
          <p:nvPr/>
        </p:nvSpPr>
        <p:spPr>
          <a:xfrm>
            <a:off x="2914645" y="4489983"/>
            <a:ext cx="540000" cy="54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4</a:t>
            </a:r>
            <a:endParaRPr lang="zh-TW" altLang="en-US" sz="2400" dirty="0"/>
          </a:p>
        </p:txBody>
      </p:sp>
      <p:sp>
        <p:nvSpPr>
          <p:cNvPr id="12" name="橢圓 11"/>
          <p:cNvSpPr/>
          <p:nvPr/>
        </p:nvSpPr>
        <p:spPr>
          <a:xfrm>
            <a:off x="3970375" y="3784066"/>
            <a:ext cx="540000" cy="540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5</a:t>
            </a:r>
            <a:endParaRPr lang="zh-TW" altLang="en-US" sz="2400" dirty="0"/>
          </a:p>
        </p:txBody>
      </p:sp>
      <p:cxnSp>
        <p:nvCxnSpPr>
          <p:cNvPr id="14" name="直線單箭頭接點 13"/>
          <p:cNvCxnSpPr/>
          <p:nvPr/>
        </p:nvCxnSpPr>
        <p:spPr>
          <a:xfrm>
            <a:off x="1672711" y="3621179"/>
            <a:ext cx="0" cy="8657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flipV="1">
            <a:off x="1875069" y="3621179"/>
            <a:ext cx="0" cy="8657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>
            <a:off x="3091936" y="3621179"/>
            <a:ext cx="0" cy="8657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V="1">
            <a:off x="3294294" y="3621179"/>
            <a:ext cx="0" cy="8657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stCxn id="12" idx="1"/>
          </p:cNvCxnSpPr>
          <p:nvPr/>
        </p:nvCxnSpPr>
        <p:spPr>
          <a:xfrm flipH="1" flipV="1">
            <a:off x="3495279" y="3475937"/>
            <a:ext cx="554177" cy="3872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>
            <a:stCxn id="12" idx="3"/>
          </p:cNvCxnSpPr>
          <p:nvPr/>
        </p:nvCxnSpPr>
        <p:spPr>
          <a:xfrm flipH="1">
            <a:off x="3431258" y="4244985"/>
            <a:ext cx="618198" cy="5051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863661" y="3123376"/>
            <a:ext cx="628650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1/2</a:t>
            </a:r>
            <a:endParaRPr lang="zh-TW" altLang="en-US" sz="24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860611" y="4464052"/>
            <a:ext cx="628650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1/2</a:t>
            </a:r>
            <a:endParaRPr lang="zh-TW" altLang="en-US" sz="24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2432982" y="3084209"/>
            <a:ext cx="441029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425805" y="4500525"/>
            <a:ext cx="441029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3538219" y="3809974"/>
            <a:ext cx="441029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30" name="橢圓 29"/>
          <p:cNvSpPr/>
          <p:nvPr/>
        </p:nvSpPr>
        <p:spPr>
          <a:xfrm>
            <a:off x="5711914" y="3084209"/>
            <a:ext cx="540000" cy="540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31" name="橢圓 30"/>
          <p:cNvSpPr/>
          <p:nvPr/>
        </p:nvSpPr>
        <p:spPr>
          <a:xfrm>
            <a:off x="5697011" y="4453672"/>
            <a:ext cx="540000" cy="54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2</a:t>
            </a:r>
            <a:endParaRPr lang="zh-TW" altLang="en-US" sz="2400" dirty="0"/>
          </a:p>
        </p:txBody>
      </p:sp>
      <p:sp>
        <p:nvSpPr>
          <p:cNvPr id="32" name="橢圓 31"/>
          <p:cNvSpPr/>
          <p:nvPr/>
        </p:nvSpPr>
        <p:spPr>
          <a:xfrm>
            <a:off x="7103526" y="3084209"/>
            <a:ext cx="540000" cy="54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sp>
        <p:nvSpPr>
          <p:cNvPr id="33" name="橢圓 32"/>
          <p:cNvSpPr/>
          <p:nvPr/>
        </p:nvSpPr>
        <p:spPr>
          <a:xfrm>
            <a:off x="7103526" y="4489983"/>
            <a:ext cx="540000" cy="54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4</a:t>
            </a:r>
            <a:endParaRPr lang="zh-TW" altLang="en-US" sz="2400" dirty="0"/>
          </a:p>
        </p:txBody>
      </p:sp>
      <p:sp>
        <p:nvSpPr>
          <p:cNvPr id="34" name="橢圓 33"/>
          <p:cNvSpPr/>
          <p:nvPr/>
        </p:nvSpPr>
        <p:spPr>
          <a:xfrm>
            <a:off x="8159256" y="3784066"/>
            <a:ext cx="540000" cy="540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5</a:t>
            </a:r>
            <a:endParaRPr lang="zh-TW" altLang="en-US" sz="2400" dirty="0"/>
          </a:p>
        </p:txBody>
      </p:sp>
      <p:cxnSp>
        <p:nvCxnSpPr>
          <p:cNvPr id="35" name="直線單箭頭接點 34"/>
          <p:cNvCxnSpPr/>
          <p:nvPr/>
        </p:nvCxnSpPr>
        <p:spPr>
          <a:xfrm>
            <a:off x="5861592" y="3621179"/>
            <a:ext cx="0" cy="8657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 flipV="1">
            <a:off x="6063950" y="3621179"/>
            <a:ext cx="0" cy="8657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/>
          <p:nvPr/>
        </p:nvCxnSpPr>
        <p:spPr>
          <a:xfrm>
            <a:off x="7280817" y="3621179"/>
            <a:ext cx="0" cy="8657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 flipV="1">
            <a:off x="7483175" y="3621179"/>
            <a:ext cx="0" cy="8657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>
            <a:stCxn id="34" idx="1"/>
          </p:cNvCxnSpPr>
          <p:nvPr/>
        </p:nvCxnSpPr>
        <p:spPr>
          <a:xfrm flipH="1" flipV="1">
            <a:off x="7684160" y="3475937"/>
            <a:ext cx="554177" cy="3872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>
            <a:stCxn id="34" idx="3"/>
          </p:cNvCxnSpPr>
          <p:nvPr/>
        </p:nvCxnSpPr>
        <p:spPr>
          <a:xfrm flipH="1">
            <a:off x="7620139" y="4244985"/>
            <a:ext cx="618198" cy="5051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字方塊 44"/>
          <p:cNvSpPr txBox="1"/>
          <p:nvPr/>
        </p:nvSpPr>
        <p:spPr>
          <a:xfrm>
            <a:off x="7727100" y="3809974"/>
            <a:ext cx="441029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5233277" y="3102944"/>
            <a:ext cx="441029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47" name="文字方塊 46"/>
          <p:cNvSpPr txBox="1"/>
          <p:nvPr/>
        </p:nvSpPr>
        <p:spPr>
          <a:xfrm>
            <a:off x="5226100" y="4519260"/>
            <a:ext cx="441029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6464853" y="3123376"/>
            <a:ext cx="628650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1/2</a:t>
            </a:r>
            <a:endParaRPr lang="zh-TW" altLang="en-US" sz="2400" dirty="0"/>
          </a:p>
        </p:txBody>
      </p:sp>
      <p:sp>
        <p:nvSpPr>
          <p:cNvPr id="49" name="文字方塊 48"/>
          <p:cNvSpPr txBox="1"/>
          <p:nvPr/>
        </p:nvSpPr>
        <p:spPr>
          <a:xfrm>
            <a:off x="6461803" y="4464052"/>
            <a:ext cx="628650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1/2</a:t>
            </a:r>
            <a:endParaRPr lang="zh-TW" altLang="en-US" sz="2400" dirty="0"/>
          </a:p>
        </p:txBody>
      </p:sp>
      <p:sp>
        <p:nvSpPr>
          <p:cNvPr id="50" name="文字方塊 49"/>
          <p:cNvSpPr txBox="1"/>
          <p:nvPr/>
        </p:nvSpPr>
        <p:spPr>
          <a:xfrm>
            <a:off x="2619694" y="5568448"/>
            <a:ext cx="4549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Any linear combination is in the </a:t>
            </a:r>
            <a:r>
              <a:rPr lang="en-US" altLang="zh-TW" sz="2400" dirty="0" err="1"/>
              <a:t>eigenspace</a:t>
            </a:r>
            <a:r>
              <a:rPr lang="en-US" altLang="zh-TW" sz="2400" dirty="0"/>
              <a:t>  </a:t>
            </a:r>
            <a:endParaRPr lang="zh-TW" altLang="en-US" sz="2400" dirty="0"/>
          </a:p>
        </p:txBody>
      </p:sp>
      <p:sp>
        <p:nvSpPr>
          <p:cNvPr id="51" name="文字方塊 50"/>
          <p:cNvSpPr txBox="1"/>
          <p:nvPr/>
        </p:nvSpPr>
        <p:spPr>
          <a:xfrm>
            <a:off x="461342" y="2459311"/>
            <a:ext cx="1206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Basis:</a:t>
            </a:r>
            <a:endParaRPr lang="zh-TW" altLang="en-US" sz="2400" dirty="0"/>
          </a:p>
        </p:txBody>
      </p:sp>
      <p:sp>
        <p:nvSpPr>
          <p:cNvPr id="52" name="文字方塊 51"/>
          <p:cNvSpPr txBox="1"/>
          <p:nvPr/>
        </p:nvSpPr>
        <p:spPr>
          <a:xfrm>
            <a:off x="5114443" y="6077240"/>
            <a:ext cx="360285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Not Unique Ranking</a:t>
            </a:r>
            <a:endParaRPr lang="zh-TW" altLang="en-US" sz="2800" dirty="0"/>
          </a:p>
        </p:txBody>
      </p:sp>
      <p:sp>
        <p:nvSpPr>
          <p:cNvPr id="55" name="向下箭號 54"/>
          <p:cNvSpPr/>
          <p:nvPr/>
        </p:nvSpPr>
        <p:spPr>
          <a:xfrm rot="2575524" flipH="1">
            <a:off x="6282176" y="5045513"/>
            <a:ext cx="445675" cy="63421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文字方塊 55"/>
          <p:cNvSpPr txBox="1"/>
          <p:nvPr/>
        </p:nvSpPr>
        <p:spPr>
          <a:xfrm>
            <a:off x="1064742" y="1723390"/>
            <a:ext cx="3869382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How about dimension &gt; 1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3872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/>
      <p:bldP spid="51" grpId="0"/>
      <p:bldP spid="52" grpId="0" animBg="1"/>
      <p:bldP spid="55" grpId="0" animBg="1"/>
      <p:bldP spid="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143432"/>
            <a:ext cx="7886700" cy="1325563"/>
          </a:xfrm>
        </p:spPr>
        <p:txBody>
          <a:bodyPr/>
          <a:lstStyle/>
          <a:p>
            <a:r>
              <a:rPr lang="en-US" altLang="zh-TW" dirty="0" smtClean="0"/>
              <a:t>Stochastic Matrix 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Consider 3 </a:t>
                </a:r>
                <a:r>
                  <a:rPr lang="en-US" altLang="zh-TW" dirty="0" err="1" smtClean="0"/>
                  <a:t>YouBike</a:t>
                </a:r>
                <a:r>
                  <a:rPr lang="en-US" altLang="zh-TW" dirty="0" smtClean="0"/>
                  <a:t> stations </a:t>
                </a:r>
                <a:r>
                  <a:rPr lang="en-US" altLang="zh-TW" dirty="0" smtClean="0"/>
                  <a:t>1</a:t>
                </a:r>
                <a:r>
                  <a:rPr lang="en-US" altLang="zh-TW" dirty="0"/>
                  <a:t>, 2, 3 on </a:t>
                </a:r>
                <a:r>
                  <a:rPr lang="en-US" altLang="zh-TW" dirty="0" smtClean="0"/>
                  <a:t>campus.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dirty="0" smtClean="0"/>
                  <a:t> be the probability that a bike rented at location </a:t>
                </a:r>
                <a:r>
                  <a:rPr lang="en-US" altLang="zh-TW" i="1" dirty="0" smtClean="0">
                    <a:latin typeface="Adobe Caslon Pro Bold" panose="0205070206050A020403" pitchFamily="18" charset="0"/>
                  </a:rPr>
                  <a:t>j</a:t>
                </a:r>
                <a:r>
                  <a:rPr lang="en-US" altLang="zh-TW" dirty="0" smtClean="0"/>
                  <a:t> will be returned to location </a:t>
                </a:r>
                <a:r>
                  <a:rPr lang="en-US" altLang="zh-TW" i="1" dirty="0" err="1" smtClean="0">
                    <a:latin typeface="Adobe Caslon Pro Bold" panose="0205070206050A020403" pitchFamily="18" charset="0"/>
                  </a:rPr>
                  <a:t>i</a:t>
                </a:r>
                <a:r>
                  <a:rPr lang="en-US" altLang="zh-TW" dirty="0" smtClean="0"/>
                  <a:t>. </a:t>
                </a:r>
                <a:endParaRPr lang="en-US" altLang="zh-TW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2241" r="-146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字方塊 18"/>
              <p:cNvSpPr txBox="1"/>
              <p:nvPr/>
            </p:nvSpPr>
            <p:spPr>
              <a:xfrm>
                <a:off x="658141" y="3460839"/>
                <a:ext cx="2735877" cy="9841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.4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.3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41" y="3460839"/>
                <a:ext cx="2735877" cy="9841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橢圓 13"/>
          <p:cNvSpPr/>
          <p:nvPr/>
        </p:nvSpPr>
        <p:spPr>
          <a:xfrm>
            <a:off x="6839883" y="192093"/>
            <a:ext cx="487123" cy="46959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18" name="橢圓 17"/>
          <p:cNvSpPr/>
          <p:nvPr/>
        </p:nvSpPr>
        <p:spPr>
          <a:xfrm>
            <a:off x="6839883" y="1356029"/>
            <a:ext cx="487123" cy="46959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2</a:t>
            </a:r>
            <a:endParaRPr lang="zh-TW" altLang="en-US" sz="2400" dirty="0"/>
          </a:p>
        </p:txBody>
      </p:sp>
      <p:sp>
        <p:nvSpPr>
          <p:cNvPr id="25" name="橢圓 24"/>
          <p:cNvSpPr/>
          <p:nvPr/>
        </p:nvSpPr>
        <p:spPr>
          <a:xfrm>
            <a:off x="8028227" y="163515"/>
            <a:ext cx="487123" cy="46959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cxnSp>
        <p:nvCxnSpPr>
          <p:cNvPr id="27" name="直線單箭頭接點 26"/>
          <p:cNvCxnSpPr/>
          <p:nvPr/>
        </p:nvCxnSpPr>
        <p:spPr>
          <a:xfrm>
            <a:off x="7361379" y="341158"/>
            <a:ext cx="6648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 flipH="1">
            <a:off x="7361379" y="545373"/>
            <a:ext cx="62854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 rot="16200000" flipH="1">
            <a:off x="6824418" y="1008859"/>
            <a:ext cx="67599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 flipV="1">
            <a:off x="6984890" y="656575"/>
            <a:ext cx="0" cy="7229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>
            <a:stCxn id="18" idx="7"/>
            <a:endCxn id="25" idx="3"/>
          </p:cNvCxnSpPr>
          <p:nvPr/>
        </p:nvCxnSpPr>
        <p:spPr>
          <a:xfrm flipV="1">
            <a:off x="7255669" y="564341"/>
            <a:ext cx="843896" cy="8604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/>
          <p:nvPr/>
        </p:nvCxnSpPr>
        <p:spPr>
          <a:xfrm flipH="1">
            <a:off x="7327007" y="637020"/>
            <a:ext cx="901199" cy="9233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文字方塊 44"/>
              <p:cNvSpPr txBox="1"/>
              <p:nvPr/>
            </p:nvSpPr>
            <p:spPr>
              <a:xfrm>
                <a:off x="7255669" y="469435"/>
                <a:ext cx="579488" cy="24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.5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5" name="文字方塊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5669" y="469435"/>
                <a:ext cx="579488" cy="240915"/>
              </a:xfrm>
              <a:prstGeom prst="rect">
                <a:avLst/>
              </a:prstGeom>
              <a:blipFill>
                <a:blip r:embed="rId5"/>
                <a:stretch>
                  <a:fillRect l="-2105" r="-5263" b="-8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文字方塊 45"/>
              <p:cNvSpPr txBox="1"/>
              <p:nvPr/>
            </p:nvSpPr>
            <p:spPr>
              <a:xfrm>
                <a:off x="7273220" y="-48822"/>
                <a:ext cx="579488" cy="24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TW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.4</m:t>
                      </m:r>
                    </m:oMath>
                  </m:oMathPara>
                </a14:m>
                <a:endParaRPr lang="zh-TW" altLang="en-US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6" name="文字方塊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3220" y="-48822"/>
                <a:ext cx="579488" cy="240915"/>
              </a:xfrm>
              <a:prstGeom prst="rect">
                <a:avLst/>
              </a:prstGeom>
              <a:blipFill>
                <a:blip r:embed="rId6"/>
                <a:stretch>
                  <a:fillRect l="-2105" r="-4211" b="-8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/>
              <p:cNvSpPr txBox="1"/>
              <p:nvPr/>
            </p:nvSpPr>
            <p:spPr>
              <a:xfrm>
                <a:off x="3710653" y="2927947"/>
                <a:ext cx="4804697" cy="2265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en-US" altLang="zh-TW" sz="2800" b="0" i="0" smtClean="0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altLang="zh-TW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800" dirty="0" smtClean="0"/>
                  <a:t>prob. </a:t>
                </a:r>
                <a14:m>
                  <m:oMath xmlns:m="http://schemas.openxmlformats.org/officeDocument/2006/math">
                    <m:r>
                      <a:rPr lang="en-US" altLang="zh-TW" sz="28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TW" sz="2800" i="0">
                        <a:latin typeface="Cambria Math" panose="02040503050406030204" pitchFamily="18" charset="0"/>
                      </a:rPr>
                      <m:t>.5</m:t>
                    </m:r>
                    <m:r>
                      <a:rPr lang="en-US" altLang="zh-TW" sz="280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8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zh-TW" sz="2800" b="0" i="0" smtClean="0">
                        <a:latin typeface="Cambria Math" panose="02040503050406030204" pitchFamily="18" charset="0"/>
                      </a:rPr>
                      <m:t>bike</m:t>
                    </m:r>
                    <m:r>
                      <a:rPr lang="en-US" altLang="zh-TW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800" b="0" i="0" smtClean="0">
                        <a:latin typeface="Cambria Math" panose="02040503050406030204" pitchFamily="18" charset="0"/>
                      </a:rPr>
                      <m:t>at</m:t>
                    </m:r>
                    <m:r>
                      <a:rPr lang="en-US" altLang="zh-TW" sz="28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zh-TW" sz="2800" b="0" i="0" smtClean="0">
                        <a:latin typeface="Cambria Math" panose="02040503050406030204" pitchFamily="18" charset="0"/>
                      </a:rPr>
                      <m:t>loc</m:t>
                    </m:r>
                    <m:r>
                      <a:rPr lang="en-US" altLang="zh-TW" sz="2800" b="0" i="0" smtClean="0">
                        <a:latin typeface="Cambria Math" panose="02040503050406030204" pitchFamily="18" charset="0"/>
                      </a:rPr>
                      <m:t>. 3 </m:t>
                    </m:r>
                    <m:r>
                      <m:rPr>
                        <m:sty m:val="p"/>
                      </m:rPr>
                      <a:rPr lang="en-US" altLang="zh-TW" sz="2800" b="0" i="0" smtClean="0">
                        <a:latin typeface="Cambria Math" panose="02040503050406030204" pitchFamily="18" charset="0"/>
                      </a:rPr>
                      <m:t>will</m:t>
                    </m:r>
                    <m:r>
                      <a:rPr lang="en-US" altLang="zh-TW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800" b="0" i="0" smtClean="0">
                        <a:latin typeface="Cambria Math" panose="02040503050406030204" pitchFamily="18" charset="0"/>
                      </a:rPr>
                      <m:t>be</m:t>
                    </m:r>
                    <m:r>
                      <a:rPr lang="en-US" altLang="zh-TW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800" b="0" i="0" smtClean="0">
                        <a:latin typeface="Cambria Math" panose="02040503050406030204" pitchFamily="18" charset="0"/>
                      </a:rPr>
                      <m:t>returned</m:t>
                    </m:r>
                    <m:r>
                      <a:rPr lang="en-US" altLang="zh-TW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800" b="0" i="0" smtClean="0">
                        <a:latin typeface="Cambria Math" panose="02040503050406030204" pitchFamily="18" charset="0"/>
                      </a:rPr>
                      <m:t>to</m:t>
                    </m:r>
                    <m:r>
                      <a:rPr lang="en-US" altLang="zh-TW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TW" sz="2800" b="0" i="0" dirty="0" smtClean="0">
                  <a:latin typeface="Cambria Math" panose="02040503050406030204" pitchFamily="18" charset="0"/>
                </a:endParaRPr>
              </a:p>
              <a:p>
                <a:r>
                  <a:rPr lang="en-US" altLang="zh-TW" sz="2800" b="0" dirty="0" smtClean="0"/>
                  <a:t>Loc. </a:t>
                </a:r>
                <a14:m>
                  <m:oMath xmlns:m="http://schemas.openxmlformats.org/officeDocument/2006/math">
                    <m:r>
                      <a:rPr lang="en-US" altLang="zh-TW" sz="2800" b="0" i="0" smtClean="0"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endParaRPr lang="en-US" altLang="zh-TW" sz="2800" b="0" dirty="0" smtClean="0"/>
              </a:p>
              <a:p>
                <a:endParaRPr lang="en-US" altLang="zh-TW" sz="2800" dirty="0" smtClean="0"/>
              </a:p>
              <a:p>
                <a:r>
                  <a:rPr lang="en-US" altLang="zh-TW" sz="2800" dirty="0" smtClean="0"/>
                  <a:t>Day 0 , bike distribution</a:t>
                </a:r>
                <a:r>
                  <a:rPr lang="zh-TW" altLang="en-US" sz="2800" dirty="0" smtClean="0"/>
                  <a:t> </a:t>
                </a:r>
                <a:endParaRPr lang="zh-TW" altLang="en-US" sz="2800" dirty="0"/>
              </a:p>
            </p:txBody>
          </p:sp>
        </mc:Choice>
        <mc:Fallback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653" y="2927947"/>
                <a:ext cx="4804697" cy="2265685"/>
              </a:xfrm>
              <a:prstGeom prst="rect">
                <a:avLst/>
              </a:prstGeom>
              <a:blipFill>
                <a:blip r:embed="rId7"/>
                <a:stretch>
                  <a:fillRect l="-2665" t="-2419" r="-2792" b="-672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文字方塊 47"/>
              <p:cNvSpPr txBox="1"/>
              <p:nvPr/>
            </p:nvSpPr>
            <p:spPr>
              <a:xfrm>
                <a:off x="7424921" y="4387636"/>
                <a:ext cx="1360822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921" y="4387636"/>
                <a:ext cx="1360822" cy="9766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9"/>
              <p:cNvSpPr txBox="1"/>
              <p:nvPr/>
            </p:nvSpPr>
            <p:spPr>
              <a:xfrm>
                <a:off x="816429" y="5350307"/>
                <a:ext cx="717349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 smtClean="0"/>
                  <a:t>Time 1</a:t>
                </a:r>
                <a:r>
                  <a:rPr lang="zh-TW" altLang="en-US" sz="1600" dirty="0" smtClean="0"/>
                  <a:t>          </a:t>
                </a:r>
                <a:r>
                  <a:rPr lang="en-US" altLang="zh-TW" sz="1600" dirty="0" smtClean="0"/>
                  <a:t>Time 2</a:t>
                </a:r>
                <a:r>
                  <a:rPr lang="zh-TW" altLang="en-US" sz="1600" dirty="0" smtClean="0"/>
                  <a:t>           </a:t>
                </a:r>
                <a:r>
                  <a:rPr lang="en-US" altLang="zh-TW" sz="1600" dirty="0" smtClean="0"/>
                  <a:t>Time 3</a:t>
                </a:r>
                <a:r>
                  <a:rPr lang="zh-TW" altLang="en-US" sz="1600" dirty="0" smtClean="0"/>
                  <a:t>          </a:t>
                </a:r>
                <a:r>
                  <a:rPr lang="en-US" altLang="zh-TW" sz="1600" dirty="0" smtClean="0"/>
                  <a:t>Time 4          Time 5     …</a:t>
                </a:r>
                <a:endParaRPr lang="en-US" altLang="zh-TW" sz="1600" dirty="0"/>
              </a:p>
              <a:p>
                <a:endParaRPr lang="en-US" altLang="zh-TW" sz="1600" dirty="0" smtClean="0"/>
              </a:p>
              <a:p>
                <a:r>
                  <a:rPr lang="en-US" altLang="zh-TW" sz="2800" dirty="0" smtClean="0"/>
                  <a:t>A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2800" dirty="0" smtClean="0"/>
                  <a:t>     A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2800" dirty="0" smtClean="0"/>
                  <a:t>     </a:t>
                </a:r>
                <a:r>
                  <a:rPr lang="en-US" altLang="zh-TW" sz="2800" dirty="0"/>
                  <a:t>A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baseline="3000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2800" dirty="0" smtClean="0"/>
                  <a:t>    A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baseline="3000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2800" dirty="0"/>
                  <a:t>  </a:t>
                </a:r>
                <a:r>
                  <a:rPr lang="en-US" altLang="zh-TW" sz="2800" dirty="0" smtClean="0"/>
                  <a:t>  A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baseline="3000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2800" dirty="0" smtClean="0"/>
                  <a:t>  …</a:t>
                </a:r>
              </a:p>
              <a:p>
                <a:endParaRPr lang="en-US" altLang="zh-TW" sz="280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29" y="5350307"/>
                <a:ext cx="7173495" cy="1446550"/>
              </a:xfrm>
              <a:prstGeom prst="rect">
                <a:avLst/>
              </a:prstGeom>
              <a:blipFill>
                <a:blip r:embed="rId9"/>
                <a:stretch>
                  <a:fillRect l="-1784" t="-126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單箭頭接點 11"/>
          <p:cNvCxnSpPr/>
          <p:nvPr/>
        </p:nvCxnSpPr>
        <p:spPr>
          <a:xfrm flipH="1">
            <a:off x="3249386" y="3347183"/>
            <a:ext cx="461267" cy="14613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字方塊 12"/>
              <p:cNvSpPr txBox="1"/>
              <p:nvPr/>
            </p:nvSpPr>
            <p:spPr>
              <a:xfrm>
                <a:off x="6894866" y="5515472"/>
                <a:ext cx="2122121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Steady state</a:t>
                </a:r>
              </a:p>
              <a:p>
                <a:r>
                  <a:rPr lang="en-US" altLang="zh-TW" sz="40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altLang="zh-TW" sz="40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sz="40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=</a:t>
                </a:r>
                <a:r>
                  <a:rPr lang="en-US" altLang="zh-TW" sz="40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40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sz="40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altLang="zh-TW" sz="4000" dirty="0" smtClean="0"/>
                  <a:t>? </a:t>
                </a:r>
                <a:endParaRPr lang="zh-TW" altLang="en-US" sz="4000" dirty="0"/>
              </a:p>
            </p:txBody>
          </p:sp>
        </mc:Choice>
        <mc:Fallback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866" y="5515472"/>
                <a:ext cx="2122121" cy="1077218"/>
              </a:xfrm>
              <a:prstGeom prst="rect">
                <a:avLst/>
              </a:prstGeom>
              <a:blipFill>
                <a:blip r:embed="rId10"/>
                <a:stretch>
                  <a:fillRect l="-10057" t="-4545" b="-238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橢圓 48"/>
          <p:cNvSpPr/>
          <p:nvPr/>
        </p:nvSpPr>
        <p:spPr>
          <a:xfrm>
            <a:off x="2706185" y="3209947"/>
            <a:ext cx="687833" cy="1485900"/>
          </a:xfrm>
          <a:prstGeom prst="ellipse">
            <a:avLst/>
          </a:prstGeom>
          <a:solidFill>
            <a:srgbClr val="E3FB35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文字方塊 49"/>
          <p:cNvSpPr txBox="1"/>
          <p:nvPr/>
        </p:nvSpPr>
        <p:spPr>
          <a:xfrm>
            <a:off x="2620736" y="4534378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Sum = 1</a:t>
            </a:r>
            <a:endParaRPr lang="zh-TW" altLang="en-US" dirty="0"/>
          </a:p>
        </p:txBody>
      </p:sp>
      <p:sp>
        <p:nvSpPr>
          <p:cNvPr id="51" name="文字方塊 50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96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4" grpId="0" animBg="1"/>
      <p:bldP spid="18" grpId="0" animBg="1"/>
      <p:bldP spid="25" grpId="0" animBg="1"/>
      <p:bldP spid="45" grpId="0"/>
      <p:bldP spid="46" grpId="0"/>
      <p:bldP spid="48" grpId="0"/>
      <p:bldP spid="49" grpId="0" animBg="1"/>
      <p:bldP spid="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Unique Ranking?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469" y="247384"/>
            <a:ext cx="3414568" cy="19186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772917" y="2137084"/>
                <a:ext cx="30289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Dim for </a:t>
                </a:r>
                <a14:m>
                  <m:oMath xmlns:m="http://schemas.openxmlformats.org/officeDocument/2006/math">
                    <m:r>
                      <a:rPr lang="zh-TW" altLang="en-US" sz="240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2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917" y="2137084"/>
                <a:ext cx="3028950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橢圓 7"/>
          <p:cNvSpPr/>
          <p:nvPr/>
        </p:nvSpPr>
        <p:spPr>
          <a:xfrm>
            <a:off x="1523033" y="3084209"/>
            <a:ext cx="540000" cy="540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9" name="橢圓 8"/>
          <p:cNvSpPr/>
          <p:nvPr/>
        </p:nvSpPr>
        <p:spPr>
          <a:xfrm>
            <a:off x="1508130" y="4453672"/>
            <a:ext cx="540000" cy="54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2</a:t>
            </a:r>
            <a:endParaRPr lang="zh-TW" altLang="en-US" sz="2400" dirty="0"/>
          </a:p>
        </p:txBody>
      </p:sp>
      <p:sp>
        <p:nvSpPr>
          <p:cNvPr id="10" name="橢圓 9"/>
          <p:cNvSpPr/>
          <p:nvPr/>
        </p:nvSpPr>
        <p:spPr>
          <a:xfrm>
            <a:off x="2914645" y="3084209"/>
            <a:ext cx="540000" cy="54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sp>
        <p:nvSpPr>
          <p:cNvPr id="11" name="橢圓 10"/>
          <p:cNvSpPr/>
          <p:nvPr/>
        </p:nvSpPr>
        <p:spPr>
          <a:xfrm>
            <a:off x="2914645" y="4489983"/>
            <a:ext cx="540000" cy="54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4</a:t>
            </a:r>
            <a:endParaRPr lang="zh-TW" altLang="en-US" sz="2400" dirty="0"/>
          </a:p>
        </p:txBody>
      </p:sp>
      <p:sp>
        <p:nvSpPr>
          <p:cNvPr id="12" name="橢圓 11"/>
          <p:cNvSpPr/>
          <p:nvPr/>
        </p:nvSpPr>
        <p:spPr>
          <a:xfrm>
            <a:off x="3970375" y="3784066"/>
            <a:ext cx="540000" cy="540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5</a:t>
            </a:r>
            <a:endParaRPr lang="zh-TW" altLang="en-US" sz="2400" dirty="0"/>
          </a:p>
        </p:txBody>
      </p:sp>
      <p:cxnSp>
        <p:nvCxnSpPr>
          <p:cNvPr id="14" name="直線單箭頭接點 13"/>
          <p:cNvCxnSpPr/>
          <p:nvPr/>
        </p:nvCxnSpPr>
        <p:spPr>
          <a:xfrm>
            <a:off x="1672711" y="3621179"/>
            <a:ext cx="0" cy="8657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flipV="1">
            <a:off x="1875069" y="3621179"/>
            <a:ext cx="0" cy="8657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>
            <a:off x="3091936" y="3621179"/>
            <a:ext cx="0" cy="8657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V="1">
            <a:off x="3294294" y="3621179"/>
            <a:ext cx="0" cy="8657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stCxn id="12" idx="1"/>
          </p:cNvCxnSpPr>
          <p:nvPr/>
        </p:nvCxnSpPr>
        <p:spPr>
          <a:xfrm flipH="1" flipV="1">
            <a:off x="3495279" y="3475937"/>
            <a:ext cx="554177" cy="3872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>
            <a:stCxn id="12" idx="3"/>
          </p:cNvCxnSpPr>
          <p:nvPr/>
        </p:nvCxnSpPr>
        <p:spPr>
          <a:xfrm flipH="1">
            <a:off x="3431258" y="4244985"/>
            <a:ext cx="618198" cy="5051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863661" y="3123376"/>
            <a:ext cx="628650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1/2</a:t>
            </a:r>
            <a:endParaRPr lang="zh-TW" altLang="en-US" sz="24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860611" y="4464052"/>
            <a:ext cx="628650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1/2</a:t>
            </a:r>
            <a:endParaRPr lang="zh-TW" altLang="en-US" sz="24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2432982" y="3084209"/>
            <a:ext cx="441029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425805" y="4500525"/>
            <a:ext cx="441029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3538219" y="3809974"/>
            <a:ext cx="441029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30" name="橢圓 29"/>
          <p:cNvSpPr/>
          <p:nvPr/>
        </p:nvSpPr>
        <p:spPr>
          <a:xfrm>
            <a:off x="5711914" y="3084209"/>
            <a:ext cx="540000" cy="540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31" name="橢圓 30"/>
          <p:cNvSpPr/>
          <p:nvPr/>
        </p:nvSpPr>
        <p:spPr>
          <a:xfrm>
            <a:off x="5697011" y="4453672"/>
            <a:ext cx="540000" cy="54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2</a:t>
            </a:r>
            <a:endParaRPr lang="zh-TW" altLang="en-US" sz="2400" dirty="0"/>
          </a:p>
        </p:txBody>
      </p:sp>
      <p:sp>
        <p:nvSpPr>
          <p:cNvPr id="32" name="橢圓 31"/>
          <p:cNvSpPr/>
          <p:nvPr/>
        </p:nvSpPr>
        <p:spPr>
          <a:xfrm>
            <a:off x="7103526" y="3084209"/>
            <a:ext cx="540000" cy="54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sp>
        <p:nvSpPr>
          <p:cNvPr id="33" name="橢圓 32"/>
          <p:cNvSpPr/>
          <p:nvPr/>
        </p:nvSpPr>
        <p:spPr>
          <a:xfrm>
            <a:off x="7103526" y="4489983"/>
            <a:ext cx="540000" cy="54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4</a:t>
            </a:r>
            <a:endParaRPr lang="zh-TW" altLang="en-US" sz="2400" dirty="0"/>
          </a:p>
        </p:txBody>
      </p:sp>
      <p:sp>
        <p:nvSpPr>
          <p:cNvPr id="34" name="橢圓 33"/>
          <p:cNvSpPr/>
          <p:nvPr/>
        </p:nvSpPr>
        <p:spPr>
          <a:xfrm>
            <a:off x="8159256" y="3784066"/>
            <a:ext cx="540000" cy="540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5</a:t>
            </a:r>
            <a:endParaRPr lang="zh-TW" altLang="en-US" sz="2400" dirty="0"/>
          </a:p>
        </p:txBody>
      </p:sp>
      <p:cxnSp>
        <p:nvCxnSpPr>
          <p:cNvPr id="35" name="直線單箭頭接點 34"/>
          <p:cNvCxnSpPr/>
          <p:nvPr/>
        </p:nvCxnSpPr>
        <p:spPr>
          <a:xfrm>
            <a:off x="5861592" y="3621179"/>
            <a:ext cx="0" cy="8657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 flipV="1">
            <a:off x="6063950" y="3621179"/>
            <a:ext cx="0" cy="8657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/>
          <p:nvPr/>
        </p:nvCxnSpPr>
        <p:spPr>
          <a:xfrm>
            <a:off x="7280817" y="3621179"/>
            <a:ext cx="0" cy="8657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 flipV="1">
            <a:off x="7483175" y="3621179"/>
            <a:ext cx="0" cy="8657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>
            <a:stCxn id="34" idx="1"/>
          </p:cNvCxnSpPr>
          <p:nvPr/>
        </p:nvCxnSpPr>
        <p:spPr>
          <a:xfrm flipH="1" flipV="1">
            <a:off x="7684160" y="3475937"/>
            <a:ext cx="554177" cy="3872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>
            <a:stCxn id="34" idx="3"/>
          </p:cNvCxnSpPr>
          <p:nvPr/>
        </p:nvCxnSpPr>
        <p:spPr>
          <a:xfrm flipH="1">
            <a:off x="7620139" y="4244985"/>
            <a:ext cx="618198" cy="5051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字方塊 44"/>
          <p:cNvSpPr txBox="1"/>
          <p:nvPr/>
        </p:nvSpPr>
        <p:spPr>
          <a:xfrm>
            <a:off x="7727100" y="3809974"/>
            <a:ext cx="441029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5233277" y="3102944"/>
            <a:ext cx="441029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47" name="文字方塊 46"/>
          <p:cNvSpPr txBox="1"/>
          <p:nvPr/>
        </p:nvSpPr>
        <p:spPr>
          <a:xfrm>
            <a:off x="5226100" y="4519260"/>
            <a:ext cx="441029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</a:t>
            </a:r>
            <a:endParaRPr lang="zh-TW" altLang="en-US" sz="2400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6464853" y="3123376"/>
            <a:ext cx="628650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1/2</a:t>
            </a:r>
            <a:endParaRPr lang="zh-TW" altLang="en-US" sz="2400" dirty="0"/>
          </a:p>
        </p:txBody>
      </p:sp>
      <p:sp>
        <p:nvSpPr>
          <p:cNvPr id="49" name="文字方塊 48"/>
          <p:cNvSpPr txBox="1"/>
          <p:nvPr/>
        </p:nvSpPr>
        <p:spPr>
          <a:xfrm>
            <a:off x="6461803" y="4464052"/>
            <a:ext cx="628650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1/2</a:t>
            </a:r>
            <a:endParaRPr lang="zh-TW" altLang="en-US" sz="2400" dirty="0"/>
          </a:p>
        </p:txBody>
      </p:sp>
      <p:sp>
        <p:nvSpPr>
          <p:cNvPr id="51" name="文字方塊 50"/>
          <p:cNvSpPr txBox="1"/>
          <p:nvPr/>
        </p:nvSpPr>
        <p:spPr>
          <a:xfrm>
            <a:off x="461342" y="2459311"/>
            <a:ext cx="1206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Basis:</a:t>
            </a:r>
            <a:endParaRPr lang="zh-TW" altLang="en-US" sz="2400" dirty="0"/>
          </a:p>
        </p:txBody>
      </p:sp>
      <p:sp>
        <p:nvSpPr>
          <p:cNvPr id="56" name="文字方塊 55"/>
          <p:cNvSpPr txBox="1"/>
          <p:nvPr/>
        </p:nvSpPr>
        <p:spPr>
          <a:xfrm>
            <a:off x="1064742" y="1723390"/>
            <a:ext cx="3869382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How about dimension &gt; 1</a:t>
            </a:r>
            <a:endParaRPr lang="zh-TW" altLang="en-US" sz="2400" dirty="0"/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F9B3565D-0525-43FE-90CD-0B26B305D1C9}"/>
              </a:ext>
            </a:extLst>
          </p:cNvPr>
          <p:cNvSpPr txBox="1"/>
          <p:nvPr/>
        </p:nvSpPr>
        <p:spPr>
          <a:xfrm>
            <a:off x="1064741" y="5362929"/>
            <a:ext cx="6061317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Column-stochastic matrix and “positive”</a:t>
            </a:r>
            <a:endParaRPr lang="zh-TW" altLang="en-US" sz="2800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263951EA-91A7-4209-A7EB-2995CC6CABD2}"/>
              </a:ext>
            </a:extLst>
          </p:cNvPr>
          <p:cNvGrpSpPr/>
          <p:nvPr/>
        </p:nvGrpSpPr>
        <p:grpSpPr>
          <a:xfrm>
            <a:off x="2188026" y="6023663"/>
            <a:ext cx="6546011" cy="523220"/>
            <a:chOff x="2914645" y="6099816"/>
            <a:chExt cx="6546011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文字方塊 53">
                  <a:extLst>
                    <a:ext uri="{FF2B5EF4-FFF2-40B4-BE49-F238E27FC236}">
                      <a16:creationId xmlns:a16="http://schemas.microsoft.com/office/drawing/2014/main" id="{06C9975A-BAE1-4CB0-A9B1-878E6EA940A8}"/>
                    </a:ext>
                  </a:extLst>
                </p:cNvPr>
                <p:cNvSpPr txBox="1"/>
                <p:nvPr/>
              </p:nvSpPr>
              <p:spPr>
                <a:xfrm>
                  <a:off x="3772367" y="6099816"/>
                  <a:ext cx="5688289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sz="2800" dirty="0"/>
                    <a:t>the dim of the eigenvalue </a:t>
                  </a:r>
                  <a14:m>
                    <m:oMath xmlns:m="http://schemas.openxmlformats.org/officeDocument/2006/math"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a14:m>
                  <a:r>
                    <a:rPr lang="en-US" altLang="zh-TW" sz="2800" dirty="0"/>
                    <a:t> is 1 </a:t>
                  </a:r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54" name="文字方塊 53">
                  <a:extLst>
                    <a:ext uri="{FF2B5EF4-FFF2-40B4-BE49-F238E27FC236}">
                      <a16:creationId xmlns:a16="http://schemas.microsoft.com/office/drawing/2014/main" id="{06C9975A-BAE1-4CB0-A9B1-878E6EA940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2367" y="6099816"/>
                  <a:ext cx="5688289" cy="523220"/>
                </a:xfrm>
                <a:prstGeom prst="rect">
                  <a:avLst/>
                </a:prstGeom>
                <a:blipFill>
                  <a:blip r:embed="rId5"/>
                  <a:stretch>
                    <a:fillRect l="-2251" t="-10465" b="-3255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向右箭號 7">
              <a:extLst>
                <a:ext uri="{FF2B5EF4-FFF2-40B4-BE49-F238E27FC236}">
                  <a16:creationId xmlns:a16="http://schemas.microsoft.com/office/drawing/2014/main" id="{D329A8A6-CA0A-4301-8ED1-08E09DA42735}"/>
                </a:ext>
              </a:extLst>
            </p:cNvPr>
            <p:cNvSpPr/>
            <p:nvPr/>
          </p:nvSpPr>
          <p:spPr>
            <a:xfrm>
              <a:off x="2914645" y="6219095"/>
              <a:ext cx="827315" cy="307849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6748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Unique Ranking?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431" y="1689249"/>
            <a:ext cx="5691331" cy="55541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568978" y="1238657"/>
            <a:ext cx="3211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All entries are 1/n</a:t>
            </a:r>
            <a:endParaRPr lang="zh-TW" altLang="en-US" sz="2400" dirty="0"/>
          </a:p>
        </p:txBody>
      </p:sp>
      <p:sp>
        <p:nvSpPr>
          <p:cNvPr id="7" name="橢圓 6"/>
          <p:cNvSpPr/>
          <p:nvPr/>
        </p:nvSpPr>
        <p:spPr>
          <a:xfrm>
            <a:off x="1647535" y="4470682"/>
            <a:ext cx="540000" cy="540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8" name="橢圓 7"/>
          <p:cNvSpPr/>
          <p:nvPr/>
        </p:nvSpPr>
        <p:spPr>
          <a:xfrm>
            <a:off x="1632632" y="5840145"/>
            <a:ext cx="540000" cy="54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2</a:t>
            </a:r>
            <a:endParaRPr lang="zh-TW" altLang="en-US" sz="2400" dirty="0"/>
          </a:p>
        </p:txBody>
      </p:sp>
      <p:sp>
        <p:nvSpPr>
          <p:cNvPr id="9" name="橢圓 8"/>
          <p:cNvSpPr/>
          <p:nvPr/>
        </p:nvSpPr>
        <p:spPr>
          <a:xfrm>
            <a:off x="3039147" y="4470682"/>
            <a:ext cx="540000" cy="54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sp>
        <p:nvSpPr>
          <p:cNvPr id="10" name="橢圓 9"/>
          <p:cNvSpPr/>
          <p:nvPr/>
        </p:nvSpPr>
        <p:spPr>
          <a:xfrm>
            <a:off x="3039147" y="5876456"/>
            <a:ext cx="540000" cy="54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4</a:t>
            </a:r>
            <a:endParaRPr lang="zh-TW" altLang="en-US" sz="2400" dirty="0"/>
          </a:p>
        </p:txBody>
      </p:sp>
      <p:sp>
        <p:nvSpPr>
          <p:cNvPr id="11" name="橢圓 10"/>
          <p:cNvSpPr/>
          <p:nvPr/>
        </p:nvSpPr>
        <p:spPr>
          <a:xfrm>
            <a:off x="4094877" y="5170539"/>
            <a:ext cx="540000" cy="540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5</a:t>
            </a:r>
            <a:endParaRPr lang="zh-TW" altLang="en-US" sz="2400" dirty="0"/>
          </a:p>
        </p:txBody>
      </p:sp>
      <p:cxnSp>
        <p:nvCxnSpPr>
          <p:cNvPr id="12" name="直線單箭頭接點 11"/>
          <p:cNvCxnSpPr/>
          <p:nvPr/>
        </p:nvCxnSpPr>
        <p:spPr>
          <a:xfrm>
            <a:off x="1797213" y="5007652"/>
            <a:ext cx="0" cy="8657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V="1">
            <a:off x="1999571" y="5007652"/>
            <a:ext cx="0" cy="8657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3216438" y="5007652"/>
            <a:ext cx="0" cy="8657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V="1">
            <a:off x="3418796" y="5007652"/>
            <a:ext cx="0" cy="8657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>
            <a:stCxn id="11" idx="1"/>
          </p:cNvCxnSpPr>
          <p:nvPr/>
        </p:nvCxnSpPr>
        <p:spPr>
          <a:xfrm flipH="1" flipV="1">
            <a:off x="3619781" y="4862410"/>
            <a:ext cx="554177" cy="3872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>
            <a:stCxn id="11" idx="3"/>
          </p:cNvCxnSpPr>
          <p:nvPr/>
        </p:nvCxnSpPr>
        <p:spPr>
          <a:xfrm flipH="1">
            <a:off x="3555760" y="5631458"/>
            <a:ext cx="618198" cy="5051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tw.downloadicons.net/sites/default/files/en-ligne-2640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498" y="4081961"/>
            <a:ext cx="571940" cy="57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文字方塊 22"/>
          <p:cNvSpPr txBox="1"/>
          <p:nvPr/>
        </p:nvSpPr>
        <p:spPr>
          <a:xfrm>
            <a:off x="809238" y="3271051"/>
            <a:ext cx="4823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There are two ways to surf the web</a:t>
            </a:r>
            <a:endParaRPr lang="zh-TW" altLang="en-US" sz="2400" dirty="0"/>
          </a:p>
        </p:txBody>
      </p:sp>
      <p:cxnSp>
        <p:nvCxnSpPr>
          <p:cNvPr id="25" name="直線單箭頭接點 24"/>
          <p:cNvCxnSpPr/>
          <p:nvPr/>
        </p:nvCxnSpPr>
        <p:spPr>
          <a:xfrm flipV="1">
            <a:off x="3678567" y="2244661"/>
            <a:ext cx="1627156" cy="10950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 flipV="1">
            <a:off x="4725089" y="2294912"/>
            <a:ext cx="2235605" cy="10448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" name="文字方塊 1023"/>
          <p:cNvSpPr txBox="1"/>
          <p:nvPr/>
        </p:nvSpPr>
        <p:spPr>
          <a:xfrm>
            <a:off x="2526111" y="2593906"/>
            <a:ext cx="2304911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Follow the link</a:t>
            </a:r>
            <a:endParaRPr lang="zh-TW" altLang="en-US" sz="2400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5860724" y="2701504"/>
            <a:ext cx="2304911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random</a:t>
            </a:r>
            <a:endParaRPr lang="zh-TW" altLang="en-US" sz="2400" dirty="0"/>
          </a:p>
        </p:txBody>
      </p:sp>
      <p:sp>
        <p:nvSpPr>
          <p:cNvPr id="35" name="橢圓 34"/>
          <p:cNvSpPr/>
          <p:nvPr/>
        </p:nvSpPr>
        <p:spPr>
          <a:xfrm>
            <a:off x="5583881" y="4568398"/>
            <a:ext cx="540000" cy="540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36" name="橢圓 35"/>
          <p:cNvSpPr/>
          <p:nvPr/>
        </p:nvSpPr>
        <p:spPr>
          <a:xfrm>
            <a:off x="5568978" y="5937861"/>
            <a:ext cx="540000" cy="54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2</a:t>
            </a:r>
            <a:endParaRPr lang="zh-TW" altLang="en-US" sz="2400" dirty="0"/>
          </a:p>
        </p:txBody>
      </p:sp>
      <p:sp>
        <p:nvSpPr>
          <p:cNvPr id="37" name="橢圓 36"/>
          <p:cNvSpPr/>
          <p:nvPr/>
        </p:nvSpPr>
        <p:spPr>
          <a:xfrm>
            <a:off x="6975493" y="4568398"/>
            <a:ext cx="540000" cy="54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sp>
        <p:nvSpPr>
          <p:cNvPr id="38" name="橢圓 37"/>
          <p:cNvSpPr/>
          <p:nvPr/>
        </p:nvSpPr>
        <p:spPr>
          <a:xfrm>
            <a:off x="6975493" y="5974172"/>
            <a:ext cx="540000" cy="54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4</a:t>
            </a:r>
            <a:endParaRPr lang="zh-TW" altLang="en-US" sz="2400" dirty="0"/>
          </a:p>
        </p:txBody>
      </p:sp>
      <p:sp>
        <p:nvSpPr>
          <p:cNvPr id="39" name="橢圓 38"/>
          <p:cNvSpPr/>
          <p:nvPr/>
        </p:nvSpPr>
        <p:spPr>
          <a:xfrm>
            <a:off x="8031223" y="5268255"/>
            <a:ext cx="540000" cy="540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5</a:t>
            </a:r>
            <a:endParaRPr lang="zh-TW" altLang="en-US" sz="2400" dirty="0"/>
          </a:p>
        </p:txBody>
      </p:sp>
      <p:cxnSp>
        <p:nvCxnSpPr>
          <p:cNvPr id="40" name="直線單箭頭接點 39"/>
          <p:cNvCxnSpPr/>
          <p:nvPr/>
        </p:nvCxnSpPr>
        <p:spPr>
          <a:xfrm>
            <a:off x="5733559" y="5105368"/>
            <a:ext cx="0" cy="8657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/>
          <p:nvPr/>
        </p:nvCxnSpPr>
        <p:spPr>
          <a:xfrm flipV="1">
            <a:off x="5935917" y="5105368"/>
            <a:ext cx="0" cy="8657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/>
          <p:nvPr/>
        </p:nvCxnSpPr>
        <p:spPr>
          <a:xfrm>
            <a:off x="7152784" y="5105368"/>
            <a:ext cx="0" cy="8657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/>
          <p:nvPr/>
        </p:nvCxnSpPr>
        <p:spPr>
          <a:xfrm flipV="1">
            <a:off x="7355142" y="5105368"/>
            <a:ext cx="0" cy="8657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>
            <a:stCxn id="39" idx="1"/>
          </p:cNvCxnSpPr>
          <p:nvPr/>
        </p:nvCxnSpPr>
        <p:spPr>
          <a:xfrm flipH="1" flipV="1">
            <a:off x="7556127" y="4960126"/>
            <a:ext cx="554177" cy="3872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>
            <a:stCxn id="39" idx="3"/>
          </p:cNvCxnSpPr>
          <p:nvPr/>
        </p:nvCxnSpPr>
        <p:spPr>
          <a:xfrm flipH="1">
            <a:off x="7492106" y="5729174"/>
            <a:ext cx="618198" cy="5051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2" descr="http://tw.downloadicons.net/sites/default/files/en-ligne-2640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844" y="4179677"/>
            <a:ext cx="571940" cy="57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文字方塊 1024"/>
          <p:cNvSpPr txBox="1"/>
          <p:nvPr/>
        </p:nvSpPr>
        <p:spPr>
          <a:xfrm>
            <a:off x="440686" y="3804011"/>
            <a:ext cx="1558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/>
              <a:t>Prob</a:t>
            </a:r>
            <a:r>
              <a:rPr lang="en-US" altLang="zh-TW" sz="2400" dirty="0"/>
              <a:t> 1 – m:</a:t>
            </a:r>
            <a:endParaRPr lang="zh-TW" altLang="en-US" sz="2400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4653469" y="3893716"/>
            <a:ext cx="1558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/>
              <a:t>Prob</a:t>
            </a:r>
            <a:r>
              <a:rPr lang="en-US" altLang="zh-TW" sz="2400" dirty="0"/>
              <a:t> m:</a:t>
            </a:r>
            <a:endParaRPr lang="zh-TW" altLang="en-US" sz="2400" dirty="0"/>
          </a:p>
        </p:txBody>
      </p:sp>
      <p:cxnSp>
        <p:nvCxnSpPr>
          <p:cNvPr id="1028" name="直線單箭頭接點 1027"/>
          <p:cNvCxnSpPr>
            <a:endCxn id="35" idx="7"/>
          </p:cNvCxnSpPr>
          <p:nvPr/>
        </p:nvCxnSpPr>
        <p:spPr>
          <a:xfrm flipH="1">
            <a:off x="6044800" y="4582629"/>
            <a:ext cx="532947" cy="648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>
            <a:endCxn id="36" idx="7"/>
          </p:cNvCxnSpPr>
          <p:nvPr/>
        </p:nvCxnSpPr>
        <p:spPr>
          <a:xfrm flipH="1">
            <a:off x="6029897" y="4751617"/>
            <a:ext cx="654153" cy="12653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單箭頭接點 53"/>
          <p:cNvCxnSpPr>
            <a:stCxn id="46" idx="2"/>
            <a:endCxn id="38" idx="1"/>
          </p:cNvCxnSpPr>
          <p:nvPr/>
        </p:nvCxnSpPr>
        <p:spPr>
          <a:xfrm>
            <a:off x="6866814" y="4751617"/>
            <a:ext cx="187760" cy="13016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/>
          <p:cNvCxnSpPr/>
          <p:nvPr/>
        </p:nvCxnSpPr>
        <p:spPr>
          <a:xfrm>
            <a:off x="7122561" y="4674999"/>
            <a:ext cx="1073258" cy="70458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7" name="手繪多邊形 1046"/>
          <p:cNvSpPr/>
          <p:nvPr/>
        </p:nvSpPr>
        <p:spPr>
          <a:xfrm rot="21171068">
            <a:off x="7026677" y="4033718"/>
            <a:ext cx="340797" cy="563848"/>
          </a:xfrm>
          <a:custGeom>
            <a:avLst/>
            <a:gdLst>
              <a:gd name="connsiteX0" fmla="*/ 0 w 340797"/>
              <a:gd name="connsiteY0" fmla="*/ 335248 h 563848"/>
              <a:gd name="connsiteX1" fmla="*/ 317500 w 340797"/>
              <a:gd name="connsiteY1" fmla="*/ 5048 h 563848"/>
              <a:gd name="connsiteX2" fmla="*/ 292100 w 340797"/>
              <a:gd name="connsiteY2" fmla="*/ 563848 h 563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0797" h="563848">
                <a:moveTo>
                  <a:pt x="0" y="335248"/>
                </a:moveTo>
                <a:cubicBezTo>
                  <a:pt x="134408" y="151098"/>
                  <a:pt x="268817" y="-33052"/>
                  <a:pt x="317500" y="5048"/>
                </a:cubicBezTo>
                <a:cubicBezTo>
                  <a:pt x="366183" y="43148"/>
                  <a:pt x="329141" y="303498"/>
                  <a:pt x="292100" y="563848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4" name="直線單箭頭接點 73"/>
          <p:cNvCxnSpPr/>
          <p:nvPr/>
        </p:nvCxnSpPr>
        <p:spPr>
          <a:xfrm>
            <a:off x="2922703" y="4751617"/>
            <a:ext cx="4767" cy="13016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1" name="文字方塊 1050"/>
          <p:cNvSpPr txBox="1"/>
          <p:nvPr/>
        </p:nvSpPr>
        <p:spPr>
          <a:xfrm>
            <a:off x="4267893" y="35046"/>
            <a:ext cx="1922245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Can it be non-uniform?</a:t>
            </a:r>
            <a:endParaRPr lang="zh-TW" altLang="en-US" sz="2400" dirty="0"/>
          </a:p>
        </p:txBody>
      </p:sp>
      <p:sp>
        <p:nvSpPr>
          <p:cNvPr id="1052" name="文字方塊 1051"/>
          <p:cNvSpPr txBox="1"/>
          <p:nvPr/>
        </p:nvSpPr>
        <p:spPr>
          <a:xfrm>
            <a:off x="4131878" y="1440275"/>
            <a:ext cx="105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0.15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文字方塊 46"/>
              <p:cNvSpPr txBox="1"/>
              <p:nvPr/>
            </p:nvSpPr>
            <p:spPr>
              <a:xfrm>
                <a:off x="6441705" y="16813"/>
                <a:ext cx="2170914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1/</m:t>
                                </m:r>
                                <m:r>
                                  <a:rPr lang="en-US" altLang="zh-TW" sz="24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1/</m:t>
                                </m:r>
                                <m:r>
                                  <a:rPr lang="en-US" altLang="zh-TW" sz="24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1/</m:t>
                                </m:r>
                                <m:r>
                                  <a:rPr lang="en-US" altLang="zh-TW" sz="24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altLang="zh-TW" sz="2400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1/</m:t>
                                </m:r>
                                <m:r>
                                  <a:rPr lang="en-US" altLang="zh-TW" sz="24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7" name="文字方塊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705" y="16813"/>
                <a:ext cx="2170914" cy="11738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748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23" grpId="0"/>
      <p:bldP spid="1024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1025" grpId="0"/>
      <p:bldP spid="48" grpId="0"/>
      <p:bldP spid="1047" grpId="0" animBg="1"/>
      <p:bldP spid="1051" grpId="0" animBg="1"/>
      <p:bldP spid="1052" grpId="0"/>
      <p:bldP spid="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Challenges ……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Google‘s </a:t>
            </a:r>
            <a:r>
              <a:rPr lang="en-US" altLang="zh-TW" dirty="0"/>
              <a:t>PageRank is an eigenvector of a matrix of order </a:t>
            </a:r>
            <a:r>
              <a:rPr lang="zh-TW" altLang="en-US" dirty="0" smtClean="0"/>
              <a:t>                     </a:t>
            </a:r>
            <a:r>
              <a:rPr lang="en-US" altLang="zh-TW" dirty="0" smtClean="0"/>
              <a:t>(in </a:t>
            </a:r>
            <a:r>
              <a:rPr lang="en-US" altLang="zh-TW" dirty="0"/>
              <a:t>2008</a:t>
            </a:r>
            <a:r>
              <a:rPr lang="en-US" altLang="zh-TW" dirty="0" smtClean="0"/>
              <a:t>) </a:t>
            </a:r>
          </a:p>
          <a:p>
            <a:endParaRPr lang="en-US" altLang="zh-TW" dirty="0"/>
          </a:p>
          <a:p>
            <a:r>
              <a:rPr lang="en-US" altLang="zh-TW" dirty="0">
                <a:solidFill>
                  <a:srgbClr val="000000"/>
                </a:solidFill>
              </a:rPr>
              <a:t>The matrix  A  </a:t>
            </a:r>
            <a:r>
              <a:rPr lang="en-US" altLang="zh-TW" dirty="0"/>
              <a:t>is </a:t>
            </a:r>
            <a:r>
              <a:rPr lang="en-US" altLang="zh-TW" u="sng" dirty="0"/>
              <a:t>sparse</a:t>
            </a:r>
            <a:r>
              <a:rPr lang="en-US" altLang="zh-TW" dirty="0"/>
              <a:t>  </a:t>
            </a:r>
            <a:r>
              <a:rPr lang="en-US" altLang="zh-TW" dirty="0">
                <a:solidFill>
                  <a:srgbClr val="000000"/>
                </a:solidFill>
              </a:rPr>
              <a:t>(tons of zeros)</a:t>
            </a:r>
          </a:p>
          <a:p>
            <a:endParaRPr lang="en-US" altLang="zh-TW" dirty="0" smtClean="0"/>
          </a:p>
          <a:p>
            <a:r>
              <a:rPr lang="en-US" altLang="zh-TW" dirty="0" smtClean="0">
                <a:solidFill>
                  <a:srgbClr val="000000"/>
                </a:solidFill>
              </a:rPr>
              <a:t>One </a:t>
            </a:r>
            <a:r>
              <a:rPr lang="en-US" altLang="zh-TW" dirty="0">
                <a:solidFill>
                  <a:srgbClr val="000000"/>
                </a:solidFill>
              </a:rPr>
              <a:t>way to compute the eigenvector </a:t>
            </a:r>
            <a:r>
              <a:rPr lang="en-US" altLang="zh-TW" i="1" dirty="0">
                <a:solidFill>
                  <a:srgbClr val="000000"/>
                </a:solidFill>
              </a:rPr>
              <a:t>x</a:t>
            </a:r>
            <a:r>
              <a:rPr lang="en-US" altLang="zh-TW" dirty="0">
                <a:solidFill>
                  <a:srgbClr val="000000"/>
                </a:solidFill>
              </a:rPr>
              <a:t> would be to start with a good approximate solution, such as the </a:t>
            </a:r>
            <a:r>
              <a:rPr lang="en-US" altLang="zh-TW" dirty="0" err="1">
                <a:solidFill>
                  <a:srgbClr val="000000"/>
                </a:solidFill>
              </a:rPr>
              <a:t>PageRanks</a:t>
            </a:r>
            <a:r>
              <a:rPr lang="en-US" altLang="zh-TW" dirty="0">
                <a:solidFill>
                  <a:srgbClr val="000000"/>
                </a:solidFill>
              </a:rPr>
              <a:t> from the previous month, and simply repeat the assignment </a:t>
            </a:r>
            <a:r>
              <a:rPr lang="en-US" altLang="zh-TW" dirty="0" smtClean="0">
                <a:solidFill>
                  <a:srgbClr val="000000"/>
                </a:solidFill>
              </a:rPr>
              <a:t>.</a:t>
            </a:r>
            <a:endParaRPr lang="en-US" altLang="zh-TW" dirty="0">
              <a:solidFill>
                <a:srgbClr val="000000"/>
              </a:solidFill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421650"/>
              </p:ext>
            </p:extLst>
          </p:nvPr>
        </p:nvGraphicFramePr>
        <p:xfrm>
          <a:off x="1920953" y="2146385"/>
          <a:ext cx="1410076" cy="491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4" imgW="507960" imgH="203040" progId="Equation.3">
                  <p:embed/>
                </p:oleObj>
              </mc:Choice>
              <mc:Fallback>
                <p:oleObj name="Equation" r:id="rId4" imgW="507960" imgH="20304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953" y="2146385"/>
                        <a:ext cx="1410076" cy="4913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209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Power method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672193" y="1834272"/>
                <a:ext cx="44967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sz="2800" dirty="0"/>
                  <a:t>,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𝑀</m:t>
                    </m:r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93" y="1834272"/>
                <a:ext cx="4496708" cy="523220"/>
              </a:xfrm>
              <a:prstGeom prst="rect">
                <a:avLst/>
              </a:prstGeom>
              <a:blipFill>
                <a:blip r:embed="rId3"/>
                <a:stretch>
                  <a:fillRect l="-2710"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5974841" y="978178"/>
                <a:ext cx="2189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Start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841" y="978178"/>
                <a:ext cx="2189840" cy="523220"/>
              </a:xfrm>
              <a:prstGeom prst="rect">
                <a:avLst/>
              </a:prstGeom>
              <a:blipFill>
                <a:blip r:embed="rId4"/>
                <a:stretch>
                  <a:fillRect l="-5571" t="-1046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879021" y="3534272"/>
                <a:ext cx="47171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𝑀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21" y="3534272"/>
                <a:ext cx="471714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879021" y="4210116"/>
                <a:ext cx="47171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𝑀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21" y="4210116"/>
                <a:ext cx="471714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1051376" y="5622917"/>
                <a:ext cx="4717143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𝑀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376" y="5622917"/>
                <a:ext cx="4717143" cy="5309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字方塊 20"/>
          <p:cNvSpPr txBox="1"/>
          <p:nvPr/>
        </p:nvSpPr>
        <p:spPr>
          <a:xfrm rot="5400000">
            <a:off x="2682066" y="5022075"/>
            <a:ext cx="1008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5999844" y="4154599"/>
                <a:ext cx="16546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If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844" y="4154599"/>
                <a:ext cx="1654629" cy="523220"/>
              </a:xfrm>
              <a:prstGeom prst="rect">
                <a:avLst/>
              </a:prstGeom>
              <a:blipFill>
                <a:blip r:embed="rId8"/>
                <a:stretch>
                  <a:fillRect l="-7353" t="-11765" b="-341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6237305" y="4863334"/>
                <a:ext cx="20623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305" y="4863334"/>
                <a:ext cx="206233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字方塊 23"/>
          <p:cNvSpPr txBox="1"/>
          <p:nvPr/>
        </p:nvSpPr>
        <p:spPr>
          <a:xfrm>
            <a:off x="1825824" y="2459039"/>
            <a:ext cx="2951843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M is very large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84228BF9-C739-492C-860B-C11C997578D1}"/>
                  </a:ext>
                </a:extLst>
              </p:cNvPr>
              <p:cNvSpPr txBox="1"/>
              <p:nvPr/>
            </p:nvSpPr>
            <p:spPr>
              <a:xfrm>
                <a:off x="5974841" y="1561813"/>
                <a:ext cx="2189840" cy="13131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84228BF9-C739-492C-860B-C11C99757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841" y="1561813"/>
                <a:ext cx="2189840" cy="13131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>
            <a:extLst>
              <a:ext uri="{FF2B5EF4-FFF2-40B4-BE49-F238E27FC236}">
                <a16:creationId xmlns:a16="http://schemas.microsoft.com/office/drawing/2014/main" id="{7724DB36-4CDB-4A13-BDBE-D33541BEFF60}"/>
              </a:ext>
            </a:extLst>
          </p:cNvPr>
          <p:cNvSpPr txBox="1"/>
          <p:nvPr/>
        </p:nvSpPr>
        <p:spPr>
          <a:xfrm>
            <a:off x="5453625" y="2922644"/>
            <a:ext cx="3232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all positive, sum to 1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4636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14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Actually ……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/>
              <a:t>The Last Toolbar </a:t>
            </a:r>
            <a:r>
              <a:rPr lang="en-US" altLang="zh-TW" b="1" dirty="0" err="1"/>
              <a:t>Pagerank</a:t>
            </a:r>
            <a:r>
              <a:rPr lang="en-US" altLang="zh-TW" b="1" dirty="0"/>
              <a:t> Update was December 2013 </a:t>
            </a:r>
            <a:endParaRPr lang="en-US" altLang="zh-TW" dirty="0"/>
          </a:p>
          <a:p>
            <a:r>
              <a:rPr lang="en-US" altLang="zh-TW" dirty="0"/>
              <a:t>Google declared thereafter: “P</a:t>
            </a:r>
            <a:r>
              <a:rPr lang="en-US" altLang="zh-TW" i="1" dirty="0"/>
              <a:t>ageRank is something that we haven’t updated for over a year now, and we’re probably not going to be updating it again going forward, at least the Toolbar version.</a:t>
            </a:r>
            <a:r>
              <a:rPr lang="en-US" altLang="zh-TW" dirty="0"/>
              <a:t>“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038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Stochastic Matrix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/>
              <a:t>A square matrix </a:t>
            </a:r>
            <a:r>
              <a:rPr lang="en-US" altLang="zh-TW" sz="3200" dirty="0" smtClean="0">
                <a:latin typeface="Adobe Caslon Pro Bold" panose="0205070206050A020403" pitchFamily="18" charset="0"/>
              </a:rPr>
              <a:t>A </a:t>
            </a:r>
            <a:r>
              <a:rPr lang="en-US" altLang="zh-TW" sz="3200" dirty="0" smtClean="0"/>
              <a:t>is </a:t>
            </a:r>
            <a:r>
              <a:rPr lang="en-US" altLang="zh-TW" sz="3200" dirty="0" smtClean="0">
                <a:solidFill>
                  <a:srgbClr val="FF0000"/>
                </a:solidFill>
              </a:rPr>
              <a:t>stochastic</a:t>
            </a:r>
            <a:r>
              <a:rPr lang="en-US" altLang="zh-TW" sz="3200" dirty="0" smtClean="0"/>
              <a:t> of all of its entries are nonnegative, and the sum of each column is 1.</a:t>
            </a:r>
          </a:p>
          <a:p>
            <a:r>
              <a:rPr lang="en-US" altLang="zh-TW" sz="3200" dirty="0" smtClean="0">
                <a:latin typeface="Adobe Caslon Pro Bold" panose="0205070206050A020403" pitchFamily="18" charset="0"/>
              </a:rPr>
              <a:t>A</a:t>
            </a:r>
            <a:r>
              <a:rPr lang="en-US" altLang="zh-TW" sz="3200" dirty="0" smtClean="0"/>
              <a:t> is </a:t>
            </a:r>
            <a:r>
              <a:rPr lang="en-US" altLang="zh-TW" sz="3200" dirty="0" smtClean="0">
                <a:solidFill>
                  <a:srgbClr val="FF0000"/>
                </a:solidFill>
              </a:rPr>
              <a:t>positive</a:t>
            </a:r>
            <a:r>
              <a:rPr lang="en-US" altLang="zh-TW" sz="3200" dirty="0" smtClean="0"/>
              <a:t> of all of its entries are positive.</a:t>
            </a:r>
          </a:p>
          <a:p>
            <a:r>
              <a:rPr lang="en-US" altLang="zh-TW" sz="3200" dirty="0" smtClean="0">
                <a:solidFill>
                  <a:srgbClr val="0070C0"/>
                </a:solidFill>
              </a:rPr>
              <a:t>FACT:</a:t>
            </a:r>
            <a:r>
              <a:rPr lang="en-US" altLang="zh-TW" sz="3200" dirty="0" smtClean="0"/>
              <a:t> If A is positive, 1 is an eigenvalue. </a:t>
            </a:r>
            <a:endParaRPr lang="zh-TW" alt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字方塊 3"/>
              <p:cNvSpPr txBox="1"/>
              <p:nvPr/>
            </p:nvSpPr>
            <p:spPr>
              <a:xfrm>
                <a:off x="1670514" y="4979396"/>
                <a:ext cx="3242234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0.3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.3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0.4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.4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0.4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0.3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sz="2400" dirty="0" smtClean="0"/>
                  <a:t> 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514" y="4979396"/>
                <a:ext cx="3242234" cy="9766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/>
              <p:cNvSpPr txBox="1"/>
              <p:nvPr/>
            </p:nvSpPr>
            <p:spPr>
              <a:xfrm>
                <a:off x="2230274" y="4339138"/>
                <a:ext cx="106135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4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4000" i="1" baseline="3000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zh-TW" altLang="en-US" sz="4000" dirty="0"/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274" y="4339138"/>
                <a:ext cx="1061357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/>
              <p:cNvSpPr/>
              <p:nvPr/>
            </p:nvSpPr>
            <p:spPr>
              <a:xfrm>
                <a:off x="5613273" y="4840038"/>
                <a:ext cx="2902077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sz="2800" i="1" baseline="30000">
                        <a:latin typeface="Cambria Math" panose="02040503050406030204" pitchFamily="18" charset="0"/>
                      </a:rPr>
                      <m:t>𝑇</m:t>
                    </m:r>
                    <m:r>
                      <a:rPr lang="zh-TW" altLang="en-US" sz="2800" i="1" baseline="3000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800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TW" sz="2800" dirty="0" smtClean="0"/>
                  <a:t> have the </a:t>
                </a:r>
              </a:p>
              <a:p>
                <a:r>
                  <a:rPr lang="en-US" altLang="zh-TW" sz="2800" dirty="0" smtClean="0"/>
                  <a:t>same eigenvalues</a:t>
                </a:r>
                <a:endParaRPr lang="zh-TW" altLang="en-US" sz="2800" dirty="0"/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273" y="4840038"/>
                <a:ext cx="2902077" cy="954107"/>
              </a:xfrm>
              <a:prstGeom prst="rect">
                <a:avLst/>
              </a:prstGeom>
              <a:blipFill>
                <a:blip r:embed="rId4"/>
                <a:stretch>
                  <a:fillRect l="-4412" t="-6410" r="-3361" b="-179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/>
              <p:cNvSpPr txBox="1"/>
              <p:nvPr/>
            </p:nvSpPr>
            <p:spPr>
              <a:xfrm>
                <a:off x="5613273" y="230190"/>
                <a:ext cx="2735877" cy="9841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4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.4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4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.3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273" y="230190"/>
                <a:ext cx="2735877" cy="9841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32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Stochastic Matrix 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8523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3200" dirty="0" smtClean="0">
                    <a:solidFill>
                      <a:srgbClr val="0070C0"/>
                    </a:solidFill>
                  </a:rPr>
                  <a:t>FACT:</a:t>
                </a:r>
                <a:r>
                  <a:rPr lang="en-US" altLang="zh-TW" sz="3200" dirty="0" smtClean="0"/>
                  <a:t> If</a:t>
                </a:r>
                <a14:m>
                  <m:oMath xmlns:m="http://schemas.openxmlformats.org/officeDocument/2006/math">
                    <m:r>
                      <a:rPr lang="zh-TW" altLang="en-US" sz="32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32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TW" sz="3200" dirty="0" smtClean="0"/>
                  <a:t> is an eigenvalue,  |</a:t>
                </a:r>
                <a14:m>
                  <m:oMath xmlns:m="http://schemas.openxmlformats.org/officeDocument/2006/math">
                    <m:r>
                      <a:rPr lang="zh-TW" altLang="en-US" sz="32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TW" sz="3200" dirty="0" smtClean="0"/>
                  <a:t>| </a:t>
                </a:r>
                <a:r>
                  <a:rPr lang="zh-TW" altLang="en-US" sz="3200" dirty="0" smtClean="0"/>
                  <a:t>≤  </a:t>
                </a:r>
                <a:r>
                  <a:rPr lang="en-US" altLang="zh-TW" sz="3200" dirty="0" smtClean="0"/>
                  <a:t>1.</a:t>
                </a:r>
              </a:p>
              <a:p>
                <a:endParaRPr lang="zh-TW" altLang="en-US" sz="32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85235"/>
                <a:ext cx="7886700" cy="4351338"/>
              </a:xfrm>
              <a:blipFill>
                <a:blip r:embed="rId3"/>
                <a:stretch>
                  <a:fillRect l="-1777" t="-280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字方塊 3"/>
              <p:cNvSpPr txBox="1"/>
              <p:nvPr/>
            </p:nvSpPr>
            <p:spPr>
              <a:xfrm>
                <a:off x="984714" y="2208970"/>
                <a:ext cx="5236472" cy="9775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0.3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.3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0.4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.4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0.4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0.3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=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sz="2400" dirty="0" smtClean="0"/>
                  <a:t> 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714" y="2208970"/>
                <a:ext cx="5236472" cy="9775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/>
              <p:cNvSpPr/>
              <p:nvPr/>
            </p:nvSpPr>
            <p:spPr>
              <a:xfrm>
                <a:off x="829885" y="3478427"/>
                <a:ext cx="7519265" cy="4401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800" b="0" i="0" smtClean="0">
                        <a:latin typeface="Cambria Math" panose="02040503050406030204" pitchFamily="18" charset="0"/>
                      </a:rPr>
                      <m:t>Suppose</m:t>
                    </m:r>
                    <m:r>
                      <a:rPr lang="en-US" altLang="zh-TW" sz="28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TW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800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altLang="zh-TW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800" b="0" i="0" smtClean="0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 altLang="zh-TW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800" b="0" i="0" smtClean="0">
                        <a:latin typeface="Cambria Math" panose="02040503050406030204" pitchFamily="18" charset="0"/>
                      </a:rPr>
                      <m:t>max</m:t>
                    </m:r>
                  </m:oMath>
                </a14:m>
                <a:r>
                  <a:rPr lang="en-US" altLang="zh-TW" sz="2800" dirty="0" smtClean="0"/>
                  <a:t>. among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80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TW" sz="28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8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8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TW" sz="28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TW" sz="2800" dirty="0" smtClean="0"/>
              </a:p>
              <a:p>
                <a:endParaRPr lang="en-US" altLang="zh-TW" sz="2800" dirty="0" smtClean="0"/>
              </a:p>
              <a:p>
                <a:r>
                  <a:rPr lang="en-US" altLang="zh-TW" sz="2800" dirty="0" smtClean="0"/>
                  <a:t>|</a:t>
                </a:r>
                <a14:m>
                  <m:oMath xmlns:m="http://schemas.openxmlformats.org/officeDocument/2006/math">
                    <m:r>
                      <a:rPr lang="zh-TW" altLang="en-US" sz="2800" i="1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TW" sz="28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800" dirty="0" smtClean="0"/>
                  <a:t>=|</a:t>
                </a:r>
                <a14:m>
                  <m:oMath xmlns:m="http://schemas.openxmlformats.org/officeDocument/2006/math">
                    <m:r>
                      <a:rPr lang="zh-TW" altLang="en-US" sz="2800" i="1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TW" sz="28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800" dirty="0" smtClean="0"/>
                  <a:t>=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| </m:t>
                    </m:r>
                  </m:oMath>
                </a14:m>
                <a:r>
                  <a:rPr lang="en-US" altLang="zh-TW" sz="2800" dirty="0" smtClean="0"/>
                  <a:t>0.4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800" dirty="0" smtClean="0"/>
                  <a:t>+ 0.4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800" dirty="0" smtClean="0"/>
                  <a:t>+ 0.2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| </m:t>
                    </m:r>
                  </m:oMath>
                </a14:m>
                <a:r>
                  <a:rPr lang="zh-TW" altLang="en-US" sz="2800" dirty="0" smtClean="0"/>
                  <a:t> </a:t>
                </a:r>
                <a:r>
                  <a:rPr lang="zh-TW" altLang="en-US" sz="2800" dirty="0"/>
                  <a:t>≤</a:t>
                </a:r>
                <a14:m>
                  <m:oMath xmlns:m="http://schemas.openxmlformats.org/officeDocument/2006/math">
                    <m:r>
                      <a:rPr lang="en-US" altLang="zh-TW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TW" sz="2800" b="0" dirty="0" smtClean="0"/>
              </a:p>
              <a:p>
                <a:r>
                  <a:rPr lang="en-US" altLang="zh-TW" sz="2800" dirty="0" smtClean="0"/>
                  <a:t>0.4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| </m:t>
                    </m:r>
                  </m:oMath>
                </a14:m>
                <a:r>
                  <a:rPr lang="en-US" altLang="zh-TW" sz="2800" dirty="0"/>
                  <a:t>+ 0.4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| </m:t>
                    </m:r>
                  </m:oMath>
                </a14:m>
                <a:r>
                  <a:rPr lang="en-US" altLang="zh-TW" sz="2800" dirty="0"/>
                  <a:t>+ 0.2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zh-TW" altLang="en-US" sz="2800" dirty="0" smtClean="0"/>
                  <a:t> ≤ </a:t>
                </a:r>
                <a:endParaRPr lang="en-US" altLang="zh-TW" sz="2800" dirty="0" smtClean="0"/>
              </a:p>
              <a:p>
                <a:r>
                  <a:rPr lang="en-US" altLang="zh-TW" sz="2800" dirty="0"/>
                  <a:t>0.4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| </m:t>
                    </m:r>
                  </m:oMath>
                </a14:m>
                <a:r>
                  <a:rPr lang="en-US" altLang="zh-TW" sz="2800" dirty="0"/>
                  <a:t>+ 0.4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| </m:t>
                    </m:r>
                  </m:oMath>
                </a14:m>
                <a:r>
                  <a:rPr lang="en-US" altLang="zh-TW" sz="2800" dirty="0"/>
                  <a:t>+ 0.2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zh-TW" altLang="en-US" sz="2800" dirty="0" smtClean="0"/>
                  <a:t> ≤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zh-TW" altLang="en-US" sz="2800" dirty="0"/>
                  <a:t> </a:t>
                </a:r>
                <a:endParaRPr lang="en-US" altLang="zh-TW" sz="2800" dirty="0" smtClean="0"/>
              </a:p>
              <a:p>
                <a:endParaRPr lang="en-US" altLang="zh-TW" sz="2800" dirty="0" smtClean="0"/>
              </a:p>
              <a:p>
                <a:r>
                  <a:rPr lang="en-US" altLang="zh-TW" sz="2800" dirty="0" smtClean="0"/>
                  <a:t>Hence, </a:t>
                </a:r>
                <a:r>
                  <a:rPr lang="en-US" altLang="zh-TW" sz="2800" dirty="0"/>
                  <a:t>|</a:t>
                </a:r>
                <a14:m>
                  <m:oMath xmlns:m="http://schemas.openxmlformats.org/officeDocument/2006/math">
                    <m:r>
                      <a:rPr lang="zh-TW" altLang="en-US" sz="28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TW" sz="2800" dirty="0"/>
                  <a:t>| </a:t>
                </a:r>
                <a:r>
                  <a:rPr lang="zh-TW" altLang="en-US" sz="2800" dirty="0"/>
                  <a:t>≤  </a:t>
                </a:r>
                <a:r>
                  <a:rPr lang="en-US" altLang="zh-TW" sz="2800" dirty="0" smtClean="0"/>
                  <a:t>1</a:t>
                </a:r>
              </a:p>
              <a:p>
                <a:endParaRPr lang="en-US" altLang="zh-TW" sz="2800" dirty="0"/>
              </a:p>
              <a:p>
                <a:endParaRPr lang="en-US" altLang="zh-TW" sz="2800" dirty="0" smtClean="0"/>
              </a:p>
              <a:p>
                <a:endParaRPr lang="zh-TW" altLang="en-US" sz="2800" dirty="0"/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885" y="3478427"/>
                <a:ext cx="7519265" cy="4401205"/>
              </a:xfrm>
              <a:prstGeom prst="rect">
                <a:avLst/>
              </a:prstGeom>
              <a:blipFill>
                <a:blip r:embed="rId5"/>
                <a:stretch>
                  <a:fillRect l="-1621" t="-13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/>
              <p:cNvSpPr txBox="1"/>
              <p:nvPr/>
            </p:nvSpPr>
            <p:spPr>
              <a:xfrm>
                <a:off x="5613273" y="230190"/>
                <a:ext cx="2735877" cy="9841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4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.4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4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.3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273" y="230190"/>
                <a:ext cx="2735877" cy="9841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08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Diagonalizable Stochastic Matrix</a:t>
            </a:r>
            <a:endParaRPr lang="en-US" altLang="zh-TW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8523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/>
              <a:t> 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/>
              <p:cNvSpPr txBox="1"/>
              <p:nvPr/>
            </p:nvSpPr>
            <p:spPr>
              <a:xfrm>
                <a:off x="264044" y="4317062"/>
                <a:ext cx="47171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44" y="4317062"/>
                <a:ext cx="471714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字方塊 12"/>
              <p:cNvSpPr txBox="1"/>
              <p:nvPr/>
            </p:nvSpPr>
            <p:spPr>
              <a:xfrm>
                <a:off x="0" y="1563470"/>
                <a:ext cx="2926699" cy="9368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3200" b="0" i="1" smtClean="0">
                                    <a:latin typeface="Cambria Math" panose="02040503050406030204" pitchFamily="18" charset="0"/>
                                  </a:rPr>
                                  <m:t>3/4</m:t>
                                </m:r>
                              </m:e>
                              <m:e>
                                <m:r>
                                  <a:rPr lang="en-US" altLang="zh-TW" sz="3200" b="0" i="1" smtClean="0">
                                    <a:latin typeface="Cambria Math" panose="02040503050406030204" pitchFamily="18" charset="0"/>
                                  </a:rPr>
                                  <m:t>1/4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3200" b="0" i="1" smtClean="0">
                                    <a:latin typeface="Cambria Math" panose="02040503050406030204" pitchFamily="18" charset="0"/>
                                  </a:rPr>
                                  <m:t>1/4</m:t>
                                </m:r>
                              </m:e>
                              <m:e>
                                <m:r>
                                  <a:rPr lang="en-US" altLang="zh-TW" sz="3200" b="0" i="1" smtClean="0">
                                    <a:latin typeface="Cambria Math" panose="02040503050406030204" pitchFamily="18" charset="0"/>
                                  </a:rPr>
                                  <m:t>3/4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3200" dirty="0"/>
              </a:p>
            </p:txBody>
          </p:sp>
        </mc:Choice>
        <mc:Fallback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63470"/>
                <a:ext cx="2926699" cy="9368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字方塊 13"/>
              <p:cNvSpPr txBox="1"/>
              <p:nvPr/>
            </p:nvSpPr>
            <p:spPr>
              <a:xfrm>
                <a:off x="3320094" y="1463603"/>
                <a:ext cx="5616474" cy="7156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:r>
                  <a:rPr lang="en-US" altLang="zh-TW" sz="2800" dirty="0" smtClean="0"/>
                  <a:t>Eigenvectors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800" dirty="0" smtClean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800" b="0" i="0" smtClean="0">
                        <a:latin typeface="Cambria Math" panose="02040503050406030204" pitchFamily="18" charset="0"/>
                      </a:rPr>
                      <m:t>and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094" y="1463603"/>
                <a:ext cx="5616474" cy="715645"/>
              </a:xfrm>
              <a:prstGeom prst="rect">
                <a:avLst/>
              </a:prstGeom>
              <a:blipFill>
                <a:blip r:embed="rId5"/>
                <a:stretch>
                  <a:fillRect l="-3909" b="-1196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字方塊 14"/>
              <p:cNvSpPr txBox="1"/>
              <p:nvPr/>
            </p:nvSpPr>
            <p:spPr>
              <a:xfrm>
                <a:off x="3320094" y="2182430"/>
                <a:ext cx="478201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:r>
                  <a:rPr lang="en-US" altLang="zh-TW" sz="2800" dirty="0" smtClean="0"/>
                  <a:t>Eigenvalues  </a:t>
                </a:r>
                <a14:m>
                  <m:oMath xmlns:m="http://schemas.openxmlformats.org/officeDocument/2006/math">
                    <m:r>
                      <a:rPr lang="en-US" altLang="zh-TW" sz="28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80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zh-TW" sz="2800" b="0" i="0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m:rPr>
                        <m:sty m:val="p"/>
                      </m:rPr>
                      <a:rPr lang="en-US" altLang="zh-TW" sz="28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altLang="zh-TW" sz="28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     1/2</m:t>
                    </m:r>
                  </m:oMath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094" y="2182430"/>
                <a:ext cx="4782015" cy="430887"/>
              </a:xfrm>
              <a:prstGeom prst="rect">
                <a:avLst/>
              </a:prstGeom>
              <a:blipFill>
                <a:blip r:embed="rId6"/>
                <a:stretch>
                  <a:fillRect l="-4592" t="-23944" b="-507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字方塊 15"/>
              <p:cNvSpPr txBox="1"/>
              <p:nvPr/>
            </p:nvSpPr>
            <p:spPr>
              <a:xfrm>
                <a:off x="596814" y="2789166"/>
                <a:ext cx="558460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:r>
                  <a:rPr lang="en-US" altLang="zh-TW" sz="2800" dirty="0" smtClean="0"/>
                  <a:t>A</a:t>
                </a:r>
                <a14:m>
                  <m:oMath xmlns:m="http://schemas.openxmlformats.org/officeDocument/2006/math">
                    <m:r>
                      <a:rPr lang="en-US" altLang="zh-TW" sz="28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800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800" dirty="0" smtClean="0"/>
                  <a:t>)  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800" dirty="0" smtClean="0"/>
                  <a:t>   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1/2</m:t>
                            </m:r>
                            <m:r>
                              <m:rPr>
                                <m:nor/>
                              </m:rPr>
                              <a:rPr lang="zh-TW" altLang="en-US" sz="2800" dirty="0"/>
                              <m:t> 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14" y="2789166"/>
                <a:ext cx="5584606" cy="430887"/>
              </a:xfrm>
              <a:prstGeom prst="rect">
                <a:avLst/>
              </a:prstGeom>
              <a:blipFill>
                <a:blip r:embed="rId7"/>
                <a:stretch>
                  <a:fillRect l="-3930" t="-24286" b="-5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字方塊 16"/>
              <p:cNvSpPr txBox="1"/>
              <p:nvPr/>
            </p:nvSpPr>
            <p:spPr>
              <a:xfrm>
                <a:off x="579865" y="3323969"/>
                <a:ext cx="562307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:r>
                  <a:rPr lang="en-US" altLang="zh-TW" sz="2800" dirty="0" smtClean="0"/>
                  <a:t>A</a:t>
                </a:r>
                <a14:m>
                  <m:oMath xmlns:m="http://schemas.openxmlformats.org/officeDocument/2006/math">
                    <m:r>
                      <a:rPr lang="en-US" altLang="zh-TW" sz="2800" b="0" i="0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TW" sz="28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800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800" dirty="0" smtClean="0"/>
                  <a:t>)  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800" dirty="0" smtClean="0"/>
                  <a:t>  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m:rPr>
                                <m:nor/>
                              </m:rPr>
                              <a:rPr lang="zh-TW" altLang="en-US" sz="2800" dirty="0"/>
                              <m:t> 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65" y="3323969"/>
                <a:ext cx="5623078" cy="430887"/>
              </a:xfrm>
              <a:prstGeom prst="rect">
                <a:avLst/>
              </a:prstGeom>
              <a:blipFill>
                <a:blip r:embed="rId8"/>
                <a:stretch>
                  <a:fillRect l="-3792" t="-23944" b="-507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字方塊 17"/>
              <p:cNvSpPr txBox="1"/>
              <p:nvPr/>
            </p:nvSpPr>
            <p:spPr>
              <a:xfrm>
                <a:off x="579865" y="3858772"/>
                <a:ext cx="562307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:r>
                  <a:rPr lang="en-US" altLang="zh-TW" sz="2800" dirty="0" smtClean="0"/>
                  <a:t>A</a:t>
                </a:r>
                <a14:m>
                  <m:oMath xmlns:m="http://schemas.openxmlformats.org/officeDocument/2006/math">
                    <m:r>
                      <a:rPr lang="en-US" altLang="zh-TW" sz="2800" b="0" i="0" baseline="3000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TW" sz="28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800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800" dirty="0" smtClean="0"/>
                  <a:t>)  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800" dirty="0" smtClean="0"/>
                  <a:t>  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m:rPr>
                                <m:nor/>
                              </m:rPr>
                              <a:rPr lang="zh-TW" altLang="en-US" sz="2800" dirty="0"/>
                              <m:t> 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65" y="3858772"/>
                <a:ext cx="5623078" cy="430887"/>
              </a:xfrm>
              <a:prstGeom prst="rect">
                <a:avLst/>
              </a:prstGeom>
              <a:blipFill>
                <a:blip r:embed="rId9"/>
                <a:stretch>
                  <a:fillRect l="-3792" t="-23944" b="-492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字方塊 18"/>
              <p:cNvSpPr txBox="1"/>
              <p:nvPr/>
            </p:nvSpPr>
            <p:spPr>
              <a:xfrm>
                <a:off x="628650" y="4857630"/>
                <a:ext cx="576414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:r>
                  <a:rPr lang="en-US" altLang="zh-TW" sz="2800" dirty="0" smtClean="0"/>
                  <a:t>A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800" b="0" i="0" baseline="3000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altLang="zh-TW" sz="28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800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800" dirty="0" smtClean="0"/>
                  <a:t>)  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800" dirty="0" smtClean="0"/>
                  <a:t>  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TW" sz="2800" b="0" i="1" baseline="3000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m:rPr>
                                <m:nor/>
                              </m:rPr>
                              <a:rPr lang="zh-TW" altLang="en-US" sz="2800" dirty="0"/>
                              <m:t> 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857630"/>
                <a:ext cx="5764142" cy="430887"/>
              </a:xfrm>
              <a:prstGeom prst="rect">
                <a:avLst/>
              </a:prstGeom>
              <a:blipFill>
                <a:blip r:embed="rId10"/>
                <a:stretch>
                  <a:fillRect l="-3700" t="-23944" b="-492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字方塊 19"/>
              <p:cNvSpPr txBox="1"/>
              <p:nvPr/>
            </p:nvSpPr>
            <p:spPr>
              <a:xfrm>
                <a:off x="628650" y="5593610"/>
                <a:ext cx="7492885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:r>
                  <a:rPr lang="en-US" altLang="zh-TW" sz="2800" dirty="0" smtClean="0"/>
                  <a:t>When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sz="2800" i="1" baseline="30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800" dirty="0" smtClean="0"/>
                  <a:t>is large, </a:t>
                </a:r>
                <a:r>
                  <a:rPr lang="en-US" altLang="zh-TW" sz="2800" dirty="0"/>
                  <a:t>A</a:t>
                </a:r>
                <a14:m>
                  <m:oMath xmlns:m="http://schemas.openxmlformats.org/officeDocument/2006/math">
                    <m:r>
                      <a:rPr lang="en-US" altLang="zh-TW" sz="2800" i="1" baseline="3000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TW" sz="2800" dirty="0" smtClean="0"/>
                  <a:t>x approaches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800" dirty="0" smtClean="0"/>
                  <a:t>, which is an  </a:t>
                </a:r>
              </a:p>
              <a:p>
                <a:pPr/>
                <a:r>
                  <a:rPr lang="en-US" altLang="zh-TW" sz="2800" dirty="0" smtClean="0"/>
                  <a:t>eigenvector with  eigenvalue 1. </a:t>
                </a:r>
                <a:endParaRPr lang="zh-TW" altLang="en-US" sz="2800" dirty="0"/>
              </a:p>
            </p:txBody>
          </p:sp>
        </mc:Choice>
        <mc:Fallback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5593610"/>
                <a:ext cx="7492885" cy="861774"/>
              </a:xfrm>
              <a:prstGeom prst="rect">
                <a:avLst/>
              </a:prstGeom>
              <a:blipFill>
                <a:blip r:embed="rId11"/>
                <a:stretch>
                  <a:fillRect l="-2848" t="-12057" r="-1953" b="-2482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字方塊 20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31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err="1"/>
              <a:t>Perron</a:t>
            </a:r>
            <a:r>
              <a:rPr lang="en-US" altLang="zh-TW" b="1" dirty="0"/>
              <a:t>–</a:t>
            </a:r>
            <a:r>
              <a:rPr lang="en-US" altLang="zh-TW" b="1" dirty="0" err="1"/>
              <a:t>Frobenius</a:t>
            </a:r>
            <a:r>
              <a:rPr lang="en-US" altLang="zh-TW" b="1" dirty="0"/>
              <a:t> Theorem</a:t>
            </a:r>
            <a:endParaRPr lang="en-US" altLang="zh-TW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85235"/>
                <a:ext cx="78867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dirty="0" smtClean="0"/>
                  <a:t> 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Let </a:t>
                </a:r>
                <a:r>
                  <a:rPr lang="en-US" altLang="zh-TW" dirty="0" smtClean="0">
                    <a:latin typeface="Adobe Caslon Pro Bold" panose="0205070206050A020403" pitchFamily="18" charset="0"/>
                  </a:rPr>
                  <a:t>A</a:t>
                </a:r>
                <a:r>
                  <a:rPr lang="en-US" altLang="zh-TW" dirty="0" smtClean="0"/>
                  <a:t> be a positive stochastic matrix. Then </a:t>
                </a:r>
                <a:r>
                  <a:rPr lang="en-US" altLang="zh-TW" dirty="0" smtClean="0">
                    <a:latin typeface="Adobe Caslon Pro Bold" panose="0205070206050A020403" pitchFamily="18" charset="0"/>
                  </a:rPr>
                  <a:t>A</a:t>
                </a:r>
                <a:r>
                  <a:rPr lang="en-US" altLang="zh-TW" dirty="0" smtClean="0"/>
                  <a:t> admits a unique normalized steady state vector 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zh-TW" dirty="0"/>
                  <a:t>, which spans the 1-eigenspace.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Moreover</a:t>
                </a:r>
                <a:r>
                  <a:rPr lang="en-US" altLang="zh-TW" dirty="0"/>
                  <a:t>, for any vector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TW" dirty="0"/>
                  <a:t> with entries summing to some number c, the </a:t>
                </a:r>
                <a:r>
                  <a:rPr lang="en-US" altLang="zh-TW" dirty="0" smtClean="0"/>
                  <a:t>iterates</a:t>
                </a:r>
              </a:p>
              <a:p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 smtClean="0"/>
                  <a:t>approach</a:t>
                </a:r>
                <a:r>
                  <a:rPr lang="en-US" altLang="zh-TW" dirty="0"/>
                  <a:t> c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 as 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 gets large.</a:t>
                </a:r>
              </a:p>
              <a:p>
                <a:endParaRPr lang="zh-TW" altLang="en-US" sz="32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85235"/>
                <a:ext cx="7886700" cy="4351338"/>
              </a:xfrm>
              <a:blipFill>
                <a:blip r:embed="rId3"/>
                <a:stretch>
                  <a:fillRect l="-1546" r="-162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/>
              <p:cNvSpPr txBox="1"/>
              <p:nvPr/>
            </p:nvSpPr>
            <p:spPr>
              <a:xfrm>
                <a:off x="-589546" y="4186885"/>
                <a:ext cx="47171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89546" y="4186885"/>
                <a:ext cx="471714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/>
              <p:cNvSpPr txBox="1"/>
              <p:nvPr/>
            </p:nvSpPr>
            <p:spPr>
              <a:xfrm>
                <a:off x="1047847" y="4178164"/>
                <a:ext cx="47171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847" y="4178164"/>
                <a:ext cx="471714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9"/>
              <p:cNvSpPr txBox="1"/>
              <p:nvPr/>
            </p:nvSpPr>
            <p:spPr>
              <a:xfrm>
                <a:off x="4426857" y="4178164"/>
                <a:ext cx="4717143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857" y="4178164"/>
                <a:ext cx="4717143" cy="5309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4756247" y="4129227"/>
            <a:ext cx="1008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7843155" y="4129227"/>
            <a:ext cx="1008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18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9"/>
              <p:cNvSpPr txBox="1"/>
              <p:nvPr/>
            </p:nvSpPr>
            <p:spPr>
              <a:xfrm>
                <a:off x="4426857" y="4178164"/>
                <a:ext cx="4717143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857" y="4178164"/>
                <a:ext cx="4717143" cy="5309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4756247" y="4129227"/>
            <a:ext cx="1008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7843155" y="4129227"/>
            <a:ext cx="1008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5" name="AutoShape 4" descr="data:image/png;base64,iVBORw0KGgoAAAANSUhEUgAAA+kAAALvCAYAAAAZE4TWAAAAAXNSR0IArs4c6QAAIABJREFUeF7svQe4FdXVuL/g0i790hEQkS5IiYktsccSNSp2ULEDCgrGXj5bYosFG1hQEbvYa4zGHo3RGEBFijTpvff6/63tf27mnnvKzDlT9tz7zvN8z2e4M3vWfveec847e++1q+yY/dsdwgEBCEAAAhCAAAQgAAEIQAACEIBA7ASqIOmxtwEBQAACEIAABCAAAQhAAAIQgAAEDAEknY4AAQhAAAIQgAAEIAABCEAAAhCwhACSbklDEAYEIAABCEAAAhCAAAQgAAEIQABJpw9AAAIQgAAEIAABCEAAAhCAAAQsIYCkW9IQhAEBCEAAAhCAAAQgAAEIQAACEEDS6QMQgAAEIAABCEAAAhCAAAQgAAFLCCDpljQEYUAAAhCAAAQgAAEIQAACEIAABJB0+gAEIAABCEAAAhCAAAQgAAEIQMASAki6JQ1BGBCAAAQgAAEIQAACEIAABCAAASSdPgABCEAAAhCAAAQgAAEIQAACELCEAJJuSUMQBgQgAAEIQAACEIAABCAAAQhAAEmnD0AAAhCAAAQgAAEIQAACEIAABCwhgKRb0hCEAQEIQAACEIAABCAAAQhAAAIQQNLpAxCAAAQgAAEIQAACEIAABCAAAUsIIOmWNARhQAACEIAABCAAAQhAAAIQgAAEkHT6AAQgAAEIQAACEIAABCAAAQhAwBICSLolDUEYEIAABCAAAQhAAAIQgAAEIAABJJ0+AAEIQAACEIAABCAAAQhAAAIQsIQAkm5JQxAGBCAAAQhAAAIQgAAEIAABCEAASacPQAACEIAABCAAAQhAAAIQgAAELCGApFvSEIQBAQhAAAIQgAAEIAABCEAAAhBA0ukDEIAABCAAAQhAAAIQgAAEIAABSwgg6ZY0BGFAAAIQgAAEIAABCEAAAhCAAASQdPoABCIksGOHyM/zasmnXzWQf4+rL9Wq7ZB991gtv+m5RnZpvVGKinZEGA23ggAEIAABCEAAAhCAAARsIxCZpJ95SRd56pXmGetf0mCr6P8dut8KuficudK1w3qpUiU7rknTasvEqXWkerUdst+eK6VRw6228U1EPHc81Eauum1X6X/CIhkzfHKZmG1inC3OXKAXLK4hex/7K1m6vLp89vJ42WP3NbkuCfzv4ybWlXMu6yzjJ9ZNW3bD+lvl6sGzZfCZ86VO7W2B3z/MAgtpmzDjyrfseQtryr/+W99cvs+vVkurFpvyLSqv69yfl7/usUbef/Y78/no9Vi0tIYceFJPmTy9trkk3bPttayozrPpsyaqOnMfCEAAAhCAAAQgkI5ALJLestlmM4LoPjZuqipLllUv/ac+RyyV+2+aJq1bZv5x7IhB7eLtsYlXRehW2QTLJsaFiGDckv7q35rIqYN3ky1bq0jTxluk7zGLZZ89Vsu2bSIffN5I3ni/saxcXc08Fx+/OEF+95tViepahbSNjRV96x+N5ZhzupvQ3nziB/nj75dFGqZb0vVl5btjvpcjDlzuOYb3PmkkR565u+jMjaRIuk2fNZ5BcyIEIAABCEAAAhAIgUDkkr5zq03y1Rv/FRX11GPd+iJ54c2m8qebO8jqtUXSpNEW+dtT34uOJKU7+FEXTI9A0oPhmKkUHUE/+JSeRsIHnrZAht8wTYprbS9z+rZtVWTs203llgd2NlK4684bww0q4NKR9GCBOpKusyvWri+SE49cIk/fO7ncy810d926tYqcMayLvPxuU6lbe5vpd0kYSefzPNg+RGkQgAAEIAABCCSXgFWS7mBcuKSGnHzBbvL51w2kY7sN8sFz30nbVuWlZe26IlmzrkiqVhVp1HCLmfbO4Z9ANsGyiXEhIhjXSLqOZF50fUcZMWYnOWDvlfL26B+kbp3MU9lVqHSqe2pf1nKWr6wum7dUMdOea9UsK/n+Wz3YKwppm2AjyV6avgxZtrKa7NhRJetnhs7sWbGqmiksDt6OpOvyH516v3xlNfnitXGeXt7otPHfHd9bdt15g5m18bePGwUu6WH0R5s+a6Lsk9wLAhCAAAQgAAEIpBKwUtI1SE2udWi/HvLTzGI5+pBlMvahH8uNPtKcwRBIimAVEmdckq6id9hpPeQ/39WTu/9vuvzp/Ll5NZoKzNFnd5dPv2oYy/TrXEEX0ja5yg7y73H1A791cCRdR8Ab1N8qD4xuJQ/cPE2GnDUvZ1EPPtlKLrq+g9xwyc8yc3Ytkwsk6JF02/tjTkicAAEIQAACEIAABCwmYK2kKzNdx3vioG4G38sPT5Tj/7DUYpTJDS0pglVInHHJmXPf2fNqIukWPCJx9QO/VXdL+hknLDIvevbfK/dMjFVrqsnhp+8u436oJ5+MHS8PP7MTku4XPudDAAIQgAAEIACBmAlYLenu0ZojD14urzwy0bppvjG3XyC3L0R+AwnAYyGFxBmXnLn78OEHLJfXRk3Ma0aI7SOXhbSNx+YP5LS4+oHf4N2Sfu+N04ykfzeprhFvTTiY6fjnNw3koFN6ym9/vcosrRh8XUck3S98zocABCAAAQhAAAIxE7Ba0pWN8+Nft1f756vjzNZszqHrND//uqHUqL5dDtxnZTn50UzamuV4zMvN5evxv2ynpGvXzzt1oZx98sKc21zNmV9TnnyphegaT01id+oxi2WvXmtMIqfP/t1APvi8RDTZ3YB+C2Sv3mV/OC9bUV3uH91KXnyrqazfUCS1i7fJiUculcFnzkubNE9j07Wjr/29iezVa7Wce+pC0TJe/3tj+ejLEhP7nr1Wm7jr102/pjnf+mYTrEyMnX/Xe+Y6unVaV6bdgopT2b/7cSP5+MuGMn9RDenWab2c13eBtGtTPn+BFznTdbbaT4Y/1lq+/PaX/qJ7mF8/bJbs1vF//S5XfVP/fuPwXeSm4W3NP19y3ly55YqZnkXd2ZZq48aq8pcHdpYp02vLFRfMMfuqO0cqX+ffZ86pJXc90sY8A8pc+/4Zxy+S8/styNiH3LErsxFjWsnL7zYxfViP3Tquk/P6LpSjDl5Wpg6pfUj77jOvNSt97nL1XWWvdX3kmZ3k75+VmPvpunzNaH7ZwDlp21Tj0TXm733aSB4YvZP8+FOd0vD1fmeeuMhcr+XonvRzFtSUFSuryRW37mqe4b9cPlPat/1fX3FvtbZhY1X55F8NZfOWqlm3d/TDyE+/cUu6bovo9KGLzp5ndr1Id7jzHzhT41PLSb3O77OYT390Ptf6HL5U/nDQcpNxXpcxPft6c/PZPezceeazONfnucae7hnV9tW1+9qvf9V9TbmtO/0+1177lJ/25FwIQAACEIAABCDgh4D1kv6Pf5aYUST9oaXbEOmPPOf49vt6sv+JvYxAp2aMnzqjWA4/vYfMmlur9Hzd3kozH+uhYvPOmB/SJqTTe6mcDL2xg2xPyc+lWbn1B7z7uP3qGXLlBXPMP+m1mlX5tIu6GjFKPfQH5WN3TjGylLoPvCM6+rcTj1oifYfsJus3lL1Xi6ab5aMXJ5SRXr1HIfXNJumZGDv/nhpfus7n5hNEnKf8cYnZ5/zav7Yrx1j5vjDix3JLI3JJurbV1bfvKnc/2rpcFTQx4X03TjMvWFLbzMvDtnhZdZPdfeLUXyRSk3npy5YT/rBEenRdl3V2iNM22e7j5qvnqWRoPa68bde0l+nz8uLIH+XgfVem/bv24Yee3kmG3dghbR/Wi3Zqvlk+fnG8dNp1gymjkL6rSdrOvrSzvPBms9J4lLnz7GVqU51doPvOv/ROU3Odnlejxnbz4sw5HKl1b2mWiaV7q7Vc/SUfRl76inNOqlz/MKWO7HdCL9Hn/5OXJkjzJuV3x9CXMnrOho1FpS80s0l6Ps9iPv3RuUb76fl9F8igqzuVtpk7mWK2z3PlolP5B17Vybz4zHSYLPj3TS59pvw+1376lJ/25FwIQAACEIAABCDgh4D1ku6WwdTEW9l+1M2YXctIuu5vfPE584yMq2DNXVBT+l3U1WSOz5SQ7s0PGkuf87tLqxab5PE7pxiZmT2/ppEW/Zv+ELzn+uml2yGpuOtWSXq88m5TOfnC3cx/60jdhf3nS4N6W80PTBWf6+/aRbZtryJjR/4oJxy5pExbubcg0j9cMWi2nHXyInPOk2Oby8337WLERUf0U7djKqS++Uh6tpH0LVuqyG0jdpbvJ9cpl50/iDiVR+3i7fJ/Q3+WvsculqKqO+Tvn5aUbt2nbaEvMnp3W1vKN5t0qXDd+XAbI7UqsMpWR+a27xD5x+cl0v+SLrJ6TTX5x/MTZL8989u/fNqsYjnuvG6lou5ueH1hpKPjJx21pNwIu9+RS3ddlNFDt06Vk49eYqRl0dIa8pf7dxZNLKaM/v7Md7Jnr/LbG456rqUMuKqTCXHQ6fPlygvnmOdn0+aqZiRfXwB8Na6+fP7K+FJZLKTv6oszfSY1s70mO9NRcBVufRl2+8id5eZ725p2+WTsBPNyzTlU6vsO6Woynr826gfzwkMPfUnx40+1TZvqMhl9XvyOpOeS9HwY+flgTpVrZdHn/G7y908byfMPTjJ1Sj0cHu7Ph2ySns+z6Lc/aoxO39AXmf/5rq58+EWJ6FacA0+bb2aq/O43q8xnabbPc63/6UO7mjwlOpPonuunyYlHLTWfrdpvNKHijcPbyh67r5XH/jrFoMnnufbTp/y0J+dCAAIQgAAEIAABPwSsl3R34q3UEcNsP+p0BEVH1Bx5dkP517f15cCTexkJ+/jFCeZHonM4a38/+3fDcsnqVHIOPKmnzJ5fSz57ebwZzXUfKmI6sq/npZNwPdeReJ16nCod7lGq6y7+WW6+dFbpyK3+4Lz+7l3kL/e3NVLy5evjyoym5Vtf94/odBmgc41upXa2VEn86IUJZZYCBBFnJsHUKbRHnNFDVD5SX2Rkky6nP+iShHTiqi90ft+3pxz/B+97Vad7CFevLZJbHmgrjz7b0ohF6tGl/Xp5ddTEcrMk9Dyva9KdWDPVxd0+Krz6MqNZ4y2loeho/4En95Sly6vLHVfPkMsHzUk7e0Cz1ters630RVUhfVdvrvdrXLKl3L2cRGgq2dcMmW2WCjjHeVd0lsdfaCGpnwvZPgBzybdzbbbz8mXk54M5nVynk3CnTEfi3/+skZlxpNP89cgm6YU8i177o/vzRV+Sms+xYT/LVRfOLvdCKttnjSbAu+CajllfLunLGX2utB/pkc9znU+f8tOunAsBCEAAAhCAAAS8ELBe0p09f3Xk1o+kZ6t8tm2xVPB+26e3FBXtkK/eGCetW24qLUp/YOpoznOvN5OHb5sqA09bUOY2zrrRbAnC9IexToXXKbq6HZfODnCObOvv9Zy3/tFYjjmnu6Rbn59vfd0/ooOQdF2nr6KsI/7ZJC9dvLm2K3P4ZNtv3Nl+SmdB6Eivsz49k3S51/GmvhhxYtSR3lOHdJX/TKgnX7w23sywKOTQe+oWgzr6/+JbzcwooDO1u2O7DfLBc9+VW4bhRYo0zjOGdTHTxgefOV8euPmntIKt68X/0H93+WZCPTPqqPkPnMPpw5pj4e/PfG9GKr0cYfVdvbcua7j1wZ3lkN+ukDcen1iaS8IRqmx1TY09CEnPl5EXjs456eTamc6uLx+1b3fv/L9ZBc50eF2G8OlL483MAz1yrUnPFFOuZ9FLf0z9XNP/revGR/zlJzNTIvXIJOnuFzU60+LGS2blRJnvc51Pn8oZDCdAAAIQgAAEIAABnwSsl3QViQNO0nWWVU12d/c2bH5HeR027h+YqeI/4ce6st+JvaSkwdZy69zdP3pTp96vWVskR565u2h25XQC726XZ19rZmT/1z3WyPvPfmfupYcjOjqyr6Nh9VISxDn11XPTjeRnavts9XXft1BJd+9tn+3HeKFxZpN056WOSoay/f3vVpjbZZIzHcHV/jVlRrG8/PCP5RIAOrGOfGonuWdUG1/cvT6LOsJ+1W27muUQeqg0P3zr1NJRav03L1KkSzn2Pra3zF9Us0zd08XhiK8uuXjhwUnmXu4+7Gd0Osy+6y47td2dkWU9R5cn6PpznT7tjKSmq3ehkl4II6/9wf05434m0yWGc8p0XhykSmy+kp7rM8NLf3Ricz7XdAZM6ssFN5NMn+fOd4COxHv93Mv3uc6nT/lpV86FAAQgAAEIQAACXghYL+mO0Oq6bx0hcme19iPpOhVy2cpqMmtOLZk6o3ZppuxUGXF+3GnCudQfhO6p8G4BdEug7oftTkCVrhGcbZKalGyRL14bZ6avZ5MRpww/ku61vu77FiLpOtp1woDdzHpTbaO/PfV9Vlly6pRPnNkk3Wk/XZP8zH2T5LQ+v6zdzSRnzsyJhUtqeHlecratp0LSnKQzLAZc2cnsJqDJwdz9Qk/3IkV++ke6F0XupSW5+nBqFXLNcvATm5at05aXLKtu1vDrrBOdvZLa7srs4us7mL3A3YeO0g74f7NcdMTVGVF2/l6opBfCyE/fyCTXzmeHLrVxZjo4o96a3T71M8uPpPt5Fr30x1RJz/TyMfXzLTURqDODSNexpyYIzcQ03+c6nz7lp105FwIQgAAEIAABCHghYLWku6fvppt+m0vSdfRdf+D/9aE2aRN2KaB0I4bOqJRu4aSJt/QFgY5ijX27qfS7aDezFj1VQt3T8nMJjpOxXst1/6guVHTyrW8+iePcncu9Xj5bQjLnmkLjzCbpmUYAM8mZM3NCk8/99ZoZUtIw+/Ru9zZdXh4wP+c4Aqb9PnUnAy9SlKlfpYvhkWdbmizbbvEpREAL7bvONll/vm9n0XXV6XZGSNfuKpav/K2JydegSe3cR5udNsmbj/8gvTwmEHRfm6m/FMLIT1/IJNfO1G/97HPyaegWezqL57D9l8troyaWWeudS9LzfRa99MdUSe933GLz4izTDgmZPs/zkfRCnmu/fcpPu3IuBCAAAQhAAAIQ8ELAakl3Z3Z39v11VyqbpI+fWFdOHLSbTP+52CQbOvawZXLofsul526/bHmla3e/+m/9tJKuGYRPHNTNiLlul/WHA5fLd5PriJaZSULdP97dI7jpGkHLP2FgN7O22b3uvRDRKaS+hUq6O6N9poR5Docg4swm6e52cC+PyCVdOhr5+cvjpedu/8sI7+UBCvKcbALoRYqc52HzlirlEiKmxqlrvHXKu3t0UxMe7ntcb5N4L1cfTi2vkL7r3lpLt17T9tUdFHRv+s7t14suNdCEidnaXeNRsddZMvoC4uGndzL/O3UHh0JH0gth5KevZJNrJ++CrsXXrQF1q8gRY3ZKm/U9WzmFPIte+mOqpKebqePl81z3WdeXEOlmmGRi6rRzoc+1lz7lp105FwIQgAAEIAABCHghYK2ku6dPp8tCrZXLJOmaGOvgU3vKd5PqpM0knG29pe7ZrAK9ek2R/Kr7Whn1fMvSfdF1+y1NtOXsDe0G7Fz37keN5KyTFsoTd01JO2LkXleammAuX9EppL5ah0Ik/evx9cxWdzo9Wbfr0pcpur453RFUnNlkzRmNrlF9R5lZCpnkzN1uo++eYtouriObZHuRIvdU/2xryt3bebmTrrlZ+EnG5u5Dmdom23T3S//cXu4Z1dpsb/fcA5PKJGv0Una69nKy3Nets610z3A9r1BJL4SRn36VTa7de6Y/+8AkOf78brJ1W5UyiRKde2Uqp9Bn0Ut/DErS3Xkm3Jnrs/EM47nO1Kf8tCvnQgACEIAABCAAAS8ErJR0zV486JqO8syrzUVH1t57+juTGCr1yCTpuabBZ0v+5PyIP3DvlTJm+GRzSx2Z1HWumaZpOnE5SYd0f+rUrcecc8ZNrCsHn9LTSO1Dt/5kxDb1x6xf0SmkvoVIur5I+ePZ3c2e85p5+5VHf8yaDTyoODOtbXVnzk99AZJNzpx2y/QyyGkfnQZbtWrufuDup4uXVZe3/9HY7OeuyxsyHe4lA7oV2ycvTSizxZ5XKXKWamiegw9fmCC7tP4l34H7ePODxtLn/O7mn1KfLYdFur3m3WVovNu3VzG7ILj7kN++66Vezqh/rpF0d3y5Zk7oC41sSci89Be/jLx8IDvnZJN0ZxmQ7gxw0Vnz5IEnW8mF/dNn889UTqHPopd2S/1cy3ck3b3sSb8HXn10oujLl3SH+xkN+rn2+oLHTztzLgQgAAEIQAACEEhHwCpJ1x9YH33Z0OyHq9PUVYxfGPFjmYzu7kpk+qHpJA3SqanPP/ijnPLHJaWXudeW67ZXmRLH6UjMiyN/lN7d1paKSK4upD9cjx/QTXQbMpWk10b9ID26/m+bJF0ze8LA3cz6+HRSm+9IeiH1dQuWn8RxKsSDr+soo55rKZm2DUvlFVScWu6tV86UKwbNKW0bHR2+feTOcvO9bc2LHWV/zKHLSkPI9gPb3W6H7b/C9Bnd5s45tM98P7mOWfd8z/XTSxP95eoP+ndnbWyzxpvl7v+bYaZfO2LrLn/Myy3k3Ms7m63YUl/e6HluKXJn8NZ6a8IwzZOgh2Z4P7RfD5k8vXa5kWmtx5ffNpDjzutm9iVPl4HfzUJfWrz+2ETpsMuGcix09FvbwEnkmG/fdba30yUTOovh0Tumltmea9qsYjPV+aeZxeWmu9/ywM5SVCRGVOvULittL77VVPoO2c3sOe/eksy9pOD5ByfJqcf8klhQt3jUzws9Xw+v/cUPIy/9xTkn11pydxZyfXmYmsgyVzmFPote+2Ouzxcvn+d6jvvlpm59OfyGaWVeeunn0di3msrYt5uZpRq6M0Y+z3U+fcpPu3IuBCAAAQhAAAIQ8EIgcknXacgnHrWkzI/qVauryX++qydz5tcsTRjVvu0Gs8bSnc09tUKZJF1/+A+6ppM8/kILc4mOwOkUdX0J8MV/6pdJMJUtcVwmgG1bbZQzT1okF589r1wGc5WkPud3M/XRQ7dZ6919rYz7oW6Zf9MET+492N0/Zv2ORhZa33ymu9/9aGu57C/tTR31ZUqLZpsz9jddX6xyG1ScKiX6fz26rjX9Y9OmqvK3TxqZbOB6XDpgrtx21YwyspdrFMzdblqfIw9eJs2abDFla0K2+YtqmB/+ftet6x7oKs1OIjSnbH0ZoOVPnVEsT7zYwryU0iPb1nUX39BBHhjdypx31MHLzLKCdz9qLPv+epW8PfqH0tFFXWt8zLndzfPkrPHW/eLdfV/b5LE7p6ad+ZDah53nZ/HS6oaFznTRw53cLl9J13LcOSD0uT9g71XmRYYKunsPefdz4ZZ7LUNlea/ea8x17mftruumm/7gHO5p0NoWxx62VJatrG7u0/+E/y1T8dNf3J8x2Rh5+UB2zskl6fpC4cCTepqXMdn2tM9UTqHPosbptT9m+3xxM8k1uv/OR43l5At2k/UbqhpB/+Pvl0mD+lvNizD9vNUXXPpy9MvXx5XOQvHzXGsfOnVIV9EXRn76lJ925VwIQAACEIAABCDghUDkkp4tKB0N06nMuh72iAOXl5GsdNdl+1GXKhrO9ZqI6uZLZ8kb7zcx2zqlSrqOqOkI3PufleTkp1sFaZZ3FXH3oRIz/LHWZlTXnaVapWDouXPl/4b+LPVT9kDX6wsRnXzr676vn5F058d/Tkgi4i43iDhV1m6/aqaRBN1D2TmU7y1XzJRh580t13dySZeWofuVX3dnOxkxppX5we8++hyxVG67cqZJZOb30PW/f324jRFsHflOd2SL3TlfZeT3/XqYUXDnUKnVkXUdEdYynEPP+b+7dim3PZn2u79cPlPO67sg6/T7bCz0xYjKr64hd5aAFNJ39Rm5+vZdRV/8uA+dTq5bqe3eeZ1J9Jj68mrmnFqiU+HHvNSiXDb4bDw1W/gJA7qVuUbrpJ8LukxC61Rof0nHyE+/ySXpWta/x9WXOQtqSudd18vuXf43Y8d9n2zlFPIs6j289segJF3vqVsr6owTTfrpPvRllM7EuOlPs8q9/PTzXOfbp/y0LedCAAIQgAAEIACBXAQik/RcgYTxdx051x/bOr28S4f1ZnRFM7tnOtyjSzpV+o5rZohKkCM/On1SR93e+6REbn2wreie6NlGsVQ+dF/2KTNqmx/Su7TZmPPFQyEc/Na3kHsVcm2Qcerafh051hcmOi07W/t6jdlpNx3J1dG1ls03B9JuWu+p/2/a9sdfNpTxP9Y14VQr2iEH7btSdGS9Qb3s27/p+ToSrIKi9dWZGCqy2Q49X+uh8qFLN1o22+x5+YaW67CYPb+W6cN63yAYp4vZ3ZZe6uaUodP4l6+sLtN/rmWmrPfsujZnm2k+BR193XmnjYZJpjXOXvpMlIy8xOPnnEKfRb/90U9s2c7Vz2IVdj30c7Vxw605+7Wf5zqfPhVU3SgHAhCAAAQgAAEIVGhJ99u8zjpNve6L18ZlXXusa2R/e3xvI01+p0D7jYvzIQABCEAAAhCAAAQgAAEIQKByEEDSXe3sJPmqX3drmf3L03UFnSq697G9ZfXa+PfXrhxdlVpCAAIQgAAEIAABCEAAAhCo+ASQdFcb63phTUz09oeNpd9xi+X+m6aVSwynp+saY10PrWvaNVv32Id+zLq+t+J3I2oIAQhAAAIQgAAEIAABCEAAAkEQQNJTKC5cUkNOv7iLfPjFL4njnOzszmnuzNH77LFaxo78sVyioiAahjIgAAEIQAACEIAABCAAAQhAoPIRQNLTtLkmU3r9703k9pFtSrdNc5+m4n7lhXPM9k3ujNqVr/tQYwhAAAIQgAAEIAABCEAAAhAIkgCSnoOmCvuyldXMHuu6B7OXLMJBNhBlQQACEIAABCAAAQhAAAIQgEDlIYCkV562pqYQgAAEIAABCEAAAhCAAAQgYDkBJN3yBiI8CEAAAhCAAAQgAAEIQAACEKg8BJD0ytPW1BQCEIAABCAAAQhAAAIQgAAELCeApFveQIQHAQhAAAIQgAAEIAABCEAAApWHAJJeedqamkIAAhCAAAQgAAEIQABxxUS1AAAgAElEQVQCEICA5QSQdMsbiPAgAAEIQAACEIAABCAAAQhAoPIQQNIrT1tTUwhAAAIQgAAEIAABCEAAAhCwnACSbnkDER4EIAABCEAAAhCAAAQgAAEIVB4CkUj6v8fVlzkLamalWqd4mxy4z0oprrU9sfQnTastE6fWkX1+tVpatdiU2HrkE/i2bVVk2cpqsmNHFWnUcItUr7Yjn2JCvWbr1iryz28ayIaNVRPf10IFReEQgAAEIAABCEAAAhCAQGwEIpH0My/pIk+90jxrJXdutUm+euO/0rLZ5thgFHrjOx5qI1fdtqu8+cQP8sffLyu0uERdv2BxDdn72F/J0uXV5bOXx8seu6+xLv6164rk6LO7y8w5xYnva9bBJSAIQAACEIAABCAAAQhAIBACkUp6/xMWyZjhkwMJ3MZCKrOkL15WXU4Y0E1Wrakmz94/SXbvss66JkLSrWsSAoIABCAAAQhAAAIQgAAEUggg6QF2icog6UmuI5IeYGenKAhAAAIQgAAEIAABCEAgFAJIeoBYkyywXjEkuY5IutdW5jwIQAACEIAABCAAAQhAIC4CVkn6+g1V5d7HW5t1zX86f660bvm/5Gs6jXr4Y61l48aqcumAOdKk0Rb5enx9eejpneTzrxvIlq1VpEeXtfLXa2fIbh3Xl/IcP7GujHx6Jznm0GVSpYrIc683E/23Iw5cLpecN1fq19sqo8e2kOffaGauOeeUhXLG8YtKE9itXF1Nbh+xs/lbv+MWyRvvN5FPv2oga9cXyeUD58pxhy+VoqJfkqRlEtgp02vL7SPbyIdflEjt4m0yuP98Oa/vgoKS5Gmitvc+bSQPjN5Jfvypjrn/vnusNnXas9dqU9cdO8Qw+vN9O8t3k+uae5/yxyWGX/2628w1GzdVlQdGt5JlK6rLmSctlJffaSrvfNRI6tbeJhecsaC0fg7H/35fV779vp4cut8K2aXNRimuuV0uOX+utGi6ubScqwbPlob1t3ouW+Nwyt+r12o599SFpe33+Ast5N/j68uFZ8yXXt3Wmn936n77iDby87xa0rbVRrnlipmy356rTL2d4z/f1ZMHn2wl30yoJ7//3Qrpc8RSuf7uXcw1Sc9/ENcHBveFAAQgAAEIQAACEIAABMIlEKmk79J6oxy6/4q0NXIkTDOkH33W7kZ8P3juOyNgKuCDr+soj7/QUsaO/FFOOHKJzF1QU357fG+TSfz8vguMEN40fBepWnWH/P2Z72TPXr8kLnvrH43lmHO6m/Jat9gkh/xupfx7XD2Thb1Rw61SXGubtGuzUXbdeaO8/vcmsnptkQw9Z54Mv2GaET4nIdrseTWlalWRow9ZJqvWFMmnXzX8RcyvniGXD5pjzk0n6e981FhOvmA3qVa0w8js/EU15MmxLeSPhy6TZ+6blJeoK4+Lr+8gDz+zk7Rvu0EO2HuViUVfHmh29S9fHyfNGm+WOx9uI1fetqt067ROBpy2QH6YUsfcu0WzzfLm4z8Y6XVGl7U+1artkMP3X25i0pcRep+Hbv1JBp0+v1SiP/isRGbNrVVO0puUbCmXlM1r2e52Ss1b4CQddJLxaUxX376r3P1oaxP/6X0WydsfNjbt8chtU+X8fgsMi1febSonX7ibbN8ucsDeK6Vtq02l7VsRkhSG+7FA6RCAAAQgAAEIQAACEIBAXAQilXTdlksFMd3xxF1TzGinHl+PryeHn97DZAh/6eEfZdRzLeXaO9vJCw9OMoKuh26jNWd+TenYbkPp6OmbHzSWY8/tbs7Rc1U6HUnXrPGadbzDLhvMqPGh/XrIuIl15aSjlsizD0wyW4bpiPzv+/aUHl3XyvvPficlDbaWSrqO7n/0wgTZq/fqMhKoI/qfvTReOrdfX07SNZnawaf0lA0bi+TDFyaIvqTQ48W3msoZQ7vKu099X1pnPx3gmVebyxnDuph6Pn3v5FLR1xHmKTOKpVO7DfLxvxrKEWf0MLMCHrp1auk5uh3ewaf2lN/0XC1vj/7B3FYznqvkXnfxz3LzpbMMzydfaiFnX9q5DEs9N1WanbjTTSV3S3qusp12yiXpH3xeYurV/4SF8ugdU027qbgPuLKTmTXw6UvjZdv2KnLgST1l6szapS91NM6fZhabFzv6EoKRdD89jnMhAAEIQAACEIAABCAAgagIRCrpfrK7f/ltfTnqzN2lVs3tsmhpDbn9qv+NWGeCo9Ow9z+xV6mA1q2zrVTS+x232IxcO9OhHdl85ZGJcvwflpoinVFz/W9H4tL9m/5d99w+dUhXM2Kr5Z7WZ3E5SXdeGuiLgJP/+MvLBT3WrC2S6+5sJ4PPnCfXDJntq611xsAJA7vJ+5+VyMcvTpDf/eaXUXT34cSmo+Gp5zh/e/VvTc2LiL17rzaS7gjub3r+MgMhHUv993wk3UvZXiRdZzGcc1lnefrV5uZlQqddN5RWW2cJDB/VWv7x/ASzXOLIM3cv94IhU1v6agBOhgAEIAABCEAAAhCAAAQgECIBayVd66wj6AOu6iR9j10so++eIjVrbC+DQkdQJ/xY14i4Tn//4j/1Rdd/6/RmHSV2S3quEVot2I+k6/nO9Pbbr54hV14wp5ykO3/XEXmNJfU48cglcs/10301r76w2Pe43rJ1W5WMo8G6fv/w03eX7yfXTbtn+a0P7izX/rWdPHzbVDntuMVG0r+ZUL/MuUFKupeyvUj6QfusLB3115kROlMi9dAZGd9+X9fsV6/r1N0vQZB0X12NkyEAAQhAAAIQgAAEIACBGAhYK+ma3EunpOuo89IV1ctMdVdOmhRMp7YvXFLDrBM//IDlsmbdLyPUv/31qkgk/eIbOphkaXf/33ST6C51TfqzrzWT04d2NTI88LRf1koXeqxYVU0OO62HzJhdLP98dZx07fC/JHlO2c4089QRbP27JpPTmDSBns4iOGz/FYmR9D8cuNzMXvj4y5KMddc6OtwvOnue3H/TtFLkSHqhvY/rIQABCEAAAhCAAAQgAIGwCVgp6Toq3uf8btKg3lZ5/sFJZj36s681l7EP/ShHHbzMJInTKd+6hlync+vadT2yTXcvdCR92zadAj+uNOO8Jk875NSeZgT/k7HjZZ89VpeTdB3V3/+kXtJ51/Xy1ugfTH2COC79c3u5Z1RrufXKmXLVhbPLZDR3yr9x+C5y0/C2ZdaZ69+mzSo2SwJ03baupW/VYpMvSXdeTDiJ3FJfDMycU1w6wu+8LMh3JH3d+iI59txuJiu+cz/N9n7eFZ2z1t3pB+3abJCPXpwgzRpvMWFqW+19bG8pKvrfcoYg2oMyIAABCEAAAhCAAAQgAAEIBEUgUknXLbIuPmdemdg3bapittjSnbM0+7lODT9hwG5GuFWwendbW5rd/aW3m5rM7bpuWtcma3IzTUh2wRnzRYVOR9HHvt00lOnumt1dRV+nUGtCuHMv72wynms28RF/+ckkMEsdSddRayfDum4Bd8c1M0w2epX3P9/X1mRI18zw30+uI6dd3NVsHff4nVOkTu3yU+Pd0JxZBtN/Lpa/XD7TJIfTRHovvdNUnnqlubw2aqLUq7PNzETQ5GnXD50lZ528SLQOKtkat5OVXrn5me7u1FG3qtOp5I8+11JO+MMSE7uWU6ikK6cXRvxoprJrJvpB13QyGdodSdep/No/Pv5Xian7mScuNBntNaHcvY+3ksfvnGoS/2kiOe0fDveqVXbI5be0F80TQHb3oD4+KAcCEIAABCAAAQhAAAIQCJpApJKeLfjaxdvNlmtPvNjC7FvubLXmXOPI2YRJdeVvT31v1qcfddbuJsO7Hro9mo5YT9bR672CX5Ouych0xF5H751Dk9GNvOWn0hHydFuwacZ1fXEw6OpOZns359AXDQ/cPM1ki8+0/jsbLx0V/tPN7Y2YO4cyOOeUBXLrFTOlaeMtZimAbtXmPkf//YGbf5KTj15iRuD9jHbrfTQjvmas1/3j9dip+WaTZf2AvX5ZL56vpGt99KWCtp9z6EsdffmgSxvcI/fKUdfU6x7omeq+fGU1w9ypu7Lpc8QS+fCfJVK/3jayuwf9SUJ5EIAABCAAAQhAAAIQgEAgBCKR9EAiTVOIJo5bvrK6VKmyQxo33Gr2Qg/6SF3HrCP9ui5cR6rTJYPLdH+V9WUrq4n+fy1Ds9Y7hzN9X/c218RnTgZ6L3VRyda1+DWq7zCj9Omu1fI15mzneLmXc45zT78Mct3DaU89T+uisxOyHU69tN0ztb++TNi0uaqn8nLFx98hAAEIQAACEIAABCAAAQiETSDRkh42HC0/imRj8xbWlINO6WmSnB1x4PIoqsU9IAABCEAAAhCAAAQgAAEIQMBCAkh6jkaJQtJ1arYmV9M9z3OtR7ewDxESBCAAAQhAAAIQgAAEIAABCAREAEnPAVKTxJ0woJs565VHJ5ZmCg+IP8VAAAIQgAAEIAABCEAAAhCAAARKCSDpdAYIQAACEIAABCAAAQhAAAIQgIAlBJB0SxqCMCAAAQhAAAIQgAAEIAABCEAAAkg6fQACEIAABCAAAQhAAAIQgAAEIGAJASTdkoYgDAhAAAIQgAAEIAABCEAAAhCAAJJOH4AABCAAAQhAAAIQgAAEIAABCFhCAEm3pCEIAwIQgAAEIAABCEAAAhCAAAQggKTTByAAAQhAAAIQgAAEIAABCEAAApYQQNItaQjCgAAEIAABCEAAAhCAAAQgAAEIIOn0AQhAAAIQgAAEIAABCEAAAhCAgCUEkHRLGoIwIAABCEAAAhCAAAQgAAEIQAACSDp9AAIQgAAEIAABCEAAAhCAAAQgYAkBJN2ShiAMCEAAAhCAAAQgAAEIQAACEIBAlR2rx+4AAwQgAAEIQAACEIAABCAAAQhAAALxE6iyY8cOJD3+diACCEAAAhCAAAQgAAEIQAACEICAIOl0AghAAAIQgAAEIAABCEAAAhCAgCUEkHRLGoIwIAABCEAAAhCAAAQgAAEIQAACSDp9AAIQgAAEIAABCEAAAhCAAAQgYAkBJN2ShiAMCEAAAhCAAAQgAAEIQAACEIAAkk4fgAAEIAABCEAAAhCAAAQgAAEIWEIASbekIQgDAhCAAAQgAAEIQAACEIAABCCApNMHIAABCEAAAhCAAAQgAAEIQAAClhBA0i1pCMKAAAQgAAEIQAACEIAABCAAAQgg6fQBCEAAAhCAAAQgAAEIQAACEICAJQSQdEsagjAgAAEIQAACEIAABCAAAQhAAAJIOn0AAhCAAAQgAAEIQAACEIAABCBgCQEk3ZKGIAwIQAACEIAABCAAAQhAAAIQgACSTh+AAAQgAAEIQAACEIAABCAAAQhYQgBJt6QhCAMCEIAABCAAAQhAAAIQgAAEIICk0wcgAAEIQAACEIAABCAAAQhAAAKWEEDSLWkIwoAABCAAAQhAAAIQgAAEIAABCCDp9AEIQAACEIAABCAAAQhAAAIQgIAlBJB0SxqCMCAAAQhAAAIQgAAEIAABCEAAAkg6fQACEIAABCAAAQhAAAIQgAAEIGAJASTdkoYgDAhAAAIQgAAEIAABCEAAAhCAAJJOH4AABCAAAQhAAAIQgAAEIAABCFhCAEm3pCEIAwIQgAAEIAABCEAAAhCAAAQggKTTByAAAQhAAAIQgAAEIAABCEAAApYQQNItaQjCgAAEIAABCEAAAhCAAAQgAAEIIOn0AQhAAAIQgAAEIAABCEAAAhCAgCUEkHRLGoIwIAABCEAAAhCAAAQgAAEIQAACSDp9AAIQgAAEIAABCEAAAhCAAAQgYAkBJN2ShiAMCEAAAhCAAAQgAAEIQAACEIAAkk4fgAAEIAABCEAAAhCAAAQgAAEIWEIASbekIQgDAhCAAAQgAAEIQAACEIAABCCApNMHIAABCEAAAhCAAAQgAAEIQAAClhBA0i1pCMKAAAQgAAEIQAACEIAABCAAAQgg6fQBCEAAAhCAAAQgAAEIQAACEICAJQSQdEsagjAgAAEIQAACEIAABCAAAQhAAAJIOn0AAhCAAAQgAAEIQAACEIAABCBgCQEk3ZKGIAwIQAACEIAABCAAAQhAAAIQgACSTh+AAAQgAAEIQAACEIAABCAAAQhYQgBJt6QhCAMCEIAABCAAAQhAAAIQgAAEIICk0wcgAAEIQAACEIAABCAAAQhAAAKWEEDSLWkIwoAABCAAAQhAAAIQgAAEIAABCCDp9AEIQAACEIAABCAAAQhAAAIQgIAlBJB0SxqCMCAAAQhAAAIQgAAEIAABCEAAAkg6fQACEIAABCAAAQhAAAIQgAAEIGAJASTdkoYgDAhAAAIQgAAEIAABCEAAAhCAAJJOH4AABCAAAQhAAAIQgAAEIAABCFhCAEm3pCEIAwIQgAAEIAABCEAAAhCAAAQggKTTByAAAQhAAAIQgAAEIAABCEAAApYQQNItaQjCgAAEIAABCEAAAhCAAAQgAAEIIOn0AQhAAAIQgAAEIAABCEAAAhCAgCUEkHRLGoIwIAABCEAAAhCAAAQgAAEIQAACSDp9AAIQgAAEIAABCEAAAhCAAAQgYAkBJN2ShiAMCEAAAhCAAAQgAAEIQAACEIAAkk4fgAAEIAABCEAAAhCAAAQgAAEIWEIASbekIQgDAhCAAAQgAAEIQAACEIAABCCApNMHIAABCEAAAhCAAAQgAAEIQAAClhBA0i1pCMKAAAQgAAEIQAACEIAABCAAAQgg6fQBCEAAAhCoNASmLJsit35+q2zYssHUuVFxI7nlkFukcXHjSsMgCRVdtmGZXPvhtbJ8w3ITbnH1Yrlmv2ukc+POSQifGCEAAQhAAAIFEUDSC8LHxRCAAAQgkCQCn8/+XI589khZu3mtCbtF3Rby5blfSruG7ZJUjQof6+xVs2Wfx/eR+Wvmm7rWqV5H3jntHTmg7QEVvu5UEAIQgAAEIICk0wcgAAEIQKDSEHAkvWOjjvLRmR9Jw1oNTd3dUjj62NFyVq+zKg0TvxW9+sOr5fZ/3i69W/Quw9BvOV7OX7Vplfz+qd/LpCWTkHQvwDgHAhCAAAQqBAEkvUI0I5WAAAQgAAEvBJB0L5Syn4OkF86QEiAAAQhAAALZCCDp9A8IQAACEKg0BDJJ+rYd22Th2oWybfs2aVCrgTSo2SBvJmMnjpWXf3xZhu09TPZts2/e5cR1obMevHHtxnLtftdK7eq1y4Sio9urNq6SoqpFZrlAUZWi0EJlJD00tBQMAQhAAAIWE0DSLW4cQoMABCAAgWAJZJL0IO/ijDQnddq8M/W/eZ3moU9nz8UdSc9FiL9DAAIQgEBFJICkV8RWpU4QgAAEIJCWAJKeu2Mg6bkZcQYEIAABCEAgTAJIeph0KRsCEIAABKwikEnS12xeI6e8dIpMWz5Nnjn+Gdmz1Z4m7me/f1ZOf/V0OarjUTLo14Pk2o+ulYmLJ8oO2SHdm3WXp/s8LT2a9zDn3vHFHXLfV/eZzPFaXr0a9aRujbrmb0P3HipX/vZK89967VtT3pJL379UZqyYIdt3bDdbwN32+9vkvF+dJ1WkSpl7X7bvZWb7sav+cZW8OulV2bv13vJm3zdl5caV5t90er3+tx41impI3+595f4/3C/1a9Yvw37dlnVyz7/uMTHqlHY9qlapaup66yG3SsfGHeWY546ReWvmybL1v/xdp7zrdHad1v5Wv7ekVb1W8vrk1+XCdy6UIzocIU8c+4TMWjlL+rzYx9z71VNeNee4Dy3v+BePN/cae9JYaVO/jejyglHfjpIbP7lRFq1bZE7XDPsPHPmAYe0cjKRb9fgQDAQgAAEIREQASY8INLeBAAQgAIH4CWSS9Ewy6Eh6cbViqVa1mhFTzQj/zk/vmO3B3BnOnbXo/5r7L5m7eq6RaRVSPY7pfIyc3uN089+jx4+WQW8PMuveh+w5RJrUbiIjvxkpE5dMlHuPuFeG7jW0jKT/sdMf5btF38mc1XOkZd2WMvDXA+W6/a+T575/Ts554xw5uN3BoudofM9894xoHft06SPPn/i81CyqacrS/cb7vtJX3p/+volJXwbofT+Y8YF8MP0DOaz9YfLoMY/KdR9eJz8t/0k++/kzE9/+bfc35ZYUl8jNB90sOgXeYXJ0p6PNywI9znj1DPPvI44cIRf+5sIyDf3It48Yqb/g1xcYCddD90DXlxq7luxq/l2l/YF/PyBL1i8xIq/10QNJj/+ZIQIIQAACEIieAJIePXPuCAEIQAACMRHIV9J1lPjhox+Ws3udbSL/YfEPcuCTB8qmbZvk3dPelf123q+0Rse9cJy8MeUNSbcm/T/z/yNHPHOEGWHXfb+7Ne1mrtNyjn3+WDOS//k5nxsZd2RY/67/W0f4D2p3UOlI++J1i2XD1g3StkHb0nvry4H9R+8v+jf3vuLOOnl9WaCj/+5R9hUbV8icVXNKZwTkWhKQKuk68v/hzA/lmOePMWW8f8b7ZhaBHjp6f9jTh8mPS36Ud/q9YxLpvTb5NTn15VOlV4te8lbft6RZnWbmXB1RP2TMIdKouJG8d/p7JmEdkh7Tg8JtIQABCEAgVgJIeqz4uTkEIAABCERJIF9J79Kki3x85sdm2rce2eQxm6Q7snzxXhfLn/b5U6lwa5nvTXtPLnv/Mnnt1NfkkHaHlEq6Cv3LJ78sh7c/PCcqnUqvsvz21LdLXxIsWLtA9ntiPyPBOvJ90C4HZS0nH0l3ZFxfXqhg79N6H3OPb+Z/YyR9r1Z7yRt93zBT4k948QR5c8qbctdhd8nxXY8vE8uDXz8oT014yryo0L3skfScTc4JEIAABCBQAQkg6RWwUakSBCAAAQikJ5CvpOuUch0xd6aP5yvpjsBnax9nBN4Zse7ZvKd80P8DaVq7adrLVMwXrV0kk5dONmvcR3wzQv674L+lku7UuXX91mVeNGSKIR9J17Kcae0D9xgoI48aaYof+t5QUfHWNfKDfzO4VLp1RkGmo071OqWzAJB0nmQIQAACEKiMBJD0ytjq1BkCEIBAJSWQr6Q766+dpG6FSPo/ZvxDxvQZI7/Z6TdpW8HZpz3dtHL3BTpCfvn7l5tkcjrtXRO8aaK3NZvWmP/tyL5TZ03o9unZn5p15dmOfCXdmWqv68s/P/tzkyhOp97rS4RPzvrETMt3uOn0ep0xkJpkzolL18sz3b2SPqRUGwIQgAAEBEmnE0AAAhCAQKUhELekO9Pd3QniMsHPJumaMV3XxOt2aZp47ZJ9LpGdG+xsps+nTrfX7Ou/e+J3JuO8eyp6pvvmK+kq4+4EckVVi8okjNPY9Byd7v7uT+/KK6e8UiaTe7p4GEmvNI8mFYUABCAAARcBJJ3uAAEIQAAClYZAFJJ+4tgT5ZVJr8ioP44yWdTdh5M4TkeJdQp758ady/xdR8drVaslJbVKymVRd0bx9YJM9XDWhn8558vSkXQV47NfP1vGTBhTLuu7lqUj3zpVfremuxnJ1+z0mtxul4a7mOnxmsjNfWR7eeAkkNNt3apXrW7WpDsJ45wynMRxuoXdB2d8UK78n1f9bDLP67R3JL3SPJpUFAIQgAAEkHT6AAQgAAEIVEYCUUj69R9fL3/+7M9GenU7tfELx5vt0zT5m65pv+vLu8z+5prV/IYDbzCJ3PQc3VJNtz7TaeAHtD0gq6Q7yeBUaM/qdZYM2GOA2Sv93q/uNQnodO91d3Z5TRp3+NOHy4RFE8y+6Gf2PNO8DFA5f+GHF4wUf3TmR2Z7OZ22vu/j+4reQ7eI0wRuT4x7Qm466CYz8p1N0t0vCbR/abI7TRjnrOXXf9OXBue9eZ48Of5J6dS4k/z5oD+brPDaNqPHjTb7rmviON03HUmvjE8pdYYABCAAAUbS6QMQgAAEIFBpCEQh6ZOWTjJbiank6qF7rPfp2sckU9O9x1VS35rylgx7b5jMXDmzlL2OHJ/W47SM+5G7R9L1IpXr8986X9ZuXmvK0MzpKvcq5LqveuoWcLrV2tC/DZUXJ74om7dtNtfounGdJn/tftfK2b3PNuvaNT6NTRO+qew759x3xH1mv/dca+WdBHJ63Zjjxki/3fuV6186ej/q21Fy3UfXybINy0r/3ri4sVy010Vyyd6XmG3ikPRK82hSUQhAAAIQcBFA0ukOEIAABCBQaQjkWm8dFIj1W9bL0vVLRddl67ZtKr/pDhXUdZvXGcFuXrd5mS3ZvMTi3EeFuGmdpmVGrDNdr3uyL1m3xAi4k6Qu9VwnY7zKfKZzvMSX6xz3ferUqCMq6e4DSc9FkL9DAAIQgEBFJICkV8RWpU4QgAAEIJCWQFSSDv5gCCDpwXCkFAhAAAIQSBYBJD1Z7UW0EIAABCBQAAEkvQB4MVyKpMcAnVtCAAIQgEDsBJD02JuAACAAAQhAICoCSHpUpIO5D5IeDEdKgQAEIACBZBFA0pPVXkQLAQhAAAIFEHAk3Um2puvFvzz3S5NJnMMeArr/+z6P7yPz18w3QWlSvXdOe8ckxuOAAAQgAAEIVHQCSHpFb2HqBwEIQAACpQSmLJsit35+q2zYssH8W0lxSWk2dTDZQ0AT6l374bWyfMNyE5RuF3fV764y29pxQAACEIAABCo6ASS9orcw9YMABCAAAQhAAAIQgAAEIACBxBBA0hPTVAQKAQhAAAIQgAAEIAABCEAAAhWdAJJe0VuY+kEAAhCAAAQgAAEIQAACEIBAYggg6YlpKgKFAAQgAAEIQAACEIAABCAAgYpOAEmv6C1M/SAAAQhAAAIQgAAEIAABCEAgMQSQ9MQ0FYFCAAIQgAAEIAABCEAAAhCAQEUngKRX9BamfhCAAAQgAAEIQAACEIAABCCQGAJIemKaikAhAAEIQAACEIAABCAAAQhAoKITQNIregtTPwhAAAIQgAAEIAABCEAAAhBIDAEkPTFNRaAQgAAEIAABCEAAAhCAAAQgUNEJIOkVvYWpHwQgAAEIQAACEEJILIgAACAASURBVIAABCAAAQgkhgCSnpimIlAIQAACEIAABCAAAQhAAAIQqOgEkPSK3sLUDwIQgAAEIAABCEAAAhCAAAQSQwBJT0xTESgEIAABCEAAAhCAAAQgAAEIVHQCSHpFb2HqBwEIQAACEIAABCAAAQhAAAKJIYCkJ6apCBQCEIAABCAAAQhAAAIQgAAEKjoBJL2itzD1gwAEIAABCEAAAhCAAAQgAIHEEEDSE9NUBAoBCPgh8NJLL8lJJ53k5xLOhQAEIAABCIRGgO+l0NBSMAQqHAEkvcI1KRWCAAT0h9DJJ58so0ePlrPOOisxQNatWydTpkyRrVu3SufOnaVBgwaJiX3t2rUyefJk2b59u3Tp0kXq16+fmNjXrFkjkyZNkipVqpjY69Wrl5jYV69ebbgXFRWZ2OvUqZOY2FeuXClTp06VatWqmdhr166dmNhXrFgh06ZNk+rVq5tntbi4ODGxL1++XKZPny41a9aUTp06Sa1atRIT+9KlS2XmzJkmZuVeo0aNxMT++OOPy3nnnSdjx47lBXJiWo1AIRAfASQ9PvbcGQIQCJHAM888I2eccYY88cQTcvbZZ4d4p2CKVkHXH/1t2rQx0qI/otu1aycNGzYM5gYhlqKCrrG3bdtWqlatamLv0KFDIkRdJddhrYhUADT2JIj6qlWrSllv27ZNZs+eLe3bt5e6deuG2NrBFK2CPmvWLBPv5s2bZd68eea/k/CSQSV3zpw5Jt6NGzfKggULTJ9JgqgvW7aslPX69etl8eLFph5JEHUVdIe1PrdaF41dXzbYfjz22GNy/vnny3PPPSd9+/a1PVzigwAELCCApFvQCIQAAQiEQ+Dpp5+W/v37Wy/qbkFv1KiRgeGWR5tF3S3oJSUlJna3PNo8op6OscpjEkQ9HWMd3U2CqLsF3XkZ4pZHm0XdLejOyxC3PNos6ukYL1myJBGino7xokWLEiHqjqA/++yz0q9fv3C+7CgVAhCocASQ9ArXpFQIAhBwE7Bd1NMJuhO/7aKeTtCd2G0X9WxsbRf1bGxtF/V0gu70GdtFPZ2gO7HbLurZ2Nou6tnY2i7qCDq/RyAAgXwJIOn5kuM6CEAgMQRsFfVsgm67qGcTdNtF3cvLD1tF3cvLD1tFPZug2y7q2QTddlH38vLDVlH38vLDVlEfNWqUDBgwQBhBT8xPBQKFgFUEkHSrmoNgIACBsAjYJupeBN1WUfci6LaKuhdBd2K3TdS9CLoTu22i7kXQbRV1L4Juq6h7EXQndttE3YugO7HbJuoIeljf5JQLgcpDAEmvPG1NTSFQ6Qk4oq5Zds8555zYePgRdNtE3Y+g2ybqfgTdNlH3I+i2ibofQbdN1P0Ium2i7kfQbRN1P4Jum6gj6LF9tXJjCFQoAkh6hWpOKgMBCOQiELeo5yPotoh6PoJui6jnI+i2iHo+gm6LqOcj6LaIej6Cbouo5yPotoh6PoJui6gj6Lm+gfk7BCDglQCS7pUU50EAAhWGQFyiXoigxy3qhQh63KJeiKDHLeqFCHrcol6IoMct6oUIetyiXoigxy3qhQh63KKOoFeYnwhUBAJWEEDSrWgGgoAABKImELWoByHocYl6EIIel6gHIehxiXoQgh6XqAch6HGJehCCHpeoByHocYl6EIIel6g/+uijMnDgQJLERf1Fzv0gUIEJIOkVuHGpGgQgkJ1AVKIepKBHLepBCnrUoh6koEct6kEKetSiHqSgRy3qQQp61KIepKBHLepBCnrUoo6g80sDAhAIgwCSHgZVyoQABBJDwBF13c/23HPPDTzuMAQ9KlEPQ9CjEvUwBD0qUQ9D0KMS9TAEPSpRD0PQoxL1MAQ9KlEPQ9CjEnUEPfCvTAqEAAT+fwJIOl0BAhCo9ATCEvUwBT1sUQ9T0MMW9TAFPWxRD1PQwxb1MAU9bFEPU9DDFvUwBT1sUQ9T0MMWdQS90v90AAAEQiWApIeKl8IhAIGkEAha1KMQ9LBEPQpBD0vUoxD0sEQ9CkEPS9SjEPSwRD0KQQ9L1KMQ9LBEPQpBD0vUEfSkfLMTJwSSSwBJT27bETkEIBAwgaBEPUpBD1rUoxT0oEU9SkEPWtSjFPSgRT1KQQ9a1KMU9KBFPUpBD1rUoxT0oEUdQQ/4i5fiIACBtASQdDoGBCAAAReBQkU9DkEPStTjEPSgRD0OQQ9K1OMQ9KBEPQ5BD0rU4xD0oEQ9DkEPStTjEPSgRP2RRx6RQYMGkcWdXw0QgEDoBJD00BFzAwhAIGkEHFHXfW/PO+88z+HHKeiFinqcgl6oqMcp6IWKepyCXqioxynohYp6nIJeqKjHKeiFinqcgl6oqCPonr8KORECEAiAAJIeAESKgAAEKh4Bv6Jug6DnK+o2CHq+om6DoOcr6jYIer6iboOg5yvqNgh6vqJug6DnK+o2CHq+oo6gV7zveGoEAdsJIOm2txDxQQACsRHwKuo2CbpfUbdJ0P2Kuk2C7lfUbRJ0v6Juk6D7FXWbBN2vqNsk6H5F3SZB9yvqCHpsX8HcGAKVmgCSXqmbn8pDAAK5COQSdRsF3auo2yjoXkXdRkH3Kuo2CrpXUbdR0L2Kuo2C7lXUbRR0r6Juo6B7FXUEPdc3JH+HAATCIoCkh0WWciEAgQpDIJOo2yzouUTdZkHPJeo2C3ouUbdZ0HOJus2CnkvUbRb0XKJus6DnEnWbBT2XqD/88MNywQUXkCSuwnyTUxEIJIsAkp6s9iJaCEAgJgKpop4EQc8k6kkQ9EyingRBzyTqSRD0TKKeBEHPJOpJEPRMop4EQc8k6kkQ9EyijqDH9EXLbSEAgVICSDqdAQIQgIBHAo6ojxgxQn77299KmzZtpFGjRh6vjvc0R25btGghixYtkrZt20pJSUm8QXm8uyO3Tuzt2rWThg0berw63tNUbmfOnCnNmzeXhQsXSocOHaR+/frxBuXx7itWrJDZs2dLs2bNTJ9p37691KtXz+PV8Z7myG2TJk1kyZIlJva6devGG5THuzty27hxY9H/1tjr1Knj8ep4T1PWixcvNp8t2gba34uLi+MNyuPdtY9rzB9//LEMGTKEEXSP3DgNAhAIhwCSHg5XSoUABCoogccee0zOP/98ue++++Tiiy9OVC31R+jEiROlY8eO5gVDko758+fLpEmTpEuXLtKqVaskhS5z586VKVOmyG677SYtW7ZMVOwq6dOmTZNu3bqZFw1JOmbNmmVekHTv3l2aNm2apNBlxowZ5gXJ7rvvLirrSTq0v8ybN0969uyZmJdpDt977rlHLr30UhkzZoz0798/SdiJFQIQqGAEkPQK1qBUBwIQCI+AM8X9q6++kkGDBsmjjz5qhD0JhzPF3RlZTNJotDMLQEVLR+mSNBrtzAJQwXViT8potDPFXfuMjjAmaTTameKugqv/naTRaGcWgM7S0dkMSRqNdmYB6Ei69n3lXqtWrSR8RIozxf2hhx6S/fff38Res2bNRMROkBCAQMUjgKRXvDalRhCAQAgEUtegO1PfkyDqqWvQk7SuOzXWJK3rTo3Vmfqu0mW7qKeuQXemvidB1FPXoCdpXXdqrEla150aqzP1PQminroG3Zn6jqiH8GVKkRCAgCcCSLonTJwEAQhUZgKZksQlQdQzJYlLgqhnijEJop4pxiSIeqYkcUkQ9UxJ4pIg6pliTIKoZ4oxCaKuI+cXXnhhuTXoiHpl/tan7hCInwCSHn8bEAEEIGAxgVxZ3B1R1/10BwwYYFVNcmVxt1nUc8Vms6jnis1mUc+Vxd1mUc+Vxd1mUc8Vm82inis2m0U9k6A7H+SIulVfaQQDgUpFAEmvVM1NZSEAAT8Ecgm6U5aNop5L0J3Yc8mwH15Bnes1plwyHFQ8fsrxGpONop5L0B0ONop6LkF3Ys8lw37aOqhzvcaUS4aDisdPOV5jslHUcwk6ou6nJ3AuBCAQNAEkPWiilAcBCFQIAl4F3UZR9yroNoq6V0F3YvcqxVF0Sr+x2CTqXgXdRlH3Kug2irpXQXdi9yrFUfR3v7HYJOpeBR1Rj6IncQ8IQCAdASSdfgEBCEAghYBfQbdJ1P0Kuk2i7lfQbRJ1v4LuxG6DqPsVdJtE3a+g2yTqfgXdJlH3K+hO7DaIul9BR9T5iQABCMRBAEmPgzr3hAAErCWQr6DbIOr5CroNop6voNsg6vkKug2inq+g2yDq+Qq6DaKer6DbIOr5CroNoj5y5EgZPHhwuSRxXr+QWKPulRTnQQAChRJA0gslyPUQgECFIVCooKeKum7rM3DgwEj4FCrocYp6oYIep6gXKuhxinqhgh6nqBcq6HGKeqGCHqeoFyrocYp6oYLuxI6oR/KVxk0gUOkJIOmVvgsAAAIQUAJBCXocoh6UoMch6kEJehyiHpSgxyHqQQl6HKIelKDHIepBCXocoh6UoMch6kEJOqLO7wUIQCAqAkh6VKS5DwQgYC2BoAU9SlEPWtCjFPWgBT1KUQ9a0KMU9aAFPUpRD1rQoxT1oAU9SlEPWtCjFPWgBR1Rt/arnMAgUKEIIOkVqjmpDAQg4JdAWIIehaiHJehRiHpYgh6FqIcl6FGIeliCHoWohyXoUYh6WIIehaiHJehRiHpYgo6o+/2m5XwIQMAvASTdLzHOhwAEKgyBsAU9TFEPW9DDFPWwBT1MUQ9b0MMU9bAFPUxRD1vQwxT1sAU9TFEPW9DDFPWwBR1RrzA/BagIBKwkgKRb2SwEBQEIhE0gKkEPQ9SjEvQwRD0qQQ9D1KMS9DBEPSpBD0PUoxL0MEQ9KkEPQ9SjEvQwRH3EiBEyZMiQvLO4+/3+IZmcX2KcDwEI5CKApOcixN8hAIEKRyBqQU8Vdd2nd9CgQXlxjVrQgxT1qAU9SFGPWtCDFPWoBT1IUY9a0IMU9agFPUhRj1rQgxT1qAXdiR1Rz+srjYsgAIEMBJB0ugYEIFCpCMQl6EGIelyCHoSoxyXoQYh6XIIehKjHJehBiHpcgh6EqMcl6EGIelyCHoSoxyXoiHql+hlBZSEQCQEkPRLM3AQCELCBQNyCXoioxy3ohYh63IJeiKjHLeiFiHrcgl6IqMct6IWIetyCXoioxy3ohYh63IKOqNvwLU8MEKg4BJD0itOW1AQCEMhCwBZBz0fUbRH0fETdFkHPR9RtEfR8RN0WQc9H1G0R9HxE3RZBz0fUbRH0fETdFkFH1PkZAgEIBEUASQ+KJOVAAALWErBN0P2Ium2C7kfUbRN0P6Jum6D7EXXbBN2PqNsm6H5E3TZB9yPqtgm6H1F/8MEH5aKLLoosSZzXLzrWqHslxXkQgEA6Akg6/QICEKjQBGwV9FRR1+2CLrjggjJtYaugexF1WwXdi6jbKuheRN1WQfci6rYKuhdRt1XQvYi6rYLuRdRtFXQndkS9Qv+8oHIQCJUAkh4qXgqHAATiJGC7oGcTddsFPZuo2y7o2UTddkHPJuq2C3o2Ubdd0LOJuu2Cnk3UbRf0bKJuu6Aj6nF++3NvCCSfAJKe/DakBhCAQBoC69evl59++knatGkjjRo1sp7R008/Lf379xcdUT/jjDNk2rRp0rZtWykpKbE+dreUV61aVaZPny7t2rWThg0bWh+7W8p37NhhYu/QoYPUr1/f+thVymfOnGni3bZtm8yaNUvat28v9erVsz72FStWyOzZs028mzdvljlz5pj/rlu3rvWxu6V848aNMm/ePBN7nTp1rI/dLeX6EnPBggWm/xQXF1sf+5IlS2Tx4sWG9WOPPWblFPdMEJ0R9Y4dO0r16tWtZ02AEIBA/ASQ9PjbgAggAIEQCIwbN85IbhIE3am+I+o33HCDDB06NBGC7sSuoj558mRR0e3cuXMiBN2JXUVdY9eja9euiRB0J3YV9SlTpoi+HOnSpUsiBN2JXUVdX6Q5sSdB0J3YVdT1hU61atVMf0+CoDuxq6jryx2NXftMEgTdiV1FXZPE3XTTTdatQc/1Naairuy7deuW61T+DgEIQECQdDoBBCBQIQkkUdJ1irtO4bz66qvNiHrqGnWbGwpJj6d1VNKnTp0qVapUSZyk6xR3nTGCpEfbdxxJ1xFdfcGQJEl3prjfeeedMmTIEKlVq1a08Aq4G5JeADwuhUAlJICkV8JGp8oQqAwEkjbd3b0G/e233zZT33XE6MILL7S+uZjuHk8Tudeg63R3Z+p7Eqa7u9egb9mypXTqexJG05nuHk9/f+CBB+Tiiy82I+iHHnpo6dT3JIg6093j6TPcFQJJJoCkJ7n1iB0CEMhKICmJ49IliXOmvtsu6umSxJE4LvwHM12SOPcadZtFPV2SOPcadZtFPV2SOBLHhd/f3YLer18/c0P3GnWbRZ0M7+H3D+4AgYpIAEmviK1KnSAAgVICtot6tizutot6Nhm3XdSzZXG3PcN7tizutot6tizutot6Nhm3XdSzZXG3PcN7OkF3PuBtF3UEnR8jEIBAvgSQ9HzJcR0EIJAYAraKupdt1mwVdS8S7uWcODqRFwn3ck4csXvZZs1WUfeyzZqtou5Fwr2cE0ef8SLhXs6JI/Zsgm67qCPocfQY7gmBikMASa84bUlNIACBLARsE3Uvgu5UxzZR9yPffs6NogP7kW8/50YRuxdBd+KwTdS9CLoTu22i7ke+/ZwbRZ/xI99+zo0idi+CbquoI+hR9BDuAYGKTQBJr9jtS+0gAAEXAVtE3Y+g2ybq+Uh3PteE0XHzke58rgkjdj+Cbpuo+xF020Q9H+nO55ow+kw+0p3PNWHEfv/995ttKDVJnLMGPdd9bJn6jqDnain+DgEIeCGApHuhxDkQgECFIRC3qOcj6KmirtsQDR48OPI2KUS2C7k2iIoWItuFXBtE7PkIui2ino+g2yLqhch2IdcG0WcKke1Crg0i9nwE3blv3KKOoAfRAygDAhBQAkg6/QACEKh0BOIS9UIEPW5RD0Kygygjn84ahGQHUUY+sRci6HGLeiGCHreoByHZQZSRT58JQrKDKCOf2AsR9LhFHUHPp8W5BgIQyEQASadvQAAClZJA1KIehKDHJepBynWQZXnpuEHKdZBleYk9CEGPS9SDEPS4RD1IuQ6yLC99Jki5DrIsL7EHIehxiTqC7qWFOQcCEPBDAEn3Q4tzIQCBCkUgKlEPUtCjFvUwpDqMMtN1zDCkOowy08UepKBHLepBCnrUoh6GVIdRZro+E4ZUh1FmutiDFPSoRR1Br1A/C6gMBKwhgKRb0xQEAgEIxEEgbFEPQ9CjEvUwZTrMspVPmDIdZtkaexiCHpWohyHoUYl6mDIdZtnKJ0yZDrNsjf2+++6TYcOG+UoS5/W7Iuw16gi615bgPAhAwC8BJN0vMc6HAAQqHIGwRD1MQU8Vdd2uaMiQIYG1TdgSrYGGdY+wJTrMlwBhCnrYoh6moIct6mFLtMYf1j3ClugwXwKEKehOnwlL1BH0wL5uKAgCEEhDAEmnW0AAAhAQkaBFPQpBD0vUw5LndB0t6HtFIehOPYK+VxSCHpaoRyHoYYl6WPKcrr8Hfa8oBN2pR9D3ikLQwxJ1BJ2fDRCAQNgEkPSwCVM+BCCQGAJBiXqUgh60qActzV4aP6h7Bi3NXmIP6p5RCnrQoh6loAct6kFLs5c+E9Q9g5ZmL7EHdc8oBT1oUUfQvfQUzoEABAolgKQXSpDrIQCBCkWgUFGPQ9CDEvWgZDmfDlHovYOS5XxiL/TecQh6UKIeh6AHJepByXI+fabQewcly/nEXui94xD0oEQdQc+nx3ANBCCQDwEkPR9qXAMBCFRoAvmKepyCXqioFyrJQXSIfGMoVJKDiD3fGOIU9EJFPU5BL1TUC5XkIPpMvjEUKslBxJ5vDHEKeqGijqAH0XMoAwIQ8EoASfdKivMgAIFKRcCvqNsg6KmirtsaXXTRRTnbLV85zllwHif4jSVfOc4jtJyX+I3FBkHPV9RtEPR8RT1fOc7ZAfI4wW8s+cpxHqHlvMRvLPfee69ccskloWRxzxlsygl+k8kh6H4Jcz4EIFAoASS9UIJcDwEIVFgCXkXdJkH3K+p+pTiKxvYak18pjiJ2rzHZJOh+Rd0mQfcr6n6lOIo+4zUmv1IcRexeY7JJ0B0uXkUdQY+iJ3EPCEAglQCSTp+AAAQgkIVALlG3UdC9irpXGY6jg+SKzasMxxF7amwb3n5btkyZKtU7d5Jahx4qqzZskFmzZkn79u2lXr16cYSY8Z768mDmzJnSoUMHE1tq7CvWrZM5c+aY2OvWrWtV7CtWrJDZs2dnjM2rDMdRqVyxeZXhOGLPFZuNgu5V1BH0OHoU94QABJQAkk4/gAAEIJCDQCZRt1nQc4l6Lgm2oVNkitFmQXe4OTG2vHiYbJ85sxRnUa9esuSCgbLLAQdYJ+hOkI6ot7hoaJnYq/bqJcsuHGRit03QndgziXouCbahv2eKMZcE2xB7phhtFvRcoo6g29CziAEClZcAkl55256aQwACPgikinoSBD2TqCdB0J3YU2NNgqA7sS/sc7xs+/qbcr2s+lFHSrNHH/HR+6I/deFxx8u2b5IZe6qoJ0HQnRZOjTUJgu7EnhprEgQ9k6gj6NF/5nBHCECgLAEknR4BAQhAwCMBR9SbNGkiup6xbdu2UlJS4vHqeE97+umnpX///nLnnXfKIYccIu3atZOGDRvGG5THuzui3rRpU1m8eLGZil2/fn2PV8dz2vpXX5MVF12c8eZN335TavTuHU9wOe6aK/YW//lGilq2sDJ2JyhH1Bs3biy6hl6n59epU8fqmFNFvVGjRqL10P5eXFyciNgdUX/vvffkiiuusCJJnFdwzhp1/WxZs2aN6TM1a9b0ejnnQQACEAiUAJIeKE4KgwAEKjoB/SH3/fffmx9wKulJOkaNGiUDBgyQv/71r3L55ZcnKXSZP3++TJo0Sbp06SKtWrWyPvbVd98ja+4ZnjHOen+6ROpf+icr65Er9iYvj5Wa++xjZezuoHTdv66v7969u+gLniQdM2bMMOvre/ToISrrSTpuu+02ueaaa2T06NFy1llnJSl0mTp1qixcuFB69epl/YvARIElWAhAwDcBJN03Mi6AAAQqKwFninuzZs3MSHqbNm0S8wPaGY3+5ptvZODAgaL7FV98ceaRXpvauHR9d8uW5gd0EmYBaMK15QMvyIix2fvvSfVu3WzCXBpLrthb/Pc/UtS8uZWxO0E508adWS82JrrLBNAZjdZZAPrfSZoFMHz4cPnTn/4kjzzyiOyzzz6JmgXgTHHXGUY6g0G516pVy+p+TnAQgEDFJYCkV9y2pWYQgECABFLXoOfK+h7grQsuKnVdtzP1PQminroGPSnr6Xds2iSLjj9Rto0fX679ivb8jbR47dWC2zWsAjT2hcefKNvTxr6ntHjtlbBuHUi5qeu6c2V9D+SmARWSuq47SevpHUF/9tlnpV+/fuYFw4IFCxIh6qlr0L1uzxZQs1MMBCAAgXIEkHQ6BQQgAIEcBDIliUuCqGeS2iSIeqYkcUkQdc2QPuef/5Tmb74lW955t7SHVT/9NJl7yslWr6vXNdzz//UvafbGm2VjP62fzOt7aun2bDZ+cGSS2iSIeiapTYKopwq60zeSIOqZksQh6jY+4cQEgcpDAEmvPG1NTSEAgTwI5MribrOo55JZm0U9Vxb3XHXLo6kDu0QF3b0P+uZx42TjRx9LrYMPMsnictUtsEDyKEgF3b0Pemrsqfuo53GL0C7JJbM2i3oumc1Vt9Cgeig4k6AnQdRzZXFH1D10AE6BAARCIYCkh4KVQiEAgYpAIJegO3W0UdS9Sqwj6rpd0tChQ61oNq8S67WOUVYqVdAz3dtrHaOMPVXQM93bRlH3KrE2inouQXfawWsdo+wz99xzj1x66aU5s7h7rWOUsecSdCcWRD3KVuFeEICAQwBJpy9AAAIQSEPAq6DbKOp+5dUmUfcrr37rGmZn9yroTgx+6xpm7F4F3YnBJlH3K682ibpfefVb1zD7jFdBd2LwW9cwY/cq6Ih6mK1A2RCAQDYCSDr9AwIQgEAKAb+CbpOo5yutNoh6vtKab52D7Ph+Bd0mUfcr6DaJer7SaoOo5yut+dY5yP7uV9BtEnW/go6oB9lzKAsCEPBKAEn3SorzIACBSkEgX0G3QdQLldU4RT1fQXe4F1r3Qjp3voJug6jnK+g2iHqhshqnqOcr6A73QuteSH/PV9BtEPV8BR1RL6THcC0EIJAPASQ9H2pcAwEIVEgChQp6nKIelKTGIeqFCnqcol6ooMcp6oUKepyiHpSkxiHqhQp6nKJeqKDHKeqFCjqiXiG/9qkUBKwlgKRb2zQEBgEIREkgKEGPQ9SDEnQndkfUNWvzsGHDQm2GoAQ9DlEPStDjEPWgBD0OUQ9K0J3YoxT1oAQ9DlG/++675bLLLsuZJM7rB0bQLLLdNyhBR9S9ti7nQQAChRJA0gslyPUQgEDiCQQt6FGKetCCHqWoBy3oUYp60IIepagHLehRinrQgh6lqIclpWExcX+wBy3oTtlhMXHHHrSgI+qJ/8qnAhBIBAEkPRHNRJAQgEBYBMIS9ChEPSxBj0LUwxL0KEQ9LEGPQtTDEvQoRD1sGQ1zRD1sGQ2TTViCHoWohyXoiHpY38iUCwEIOASQdPoCBCBQaQmELehhinrYgh6mqIct6GGKetiCHqaohy3oYYp6mBLq/gAMQ9TDFnQn/jAYhS3oYYp62IKOqFfanw5UHAKREEDSI8HMTSAAAdsIRCXoYYh6VIIehqhHJehhiHpUgh6GqEcl6GGIehjyme3zKEhRj0rQwxD1qAQ9DFGPStARddu+2YkHAhWHAJJecdqSmkAAAh4JRC3oQYp61IIepKhHLehBinrUgh6kqEct6EGKetSC7sQehKhHLehBinrUgh6kqEct6Ii6xy9eToMABHwRQNJ94eJkCEAg6QTiEvQgRD0uQQ9CmI2gPwAAIABJREFU1OMS9CBEPS5BD0LU4xL0IEQ9LkEPQtTjEvQgRD0uQQ9C1OMSdEQ96b8MiB8C9hFA0u1rEyKCAARCIhC3oBci6nELeiGiHregFyLqcQt6IaIet6AXIupxC3ohoh63oBci6nELeiGiHregI+ohfXFTLAQqKQEkvZI2PNWGQGUjYIug5yPqtgh6PqJui6DnI+q2CHo+om6LoOcj6rYIej6iboug5yPqtgh6PqJui6Aj6pXtlwX1hUB4BJD08NhSMgQgYAkB2wTdj6jbJuh+RN02Qfcj6rYJuh9Rt03Q/Yi6bYLuR9RtE3Q/om6boPsRddsEHVG35IufMCCQcAJIesIbkPAhAIHsBGwVdC+ibqugexF1WwXdi6jbKuheRN1WQfci6rYKuhdRt1XQvYi6rYLuRdRtFXREnV8mEIBAoQSQ9EIJcj0EIGAtAdsFPZuo2y7o2UTddkHPJuq2C3o2Ubdd0LOJuu2Cnk3UbRf0bKJuu6BnE3XbBR1Rt/anAYFBIBEEkPRENBNBQgACfgmsW7dOfvrpJ2nbtq2UlJT4vTzy8zXeadOmSZs2baRatWoyffp0adeunTRs2DDyWPze8Omnn5b+/fvL8OHD5eyzzzaxd+jQQerXr++3qMjPd78M0ZvPmjVL2rdvL/Xq1Ys8Fr83dL8M2bp1q8yZM8fEXrduXb9FRX6+vgyZOXOm6SebN2+WefPmmdjr1KkTeSx+b+jenm3jxo2yYMECU4/i4mK/RUV+vvtlyMMPPyyXXXaZPPvss9KvX7/IY/F7Q/fLEH1utS7aZ2rWrOm3qMjPX7JkiSxevFg6duwoNWrUiPz+3BACEEgeASQ9eW1GxBCAgAcC3377rey6666JEHSnOirqkyZNEhWuLl26JELQndgdUb/yyivlmmuuSYSgO7HrD37lXqVKFenatWsiBN2JXUVdYy8qKjKxJ0HQndhV1CdPnizVq1c3/T0Jgu7ErqI+depUE7tyT4KgO7Gr3N51111y++23J0bQndhV1GfMmCG1atWSzp07J0LQndhV1HX0v3v37h6+wTgFAhCo7ASQ9MreA6g/BCoogfHjx0vr1q2lSZMmiamhyuKUKVNMvDpC1KhRo8TErrI4cuRII+g6oj5s2LDExK6yqLMuduzYIZ06dUrUyxGd4q4zFzR2Fd0kzF5wy6IKlx4aexJmL7hlUWdd6IsdlcUkvRxxprjfcccdMnjw4ES9HFHJnTt3rnkppdyT9HJk4cKFoi939KUOBwQgAIFcBJD0XIT4OwQgkEgCGzZsMNPHW7ZsmQhRd0+71tE5Z+p7EkTdPe36jTfeKJ36ngRRd69BV9FN0jID9xr0bdu2JWqZgXva9ZYtW0qnvidB1N3TrnW6++zZsxOzzMC9Bv3www9P1DID9xr0NWvWJGqZgSPoOt1dlzNxQAACEMhFAEnPRYi/QwACiSWwfv16Iy62i3q6JHHuNeo2i3q6JHHuNeo2i3q6JHFJSdiXLklcUhL2pUsS516jbrOop0sS516jbvOIerokcUlJ2JcuSVxSEvY5gq55C/QFLAcEIAABLwSQdC+UOAcCEEgsAdtFPZsU2i7q2aTQdlHPlsXddlHPlsXddlHPJoW2i3o2KbRd1LNlcbdd1LNlcbdd1BH0xP50IHAIxE4ASY+9CQgAAhAIm4Ctou5FBm0VdS8yaKuoe9lmzUvbhN1v05XvZZs1L20TR+xeZNBWUfcig7aKupdt1ry0TRx9xss2a17aJo7YEfQ4qHNPCFQcAkh6xWlLagIBCGQhYJuo+5FA20TdjwTaJupeBN3pRn7aKIqHz4ugO3H4aaMoYvcjgbaJuh8JtE3UvQi60/5+2iiKPuNF0J04/LRRFLEj6FFQ5h4QqNgEkPSK3b7UDgIQcBGwRdTzkT9bRD0f+bNF1P0Ium2i7kfQbRP1fOTPFlHPR/5sEXU/gm6bqPsRdNtEHUHnZwcEIBAEASQ9CIqUAQEIJIZA3KKej6A7cOMW9XwE3Yk9blHPR9BtEfV8BN0WUc9H0J3YU0V9zYYtMm/FBqlXXF1alRSH/pmTj6A7QcUt6vkIui2ino+g2yLqCHrojyU3gEClIYCkV5qmpqIQgIBDIC5RL0TQ4xb1QgQ9blEvRNDjFvVCBD1uUS9E0FNF/V+La8pTX84p/RDbq31jueqYbtKyYTiyXoigxy3qhQh63KJeiKDHLeoIOr8xIACBIAkg6UHSpCwIQCAxBKIW9SAEPS5RD0LQ4xL1IAQ9LlEPQtDjEvUgBN2J/a2vZ8gt7/xU7rNlz/aN5f7+vw78MycIQY9L1IMQ9LhEPQhBj0vUEfTAH0MKhEClJ4CkV/ouAAAIxEdgx44d8s0338iuu+4qTZo0iTyQqEQ9SEGPWtSDFPSoRT1IQY9a1IMU9KhFPUhBX71hixx2+0cZPxtuP7WXHNi1eWCfHUEKetSiHqSgRy3qQQp61KKOoAf2+FEQBCDgIoCk0x0gAIHACKh0qxjVr19fioqKcpb7ww8/yFFHHSUvvPCC7LPPPqXnb9myRVRSatasKQ0bNsxZTq4Ttm7dKv/85z9FhXO//faTRo0alV4StqiHIehRiXohgn7yySfLrFmz5MILL5SzzjqrXBMNGTJERowYIcOHD5dhw4blakLffw9D0KMS9TAEPSpRD1LQNeaJc1fJuaO+ytj+gw/tJGf8rp3v/pHugjAEPSpRdwT9+uuvl5tuuqlc9Z588kkZOXKkdOvWTUaPHu2LV6Ftqp8jtWvXlurVq6e9r1dB37Bhg3zyySemjAMPPFCKi3MvdQizTTUOBN1XV+JkCEDABwEk3QcsToUABMoTUDFXqZg7d67oD8UvvvjCCHHLli1z4rrxxhvlq6++ktdee8384Nq2bZsRt8suu0xU1PVo3769PP7443LAAQfkLC/TCWvXrpWjjz7ajNp/9tlnsscee5Q5NSxRD1PQnQqElUyuEEF3Ynvsscfk3nvvlVq1apnZEs2aNZOmTZvKQw89JMpm5513lilTpgQu6mEKetiiHqaghy3qhcpcuudXE8WdcO9nGZ/9G47fXf7Qc6e8PxucC8OWOb1PWMnkHEHX56xKlSrSpk0bOfHEE0XlVyVSxXb33XeXY489Vo477jjp0qWLb15+21afwSVLlphn/fnnn5e333673OeuBuFV0PXcBQsWyN57721i1+8NL98xem5YbYug++5GXAABCPgggKT7gMWpEIBAeQLffvutHHTQQWbUWwWjdevWnn5A6Y+zww47TO644w454ogjTMFvvvmm9O3bV1TuTjrpJNGR9hNOOMGU+9FHH0nv3r3zaoJsI+lOgUGLehSCHpaoByHo7oZSSdAf+fpj+ZVXXpEPPvhAevbsKTrarkLRv3//wEQ9CkEPS9SjEPSwRN2vxPl5kIc+9R/59/RlaS95YsDeslurBn6KK3duWBKXLqigRd09xf3111+XcePGGTned999pU+fPualWMeOHc0IeqGH1zZ2ZHrNmjWiL0h1BD3dy1E/gq6x5zOS7tQ56DZG0AvtTVwPAQjkIoCk5yLE3yEAAU8EnNHqmTNnepJ0neJ+//33y9/+9jdp0KCBqEgPHjzYjKY//PDDUq1atVJx1xGga665Rm655RZPseR7UlCiHqWgBy3qQQu6E9+MGTPk6quvls8//9xMux0wYIB8+umn0rVrVwlqe7YoBT1oUY9S0IMWda/ylu9zuWDlBrntzYnydYqoH92ljgw9uqfUq1cv36JDG2XNFlBQop66Bl1nHOkzps/XmWeeaUbOb7/9djNjJajDb1trHC+//HI5Sfcr6EHEH5SoI+hBtAZlQAACuQgg6bkI8XcIQMATAT+SriMiOsqjU9B1bbJz6I+ojRs3mtF459CR+v33399M3xwzZkzWWHQE57nnnpPp06fLwQcfbNa7O+sW//3vf5upn+416Xq+/rseOh1U7z1+/HgzZVRH+TWZ3bRp04xE6g/rY445xswa0PX2zui8Xqui+fXXX8umTZvMlO46deqYafq6nl6vf/XVV83/1+mZWkavXr3M+ngV1hYtWshOO+0kWk8ts0ePHmbkS2PQY86cOfLuu++av+uos67v1v/vPvSlgM5CUOnVZQKnnXaaqb+TFyBTHVJhhiXoupzhyiuvNPVWgVCuJSUlMnv27FLBKlTU4xD0oEQ9DkEPStT9SpunD5MMJ30yaZHMWbZe6hdXl26tG0iTmv8fe/cBHUW5twH8IQkJIQklJITeO4igICgqSLEA6r3YEbFfC/aKoGIDxIaK2ECxce14/WxYEEQUKdKLhBoCiPQSQqj5zjM4cbPZzc7stHc2/znnnqtmdvadZ2bend+8ZY6ADwWbNGkSFdTtQls0+2QV6qEmifvqq68wYMAAra5ivcEHm6yXCHXWt3YtZo55KKRHAnq4elyvc/n7ETgmPVQ9vnz5cq2e7NSpk7bbeh24adMmnHTSSVqPrdTUVK2XFuth1rl8MLxo0SLt/zkkSq9n+eCY67Ae5ue5Lnv/NGzYEBs3bsTMmTPRqlWrsJ/nkLCVK1eCPR1YDvZq4HGqVq1asUPC/WA9zrqevxWsx/XfApZh6tSp2t9Zd15xxRXaeS+LJCAJxG4CgvTYPbayZ5KAqwmYQTpvaq655hrtpoc3OqUtbHHnDdWYMWOKgT74M4TwpZdeimbNmmk3WLwh6tKlCz766CPtZiz4ZvGLL77QutR37NhR+/vkyZM1IPOmjuOne/XqBd70ctw8t0NM8zPXXXedNs6aoNfHuRPlp556qjbmnWPzH3/8cTz44INat+7evXtrf2P3U3bfnzt3Ln744Qew1Z4PH3jDyS6pBCz/OxeWmd38Fy5cqD0UIPjZ1f/XX39Fdna2llvPnj21dbm9c845R0M9/5830OydwMmjhg4diueeew733ntvyH3QeytwO3YDnWXg/5ghu7tyArnbbrut6LDxBpP7weOlL9FC3UugW4W6l0C3CnUzWHOqMuKxjwbqXgJdzyJaqIebxZ0t6Rw+xDpCX1566SW88MILWg8lPng899xztYeXVhejxz643o0E9NLqcZaZdW5gb63S6nGOvWfvLGYQWAcSuv369cPrr7+uZcV6mHU4e2RwGA7Hz/PfOcSK9fKdd96pPVxkncxhXXyQS8B//PHHWh3PB6+sf/m7QVxzThY+oP3222+1BwKsB5k7v4e/d6znDx48qG2fD3i56PvNXg+cf4UPmjlEgPUnfzv42zZlyhStdwQfNvO3ht/P7coiCUgCsZmAID02j6vslSTgegJGkc5WhVtvvVUrH+GttxiHKnBOTo6GZd64cCwzu8WHWthqxJZjQnbixIkaCpcuXardlPLGlWPeA28WefPGmx0ila28/H+Oj+YNG1uj2dLLCfAIYeLymWee0crJGzJu57vvvkODBg20G0beSLE7J9dlSwcRzxu9zz//HE8//TTGjRuntbToXU6Jc/1Gjzdt/BwfRLDFn61eZ511lvZAgOO4OREUW8n1Fh12GecDgxNOOEHLg3/jfvOzBC+xz4Ut1Gy5iYuL08p411134bHHHiuxD23atNHWtwJ07o8+3pzl437zJrh58+bad/MhAx9SBC98GMJc2bMhcDELdRWArpff7DAHFYCul93sOWAUaW5URGahrgLQ9VzMQr2016yNGDFCAyYf5gUv+kMz/j/ratZ/hB/rOrbo8v/Dzb4e7hgaOQcC6132kOJn+NCRdWDwEqkeZz0SiHS+RSRSPa73xAquA9kSzUntsrKytN8Y9mYimlnXcib8q6++WpsI9dprry2qk5944gmtXuPvBes9Qp4PCYj0u+++W3tAwt5LrJv5e8Lt8veFefMhCet1LkQ868WbbrpJG/LF3yr2DCDOWf/pvb/YSs9/5m8IZ+0n7llf8jeUDw7++OOPoklX3bjO5DskAUnA3QQE6e7mLd8mCcRsAkaRzlYQti6/+eabxV67FhwMW6TZRZO45U0KX5vG7+BkRIELWz/YFZHb5E0R8cyF3b55w8qZ4tnVOvBmkS0eBDxbcd977z0Nr2zlJTD1WYPZAs3P8maqdu3aGpg5kzpBzv/xv+s3jMQ7/8bXDHG7bC3hd/Omj/vAm2D2BuANJW+yeDMcqhu//gCD2fBhAVv5AxfuO/eTN4Lcvr7f7M7KfQxcWJ5hw4ZpLen8Xh3wgfvAVhjirEePHtrNYGDLergTlZ/nZ/T/sUcBF7Yg8QaW+8uWOt6Il7YwW+4vb4SDF6NQVwno+j4YhbpKQNfLbhTqRnDmdkVnFOoqAV3PyCjUI70HnQ/wWC8Rk6UtfBjIB2lEHx/m8VzkQnQSvvr/+O+RFtazHObDh4qh1tfrXfZsYj3KeoGfiaYeZ6t4INJZJxutx0PVgaxnWeexV1fgcCod3qxXiW9C/Z133tEevvbv31+bIV/vhh64rl4H68O52HOKvyeBw7eYJ3/bOEs9610O4WIdze/h7w/BH1yPs+zsVcV91x+k8PWWfDOGmVnuIx1L+bskIAmolYAgXa3jIaWRBHybgFGks+shgam/di3UDnM8IQHJcXvssq3fmHBCObYWBS4cd8muhWwZ4c1pMA4JcrY8ByKd/86WCZaFIGQr0iWXXKIBmK37vHFjN3d2E+U2eRPKcYD6BFW8WSNKedPEbom82SOoeXPGmy8d6bxpZZdHboOt6UePHtW61LMLI7t9hhprz9YYTv7E1nredLNLI1uc2drC1ieWhdBnhmy5500db7hDdXtkdtwftqIH3yhyHzh+nuVn90k+YIhm4eeI83C9HMJtk61mfABD8AW+t15fPxLUVQS6UairCPRwUJ+ydDPWbs1Dw8xUnNa8Ovbu3qmNw+V1ZgRx0ZxT0X4mEtRVBLpRqEcCOq9jzqvB6yp4rHOkPHk+Euusv6JZ+GCKD0dDnROsd1mHEaOsq1iHRVuP86FqINLZMm20Hn/qqae0OjxwYR3IXkfcJruy84Etl0B4s/wch876mOVm7y4ufGDAYU/smcD9Cn5Qys+xjmarOR9O8LPsXs/jxN8RPqTguHbmwjqfdXSoGfD54Iy9qxITE4sNF2IZmCV/Q8zWvdEcY/mMJCAJuJ+AIN39zOUbJYGYTMAI0nnDwXHTbLVmV8tQCzHLseKDBw/WboRK6w6vf56fYXdB3sgGTkQXuP1ApPPmjKhnixJbgjk+kA8EiGkdHuyCzol7CGreCPHmijAn6Llwf7kvnAiIrUiEqv7qIR3pHOuuL+zuyPcF88aM3Sw7dOhQAulsYWI3Sd6s8eaOr6LjzR0fAnAMJYHOG0ouvAFcvHixtt933HGHdpMYnJW+D4Q68w7EsNFWUydPVraC8UEEW/xDLeGgrjLQ9f0I16KuMtD1suvnxsif85C74x+4tayZisuOS0aXds2VA7pe9nBQVxnoetnDtahHAjo/zzkoWH9EakV36noO17uCDz/5EJG9ik4++eRSvz5SPR78G8PeQWbqcf1Vn4GFYI8mPvTksKMPP/xQ61GkI50POfkbwPkz9AfF7EnEbur8XWAdzfo/GOnMgr26WF8T9/xNmjdvntYazy77W7Zs0R7msu4m0vV5VyZMmKBNDBq4cLI87iPHwfN3ht3zZZEEJIGykYAgvWwcZ9lLScDxBIwgnZOzsUsgb1xC3Wyw+yURS7SxZTgQnbx5Yot5qIU3p3ylF7tU8oaH+OOYQf4zx2VzfGGoMekch8iWeXYf53pErH4zRqiwDGw1ZKs/b9R4Q8eWE96AcVw7/84WcWKfgA9GOluQ2HrOrpTsQsry8GEAx82zuyTxz1YWjifn/xPabFFh90pCnvvElnjmxRmB2b2dDwbYak+ksyWF63CiObYC8WaRx4Hd8bk/hD3LyO6VbK1h90p2MR89erTWik24s1xeLYQT8yvtHc7BUPcD0MNB3Q9A18v+n/EzsSh3T4lT44yWmRh56QlenTKGvjcY6n4AejioGwE6P8t6iXWDl0sw1Hlt33DDDdpcHqFaiYPLGqke58PbUGPSzdTj7MnEcrJ+5QNC1n+sh1lPEuWs5/k7xLqU49gfeugh7TeCXc45CRzRTKRzHdbH7NKuv/WD9S57YfHvfMsI63O9iz5xz4cV7L2kP6wlvol0/beGXdhZl3O+DkKew7xYRvZW4twj7GbPcrMlnr3N2DLPnmTcpiySgCQQewkI0mPvmMoeSQKuJqDDlN0GAxfeWATemOktAmxxZlfyUAshzdaGUIveNTDczvFGhzP48sZGX9j9kjcyvMEJRDpv1Dh53WuvvVZicxxzyJl82YWQuCWCeQOsL5xsjd3gCWQ+cGD3Un1cYDDSeaPGdYgGfWHLEr+XLTC8OeRNIlvZt27dqq3CG1G2nvOBgT5zO5HBhZMacT85QR6Rzpb6UPvNFiZOWsd9DrUPRDFbbYLHvLt64pj4Mh3qvOll108eVyvvxjbx1ZZX1VvU2QWZLaUse2APC8tf4MAGvl30J4Z9uijslr+4uysyK1Vw4Jvt26QOdebOa4T40ifksu9bnNmS3qLOh3dEGB/qsV7yw0IAs+s8JzZjvRi8hBuao69XWj1OJAcinb2aoq3HWfcRyPpbNvgglQ9EWIdz5nQ+KB0+fLjW64vQ5kNQPnDlwge57OpOjLMeJtI5rIqf1YcMcM4NPnDlOafP3M6HEFxYB/B3gw9J9deKhqqnA3+/+KD2+uuv17rnc+FDWD4AYTd+1esTP5y3UkZJQMUEBOkqHhUpkyQQgwmwxYE3Qmxt0GcVd2I3eSPEFkt2Ww9386J3A2c3cqKZCyHMmyn9dTu8AdIXdonnjTPHNBJdHB/OLu36JHWR9oNg4M0bP8/JjrgEThzH2YRZZrboB/cW0L+bKC3tZkzfbz48CNXjgNvhREO8kSTSg9+1HmkfvP47H7bwmLBHwH333ed1cUx9P2/A+eYAvm6JPS5UX8ZPW4XxU1eHLebLV3fECQ3SVd8NsGWSE1WyvtEnTlS+0H8XkK23bNnl2yk4sZmfFj6AZA8kPgwNHgdudD+crsf1eji4PLxOOUcHX70W2MuID1L5AIILH/ywruYSOH6dMOc6fEAdXFfrk54G/gaEyiJSfc/fEg7PCiyD0UxlPUlAEvBXAoJ0fx0vKa0k4NsE2HpOJLJV1Mgs4k7uKFuyOU6QLVXsuq4vs2bN0lrd+Z5zdnUMXvRWUUKLLd+BY9TNljfU7O5mt2FmfX2cMbvV8yaUSA81YZuZbbq1rt7FnT0L2JrE7voch++HRe/izkmuOAEVH+6EG7ahyv5wsrihHy0MW5wv7+mGjLSSr9BSpfwsh97FnV2BmTtb0v3S+0Lv4s4HU2w99kPvC/3Y6+9BZ93CLttOTjAYbT0e7jxlvag/jGX9bqT3RajZ3VW6DqQskoAk4N8EBOn+PXZScknANwnwxo3jxNkKGmryHrd3hOMDOYP62LFjNTSdeOKJWss23/PNidt48xc8Y27wRGDsJhk8mZyZ/XAT6cGTxHH/2drlB6gHj0GPNOu7mWPg9LrBY9CNvp7N6XJF2v7Bw0dxw/iZWP5nXolVj69bCa9dV/oEYJG27/Tfg8egB45R3164Hdk7VyD/UD5qp9ZGxxonOV0cU9sPHoNu9PVspr7EoZV1oOvvQXf6VX3R1OORgK5PEmd0HgNBukMnk2xWEpAEIEiXk0ASkAQcT4DdytkqxEnQVHpdDLsgsnWWN2Qc38gZ10N1KQ+HKytQj9Q93a6DEm4Wdz9APdwkcX6AerhJ4vwAdeLq9z9yMDUXmLr82FwJXM5vXwNn1TuitTB6OeFgaddGOFzxXHpzwRuYtuvHYh9vV709bm1/OzKTM+265KLeTrhJ4vwA9WCg6yE4DXV+j9F63CjQ9fWMQD1S9/SoTwb5oCQgCZT5BATpZf4UkAAkAecTIEg5jk619yob2fNIqLICdSPfb2WdSK9ZUxnqkWZxVxnqkWZxj3ROWTnmVj8bjKqtewqQuyMfddMrapPFRTqnrH6/lc+XhqqVO7Nx9093htx8hxod8XDn0JNZWimPmc9GmsVdZaiHA7qbUDeTdeC6ehf3wNesBf7dCNSj/W75nCQgCUgCpSUgSJfzQxKQBCSBMAkYxZSKUDeKKRWhHgno+uFSEeqRgK6X3ei55ebFabTV0+i55WbZI2Hq0+yP8fayt8IW6bVe41AzpZabRS76rkhA11dUEeqRgK4y1CMBXS97pHPLk5NGvlQSkARiPgFBeswfYtlBSUASiCYBs4hSCepmEaUS1I0CXUWoGwW6ilA3CnS97GbPsWiuQaOfMYKoZ+Y+hekbfgq7yWe6PodmVZsb/Urb1jMKdBWhbhToKkLdKNAF6rad6rIhSUASMJmAIN1kYLK6JCAJxH4CZoGuJ6IC1KPFkwpQNwt0laBuFugqQd0s0FWCuhGgs7w/b5iOp+eOClt5Tez9AdIS01yt3MwCXSWomwW6SlA3C3SBuquXhXyZJCAJ/J2AIF1OBUlAEpAEAhKIFugqQD1aoOtl9xLq0QJdBahHC3QVoB4t0FWAulGg62V9+NcHsWDL/BL13W3H3YGejf95FaMbFWK0QFcB6tECXQWoRwt0gbobV4V8hyQgCQQmIEiX80ESkAQkgb8TsAp0L6FuFeheQt0q0L2EulWgewl1q0D3Eupmgc6ybt2/Fa8sHIu5m+cU1Xn/btAP7QpPcPU96laB7iXUrQLdS6hbBbpAXW4VJAFJwM0EBOlupi3fJQlIAsomYBfQvYC6XUD3Aup2Ad0LqNsFdC+gbhfQvYB6NEAPrHj+3LcJ+w7lo0ZKDaSWT0Xge9TT0pzt8m4X0L2Aul1A9wLqdgFdoK7sT7gUTBKIuQQE6TF3SGWHJAFJwGwCdgPdTajbDXQ3oW430N2Eut1AdxPqdgPdTahbBXq4uiEQ6iu+WovdG/doq1auXQnt/t0KCUkJZquVEuvbDXQ3oW430N2Eut3+VHBBAAAgAElEQVRAF6hbvhRkA5KAJGAgAUG6gZBkFUlAEojdBJwCuhtQdwrobkDdKaC7AXWngO4G1J0CuhtQdwroetl5Tn545ZclKruMRunoPaw7kqtUiLoidArobkDdKaC7AXWngC5Qj/pSkA9KApKAwQQE6QaDktUkAUkg9hJwGuhOQt1poDsJdaeB7iTUnQa6k1B3GuhOQt1poLPscz9YhN/fXxSyomt4cj2cOfj0qCrBsEDP/hLYtgJIyQQyWgK1O0a1fSeh7jTQnYS600AXqFs6XeXDkoAkECEBQbqcIpKAJFAmE3AL6E5A3S2gOwF1t4DuBNTdAroTUHcL6E5A3Q2gs9zfPTkda2euD1kfshV94NsXmq4rwwL9+YbArnXFt9ftEaDbMNPfEfiBnTt3Yv369WjcuDFSU1MtbcstoDsBdbeALlC3dIrJhyUBSaCUBATpcnpIApJAmUvAbaDbCXW3gW4n1N0Gup1QdxvodkLdbaDbCXW3gM4yf//Uz1jzS07I+rB25mb0HbAPaHE+UKOdoTozLNC/vx/45anQ27hpIZDV1tD2w61kB9TdBrqdUHcb6AJ1S6erfFgSkATCJCBIl1NDEpAEylQCXgHdDqh7BXQ7oO4V0O2AuldAtwPqXgHdDqi7CXSWd9Y787Hg06Ul6sNzm45ArdTl//z3Bt2Aq6aWWm+GBfqh/cBTmcChfaE/3+U+oNcoy3WyFah7BXQ7oO4V0AXqlk9Z2YAkIAkEJSBIl1NCEpAEykwCXgPdCtS9BroVqHsNdCtQ9xroVqDuNdCtQN1toLOs+7bl471rJxWrD7vUeRdtMr8rWUd2uhU458WQdWepk8Rt+wN4qWX4Ove4y4AL/mtLnRwN1L0GuhWoew10gbotp61sRBKQBP5OQJAup4IkIAmUiQRUAXo0UFcF6NFAXRWgRwN1VYAeDdRVAXo0UPcC6EXn9vZ8/DJuLjYv34KMpJXoXWtI+Prx+t+A2p2K/d3QLO7jTwY2/BZyuzs6voK/Enpof6tUIxW1j69pqX42A3VVgB4N1FUBukDd0ukqH5YEJIGABATpcjpIApJAzCegGtDNQF01oJuBumpANwN11YBuBuqqAd0M1L0EeomKcNqjwLRHwtePQRO9GQI6t7bkA+CTy0psd09KZ7w/Y1Cx/95pYHu0u6C1pTraCNRVA7oZqKsGdIG6pdNVPiwJSAJ/JyBIl1NBEpAEYjoBVYFuBOqqAt0I1FUFuhGoqwp0I1BXFeihoD5m+QtYuTNb+1Pzqi1wcd1Lkb89H02aNEFycrL39dLmBcCr7cOX48b5RZPIGQa6vrU5rwBf3Vy07fyM7vjsp/OQd7Baie/r82gP1GnnXIu6qkA3AnVVgS5Q9/7ylRJIAn5PQJDu9yMo5ZcEJIGwCagO9NKgrjrQS4O66kAvDeqqA700qKsO9ECoXzG1f4nrtlZSLTx52tOoklpFnVqNLd5s+Q5aDre4EAmXfqz9V9NA17e1fwewYyWQXA2fPLoC29ftDLnfrc5uhtNuOslyJqFa1FUHemlQVx3oAnXLp6xsQBIo0wkI0sv04ZedlwRiN4G8vDysXLkSDRs2RJUqCt30h4k8Pz8fq1evRs2aNVG+fHntn9miWKlSJeUP0r59+7Bq1SrUrVsXcXFxWLdunfae5rS0NOXL/u6772LgwIEYPXq09v+5ubm2vGPajR0PfAh15MgRbNy4USt7SkqKG18f9XeMmjMSv2ycEfLzl7Xoj8taXB71tm3/4PZs4IsbgHXTijZ9uM6pyG5+N+q264HXX38d99xzDyZOnIj+/Us+eDBantfOfy/sqrXaZOHc4b2MbqrU9QKhzuuWD3Z4ziQlJdmyfSc3EvgQau/eveC+sI5kfan6og/jaNasmS+yVj1PKZ8kUBYSEKSXhaMs+ygJlMEE5s6dq93A+QHo+uEh1JcvX46DBw+idevWvgC6Xnbe8C9btgxHjx5Fq1atfAF0vew61B944AEMGTIEqampvrliCHXmnpCQgJYtWyoPdAY78JvLsevArpAZn1zrFDxw0lC18j9cACz7FNixCkhvArS6ALvyCvDkk09i1KhRloHOnZ1019fYunpHyP0+7twWOOW6DrZlQtyuWLFCG1LQokULX6GRUOfD14oVK2rnux+Arh84Qn3Tpk1o27atbcdSNiQJSAKxm4AgPXaPreyZJFCmE1i0aJHWKp2ZmembHNjFPTs7W2uNrl+/PjIyMnxTdnZxZ2s6l0aNGiE9Pd03ZWcXd7aIEulsUb/jjjt8U3aihT0X+HCkadOmvngoddXkK7CjIDRIT6/TFfd0uE/5/PUu7iNHjsSgQYMsP5RaNnklfn5lVsj97nXfaWjUpb5tmbCLO3tdcGHLrp8eSrGLO6HLOpLnu+q9RgIP2p9//gk+VGvevLltx1I2JAlIArGbgCA9do+t7JkkUKYTKCgo0NCYlZXlC6gHjkFnq6je9d0PUA8cg86bZ73rux+gHjgG/bPPPivq+u4HqAd2/2V3d54zfhjeMXLWcMz889eQ9ZNy3d1DlDJwDHrv3r2xdu1ardeO1eEdS75agYWTliFv2z7tWyvXTEOX6zui7om1bKvLA8egs+fO+vXrfTO8I3AMOrHrl+EdPHg60HmexMfH23Y8ZUOSgCQQuwkI0mP32MqeSQJlPgG/QD3UJHGBY9RVhnqoSeICx6irDPVQk8QFjlFXGeqhJonzy0SJqzetxtMLn8SmA5tK1FHvdX9f6WEeoSaJ4zVgF9QPHzyCPZv2arlUqpWGhET7QBdqkjgjr2dT4Yck1CRxfpkoUQc6x/7zAawskoAkIAkYSUCQbiQlWUcSkAR8m4DqUC9tFnfVoV7aLO6qQ720WdxVh3ppOFEd6voEWnUb1sU3G77Cuj3rtLqlQaUG6F2zr9ITJpY2i7udUHeisi1tFnfVoV7aLO6qQ12A7sTZLNuUBMpGAoL0snGcZS8lgTKdgKpQN/KaNVWhbuQ1a6pC3chr1lSFuhGUqAp1HeilvQfdyDXhRWVm5DVrbkN9877NyDuUhxopNZBaPvxkh0Zes6Yq1I28Zs3INeHFOSNA9yJ1+U5JIHYSEKTHzrGUPZEEJIFSElAN6mYwohrUjQBdPxSqQd0I0PWyqwZ1MxhRDepGgK7nbubacKPSMwJ0vRxuQf3+6fdi+Y5lRbt/3XH/wXmNzy8RhxGg6x9SDepGgK6X3cy14cY5I0B3I2X5DkkgthMQpMf28ZW9kwQkgYAEVIF6NAhRBepmgK4a1M0AXTWoR4MQVaBuBuiqQd0M0N2C+nXfXYMt+X+VqNs5Kz5nx9cXM0BXDepmgK4a1AXoctshCUgCdiQgSLcjRdmGJCAJ+CYBr6EeDdD1cL2GejRAVwXq0QBdFahHA3S97F5DPRqgh4P6gbyD2PNXHpJSElGphvPvso8G6E5DfcKSN/DZqkkh69sW6S3x1OnPaH+LBuiqQD0aoKsCdQG6b24FpKCSgPIJCNKVP0RSQElAErA7Aa+gbgXoXkPdCtC9hroVoHsNdStA9xrqVoAeDPWCRUew+LMVRVVBnXY1cfqgTkir7gzWrQDdSag/OnMYfv9rbsgqsUJCBXzU91NLQPca6laA7jXUBeh2/1LL9iSBsp2AIL1sH3/Ze0mgzCbgNtTtALpXULcD6F5B3Q6gewV1O4DuFdTtALpe9iXfL8cvL/1eoq4i1Ps82sP2OswOoDsF9bELxuDbdZND7nPt1Np45LjHwfOGr/tKSkqylI3bY9TtALpXUBegWzrV5MOSgCQQIgFBupwWkoAkUGYTcAvqdgLdbajbCXS3oW4n0N2Gup1AdxvqdgL9wN4DeGvAx2HrqDMf6IqGnevaVofZCXQnoD4190eM/v3ZkPt7SmYXnFf1X7YAXf8Ct6BuJ9DdhroA3bbLTzYkCUgCAQkI0uV0kAQkgTKdgNNQdwLobkHdCaC7BXUngO4W1J0AultQtxPoLPOW7G347N7QLcf8e6cr26Ndv9a21GFOAN0JqL//x0RMWvkpDhw5ULTfDVMb4YZaN9kKdLeg7gTQ3YK6AN2WS082IglIAiESEKTLaSEJSAJlPgGnoO4k0J2GupNAdxrqTgLdaag7CXSnoW430FnePZvz8P4N/wtbR51xxylodkYjy3WYk0B3Auprdq/GzxumY9O+TWhRsSWax7VwBOhOQ91JoDsNdQG65ctONiAJSAKlJCBIl9NDEpAEJAEAdkPdDaA7BXU3gO4U1N0AulNQdwPoTkHdCaDrZf1q2BRsWPBnyHqq3zPnIDMtF/jjc6DF+UCNdqbrMzeA7gTUuU0rs7ibDcruru9uAN0pqAvQzZ49sr4kIAmYTUCQbjYxWV8S8GECRzZtwo6bBqFc+QSkv/oK4jIyiu3F0W3bsOOW24C4cqj6/POIr57pw720XmS7oO4m0O2GuptAtxvqbgLdbqi7CXS7oe4k0FnWvVvyMH3srBJQr90tE2enPYGEDTP+ufjbXAqc8ShQrZmhCsFNoNsNdTeBrpfdLqi7CXS7oS5AN3RpyUqSgCRgMQFBusUA5eOSgB8SKMzLw/arrsahZcuR8cH7KN/2uH+KXViIPU8/g70vjUXVZ55GxYsuBI4exdGdO4HERMRVquSHXbStjFah7gXQ7YK6F0C3C+peAN0uqHsBdLug7jTQAy/stb/lYvemPaiQmoTqzTKQumAwEhe8VvLab9ANGPANkFCh1HrBC6DbBXUvgG4X1L0Aul1QF6Db9lMrG5IEJIEICQjS5RSRBMpIArvuvQ/7/vs+0l99Gcnnnlu014eWLMG2y69AYrt2SH/5JRyYNRs777gTR7dv19Yp36YN0l8ag4SmTcpIUtF3ffcS6Fah7iXQrULdS6BbhbqXQLcKdTeBXqLy2TgLGNc5fJ3U7z2g7eVh/+4l0K1C3UugW4W6l0C3CnUBepm5BZAdlQSUSECQrsRhkEJIAs4nsO+997Dr/gdQ6e67kHbXndoXFhYUYMfNg3Dw93mo9vYElEtI0MCefGYvVH78MRzZvBnbr74GcalpqPbOW4irWtX5giryDWZb1FUAerRQVwHo0UJdBaBHC3UVgB4t1D0FOgs97VFg2iPha4tujwDdhoX8uwpAjxbqKgA9WqirAPRooS5AV+SHWYohCZShBATpZehgy66W7QQO/Pwztl9xJSr06omqr7ysgTz/00nYeeddx+B+yyDsfvQx5H/+f8j48AOUb9FcCyx/0mday3q18eNQ4cxeZSpEo1BXCehmoa4S0M1CXSWgm4W6SkA3C3XPgc4Cb14AvNo+fH100UdA64tK/F0loJuFukpANwt1lYBuFuoC9DL1sy87Kwkok4AgXZlDIQWRBJxN4HDOemy78CLEZVRDxn8naq3o2wdcgXLJFY+1oicnY/u116Fwbx6qTXwXcZUrawU6tGgxtl16GVKuHIhK99/nbCEV3HokqKsIdKNQVxHoRqGuItCNQl1FoBuFuhJA1wv7yWXAkg9K1BpH05si7rZsXwDdKNRVBLpRqKsIdKNQF6Ar+KMsRZIEykgCgvQycqBlNyWBosnjVq5Cxgf/Rf6HH2Hfu+8hnS3kZ3TD0a3bsLXfBYivWRPVJryBcikpWmhH/vxT++9JnTqj6vPPlckgw0FdZaBHgrrKQI8EdZWBHgnqKgM9EtSVAjoLuz0b+OIGYN20onrpcJ1TseiEF9CkSRNUCpj0UsUW9ODKlNfk2rVrtbKnpaUV/VlloEeCuspAjwR1AXqZ/LmXnZYElElAkK7MoZCCSALOJ8DJ4/I/+5/WvX3vmJeQfG5fVB7+hNb1/ciWLdj2r36Ir1OnONL//u+JJ51UZpHOIxMMdT8APRzU/QD0cFD3A9DDQd0PQA8HdeWArhf0cAGw7FNgxyogvYk2WVzwtekHoOu7Ewx1PwA9HNT9APRwUBegO38/It8gCUgCpScgSJczRBIoQwnkjRuH3Y88pu1xQqNG2mRwCQ0bav8eFunSkl50huhQT01NBbEY3Fqn8qmUn5+P1atXay10hEDjxo2LtdapXPZ9+/Zh1apVqFy5sgYwlp3HwA/Lu+++i4EDB2LEiBHo06ePVvaUv3upqF7+PXv2aOdM1apVsXfvXu18T05OVr3YWvl0qH/77bcYMmQIJk6ciP79+/ui7DrUmTuvW54zSUlJvii7/h51Xqv79+/Xzpny5cv7ouz6QzT2wDhw4ICWe0JCgi/KLoWUBCSB2EtAkB57x1T2SBIIm4A+eVzh0aP/vBO9XDlt/cJ9+7D96mtRmJ8fckx6xQsvQOXHHi3z6W7ZsgVLly5Fo0aNUL9+fV/lwZat5cuXazfOdevW9VXZN23ahBUrVqBZs2aoXbu2r8r+6quv4qabbsKoUaNw333+mtdh/fr1GtRbtWqFrKwsX+XOByNDhw7F+PHjce211/qq7GvWrAGzP+6441CtWjVflZ0P1DZu3Ijjjz8eVapU8VXZs7OzwXqyXbt2xYZL+GonpLCSgCQQEwkI0mPiMMpOSAL2JMDu8AU/TEHGRx8WvRd9/+f/hx233oaqz49GxX7/tueLfLoVvXWOwGU3VKIlMzPTF3ujd3EncHkTWrNmTWRkZPii7HoX91q1aoFYZ/7p6em+KLveOjd79mxcf/31GD16NO644w5flF3v4l6jRg1s2LABDRs29A269C7uBHr79u191etF7+LO65PYDR6jrvLJo3dxZ9l5rfqp14vexZ09GLgffur1ovI5IWWTBCSB6BIQpEeXm3xKEojJBA5M/1l7L3rq9deh0r334Gh+PnZcfS2ObNuGjP++h/hatWJyv43sVPA410izvhvZplvrBI9B17u++wHqwWPQ9a7vfoB68Bh0veu7H6AePAZd7/ruB6gHj0H30/wRwWPQw00m50Td8dWCjfj5j61oVacyOjRMR6vax97wYXQJHoOud333A9SDx6D7af4Io8dH1pMEJAF/JSBI99fxktJKAs4mUFiIvHHjsXv4CMRVrYLC/QUol5SktaJX6H6Gs9+t8NbD3eT7AerhJonzA9TDTRLnB6iHu8n3A9TDTRLnB6iHmyTOD1APN0mc01D/c9d+jPy/pZi9enuxWvi6Mxrjum5NDNXM4SaJ8wPUw00SJ1A3dOhlJUlAEnAoAUG6Q8HKZiUBPyfA8ekHFy3SdiHxhBM0qJfVJdLNvcpQjzSLu8pQjzSLu8pQj3RzrzLUI83irjLUI83iHula9rKOizSLu5NQv/2duZgVBHQ9i/duPgVNsv55HVyojCLN4q4y1CPN4h7pWvbynJHvlgQkgdhOQJAe28dX9k4SkAQsJGD0pl5FqEcCuh6LilCPBHS97CpC3ehNvYpQjwR0PXcVoR4J6HrZjV7TFqoN0x+NBHR9g05AfePO/bjg+elhy3zFqQ0xqFezsH+PBHT9gypCPRLQ9bIbvaZNH3j5gCQgCUgCpSQgSJfTQxKQBCSBEAmYvZlXCepGga4i1I0CXUWom72ZVwnqRoGuItSNAl1FqBsFulNQ/2PTHlz12sywvwHdWmbhyUvbhfy7UaCrCHWjQBeoy+2BJCAJeJWAIN2r5OV7JQFJQNkEzAJd3xEVoG4W6CpB3SzQVYK6WaDrZVcB6maBrhLUzQJdJaibBboTUN+7/xB6Pflj2Lr4oX+3QZ92JV95aBboKkHdLNAF6sr+VEvBJIGYTkCQHtOHV3ZOEpAEzCYQLdBVgHq0QFcB6tECXQWoRwt0FaAeDujE7wsvvIDnn38e/fr1K7qM+Cq2yy+/HEePHsWnn36KChUqaO9R56zvOTk56N+/P3r16gV+Pj4+3uzlZ2r9aIGuAtSjBboTUB8/bRXGT11dIvuTGlfDiwM7lPjv0QJdBahHC3SBuqlLU1aWBCQBGxIQpNsQomxCEpAEYiMBq0D3EupWge4l1K0C3UuoWwW6l1AvrQX9ueeew913343hw4djyJAhWjELCwvx8MMP44knnkBycjJ++ukndOzYERyjvmLFCowYMQLfffcdfvzxR3Tq1En7zKFDh8B5DypXNvc6r0g1ilWgewl1q0B3AupTlm7G0I8WFsXeqXE1DD6vNWpWSS52KKwC3UuoWwW6QD3SVSl/lwQkATsTEKTbmaZsSxKQBHybgF1A9wLqdgHdC6jbBXQvoG4X0L2AeqQu7l988QXOO+88DBw4EG+//bZWxKVLl6Jbt25o3rw5fvvtN0yZMgVdu3bV/jZ58mRt/Ysuugjjxo3D3r17tXUeeeQRtG3btmgbdlQQdgHdC6jbBXQnoL5n/yHkbs9HlZRE1K5aHOf8PruA7gXU7QK6QN2OK1i2IQlIAkYSEKQbSUnWkQQkgZhOwG6guwl1u4HuJtTtBrqbULcb6G5CPRLQWZY5c+ZoAD/rrLPw0UcfISEhAXfeeaeG8dtvvx0333yz1t2dXeH379+Piy++GDNnzsTYsWOxfPlyPP7440hPTwe/KxD6VisSu4HuJtTtBroTUA93fOwGuptQtxvoAnWrV7F8XhKQBIwkIEg3kpKsIwlIAjGbgFNAdwPqTgHdDag7BXQ3oO4U0N2AuhGgsxyE9qmnnopWrVrh66+/RnZ2Nk4//XStS3uXLl00wLPr+/3336/BvXfv3to/33fffVi3bp02Rp1j1fmZCy+80JaWdKeA7gbUnQK6G1B3CuhuQN0poAvUY/aWQHZMElAmAUG6ModCCiIJSAJuJ+A00J2EutNAdxLqTgPdSag7DXQnoW4U6CwDcdO5c2dt7DnHmBPkM2bM0P5569atOO2003DDDTdg2LBh6Nu3L3Jzc7Xu7w0aNNDGqBPovL769OljC9KdBrqTUHca6E5C3WmgOwl1p4EuUHf7F1u+TxIoWwkI0svW8Za9lQQkgb8TcAvoTkDdLaA7AXW3gO4E1N0CuhNQNwN0fn9eXp6G71WrVmkztV999dV46qmnMGjQIG1sMgHPlnYinLO9s4V98ODBKFeunFZ8Qv3LL7/Eddddp41T18e1R1MBuQV0J6DuFtCdgLpbQHcC6m4BXaAezRUtn5EEJAEjCQjSjaQk60gCkkBMJeA20O2EuttAtxPqbgPdTqi7DXQ7oW4W6PzugoICXHDBBdrY9DZt2mgTwbHbe2ZmpvbP7N6ekpICHtN9+/Zpreg1atQoVk9Mnz5dG9P+r3/9C++//35UdYjbQLcT6m4D3U6ouw10O6HuNtAF6lFd2vIhSUASiJCAIF1OEUmgDCSwcUc+7vtgAeLjyuHZ/u2RWalCsb3euqcA93+wAHHlymH4xccjq3Lxv8dSRF4B3Q6oewV0O6DuFdDtgLpXQLcD6tEAXf/eK6+8Eu+88472rxMmTAD/nS3lRPn555+vwTz4b4F1xe+//651i+/RowfeffddVKlSxVRV4hXQ7YC6V0C3A+peAd0OqHsFdIG6qUtbVpYEJAEDCQjSDYQkq0gCfk9gb8FhDHprDnK378PoASeiXf2qRbtUWAg8+/VyTJqTi9vPbo6LO9UHe6zyv+/OP4hKyeURF3esC6vfF6+BbgXqXgPdCtS9BroVqHsNdCtQtwJ0fu+oUaO0LuyENl/JFviucx3wof6ml5lI58RxBP29996rTSZnFOpeA90K1L0GuhWoew10K1D3GugCdb/fIUj5JQG1EhCkq3U8pDSSgGMJPPDhAkxd9heGnNca551Yp+h7Fq3fhbsn/o7GWWl4uv8JOHj4CDbt3I93fl6L7M178Nq1nVAjBlrWVQF6NFBXBejRQF0VoEcDdVWAHg3UrQLdjopIRzpndx8zZow2mZwRqKsC9GigrgrQo4G6KkCPBuqqAF2gbkfNIduQBCQBJiBIl/NAEigjCbw7Yy3Gfp+NSzrXx53ntND2ev/BI7hr4jys2rwHoy5rr3V3v3viPCTEl0P+gSOoXLE8xl/f2fdIVw3oZqCuGtDNQF01oJuBumpANwN1FYDO8gYinRPH6bO+lwZ11YBuBuqqAd0M1FUDuhmoqwZ0gXoZuamS3ZQEHE5AkO5wwLJ5SUCVBH76YwuGfLgA7etX1bq8l0+Iwyez1+O5r//AJSfXx629mhV1a88rOIxb356DrXsP+B7pqgI9GOrV8/Yh/uWXcWjJUu1P5Y8/Hhg4ALlVq6Jx48ZIS0tT5VQqKkd+fr7WOlqzZk1kZGQUK5+qQDcCdVWBbgTqKgCdXePPO++8Eucr363OCeQIwlBQVxXoRqCuKtCNQF1VoBuBuqpAF6gr93MlBZIEfJeAIN13h0wKLAlEl8C6rftw44TZqJxcHq9cfRIKDh3BLW/PQVJCPMZc2QEZaUlFG44VpKsOdD3w/Zs3Y8eJHUMe2JSJ76FKt67RHXQXPhUK6qoDvTSoqw700qCuAtCNnHKhWtRVB3ppUFcd6KVBXXWglwZ11YEuUDdSG8g6koAkEC4BQbqcG5JAGUlAnzzuz535eP6KDpg0Zz2+W7wZj1xwHHq0Lv7qpFhAOl8TtXLlSjRp0gSVKlVS+ijvHj4CeS+/ErKMiR07IPN/nyld/kCox8XFITc3V2v9T01NVbrcLBxnKue7wOvWrYvCwkJs3LhRKztfL6b6whnTBw4ciNGjR2PAgAEgWni+Jycnq170Yl3f33jjDdxzzz2YOHEi+vfvr3zZAx/+7d+/H3yww3MmKemfB52q7gSHz6xdu1Y7T3ju79y5U/vn8uXLq1rkonKxrOvXr9eyZv3Ohz3854SEBOXLrj/8a9asGSpUiN23pyh/IKSAkoCPEhCk++hgSVElAasJcPK4Gdlb0f/kBvhoVg5OaZqJR/odp3V9D1xiAel8v3Pz5s2VBzpz337tdSiY/G3IwxuXXhU1Fy+yeugd/zyhvnTpUhw9ehStW7f2BdD1UIgVlp2vF2vVqpUvgK6XXYf6kCFD8OCDD/oC6HrZiawRI0Zos8j7Beh62Ql1njN8IMJzxg9A18tOqC9fvhwVK1bUymRApmQAACAASURBVO4HoOtlJ9T/+OMPrX5p2bKlL4Cul51Q37BhA47nUCZZJAFJQBKIkIAgXU4RSaAMJfD6j6vw5k+rtT3mu9CfG3AiGlcv2doZC0hfvHgxsrKyUL16deWP8I5Bt2D//z4PWc74rCzUmDdX/X3YsUNroSN069WrV2KMuso7wJvnnJwcrSWdY6XT09NVLm6xsrGL+5tvvon7779fa1G/4447fFH2rVu34sYbb8SkSZMwcuRI7Z+Nvp5NhR1kF/dNmzbhyJEjYOuo6r11AjNjF3f2uuD53rRpUyXnuwh3jFluZq+X3Q+9dfR9YS+dvLw87eGxLJKAJCAJREpAkB4pIfm7JBBDCeiTx/Ed6IHvRA/exVhA+sGDB7Xu7pmZmcpDfc+zz2Hvc6NDnmnJ55yN9PHjlD4LA8egs7t7uMnkVNyJwDHoLJ/e9d0PUA8cg/7JJ58UdX1XGepr1qzRHiq8+OKLWpflW265BcOHDzf8ejYVzqHAMegFBQVa2f0wrIbZBY5BZw8Sveu7ihNTBh/rwDHoPHf0ru9+gDqBzrx5nrCOlEUSkAQkgUgJCNIjJSR/lwTKYAKxgHQetgMHDmjoUh3q7H66r/VxJc60I00ao8Jrr6J6i2OvzFNxCTVJXGmzvqu0D6EmiQsco64y1ENNEhc4Rl01qLNrOMees7VfX2rVqqXNAcDFyOvZVDh3Qk0S55cJKkNNEhc4Rl1lqIeaJC5wjLrKUNeBzvHz8fHxKpzGUgZJQBLwQQKCdB8cJCmiJOB2ArGCdD9APfA96IWvj8PhP/7QDndCixYof801WL1xg9Ztnw8aVFtKm8VddaiXNou76lAvbRZ31aDOuSFefvllvPXWWyVO3+Du+apDvbRZ3FWHemmzuKsO9dJmcVcd6gJ01X61pDySgH8SEKT751hJSSUBxxPYvLsA1437Ddv2Hij2XcmJ8dq71dvVr+p4GZz4AlVb1AOBHq4Vi91p2RtANagbec2aqlA38po1VaFu5DVrKkB9+vTp2vj4+fPnh7yka9eurZ3XwTNdqwp1I69ZUxXqRl6zpirUjbxmTVWoC9Cd+DWXbUoCZScBQXrZOdayp5JAmU5ANagbAbp+wFSDuhGg62VXDepGgK6XXTWoGwG6XnavoD5lyhRt7C2PO19PxnN39uzZJVrSBw8erE0YF2pRDepGgK7vh2pQNwJ0veyqQd0I0PWyqwZ1AXqZvt2QnZcEbElAkG5LjLIRSUAS8EMCqkDdDNBVg7oZoKsGdTNAVw3qZoDuNdQD6wLO3n7BBRdo/4m9RTjhV+XKlbFgwQI0aNAgbLWhCtTNAF01qJsBumpQNwN01aAuQPfD3YCUURJQPwFBuvrHSEooCUgCNibgNdSjAboqUI8G6F5B/XDOehTu3o34+vUQV7kyogG6KlCPBugqQD0Q6C1atED79u3x/vvv44YbbsCrr74a8ar2GurRAF0VqEcDdFWgHg3QVYG6AD3iZS0rSAKSgMEEBOkGg5LVJAFJIHYS8ArqVoDuNdStAN1NqB/8fR523XMvDmVnF52w8Wf2wpY77wBnV05JSYnqRPaq67sVoHsJ9WCgs8v7sGHD8NJLL4Hj1Tt37mzoOHgFdStA9xrqVoDuNdStAN1rqAvQDV3SspIkIAkYTECQbjAoWU0SkARiKwG3oW4H0L2Cuh1AdwPqhQUF2HxiRxzdtavEyVrxicdR9eqrLJ3EbkPdDqB7AfVQQGdXd87mPm/ePHC8vJnFbajbAXSvoG4H0L2Cuh1A9wrqAnQzV7SsKwlIAkYSEKQbSUnWkQQkgZhMwC2o2wl0t6FuJ9CdhnremxOw+6GHQ56rCQ0bIGvGz5bPY7egbifQ3YR6OKCzDB9//DGSk5PRt29f08fBLajbCXS3oW4n0N2Gup1AdxvqAnTTl7N8QBKQBAwkIEg3EJKsIglIArGbgNNQdwLobkHdCaA7CfXt116Hgsnfhj1Zq383GeVbt7Z8MjsNdSeA7gbUSwM6v3/mzJk4+eSTo87faag7AXS3oO4E0N2CuhNAdwvqAvSoL2f5oCQgCURIQJAup4gkIAmU+QScgrqTQHca6k4C3Smo7x37MvaMCP1ar3IpKai5eCHKJSXZcr47BXUnge4k1EMCff1kYOXXwIK3gHZXYVvNM5HR6TJL+TsFdSeB7jTUnQS601B3EuhOQ12AbulSlg9LApKAIF3OAUlAEpAEIidgN9TdALpTUHcD6E5A/eCChdjaJ3RX6ooXX4Sqo5+LfCKYWMNuqLsBdCegHhLom2cAE3uXTPPMZ4BT7jaRcslV7Ya6G0B3CupuAN0pqLsBdKegLkC3dAnLhyUBScBAAtKSbiAkWUUSkATKRgJ2Qd1NoNsNdTeBbjfU+Zq1nU89jeT3JhY7YRPbt0fml//nyElsF9TdBLqdUA8J9AoJwCttgR2rQmd+xbdA4zMtHQ+7oO4m0O2GuptAtxvqbgLdbqgL0C1duvJhSUASMJiAIN1gULKaJCAJlI0ErELdC6DbBXUvgG4X1APfg564fj0Ozl+gzfKe0LAhks8529GT1yrUvQC6HVAPOwb9r0XAK8eHz/ycF4FOt1o+Jlah7gXQ7YK6F0C3C+peAN0uqAvQLV+2sgFJQBIwmIAg3WBQspokIAmUnQSihbqXQLcKdS+BbhXqgUCP9j3oVs/uaKHuJdCtQL3USeK2LgXGtgkb6ab6j2F3rUtRqUYqah9f01L00ULdS6BbhbqXQLcKdS+BbhXqAnRLl6p8WBKQBEwmIEg3GZisLgn4MYH1e3MwctZwxJWLw0OdH0GNlBrFdmPzvs0YPutxxJUrh8EnDUHNlFp+3E1by2wW6ioAPVqoqwD0aKGuAtD1spuFugpAjwbqkWZxx+H9wJjmwO7ckNfkl6sGY+PeY7PsdxrYHu0usDbjvlmoqwD0aKGuAtCjhboKQI8W6gJ0W39eZWOSgCRgIAFBuoGQZBVJwO8J7D6wG0Nm3I8t+Vs0hJ+Y1aFolwpRiOd/fw7TcqfishaX45IWl+LA4QJsL9iBSomVkJaY5vfdj7r8RqGuEtDNQl0loJuFukpANwt1lYBuBuoRga5vbPZLwNclu7TP/fPf+H1zv2LXZJ9He6BOO3da1FUCulmoqwR0s1BXCehmoS5Aj/onVD4oCUgCFhIQpFsITz4qCfgpgUdmPox5f/2Oa9pci381+ecmed6WeRg1ewRqp9bRAP/20gmYselnFBYWarvHVvW7TrwbzdNb+Gl3bStrJKirCHSjUFcR6EahriLQjUJdRaCHgvqAAQMwdepULFu2DK1atQKvhSuuuEJbtUWLFpg9ezbS0kp5iDf/TeC3F4C/FiEvvglmrjoHa3adVOLabNSlPnrdd5rlazZSi7qKQDcKdRWBbhTqdgJ9/zeTcXjtWsRXr47yLZqjfJvwwyqMnFA7d+7E+vXr0bhxY6Smppb4iADdSIqyjiQgCTiRgCDdiVRlm5KAggm8u+wdfJz9IXrW64XbTrhDK2H+4Xw8/MtQ5O7Nxd0d7sXCrQswJecH3Nr+dnSq2RlT1v+AN5eMR0r5FDx6yhOom1ZXwT1zvkjhoK4y0CNBXWWgR4K6ykCPBHWVgR4M9erVq2PLli0lLjBDQA/61Gvnv1fqhXrD5wNsuZDDQV1loEeCuspAjwR1O4G+te95ODh/ftF5Ui45Gak33YhKd99l6dwJB3UBuqVY5cOSgCRgMQFBusUA5eOSgF8S+DF3CsbMewFNqjbF8C4jkRifqKH9vWXvolf9M3FFq4F48JehaF2tNW48/uai3Xp14cv4eu1XGNjqSlzY7GK/7K7t5QyGuh+AHg7qfgB6OKj7AejhoO4HoLPsixcvxumnnw6e48ELJ+YjvEptQQ9x9U174Ves+HFNyOvSrpZ0fePBUPcD0MNB3Q9ADwd1O4G+8867kP/RxyHPn6ovjUHFf//LUp0fDHUBuqU45cOSgCRgQwKCdBtClE1IAn5IYPWu1Xj416FITqiIJ08bhf2HCzDs1weREFceT3QZjuoVs7QW9aT4JFSvWL1ol75Z+xVeWfgyejfsUwzvfthnu8uoQz05ORmEALtImsWK3WUyur2CggKsWrUKFStWxN69e8N27zS6PTfXy8/Px+rVq0Eg5uXlaWX3ahZ3s/utTybH84T/3KRJE/D8UXkZP348rr/++rBFXLlypbYfZpY1v+Tg+6d+DvmRfz99Nqo3yzCzuYjr6lCvXLkyeO7znElKSor4ORVW2L17t3a+V6lSRRtiwKzLly+vQtEiloEPdtauXQvmfujQIS33hISEiJ+LtMJfp3XF4TWhH/JUvOACVH3x+UibiPh3Hers9n7kyBGt7PHx8RE/JytIApKAJOBEAoJ0J1KVbUoCCiagTx63bf82DO30EL5a+yVmb56Nm48fpLWkh1temDdam1RuULtb0LOU9RTcZUeKxO6/HKPbsGFD1K9f35HvcGqjbJX7448/0KhRI9SrV8+pr3Fku5s2bUJ2drYGljp16jjyHU5tdMOGDdoDkubNm6NmTWsTpDlVxsDtPv3007jvvvvCfhXHonfs2NF0UXJ/34Rfxs3B7j/3ap9NrlxBm9m97fktTW/LyAeIxZycHLRu3RqZmZlGPqLMOmvWrNHGSrdt2xbp6enKlMtIQXiusyX6+OOP1x402LFsatoMhfn7Q26qQrduqDbxXTu+RqtjWE+2a9cOlSpVsmWbshFJQBKQBKJJQJAeTWryGUnApwlw8rhFWxfirAZn44ec79Em4zg8cNJQret7qGX25ll4du7TaFWtdanr+TQO08XWu7jXrVtXu5HjjT/H7fph0bu4E7jshpqVleUbuOhd3GvXrg1indDNyLC35dWpY6h3ca9VqxaIdZ47qqMrcAb3ULnw3Of5E81y+OAR7Nm0F+XiymnvSY9PdKalUu/iznISu3yoZhcYo9lvM5/Ru7izbuFDBj6Y8gsY9S7uvD6ZO8tuR2+jrb374uDChSFjTLn6KlR54nEzEYdcV+/izuuT/xxuMjnLXyQbkAQkAUnAQAKCdAMhySqSQKwkMG7x6/hi9efa7lStUBVDOz2MZlWbhdy9+Vvm4bnfn0Wbam1w6wm3o2JCxViJIar9CB6DHmnW96i+xKEPBY9B17u++wHqwWPQ9a7vfoB68Bh0s+9Rd+h0iLhZnh9t2rTRulwHL3FxcZg+fTq6dOkScTvRrsAJK/mAsFmVZmifdQIaVW5salPBY9AjzfpuauMOrxw8Bl3v+u4HqAePQde7vtsB9d1PDEfeK6+WSL9cSgoyPv4Qiccfb+nIBI9BjzTru6Uvkw9LApKAJGAgAUG6gZBkFUkgVhLQJ487Wni06J3o5VCuxO5xvTcWj8O5jc7X3pseap1YycTIfoSbJM4PUA83SZwfoB5ukjg/QD3cJHF+gDrHpP/nP/9Bz5498f333xddImwR5XwGnNfgu+++cwTq9/x0F7J3rij6Ts6R0a/pBVp9ZWQJN0mcH6AebpI4P0A93CRxdkI9780J2P3Qw0WnQWLHDki7+SZUODP8cC0j50y4SeIE6kbSk3UkAUnAqQQE6U4lK9uVBHyYQCEK8fmq/+GjFR9gYOurcHaDc3y4F/YWOdIs7ipDPdIs7ipDPdIs7ipDPdIs7ipDXQf6L7/8gpNPPlnr9suJ4po2bapNwNa9e3etG7MTUOf8F2xFD7XwFZFd63Qr9eKONIu7ylCPNIu7ylCPNIu7nVA/umuX9p70uPRqSKhvfV6NSLO4C9Tt/T2VrUkCkoDxBATpxrOSNSWBmE6AQP/wjw/wxZrP0b/FALSr3r7Y/lZKrIS0xLSYziB45yIBXV9fRahHArpedhWhHgnoetlVhHokoOtlVxHq48aNww033IBff/0VnTt3Dnmtswu8U1C/6Yf/YGPexpDfe0bd7rjzxLvD1j+RgK5/UEWoRwK6XnYVoR4J6HrZ7YS6XT9CkYCuf49A3a7EZTuSgCRgJgFBupm0ZF1JIIYT2HtwL4bMuB85e3JC7mVZewWbUaCrCHWjQFcR6kaBriLUjQJdRagbAbpebqegfsmXF2L/4dAzeJ+Y1QHDTn40ZN1kFOgqQt0o0FWEulGgqwh1o0AXqMfwTY/smiSgeAKCdMUPkBRPEpAE3E/ALNBVgrpZoKsEdbNAVwnqZoGuEtTNAN1JqA/++V4s274s5AX/7yb9cHWba0v8zSzQVYK6WaCrBHWzQFcJ6maBLlB3/zdYvlESkAQAQbqcBZKAJCAJBCQQLdBVgHq0QFcB6tEC3W2o52zbhy/nb8TarXnISEtC06w0dG1UUXutHWexTk5ONn09edn1nUC/8cYbwTHo4bq4h9shu1vUv8/5DmPmv1Di65pUaYInuoxAxfIpxf4WLdBVgHq0QFcB6tECXQWoRwt0gbrpak0+IAlIAhYTEKRbDFA+LglIArGTgFWgewl1q0D3EupWge4W1Oes2Y4HP16I3fmHip30neol48n+HaMCur4hL6BuBeh6uVetWoUePXrYNpnckm2LMWHpm1i5MxvJCcnoXq+nNrt7ZnKmrUD3EupWge4l1K0C3UuoWwW6QD12futlTyQBPyQgSPfDUZIySgKSgOMJ2AV0L6BuF9C9gLpdQHca6gcOHcGAV35F7vb8kOfic5efgFOaFYek2ZPWTai//vrruOmmm7RJ4jp16mS2qMXWNwr1gwcPIjEx0dB3rduzDrVSayExruT6VlvQgwvg5mRydgHdC6jbBXQvoG4X0AXqhi5fWUkSkARsSECQbkOIsglJQBLwdwJ2A91NqNsNdDehbjfQnYT6qr/2YsDLv4Y90c8/sQ4eOK+15QvBDajbCXR9h41APTc3F3Xr1rWUkd1A1wvjBtTtBrqbULcb6G5C3W6gC9QtXcLyYUlAEjCYgCDdYFCymiQgCcRmAk4B3Q2oOwV0N6DuFNCdgvrqv/bi8lKQfsFJ9XBvn5a2XCROQt0JoIeCOsfmf//99+jSpUtRJnPnzkWHDh2izsgpoLsBdaeA7gbUnQK6G1B3CugC9agvY/mgJCAJGExAkG4wKFlNEpAEYi8Bp4HuJNSdBrqTUHca6E5APa/gMHqOnBL2Ihh+8fHo0bqGbReJE1An0G+++WZtkjirXdzD7Whgi3ow1L/66ivw3fYXXXSR6ZycBrqTUHca6E5C3WmgOwl1p4EuUDd9GcsHJAFJwEQCgnQTYcmqkoAkEDsJuAV0J6DuFtCdgLpbQHcC6m/8sAzjfs4tcRHUrJKMz+483faLw06o60DnGPSTTjrJ9rIGbjAc1N944w0Q6pMmTTL1/W4B3QmouwV0J6DuFtCdgLpbQBeom7qUZWVJQBIwkYAg3URYsqokIAnERgJuA91OqLsNdDuh7jbQ7YS6/h709Qcr43/z/wTHqKenJqF7qywM6tXMsQvDDqi7CXQ9CEK9Z8+eyMnJ0Wa9Z9f3n376CUOHDtVa8k855RRDmbkNdDuh7jbQ7YS620C3E+puA12gbuhSlpUkAUnAZAKCdJOByeqSgCTg7wS8ArodUPcK6HZA3Sug2wF1HejRvgfd6hVjBeqvvfYaBg0apM3i7nQLevB+BkO9b9+++Pjjj7VZ5V9++eWIsXgFdDug7hXQ7YC6V0C3A+peAV2gHvFylhUkAUnAZAKCdJOByeqSgCTg3wS8BroVqHsNdCtQ9xroVqDuNdD1skcDdS+Brpc7EOrx8fE4cuQI0tLSsGTJEtSrVy9sZeI10K1A3WugW4G610C3AnWvgS5Q9++9gZRcElAxAUG6ikdFyiQJ2JzAns178e2InxAXH4ezH+yGlGoVi33Dvu35+G7kTygXVw497zsdqRnF/25zcTzZnCpAjwbqqgA9GqirAvRooK4K0KOBOoF+yy23aC3oHTt2dO2aI77ZWn7gwAEUFBRo/0/4fffdd9i/f39ROUaOHInBgweHLJcqQI8G6qoAPRqoqwL0aKCuCtAF6q5VNfJFkkDMJyBIj/lDLDsoCQAH9x3EFw/+gN2b9uCcYd1Rs1X1f2IpBGa8PgfLvsnGydeeiOP6tgDKxVZqqgHdDNRVA7oZqKsGdDNQVw3oZqDuFdADaw2+d3zUqFF44YUXwF4AwUurVq2wdOnSEv9dNaCbgbpqQDcDddWAbgbqqgFdoB5b9w+yN5KAVwkI0r1KXr5XEnA5ge9HTceaX9ej6y2d0aJXk6Jv37x8K755fCqq1a+Csx86A4kVy6PwaCHyd+5HfGI8KqQluVxSe79OVaAbgbqqQA+G+oHylTFx7lZk/7lH+1Or2pVx7nHpqHx0Nxo3boyUlBR7D6oNW+OrwFavXo2aNWsiIyOj2BbtBPqklZ9g2oZpWLd7LZpUaYK2mcfjqtbXWNqD0rq+qwD04J176aWX8Nxzz2Ht2rXF/jRx4kT079+/6L/ZCfT3ZqzF5EXHJvhrUasSOjSshlvOtDbBHx888Jxp2LAhqlSpUmxfVAW6EairCnQjUFcV6AJ1S1WcfFgSkAQACNLlNJAEykgCCyYtxay35+O4c1vglOs6aHt9uOAwvn58Krav3YmzhnRF9SbVMO+TJVj8xR9AIXDk0BGkZqbgjNtORs02Wb5LSnWglwZ11YGul33Lzr047/lfQ54bL/Rvi07Nayp73oSCup1Af2HeaExZ/0OJ/f9P2xvQt9F5lnIJBfVXX30Vt956q+td3I3uCF+/9vjjj2PWrFnaR9q2bYuFCxdq/2wn0B//bAm+WrCxRLHu6t0SF3cKPw7eyH6EgrrqQC8N6qoDvTSoqw50gbqRK0rWkQQkgXAJCNLl3JAEykgC637LxfdPTUfN1lk45+EzEF8+Hku/XoFfXp+L485rgc5XnYAZr87WWttPv6UzGnaqi525u7RWdpQrh/NHnlliLLvK0e3evVtruWNLLieqUn3h2F1OspWZmYmEhATk5uZqZU9NTVW66E9/tRyfzl4fsozH1a2Ccdd1Urr8gVBnQYkWO2Zxn7N5Nh7/7dGw+/5ar3GomVLLUjaBUP/oo480oM+cORMdOhx7CKfqsmzZMtx+++344Ycf8J///AePPfYYODSC53tSkrWeOzNWbMU9/50Xdte/G9wdlZLLW4omEOocd79z507tnClf3tp2LRXK4IdZL7I3AMvL84f7wtxZ56i+8KEr63SWneVm+Vl2Tkio+sJzZP369WjWrJn2SkJZJAFJQBKIlIAgPVJC8ndJIEYS2LlhN/5vyPeokJqI80acicMHDuOLh35AQmI8+jzWEynpydiZu1vr5l67bY2ivf52xDRsXLi55Fh2xXOZM2cOWrRo4Qug61ES6px469ChQ2jTpo3yQGe5z3lqKnbuOxjybEhOjMfUoT0VP1MAQl0fH83c7biJ/t+qz/DmkvFh992O1nRunFBhV3JC1w9ADwyE703v3r07hg0bhvvvv98y0Lnt//66Di9+uyJs7m9c3xmt61S2fE4SibxWK1asiNatW/sC6PpOE+osOx9ecm4APwBdLzuhzmu1UqVKWtn9AHS97IR6Tk4O2rVrZ/n8kw1IApJA7CcgSI/9Yyx7KAloCeiTx+35Kw99HumOpd9kY9X0dehxVxc06lI/ZEq7Nu7BVw//gPjEBK0lPblKBd+kyRu5atWqoUaNfx44qF54dnFft24d4uLiUKtWLVSvHjDBn6KFv3nCHMxbtyNk6WpWScZnd56uaMn/KRa7uLPnApe6deuWGKMezQ78kPM9Xpz/fNiPDun0IDrXPDmaTRf7DLu433bbbXj33XfRq1cvpKenW96mWxtgF/fp06fj8ssvx9ixY3H99ddb/uov52/EE/9bEnY7H956KupnWJ8jgV3cWf7Dhw9rrbnBY9Qt74iDG2Bvka1bt2oPA5s2baqB1y8Lu7iz1wVzZ9n90EtKz3bDhg3aGw5YblkkAUlAEoiUgCA9UkLyd0kghhLg5HE5czai7fktseTLP1D3xNrofucpWtf3wGXT4r+w/veNWPXTWhw6cESDfL0OtX2VBG9A2X28atWqvoB64Bh0dpvVu76rDvXx01Zh/NTVIc+Nbi2z8OSlarcaBY5BLywsDDuZnNmTf+HWBXjol6EhP1YvrR5Gnf4MjmwvxIF9B1EpKxVJqYlmvwI60PmatZYtW2rnDB8y+AHqgWPQFyxYgNNOO80WqM9Zsx23vj03ZJYNM1Px9o0nIzEhznTWgR8IHINOdIWbTM7Slzj04cAx6OyFoXd99wPUA8eg7927t6jrux+grgOdXfXLlYux16c4dK7KZiWBsp6AIL2snwGy/2UqgTn/XYh5Hy7W9pnvQj/n4e5Ir198lmL+bdqLM5E7bxMOFRxGSrVkdL/rVGQ29k8LnX5QDx48qN2Eqg71UJPEBY5RVxnqbNUa+skSLNhUUOxaal+7Ah77dyttjL2qS6hJ4kqb9d3sfszfMg/Dfn2oxMeePn40Vr2Viw0L/iz624mXtUWHS9sa/opAoOtj0Eub9d3whv9e8dlnn9Ven/b888+jX79+RR8nNtjyffToUXz66afFentwEjjO1s4WfX4+XFfkUJPEcTI5u6D+26ptuOPd30vs8vuDuqBhdWtzPISaJK60Wd/N5u7k+qEmiQsco64y1ENNEhc4Rl1lqAvQnTyrZduSQOwmIEiP3WMreyYJlEhAnzyu8CgMvRP9QN5BfP3oj2C3d87+XsuHM7yrDvXSZnFXHeqB70F/f86fWLU5TzvnmtRIxYDOdbSW3aysLCWhXtos7nZCff3e9fhqzRfYsDcXDSo3xMk1T0HOmC3FgK5fqL3uOy3s0JPAi/mVV17RJl7jGPQTTzyx2HVuF9Q5zv3uu+/G8OHDMWTIEO072NPg4YcfxhNPPKGN2+eY8o4dO2p/Y88V4p0zuP/444/o1KkTiCiew2zZ1ydVK20WdzuhvnZLHj6evR7rtu5D0xpp6NqyOk5oYO1BY2mzuKsO0ZiZ8AAAIABJREFU9dJmcVcd6qXN4q461AXociMmCUgC0SYgSI82OfmcJFBGElgxZbXWst7sjEY4445TfLnXqkLdyGvWVIV6INDDvQedM1+rCHUjr1mzE+qBF83a33Lx3cifSlxHlZP+QmJ8Pvq8eD2SMsPPo0Cg33HHHdpr1oKBrm/UDqh/8cUXOO+88zBw4EC8/fbb2qY5z0O3bt3QvHlz/Pbbb5gyZQq6du2q/e3nn39Gz549tZb0oUOHap/jQwR94czzd955pzYmt7RZ3GfPno1TTz0VfLc6Z35XZTHymjVVoW7kNWuqQt3Ia9ZUhboAXZWrV8ohCfgzAUG6P4+blFoSsD2Bo0eOYuf63ajWoCoQMGROR3qjU+qh1/3qTwIWLhjVoG4E6Pq+qAZ1I0DXy64a1I0AXS+7E1BfMGkpZr09v+g0TU3cjtPqvoV6lRb8c+p2ewToNqzEqWwE6HZBnW9HIMDPOuss8PVunAGcyJ48ebLWin/zzTdr3d3ZFZ7wvvjiizW4/9///Z82Wzsn9vrggw/ABzhPPvmk1vp+ySWX4I033tD+W2kLoc6u72PGjFEC6kaAru+PalA3AnS97KpB3QjQ9bKrBnUBuu23KLJBSaDMJSBIL3OHXHZYEgidALu2cyb3Gq2qo0P/45FYsTz07u7b1uxAz3tPQ8POdX0dnypQNwN01aBuBuiqQd0M0J2CevbUNZj6/K9F11GfJqNQJy3EbOQXfQS0vqhoPTNAtwPqy5cv11q0+Zqrr7/+GtnZ2Tj99NMxYsQIdOnSRQM8u77z1WmEe+/evbV/vuiiizS4E/B6S/+aNWtw6aWXau+JZg+ARo0aRaxHVIG6GaCrBnUzQFcN6maArhrUBegRL29ZQRKQBAwkIEg3EJKsIgmUlQS2r9uJKc/+gt2b9qBCWpI2cVzhkaPodOUJaNOnebEWdr9m4jXUowG6KlCPBuiqQD0aoDsB9a0rt2PSPd9om25c9Tf0bDA2/KV0/3YgOR060Nl9/IQTTjB16UXb9Z3A69y5szb2nGPMCfIZM2Zo/8zXd7Gl+4YbbtBazfv27au9wo7d3+vXrw8Cn6+Z4jh0fQw6cf/ZZ59pr1wL100/eMe8hno0QFcF6tEAXRWoRwN0VaAuQDdVPcnKkoAkUEoCgnQ5PSQBSaB4AoXAvh352JK9DUlpSajetBoSkhJiKiWvoG4F6F5D3QrQvYa6FaA7AfW5HyzC7+8vQo8GL6NJ1X/GbZe4yK7/DS9//rvWzTwaoOvbiwbqeXl5Gr45pwBnar/66qvx1FNPYdCgQSBeCXi2tPfp00ebMI4IHzx4cLHXS+lAz8jI0Ma3szv1tGnTtMkEjS7sds/vcbvruxWgew11K0D3GupWgO411AXoRq9qWU8SkASMJCBIN5KSrCMJSAIxl4DbULcD6F5B3Q6gewV1O4DuBNR3rNuFff/3MOruGBP22ppY7RFce+9IrYu42Rb04I2ahTrnErjgggtAJLdp0wZ8LzW7vfOVevxndm/n2HKe19w2W9Fr1Phnwjsd6Oza/uKLL2qTyXGMOrdpdtGhzu2w9d7pxQ6gewV1O4DuFdTtALpXUBegO31VyvYlgbKXgCC97B1z2WNJQBL4OwG3oG4n0N2Gup1AdxvqdgLdCahj4xxg3Ekhr8ecxDZo/thKW4Cuf4FZqF955ZV45513tI9PmDAB/Pdy5cppKD///PM1mAf/jf8eCPTx48drXeL5+XPPPbdYS7uZiohQZxd7vrvdSajbCXS3oW4n0N2Gup1AdxvqAnQzV7KsKwlIAkYTEKQbTUrWkwQkgZhMwGmoOwF0t6DuBNDdgroTQHcE6tMeBaY9Uuzayk1sge7Pr8FH3/6G9u3b23rdmYH6qFGjtC7sxDFfyVa5cuWisuiAD/6bDvR69erhmWeewXvvvad9tmXLlpb3w2moOwF0t6DuBNDdgroTQHcL6gJ0y5e1bEASkATCJCBIl1NDEpAEynwCTkHdSaA7DXUnge401J0EuiNQ/2sRsHE2ULAbX89ahX4PTNDGoNsNdL3sZqBupnLQgV6rVi0N9/PmzcOkSZNQp04dM5spdV2noO4k0J2GupNAdxrqTgLdaagL0G27rGVDkoAkECIBQbqcFpKAJCAJALAb6m4A3SmouwF0p6DuBtAdgTqAl19+GXfddZejQHcK6jrQOS6d71HPycnRZqVPT08vql/i4uK0f+es71YWu6HuBtCdgrobQHcK6m4A3SmoC9CtXMHyWUlAEjCSgCDdSEqyjiQgCZSJBOyCuptAtxvqbgLdbqi7CXS7oT527Fjcc8892hh0p1rQgy9iu1rUdaA3btwYS5Ys0d6nnp+fX6LOqFixoqlXsJVW6dgFdTeBbjfU3QS63VB3E+h2Q12AXiZuB2QnJQHPExCke34IpACSgCSgUgJWoe4F0O2CuhdAtwvqXgDdLqh7AXS97FahHgj0pKQkVy9lQp0PBEaPHo0bb7zR9Hd7AXS7oO4F0O2CuhdAtwvqAnTTl5l8QBKQBKJMQJAeZXDyMUlAEojdBKKFupdAtwp1L4FuFepeAt0q1L0EulWoewl0vezRQt1LoFuFupdAtwp1L4FuFeoC9Nj9zZc9kwRUTECQruJRkTJJApKA5wmYhboKQI8W6ioAPVqoqwD0aKGuAtCjhboKQI8W6ioAPVqoqwD0aKGuAtCjhboA3fOfZCmAJFDmEhCkl7lDLjssCUgCRhMwCnWVgG4W6ioB3SzUVQK6WairBHSzUFcJ6GahrhLQzUJdJaCbhbpKQDcLdQG60V9MWU8SkATsTECQbmeasi1JQNUEtiwFPuwHxMUD/b8EqjYqXtKda4AP/gWUiwMu/gRIb6LqnrherkhQVxHoRqGuItBDQT2lagrm/zUP6/fmoF5afbTPOgH5u/JBtDRp0gTJycmunxelfSEnTVu9ejVq1qyJjIyMEqu+9NJLuO+++/DLL7+4Nkmc0YAijVFXEehGoa4i0I1CXUWgG4W6ikA3CnUButGaQ9aTBCQBuxMQpNudqGxPElAxgX1bgbe6ArtyjiG86Tn/lLKwEPjflcCi94BujwCnPwSUK6fiXnhWpnBQVxnokaCuMtADoT5r+W94KfdFHDh6oOj4J8UlYVCd29CpZSflgK4XMhzUVQa6XvZwUFcZ6IFQ79q1K5599lncdNNNReeMykCPBHWVgR4J6ioDPRLUBeie/eTKF0sCkgAAQbqcBpJAWUngvXOAVZOBM58BTrn7n71e9S3w8UVAtebAgMlAxWrH/rZ1+bH/fjAPOH8C0PCMspJUyP0MhrofgB4O6n4Aul72Yb88iPlb55c4Ju0y2uOxU59Q+pwMhrofgB4O6n4Aejio+wHo4aDuB6CHg7ofgB4O6gJ0patWKZwkUCYSEKSXicMsOykJAJgyFPh5BND+auD8N49FcmAP8E4vYNtyoN9EoPm5x/47W9c/uhBYPgkoX7Fk63sZDVSHevny5cHWRr4XOjU11RdpHDhwAKtWrQJfk0U8suwpKSlKl/33v+bi0ZnDwpZx2MmP4sSsDkrvgw71yZMnY9iwYUp2cQ8XoN6izvOE5z7PGbdfsxbtweWs72xRf/TRR9G3b19tWASvWz8se/bs0YZLpKWl4ciRI1ruCQkJfig6du/erZW9UqVKOHr0qFb2+Ph4X5R9165dWLt2rZZ7YWGhds6Uk15lvjh2UkhJIBYTEKTH4lGVfZIEQiWw8B3g82uBWh2Aq6YCCRWOof3HB4H21wJ9XwHi/r4RXPrRsXUrVAH27xCkB+S5ZcsWLF++HPXr10eDBg18da6xRXHFihVo2LAh6tWrp3zZv103GWMXjAlbzkHtbsVZDc5Wfj/4Hu+hQ4fi66+/Rrdu3ZQvb2ABc3JysG7dOjRv3hw1atTwVdm///57nH/++Xjqqadwyy23+Krsa9asQW5uLtq0aYNq1f7u3eSTPVi5ciU2bdqEtm3bomrVqj4p9bFiZmdng/Vku3bttAcNskgCkoAk4FUCgnSvkpfvlQTcTuDPecdazZMqAVdPP9aN/d0zgYQkYOAPQJW/wZn3F/B2dyAxFchsBRDswePY3S67It+nd3EncHkjxxtQv8BF7+Jet25d7QY6MzMT1atXVyTZ0MXYkv8XrvvumrBlHH/mm6heMUvpfRgzZgwGDx6MH374Qet1EW4yORV3Qu/izjKvX78ePHfS09NVLGqJMuld3Nk62qNHjxJj1FXeCb2LO69PPiDhQ7UqVaqoXOSisuld3Fm/sFWardF+wa7exZ2TPTJ3lp2t6rJIApKAJOBFAoJ0L1KX75QEvEhAnzxuzwbg0v8Bs8cC2V8AfV4BTrj2nxJ9czswbxzwr7eAdT8BC94SpAMIHoMeadZ3Lw5xuO8MHoOud333A9RfmTsW32z4usSunV27N27uOEilmEuURQf6jBkztFncI836rtLOBI9BjzTru0plDx6Dzq7v7MHw9NNP4+abb1apqCXKEjwGXe/67geoB49B17u++wHqwWPQ9a7vAnWlLxcpnCQQ0wkI0mP68MrOSQJBCXDyuLU/AideD8yfADToClwy6VjXdy76JHKNeh2D+de3CNJDAF1P1Q9QDzdJnB+grr8H/dfDM/BVzpdFJ3OfBn3RJeE0ZGVlaT0CVFyCga6X0Q9QDzdJnB+gHm6SOD9APdwkcX6AerhJ4vwA9XCTxAnUVaxZpUySQNlJQJBedo617KkkAEy+A/jthWNJpNYALvscqH3SsX/XJ5Hbuwm44jsgsyXw1aAyj/RIs7irDPVIs7irDHUd6Pp70Lfv344/921CzZRaqJZcDQUFBdpEeCpCPRzQ/QD1SLO4qwz1SLO4qwz1SLO4qwz1SLO4qwz1SLO4C9TlxkkSkAS8SkCQ7lXy8r2SgBcJ6JPHFR4p+U70ld8cm9Gdf+O4dS6H8o/9L6kykNX2WDf5ZH9NBGQl5khAV7lFPRLQ9bKrCPVgoIc7hipCPRLQVYZ6JKDrZVcR6pGArpddRahHArpedhWhHgnoetlVhHokoOtlF6hb+RWVz0oCkkC0CQjSo01OPicJxFoChwuAPRuPIV1fpj8BLPsE6D0WaNQDqFQXKCOvpDEKdBWhbhToKkLdKND1sqsEdQL9gQcewM8//6yNQY+0qNT13SjQVYS6UaCrCHWjQFcR6kaBriLUjQJdoB6pFpO/SwKSgFMJCNKdSla2KwnEQgJltLu7WaCrBHWzQFcJ6maBrhLUX3zxRQwZMsQw0PWyqwB1s0BXCepmgR4I9TPOOEN7PZtXk8mZBbpKUDcLdJWgbhboAvVYuJmRfZAE/JeAIN1/x0xKLAm4l0AZRHq0QFcB6tECXQWoRwv0UFDftSwPufM24eC+Q6harzLa9G6OlIyKjl030QJdBahHC3QVoB4t0IOhPmrUKAwa5NybAvZ/+SUOzp6DQ8uWI6FpE5Rv0Rx7zjwT7L7euHFjJCQkmD43vez6Hi3QVYB6tEAXqJs+ReUDkoAkYDEBQbrFAOXjkoAkEDsJWAW6l1C3CnQvoW4V6IFQ//zBb7Fr5d4SJ+WAN/shpZr9ULcKdC+hbhXoXkLdKtDdgnrB1KnYPmBgifPxcM8eqP3G+KiArm/MC6hbBbqXULcKdIF67PzWy55IAn5IQJDuh6MkZZQEJAHHE7AL6F5A3S6gewF1u4DOsrP1/OtHfwx5rjQ8uR7OHHy6reeRXUD3Aup2Ad0LqNsFdKehXlhQgC09e+Hw2nUhz7uM9yci6XRr56SbULcL6F5A3S6gC9RtrUJlY5KAJFBKAoJ0OT0kAUmgzCdgN9DdhLrdQHcT6nYCneWeOeF3LPrf8rDns52t6QT60KFDMX36dEOTxBm9yNwYo2430N2Eut1AdxLqh5Yvx5aeZ4Y99JUffwyp11xt9NQIu54bULcb6G5C3W6gC9Qtn7KyAUlAEjCQgCDdQEiyiiQgCcRuAk4B3Q2oOwV0N6BuN9DdRPoLL7yABx980Hag67k7CXWngO4G1J0CeiDUu3fvjieffNKWMeqHsrOx5YweYSvPKqOeRMqAy22pXJ2EulNAdwPqTgFdoG7LaSsbkQQkgVISEKTL6SEJSAJlNgGnge4k1J0GupNQdwLoLG9p3d0bnFQHZw3tZvlcdxroTkLdaaA7CXWngR4M9ZEjR+KWW26xdL6wu/tfp3XFkU2bQm4n44P/Ium00yx9R+CHnYC600B3EupOA12gbtupKxuSBCSBEAkI0uW0kAQkgTKZgFtAdwLqbgHdCag7BXS9rD+NmYk/flhd4pzucVcTNNn8DJA7Ayg8ClRrDnR/HGhgHO5uAd0JqLsFdCeg7hbQnYD6phdeROFTT5c4HyteegmqPvuM7XWvnVB3C+hOQN0toAvUbT+FZYOSgCTwdwKCdDkVJAFJoMwl4DbQ7YS620C3E+pOA10v66x35mPNL+uxf3cBqjWognYXNETWL/9ChV0hxqtfMwOo1yXiNeA20O2EuttAtxPqbgPdTqjr70Gv9fs87J8w4dgr2Bo3RvI5Z6PSA4MjnnPRrmAH1N0Gup1QdxvoAvVoz1T5nCQgCZSWgCBdzg9JQBIoUwl4BXQ7oO4V0O2AultAD3kyT3sUmPZI6PO8+XnAZZ+Xeg0Q6A899BB++uknWyeJM3rhWRmj7hXQ7YC6V0C3A+o60KN9D7rRcyPcelag7hXQ7YC6V0AXqFs9Y+XzkoAkEJyAIF3OCUlAEigzCXgNdCtQ9xroVqDuKdBZ8E/7A4vfD32ep2YB92wOew14DXS9YNFA3WugW4G610APhHqPHj0wYsQIw2PUvQa6XvZooO410K1A3WugC9TLzK2E7Kgk4EoCgnRXYpYvkQQkAa8TUAXo0UBdFaBHA3XPgW4B6c8//zwefvhhz1rQg68ZM1BXBejRQF0VoAdDffjw4bj11ltLrcpUAXo0UFcF6NFAXRWgC9S9/qWX75cEYicBQXrsHEvZE0lAEgiTgGpANwN11YBuBupKAJ0FLq27e8t+wCWfljhzVAO6XkAjUFcN6GagrhrQzUBdNaCbgbpqQDcDddWALlCXWxFJQBKwIwFBuh0pyjYkAUlA2QRUBboRqKsKdCNQVwboemEfKRfyHN1+1UJUa9C22N9UBboRqKsKdCNQVxXoRqCuKtCNQF1VoBuBuqpAF6gre0sgBZMEfJOAIN03h0oKKglIAmYTUB3opUFddaCXBnXlgK4Xli3qfy0C4uKBqo1x4PjrsPKv/cjKykJmZqa2FoE+bNgwTJs2zZNJ4oye46Fa1FUHemlQVx3opUFddaCXBnXVgV4a1FUHukDdaG0m60kCkkCoBATpcl5IApJATCawa9cu5OTkgLMrp6amKr+PBw8exOrVq1G1alWUL18evHlm2VNSUpQv+4EDB7Bq1SoNunFxcSBamjRpguTkZOXLXlBQoJWdUJ84caIvgK6HGgj1I0eOgA92eM4kJSUpn/u+ffu03OvWrQue+zt37tTOGZ77qi9z5sxBz5498cQTT+DCCy8EJ2jzahZ3s1kFTibHY8D/sezx8fFmN+X6+rt379bqSJ4n3I/9+/dr/1yuXOheMq4XsJQv5O/R2rVr0bx5c1SsWFGloklZJAFJQNEEBOmKHhgpliQgCVhLYO7cuWjRooUvgK7vKbGyZMkSHDp0CG3atPEF0PWyE+qLFy/G0aNHcdxxx/kC6HrZCXWC68UXX1RmkjijZz+hztwTEhK0c8YPQNf3jUBk2RMTE7Vzxg9A18tOqHPW97vuugsPPviglr9fFgKXuaelpaF169a+ALqeLaHOslepUkUrux+Arpddh3r79u39cqpIOSUBScDDBATpHoYvXy0JSALOJbB8+XLtRq5mzZrOfYnNW2ZLaG5urtYaXb16ddSoUcPmb3Buc+zizu6nvGlm5iy/X5bRo0fjkUcewYQJE3DaaacVdX33Q/nZxZ3/48OROnXqICMjww/F1srILu5btmwBewHUr18f6enpvik7e4vMmjULV155JR5//HHcdtttvik7e+lwKBAfBjZq1EirJ/2ysI5hrwuWna3olSpV8kvRtbqdD2LZc0EWSUASkAQiJSBIj5SQ/F0SkAR8mcDhw4e17rSVK1f2BdQDx6CzRVHv+u4HqAeOQecDBr3rux+grgOdY9BbtmxZ1PVdH6Ou8skfOAad0OU5wwckfoB64Bh0wkXv+u4HqAeOQZ8/f77W9d0vUA8cg86eDDxnGjZs6AuoB45B17vt+wXqAnSVa1IpmySgZgKCdDWPy/+3dx5gexTl/n5CmiEhISE9BNKQDqLYPSqKqNgQECEqCiJWCKDSe7dhBbGgwrEhTaQqFjx2gygiPaGpIETIIZBCEuB//fY4+W/evO+7bXZ39tt7r8tLzbc7+8w9s/vuvfPMLFFBAAIeCGi0RQ+hoYt6t0Xi4nPUQxb1bovExeeohyzqEvSTTjrJfvGLX6xZJC4+Rz1kUe+2SFyaz7N5uKwKF9Ftkbj4HPWQRb3bInFujnroot5tkbj4HPWQR9S7LRIXn6Me8og6gl74lkEBEGglASS9lc1OpSHQHgKhi3q/VdxDF/V+q7iHLurdBN1dFaGLer9V3EMX9X6ruIcu6v1WcZeov+Y1r7GTTz45yNT3fqu4hy7q/VZxD13UEfT2PGtQUwj4JoCk+yZKeRCAQHAEQhX1NJ9ZC1XU03xmLVRR7yfooYt6ms+shSrqaT6zFqqop/nMWqiinuYza6GKeprPrIUq6gh6cI8CBASBRhFA0hvVXAQLAQjkJRCaqKcRdFfX0EQ9jaC72EMT9bPOOisa7YynuPfqU6GNqKcRdFeX0EQ9jaC72EMT9TSC7mJ3oq5pFPPmzct7u/J2XBpBdycLTdTTCLqLPTRRR9C9dWEKgkBrCSDprW16Kg6B9hEIRdSzCHpoop5F0EMT9SyCHtqIehZBD03Uswh6aKKeRdBDE/Usgh6aqGcR9NBEHUFv37MFNYZAGQSQ9DKoUiYEIBAsgbpFPY+ghyLqeQQ9FFGXoGthr5///OdrFolL20nrHlHPI+ihiHoeQQ9F1PMIeiiinkfQQxH1PIIeiqgj6GnvquwHAQgkEUDSkwjxdwhAYMARqEvUiwh63aJeRNDrFvV1BP3G88xu+IrZolvNRk8z2/zNZrt8qm8/r0vUiwh63aJeRNDrFvUigh4X9V122cVOPPHESlPfiwh63aJeRNDrFnUEfcA9KlAhCNRKAEmvFT8nhwAE6iJQtaj7EPS6RN2HoNcl6usI+qJbzM7eZt1ut8P+Zm85LyhR9yHodYm6D0GvS9R9CHpdou5D0OsSdR+CXpeoI+h1/ZJzXggMXAJI+sBtW2oGAQgkEKhK1H0KetWi7lPQqxb1z3zmM3bqqaf+/xT3VcvNvvp8M4l6t+1dPzabvUsQou5T0KsWdZ+CXrWo+xT0TlE/4YQT7JBDDintvuxT0KsWdZ+CXrWoI+ildWkKhkCrCSDprW5+Kg8BCJQt6mUIelWiXoagVyXq6wi6TvzQX82+vH3vTv/6L5i98KDEi6Ls1PcyBL0qUS9D0KsS9TIEvSpRL0PQqxL1MgS9KlFH0BNvl+wAAQjkJICk5wTHYRCAwMAhUJaolynoZYt6mYJetqhL0E877TT72c9+tvYicb1S3f8T0AObnmyPTd3bRk8eZdO2n9K3g5cl6mUKetmiXqagly3qZQp62aJepqCXLeplCnrZoo6gD5xnAGoCgRAJIOkhtgoxQQAClRPwLepVCHpZol6FoJcl6j0FXSdcvdzsi5ubPfb3rv3rygVH2j8f3zr62xY7z7ZXHPTiSkW9CkEvS9SrEPSyRL0KQS9L1KsQ9LJEvQpBL0vUEfTKf6I5IQRaRwBJb12TU2EIQKAXAV+iXqWg+xb1KgXdt6j3FXR3snuvN/vWTut0gb8v2dauXnj4Wv/+nD22thfuu0Mlol6loPsW9SoF3beoVynocVF/7Wtfa8cff3yhOepVCrpvUa9S0H2LOoLOMwQEIFAFASS9CsqcAwIQaAyBoqJeh6D7EvU6BN2XqH/605+2008/fd0U9249T2nvvzrD7K5r7H9Xz7Ab73qh3bX4JevsOXryBrbPV96S2HeLpr7XIei+RL0OQfcl6nUIeqeoH3fccXbooYcm9rHOHeoQdF+iXoeg+xJ1BD1zV+UACEAgJwEkPSc4DoMABAYugbyiXqegFxX1OgW9qKhnEvSObnvNKb+w+2/4Z9fOPGT4EHvvD/ZO1dHzinqdgl5U1OsU9KKiXqegFxX1OgW9qKjXKehFRR1BT3UrZCcIQMATASTdE0iKgQAEBhaBrKIegqDnFfUQBD2vqEvQzzjjDPvpT3+69iJxKbvjb8/7k938o9u67j1+1jjb47O7pizJLKuohyDoeUU9BEHPK+ohCHpeUQ9B0POKegiCnlfUEfTUt0F2hAAEPBFA0j2BpBgIQGDgEUgr6iEJelZRD0nQs4p6UUHX+e7+zX123Sd/1bXzvvKgF9vmO8/O1LHTinpIgp5V1EMS9KyiHpKgZxX1kAQ9q6iHJOhZRR1Bz3QLZGcIQMATASTdE0iKgQAEBiaBJFEPUdDTinqIgp5W1H0IujvX3//0gP3ma/PtsQcfj/5p1PiRtv3uW9k2b9g8V6dOEvUQBT2tqIco6GlFPURBj4v66173Ojv22GO7zlEPUdDTinqIgp5W1BH0XLdADoIABDwQQNI9QKQICEBgYBPoJeohC3qSqIcs6Emi7lPQ3blWr3zKljzwuA1ab1D0nfTBwwYX6tS9RD1kQU8S9ZAFPUnUQxb0JFEPWdCTRD1kQU8SdQS90C2QgyEAgYIEkPSCADkcAhBoB4FOUW+CoPcS9SYIei9R/9SnPmVnnnlm7jnoeXvr0lVL7eI7f2D3P36/jXvWONt87Oa286a79C2uU9SbIOi9RL0Jgt5L1Jsg6J2ifswxx9hhhx3YAaviAAAgAElEQVRmTRD0XqLeBEHvJeoIet47JcdBAAK+CCDpvkhSDgQgMOAJOFFfb731okXCZs+ebSNHjmxEvVeuXGkLFy60IUOGRLHPmTPHRowY0YjYn3zySVuwYIFdcskl9oUvfMGuu+66XIvE5a3souWL7NTfn2z3PHb3WkXss8Vc22eLd6QS9WHDhtnq1aujPjN8+PC8oVR63LJly6I+o3ifeuqpqM8MHTq00hjynmzp0qVRn1l//fXt6aefjrir7zdhmz9/vin1fd68ebb33ntHsQ8eXCyzo6p6L1myJOozui8OGjQo6jP67yZsjz32WBT7qFGjIt7izgYBCECgLgJIel3kOS8EINBIAg8//LDdfvvttskmm9iMGTMaVQeNht55551R3Iq/SZtGzz/5yU/axRdfbK961asqDf0rfz3Xrrr7iq7nPOL5R9lLp72sbzwalbvnnnsiYZk6dWqlsRc92X333Wf6z+abb26TJk0qWlylx9977712//3325ZbbmkTJkyo9NxFT3bttdfa3LlzTSPqH/3oR4sWV+nxd911lyl7Ydttt7WxY8dWeu6iJ9P9UffJ5zznOTZ69OiixXE8BCAAgdwEkPTc6DgQAhBoGwGX4r7ppptGD6FjxoyxKVOmNAKDS3FX7Eqh1cPz5MmTGxG7Utw/8YlP2NVXXx2N0Em4Jk6cWFnsB153gP1r6YNdz7fT9FfZoc/rLVEuxX3atGkmWZfoNkUYXYq7Ypeoq6+PHz++Mu5FTuRS3BWzXpBMnz7dxo0bV6TIyo51Ke6LFy+2N7zhDXb00UdHqe9N2FyKu/q5RqVnzpxpG264YRNCj65PZRypjyt2vVRD1BvRdAQJgQFJAEkfkM1KpSAAAd8EOuegJ6367vv8RcrrnIPuUt+bIOpO0F2Ku0t9r1LU337lnrZ89fKuTfD8yS+w4150Qte/dc5BT1r1vUgb+z62cw66S31vgqh3zkF3qe9NEPXOOehKfX/961/fCFHvnIPuUt+bIOqdc9Bd6jui7vvOQnkQgEBaAkh6WlLsBwEItJZAr0XimiDqvRaJa4KoK71d/+mcg161qB/5q4/brY/c2rX/77HZnvburfdb52+9Folrgqj3WiSuCaLea5G4Joh6r0XinKgfddRRwaa+91okrgmi3muROES9tT/5VBwCQRBA0oNoBoKAAARCJZC0invIop60invIoi451yj6T37yk66LxFUp6tfd9xP74p8/v04XnTlmlp3+sjNt5NC1Fw9MWsU9ZFFPWsU9ZFFPWsU9ZFFPWsU9ZFFPWsU9ZFFPWsUdUQ/1l5m4IDDwCSDpA7+NqSEEIJCTQJKgu2JDFPUkQXexhyjqSYLuYq9S1P/275vtglvPt3uX3GMbDh9rz5u0o+2+2R42YcTaC5IlCbqLPURRTxJ0F3uIop4k6C72EEU9SdBd7CGKepKgu9hDFPUkQXexI+o5f0A5DAIQKEQASS+Ej4MhAIGBSiCtoIco6mkFPURRTyvodYh6Ul9PK+ghinpaQQ9R1NMKeoiinlbQ46K+66672pFHHll76ntaQQ9R1NMKOqKedNfj7xCAQFkEkPSyyFIuBCDQWAJZBT0kUc8q6CGJelZBD0nUswp6SKKeVdBDEvWsgh6SqGcV9JBEPaughyTqWQUdUW/sTzmBQ6DRBJD0RjcfwUMAAr4J5BX0EEQ9r6CHIOoS9E9/+tP24x//uOsc9KR2rjL1vTOWvIIegqjnFfQQRD2voIcg6nkFvVPUjzjiCPvYxz6WdHl4/XteQQ9B1PMKOqLutQtRGAQgkIIAkp4CErtAAALtIFBU0OsU9aKCXqeo6xvon/nMZ3ILuou9DlEvKuh1inpRQa9T1IsKep2iXlTQ6xT1ooJep6gXFXREvR3PAdQSAqEQQNJDaQnigAAEaiXgS9DrEHVfgl6HqPsS9DpE3Zeg1yHqvgS9DlH3Jeh1iLovQa9D1H0Jeh2i7kvQEfVaf6Y5OQRaRQBJb1VzU1kIQKAbAd+CXqWo+xb0KkXdt6BXKeq+Bb1KUfct6FWKum9Br1LUfQt6XNTf8IY32OGHH15a6rtvQa9S1H0LOqLOcwQEIFAFASS9CsqcAwIQCJZAWYJehaiXJehViHpZgl6FqJcl6FWIelmCXoWolyXoVYh6WYJehaiXJehViHpZgo6oB/uTTmAQGDAEkPQB05RUBAIQyEqgbEEvU9TLFvQyRV2CftZZZ9m1116ba5G4tO1cxhz1sgW9TFEvW9DLFPWyBb1MUS9b0MsU9bIFvUxRL1vQEfW0d2L2gwAE8hBA0vNQ4xgIQKDxBKoS9DJEvSpBL0PUzzzzTPvsZz/bX9AfXWC2fLHZhpuYjZxUqK/5FPWqBL0MUa9K0MsQ9aoEvQxRr0rQO0X94x//uOk/RbaqBL0MUa9K0BH1Ij2MYyEAgX4EkHT6BwQg0DoCVQu6T1GvWtB9inoqQb9oL7NbLvr/fXKbvc32/F6hPupD1KsWdJ+iXrWg+xT1qgXdp6hXLeg+Rb1qQfcp6lULOqJe6PbMwRCAQA8CSDpdAwIQaBWBugTdh6jXJeg+RD2VoH9mmtnjD6zbH195otkrTyjUT4uIuk9B//av77Gf3vIvu/2BJbbF1NG248yN7CO7PLtv3VasWGELFiywSZMm2YQJEzJxqEvQfYh6XYLuQ9TrEvS4qL/xjW+MFpLLOqJel6D7EPW6BB1Rz3RbYmcIQCAFASQ9BSR2gQAEBgaBugW9iKjXLehFRD2VoN92qdmFe/TuaB970GzU5EIdMY+o+xT0M6+4xX54wz/WqcNhu25pe71wE++iXregFxH1ugW9iKjXLehFRL1uQS8i6nULOqJe6PbMwRCAQAcBJJ0uAQEItIJAKIKeR9RDEfQ8oi5B/9znPmfXXHNN/0XifvMps+sO790XD/id2cYvKtxXs4i6T0G//raH7Mjv/6Vn/BfN+y+bPm59b6IeiqDnEfVQBD2PqIci6HlEPRRBzyPqoQg6ol74Fk0BEIDAfwgg6XQFCEBgwBMITdCziHpogp5F1FMLugq96QKzy97duy8efJfZuDle+moaUfcp6Ar6v399j5193Z09408zmq6D06S+hyboWUQ9NEHPIuqhCXqnqH/0ox+NvqXebQtN0LOIemiCjqh7uU1TCARaTwBJb30XAAAEBjaBUAU9jaiHKuhpRP2MM86wz3/+88kj6K6wf843+9oLunfGzV5v9o6rvXbUfqLuW9AV+DU3PWAnXXpzzzqcs9/z7bkzxqWqYz9RD1XQ04h6qIKeRtRDFfQ0oh6qoKcR9VAFHVFPdStjJwhAoA8BJJ3uAQEIDFgCoQt6P1EPXdD7iXpmQXeFXX+S2fUnrt0fh440++BfolH0v9/4gP3jpgejv2+8/RSb/typhfpuN1EvQ9AV5J0PLrEDz/ujrVj11Doxb7fJhvbV974wU126iXrogt5P1EMX9H6iHrqgx0X9TW96kx122GFrRtRDF/R+oh66oCPqmW5p7AwBCHQQQNLpEhCAwIAksHjxYtND3OzZs23kyJHB13HVqlW2cOFCGzNmjA0dOtQkLXPmzLERI0YEH/vKlSuj2MeOHWvf/OY3s42gd9buob+a/fOP//ed9HGzzWbtbDZ8tP3yi7+z23+6cK29p+8w1XY98VWF+MRF/ZlnnjG92FGfGT58eKFyux18472P2oe+OX+tP60/bIiduMe29vItJmY+X1zUn3rqKVOfV59R/wl9W7ZsWdRnpkyZYur7S5YsibgPGTIk9NBt6dKl0Wr706dPt+XLl0f/X7EPHjw4+Njnz59vTtTnzp0bxa8+M2jQoOBjVx9Rn5k5c6Y9/vjjpvuOuDdhe+yxx6LYN99880b8HjWBKTFCYKATQNIHegtTPwi0lMANN9xgW265ZaMeiCQrN998cyQt2223XSME3XUvPTAfe+yxdv7559u1117bf5G4jH3yDxf82f5yyS1dj3rVYS+1zV4xM2OJa+8uUf/rX/8aicq2225biqC7M97z8BN20R/vt3sXLbUZE0bam3aYZltOG5M7fom6Ypcgqs80QdBdZSXq6u/Dhg2LuDdB0F3sEnNxX3/99W2bbbZphKC72CXq+jzb/vvvb6effnojBN3FLlEX9w033DDi3qTNifpzn/vcJoVNrBCAQE0EkPSawHNaCECgXAK33367jR492qZOLZYSXW6Ua5euFHelzkq4Ntpoo2iUsSmbS3E/99xz7UUvepFNnlzsc2nxen/v/Zfbkn893hXF1G0m2ZtOe00hTEpxf/jhh00j6Yp74sTso9qFAihwsFLcFy1aFMWu/pL1O+oFTl34UGWLKHNBWQDTpk2z8ePHFy6zqgJ0nSpzYfXq1bbJJpvYuHHp1hOoKr5+51GK+4033mgHHnigHXrooXbEEUeEEFaqGJQdpVF0vVjTiLpkvSnb/fffH/WXWbNmNSVk4oQABGokgKTXCJ9TQwAC5RHQg79SUjfYYINGiHp8DrpGFF3qexNEXaNxX/ziF+3qq6+2rbfeek3quy9R/8beF9qq5au6dpb1x42wd32zz/fVE7pYfA66dlWfkeg2QdTjc9Bdf580aVIjRD0+B91Nl1Bfb4Kox+eguykHSn1vgqjH56Ar20ip700R9fgc9HjqexNEHUEv77eekiEwUAkg6QO1ZakXBCAQjdA1QdS7LRIXn6MesqjHBX2HHXaIel18jroPUb/8yB/bv25b1LVHb/umLewlB+yYq7d3WyQuzefZcp3M80HdFolL83k2z2HkKq7bInHxOeohi3q3ReLic9RDFvVui8Qp9f3Nb36zHXLIIUGPqHdbJK4poo6g57pNcBAEWk8ASW99FwAABAY2gdBFvd8q7qGLejdBd73Jp6g/8LeH7IpjruvaUd953u42cvz6mTtxv1XcQxf1fqu4hy7q/VZxD13U+63iHrqo91vFPXRR77eKe+iijqBnvjVzAAQg8B8CSDpdAQIQGPAEQhX1NJ9ZC1XUJehf+tKX7Kqrruq5SJxPUddI+k2X3mL3/vEfUX+d+eJN7KXv29FGbuRX0N3FEKqop/nMWqiinuYza6GKeprPrIUq6mk+sxaqqKf5zFqooo6gD/hHCyoIgVIJIOml4qVwCEAgFAKhiXoaQXfsQhP1NIJexoi6ylz6yLKo6DxyruOyfAc9NFFPI+iOe2iinkbQXeyhiXoaQXexhybqaQTdxR6aqKcRdBd7aKKOoIfyy08cEGguASS9uW1H5BCAQEYCoYh6FkEPTdRPO+00O/vss/uOoHc2i88R9YxNvtbuWQTdHRiKqGcR9NBEPYughybqWQQ9NFHPIuidoj5v3jw78sgji1xuhY7NIuihiTqCXqjpORgCEPgPASSdrgABCLSKQN2inkfQQxH1PILuYq9b1PMIeiiinkfQQxH1PIIeiqjnEfRQRD2PoMdF/S1veYsdfPDBtYh6HkEPRdQR9FY9TlBZCJRKAEkvFS+FQwACIRKoS9SLCHrdol5E0OsW9SKCXreoFxH0ukW9iKDXLepFBL1uUS8i6HWLehFBr1vUEfQQf+2JCQLNJYCkN7ftiBwCEChAoGpR9yHodYm6BP2cc86xK6+8sucicWmbouoRdR+CXpeo+xD0ukTdh6DXJeo+BL0uUfch6HWJug9Br0vUEfS0vwDsBwEIpCWApKclxX4QgMCAI1CVqPsU9KpF3aegu9irEnUJ+q0P3mrLRy2zlbbSpo2aZs+f/IJC/biqOeo+Bb1qUfcp6FWLuk9Br1rUfQp61aLuU9CrFnUEvdAtlYMhAIEeBJB0ugYEINBqAmWLehmCXpWolyHoVYm6BP1vD9xsX3/gq7Z01dI1ffzVm+xs8557aKE+X7aolyHoVYl6GYJelaiXIehViXoZgt4p6gcddJAdddRRha6dbgeXIehViTqC7r07UCAEIPAfAkg6XQECEGg9gbJEvUxBL1vUTz31VPvyl7/sJcW9Vwcra0Rdgj7/H3+0r/793K6nfs/W+9num+1ZqN+XJeplCnrZol6moJct6mUKetmiXqagx0V9t912s4985CNeRb1MQS9b1BH0QrdQDoYABBIIIOl0EQhAAAJm5lvUqxD0skS9CkF3sfsWdTcH/X9WXm9X33tV1749Y8xM+8JOXyrc732LehWCXpaoVyHoZYl6FYJelqhXIehliXoVgl6WqCPohW+fFAABCCDp9AEIQAAC6Qj4EvUqBd23qEvQzz33XLviiisKLxKXjrqZL1GPLxJ38vwT7OZ/39wzhB/t1l3g08bs9vMl6lUKum9Rr1LQfYt6lYLuW9SrFHTfol6loPsWdQQ9612S/SEAgTwEGEnPQ41jIACBAUugqKjXIei+RL0OQXexFxX1zlXcv3bzV+yKhT/q2k99jaT7EvU6BN2XqNch6L5EvQ5B9yXqdQi6L1GvQ9B9iTqCPmB/+qkYBIIjgKQH1yQEBAEI1E0gr6jXKehFRb1OQS8q6t0+s3bHo7fbcb89xlasXrFOd/rIDgfbLpu+1ms3yzuiXqegFxX1OgW9qKjXKehFRb1OQe8U9Q9/+MN29NFHp76W6hT0oqKOoKduZnaEAAQ8EEDSPUCkCAhAYOARyCrqIQh6XlE/5ZRT7Ctf+UqlKe69ekzWEfV+30H/w4O/t0vvusRue/TWNad76bSX2RHP979CtU6QVdRDEPS8oh6CoOcV9RAEPa+ohyDoeUU9BEHPK+oI+sD7jadGEAidAJIeegsRHwQgUBuBtKIekqBnFfWQBN3FnlbU+wl6vNM8uPQBW7pqmU0eOdlGDR1Van9KK+ohCXpWUQ9J0LOKekiCnlXUQxL0uKi/9a1vtQ996EN9R9RDEvSsoo6gl3rLpHAIQKAHASSdrgEBCECgD4EkUQ9R0NOKugT9q1/9qv3oRz+qbJG4tJ0tSdTTCnra8/ncL0nUQxT0tKIeoqCnFfUQBT2tqIco6GlFPURBTyvqCLrPOyNlQQACWQgg6VlosS8EINBKAr1EPWRBTxL1kAXdxd5L1EMWdBd7L1EPWdCTRD1kQU8S9ZAFPUnUQxb0JFEPWdCTRB1Bb+XPPZWGQDAEkPRgmoJAIACBkAl0inoTBL2XqDdB0HuJehMEvZeoN0HQe4l6EwS9l6g3QdB7iXoTBL2XqDdB0HuJOoIe8q8xsUGgHQSQ9Ha0M7WEAAQ8EHCirqI0yjtnzhwbMWKEh5LLL2LVqlW2cOFCO//88+3b3/52kCnuvSi4EfX11lvP1AazZ8+24cOHlw/NwxnciPqQIUPs6aefjvrM0KFDPZRcfhErVqywBQsWrIlX3FWPJmzLli2L+rtYq98o9sGDBzchdFu6dGnEXX1cMavPDBo0qBGxz58/3zRH/V3vepcdcMABEfembEuWLIn6jO7pw4YNs1mzZjUldOKEAAQGIAEkfQA2KlWCAATKI/Dwww/bHXfcYdOnT7cZM2aUd6ISSj7ppJOiOegS9Z133rmEM5RXpEZD7777bps5c6ZtvPHG5Z2ohJI1onjvvfdGwjJ16tQSzlBekffdd59pVHGzzTazyZMnl3eiEkq+5557TCPRm2++uU2cOLGEM5RXpGTxgQcesK222so22mij8k5UQsnXXHNNJOhaTO6YY44p4QzlFXnnnXeasnW23XZb23DDDcs7ESVDAAIQSCCApNNFIAABCKQk4FLcJYqSxg022KAx0nXyySfb17/+dbvkkkuiuMeMGWNTpkxJWfN6d3Mp7ptssolJeMeOHdsYYXQp7nqpI+GdMGFCY4TRpbhPmzYteskwadKkKP4mbC7FXS9FJOvq6+PHj29C6NGLheXLl0cxS9bVd8aNG9eI2F2K+6OPPmq77767feADH2iMqLsUd/UTcdd9HlFvRLcjSAgMSAJI+oBsVioFAQj4JtA5Bz1p1Xff5y9SnhP0yy+/PFrF3aW+N0HUO+egJ636XoST72M756Anrfru+/xFyuucg+5S35sg6p1z0F3qexNEvXMOukt9b4Kod85BV+p7U0S9cw66S31H1IvcRTgWAhAoQgBJL0KPYyEAgVYQ6LVIXBNEvVPQXYM1QdR7LRLXBFHvtUhcE0S91yJxTRD1XovENUHUey0S1wRR77VIXBNEvdcicYh6K37eqSQEgiWApAfbNAQGAQiEQCBpFfeQRb2XoDdB1JNWcQ9Z1JNWcQ9F1FcvXGhPnPdNW37llTbsuTvYs3Z6pS3ZZReTnPRaJC5kUU9axT1kUU9axT1kUU9axd2J+vvf/3479thjQ7itr4khaRV3RD2o5iIYCLSKAJLequamshCAQBYCSYLuygpR1LVI3HnnnWcuxb1XvUMcUU8SdFeXEEU9SdBd7HWL+orrr7fFBx1sTz+6eK2usXrnV9u0877edxX3EEU9SdBdJUMU9SRBd7GHKOpJgu5il6jvscceduCBBwYj6kmC7mJH1LP8arIvBCDgiwCS7osk5UAAAgOKQFpBD1HUJejf+MY37Ic//GE0Bz1pC0nU0wp6iKKeVtDrFvVnVqywh1+1s62+776uXWP8975jw1/+8r7dJiRRTyvoIYp6WkEPUdTTCnqIop5W0BH1pF8P/g4BCJRFAEkviyzlQgACjSWQVdBDEvWsgu5iD0HUswp6SKKeVdDrFPVVd95pD+/06p7X55hTTrZR+++XeP2GIOpZBT0kUc8q6CGJelZBD0nUswo6op54K2AHCECgBAJIeglQKRICEGgugbyCHoKo5xX0EEQ9r6CHIOp5Bb0uUfcl6Yq/TlHPK+ghiHpeQQ9B1PMKegiinlfQEfXm/qYTOQSaSgBJb2rLETcEIOCdQFFBr1PUiwp6naJeVNDrFPWigl6HqPtId49ffHWIelFBr1PUiwp6naJeVNA7Rf1973ufHXfccd7v5d0KLCroiHolzcRJIACB/xBA0ukKEIAABMzMl6DXIeq+BL0OUfcl6HWIui9Br0PUH7j0Unv62ONs0GNL1rr+19/9rTb2i1/IfE+oUtR9CXodou5L0OsQdV+CHhf1Pffc0w444IDSRd2XoCPqmW8NHAABCOQkgKTnBMdhEIDAwCHgW9CrFPUTTzzRvvWtb9lll12WapG4tK1WxRx134Jepaj7FvQqRd19B31TG2Qrzr9grU+wjXz3u9N2kXX2q0LUfQt6laLuW9CrFHXfgl6lqPsWdEQ99y2CAyEAgQwEkPQMsNgVAhAYeATKEvQqRL0sQXexlynqZQl6FaJelqBXIepO0Ht9B73oFV6mqJcl6FWIelmCXoWolyXoVYh6WYKOqBe9U3A8BCCQRABJTyLE3yEAgQFLoGxBL1PUyxb0MkW9bEEvU9TLFvQyRb1sQXexlyHqZQt6maJetqCXKeplC3qZol62oCPqA/bRgIpBIAgCSHoQzUAQEIBA1QSqEvQyRL0qQS9D1KsS9DJEvZ+gX/6nf9hFf7jfFjz0uG0xdbTtvPVke+fLZhbq1k8++aQtWLDAJkyYYBMnTixUVlWCXoaoVyXoZYh6VYJehqhXJeidov7e977Xjj/++EL9vSpBR9QLNRMHQwACfQgg6XQPCECgdQSqFnSfol61oPsU9aoF3aeo9xP0Y35wk/3sln+tcx3ttuPGduSbti50ffkQ9aoF3aeoVy3oPkW9akH3KepVC3pc1N/2trfZ/vvvn1vUqxZ0RL3QLY6DIQCBHgSQdLoGBCDQKgJ1CboPUT/hhBPsggsusEsvvdTrInFpO0CROep1CboPUe8n6E+sWG07n/Gzngg/uc8O9vItio2CFxH1ugTdh6jXJeg+RL0uQfch6nUJug9Rr0vQEfW0vyLsBwEIpCWApKclxX4QgEDjCdQt6EVEvW5Bd7HnEfW6Bb2IqCfNQV/40OP2jnN+2/PaOOT1W9jeL9q08LWTR9TrFvQiol63oBcR9boFvYio1y3oRUS9bkFH1Avf5igAAhCIEUDS6Q4QgEArCIQi6HlEPRRBzyPqoQh6HlFPEnSVec/DT9g+Z/+m5zV02K5b2l4v3MTLNZZF1EMR9DyiHoqg5xH1UAQ9j6iHIuh5RD0UQUfUvdzqKAQCEDAzJJ1uAAEIDHgCoQl6FlEPTdCziHpogp5F1NMIusp7cvXTtttZv7TFS1d2vY4+v++O9sLZG3m7xtKIemiCnkXUQxP0LKIemqBnEfXQBD2LqIcm6Ii6t9sdBUGg1QSQ9FY3P5WHwMAnEKqgpxH1UAU9jaiHKuhpRD2toLuyvve7e+3z196xzsV08Gs3t7kvmeH9Iusn6qEKehpRD1XQ04h6qIKeRtRDFfS4qO+11172nve8x3RPjG+hCjqi7v22R4EQaB0BJL11TU6FIdAeAqELej9R1yeIvv3tb9sll1xSyyJxaXtJtznqoQt6P1HPKuiurFv+8Zhd9Zd/2r2Lltpmkzewlz57gr3A4wh6Z3t0E/XQBb2fqIcu6P1EPXRB7yfqoQt6P1EPXdAR9bS/IuwHAQh0I4Ck0y8gAIEBSeDRRx81PfjPmTPHRowYEXwdn3rqqeib2BtssIGde+65jRB0BzUu6uutt5498sgjNnv2bBs+fHjw3FeuXGkLFy60sWPHRrEuXrw46jNDhw4NPva4qKv/LFmyJOI+ZMiQ4GNfsWJF1N8nTZpkaoOlS5dGsQ8ePDj42JctWxb1mSlTppjqsXz58qjPDBo0KPjYxVncp0+fHjEXe3FvwjZ//nxzI+r77befrV692mbNmtWE0KNrU31ms802s1GjRjUiZoKEAATqJYCk18ufs0MAAiURuOGGG2zrrbduhKA7BBKtww47zC6//HK77LLLgh5B72w2ifpf//pXe/rpp2277bZrhKC7OkhUFLu27bffvhGC7mKXqN90002RmIt7EwTdxS7BVezDhg2LYm+CoLvYJeqKff31149ib4Kgu9gl54pdLwS33Xbbku7A5RQrUd9zzz1tjz32sLPOOquck5RUqmnTUOQAACAASURBVET9rrvusuc973klnYFiIQCBgUQASR9IrUldIACBNQTuvPNOGzlypE2bNq0xVFyK++c+9znbcccdberUqY2JXSnuixYtimRl3Lhx0ShjUzaluGtqhLbx48fb5MmTmxK6KcVdWSPPPPOMTZw4MfpPUzZlujz22GOml1NiPmHChKaEbkpxl3RpNFfXqfpNUzaluD/xxBPRKLpG1HW9NmVTirteMBx88MFd56iHXI977703Cm/GDP/rVIRcb2KDAATyEUDS83HjKAhAIHACGtFVeqFGupog6vE56BqZc6nvTRD1+Bx0pbuL+5gxYxoh6vE56BJdl/reBFGPz0F30yUkuk0Q9fgcdGVhuNT3Joh6fA66Ut1d6nsTRD0+Bz2e+t4EUY/PQdeI+tvf/nbbd9997cQTTwz818hMgq77y8yZM4OPlQAhAIEwCCDpYbQDUUAAAiUQaIqoS9C/853v2MUXX7wmxT0+Rz1kUe+2SFy3xeRKaN7CRXZbJC4+Rz1kUe+2SFyaz7MVhuahgG6LxMXnqIcs6t0WiYvPUQ9Z1LstEtcUUe+2SFxTRB1B93DToAgItJAAkt7CRqfKEGgTgdBF/bjjjrPvfve7awm6a5/QRb3fKu6hi3q/VdxDF/V+q7iHLur9VnEPXdT7reIeuqj3W8U9dFHvt4p76KKOoLfpaYO6QsAvASTdL09KgwAEAiQQqqj3E/TQRT3NZ9ZCFfU0n1kLVdTTfGYtVFFP85m1UEU9zWfWQhX1NJ9ZC1XU03xmLVRRR9ADfBggJAg0iACS3qDGIlQIQCA/gdBEPY2ghyrqaQTdxR6aqKcRdBd7aKKeRtBd7KGJehpBd7GHJuppBN3FHpqopxF0F3toop5G0F3soYk6gp7/t5ojIQCB/yOApNMTIACB1hAIRdSzCHpoop5F0EMT9SyCHpqoZxH00EQ9i6CHJupZBD00Uc8i6KGJehZBj4v63nvvbe985zvtpJNOqu13DUGvDT0nhsCAIoCkD6jmpDIQgEASgbpFXYL+ve99zy666KLM30Gve456HkEPRdTzCHooop5H0EMR9TyCHoqo5xH0UEQ9j6CHIup5BD0UUUfQk36B+TsEIJCWAJKelhT7QQACA4ZAXaJ+7LHH2ve///1cgu7g1yXqRQS9blEvIuh1i3oRQa9b1IsIet2iXkTQ6xb1IoJet6gXEfS6RR1BHzCPCFQEAkEQQNKDaAaCgAAEqiZQtaj7EPS6RN2HoNcl6j4EvS5R9yHodYm6D0GvS9R9CHpdou5D0OsSdR+CXpeoI+hV/4JzPggMfAJI+sBvY2oIAQj0IFCVqPsU9KpF3aegVy3qPgW9alH3KehVi7pPQa9a1H0KetWi7lPQqxZ1n4Jetagj6DxiQAACZRBA0sugSpkQgEBjCJQt6mUIelWiXoagVyXqZQh6VaJehqBXJeplCHpVol6GoFcl6mUIelWiXoagx0V9n332sXe84x2lLCaHoDfmp55AIdA4Akh645qMgCEAAd8EyhL1MgW9bFEvU9DLFvUyBb1sUS9T0MsW9TIFvWxRL1PQyxb1MgW9bFEvU9A7RX3u3Ll28skne/v5QNC9oaQgCECgCwEknW4BAQhAwMx8i3oVgl6WqFch6GWJehWCXpaoVyHoZYl6FYJelqhXIehliXoVgl6WqFch6GWJOoLOYwMEIFA2ASS9bMKUDwEINIaAL1E/5phj7MILLyy0intWaL5Wfa9S0H2LepWC7lvUqxR036JepaD7FvUqBd23qFcp6L5FvUpB9y3qCHrWXyf2hwAE8hBA0vNQ4xgIQGDAEigq6nUIumuMoqJeh6D7EvU6BN2XqNch6L5EvQ5B9yXqdQi6L1GvQ9B9iXodgu5L1BH0AfvTT8UgEBwBJD24JiEgCECgbgJ5Rb1OQS8q6nUKelFRr1PQi4p6nYJeVNTrFPSiol6noBcV9ToFvaio1ynoRUUdQa/7l5nzQ6BdBJD0drU3tYUABFISyCrqIQh6XlEPQdDzinoIgp5X1EMQ9LyiHoKg5xX1EAQ9r6iHIOh5RT0EQe8Uda38fsoppyT+KiDoiYjYAQIQ8EwASfcMlOIgAIGBQyCtqIck6FlFPSRBzyrqIQl6VlEPSdCzinpIgp5V1EMS9KyiHpKgZxX1kAQ9q6gj6APnN52aQKBJBJD0JrUWsUIAApUTSBL1o48+2n7wgx9UukhcWghJc9RDFPS0oh6ioKcV9RAFPa2ohyjoaUU9REFPK+ohCnpaUQ9R0NOKOoKe9teG/SAAAd8EkHTfRCkPAhAYcAR6iXrIgu4aoZeohyzoSaIesqAniXrIgp4k6iELepKohyzoSaIesqAniXrIgp4k6gj6gPspp0IQaBQBJL1RzUWwEIBAXQQ6Rb0Jgt5L1Jsg6L1EvQmC3kvUmyDovUS9CYLeS9SbIOi9RL0Jgt5L1Jsg6L1EHUGv65eW80IAAo4Akk5fgAAEIJCSgBP1s88+26688sogU9x7VcWNqKsOzzzzjM2ePduGDx+esub17rZq1SpbuHBhFLe2OXPm2NChQ+sNKuXZV65cGcWubb311ou4DxkyJOXR9e725JNP2oIFC6K4Bw8eHMWu/27CtmLFiih2xSve6jODBg1qQui2bNmyqM8o7mHDhkXcm7ItXbo04q64dX+ZNWtWU0K3+fPnmxaSe+Mb32jz5s2zmTNnNiZ2AoUABAYeASR94LUpNYIABEokcNRRR9mFF15o5557ru2yyy4lnsl/0RrJ1cP/9OnTbdNNN/V/ghJL1EjuPffcYzNmzLCNN964xDP5L1qjoRpV1EP/1KlT/Z+gxBI1oqiRaEnu5MmTSzyT/6LVX9Rvnv3sZ9vEiRP9n6DEEnWd6nrdYostbPz48SWeyX/Rd911lylbZ6uttrJx48b5P0GJJV511VV20EEH2dy5c+3UU08t8UwUDQEIQKA/ASSdHgIBCEAgJQGX4i5JHz16tK2//vo2bdq0lEfXu5tLcZfkSho32GCDxgijS3FX7Pfdd5+NGTPGpkyZUi/QlGd3Ke56MaLYx44d2xjZdSnueiki4Z0wYUJjZNeluCt2Ce+kSZOi+JuwuRR39XHFrv9uiqi7FHfx1oi6+n1TRN2luP/73/+ORtT33ntvRL0JFwwxQmCAEkDSB2jDUi0IQMAvAY2gX3TRRWtS3JNWffd79mKldc5BT1r1vdjZ/B7dOQfdpb43QdQ756C71PcmiHrnHHSX+t4EUe+cg+5S35sg6p1z0F3qexNEvXMOukt9b4Kod85Bd6nviLrf+zmlQQAC6Qkg6elZsScEINBSAp2C7jA0QdR7LRLXBFHvtUhcE0S91yJxTRD1XovENUHUey0S1wRR77VIXBNEvdcicU0Q9V6LxCHqLf3Bp9oQCIQAkh5IQxAGBCAQJoFegt4EUU9axT1kUU9axT1kUU9axT1kUU9axT1kUU9axT1kUU9axT1kUU9axT1kUU9axR1RD/N3magg0AYCSHobWpk6QgACuQgkCXrIop4k6C72EEU9SdBd7CGKepKgu9hDFPUkQXexhyjqSYLuYg9R1JME3cUeoqgnCbqLPURRTxJ0F7sT9be//e122mmn5fot4SAIQAACWQkg6VmJsT8EINAKAmkFPURRTyvoIYp6WkEPUdTTCnqIop5W0EMU9bSCHqKopxX0EEU9raCHKOppBR1Rb8XPPZWEQJAEkPQgm4WgIACBOgkceeSRdvHFF2f+DnoIc9SzCnpIop5V0EMS9ayCHpKoZxX0kEQ9q6CHJOpZBT0kUc8q6CGJelZBR9Tr/DXm3BBoLwEkvb1tT80hAIEuBPIKuiuqTlHPK+ghiHpeQQ9B1PMKegiinlfQQxD1vIIegqjnFfQQRD2voIcg6nkFHVHncQECEKiaAJJeNXHOBwEIBEugqKDXKepFBb1OUS8q6HWKelFBr1PUiwp6naJeVNDrFPWigl6nqBcV9DpFvaigI+rB/nQTGAQGJAEkfUA2K5WCAASyEvAl6HWIui9Br0PUfQl6HaLuS9DrEHVfgl6HqPsS9DpE3Zeg1yHqvgS9DlH3Jeidor7XXnvZ6aefnvXnhv0hAAEIJBJA0hMRsQMEIDDQCfgW9CpF3begVynqvgW9SlH3LehVirpvQa9S1H0LepWi7lvQqxR134Jepaj7FnREfaA/EVA/CIRBAEkPox2IAgIQqInAEUccYZdccknmReLShlvmHPWyBL0KUS9L0KsQ9bIEvQpRL0vQqxD1sgS9ClEvS9CrEPWyBL0KUS9L0BH1tL+A7AcBCOQlgKTnJcdxEIBA4wmULegOUBmiXraglynqZQt6maJetqCXKeplC3qZol62oJcp6mULepmiXraglynqZQs6ot74RwAqAIGgCSDpQTcPwUEAAmURqErQyxD1qgS9DFGvStDLEPWqBL0MUa9K0MsQ9aoEvQxRr0rQyxD1qgS9DFGvStAR9bJ+oSkXAhBA0ukDEIBA6whULeg+Rb1qQfcp6lULuk9Rr1rQfYp61YLuU9SrFnSfol61oPsU9aoF3aeoVy3onaL+tre9zc4444zW/a5SYQhAwC8BJN0vT0qDAAQCJ1CXoPsQ9boE3Yeo1yXoPkS9LkH3Iep1CboPUa9L0H2Iel2C7kPU6xJ0H6Jel6Aj6oH/8BMeBBpIAElvYKMRMgQgkI9A3YJeRNTrFvQiol63oBcR9boFvYio1y3oRUS9bkEvIup1C3oRUa9b0IuIet2Cjqjn+13mKAhAoDsBJJ2eAQEItILA4Ycfbpdeemlpq7hnhZhlMblQBD2PqIci6HlEPRRBzyPqoQh6HlEPRdDziHoogp5H1EMR9DyiHoqgI+pZfwnZHwIQ6EUASadvQAACA55AaILugKcR9dAEPYuohyboWUQ9NEHPIuo+Bf2phx6y1XffbUNmzbLBkyYVulc8+eSTtmDBApswYYJNnDixa1mhCXoWUQ9N0LOIemiCnkXUQxN0RL3QbYKDIQCB/xBA0ukKEIDAgCYQqqCnEfVQBT2NqIcq6GlEPVRBTyPqPgX90Q99xJZffvma+8PIfd9lG55xeqH7RT9RD1XQ04h6qIKeRtRDFfQ0oh6qoCPqhW4THAwBCJgZkk43gAAEBiyB0AW9n6iHLuj9RD10Qe8n6qELej9R9ynoj51woj3x9fPWuTeM+tAHbcwxRxe6Z3QT9dAFvZ+ohy7o/UQ9dEHvJ+qhC3qnqO+555525plnFrp2OBgCEGgPASS9PW1NTSHQKgKhLBKXFno89X3IkCH2yCOP2OzZs2348OFpi6htv6eeeipKY95ggw1svfXWs8WLF9ucOXNs6NChtcWU9sSrVq2yhQsX2pgxY6JDlixZEnFXG4S+rVy5Mop97NixpjZYunRpFPvgwYMLhb78mmvt0QPe17OMKbfcbOttuGGhc8RFXfVYvnx51GcGDRpUqNwqDl6xYkXU3ydNmmT634pf3JuwLVu2LOozU6ZMMf3v1atX26xZs5oQetS/xX369OnRdfrMM8/YzJkzGxH7/PnzbZ999rG99trLTj+9WDZKIypMkBCAQGECSHphhBQAAQiERuCWW26x3XbbzS6++GLbfvvtQwuvZzx66NRDqMRxs802a4TkusroJYNi139LtpoguS52Ce5dd90VCaJiLyq5VXY4SZZiV8yKXS9Jim6Pn/NlW3Jab5GYcOWPbNgOOxQ9TdTPFfuwYcMiyW2CoLtKS8zvvPNOGzFiRGME3cWuFySKfeTIkY0RdBe7Xooo9tGjR9uMGTMK98EqC7jxxhtt7733tssuu8y23nrrKk/NuSAAgQYSQNIb2GiEDAEIJBOQqPMglMyJPSDQSWDZxZfY4nmH9AQz6be/sSGbbgI4CEAgIwF+lzICY3cItJgAkt7ixqfqEIAABCAAgU4Cq269zf499x329KJF68AZ+uxn28Rf/AxoEIAABCAAAQiUSABJLxEuRUMAAhCAAASaSGDFtT+2x04/w1YvXLgmfM1D3+iC823Y857bxCoRMwQgAAEIQKAxBJD0xjQVgUIAAhCAAASqI/D0o4ttxfXX2+p77rEhM2faiF1fb4Oe9azqAuBMEIAABCAAgZYSQNJb2vBUGwIQgAAEIAABCEAAAhCAAATCI4Ckh9cmRAQBCEAAAhCAAAQgAAEIQAACLSWApLe04ak2BCAAAQhAAAIQgAAEIAABCIRHAEkPr02ICAIQgAAEIAABCEAAAhCAAARaSgBJb2nDU20IQAACEIAABCAAAQhAAAIQCI8Akh5emxARBCAAAQhAAAIQgAAEIAABCLSUAJLe0oan2hCAAAQgAAEIQAACEIAABCAQHgEkPbw2ISIIQAACEIAABCAAAQhAAAIQaCkBJL2lDU+1IQABCEAAAhCAAAQgAAEIQCA8Akh6eG1CRBCAAAQgAAEIQAACEIAABCDQUgJIeksbnmpDAAIQgAAEIAABCEAAAhCAQHgEkPTw2oSIIAABCEAAAhCAAAQgAAEIQKClBJD0ljY81YYABCAAAQhAAAIQgAAEIACB8Agg6eG1CRFBAAIQgAAEIAABCEAAAhCAQEsJIOktbXiqDQEIQAACEIAABCAAAQhAAALhEUDSw2sTIoIABCAAAQhAAAIQgAAEIACBlhJA0lva8FQbAhCAAAQgAAEIQAACEIAABMIjgKSH1yZEBAEIQAACEIAABCAAAQhAAAItJYCkt7ThqTYEIAABCEAAAhCAAAQgAAEIhEcASQ+vTYgIAhCAAAQgAAEIQAACEIAABFpKAElvacNTbQhAAAIQgAAEIAABCEAAAhAIjwCSHl6bEBEEIAABCEAAAhCAAAQgAAEItJQAkt7ShqfaEIAABCAAAQhAAAIQgAAEIBAeASQ9vDYhIghAAAIQgAAEIAABCEAAAhBoKQEkvaUNT7UhAAEIQAACEIAABCAAAQhAIDwCSHp4bUJEEIAABCAAAQhAAAIQgAAEINBSAkh6SxueakMAAhCAAAQgAAEIQAACEIBAeASQ9PDahIggAAEIQAACEIAABCAAAQhAoKUEkPSWNjzVhgAEIAABCEAAAhCAAAQgAIHwCCDp4bUJEUEAAhCAAAQgAAEIQAACEIBASwkg6S1teKoNAQhAAAIQgAAEIAABCEAAAuERQNLDaxMiggAEIAABCEAAAhCAAAQgAIGWEkDSW9rwVBsCEIAABCAAAQhAAAIQgAAEwiOApIfXJkQEAQhAAAIQgAAEIAABCEAAAi0lgKSX0PArVqywxYsX2+DBg22jjTaK/rvf9r//+7+2fPlyGzt2rD3rWc9as2uvfy8hZIocQARWrVpljz32WNSfXN/Tvz3++OPRvw0aNCiY2j7zzDP26KOP2lNPPZXqWvEVeF3n9RV/VeU88cQTUb/ZYIMNbNSoUVWdlvNAIBcB3ed0P9E9zv32dvu3XIVzEAQgAAEIQKBCAkh6CbCPOeYYO/3006OSL7roIttzzz37nuXd7363XXDBBfaZz3zGDjvssDX79vr3EkKmyAFE4Pvf/7594hOfsJ/+9KfRg6q273znO/bFL37RfvzjH9uYMWOCqa0k8I1vfKPdeOON9qtf/cq23377SmIrct4rrrjC3vzmN0fiWmXMlYDpOIn60ZFHHmnvfe977etf/3odIaxzTr3QVEy77bab7bTTTqXH9Kc//cle/vKX27Jly+zqq6+217/+9aWfkxPkI+DaSi8n3bXZ7d/ylc5REIAABCAAgeoIIOmeWT/00EP2yle+0u644w7TaN2uu+5ql1xyyVoj5J2nRNI9N0KLi1u9erW9613vigj893//tw0ZMsSU2bHHHnvYxIkT7Rvf+EZQI+lFZLlIMxc5L5JehHz2Y11m0iOPPGI//OEP7Qtf+IItWrSoMmFG0rO3WV1HIOl1kee8EIAABCDgmwCS7pmoRjHnzp1rH/zgB+273/1ulMabNNo2kCVd9dfDtUY2xo0bF5Qgem76XMX5Tru+++677aUvfakdcsghdsQRR0Qx3XbbbdFI4HHHHWcHH3xwrjjLOqiILBeJqch5//nPf9rvfvc7Gzp0qP3Xf/1X1K+LbE5Cq04pT3NthjCS7l6KiLHSmHXNaKtqVFvp07qHK236xS9+sU2bNq1Ic3NsyQQOOOAAmz9/vv385z+PMonUX975znfawoULg8skKhkFxUMAAhCAQIMJIOkeG8+NYurh4Nprr7Wjjjoqeig49dRTTSnwvbaBLOkPPvigvehFL4pGdH/729/apEmTPBJvflFFZLFb7d1I0uTJk9fwdpIza9as4NrAd/3T9oi6ztstPtc+VaeUp7k2Q5B091Jkk002sQkTJkSZSvfff39lkp62T7Ff/QS0foKy117wghdE08e0aX2Y1772tdEUlWOPPbb+IIkAAhCAAAQgkIIAkp4CUtpd/va3v0Uja6973euiVONzzz3XDjroINtqq63sl7/8pY0fP75rUUh6WsIDbz/fsoikp+sjvrmnO2v3vZD09PTciwUkPT2zNu2pTKJXvepV9q1vfSt6maNNmUQSdP0m64UxGwQgAAEIQKAJBJB0j6104okn2kknnWTf+973bO+99zYn7VqlvV9qZiiSrvTXv/zlL3bPPfdE85eV2qmU3l6b0nR///vf27///e9opPw5z3mObbrppmultKcZrXPlKy3xvvvui2LQ9sIXvtCmTJmyzunditPx1fD1b08++eRaKfVKs5e0LlmyxIYPH27Pe97zovLyrG7ea4Xgfqtf6/zKHhBXnXv69Old61LHwmkKRHW68847o4dYbRqp3G677fqun5D1ctEq83/4wx/WtIFGuOLZFEVk+e9//3vUvppK8ZKXvGTNInndYnRfShgxYoRtuOGGVuS8vRi4PqK+pnO4qQwrV660YcOG9ZzukUXS49ecsiV0jSZ9PaJXvGmuzc6RdJcir/9OSs/Pej9J07d8S7qvGN19wPUv1cW1vzKsNCWi816a1H+7TUdw/TjpyyF57n2u/yr2bvG69lEfXLBggd1+++3Rfb/XvS3enqqL7jW33HJL9M8zZsyIFons9vviq03S9Cf2gQAEIAABCIRKAEn31DKSEaXU/eMf/4jmL86cOXPNgl0SdM2J09v9bg/UPiX9S1/6UjR63+t8Whn5rW99a5SGf+WVV9ob3vCGiIBG+rXgmB4c3aYHKC00prLimx7mPve5z0Up/Prf8U2i95WvfCVKS3UrIndD3LmSveYQ7rvvvtGDX3x7/vOfb5rnr1RttzlxUBl77bVXtCK+VtF36dz6jN373/9+u/DCC9c5tfZR3efMmZOq5fWg/YMf/MAOPPDASDS1iYvaWiuSP/DAA9G/Kfbzzz8/+t9Lly61ww8/3M4555y1zrHzzjtH6xSITVw2ugVSdurzNddcE71IcnWKx3D88cdHL5u09Ut3dn979atfbZdffrmNHDlyTTFioOkeWlG+c9NDvVYK10udXrIs7meffbbNmzcvupb04kt9Qdu//vWvqH1/9KMfrVX0fvvtFx0jUXKb9v3Qhz5kl1122Zp/E399fUFfVNALoaQ1Izrj75atoH3cv0ucVf5HPvKRaG6s2/QC5KqrrrKNN954Lbbd2r9z5Xhdt3oJ+OlPf9qefvrpNYeoL5555pnRWgMSpjRbfCG0bvvHr03Xxvvvv7/tsssua10HOvbDH/5wdC/oPHeW+0mamN0+PiU9bYzunEqb7uwr3fq57oHbbrut/eQnP1lzf1RffdOb3pSp/8ZfougeeMYZZ6zVj5WZpS84xL+IoN+hNPe+eJ2+/e1vR19/uPjii9f0LfUrXbsqy23qg0cffXS0cF+8D+rvupd87Wtf6/qZPnHW/UxzwuObzqHy9B+9xNKWtk2y9Bn2hQAEIAABCDSRAJLuqdU0B11z4SS0Elv30Cph/cAHPhCNTPz617+2Lbfccp0z+pR0jYIr5V4PVN3O5x7QJT6aO68Rcz1AStw1AqgHJsm69pNoqryf/exna1IHJeV6MNcDmWRHcqCHd32eSCsvS74kKEov/OxnPxvNHZXASZy0wrj7DrzO5z5l9Mc//jGSXj3wSmy06J5GxT//+c9H5XU+jDpxkKBrAS+9WNh6662j8vTiQNIgydQ5TjvttGhUUyNLknaNWkqU0i7+pJX5dR6JpeRl9OjRUZ3/53/+JzqfxEl11/ayl70sejGz++6723XXXRelVn7yk580jXieddZZ0fQHfTZKwqn9JFeKXQ/HGm1TvG4RMmUR6MG2jM31Ec3flNRKsjV69ec//zlqO8X/8Y9/fC2R7PbSoJekSxTU1uo3s2fPjni94hWviF5oSDZUf/U5TQvpJumdgi4+Enptegn2mte8JnqZI14nnHBC9O96saAy9cLGzUWNx6H+pxctaiMd+6lPfSp6QZHnM2pJki6W2tRvdE/QCKJYqZ+Ii17USEr0okQvD/SyR2Vuvvnm0YstbYr30EMPjUYc49ecOKjPqT/q+tYcW8lPL1nu1n/uvffe1Nema2Nln+jTfR/96EejF1y6ptWW2vTyUfcwt2W5n2Tt374kPUuMvSQ93i66x6vv6RpSW+h+4+5But7ETPf+LP3XnVfHqD8oW0ScVbaEXS+gdthhh0jU3X3DZXMl3fs6XxLqXqUF1/Tv7tpYb731ovul+rA2/U3Xz7Of/ezo5ZleDjz88MPR/Vr3YTGQ2Mdf2Lj7p47Xb6NkfurUqZGMS/Y322yz6P6nF3xZ2iRrv2F/CEAAAhCAQNMIIOkeWkxSoZEmPaxKBPVw7ja32rYeqCRp8ZEJt49PSY/H0m3BOvcQd8opp0QP+HrI0hw+iYQeuiVobtPDvAROo0IaTZZYXHrppdF33/XQKRFVent8k/govdfNv+8lNO6YfudXXfTAqFXKndxK8p04qAydR9KjUWqJhET/LW95S/TQKJGWzMQ3PVjr4TNNirDLjpAEXX/99dGLasgPXQAAF5RJREFUAG1OcvVSo3MxPLWxHloloOLpvkmuukjKxTz+0qPfKJ2Hrtm1CMmhHrzf8573rPNJNsUpRm5kK89Ielze9ZDe+V12TY9Q+Xrh0SnpGm2Oj6DHBV2xSVz18kZCoId8ly6rmCXhyg75zW9+E4mEyypRH1Gdd9xxxzU8lIKvfh//nnJa3kmSLhl/3/veF9XDxeeuG0150BSR+DSOpMXZevUpxavpIXppoT4a71dp6pJ0baoMF5uuGd0D9JJBm14qqQ3OO++8tbJIst5P0sQZ38eHpGeNsdc1qnuM5j3rJaXYuAwOXff77LPPOt+Wz9p/43XVfTh+Lbm2Ext3n8ty74uXrRdzeiHr7omuT911111rfUJU15gW8euc0uSmdXV+yUQvIHWN6Tcw3ndce2p/vcTVC+OsbZK137A/BCAAAQhAoGkEkHQPLeakTSMIGiGIi6seZjV6oAcsfRpLqe+Sk/jmU9JVrhvV1/xfpXY7SXLfcJckOenU6IWkVqPn8QwAF59Gpr/5zW9G0qu5xHpIVx2+/OUvRw/pSVuSCLgHWs3Ljj/ounKVYqqHYI02OgnpJQ5OHhxvxa7/xNOfk+KN/929YFF7xjn2StF2/64UZ8XauUiRK08vavSyRFsdkq4R2J122ika0VL7x9NlO/lklXT1LY2aa7Ra/VAC2W+Ls9S1c9NNN0Vyowf3uKCrDAmCriFtndeZ/s3VSwtEqT/pP9rPvZDqJnvdUpiT+kiSpOua1/WltHe3dft+s/tbP8buRZH6VC+eSlXWKKWuY/cyLakO+nvStal9XGzK7IhfA/G/xac7ZLmfdL7gSxOzD0nPGmOva9RxVzaHu57jXNX+8WkgWfqv7mHxurp1ThyjbhzivzVJ974kju43RL8degmgF7W9Nreiuq6/+NorLous1709Xl7WNknTV9gHAhCAAAQg0GQCSLqH1nMjdkpF1ahv5/xMpSPqgUWjUd1Gu3xLunuwVxq55kVqlFmbE+L4qLQe5jSSonTDbt97lkTp4U9zMZUaL/GUiHUbpe6GMkkElGKp0TiNMrvveneW4/i4ffqJg451aZNu3qRSrjX3XnOTlVKcdlOaqeq7/vrrRwKo+mtzD6VaBOkXv/jFGsmNZ01opLSzHygePRxr7rTS+LXVIelqU5eSrxjU9qqnskGUJht/qZFV0l17ayqERrSTphXEX2yonXWdiJOmKWjqRXxzEq6/i6+up/imfiqeSnfXSGa/vlqEe5Kkjxo1Kro+4n0tr6TrpYX7Fnsvnq5sZQx0jtL36+tJ16aOde0fv2e4MrtNd8hyP+n3cqhX3Ely6b453+14t9Bk1hh79RVlR+ilpV66KdvBbXqhohdV+o9L5dbfsvRfpc7H0907fzd6cUh770vi6F623XrrrYmfunPXsF6IxSW9877dry9mbZO093D2gwAEIAABCDSVAJJesOXiC7GlKUqLuilNN775lnSV7V4cuLnE7hvuEvV4Sr47t9Kzu60+rrLc/FjJv4RBW9rFtvqJgGKaO3dutOhb50Jy3fi4ujg56JaureOUVip51tzQzoXolNYpAUyzyFacmUZn3QJ6mtMuydVDuB7UJWXaXF2VKaF08l4p9fH55kVkMU1/67WPpiUo9V4p2fFFoNQHVD83cpZV0l0qfdpvsscf8BWrXhTpJYjSxDtfBLlV0ONzt7vVTy8atDib5nd3puC6/YtwT5L0+Dfq3fnySrqmUyjrQfXpnFqRpux+fSSLpKddkyDL/UTz7bNuSXLp+ki3ct09JmuMvfqKy6DS9aO+qilASgnXy0atx6FF/jSH321Z+q/Wu+jXR3txSHvvS+LYS7xVP42ya5FM1XnRokVroXaS7lLv9XKh373dHZy1TbL2G/aHAAQgAAEINI0Akl6wxdy8RImXHsI659+64rV4lhbVkQRpREUrAHc+oHQ+zPSS9zQhu1FdyY7Op4cmLfqjEUi3YJzK0Si6RjH6jWR3io3m13em8/aKKUkEXB3jC37Fy4qncHaOpKdZAV2fLLrhhhuilbwl2pq3rhRUt9JyEkutM6CRb23KlFD7asRIqeIqJz7P2Y28S87TjmgWkcWk2NP8XQ/dWntA6wtIyDVHNJ6+nFXSXXuLk66NpJTmuAxsscUW0UsPjd5pXYdtttkm6qsbbbRRVBU3QqlpHJp77l6OdKun49or66MI9yol3Z1L2Rxurn1nfd0IrbIW0mQvuOOTrk3tl7X9s9xP0vTPzn2S5LLfSLr7ZFzWGHv1FV076qdaMFNZHVr8Umt7aH0AZe4oHT7+e5Cl/6reeSQ9zqvfvS+JY3wkXS/e9BJXX0LQeiSqn9bn0PQKfXFB17iylHTP6zaS3jkdoFu7Z22TPH2HYyAAAQhAAAJNIoCkF2gtjVpoZFyjkd3mvcaLdjKvRdWU3q3UYreVMZIeHwXWfEY9dCnWzjiViq8531rgp/MzWp1o9ADs5qR3W5SuG8okEXDzFrvNeVV5brRKD5Wdc9LTSHo8Jpdd0Jme2qsLOIHUXHwJpDIQ9GCuB1Z9Xsx9Sssd7/jooTbti4Aislig63Y91K1ZoJcwbh5qVkmLP9wrQ0IP9f02x1hirhcFSoHuXDXbrRjtytaCVEmZHHH577ZgYxHuVUp6nGfnvGTH1S0G2S0lvR/7pGszj6RnuZ/k6b9JcpmmzKwx9uor4qf7pjJS9L+V6aBMEC1gqBd7nWthZOm/PiS9370viaObk65pK7oXSMTdvV8vPJVVpBee2nqNurt7e6+1WOLxZW2TNO3MPhCAAAQgAIEmE0DSC7Ret4XYehUXT4tXKrQWknOfIytD0hWHe9DSyKheKOhBUiOT+myP2xSXRoM0Mikh06e33MOX9pEwaV670tyVxi2RkqTqf3eWpf01mqwRFy0WFH/Q1IrXbiRQsShFVCPOblVfze/WC4QjjzxyTSq6YtOLBb3UUHq5vuerB9+k1bD1WSst2qS0424Pqr1G7Tvbzj3Iam6zVpBPsyK846N58N1Wv9eKyUoR1eeU4g+4ks74vFO9ZEmTkp+n+2rkXNMANPIXb2vXnx999NE1c6od685FyeL9ufM76W41cr3YEIPOlxkScn1GSn3KPeBLvOPp3K5f3HbbbdFnyvRJP22u7M7VrvU39SstMKg+stVWW62Z8qHPPHW2hfs0lObjJwl/J2Pfku7SoOOMlaav0Vm1j6uzphDomlZ93CZmGrVVpoxGMd36E2n6hevfva5NlZH1JU3W+0maOOP7JMllmvKyxthL0l279Xp50i2WLP03z0h62ntfnGNnFlV8dXe3oKheQOqernu4phIpK8ttCxYsiKaWqMz4SHr83t6Z+q9j1Q56oak+q4yvLL9D7t6pqTEuQyJN27MPBCAAAQhAoCkEkPQCLeUWYtNKvEqlTpIqN7IgiVC6uNJ2tZUl6W4BOX1uSluvVXbjD2X6pJBGSSQvGv3XA6jq5VKXJUIauTv55JOjByvNC9doktKkNXKq1PL4CLdbnV3/rpcTki1xk0BLuiW+7jvpSs9UGqVSJyWpmrvvUis1T9qlTvcTh/iojuaM68FPC75pNMgt7pRWZuLZCBpRci9VxFKf+NIIkTIi4ind8c/G6UWGVsBXSqgeWLXytlLl4+mf8XR+pdPrO/ESMT3wqs69pk8U6LbRtAy1g+qkBdb0QkOSp0wDvWCJvxBxqy7rW/Pip4dxZTdoXr8esFXfTknXw7eyFXRNxBnoG9KS4zvuuGPNPNVekq76uc+kacEvibRWfI+PsmvKiM6jttD0DvVVxe+kKf6ddMWhF1CaN6z2VyqyXhSV8Z30rHPS4wuKac0ExaR7hfq57i3xOrtrTn1bL890DakekiC9fIq/dEnqI2muzaySrnNmuZ8kxai/u++6q1+pn2oxNmUk6csBbl772972tsQvCcTPlSXGpDnp+nt8IUO1kabB6CXY29/+9uhe6rYs/TerpGe598UlXbGpn+klkYTbfSdd15fuRfq+e/zzce5a0ks4vexz+6ucuKTr/6tvi4NeBLnfFv277h26t2j6l3s5l6VNVEbSy9o0fYt9IAABCEAAAqESQNJztkx8JLHz2+i9inSp2/oUj1auluiUKekq26V463/3i1Mj4HrIl2jHNy3SJSFXqqMbSdYon4Rz3rx5ay0cpJE/jbLroU0jmW7TXPuPfexja/6/pFlypbnw+ta4Ns3llKBqxNNtKk/p0voudnxUvN/DmWKTCB5//PGRDMY3SalSpyXuaWRGkqcXKEpd77d1ZgD04qOHd5UnSY+PLneuyKyHer0oUf9w87FzdtOuh6mtTzrppGjxJ0lDfJPs6OWI4x0XXbefhF0L/unhXZkOnZKu/XR9qO+prvrfbutk0E/S4y88JGRukb5eZSsupRqrX7nPHKquam+9ZHKbXgRpH2VtlPEJtqyS3rnavuJUjOrnGiXXpnaSuCtuLfrnNq2NcNZZZ6Xu050dIunazCPpOkeW+0lS33aZCxK9Xluaxck6j00bYy9ZVtaGXnzq77029UnNWddLFbel7b9ZJT3LvS8u6WeccUZ0bWnOvNuUPaT7g16AuU28tCijXrjG7wV60afrSy/IOiVd+ylzRi9uNWc9vnX7bUnbJioHSU+6cvg7BCAAAQg0mQCS3uTWKyH2+MJLSWmEkiilRmtUS0Kt+ZiSsM4tvt+wYcOi/XpJsoRFKYza3CeT8lYzXhe9YJDwpklZ1/niI0f77rtv9KJCsbtNcWoUUw+42lep/27le7dPvN5J51cWgR7ek/bLy6LbcfH49Pde7a2Hf6Wn67+T2q/zPPFjfdctbVzxeiqLReIU2iYJ17XkRvd7LYqXts5p65fl2kxbZny/LPeTPOX7OCZPjC6VWy8XtSaJm97j4tELWUmkXsBpepHmXHd+4tJ3W/bi3u266zZtwN2D+l3jRWKO39uTflvytImPvkAZEIAABCAAgVAIIOmhtARxBEXALfIkcdI8TM0H7ra57/vmGckLqsIEAwEIpCbgFjrT1BBN3+k21clNJ1BGT9Z1D1IHknNHH3P7c56awyAAAQhAAAIQSEEASU8BiV3aR8BNZ9C8X81x1tzSzk0Cr3mcmnephfdcanL7aFFjCLSLwN/+9rcoc0aj41rwsds33/VyT1/O0Hx1Sbr+O5QNSQ+lJYgDAhCAAAQg0J0Akk7PgEAPAppjqQXWtPK4FnXT3EuNqD/55JPR3HnNy5fMf/jDH7bPfvazXVP9gQsBCAw8ApomoDR3rcuhTZ+/08KYWugxvkikplfoyxD6e0gbkh5SaxALBCAAAQhAYF0CSDq9AgJ9CGiRLq1qfs4550SrVrtNi7tpteLjjjsuWqU/zUJ0gIYABAYWAaWy6xNmWnBTK8+7TQv6acV0LZgZ0gi6i08vErQYqO5p3/jGNzJ9um9gtSC1gQAEIAABCIRJAEkPs12IKlACWuBLi+SlXYAu0GoQFgQgUAIBLXgW/1RjCaegSAhAAAIQgAAEWkAASW9BI1NFCEAAAhCAAAQgAAEIQAACEGgGASS9Ge1ElBCAAAQgAAEIQAACEIAABCDQAgJIegsamSpCAAIQgAAEIAABCEAAAhCAQDMIIOnNaCeihAAEIAABCEAAAhCAAAQgAIEWEEDSW9DIVBECEIAABCAAAQhAAAIQgAAEmkEASW9GOxElBCAAAQhAAAIQgAAEIAABCLSAAJLegkamihCAAAQgAAEIQAACEIAABCDQDAJIejPaiSghAAEIQAACEIAABCAAAQhAoAUEkPQWNDJVhAAEIAABCEAAAhCAAAQgAIFmEEDSm9FORAkBCEAAAhCAAAQgAAEIQAACLSCApLegkakiBCAAAQhAAAIQgAAEIAABCDSDAJLejHYiSghAAAIQgAAEIAABCEAAAhBoAQEkvQWNTBUhAAEIQAACEIAABCAAAQhAoBkEkPRmtBNRQgACEIAABCAAAQhAAAIQgEALCCDpLWhkqggBCEAAAhCAAAQgAAEIQAACzSCApDejnYgSAhCAAAQgAAEIQAACEIAABFpAAElvQSNTRQhAAAIQgAAEIAABCEAAAhBoBgEkvRntRJQQgAAEIAABCEAAAhCAAAQg0AICSHoLGpkqQgACEIAABCAAAQhAAAIQgEAzCCDpzWgnooQABCAAAQhAAAIQgAAEIACBFhBA0lvQyFQRAhCAAAQgAAEIQAACEIAABJpBAElvRjsRJQQgAAEIQAACEIAABCAAAQi0gACS3oJGpooQgAAEIAABCEAAAhCAAAQg0AwCSHoz2okoIQABCEAAAhCAAAQgAAEIQKAFBJD0FjQyVYQABCAAAQhAAAIQgAAEIACBZhBA0pvRTkQJAQhAAAIQgAAEIAABCEAAAi0ggKS3oJGpIgQgAAEIQAACEIAABCAAAQg0gwCS3ox2IkoIQAACEIAABCAAAQhAAAIQaAEBJL0FjUwVIQABCEAAAhCAAAQgAAEIQKAZBJD0ZrQTUUIAAhCAAAQgAAEIQAACEIBACwgg6S1oZKoIAQhAAAIQgAAEIAABCEAAAs0ggKQ3o52IEgIQgAAEIAABCEAAAhCAAARaQABJb0EjU0UIQAACEIAABCAAAQhAAAIQaAYBJL0Z7USUEIAABCAAAQhAAAIQgAAEINACAkh6CxqZKkIAAhCAAAQgAAEIQAACEIBAMwgg6c1oJ6KEAAQgAAEIQAACEIAABCAAgRYQQNJb0MhUEQIQgAAEIAABCEAAAhCAAASaQQBJb0Y7ESUEIAABCEAAAhCAAAQgAAEItIAAkt6CRqaKEIAABCAAAQhAAAIQgAAEINAMAkh6M9qJKCEAAQhAAAIQgAAEIAABCECgBQSQ9BY0MlWEAAQgAAEIQAACEIAABCAAgWYQQNKb0U5ECQEIQAACEIAABCAAAQhAAAItIICkt6CRqSIEIAABCEAAAhCAAAQgAAEINIMAkt6MdiJKCEAAAhCAAAQgAAEIQAACEGgBASS9BY1MFSEAAQhAAAIQgAAEIAABCECgGQSQ9Ga0E1FCAAIQgAAEIAABCEAAAhCAQAsIIOktaGSqCAEIQAACEIAABCAAAQhAAALNIICkN6OdiBICEIAABCAAAQhAAAIQgAAEWkAASW9BI1NFCEAAAhCAAAQgAAEIQAACEGgGASS9Ge1ElBCAAAQgAAEIQAACEIAABCDQAgJIegsamSpCAAIQgAAEIAABCEAAAhCAQDMIIOnNaCeihAAEIAABCEAAAhCAAAQgAIEWEEDSW9DIVBECEIAABCAAAQhAAAIQgAAEmkEASW9GOxElBCAAAQhAAAIQgAAEIAABCLSAAJLegkamihCAAAQgAAEIQAACEIAABCDQDAJIejPaiSghAAEIQAACEIAABCAAAQhAoAUEkPQWNDJVhAAEIAABCEAAAhCAAAQgAIFmEEDSm9FORAkBCEAAAhCAAAQgAAEIQAACLSCApLegkakiBCAAAQhAAAIQgAAEIAABCDSDAJLejHYiSghAAAIQgAAEIAABCEAAAhBoAQEkvQWNTBUhAAEIQAACEIAABCAAAQhAoBkEkPRmtBNRQgACEIAABCAAAQhAAAIQgEALCCDpLWhkqggBCEAAAhCAAAQgAAEIQAACzSCApDejnYgSAhCAAAQgAAEIQAACEIAABFpAAElvQSNTRQhAAAIQgAAEIAABCEAAAhBoBgEkvRntRJQQgAAEIAABCEAAAhCAAAQg0AICSHoLGpkqQgACEIAABCAAAQhAAAIQgEAzCCDpzWgnooQABCAAAQhAAAIQgAAEIACBFhBA0lvQyFQRAhCAAAQgAAEIQAACEIAABJpBAElvRjsRJQQgAAEIQAACEIAABCAAAQi0gACS3oJGpooQgAAEIAABCEAAAhCAAAQg0AwCSHoz2okoIQABCEAAAhCAAAQgAAEIQKAFBJD0FjQyVYQABCAAAQhAAAIQgAAEIACBZhBA0pvRTkQJAQhAAAIQgAAEIAABCEAAAi0ggKS3oJGpIgQgAAEIQAACEIAABCAAAQg0gwCS3ox2IkoIQAACEIAABCAAAQhAAAIQaAGB/wfbxftAYWgHV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7937"/>
            <a:ext cx="9140956" cy="6858000"/>
          </a:xfrm>
          <a:prstGeom prst="rect">
            <a:avLst/>
          </a:prstGeom>
        </p:spPr>
      </p:pic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-1" y="0"/>
            <a:ext cx="9296531" cy="167352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752477" y="5934973"/>
            <a:ext cx="83915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/>
              <a:t>https://services.math.duke.edu/~jdr/1819f-1553/materials/11-12-slides-blank.pdf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572903" y="7627"/>
            <a:ext cx="8269831" cy="23391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/>
            <a:endParaRPr lang="en-US" altLang="zh-TW" sz="2800" dirty="0"/>
          </a:p>
          <a:p>
            <a:r>
              <a:rPr lang="en-US" altLang="zh-TW" sz="3200" dirty="0">
                <a:solidFill>
                  <a:srgbClr val="000000"/>
                </a:solidFill>
              </a:rPr>
              <a:t>W</a:t>
            </a:r>
            <a:r>
              <a:rPr lang="en-US" altLang="zh-TW" sz="3200" dirty="0" smtClean="0">
                <a:solidFill>
                  <a:srgbClr val="000000"/>
                </a:solidFill>
              </a:rPr>
              <a:t>hether the matrix </a:t>
            </a:r>
            <a:r>
              <a:rPr lang="en-US" altLang="zh-TW" sz="3200" dirty="0">
                <a:solidFill>
                  <a:srgbClr val="000000"/>
                </a:solidFill>
              </a:rPr>
              <a:t>is </a:t>
            </a:r>
            <a:r>
              <a:rPr lang="en-US" altLang="zh-TW" sz="3200" dirty="0" smtClean="0">
                <a:solidFill>
                  <a:srgbClr val="000000"/>
                </a:solidFill>
              </a:rPr>
              <a:t>diagonalizable or not, </a:t>
            </a:r>
            <a:r>
              <a:rPr lang="en-US" altLang="zh-TW" sz="3200" dirty="0">
                <a:solidFill>
                  <a:srgbClr val="000000"/>
                </a:solidFill>
              </a:rPr>
              <a:t> all vectors are </a:t>
            </a:r>
            <a:r>
              <a:rPr lang="en-US" altLang="zh-TW" sz="3200" dirty="0" smtClean="0">
                <a:solidFill>
                  <a:srgbClr val="000000"/>
                </a:solidFill>
              </a:rPr>
              <a:t>“sucked </a:t>
            </a:r>
            <a:r>
              <a:rPr lang="en-US" altLang="zh-TW" sz="3200" dirty="0">
                <a:solidFill>
                  <a:srgbClr val="000000"/>
                </a:solidFill>
              </a:rPr>
              <a:t>into the 1-eigenspace,” which is a </a:t>
            </a:r>
            <a:r>
              <a:rPr lang="en-US" altLang="zh-TW" sz="3200" dirty="0" smtClean="0">
                <a:solidFill>
                  <a:srgbClr val="000000"/>
                </a:solidFill>
              </a:rPr>
              <a:t>line. </a:t>
            </a:r>
            <a:endParaRPr lang="en-US" altLang="zh-TW" sz="3200" dirty="0" smtClean="0"/>
          </a:p>
          <a:p>
            <a:pPr/>
            <a:endParaRPr lang="en-US" altLang="zh-TW" sz="2800" dirty="0" smtClean="0"/>
          </a:p>
        </p:txBody>
      </p:sp>
      <p:sp>
        <p:nvSpPr>
          <p:cNvPr id="16" name="文字方塊 15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1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143432"/>
            <a:ext cx="7886700" cy="1325563"/>
          </a:xfrm>
        </p:spPr>
        <p:txBody>
          <a:bodyPr/>
          <a:lstStyle/>
          <a:p>
            <a:r>
              <a:rPr lang="en-US" altLang="zh-TW" dirty="0" smtClean="0"/>
              <a:t>Stochastic Matrix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字方塊 18"/>
              <p:cNvSpPr txBox="1"/>
              <p:nvPr/>
            </p:nvSpPr>
            <p:spPr>
              <a:xfrm>
                <a:off x="1147998" y="1955050"/>
                <a:ext cx="2735877" cy="9841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.4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.3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0.3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998" y="1955050"/>
                <a:ext cx="2735877" cy="9841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橢圓 13"/>
          <p:cNvSpPr/>
          <p:nvPr/>
        </p:nvSpPr>
        <p:spPr>
          <a:xfrm>
            <a:off x="6839883" y="192093"/>
            <a:ext cx="487123" cy="46959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18" name="橢圓 17"/>
          <p:cNvSpPr/>
          <p:nvPr/>
        </p:nvSpPr>
        <p:spPr>
          <a:xfrm>
            <a:off x="6839883" y="1356029"/>
            <a:ext cx="487123" cy="46959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2</a:t>
            </a:r>
            <a:endParaRPr lang="zh-TW" altLang="en-US" sz="2400" dirty="0"/>
          </a:p>
        </p:txBody>
      </p:sp>
      <p:sp>
        <p:nvSpPr>
          <p:cNvPr id="25" name="橢圓 24"/>
          <p:cNvSpPr/>
          <p:nvPr/>
        </p:nvSpPr>
        <p:spPr>
          <a:xfrm>
            <a:off x="8028227" y="163515"/>
            <a:ext cx="487123" cy="46959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3</a:t>
            </a:r>
            <a:endParaRPr lang="zh-TW" altLang="en-US" sz="2400" dirty="0"/>
          </a:p>
        </p:txBody>
      </p:sp>
      <p:cxnSp>
        <p:nvCxnSpPr>
          <p:cNvPr id="27" name="直線單箭頭接點 26"/>
          <p:cNvCxnSpPr/>
          <p:nvPr/>
        </p:nvCxnSpPr>
        <p:spPr>
          <a:xfrm>
            <a:off x="7361379" y="341158"/>
            <a:ext cx="6648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 flipH="1">
            <a:off x="7361379" y="545373"/>
            <a:ext cx="62854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 rot="16200000" flipH="1">
            <a:off x="6824418" y="1008859"/>
            <a:ext cx="67599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 flipV="1">
            <a:off x="6984890" y="656575"/>
            <a:ext cx="0" cy="7229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>
            <a:stCxn id="18" idx="7"/>
            <a:endCxn id="25" idx="3"/>
          </p:cNvCxnSpPr>
          <p:nvPr/>
        </p:nvCxnSpPr>
        <p:spPr>
          <a:xfrm flipV="1">
            <a:off x="7255669" y="564341"/>
            <a:ext cx="843896" cy="8604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/>
          <p:nvPr/>
        </p:nvCxnSpPr>
        <p:spPr>
          <a:xfrm flipH="1">
            <a:off x="7327007" y="637020"/>
            <a:ext cx="901199" cy="9233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文字方塊 44"/>
              <p:cNvSpPr txBox="1"/>
              <p:nvPr/>
            </p:nvSpPr>
            <p:spPr>
              <a:xfrm>
                <a:off x="7255669" y="469435"/>
                <a:ext cx="579488" cy="24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.5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5" name="文字方塊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5669" y="469435"/>
                <a:ext cx="579488" cy="240915"/>
              </a:xfrm>
              <a:prstGeom prst="rect">
                <a:avLst/>
              </a:prstGeom>
              <a:blipFill>
                <a:blip r:embed="rId4"/>
                <a:stretch>
                  <a:fillRect l="-2105" r="-5263" b="-8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文字方塊 45"/>
              <p:cNvSpPr txBox="1"/>
              <p:nvPr/>
            </p:nvSpPr>
            <p:spPr>
              <a:xfrm>
                <a:off x="7273220" y="-48822"/>
                <a:ext cx="579488" cy="24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TW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.4</m:t>
                      </m:r>
                    </m:oMath>
                  </m:oMathPara>
                </a14:m>
                <a:endParaRPr lang="zh-TW" altLang="en-US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6" name="文字方塊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3220" y="-48822"/>
                <a:ext cx="579488" cy="240915"/>
              </a:xfrm>
              <a:prstGeom prst="rect">
                <a:avLst/>
              </a:prstGeom>
              <a:blipFill>
                <a:blip r:embed="rId5"/>
                <a:stretch>
                  <a:fillRect l="-2105" r="-4211" b="-8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文字方塊 47"/>
              <p:cNvSpPr txBox="1"/>
              <p:nvPr/>
            </p:nvSpPr>
            <p:spPr>
              <a:xfrm>
                <a:off x="4947556" y="1909848"/>
                <a:ext cx="4069431" cy="23176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:r>
                  <a:rPr lang="en-US" altLang="zh-TW" sz="2400" dirty="0" smtClean="0"/>
                  <a:t>Eigenvector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=(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TW" sz="2400" dirty="0" smtClean="0"/>
              </a:p>
              <a:p>
                <a:pPr/>
                <a:r>
                  <a:rPr lang="en-US" altLang="zh-TW" sz="2400" dirty="0" smtClean="0"/>
                  <a:t>Approx.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0.39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0.33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0.28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TW" sz="2400" dirty="0"/>
              </a:p>
              <a:p>
                <a:pPr/>
                <a:endParaRPr lang="zh-TW" altLang="en-US" sz="2400" dirty="0"/>
              </a:p>
            </p:txBody>
          </p:sp>
        </mc:Choice>
        <mc:Fallback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556" y="1909848"/>
                <a:ext cx="4069431" cy="2317686"/>
              </a:xfrm>
              <a:prstGeom prst="rect">
                <a:avLst/>
              </a:prstGeom>
              <a:blipFill>
                <a:blip r:embed="rId6"/>
                <a:stretch>
                  <a:fillRect l="-46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4872347" y="1751212"/>
            <a:ext cx="2122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Steady state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747156" y="4122883"/>
            <a:ext cx="8269831" cy="3016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/>
            <a:r>
              <a:rPr lang="en-US" altLang="zh-TW" sz="2800" dirty="0" smtClean="0"/>
              <a:t>It says that eventually  39% bikes will be in location 1, </a:t>
            </a:r>
          </a:p>
          <a:p>
            <a:pPr/>
            <a:r>
              <a:rPr lang="en-US" altLang="zh-TW" sz="2800" dirty="0"/>
              <a:t> </a:t>
            </a:r>
            <a:r>
              <a:rPr lang="en-US" altLang="zh-TW" sz="2800" dirty="0" smtClean="0"/>
              <a:t>33% will </a:t>
            </a:r>
            <a:r>
              <a:rPr lang="en-US" altLang="zh-TW" sz="2800" dirty="0"/>
              <a:t>be in location </a:t>
            </a:r>
            <a:r>
              <a:rPr lang="en-US" altLang="zh-TW" sz="2800" dirty="0" smtClean="0"/>
              <a:t>2, and 28% </a:t>
            </a:r>
            <a:r>
              <a:rPr lang="en-US" altLang="zh-TW" sz="2800" dirty="0"/>
              <a:t>will be in location </a:t>
            </a:r>
            <a:r>
              <a:rPr lang="en-US" altLang="zh-TW" sz="2800" dirty="0" smtClean="0"/>
              <a:t>3.</a:t>
            </a:r>
          </a:p>
          <a:p>
            <a:pPr/>
            <a:endParaRPr lang="en-US" altLang="zh-TW" sz="2800" dirty="0"/>
          </a:p>
          <a:p>
            <a:pPr/>
            <a:r>
              <a:rPr lang="en-US" altLang="zh-TW" sz="2800" dirty="0" smtClean="0"/>
              <a:t>If we start with 100 bikes, eventually we would have</a:t>
            </a:r>
            <a:r>
              <a:rPr lang="zh-TW" altLang="en-US" sz="2800" dirty="0" smtClean="0"/>
              <a:t> </a:t>
            </a:r>
            <a:endParaRPr lang="en-US" altLang="zh-TW" sz="2800" dirty="0" smtClean="0"/>
          </a:p>
          <a:p>
            <a:pPr/>
            <a:r>
              <a:rPr lang="en-US" altLang="zh-TW" sz="2800" dirty="0" smtClean="0"/>
              <a:t>(39, 33, 28) bikes in the three locations. </a:t>
            </a:r>
          </a:p>
          <a:p>
            <a:pPr/>
            <a:endParaRPr lang="en-US" altLang="zh-TW" sz="2800" dirty="0"/>
          </a:p>
          <a:p>
            <a:pPr/>
            <a:endParaRPr lang="en-US" altLang="zh-TW" sz="2800" dirty="0" smtClean="0"/>
          </a:p>
        </p:txBody>
      </p:sp>
      <p:sp>
        <p:nvSpPr>
          <p:cNvPr id="23" name="文字方塊 22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74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8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Most Valuable Eigenvector</a:t>
            </a:r>
            <a:endParaRPr lang="zh-TW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2403648"/>
            <a:ext cx="7886700" cy="4351338"/>
          </a:xfrm>
        </p:spPr>
        <p:txBody>
          <a:bodyPr>
            <a:normAutofit/>
          </a:bodyPr>
          <a:lstStyle/>
          <a:p>
            <a:pPr lvl="1"/>
            <a:endParaRPr lang="en-US" altLang="zh-TW" sz="3200" dirty="0" smtClean="0"/>
          </a:p>
          <a:p>
            <a:pPr lvl="1"/>
            <a:endParaRPr lang="en-US" altLang="zh-TW" sz="3200" dirty="0"/>
          </a:p>
          <a:p>
            <a:pPr lvl="1"/>
            <a:endParaRPr lang="en-US" altLang="zh-TW" sz="3200" dirty="0" smtClean="0"/>
          </a:p>
          <a:p>
            <a:pPr marL="457200" lvl="1" indent="0">
              <a:buNone/>
            </a:pPr>
            <a:r>
              <a:rPr lang="en-US" altLang="zh-TW" sz="2800" dirty="0" smtClean="0"/>
              <a:t>http</a:t>
            </a:r>
            <a:r>
              <a:rPr lang="en-US" altLang="zh-TW" sz="2800" dirty="0"/>
              <a:t>://userpages.umbc.edu/~</a:t>
            </a:r>
            <a:r>
              <a:rPr lang="en-US" altLang="zh-TW" sz="2800" dirty="0" smtClean="0"/>
              <a:t>kogan/teaching/m430/GooglePageRank.pdf</a:t>
            </a:r>
            <a:endParaRPr lang="en-US" altLang="zh-TW" sz="2800" dirty="0"/>
          </a:p>
        </p:txBody>
      </p:sp>
      <p:pic>
        <p:nvPicPr>
          <p:cNvPr id="4" name="Picture 2" descr="Google 用4.5亿美元买下ADT 7%股权– 大马财经网">
            <a:extLst>
              <a:ext uri="{FF2B5EF4-FFF2-40B4-BE49-F238E27FC236}">
                <a16:creationId xmlns:a16="http://schemas.microsoft.com/office/drawing/2014/main" id="{F7229844-93CD-43DB-92DE-863A7FEEB7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7" r="-1" b="4457"/>
          <a:stretch/>
        </p:blipFill>
        <p:spPr bwMode="auto">
          <a:xfrm>
            <a:off x="6008914" y="937135"/>
            <a:ext cx="2925427" cy="150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43" y="2500970"/>
            <a:ext cx="6879955" cy="13362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70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854</Words>
  <Application>Microsoft Office PowerPoint</Application>
  <PresentationFormat>如螢幕大小 (4:3)</PresentationFormat>
  <Paragraphs>313</Paragraphs>
  <Slides>24</Slides>
  <Notes>16</Notes>
  <HiddenSlides>0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6" baseType="lpstr">
      <vt:lpstr>CharterBT</vt:lpstr>
      <vt:lpstr>helvetica neue</vt:lpstr>
      <vt:lpstr>微軟正黑體</vt:lpstr>
      <vt:lpstr>新細明體</vt:lpstr>
      <vt:lpstr>新細明體</vt:lpstr>
      <vt:lpstr>Adobe Caslon Pro Bold</vt:lpstr>
      <vt:lpstr>Arial</vt:lpstr>
      <vt:lpstr>Calibri</vt:lpstr>
      <vt:lpstr>Calibri Light</vt:lpstr>
      <vt:lpstr>Cambria Math</vt:lpstr>
      <vt:lpstr>Office 佈景主題</vt:lpstr>
      <vt:lpstr>Microsoft Equation 3.0</vt:lpstr>
      <vt:lpstr> Google PageRank and Eigenvector   </vt:lpstr>
      <vt:lpstr>Stochastic Matrix </vt:lpstr>
      <vt:lpstr>Stochastic Matrix </vt:lpstr>
      <vt:lpstr>Stochastic Matrix </vt:lpstr>
      <vt:lpstr>Diagonalizable Stochastic Matrix</vt:lpstr>
      <vt:lpstr>Perron–Frobenius Theorem</vt:lpstr>
      <vt:lpstr>PowerPoint 簡報</vt:lpstr>
      <vt:lpstr>Stochastic Matrix </vt:lpstr>
      <vt:lpstr>The Most Valuable Eigenvector</vt:lpstr>
      <vt:lpstr>PageRank</vt:lpstr>
      <vt:lpstr>PowerPoint 簡報</vt:lpstr>
      <vt:lpstr>PageRank</vt:lpstr>
      <vt:lpstr>Importance</vt:lpstr>
      <vt:lpstr>Importance - Formulas</vt:lpstr>
      <vt:lpstr>Importance - Formulas</vt:lpstr>
      <vt:lpstr>Importance - Formulas</vt:lpstr>
      <vt:lpstr>Eigenvalue = 1</vt:lpstr>
      <vt:lpstr>Unique Ranking?</vt:lpstr>
      <vt:lpstr>Unique Ranking?</vt:lpstr>
      <vt:lpstr>Unique Ranking?</vt:lpstr>
      <vt:lpstr>Unique Ranking?</vt:lpstr>
      <vt:lpstr>Challenges ……</vt:lpstr>
      <vt:lpstr>Power method</vt:lpstr>
      <vt:lpstr>Actually ……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Most Valuable Eigenvector</dc:title>
  <dc:creator>Hung-yi Lee</dc:creator>
  <cp:lastModifiedBy>Hsu-Chun Yen</cp:lastModifiedBy>
  <cp:revision>34</cp:revision>
  <dcterms:created xsi:type="dcterms:W3CDTF">2020-12-01T17:45:44Z</dcterms:created>
  <dcterms:modified xsi:type="dcterms:W3CDTF">2024-12-11T11:35:11Z</dcterms:modified>
</cp:coreProperties>
</file>