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05" r:id="rId2"/>
    <p:sldId id="309" r:id="rId3"/>
    <p:sldId id="257" r:id="rId4"/>
    <p:sldId id="306" r:id="rId5"/>
    <p:sldId id="308" r:id="rId6"/>
    <p:sldId id="258" r:id="rId7"/>
    <p:sldId id="259" r:id="rId8"/>
    <p:sldId id="260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0" r:id="rId22"/>
    <p:sldId id="272" r:id="rId23"/>
    <p:sldId id="273" r:id="rId24"/>
    <p:sldId id="274" r:id="rId25"/>
    <p:sldId id="311" r:id="rId26"/>
    <p:sldId id="275" r:id="rId27"/>
    <p:sldId id="282" r:id="rId28"/>
    <p:sldId id="312" r:id="rId29"/>
    <p:sldId id="320" r:id="rId30"/>
    <p:sldId id="310" r:id="rId31"/>
    <p:sldId id="322" r:id="rId32"/>
    <p:sldId id="323" r:id="rId33"/>
    <p:sldId id="321" r:id="rId34"/>
    <p:sldId id="324" r:id="rId35"/>
    <p:sldId id="325" r:id="rId36"/>
    <p:sldId id="313" r:id="rId37"/>
    <p:sldId id="314" r:id="rId38"/>
    <p:sldId id="315" r:id="rId39"/>
    <p:sldId id="281" r:id="rId40"/>
    <p:sldId id="284" r:id="rId41"/>
    <p:sldId id="285" r:id="rId42"/>
    <p:sldId id="283" r:id="rId43"/>
    <p:sldId id="286" r:id="rId44"/>
    <p:sldId id="319" r:id="rId45"/>
    <p:sldId id="330" r:id="rId46"/>
    <p:sldId id="331" r:id="rId47"/>
    <p:sldId id="287" r:id="rId48"/>
    <p:sldId id="288" r:id="rId49"/>
    <p:sldId id="289" r:id="rId50"/>
    <p:sldId id="290" r:id="rId51"/>
    <p:sldId id="316" r:id="rId52"/>
    <p:sldId id="317" r:id="rId53"/>
    <p:sldId id="291" r:id="rId54"/>
    <p:sldId id="292" r:id="rId55"/>
    <p:sldId id="329" r:id="rId56"/>
    <p:sldId id="299" r:id="rId57"/>
    <p:sldId id="293" r:id="rId58"/>
    <p:sldId id="326" r:id="rId59"/>
    <p:sldId id="328" r:id="rId60"/>
    <p:sldId id="297" r:id="rId61"/>
    <p:sldId id="301" r:id="rId62"/>
    <p:sldId id="304" r:id="rId63"/>
    <p:sldId id="296" r:id="rId64"/>
    <p:sldId id="327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94140" autoAdjust="0"/>
  </p:normalViewPr>
  <p:slideViewPr>
    <p:cSldViewPr snapToGrid="0">
      <p:cViewPr varScale="1">
        <p:scale>
          <a:sx n="35" d="100"/>
          <a:sy n="35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117B-E706-44E7-A6A5-3F61C85F0467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1983-AC3A-4438-AD90-BA756CACCA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3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</a:t>
            </a:r>
            <a:r>
              <a:rPr lang="zh-TW" altLang="en-US" baseline="0" dirty="0"/>
              <a:t> </a:t>
            </a:r>
            <a:r>
              <a:rPr lang="en-US" altLang="zh-TW" baseline="0" dirty="0"/>
              <a:t>mention </a:t>
            </a:r>
            <a:r>
              <a:rPr lang="en-US" altLang="zh-TW" baseline="0" dirty="0" err="1"/>
              <a:t>talr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exniosn</a:t>
            </a:r>
            <a:r>
              <a:rPr lang="en-US" altLang="zh-TW" baseline="0" dirty="0"/>
              <a:t>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12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Is kind of </a:t>
            </a:r>
            <a:r>
              <a:rPr lang="en-US" altLang="zh-TW" dirty="0" err="1"/>
              <a:t>redundent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55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Smooth function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1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55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9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Simple</a:t>
            </a:r>
            <a:r>
              <a:rPr lang="en-US" altLang="zh-TW" baseline="0" dirty="0"/>
              <a:t> …..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= C B ^ -1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905BA-978C-4199-B4B0-E7758EACE1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1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A^T = lambda</a:t>
            </a:r>
            <a:r>
              <a:rPr lang="en-US" altLang="zh-TW" baseline="0" dirty="0"/>
              <a:t> A</a:t>
            </a:r>
          </a:p>
          <a:p>
            <a:r>
              <a:rPr lang="en-US" altLang="zh-TW" baseline="0" dirty="0"/>
              <a:t>ATT = A = </a:t>
            </a:r>
            <a:r>
              <a:rPr lang="en-US" altLang="zh-TW" baseline="0" dirty="0" err="1"/>
              <a:t>lable</a:t>
            </a:r>
            <a:r>
              <a:rPr lang="en-US" altLang="zh-TW" baseline="0" dirty="0"/>
              <a:t> AT = label </a:t>
            </a:r>
            <a:r>
              <a:rPr lang="en-US" altLang="zh-TW" baseline="0" dirty="0" err="1"/>
              <a:t>label</a:t>
            </a:r>
            <a:r>
              <a:rPr lang="en-US" altLang="zh-TW" baseline="0" dirty="0"/>
              <a:t> 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04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45F0906-7D1A-4FAA-AA56-6E7769796640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48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1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7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7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9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F18A-B211-4384-AABA-38819577DAC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1.png"/><Relationship Id="rId12" Type="http://schemas.openxmlformats.org/officeDocument/2006/relationships/image" Target="../media/image5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5.png"/><Relationship Id="rId7" Type="http://schemas.openxmlformats.org/officeDocument/2006/relationships/image" Target="../media/image37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38.png"/><Relationship Id="rId4" Type="http://schemas.openxmlformats.org/officeDocument/2006/relationships/image" Target="../media/image75.png"/><Relationship Id="rId9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72.e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NULL"/><Relationship Id="rId5" Type="http://schemas.openxmlformats.org/officeDocument/2006/relationships/image" Target="../media/image74.emf"/><Relationship Id="rId10" Type="http://schemas.openxmlformats.org/officeDocument/2006/relationships/image" Target="NULL"/><Relationship Id="rId4" Type="http://schemas.openxmlformats.org/officeDocument/2006/relationships/image" Target="../media/image73.emf"/><Relationship Id="rId9" Type="http://schemas.openxmlformats.org/officeDocument/2006/relationships/image" Target="NULL"/><Relationship Id="rId1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0.png"/><Relationship Id="rId9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0.png"/><Relationship Id="rId9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87.png"/><Relationship Id="rId9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1.png"/><Relationship Id="rId3" Type="http://schemas.openxmlformats.org/officeDocument/2006/relationships/image" Target="../media/image1020.png"/><Relationship Id="rId7" Type="http://schemas.openxmlformats.org/officeDocument/2006/relationships/image" Target="../media/image106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108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13.png"/><Relationship Id="rId7" Type="http://schemas.openxmlformats.org/officeDocument/2006/relationships/image" Target="../media/image118.png"/><Relationship Id="rId12" Type="http://schemas.openxmlformats.org/officeDocument/2006/relationships/image" Target="../media/image112.png"/><Relationship Id="rId2" Type="http://schemas.openxmlformats.org/officeDocument/2006/relationships/image" Target="../media/image111.png"/><Relationship Id="rId16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14.png"/><Relationship Id="rId15" Type="http://schemas.openxmlformats.org/officeDocument/2006/relationships/image" Target="../media/image116.png"/><Relationship Id="rId9" Type="http://schemas.openxmlformats.org/officeDocument/2006/relationships/image" Target="../media/image1210.png"/><Relationship Id="rId1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20.png"/><Relationship Id="rId7" Type="http://schemas.openxmlformats.org/officeDocument/2006/relationships/image" Target="../media/image118.png"/><Relationship Id="rId12" Type="http://schemas.openxmlformats.org/officeDocument/2006/relationships/image" Target="../media/image116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30.png"/><Relationship Id="rId9" Type="http://schemas.openxmlformats.org/officeDocument/2006/relationships/image" Target="../media/image1210.png"/><Relationship Id="rId14" Type="http://schemas.openxmlformats.org/officeDocument/2006/relationships/image" Target="../media/image12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26.png"/><Relationship Id="rId4" Type="http://schemas.openxmlformats.org/officeDocument/2006/relationships/image" Target="../media/image10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871.png"/><Relationship Id="rId7" Type="http://schemas.openxmlformats.org/officeDocument/2006/relationships/image" Target="../media/image1270.png"/><Relationship Id="rId12" Type="http://schemas.openxmlformats.org/officeDocument/2006/relationships/image" Target="../media/image13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0.png"/><Relationship Id="rId11" Type="http://schemas.openxmlformats.org/officeDocument/2006/relationships/image" Target="../media/image132.png"/><Relationship Id="rId5" Type="http://schemas.openxmlformats.org/officeDocument/2006/relationships/image" Target="../media/image1150.png"/><Relationship Id="rId10" Type="http://schemas.openxmlformats.org/officeDocument/2006/relationships/image" Target="../media/image131.png"/><Relationship Id="rId4" Type="http://schemas.openxmlformats.org/officeDocument/2006/relationships/image" Target="../media/image1111.png"/><Relationship Id="rId9" Type="http://schemas.openxmlformats.org/officeDocument/2006/relationships/image" Target="../media/image1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0.png"/><Relationship Id="rId4" Type="http://schemas.openxmlformats.org/officeDocument/2006/relationships/image" Target="../media/image13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3.png"/><Relationship Id="rId4" Type="http://schemas.openxmlformats.org/officeDocument/2006/relationships/image" Target="../media/image13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1.png"/><Relationship Id="rId7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image" Target="../media/image161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1.png"/><Relationship Id="rId7" Type="http://schemas.openxmlformats.org/officeDocument/2006/relationships/image" Target="../media/image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Chapter </a:t>
            </a:r>
            <a:r>
              <a:rPr lang="en-US" altLang="zh-TW" dirty="0" smtClean="0">
                <a:solidFill>
                  <a:srgbClr val="FF0000"/>
                </a:solidFill>
              </a:rPr>
              <a:t>7</a:t>
            </a:r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226853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altLang="zh-TW" sz="7300" b="1" dirty="0" smtClean="0"/>
              <a:t>Vector Space</a:t>
            </a:r>
            <a:endParaRPr lang="en-US" altLang="zh-TW" sz="3600" b="1" dirty="0" smtClean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 smtClean="0"/>
          </a:p>
          <a:p>
            <a:pPr marL="0" lvl="1" algn="ctr">
              <a:spcBef>
                <a:spcPts val="1000"/>
              </a:spcBef>
            </a:pPr>
            <a:r>
              <a:rPr lang="en-US" altLang="zh-TW" sz="3600" dirty="0"/>
              <a:t>(</a:t>
            </a:r>
            <a:r>
              <a:rPr lang="zh-TW" altLang="en-US" sz="3600" dirty="0"/>
              <a:t>除了標註</a:t>
            </a:r>
            <a:r>
              <a:rPr lang="en-US" altLang="zh-TW" sz="36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sz="3600" dirty="0"/>
              <a:t>李宏毅教授之投影片教材</a:t>
            </a:r>
            <a:r>
              <a:rPr lang="en-US" altLang="zh-TW" sz="3600" dirty="0"/>
              <a:t>)</a:t>
            </a:r>
          </a:p>
          <a:p>
            <a:pPr algn="ctr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235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Subspaces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6.1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94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Subspace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V is called a subspace if it has the following three properties:</a:t>
            </a:r>
          </a:p>
          <a:p>
            <a:r>
              <a:rPr lang="en-US" altLang="zh-TW" dirty="0"/>
              <a:t>1. The zero vector </a:t>
            </a:r>
            <a:r>
              <a:rPr lang="en-US" altLang="zh-TW" b="1" dirty="0"/>
              <a:t>0</a:t>
            </a:r>
            <a:r>
              <a:rPr lang="en-US" altLang="zh-TW" dirty="0"/>
              <a:t> belongs to V</a:t>
            </a:r>
          </a:p>
          <a:p>
            <a:r>
              <a:rPr lang="en-US" altLang="zh-TW" dirty="0"/>
              <a:t>2. 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w</a:t>
            </a:r>
            <a:r>
              <a:rPr lang="en-US" altLang="zh-TW" dirty="0"/>
              <a:t> belong to V, then </a:t>
            </a:r>
            <a:r>
              <a:rPr lang="en-US" altLang="zh-TW" b="1" dirty="0" err="1"/>
              <a:t>u+w</a:t>
            </a:r>
            <a:r>
              <a:rPr lang="en-US" altLang="zh-TW" dirty="0"/>
              <a:t> belongs to V</a:t>
            </a:r>
          </a:p>
          <a:p>
            <a:endParaRPr lang="en-US" altLang="zh-TW" dirty="0"/>
          </a:p>
          <a:p>
            <a:r>
              <a:rPr lang="en-US" altLang="zh-TW" dirty="0"/>
              <a:t>3. If </a:t>
            </a:r>
            <a:r>
              <a:rPr lang="en-US" altLang="zh-TW" b="1" dirty="0"/>
              <a:t>u</a:t>
            </a:r>
            <a:r>
              <a:rPr lang="en-US" altLang="zh-TW" dirty="0"/>
              <a:t> belongs to V, and c is a scalar, then c</a:t>
            </a:r>
            <a:r>
              <a:rPr lang="en-US" altLang="zh-TW" b="1" dirty="0"/>
              <a:t>u</a:t>
            </a:r>
            <a:r>
              <a:rPr lang="en-US" altLang="zh-TW" dirty="0"/>
              <a:t> belongs to V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02050" y="3739684"/>
            <a:ext cx="48133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(vector) addition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5263" y="4829716"/>
            <a:ext cx="549008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scalar multiplication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35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subspaces?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All the functions pass 0 at t</a:t>
            </a:r>
            <a:r>
              <a:rPr lang="en-US" altLang="zh-TW" baseline="-25000" dirty="0"/>
              <a:t>0</a:t>
            </a:r>
          </a:p>
          <a:p>
            <a:r>
              <a:rPr lang="en-US" altLang="zh-TW" dirty="0"/>
              <a:t>All the matrices whose trace equal to zero</a:t>
            </a:r>
          </a:p>
          <a:p>
            <a:r>
              <a:rPr lang="en-US" altLang="zh-TW" dirty="0"/>
              <a:t>All the matrices of the form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All the continuous functions</a:t>
            </a:r>
          </a:p>
          <a:p>
            <a:r>
              <a:rPr lang="en-US" altLang="zh-TW" dirty="0"/>
              <a:t>All the polynomials with degree n</a:t>
            </a:r>
            <a:endParaRPr lang="zh-TW" altLang="en-US" dirty="0"/>
          </a:p>
          <a:p>
            <a:r>
              <a:rPr lang="en-US" altLang="zh-TW" dirty="0"/>
              <a:t>All the polynomials with degree less than or equal to n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361388" y="5658434"/>
            <a:ext cx="493260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P: all polynomials, </a:t>
            </a:r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n</a:t>
            </a:r>
            <a:r>
              <a:rPr lang="en-US" altLang="zh-TW" sz="2400" dirty="0"/>
              <a:t>: all polynomials with degree less than or equal to n </a:t>
            </a:r>
            <a:endParaRPr lang="zh-TW" altLang="en-US" sz="2400" dirty="0"/>
          </a:p>
        </p:txBody>
      </p:sp>
      <p:pic>
        <p:nvPicPr>
          <p:cNvPr id="1026" name="Picture 2" descr="http://pic.sucaibar.com/pic/201308/17/7f29275bc4_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42" y="4626807"/>
            <a:ext cx="458808" cy="4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1995D8A-6D91-4D52-AC76-3A4E6C70EB56}"/>
                  </a:ext>
                </a:extLst>
              </p:cNvPr>
              <p:cNvSpPr txBox="1"/>
              <p:nvPr/>
            </p:nvSpPr>
            <p:spPr>
              <a:xfrm>
                <a:off x="6404151" y="4626807"/>
                <a:ext cx="11841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,−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1995D8A-6D91-4D52-AC76-3A4E6C70E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51" y="4626807"/>
                <a:ext cx="118410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68547" y="986466"/>
                <a:ext cx="2417265" cy="1197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547" y="986466"/>
                <a:ext cx="2417265" cy="1197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Linear Combination</a:t>
            </a:r>
            <a:br>
              <a:rPr lang="en-US" altLang="zh-TW" dirty="0"/>
            </a:br>
            <a:r>
              <a:rPr lang="en-US" altLang="zh-TW" dirty="0"/>
              <a:t>and Span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7.2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Matrices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33538" y="3256515"/>
            <a:ext cx="557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combination with coefficient a, b, 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33538" y="5015061"/>
            <a:ext cx="255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What is Span S?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85761" y="5711474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2x2 matrices whose trace equal to zero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37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Polynomials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4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=2+3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linear combination of the “vectors” in S?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0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71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464" r="-357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263" r="-1052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9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Linear </a:t>
            </a:r>
            <a:r>
              <a:rPr lang="en-US" altLang="zh-TW" dirty="0" smtClean="0"/>
              <a:t>Transformations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(Chap. </a:t>
            </a:r>
            <a:r>
              <a:rPr lang="en-US" altLang="zh-TW" sz="3600" dirty="0" smtClean="0"/>
              <a:t>7.2)</a:t>
            </a:r>
            <a:endParaRPr lang="en-US" altLang="zh-TW" sz="3600" dirty="0"/>
          </a:p>
          <a:p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7.2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81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mapping (function) T is called linear if for all “vectors”</a:t>
            </a:r>
            <a:r>
              <a:rPr lang="zh-TW" altLang="en-US" dirty="0"/>
              <a:t> </a:t>
            </a:r>
            <a:r>
              <a:rPr lang="en-US" altLang="zh-TW" dirty="0"/>
              <a:t>u, v and scalars c:</a:t>
            </a:r>
          </a:p>
          <a:p>
            <a:r>
              <a:rPr lang="en-US" altLang="zh-TW" dirty="0"/>
              <a:t>Preserving vector addition: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Preserving vector multiplication:</a:t>
            </a:r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332964" y="5040666"/>
            <a:ext cx="44367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Is matrix transpose linear?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83347" y="5788679"/>
            <a:ext cx="69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Input: m x n matrices, output: n x m matrices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5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Derivative: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Integral from a to b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93583" y="2321588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Derivative</a:t>
            </a:r>
            <a:endParaRPr lang="zh-TW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2472744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859886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28297" y="2594020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01039" y="2593032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f’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23305" y="2915991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41900" y="2958800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2x</a:t>
            </a:r>
            <a:endParaRPr lang="zh-TW" altLang="en-US" sz="24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3374266" y="4922955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Integral</a:t>
            </a:r>
            <a:endParaRPr lang="zh-TW" altLang="en-US" sz="2800" dirty="0"/>
          </a:p>
        </p:txBody>
      </p:sp>
      <p:sp>
        <p:nvSpPr>
          <p:cNvPr id="12" name="向右箭號 11"/>
          <p:cNvSpPr/>
          <p:nvPr/>
        </p:nvSpPr>
        <p:spPr>
          <a:xfrm>
            <a:off x="2453427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840569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81209" y="5182508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651938" y="4560372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303988" y="5517358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blipFill rotWithShape="0">
                <a:blip r:embed="rId2"/>
                <a:stretch>
                  <a:fillRect l="-3876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3544910" y="5946130"/>
            <a:ext cx="20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(from a to b)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709355" y="1634692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876465" y="4139221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54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Space and Range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Null Space</a:t>
            </a:r>
          </a:p>
          <a:p>
            <a:pPr lvl="1"/>
            <a:r>
              <a:rPr lang="en-US" altLang="zh-TW" sz="2800" dirty="0"/>
              <a:t>The null space of </a:t>
            </a:r>
            <a:r>
              <a:rPr lang="en-US" altLang="zh-TW" sz="2800" dirty="0" smtClean="0"/>
              <a:t>T: V  </a:t>
            </a:r>
            <a:r>
              <a:rPr lang="zh-TW" altLang="en-US" dirty="0" smtClean="0"/>
              <a:t>→ </a:t>
            </a:r>
            <a:r>
              <a:rPr lang="en-US" altLang="zh-TW" sz="2800" dirty="0" smtClean="0"/>
              <a:t> W  </a:t>
            </a:r>
            <a:r>
              <a:rPr lang="en-US" altLang="zh-TW" sz="2800" dirty="0"/>
              <a:t>is the set of all “vectors” </a:t>
            </a:r>
            <a:r>
              <a:rPr lang="en-US" altLang="zh-TW" sz="2800" dirty="0" smtClean="0"/>
              <a:t>in V such </a:t>
            </a:r>
            <a:r>
              <a:rPr lang="en-US" altLang="zh-TW" sz="2800" dirty="0"/>
              <a:t>that T(v)=</a:t>
            </a:r>
            <a:r>
              <a:rPr lang="en-US" altLang="zh-TW" sz="2800" dirty="0" smtClean="0"/>
              <a:t>0, where 0 is the zero vector in W. </a:t>
            </a:r>
            <a:endParaRPr lang="en-US" altLang="zh-TW" sz="2800" dirty="0"/>
          </a:p>
          <a:p>
            <a:pPr lvl="1"/>
            <a:r>
              <a:rPr lang="en-US" altLang="zh-TW" sz="2800" dirty="0"/>
              <a:t>What is the null space of matrix transpose 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 </a:t>
            </a:r>
            <a:endParaRPr lang="en-US" altLang="zh-TW" sz="2800" dirty="0"/>
          </a:p>
          <a:p>
            <a:pPr marL="457200" lvl="1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</a:t>
            </a:r>
            <a:r>
              <a:rPr lang="en-US" altLang="zh-TW" dirty="0" smtClean="0"/>
              <a:t>T</a:t>
            </a:r>
            <a:r>
              <a:rPr lang="en-US" altLang="zh-TW" dirty="0"/>
              <a:t>: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i="1" baseline="-25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zh-TW" altLang="en-US" sz="2800" dirty="0" smtClean="0"/>
              <a:t>→ </a:t>
            </a:r>
            <a:r>
              <a:rPr lang="en-US" altLang="zh-TW" sz="28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8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8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8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endParaRPr lang="en-US" altLang="zh-TW" sz="2800" baseline="-25000" dirty="0"/>
          </a:p>
          <a:p>
            <a:r>
              <a:rPr lang="en-US" altLang="zh-TW" dirty="0" smtClean="0"/>
              <a:t>Range (or Image)</a:t>
            </a:r>
            <a:endParaRPr lang="en-US" altLang="zh-TW" dirty="0"/>
          </a:p>
          <a:p>
            <a:pPr lvl="1"/>
            <a:r>
              <a:rPr lang="en-US" altLang="zh-TW" sz="2800" dirty="0" smtClean="0"/>
              <a:t>The </a:t>
            </a:r>
            <a:r>
              <a:rPr lang="en-US" altLang="zh-TW" sz="2800" dirty="0"/>
              <a:t>range of T is the set of all images of T.</a:t>
            </a:r>
          </a:p>
          <a:p>
            <a:pPr lvl="1"/>
            <a:r>
              <a:rPr lang="en-US" altLang="zh-TW" sz="2800" dirty="0"/>
              <a:t>That is, the set of all “vectors” T(v) for all v in the domain</a:t>
            </a:r>
          </a:p>
          <a:p>
            <a:pPr lvl="1"/>
            <a:r>
              <a:rPr lang="en-US" altLang="zh-TW" sz="2800" dirty="0"/>
              <a:t>What is the range of matrix transpose?</a:t>
            </a:r>
          </a:p>
          <a:p>
            <a:pPr lvl="1"/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424928" y="3898693"/>
            <a:ext cx="10904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0</a:t>
            </a:r>
            <a:r>
              <a:rPr lang="en-US" altLang="zh-TW" sz="3200" i="1" baseline="-25000" dirty="0"/>
              <a:t>m</a:t>
            </a:r>
            <a:r>
              <a:rPr lang="en-US" altLang="zh-TW" sz="3200" baseline="-25000" dirty="0">
                <a:sym typeface="Symbol" charset="2"/>
              </a:rPr>
              <a:t></a:t>
            </a:r>
            <a:r>
              <a:rPr lang="en-US" altLang="zh-TW" sz="3200" i="1" baseline="-25000" dirty="0"/>
              <a:t>n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24928" y="5971762"/>
            <a:ext cx="10904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32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32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32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742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6551" y="2169649"/>
            <a:ext cx="7886700" cy="2268536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/>
              <a:t>Vector Spaces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and Their Subspaces</a:t>
            </a:r>
          </a:p>
          <a:p>
            <a:pPr algn="ctr"/>
            <a:r>
              <a:rPr lang="en-US" altLang="zh-TW" sz="3600" dirty="0" smtClean="0"/>
              <a:t>(Chap. 7.1)</a:t>
            </a:r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7281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One-to-one 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7147"/>
          </a:xfrm>
        </p:spPr>
        <p:txBody>
          <a:bodyPr>
            <a:normAutofit/>
          </a:bodyPr>
          <a:lstStyle/>
          <a:p>
            <a:endParaRPr lang="en-US" altLang="zh-TW" i="1" dirty="0">
              <a:latin typeface="Times New Roman" pitchFamily="18" charset="0"/>
            </a:endParaRPr>
          </a:p>
          <a:p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: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) =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. 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U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U onto?     </a:t>
            </a:r>
            <a:endParaRPr lang="en-US" altLang="zh-TW" sz="2800" dirty="0">
              <a:latin typeface="Times New Roman" pitchFamily="18" charset="0"/>
            </a:endParaRPr>
          </a:p>
          <a:p>
            <a:endParaRPr lang="en-US" altLang="zh-TW" i="1" dirty="0">
              <a:sym typeface="Symbol" pitchFamily="18" charset="2"/>
            </a:endParaRPr>
          </a:p>
          <a:p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: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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defined by </a:t>
            </a:r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(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 ) = </a:t>
            </a:r>
            <a:r>
              <a:rPr lang="en-US" altLang="zh-TW" i="1" dirty="0">
                <a:sym typeface="Symbol" pitchFamily="18" charset="2"/>
              </a:rPr>
              <a:t>f </a:t>
            </a:r>
            <a:r>
              <a:rPr lang="en-US" altLang="zh-TW" dirty="0">
                <a:sym typeface="Symbol" pitchFamily="18" charset="2"/>
              </a:rPr>
              <a:t>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D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D onto?     </a:t>
            </a:r>
            <a:endParaRPr lang="en-US" altLang="zh-TW" sz="2800" dirty="0">
              <a:latin typeface="Times New Roman" pitchFamily="18" charset="0"/>
            </a:endParaRPr>
          </a:p>
          <a:p>
            <a:pPr lvl="1"/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41738" y="2778787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08479" y="3236504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41738" y="4739920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08479" y="5219355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5540DF8-17B9-40BE-991D-F468903E4779}"/>
                  </a:ext>
                </a:extLst>
              </p:cNvPr>
              <p:cNvSpPr txBox="1"/>
              <p:nvPr/>
            </p:nvSpPr>
            <p:spPr>
              <a:xfrm>
                <a:off x="5344819" y="4970752"/>
                <a:ext cx="1636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5540DF8-17B9-40BE-991D-F468903E4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819" y="4970752"/>
                <a:ext cx="1636602" cy="369332"/>
              </a:xfrm>
              <a:prstGeom prst="rect">
                <a:avLst/>
              </a:prstGeom>
              <a:blipFill>
                <a:blip r:embed="rId3"/>
                <a:stretch>
                  <a:fillRect l="-2239" r="-410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7C2BB34-1D02-4FBC-AE44-B40AF530E887}"/>
                  </a:ext>
                </a:extLst>
              </p:cNvPr>
              <p:cNvSpPr txBox="1"/>
              <p:nvPr/>
            </p:nvSpPr>
            <p:spPr>
              <a:xfrm>
                <a:off x="5880799" y="5910843"/>
                <a:ext cx="11006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7C2BB34-1D02-4FBC-AE44-B40AF530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99" y="5910843"/>
                <a:ext cx="1100622" cy="369332"/>
              </a:xfrm>
              <a:prstGeom prst="rect">
                <a:avLst/>
              </a:prstGeom>
              <a:blipFill>
                <a:blip r:embed="rId4"/>
                <a:stretch>
                  <a:fillRect l="-3889" t="-1667" r="-555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05AE48A-C37A-428E-AC6F-449C6FC6F2E6}"/>
                  </a:ext>
                </a:extLst>
              </p:cNvPr>
              <p:cNvSpPr txBox="1"/>
              <p:nvPr/>
            </p:nvSpPr>
            <p:spPr>
              <a:xfrm>
                <a:off x="7447781" y="5431263"/>
                <a:ext cx="1270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05AE48A-C37A-428E-AC6F-449C6FC6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81" y="5431263"/>
                <a:ext cx="1270541" cy="369332"/>
              </a:xfrm>
              <a:prstGeom prst="rect">
                <a:avLst/>
              </a:prstGeom>
              <a:blipFill>
                <a:blip r:embed="rId5"/>
                <a:stretch>
                  <a:fillRect l="-5288" r="-48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08F9536-5847-4A84-81F0-B0B229E97958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6981421" y="5155418"/>
            <a:ext cx="466360" cy="46051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D77610D-F394-47EF-AB6D-9C918FE103B0}"/>
              </a:ext>
            </a:extLst>
          </p:cNvPr>
          <p:cNvCxnSpPr>
            <a:cxnSpLocks/>
          </p:cNvCxnSpPr>
          <p:nvPr/>
        </p:nvCxnSpPr>
        <p:spPr>
          <a:xfrm flipV="1">
            <a:off x="6981421" y="5662095"/>
            <a:ext cx="466360" cy="46051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0" grpId="0" animBg="1"/>
      <p:bldP spid="11" grpId="0" animBg="1"/>
      <p:bldP spid="7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84" y="365125"/>
            <a:ext cx="7886700" cy="1325563"/>
          </a:xfrm>
        </p:spPr>
        <p:txBody>
          <a:bodyPr/>
          <a:lstStyle/>
          <a:p>
            <a:r>
              <a:rPr lang="en-US" altLang="zh-TW" dirty="0"/>
              <a:t>Isomorphism (</a:t>
            </a:r>
            <a:r>
              <a:rPr lang="zh-TW" altLang="en-US" dirty="0"/>
              <a:t>同構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V and W be vector space. </a:t>
            </a:r>
          </a:p>
          <a:p>
            <a:r>
              <a:rPr lang="en-US" altLang="zh-TW" sz="2400" dirty="0"/>
              <a:t>A linear transformation T: V→W is called an </a:t>
            </a:r>
            <a:r>
              <a:rPr lang="en-US" altLang="zh-TW" sz="2400" dirty="0">
                <a:solidFill>
                  <a:srgbClr val="0000FF"/>
                </a:solidFill>
              </a:rPr>
              <a:t>isomorphism</a:t>
            </a:r>
            <a:r>
              <a:rPr lang="en-US" altLang="zh-TW" sz="2400" dirty="0"/>
              <a:t> if it is one-to-one and onto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Invertible linear transform</a:t>
            </a:r>
          </a:p>
          <a:p>
            <a:pPr lvl="1"/>
            <a:r>
              <a:rPr lang="en-US" altLang="zh-TW" dirty="0"/>
              <a:t>W and V are isomorphic.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849615" y="393359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322192" y="393358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163379" y="1679887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30352" y="1718921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363405" y="641755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879996" y="116082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834862" y="69934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351453" y="1218414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5554465" y="294714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flipH="1" flipV="1">
            <a:off x="6079179" y="1300302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66127" y="4107188"/>
            <a:ext cx="6611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 1: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dirty="0">
                <a:latin typeface="Times New Roman" pitchFamily="18" charset="0"/>
              </a:rPr>
              <a:t>) = 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. </a:t>
            </a:r>
          </a:p>
        </p:txBody>
      </p:sp>
      <p:sp>
        <p:nvSpPr>
          <p:cNvPr id="16" name="矩形 15"/>
          <p:cNvSpPr/>
          <p:nvPr/>
        </p:nvSpPr>
        <p:spPr>
          <a:xfrm>
            <a:off x="1266127" y="4782261"/>
            <a:ext cx="305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 2: </a:t>
            </a:r>
            <a:r>
              <a:rPr lang="en-US" altLang="zh-TW" sz="2400" i="1" dirty="0">
                <a:latin typeface="Times New Roman" pitchFamily="18" charset="0"/>
              </a:rPr>
              <a:t>T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>
                <a:latin typeface="Script MT Bold" pitchFamily="66" charset="0"/>
                <a:sym typeface="Symbol" pitchFamily="18" charset="2"/>
              </a:rPr>
              <a:t>2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aseline="30000" dirty="0">
                <a:latin typeface="Script MT Bold" pitchFamily="66" charset="0"/>
                <a:sym typeface="Symbol" pitchFamily="18" charset="2"/>
              </a:rPr>
              <a:t>3</a:t>
            </a:r>
            <a:endParaRPr lang="en-US" altLang="zh-TW" sz="24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4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Basis and Dimension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(Chap. </a:t>
            </a:r>
            <a:r>
              <a:rPr lang="en-US" altLang="zh-TW" sz="3600" dirty="0" smtClean="0"/>
              <a:t>7.3)</a:t>
            </a:r>
            <a:endParaRPr lang="en-US" altLang="zh-TW" sz="3600" dirty="0"/>
          </a:p>
          <a:p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7.3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68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50828"/>
            <a:ext cx="7886700" cy="1325563"/>
          </a:xfrm>
        </p:spPr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9811" y="2009876"/>
            <a:ext cx="7886700" cy="4351338"/>
          </a:xfrm>
        </p:spPr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30195" y="2537884"/>
            <a:ext cx="611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- </a:t>
            </a:r>
            <a:r>
              <a:rPr lang="en-US" altLang="zh-TW" sz="2400" dirty="0">
                <a:sym typeface="Symbol" pitchFamily="18" charset="2"/>
              </a:rPr>
              <a:t>3</a:t>
            </a:r>
            <a:r>
              <a:rPr lang="en-US" altLang="zh-TW" sz="2400" i="1" dirty="0"/>
              <a:t>x</a:t>
            </a:r>
            <a:r>
              <a:rPr lang="en-US" altLang="zh-TW" sz="2400" dirty="0"/>
              <a:t> + 2, 3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>
                <a:sym typeface="Symbol" pitchFamily="18" charset="2"/>
              </a:rPr>
              <a:t> 5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Symbol" pitchFamily="18" charset="2"/>
              </a:rPr>
              <a:t>2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3} is a subset of </a:t>
            </a:r>
            <a:r>
              <a:rPr lang="en-US" altLang="zh-TW" sz="2400" dirty="0">
                <a:solidFill>
                  <a:srgbClr val="000000"/>
                </a:solidFill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2.</a:t>
            </a:r>
            <a:endParaRPr lang="en-US" altLang="zh-TW" sz="2400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9" y="3597138"/>
            <a:ext cx="6322537" cy="3466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30195" y="3047197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84867" y="3501717"/>
            <a:ext cx="9593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</a:t>
            </a:r>
            <a:endParaRPr lang="zh-TW" altLang="en-US" sz="2800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016792" y="6361214"/>
            <a:ext cx="3203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implies that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</a:t>
            </a:r>
            <a:r>
              <a:rPr lang="en-US" altLang="zh-TW" sz="2400" i="1" dirty="0"/>
              <a:t>c</a:t>
            </a:r>
            <a:r>
              <a:rPr lang="en-US" altLang="zh-TW" sz="2400" dirty="0"/>
              <a:t> = 0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995816" y="4666639"/>
            <a:ext cx="7548422" cy="558800"/>
            <a:chOff x="924654" y="4458253"/>
            <a:chExt cx="7548422" cy="55880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9734" y="4513344"/>
              <a:ext cx="35433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is a subset of 2x2 matrices.</a:t>
              </a:r>
            </a:p>
          </p:txBody>
        </p:sp>
        <p:pic>
          <p:nvPicPr>
            <p:cNvPr id="10" name="Picture 3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54" y="4458253"/>
              <a:ext cx="3987800" cy="558800"/>
            </a:xfrm>
            <a:prstGeom prst="rect">
              <a:avLst/>
            </a:prstGeom>
          </p:spPr>
        </p:pic>
      </p:grpSp>
      <p:pic>
        <p:nvPicPr>
          <p:cNvPr id="11" name="Picture 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05" y="5685563"/>
            <a:ext cx="6653426" cy="56955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584867" y="6334780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47019" y="5223898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90863" y="5593186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668655" y="5566561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62328" y="1051925"/>
            <a:ext cx="7637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A </a:t>
            </a:r>
            <a:r>
              <a:rPr lang="en-US" altLang="zh-TW" sz="2800" dirty="0">
                <a:solidFill>
                  <a:srgbClr val="FF0000"/>
                </a:solidFill>
              </a:rPr>
              <a:t>basis</a:t>
            </a:r>
            <a:r>
              <a:rPr lang="en-US" altLang="zh-TW" sz="2800" dirty="0"/>
              <a:t> for subspace V is a </a:t>
            </a:r>
            <a:r>
              <a:rPr lang="en-US" altLang="zh-TW" sz="2800" dirty="0">
                <a:solidFill>
                  <a:srgbClr val="0000FF"/>
                </a:solidFill>
              </a:rPr>
              <a:t>linearly independent </a:t>
            </a:r>
            <a:r>
              <a:rPr lang="en-US" altLang="zh-TW" sz="2800" dirty="0"/>
              <a:t>generation set of V.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397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2" grpId="0" animBg="1"/>
      <p:bldP spid="13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42331" y="3281190"/>
            <a:ext cx="3983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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i="1" dirty="0" err="1">
                <a:sym typeface="Symbol" pitchFamily="18" charset="2"/>
              </a:rPr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30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0 implies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i="1" baseline="-25000" dirty="0">
                <a:sym typeface="Symbol" pitchFamily="18" charset="2"/>
              </a:rPr>
              <a:t>i </a:t>
            </a:r>
            <a:r>
              <a:rPr lang="en-US" altLang="zh-TW" sz="2400" dirty="0">
                <a:sym typeface="Symbol" pitchFamily="18" charset="2"/>
              </a:rPr>
              <a:t>= 0 for all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.  </a:t>
            </a:r>
          </a:p>
        </p:txBody>
      </p:sp>
      <p:sp>
        <p:nvSpPr>
          <p:cNvPr id="6" name="矩形 5"/>
          <p:cNvSpPr/>
          <p:nvPr/>
        </p:nvSpPr>
        <p:spPr>
          <a:xfrm>
            <a:off x="1824776" y="2346368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infinite vector set</a:t>
            </a:r>
            <a:r>
              <a:rPr lang="en-US" altLang="zh-TW" sz="2400" i="1" dirty="0"/>
              <a:t> </a:t>
            </a:r>
            <a:r>
              <a:rPr lang="en-US" altLang="zh-TW" sz="2400" dirty="0"/>
              <a:t>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05008" y="2833489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79989" y="3223395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372400" y="4407081"/>
            <a:ext cx="2024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</a:t>
            </a:r>
            <a:r>
              <a:rPr lang="en-US" altLang="zh-TW" sz="2400" i="1" dirty="0"/>
              <a:t>e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, </a:t>
            </a:r>
            <a:r>
              <a:rPr lang="en-US" altLang="zh-TW" sz="2400" i="1" dirty="0"/>
              <a:t>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, </a:t>
            </a:r>
            <a:r>
              <a:rPr lang="en-US" altLang="zh-TW" sz="2400" i="1" dirty="0"/>
              <a:t>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02829" y="4385940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81820" y="4995459"/>
            <a:ext cx="2561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61848" y="4956954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871979" y="5492546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+ 2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+ 3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871979" y="6014733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+ 4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+ 9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61848" y="5492545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+ 2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+ 3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5261848" y="6006706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+ 4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+ 9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479989" y="433023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71471" y="428470"/>
            <a:ext cx="48387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If {v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……,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} are independent, and T is an isomorphism, {T(v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T(v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……, T(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)} are independent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9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741353" y="1825625"/>
            <a:ext cx="7119098" cy="1200329"/>
          </a:xfrm>
          <a:prstGeom prst="rect">
            <a:avLst/>
          </a:prstGeom>
          <a:solidFill>
            <a:srgbClr val="FF99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Theorem: </a:t>
            </a:r>
          </a:p>
          <a:p>
            <a:r>
              <a:rPr lang="en-US" altLang="zh-TW" sz="2400" dirty="0" smtClean="0"/>
              <a:t>If </a:t>
            </a:r>
            <a:r>
              <a:rPr lang="en-US" altLang="zh-TW" sz="2400" dirty="0"/>
              <a:t>{v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……,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} are independent, and T is an isomorphism, {T(v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T(v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……, T(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)} are independent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741353" y="3139668"/>
            <a:ext cx="7119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(Proof)  </a:t>
            </a:r>
          </a:p>
          <a:p>
            <a:r>
              <a:rPr lang="en-US" altLang="zh-TW" sz="2800" dirty="0" smtClean="0"/>
              <a:t>Suppose  a</a:t>
            </a:r>
            <a:r>
              <a:rPr lang="en-US" altLang="zh-TW" sz="2800" baseline="-25000" dirty="0" smtClean="0"/>
              <a:t>1 </a:t>
            </a:r>
            <a:r>
              <a:rPr lang="en-US" altLang="zh-TW" sz="2800" dirty="0" smtClean="0"/>
              <a:t>T(v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) + a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T(v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) + ……+ </a:t>
            </a:r>
            <a:r>
              <a:rPr lang="en-US" altLang="zh-TW" sz="2800" dirty="0" err="1" smtClean="0"/>
              <a:t>a</a:t>
            </a:r>
            <a:r>
              <a:rPr lang="en-US" altLang="zh-TW" sz="2800" baseline="-25000" dirty="0" err="1" smtClean="0"/>
              <a:t>k</a:t>
            </a:r>
            <a:r>
              <a:rPr lang="en-US" altLang="zh-TW" sz="2800" baseline="-25000" dirty="0" smtClean="0"/>
              <a:t> </a:t>
            </a:r>
            <a:r>
              <a:rPr lang="en-US" altLang="zh-TW" sz="2800" dirty="0" smtClean="0"/>
              <a:t>T(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k</a:t>
            </a:r>
            <a:r>
              <a:rPr lang="en-US" altLang="zh-TW" sz="2800" dirty="0" smtClean="0"/>
              <a:t>) = 0</a:t>
            </a:r>
          </a:p>
          <a:p>
            <a:endParaRPr lang="en-US" altLang="zh-TW" sz="2400" dirty="0"/>
          </a:p>
          <a:p>
            <a:r>
              <a:rPr lang="zh-TW" altLang="en-US" sz="2800" dirty="0" smtClean="0"/>
              <a:t>⇒ </a:t>
            </a:r>
            <a:r>
              <a:rPr lang="en-US" altLang="zh-TW" sz="2800" dirty="0" smtClean="0"/>
              <a:t>T(a</a:t>
            </a:r>
            <a:r>
              <a:rPr lang="en-US" altLang="zh-TW" sz="2800" baseline="-25000" dirty="0" smtClean="0"/>
              <a:t>1 </a:t>
            </a: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/>
              <a:t>) + </a:t>
            </a:r>
            <a:r>
              <a:rPr lang="en-US" altLang="zh-TW" sz="2800" dirty="0" smtClean="0"/>
              <a:t>T(a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/>
              <a:t>) + ……+ </a:t>
            </a:r>
            <a:r>
              <a:rPr lang="en-US" altLang="zh-TW" sz="2800" dirty="0" smtClean="0"/>
              <a:t>T(</a:t>
            </a:r>
            <a:r>
              <a:rPr lang="en-US" altLang="zh-TW" sz="2800" dirty="0" err="1" smtClean="0"/>
              <a:t>a</a:t>
            </a:r>
            <a:r>
              <a:rPr lang="en-US" altLang="zh-TW" sz="2800" baseline="-25000" dirty="0" err="1" smtClean="0"/>
              <a:t>k</a:t>
            </a:r>
            <a:r>
              <a:rPr lang="en-US" altLang="zh-TW" sz="2800" baseline="-25000" dirty="0" smtClean="0"/>
              <a:t>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k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0  </a:t>
            </a:r>
          </a:p>
          <a:p>
            <a:r>
              <a:rPr lang="zh-TW" altLang="en-US" sz="2800" dirty="0"/>
              <a:t>⇒ </a:t>
            </a:r>
            <a:r>
              <a:rPr lang="en-US" altLang="zh-TW" sz="2800" dirty="0"/>
              <a:t>T(a</a:t>
            </a:r>
            <a:r>
              <a:rPr lang="en-US" altLang="zh-TW" sz="2800" baseline="-25000" dirty="0"/>
              <a:t>1 </a:t>
            </a: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+ </a:t>
            </a:r>
            <a:r>
              <a:rPr lang="en-US" altLang="zh-TW" sz="2800" dirty="0" smtClean="0"/>
              <a:t>a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+ ……+ </a:t>
            </a:r>
            <a:r>
              <a:rPr lang="en-US" altLang="zh-TW" sz="2800" dirty="0" err="1" smtClean="0"/>
              <a:t>a</a:t>
            </a:r>
            <a:r>
              <a:rPr lang="en-US" altLang="zh-TW" sz="2800" baseline="-25000" dirty="0" err="1" smtClean="0"/>
              <a:t>k</a:t>
            </a:r>
            <a:r>
              <a:rPr lang="en-US" altLang="zh-TW" sz="2800" baseline="-25000" dirty="0" smtClean="0"/>
              <a:t> </a:t>
            </a:r>
            <a:r>
              <a:rPr lang="en-US" altLang="zh-TW" sz="2800" dirty="0" err="1"/>
              <a:t>v</a:t>
            </a:r>
            <a:r>
              <a:rPr lang="en-US" altLang="zh-TW" sz="2800" baseline="-25000" dirty="0" err="1"/>
              <a:t>k</a:t>
            </a:r>
            <a:r>
              <a:rPr lang="en-US" altLang="zh-TW" sz="2800" dirty="0"/>
              <a:t>)</a:t>
            </a:r>
            <a:r>
              <a:rPr lang="zh-TW" altLang="en-US" sz="2800" dirty="0"/>
              <a:t> </a:t>
            </a:r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0  </a:t>
            </a:r>
            <a:endParaRPr lang="en-US" altLang="zh-TW" sz="2800" dirty="0" smtClean="0"/>
          </a:p>
          <a:p>
            <a:r>
              <a:rPr lang="zh-TW" altLang="en-US" sz="2800" dirty="0" smtClean="0"/>
              <a:t>⇒ </a:t>
            </a:r>
            <a:r>
              <a:rPr lang="en-US" altLang="zh-TW" sz="2800" dirty="0" smtClean="0"/>
              <a:t>a</a:t>
            </a:r>
            <a:r>
              <a:rPr lang="en-US" altLang="zh-TW" sz="2800" baseline="-25000" dirty="0" smtClean="0"/>
              <a:t>1 </a:t>
            </a:r>
            <a:r>
              <a:rPr lang="en-US" altLang="zh-TW" sz="2800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+ a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v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 + ……+ </a:t>
            </a:r>
            <a:r>
              <a:rPr lang="en-US" altLang="zh-TW" sz="2800" dirty="0" err="1"/>
              <a:t>a</a:t>
            </a:r>
            <a:r>
              <a:rPr lang="en-US" altLang="zh-TW" sz="2800" baseline="-25000" dirty="0" err="1"/>
              <a:t>k</a:t>
            </a:r>
            <a:r>
              <a:rPr lang="en-US" altLang="zh-TW" sz="2800" baseline="-25000" dirty="0"/>
              <a:t>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k</a:t>
            </a:r>
            <a:r>
              <a:rPr lang="en-US" altLang="zh-TW" sz="2800" baseline="-25000" dirty="0" smtClean="0"/>
              <a:t> </a:t>
            </a:r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0  </a:t>
            </a:r>
            <a:r>
              <a:rPr lang="en-US" altLang="zh-TW" sz="2800" dirty="0" smtClean="0"/>
              <a:t>  -----  (one-to-one)</a:t>
            </a:r>
            <a:endParaRPr lang="en-US" altLang="zh-TW" sz="2800" dirty="0"/>
          </a:p>
          <a:p>
            <a:r>
              <a:rPr lang="zh-TW" altLang="en-US" sz="2800" dirty="0"/>
              <a:t>⇒ </a:t>
            </a:r>
            <a:r>
              <a:rPr lang="en-US" altLang="zh-TW" sz="2800" dirty="0"/>
              <a:t>a</a:t>
            </a:r>
            <a:r>
              <a:rPr lang="en-US" altLang="zh-TW" sz="2800" baseline="-25000" dirty="0"/>
              <a:t>1 </a:t>
            </a:r>
            <a:r>
              <a:rPr lang="en-US" altLang="zh-TW" sz="2800" dirty="0" smtClean="0"/>
              <a:t>= a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= ……= </a:t>
            </a:r>
            <a:r>
              <a:rPr lang="en-US" altLang="zh-TW" sz="2800" dirty="0" err="1" smtClean="0"/>
              <a:t>a</a:t>
            </a:r>
            <a:r>
              <a:rPr lang="en-US" altLang="zh-TW" sz="2800" baseline="-25000" dirty="0" err="1" smtClean="0"/>
              <a:t>k</a:t>
            </a:r>
            <a:r>
              <a:rPr lang="en-US" altLang="zh-TW" sz="2800" baseline="-25000" dirty="0" smtClean="0"/>
              <a:t>  </a:t>
            </a:r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0</a:t>
            </a:r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61360" y="2391461"/>
            <a:ext cx="485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For the subspace of all 2 x 2 matrices,</a:t>
            </a:r>
            <a:endParaRPr lang="en-US" altLang="zh-TW" sz="2400" dirty="0">
              <a:sym typeface="Symbol" pitchFamily="18" charset="2"/>
            </a:endParaRPr>
          </a:p>
        </p:txBody>
      </p:sp>
      <p:pic>
        <p:nvPicPr>
          <p:cNvPr id="6" name="Picture 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30019"/>
            <a:ext cx="4876800" cy="5588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8360" y="5318244"/>
            <a:ext cx="4762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 is a basis of </a:t>
            </a:r>
            <a:r>
              <a:rPr lang="en-US" altLang="zh-TW" sz="2400" dirty="0">
                <a:latin typeface="Script MT Bold" pitchFamily="66" charset="0"/>
              </a:rPr>
              <a:t>P</a:t>
            </a:r>
            <a:r>
              <a:rPr lang="en-US" altLang="zh-TW" sz="2400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360" y="2877522"/>
            <a:ext cx="166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The basis is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0098" y="3578586"/>
            <a:ext cx="1136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Dim = 4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89988" y="5318243"/>
            <a:ext cx="1306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Dim = </a:t>
            </a:r>
            <a:r>
              <a:rPr lang="en-US" altLang="zh-TW" sz="2400" dirty="0" err="1">
                <a:solidFill>
                  <a:srgbClr val="0000FF"/>
                </a:solidFill>
              </a:rPr>
              <a:t>inf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9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Representation of Object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Coordinate Transformation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642"/>
            <a:ext cx="8819016" cy="25136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54256" y="3875314"/>
            <a:ext cx="10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basis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691640" y="3543300"/>
            <a:ext cx="318795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287637" y="3543300"/>
            <a:ext cx="40581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582908" y="3543300"/>
            <a:ext cx="935537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89526" y="4943075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0000FF"/>
                </a:solidFill>
              </a:rPr>
              <a:t>P</a:t>
            </a:r>
            <a:r>
              <a:rPr lang="en-US" altLang="zh-TW" sz="2800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800" dirty="0">
                <a:solidFill>
                  <a:srgbClr val="0000FF"/>
                </a:solidFill>
              </a:rPr>
              <a:t>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91640" y="4948003"/>
            <a:ext cx="3257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/>
              <a:t>Basis: {1, </a:t>
            </a:r>
            <a:r>
              <a:rPr lang="en-US" altLang="zh-TW" sz="2800" i="1" dirty="0"/>
              <a:t>x</a:t>
            </a:r>
            <a:r>
              <a:rPr lang="en-US" altLang="zh-TW" sz="2800" dirty="0"/>
              <a:t>, </a:t>
            </a:r>
            <a:r>
              <a:rPr lang="en-US" altLang="zh-TW" sz="2800" i="1" dirty="0"/>
              <a:t>x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>
                <a:sym typeface="MT Extra" pitchFamily="18" charset="2"/>
              </a:rPr>
              <a:t>,</a:t>
            </a:r>
            <a:r>
              <a:rPr lang="en-US" altLang="zh-TW" sz="2800" dirty="0"/>
              <a:t> </a:t>
            </a:r>
            <a:r>
              <a:rPr lang="en-US" altLang="zh-TW" sz="2800" i="1" dirty="0" err="1"/>
              <a:t>x</a:t>
            </a:r>
            <a:r>
              <a:rPr lang="en-US" altLang="zh-TW" sz="2800" i="1" baseline="30000" dirty="0" err="1"/>
              <a:t>n</a:t>
            </a:r>
            <a:r>
              <a:rPr lang="en-US" altLang="zh-TW" sz="28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向右箭號 22"/>
          <p:cNvSpPr/>
          <p:nvPr/>
        </p:nvSpPr>
        <p:spPr>
          <a:xfrm>
            <a:off x="6407825" y="5674329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Coordinate 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Example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0461" y="1482599"/>
            <a:ext cx="79196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TW" sz="2800" b="1" dirty="0" smtClean="0"/>
              <a:t>Definition</a:t>
            </a:r>
          </a:p>
          <a:p>
            <a:pPr algn="just"/>
            <a:r>
              <a:rPr lang="en-US" altLang="zh-TW" sz="2800" dirty="0" smtClean="0"/>
              <a:t>Let </a:t>
            </a:r>
            <a:r>
              <a:rPr lang="en-US" altLang="zh-TW" sz="2800" dirty="0" smtClean="0">
                <a:latin typeface="Script MT Bold"/>
                <a:cs typeface="Script MT Bold"/>
              </a:rPr>
              <a:t>B</a:t>
            </a:r>
            <a:r>
              <a:rPr lang="en-US" altLang="zh-TW" sz="2800" dirty="0" smtClean="0"/>
              <a:t> be a basis for V, </a:t>
            </a:r>
            <a:r>
              <a:rPr lang="en-US" altLang="zh-TW" sz="2800" dirty="0" smtClean="0"/>
              <a:t> </a:t>
            </a:r>
            <a:r>
              <a:rPr lang="el-GR" altLang="zh-TW" sz="2800" dirty="0" smtClean="0"/>
              <a:t>Φ</a:t>
            </a:r>
            <a:r>
              <a:rPr lang="en-US" altLang="zh-TW" sz="2800" baseline="-25000" dirty="0" smtClean="0">
                <a:latin typeface="Script MT Bold"/>
                <a:cs typeface="Script MT Bold"/>
              </a:rPr>
              <a:t>B</a:t>
            </a:r>
            <a:r>
              <a:rPr lang="en-US" altLang="zh-TW" sz="2800" baseline="-25000" dirty="0" smtClean="0"/>
              <a:t> </a:t>
            </a:r>
            <a:r>
              <a:rPr lang="en-US" altLang="zh-TW" sz="2800" dirty="0" smtClean="0"/>
              <a:t>: </a:t>
            </a:r>
            <a:r>
              <a:rPr lang="en-US" altLang="zh-TW" sz="2800" dirty="0" smtClean="0"/>
              <a:t>V </a:t>
            </a:r>
            <a:r>
              <a:rPr lang="zh-TW" altLang="en-US" sz="2800" dirty="0" smtClean="0"/>
              <a:t>→ </a:t>
            </a:r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n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0000FF"/>
                </a:solidFill>
              </a:rPr>
              <a:t>coordinate transformation</a:t>
            </a:r>
            <a:r>
              <a:rPr lang="en-US" altLang="zh-TW" sz="2800" dirty="0" smtClean="0"/>
              <a:t>) is an isomorphism.  Any vector v in V,  </a:t>
            </a:r>
            <a:r>
              <a:rPr lang="el-GR" altLang="zh-TW" sz="2800" dirty="0"/>
              <a:t>Φ</a:t>
            </a:r>
            <a:r>
              <a:rPr lang="en-US" altLang="zh-TW" sz="2800" baseline="-25000" dirty="0" smtClean="0">
                <a:latin typeface="Script MT Bold"/>
                <a:cs typeface="Script MT Bold"/>
              </a:rPr>
              <a:t>B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(v) is called the </a:t>
            </a:r>
            <a:r>
              <a:rPr lang="en-US" altLang="zh-TW" sz="2800" dirty="0" smtClean="0">
                <a:solidFill>
                  <a:srgbClr val="0000FF"/>
                </a:solidFill>
              </a:rPr>
              <a:t>coordinate vector</a:t>
            </a:r>
            <a:r>
              <a:rPr lang="en-US" altLang="zh-TW" sz="2800" dirty="0" smtClean="0"/>
              <a:t> of v relative to </a:t>
            </a:r>
            <a:r>
              <a:rPr lang="en-US" altLang="zh-TW" sz="2800" dirty="0">
                <a:latin typeface="Script MT Bold"/>
                <a:cs typeface="Script MT Bold"/>
              </a:rPr>
              <a:t>B</a:t>
            </a:r>
            <a:r>
              <a:rPr lang="en-US" altLang="zh-TW" sz="2800" dirty="0" smtClean="0"/>
              <a:t>, written as [</a:t>
            </a:r>
            <a:r>
              <a:rPr lang="en-US" altLang="zh-TW" sz="2800" dirty="0" smtClean="0"/>
              <a:t>v]</a:t>
            </a:r>
            <a:r>
              <a:rPr lang="en-US" altLang="zh-TW" sz="2800" baseline="-25000" dirty="0" smtClean="0">
                <a:latin typeface="Script MT Bold"/>
                <a:cs typeface="Script MT Bold"/>
              </a:rPr>
              <a:t>B</a:t>
            </a:r>
            <a:endParaRPr lang="en-US" altLang="zh-TW" sz="2800" dirty="0">
              <a:sym typeface="Symbol" pitchFamily="18" charset="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8650" y="4670523"/>
            <a:ext cx="5836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Script MT Bold"/>
                <a:cs typeface="Script MT Bold"/>
              </a:rPr>
              <a:t>B </a:t>
            </a:r>
            <a:r>
              <a:rPr lang="en-US" altLang="zh-TW" sz="2800" dirty="0" smtClean="0"/>
              <a:t>= {</a:t>
            </a:r>
            <a:r>
              <a:rPr lang="en-US" altLang="zh-TW" sz="2800" dirty="0"/>
              <a:t>1, </a:t>
            </a:r>
            <a:r>
              <a:rPr lang="en-US" altLang="zh-TW" sz="2800" i="1" dirty="0"/>
              <a:t>x</a:t>
            </a:r>
            <a:r>
              <a:rPr lang="en-US" altLang="zh-TW" sz="2800" dirty="0"/>
              <a:t>, </a:t>
            </a:r>
            <a:r>
              <a:rPr lang="en-US" altLang="zh-TW" sz="2800" i="1" dirty="0"/>
              <a:t>x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>
                <a:sym typeface="MT Extra" pitchFamily="18" charset="2"/>
              </a:rPr>
              <a:t>,</a:t>
            </a:r>
            <a:r>
              <a:rPr lang="en-US" altLang="zh-TW" sz="2800" dirty="0"/>
              <a:t> </a:t>
            </a:r>
            <a:r>
              <a:rPr lang="en-US" altLang="zh-TW" sz="2800" i="1" dirty="0" err="1" smtClean="0"/>
              <a:t>x</a:t>
            </a:r>
            <a:r>
              <a:rPr lang="en-US" altLang="zh-TW" sz="2800" i="1" baseline="30000" dirty="0" err="1" smtClean="0"/>
              <a:t>n</a:t>
            </a:r>
            <a:r>
              <a:rPr lang="en-US" altLang="zh-TW" sz="2800" dirty="0" smtClean="0"/>
              <a:t>} </a:t>
            </a:r>
            <a:r>
              <a:rPr lang="en-US" altLang="zh-TW" sz="2800" dirty="0"/>
              <a:t>is a basis </a:t>
            </a:r>
            <a:r>
              <a:rPr lang="en-US" altLang="zh-TW" sz="2800" dirty="0" smtClean="0"/>
              <a:t>for </a:t>
            </a:r>
            <a:r>
              <a:rPr lang="en-US" altLang="zh-TW" sz="2800" dirty="0" err="1" smtClean="0">
                <a:latin typeface="Script MT Bold" pitchFamily="66" charset="0"/>
              </a:rPr>
              <a:t>P</a:t>
            </a:r>
            <a:r>
              <a:rPr lang="en-US" altLang="zh-TW" sz="2800" baseline="-25000" dirty="0" err="1" smtClean="0">
                <a:latin typeface="Script MT Bold" pitchFamily="66" charset="0"/>
              </a:rPr>
              <a:t>n</a:t>
            </a:r>
            <a:r>
              <a:rPr lang="en-US" altLang="zh-TW" sz="2800" dirty="0" smtClean="0"/>
              <a:t>.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28650" y="5296535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96535"/>
                <a:ext cx="454079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098034" y="4933711"/>
                <a:ext cx="24697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altLang="zh-TW" sz="2800" baseline="-25000" dirty="0">
                          <a:latin typeface="Script MT Bold"/>
                          <a:cs typeface="Script MT Bold"/>
                        </a:rPr>
                        <m:t>B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034" y="4933711"/>
                <a:ext cx="2469715" cy="15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087" y="34982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Coordinate 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66864" y="1338876"/>
                <a:ext cx="7020696" cy="1197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800" dirty="0" smtClean="0"/>
                  <a:t>Let 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B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/>
                  <a:t>}  and 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/>
                  <a:t>}  </a:t>
                </a:r>
              </a:p>
              <a:p>
                <a:r>
                  <a:rPr lang="en-US" altLang="zh-TW" sz="2800" dirty="0" smtClean="0"/>
                  <a:t>be two bases  of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R</a:t>
                </a:r>
                <a:r>
                  <a:rPr lang="en-US" altLang="zh-TW" sz="2800" baseline="30000" dirty="0" smtClean="0">
                    <a:latin typeface="Script MT Bold"/>
                    <a:cs typeface="Script MT Bold"/>
                  </a:rPr>
                  <a:t>2</a:t>
                </a:r>
                <a:endParaRPr lang="zh-TW" altLang="en-US" sz="2800" baseline="30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64" y="1338876"/>
                <a:ext cx="7020696" cy="1197764"/>
              </a:xfrm>
              <a:prstGeom prst="rect">
                <a:avLst/>
              </a:prstGeom>
              <a:blipFill>
                <a:blip r:embed="rId2"/>
                <a:stretch>
                  <a:fillRect l="-3038" b="-173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45553" y="2707777"/>
                <a:ext cx="7020696" cy="8617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What is the matrix M such that</a:t>
                </a:r>
              </a:p>
              <a:p>
                <a:pPr algn="ctr"/>
                <a:r>
                  <a:rPr lang="en-US" altLang="zh-TW" sz="28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C</m:t>
                    </m:r>
                  </m:oMath>
                </a14:m>
                <a:r>
                  <a:rPr lang="zh-TW" altLang="en-US" sz="2800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2800" baseline="-25000" dirty="0" smtClean="0"/>
                  <a:t> </a:t>
                </a:r>
                <a:r>
                  <a:rPr lang="en-US" altLang="zh-TW" sz="2800" dirty="0" smtClean="0"/>
                  <a:t>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B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?</a:t>
                </a:r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53" y="2707777"/>
                <a:ext cx="7020696" cy="861774"/>
              </a:xfrm>
              <a:prstGeom prst="rect">
                <a:avLst/>
              </a:prstGeom>
              <a:blipFill>
                <a:blip r:embed="rId3"/>
                <a:stretch>
                  <a:fillRect t="-11972" b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71374" y="5164799"/>
                <a:ext cx="7020696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2800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2800" baseline="-25000" dirty="0" smtClean="0"/>
                  <a:t> </a:t>
                </a:r>
                <a:r>
                  <a:rPr lang="en-US" altLang="zh-TW" sz="2800" dirty="0" smtClean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B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                 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zh-TW" altLang="en-US" sz="2800" baseline="-25000" dirty="0"/>
                      <m:t>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C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C</m:t>
                    </m:r>
                  </m:oMath>
                </a14:m>
                <a:endParaRPr lang="en-US" altLang="zh-TW" sz="2800" b="0" baseline="-25000" dirty="0" smtClean="0">
                  <a:cs typeface="Script MT 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altLang="zh-TW" sz="28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b="0" i="0" baseline="-25000" dirty="0" smtClean="0">
                        <a:latin typeface="Script MT Bold"/>
                        <a:cs typeface="Script MT Bold"/>
                      </a:rPr>
                      <m:t>C</m:t>
                    </m:r>
                  </m:oMath>
                </a14:m>
                <a:r>
                  <a:rPr lang="zh-TW" altLang="en-US" sz="2800" baseline="-25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 smtClean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b="0" i="0" baseline="30000" dirty="0" smtClean="0"/>
                      <m:t>−1</m:t>
                    </m:r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C</m:t>
                    </m:r>
                    <m:r>
                      <a:rPr lang="en-US" altLang="zh-TW" sz="2800" i="1" baseline="-25000" dirty="0">
                        <a:latin typeface="Cambria Math" panose="02040503050406030204" pitchFamily="18" charset="0"/>
                        <a:cs typeface="Script MT Bold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B</m:t>
                    </m:r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B</m:t>
                    </m:r>
                  </m:oMath>
                </a14:m>
                <a:endParaRPr lang="zh-TW" altLang="en-US" sz="2800" baseline="-25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74" y="5164799"/>
                <a:ext cx="7020696" cy="1292662"/>
              </a:xfrm>
              <a:prstGeom prst="rect">
                <a:avLst/>
              </a:prstGeom>
              <a:blipFill>
                <a:blip r:embed="rId4"/>
                <a:stretch>
                  <a:fillRect t="-8019" b="-165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56449" y="3706280"/>
                <a:ext cx="3120150" cy="968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i="1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TW" sz="3200" baseline="-25000" dirty="0" smtClean="0">
                          <a:latin typeface="Script MT Bold"/>
                          <a:cs typeface="Script MT Bold"/>
                        </a:rPr>
                        <m:t>B</m:t>
                      </m:r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49" y="3706280"/>
                <a:ext cx="3120150" cy="9687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556344" y="3706280"/>
                <a:ext cx="2453300" cy="968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 i="1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TW" sz="3200" b="0" i="0" baseline="-25000" dirty="0" smtClean="0">
                          <a:latin typeface="Script MT Bold"/>
                          <a:cs typeface="Script MT Bold"/>
                        </a:rPr>
                        <m:t>C</m:t>
                      </m:r>
                      <m:r>
                        <a:rPr kumimoji="0" lang="en-US" altLang="zh-TW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44" y="3706280"/>
                <a:ext cx="2453300" cy="968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5422" y="5944791"/>
            <a:ext cx="158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w.r.t. standard basis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1982270" y="5549462"/>
            <a:ext cx="540213" cy="283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things can be considered as “vectors”.</a:t>
            </a:r>
          </a:p>
          <a:p>
            <a:pPr lvl="1"/>
            <a:r>
              <a:rPr lang="en-US" altLang="zh-TW" sz="2800" dirty="0"/>
              <a:t>E.g. a function can be regarded as a vector</a:t>
            </a:r>
          </a:p>
          <a:p>
            <a:r>
              <a:rPr lang="en-US" altLang="zh-TW" dirty="0"/>
              <a:t>We can apply the concept we learned on those “vectors”.</a:t>
            </a:r>
          </a:p>
          <a:p>
            <a:pPr lvl="1"/>
            <a:r>
              <a:rPr lang="en-US" altLang="zh-TW" sz="2800" dirty="0"/>
              <a:t>Linear combination</a:t>
            </a:r>
          </a:p>
          <a:p>
            <a:pPr lvl="1"/>
            <a:r>
              <a:rPr lang="en-US" altLang="zh-TW" sz="2800" dirty="0"/>
              <a:t>Span</a:t>
            </a:r>
          </a:p>
          <a:p>
            <a:pPr lvl="1"/>
            <a:r>
              <a:rPr lang="en-US" altLang="zh-TW" sz="2800" dirty="0"/>
              <a:t>Basis</a:t>
            </a:r>
          </a:p>
          <a:p>
            <a:pPr lvl="1"/>
            <a:r>
              <a:rPr lang="en-US" altLang="zh-TW" sz="2800" dirty="0"/>
              <a:t>Orthogonal </a:t>
            </a:r>
            <a:r>
              <a:rPr lang="en-US" altLang="zh-TW" sz="2800" dirty="0" smtClean="0"/>
              <a:t>……</a:t>
            </a:r>
            <a:endParaRPr lang="en-US" altLang="zh-TW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7.1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352256" y="4524672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824833" y="4524671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38597" y="585023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4866046" y="477306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138597" y="5110242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574467" y="582034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212868" y="4601532"/>
                <a:ext cx="333168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68" y="4601532"/>
                <a:ext cx="333168" cy="90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440317" y="5074557"/>
                <a:ext cx="1041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7" y="5074557"/>
                <a:ext cx="1041246" cy="276999"/>
              </a:xfrm>
              <a:prstGeom prst="rect">
                <a:avLst/>
              </a:prstGeom>
              <a:blipFill>
                <a:blip r:embed="rId3"/>
                <a:stretch>
                  <a:fillRect l="-4706" t="-4348" r="-5294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824389" y="4245360"/>
                <a:ext cx="106663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89" y="4245360"/>
                <a:ext cx="1066638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7618761" y="4572915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  <p:bldP spid="9" grpId="0" animBg="1"/>
      <p:bldP spid="11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Matrix </a:t>
            </a:r>
            <a:r>
              <a:rPr lang="en-US" altLang="zh-TW" dirty="0" smtClean="0"/>
              <a:t>Representations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of Linear </a:t>
            </a:r>
            <a:r>
              <a:rPr lang="en-US" altLang="zh-TW" dirty="0" smtClean="0"/>
              <a:t>Operators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(Chap. </a:t>
            </a:r>
            <a:r>
              <a:rPr lang="en-US" altLang="zh-TW" sz="3600" dirty="0" smtClean="0"/>
              <a:t>7.4)</a:t>
            </a:r>
            <a:endParaRPr lang="en-US" altLang="zh-TW" sz="3600" dirty="0"/>
          </a:p>
          <a:p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7.3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4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8650" y="1900009"/>
            <a:ext cx="791968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endParaRPr lang="en-US" altLang="zh-TW" sz="2800" dirty="0" smtClean="0"/>
          </a:p>
          <a:p>
            <a:pPr algn="just"/>
            <a:r>
              <a:rPr lang="en-US" altLang="zh-TW" sz="2800" dirty="0" smtClean="0"/>
              <a:t>Let T be a linear operator from </a:t>
            </a:r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baseline="30000" dirty="0" smtClean="0">
                <a:latin typeface="Script MT Bold"/>
                <a:cs typeface="Script MT Bold"/>
              </a:rPr>
              <a:t>n</a:t>
            </a:r>
            <a:r>
              <a:rPr lang="en-US" altLang="zh-TW" sz="2800" dirty="0" smtClean="0">
                <a:latin typeface="Script MT Bold"/>
                <a:cs typeface="Script MT Bold"/>
              </a:rPr>
              <a:t> </a:t>
            </a:r>
            <a:r>
              <a:rPr lang="en-US" altLang="zh-TW" sz="2800" dirty="0" smtClean="0"/>
              <a:t>to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baseline="30000" dirty="0">
                <a:latin typeface="Script MT Bold"/>
                <a:cs typeface="Script MT Bold"/>
              </a:rPr>
              <a:t>n </a:t>
            </a:r>
            <a:r>
              <a:rPr lang="en-US" altLang="zh-TW" sz="2800" dirty="0" smtClean="0"/>
              <a:t> with  standard basis  </a:t>
            </a:r>
            <a:r>
              <a:rPr lang="en-US" altLang="zh-TW" sz="2800" dirty="0" smtClean="0">
                <a:latin typeface="Script MT Bold"/>
                <a:cs typeface="Script MT Bold"/>
              </a:rPr>
              <a:t>E</a:t>
            </a:r>
            <a:r>
              <a:rPr lang="en-US" altLang="zh-TW" sz="2800" dirty="0" smtClean="0"/>
              <a:t> ={e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, e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, …, </a:t>
            </a:r>
            <a:r>
              <a:rPr lang="en-US" altLang="zh-TW" sz="2800" dirty="0" err="1" smtClean="0"/>
              <a:t>e</a:t>
            </a:r>
            <a:r>
              <a:rPr lang="en-US" altLang="zh-TW" sz="2800" baseline="-25000" dirty="0" err="1" smtClean="0"/>
              <a:t>n</a:t>
            </a:r>
            <a:r>
              <a:rPr lang="en-US" altLang="zh-TW" sz="2800" dirty="0" smtClean="0"/>
              <a:t>}.  Then the matrix representation of T w.r.t. </a:t>
            </a:r>
            <a:r>
              <a:rPr lang="en-US" altLang="zh-TW" sz="2800" dirty="0" smtClean="0">
                <a:latin typeface="Script MT Bold"/>
                <a:cs typeface="Script MT Bold"/>
              </a:rPr>
              <a:t>E </a:t>
            </a:r>
            <a:r>
              <a:rPr lang="en-US" altLang="zh-TW" sz="2800" dirty="0" smtClean="0"/>
              <a:t> is </a:t>
            </a:r>
          </a:p>
          <a:p>
            <a:pPr algn="ctr"/>
            <a:r>
              <a:rPr lang="en-US" altLang="zh-TW" sz="3600" dirty="0" smtClean="0"/>
              <a:t>[T]</a:t>
            </a:r>
            <a:r>
              <a:rPr lang="en-US" altLang="zh-TW" sz="3600" baseline="-25000" dirty="0" smtClean="0">
                <a:latin typeface="Script MT Bold"/>
                <a:cs typeface="Script MT Bold"/>
              </a:rPr>
              <a:t>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[ [T(e</a:t>
            </a:r>
            <a:r>
              <a:rPr lang="en-US" altLang="zh-TW" sz="3600" baseline="-25000" dirty="0" smtClean="0"/>
              <a:t>1</a:t>
            </a:r>
            <a:r>
              <a:rPr lang="en-US" altLang="zh-TW" sz="3600" dirty="0" smtClean="0"/>
              <a:t>)</a:t>
            </a:r>
            <a:r>
              <a:rPr lang="en-US" altLang="zh-TW" sz="3600" baseline="-25000" dirty="0" smtClean="0">
                <a:latin typeface="Script MT Bold"/>
                <a:cs typeface="Script MT Bold"/>
              </a:rPr>
              <a:t>E</a:t>
            </a:r>
            <a:r>
              <a:rPr lang="zh-TW" altLang="en-US" sz="3600" baseline="-25000" dirty="0" smtClean="0">
                <a:latin typeface="Script MT Bold"/>
                <a:cs typeface="Script MT Bold"/>
              </a:rPr>
              <a:t>   </a:t>
            </a:r>
            <a:r>
              <a:rPr lang="en-US" altLang="zh-TW" sz="3600" dirty="0" smtClean="0"/>
              <a:t>T(e</a:t>
            </a:r>
            <a:r>
              <a:rPr lang="en-US" altLang="zh-TW" sz="3600" baseline="-25000" dirty="0" smtClean="0"/>
              <a:t>2</a:t>
            </a:r>
            <a:r>
              <a:rPr lang="en-US" altLang="zh-TW" sz="3600" dirty="0" smtClean="0"/>
              <a:t>)</a:t>
            </a:r>
            <a:r>
              <a:rPr lang="en-US" altLang="zh-TW" sz="3600" baseline="-25000" dirty="0" smtClean="0">
                <a:latin typeface="Script MT Bold"/>
                <a:cs typeface="Script MT Bold"/>
              </a:rPr>
              <a:t>E</a:t>
            </a:r>
            <a:r>
              <a:rPr lang="zh-TW" altLang="en-US" sz="3600" baseline="-25000" dirty="0" smtClean="0">
                <a:latin typeface="Script MT Bold"/>
                <a:cs typeface="Script MT Bold"/>
              </a:rPr>
              <a:t>   </a:t>
            </a:r>
            <a:r>
              <a:rPr lang="en-US" altLang="zh-TW" sz="3600" baseline="-25000" dirty="0" smtClean="0">
                <a:latin typeface="Script MT Bold"/>
                <a:cs typeface="Script MT Bold"/>
              </a:rPr>
              <a:t>…   </a:t>
            </a:r>
            <a:r>
              <a:rPr lang="en-US" altLang="zh-TW" sz="3600" dirty="0" smtClean="0"/>
              <a:t>T(</a:t>
            </a:r>
            <a:r>
              <a:rPr lang="en-US" altLang="zh-TW" sz="3600" dirty="0" err="1" smtClean="0"/>
              <a:t>e</a:t>
            </a:r>
            <a:r>
              <a:rPr lang="en-US" altLang="zh-TW" sz="3600" baseline="-25000" dirty="0" err="1" smtClean="0"/>
              <a:t>n</a:t>
            </a:r>
            <a:r>
              <a:rPr lang="en-US" altLang="zh-TW" sz="3600" dirty="0" smtClean="0"/>
              <a:t>)</a:t>
            </a:r>
            <a:r>
              <a:rPr lang="en-US" altLang="zh-TW" sz="3600" baseline="-25000" dirty="0" smtClean="0">
                <a:latin typeface="Script MT Bold"/>
                <a:cs typeface="Script MT Bold"/>
              </a:rPr>
              <a:t>E</a:t>
            </a:r>
            <a:r>
              <a:rPr lang="zh-TW" altLang="en-US" sz="3600" baseline="-25000" dirty="0" smtClean="0">
                <a:latin typeface="Script MT Bold"/>
                <a:cs typeface="Script MT Bold"/>
              </a:rPr>
              <a:t>  </a:t>
            </a:r>
            <a:r>
              <a:rPr lang="en-US" altLang="zh-TW" sz="3600" dirty="0" smtClean="0"/>
              <a:t>]</a:t>
            </a:r>
          </a:p>
          <a:p>
            <a:pPr algn="just"/>
            <a:endParaRPr lang="en-US" altLang="zh-TW" sz="2800" dirty="0" smtClean="0"/>
          </a:p>
          <a:p>
            <a:pPr algn="just"/>
            <a:endParaRPr lang="en-US" altLang="zh-TW" sz="2800" dirty="0"/>
          </a:p>
          <a:p>
            <a:pPr algn="just"/>
            <a:endParaRPr lang="en-US" altLang="zh-TW" sz="2800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450498" y="180075"/>
                <a:ext cx="862224" cy="198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 smtClean="0"/>
                  <a:t>e</a:t>
                </a:r>
                <a:r>
                  <a:rPr lang="en-US" altLang="zh-TW" sz="2800" baseline="-25000" dirty="0" err="1" smtClean="0"/>
                  <a:t>i</a:t>
                </a:r>
                <a:r>
                  <a:rPr lang="en-US" altLang="zh-TW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98" y="180075"/>
                <a:ext cx="862224" cy="1981312"/>
              </a:xfrm>
              <a:prstGeom prst="rect">
                <a:avLst/>
              </a:prstGeom>
              <a:blipFill>
                <a:blip r:embed="rId2"/>
                <a:stretch>
                  <a:fillRect l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7312722" y="986065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i-th</a:t>
            </a:r>
            <a:r>
              <a:rPr lang="en-US" altLang="zh-TW" dirty="0"/>
              <a:t>  </a:t>
            </a:r>
            <a:r>
              <a:rPr lang="en-US" altLang="zh-TW" dirty="0" smtClean="0"/>
              <a:t>coordinate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529496" y="4877195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02073" y="4877194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43260" y="6163723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10233" y="6202757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3043286" y="512559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514743" y="5183184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3234346" y="4778550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687498" y="5270881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 smtClean="0"/>
              <a:t>e</a:t>
            </a:r>
            <a:r>
              <a:rPr lang="en-US" altLang="zh-TW" sz="2400" baseline="-25000" dirty="0" err="1" smtClean="0"/>
              <a:t>i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39196" y="4997572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T(</a:t>
            </a:r>
            <a:r>
              <a:rPr lang="en-US" altLang="zh-TW" sz="2400" dirty="0" err="1" smtClean="0"/>
              <a:t>e</a:t>
            </a:r>
            <a:r>
              <a:rPr lang="en-US" altLang="zh-TW" sz="2400" baseline="-25000" dirty="0" err="1"/>
              <a:t>i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14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7" grpId="0" animBg="1"/>
      <p:bldP spid="8" grpId="0" animBg="1"/>
      <p:bldP spid="9" grpId="0"/>
      <p:bldP spid="10" grpId="0"/>
      <p:bldP spid="11" grpId="0" animBg="1"/>
      <p:bldP spid="14" grpId="0" animBg="1"/>
      <p:bldP spid="16" grpId="0" animBg="1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</a:t>
            </a:r>
            <a:r>
              <a:rPr lang="en-US" altLang="zh-TW" dirty="0" smtClean="0"/>
              <a:t>Transformation and Matrix</a:t>
            </a:r>
            <a:endParaRPr lang="zh-TW" altLang="en-US" dirty="0"/>
          </a:p>
        </p:txBody>
      </p:sp>
      <p:pic>
        <p:nvPicPr>
          <p:cNvPr id="9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67" y="1905958"/>
            <a:ext cx="6950370" cy="158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377" y="2305563"/>
                <a:ext cx="180979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3600" dirty="0"/>
                            <m:t> 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  <m:r>
                        <a:rPr lang="en-US" altLang="zh-TW" sz="3600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7" y="2305563"/>
                <a:ext cx="180979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2085836" y="4439615"/>
            <a:ext cx="4972328" cy="1465016"/>
            <a:chOff x="1893750" y="1949531"/>
            <a:chExt cx="4972328" cy="1465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1893750" y="2405040"/>
                  <a:ext cx="112851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3600" b="0" i="0" smtClean="0">
                            <a:latin typeface="Cambria Math" panose="02040503050406030204" pitchFamily="18" charset="0"/>
                          </a:rPr>
                          <m:t>Ax</m:t>
                        </m:r>
                        <m:r>
                          <a:rPr lang="en-US" altLang="zh-TW" sz="36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</m:oMath>
                    </m:oMathPara>
                  </a14:m>
                  <a:endParaRPr lang="zh-TW" alt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50" y="2405040"/>
                  <a:ext cx="1128514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3022264" y="1949531"/>
                  <a:ext cx="2892761" cy="14650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264" y="1949531"/>
                  <a:ext cx="2892761" cy="14650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群組 14"/>
            <p:cNvGrpSpPr/>
            <p:nvPr/>
          </p:nvGrpSpPr>
          <p:grpSpPr>
            <a:xfrm>
              <a:off x="5415878" y="1949531"/>
              <a:ext cx="1450200" cy="1436868"/>
              <a:chOff x="1990877" y="2849599"/>
              <a:chExt cx="1450200" cy="14368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字方塊 15"/>
                  <p:cNvSpPr txBox="1"/>
                  <p:nvPr/>
                </p:nvSpPr>
                <p:spPr>
                  <a:xfrm>
                    <a:off x="2553398" y="2849599"/>
                    <a:ext cx="887679" cy="143686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3600" b="0" i="1" baseline="-250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3600" b="0" i="1" baseline="-25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3600" b="0" i="1" baseline="-250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zh-TW" altLang="en-US" sz="3600" dirty="0"/>
                  </a:p>
                </p:txBody>
              </p:sp>
            </mc:Choice>
            <mc:Fallback xmlns="">
              <p:sp>
                <p:nvSpPr>
                  <p:cNvPr id="16" name="文字方塊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3398" y="2849599"/>
                    <a:ext cx="887679" cy="1436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66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文字方塊 16"/>
              <p:cNvSpPr txBox="1"/>
              <p:nvPr/>
            </p:nvSpPr>
            <p:spPr>
              <a:xfrm>
                <a:off x="1990877" y="3171490"/>
                <a:ext cx="737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TW" altLang="en-US" sz="3600" dirty="0"/>
              </a:p>
            </p:txBody>
          </p:sp>
        </p:grpSp>
      </p:grpSp>
      <p:sp>
        <p:nvSpPr>
          <p:cNvPr id="19" name="文字方塊 1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628650" y="1900009"/>
                <a:ext cx="8332470" cy="5722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TW" sz="2800" dirty="0" smtClean="0"/>
                  <a:t>Let T be a linear operator on vector space V with basis 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B</a:t>
                </a:r>
                <a:r>
                  <a:rPr lang="en-US" altLang="zh-TW" sz="2800" dirty="0" smtClean="0"/>
                  <a:t> ={v</a:t>
                </a:r>
                <a:r>
                  <a:rPr lang="en-US" altLang="zh-TW" sz="2800" baseline="-25000" dirty="0" smtClean="0"/>
                  <a:t>1</a:t>
                </a:r>
                <a:r>
                  <a:rPr lang="en-US" altLang="zh-TW" sz="2800" dirty="0" smtClean="0"/>
                  <a:t>, v</a:t>
                </a:r>
                <a:r>
                  <a:rPr lang="en-US" altLang="zh-TW" sz="2800" baseline="-25000" dirty="0" smtClean="0"/>
                  <a:t>2</a:t>
                </a:r>
                <a:r>
                  <a:rPr lang="en-US" altLang="zh-TW" sz="2800" dirty="0" smtClean="0"/>
                  <a:t>, …, </a:t>
                </a:r>
                <a:r>
                  <a:rPr lang="en-US" altLang="zh-TW" sz="2800" dirty="0" err="1" smtClean="0"/>
                  <a:t>v</a:t>
                </a:r>
                <a:r>
                  <a:rPr lang="en-US" altLang="zh-TW" sz="2800" baseline="-25000" dirty="0" err="1" smtClean="0"/>
                  <a:t>n</a:t>
                </a:r>
                <a:r>
                  <a:rPr lang="en-US" altLang="zh-TW" sz="2800" dirty="0" smtClean="0"/>
                  <a:t>}.  Then the matrix representation of T w.r.t.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B </a:t>
                </a:r>
                <a:r>
                  <a:rPr lang="en-US" altLang="zh-TW" sz="2800" dirty="0" smtClean="0"/>
                  <a:t> is </a:t>
                </a:r>
              </a:p>
              <a:p>
                <a:pPr algn="ctr"/>
                <a:r>
                  <a:rPr lang="en-US" altLang="zh-TW" sz="3600" dirty="0" smtClean="0"/>
                  <a:t>[T]</a:t>
                </a:r>
                <a:r>
                  <a:rPr lang="en-US" altLang="zh-TW" sz="3600" baseline="-25000" dirty="0" smtClean="0">
                    <a:latin typeface="Script MT Bold"/>
                    <a:cs typeface="Script MT Bold"/>
                  </a:rPr>
                  <a:t>B</a:t>
                </a:r>
                <a:r>
                  <a:rPr lang="zh-TW" altLang="en-US" sz="3600" dirty="0" smtClean="0"/>
                  <a:t> </a:t>
                </a:r>
                <a:r>
                  <a:rPr lang="en-US" altLang="zh-TW" sz="3600" dirty="0" smtClean="0"/>
                  <a:t>=</a:t>
                </a:r>
                <a:r>
                  <a:rPr lang="zh-TW" altLang="en-US" sz="3600" dirty="0" smtClean="0"/>
                  <a:t> </a:t>
                </a:r>
                <a:r>
                  <a:rPr lang="en-US" altLang="zh-TW" sz="3600" dirty="0" smtClean="0"/>
                  <a:t>[ [T(</a:t>
                </a:r>
                <a:r>
                  <a:rPr lang="en-US" altLang="zh-TW" sz="3600" dirty="0"/>
                  <a:t>v</a:t>
                </a:r>
                <a:r>
                  <a:rPr lang="en-US" altLang="zh-TW" sz="3600" baseline="-25000" dirty="0"/>
                  <a:t>1</a:t>
                </a:r>
                <a:r>
                  <a:rPr lang="en-US" altLang="zh-TW" sz="3600" dirty="0" smtClean="0"/>
                  <a:t>)</a:t>
                </a:r>
                <a:r>
                  <a:rPr lang="en-US" altLang="zh-TW" sz="3600" baseline="-25000" dirty="0" smtClean="0">
                    <a:latin typeface="Script MT Bold"/>
                    <a:cs typeface="Script MT Bold"/>
                  </a:rPr>
                  <a:t>B</a:t>
                </a:r>
                <a:r>
                  <a:rPr lang="zh-TW" altLang="en-US" sz="3600" baseline="-25000" dirty="0" smtClean="0">
                    <a:latin typeface="Script MT Bold"/>
                    <a:cs typeface="Script MT Bold"/>
                  </a:rPr>
                  <a:t>   </a:t>
                </a:r>
                <a:r>
                  <a:rPr lang="en-US" altLang="zh-TW" sz="3600" dirty="0" smtClean="0"/>
                  <a:t>T(v</a:t>
                </a:r>
                <a:r>
                  <a:rPr lang="en-US" altLang="zh-TW" sz="3600" baseline="-25000" dirty="0" smtClean="0"/>
                  <a:t>2</a:t>
                </a:r>
                <a:r>
                  <a:rPr lang="en-US" altLang="zh-TW" sz="3600" dirty="0" smtClean="0"/>
                  <a:t>)</a:t>
                </a:r>
                <a:r>
                  <a:rPr lang="en-US" altLang="zh-TW" sz="3600" baseline="-25000" dirty="0" smtClean="0">
                    <a:latin typeface="Script MT Bold"/>
                    <a:cs typeface="Script MT Bold"/>
                  </a:rPr>
                  <a:t>B</a:t>
                </a:r>
                <a:r>
                  <a:rPr lang="zh-TW" altLang="en-US" sz="3600" baseline="-25000" dirty="0" smtClean="0">
                    <a:latin typeface="Script MT Bold"/>
                    <a:cs typeface="Script MT Bold"/>
                  </a:rPr>
                  <a:t>   </a:t>
                </a:r>
                <a:r>
                  <a:rPr lang="en-US" altLang="zh-TW" sz="3600" baseline="-25000" dirty="0" smtClean="0">
                    <a:latin typeface="Script MT Bold"/>
                    <a:cs typeface="Script MT Bold"/>
                  </a:rPr>
                  <a:t>…   </a:t>
                </a:r>
                <a:r>
                  <a:rPr lang="en-US" altLang="zh-TW" sz="3600" dirty="0" smtClean="0"/>
                  <a:t>T(</a:t>
                </a:r>
                <a:r>
                  <a:rPr lang="en-US" altLang="zh-TW" sz="3600" dirty="0" err="1" smtClean="0"/>
                  <a:t>v</a:t>
                </a:r>
                <a:r>
                  <a:rPr lang="en-US" altLang="zh-TW" sz="3600" baseline="-25000" dirty="0" err="1" smtClean="0"/>
                  <a:t>n</a:t>
                </a:r>
                <a:r>
                  <a:rPr lang="en-US" altLang="zh-TW" sz="3600" dirty="0" smtClean="0"/>
                  <a:t>)</a:t>
                </a:r>
                <a:r>
                  <a:rPr lang="en-US" altLang="zh-TW" sz="3600" baseline="-25000" dirty="0" smtClean="0">
                    <a:latin typeface="Script MT Bold"/>
                    <a:cs typeface="Script MT Bold"/>
                  </a:rPr>
                  <a:t>B</a:t>
                </a:r>
                <a:r>
                  <a:rPr lang="zh-TW" altLang="en-US" sz="3600" baseline="-25000" dirty="0" smtClean="0">
                    <a:latin typeface="Script MT Bold"/>
                    <a:cs typeface="Script MT Bold"/>
                  </a:rPr>
                  <a:t>  </a:t>
                </a:r>
                <a:r>
                  <a:rPr lang="en-US" altLang="zh-TW" sz="3600" dirty="0" smtClean="0"/>
                  <a:t>]</a:t>
                </a:r>
              </a:p>
              <a:p>
                <a:pPr algn="just"/>
                <a:endParaRPr lang="en-US" altLang="zh-TW" sz="2800" dirty="0"/>
              </a:p>
              <a:p>
                <a:pPr algn="just"/>
                <a:r>
                  <a:rPr lang="en-US" altLang="zh-TW" sz="2800" dirty="0" smtClean="0"/>
                  <a:t>Example: </a:t>
                </a:r>
                <a:r>
                  <a:rPr lang="en-US" altLang="zh-TW" sz="2800" dirty="0" smtClean="0">
                    <a:latin typeface="Script MT Bold"/>
                    <a:cs typeface="Script MT Bold"/>
                  </a:rPr>
                  <a:t>B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={1, x}. </a:t>
                </a:r>
              </a:p>
              <a:p>
                <a:pPr algn="just"/>
                <a:endParaRPr lang="en-US" altLang="zh-TW" sz="2800" dirty="0" smtClean="0"/>
              </a:p>
              <a:p>
                <a:pPr algn="just"/>
                <a:r>
                  <a:rPr lang="en-US" altLang="zh-TW" sz="2800" dirty="0" smtClean="0"/>
                  <a:t>T(1) = 1+2x     T(x)= 3x</a:t>
                </a:r>
              </a:p>
              <a:p>
                <a:pPr algn="just"/>
                <a:endParaRPr lang="en-US" altLang="zh-TW" sz="2800" dirty="0" smtClean="0"/>
              </a:p>
              <a:p>
                <a:pPr algn="just"/>
                <a:r>
                  <a:rPr lang="en-US" altLang="zh-TW" sz="2800" dirty="0"/>
                  <a:t>T(2-x) = </a:t>
                </a:r>
                <a:r>
                  <a:rPr lang="en-US" altLang="zh-TW" sz="2800" dirty="0" smtClean="0"/>
                  <a:t>2(1+</a:t>
                </a:r>
                <a:r>
                  <a:rPr lang="en-US" altLang="zh-TW" sz="2800" dirty="0" smtClean="0"/>
                  <a:t>2x</a:t>
                </a:r>
                <a:r>
                  <a:rPr lang="en-US" altLang="zh-TW" sz="2800" dirty="0"/>
                  <a:t>)-(3x) = </a:t>
                </a:r>
                <a:r>
                  <a:rPr lang="en-US" altLang="zh-TW" sz="2800" dirty="0" smtClean="0"/>
                  <a:t>2+x</a:t>
                </a:r>
                <a:r>
                  <a:rPr lang="zh-TW" altLang="en-US" sz="2800" dirty="0" smtClean="0"/>
                  <a:t>    </a:t>
                </a:r>
                <a:r>
                  <a:rPr lang="zh-TW" altLang="en-US" sz="2800" dirty="0" smtClean="0"/>
                  <a:t>   </a:t>
                </a:r>
                <a:r>
                  <a:rPr lang="en-US" altLang="zh-TW" sz="2800" dirty="0" smtClean="0"/>
                  <a:t>[</a:t>
                </a:r>
                <a:r>
                  <a:rPr lang="en-US" altLang="zh-TW" sz="2800" dirty="0" smtClean="0"/>
                  <a:t>T</a:t>
                </a:r>
                <a:r>
                  <a:rPr lang="en-US" altLang="zh-TW" sz="2800" dirty="0"/>
                  <a:t>(2-x)</a:t>
                </a:r>
                <a:r>
                  <a:rPr lang="en-US" altLang="zh-TW" sz="2800" dirty="0" smtClean="0"/>
                  <a:t>]</a:t>
                </a:r>
                <a:r>
                  <a:rPr lang="en-US" altLang="zh-TW" sz="2800" baseline="-25000" dirty="0">
                    <a:latin typeface="Script MT Bold"/>
                    <a:cs typeface="Script MT Bold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  <a:p>
                <a:pPr algn="just"/>
                <a:endParaRPr lang="en-US" altLang="zh-TW" sz="2800" dirty="0"/>
              </a:p>
              <a:p>
                <a:pPr algn="just"/>
                <a:endParaRPr lang="en-US" altLang="zh-TW" sz="2800" dirty="0" smtClean="0"/>
              </a:p>
            </p:txBody>
          </p:sp>
        </mc:Choice>
        <mc:Fallback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1900009"/>
                <a:ext cx="8332470" cy="5722079"/>
              </a:xfrm>
              <a:prstGeom prst="rect">
                <a:avLst/>
              </a:prstGeom>
              <a:blipFill>
                <a:blip r:embed="rId2"/>
                <a:stretch>
                  <a:fillRect l="-1463" t="-1066" r="-1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09089" y="4847821"/>
                <a:ext cx="195059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 smtClean="0"/>
                  <a:t>[T]</a:t>
                </a:r>
                <a:r>
                  <a:rPr lang="en-US" altLang="zh-TW" sz="2400" baseline="-25000" dirty="0">
                    <a:latin typeface="Script MT Bold"/>
                    <a:cs typeface="Script MT Bold"/>
                  </a:rPr>
                  <a:t>B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89" y="4847821"/>
                <a:ext cx="1950599" cy="715645"/>
              </a:xfrm>
              <a:prstGeom prst="rect">
                <a:avLst/>
              </a:prstGeom>
              <a:blipFill>
                <a:blip r:embed="rId3"/>
                <a:stretch>
                  <a:fillRect l="-9688" b="-4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Operator T:  V </a:t>
            </a:r>
            <a:r>
              <a:rPr lang="en-US" altLang="zh-TW" dirty="0"/>
              <a:t>→ </a:t>
            </a:r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529496" y="4877195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02073" y="4877194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391788" y="5501713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cs typeface="Script MT Bold"/>
              </a:rPr>
              <a:t>V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89988" y="5501713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cs typeface="Script MT Bold"/>
              </a:rPr>
              <a:t>V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3043286" y="512559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514743" y="5183184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3234346" y="4778550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687498" y="5270881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39196" y="4997572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T(x)</a:t>
            </a:r>
            <a:endParaRPr lang="zh-TW" altLang="en-US" sz="2400" dirty="0"/>
          </a:p>
        </p:txBody>
      </p:sp>
      <p:sp>
        <p:nvSpPr>
          <p:cNvPr id="17" name="橢圓 16"/>
          <p:cNvSpPr/>
          <p:nvPr/>
        </p:nvSpPr>
        <p:spPr>
          <a:xfrm>
            <a:off x="2439090" y="2138292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911667" y="2138291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752854" y="3424820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19827" y="346385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2952880" y="238668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424337" y="244428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143940" y="2039647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721681" y="2546902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[x]</a:t>
            </a:r>
            <a:r>
              <a:rPr lang="en-US" altLang="zh-TW" sz="2400" baseline="-25000" dirty="0" smtClean="0">
                <a:latin typeface="Script MT Bold"/>
                <a:cs typeface="Script MT Bold"/>
              </a:rPr>
              <a:t>B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601950" y="227321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[T(x)]</a:t>
            </a:r>
            <a:r>
              <a:rPr lang="en-US" altLang="zh-TW" sz="2400" baseline="-25000" dirty="0" smtClean="0">
                <a:latin typeface="Script MT Bold"/>
                <a:cs typeface="Script MT Bold"/>
              </a:rPr>
              <a:t>B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910061" y="4794416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cs typeface="Script MT Bold"/>
              </a:rPr>
              <a:t>T</a:t>
            </a:r>
            <a:endParaRPr lang="zh-TW" altLang="en-US" sz="2400" dirty="0"/>
          </a:p>
        </p:txBody>
      </p:sp>
      <p:sp>
        <p:nvSpPr>
          <p:cNvPr id="29" name="手繪多邊形 28"/>
          <p:cNvSpPr/>
          <p:nvPr/>
        </p:nvSpPr>
        <p:spPr>
          <a:xfrm rot="16200000">
            <a:off x="1480296" y="3600500"/>
            <a:ext cx="2507149" cy="543035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59541" y="3604976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endParaRPr lang="zh-TW" altLang="en-US" sz="3200" baseline="30000" dirty="0"/>
          </a:p>
        </p:txBody>
      </p:sp>
      <p:sp>
        <p:nvSpPr>
          <p:cNvPr id="32" name="矩形 31"/>
          <p:cNvSpPr/>
          <p:nvPr/>
        </p:nvSpPr>
        <p:spPr>
          <a:xfrm>
            <a:off x="6281773" y="3713437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endParaRPr lang="zh-TW" altLang="en-US" sz="3200" baseline="30000" dirty="0"/>
          </a:p>
        </p:txBody>
      </p:sp>
      <p:sp>
        <p:nvSpPr>
          <p:cNvPr id="33" name="矩形 32"/>
          <p:cNvSpPr/>
          <p:nvPr/>
        </p:nvSpPr>
        <p:spPr>
          <a:xfrm>
            <a:off x="4033554" y="1446939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[T]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endParaRPr lang="zh-TW" altLang="en-US" sz="3200" baseline="30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06970" y="538997"/>
            <a:ext cx="1577279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What is the matrix for T? </a:t>
            </a:r>
            <a:endParaRPr lang="zh-TW" altLang="en-US" sz="2400" dirty="0"/>
          </a:p>
        </p:txBody>
      </p:sp>
      <p:sp>
        <p:nvSpPr>
          <p:cNvPr id="34" name="手繪多邊形 33"/>
          <p:cNvSpPr/>
          <p:nvPr/>
        </p:nvSpPr>
        <p:spPr>
          <a:xfrm rot="16044712" flipV="1">
            <a:off x="4691639" y="3658034"/>
            <a:ext cx="2512602" cy="534970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0552" y="5583455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</a:rPr>
              <a:t>B</a:t>
            </a:r>
            <a:r>
              <a:rPr lang="en-US" altLang="zh-TW" sz="2400" dirty="0"/>
              <a:t> ={v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…,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n</a:t>
            </a:r>
            <a:r>
              <a:rPr lang="en-US" altLang="zh-TW" sz="2400" dirty="0" smtClean="0"/>
              <a:t>} 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3035060" y="6395030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[T]</a:t>
            </a:r>
            <a:r>
              <a:rPr lang="en-US" altLang="zh-TW" baseline="-25000" dirty="0">
                <a:latin typeface="Script MT Bold"/>
                <a:cs typeface="Script MT Bold"/>
              </a:rPr>
              <a:t>B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[ [T(v</a:t>
            </a:r>
            <a:r>
              <a:rPr lang="en-US" altLang="zh-TW" baseline="-25000" dirty="0"/>
              <a:t>1</a:t>
            </a:r>
            <a:r>
              <a:rPr lang="en-US" altLang="zh-TW" dirty="0"/>
              <a:t>)</a:t>
            </a:r>
            <a:r>
              <a:rPr lang="en-US" altLang="zh-TW" baseline="-25000" dirty="0">
                <a:latin typeface="Script MT Bold"/>
                <a:cs typeface="Script MT Bold"/>
              </a:rPr>
              <a:t>B</a:t>
            </a:r>
            <a:r>
              <a:rPr lang="zh-TW" altLang="en-US" baseline="-25000" dirty="0">
                <a:latin typeface="Script MT Bold"/>
                <a:cs typeface="Script MT Bold"/>
              </a:rPr>
              <a:t>   </a:t>
            </a:r>
            <a:r>
              <a:rPr lang="en-US" altLang="zh-TW" dirty="0"/>
              <a:t>T(v</a:t>
            </a:r>
            <a:r>
              <a:rPr lang="en-US" altLang="zh-TW" baseline="-25000" dirty="0"/>
              <a:t>2</a:t>
            </a:r>
            <a:r>
              <a:rPr lang="en-US" altLang="zh-TW" dirty="0"/>
              <a:t>)</a:t>
            </a:r>
            <a:r>
              <a:rPr lang="en-US" altLang="zh-TW" baseline="-25000" dirty="0">
                <a:latin typeface="Script MT Bold"/>
                <a:cs typeface="Script MT Bold"/>
              </a:rPr>
              <a:t>B</a:t>
            </a:r>
            <a:r>
              <a:rPr lang="zh-TW" altLang="en-US" baseline="-25000" dirty="0">
                <a:latin typeface="Script MT Bold"/>
                <a:cs typeface="Script MT Bold"/>
              </a:rPr>
              <a:t>   </a:t>
            </a:r>
            <a:r>
              <a:rPr lang="en-US" altLang="zh-TW" baseline="-25000" dirty="0">
                <a:latin typeface="Script MT Bold"/>
                <a:cs typeface="Script MT Bold"/>
              </a:rPr>
              <a:t>…   </a:t>
            </a:r>
            <a:r>
              <a:rPr lang="en-US" altLang="zh-TW" dirty="0"/>
              <a:t>T(</a:t>
            </a:r>
            <a:r>
              <a:rPr lang="en-US" altLang="zh-TW" dirty="0" err="1"/>
              <a:t>v</a:t>
            </a:r>
            <a:r>
              <a:rPr lang="en-US" altLang="zh-TW" baseline="-25000" dirty="0" err="1"/>
              <a:t>n</a:t>
            </a:r>
            <a:r>
              <a:rPr lang="en-US" altLang="zh-TW" dirty="0"/>
              <a:t>)</a:t>
            </a:r>
            <a:r>
              <a:rPr lang="en-US" altLang="zh-TW" baseline="-25000" dirty="0">
                <a:latin typeface="Script MT Bold"/>
                <a:cs typeface="Script MT Bold"/>
              </a:rPr>
              <a:t>B</a:t>
            </a:r>
            <a:r>
              <a:rPr lang="zh-TW" altLang="en-US" baseline="-25000" dirty="0">
                <a:latin typeface="Script MT Bold"/>
                <a:cs typeface="Script MT Bold"/>
              </a:rPr>
              <a:t>  </a:t>
            </a:r>
            <a:r>
              <a:rPr lang="en-US" altLang="zh-TW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620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4" grpId="0" animBg="1"/>
      <p:bldP spid="16" grpId="0" animBg="1"/>
      <p:bldP spid="18" grpId="0"/>
      <p:bldP spid="19" grpId="0"/>
      <p:bldP spid="17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1" grpId="0"/>
      <p:bldP spid="32" grpId="0"/>
      <p:bldP spid="33" grpId="0"/>
      <p:bldP spid="6" grpId="0" animBg="1"/>
      <p:bldP spid="34" grpId="0" animBg="1"/>
      <p:bldP spid="3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compute </a:t>
            </a:r>
            <a:r>
              <a:rPr lang="en-US" altLang="zh-TW" dirty="0"/>
              <a:t>[</a:t>
            </a:r>
            <a:r>
              <a:rPr lang="en-US" altLang="zh-TW" dirty="0" smtClean="0"/>
              <a:t>T]</a:t>
            </a:r>
            <a:r>
              <a:rPr lang="en-US" altLang="zh-TW" baseline="-25000" dirty="0" smtClean="0">
                <a:latin typeface="Script MT Bold"/>
                <a:cs typeface="Script MT Bold"/>
              </a:rPr>
              <a:t>B</a:t>
            </a:r>
            <a:r>
              <a:rPr lang="zh-TW" altLang="en-US" baseline="-25000" dirty="0" smtClean="0">
                <a:latin typeface="Script MT Bold"/>
                <a:cs typeface="Script MT Bold"/>
              </a:rPr>
              <a:t>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529496" y="4877195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02073" y="4877194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43260" y="6163723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cs typeface="Script MT Bold"/>
              </a:rPr>
              <a:t>V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10233" y="6202757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cs typeface="Script MT Bold"/>
              </a:rPr>
              <a:t>V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3043286" y="512559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514743" y="5183184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3234346" y="4778550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687498" y="5270881"/>
            <a:ext cx="124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</a:t>
            </a:r>
            <a:r>
              <a:rPr lang="en-US" altLang="zh-TW" sz="2400" baseline="-25000" dirty="0" smtClean="0"/>
              <a:t>i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494563" y="5255769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T(v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17" name="橢圓 16"/>
          <p:cNvSpPr/>
          <p:nvPr/>
        </p:nvSpPr>
        <p:spPr>
          <a:xfrm>
            <a:off x="2439090" y="2138292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911667" y="2138291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752854" y="3424820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19827" y="346385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>
                <a:latin typeface="Script MT Bold"/>
                <a:cs typeface="Script MT Bold"/>
              </a:rPr>
              <a:t>n</a:t>
            </a:r>
            <a:endParaRPr lang="zh-TW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2952880" y="238668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424337" y="244428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143940" y="2039647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721681" y="2546902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 smtClean="0"/>
              <a:t>e</a:t>
            </a:r>
            <a:r>
              <a:rPr lang="en-US" altLang="zh-TW" sz="2400" baseline="-25000" dirty="0" err="1" smtClean="0"/>
              <a:t>i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410890" y="2231393"/>
            <a:ext cx="154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T(</a:t>
            </a:r>
            <a:r>
              <a:rPr lang="en-US" altLang="zh-TW" sz="2400" dirty="0" err="1" smtClean="0"/>
              <a:t>e</a:t>
            </a:r>
            <a:r>
              <a:rPr lang="en-US" altLang="zh-TW" sz="2400" baseline="-25000" dirty="0" err="1" smtClean="0"/>
              <a:t>i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910061" y="4794416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cs typeface="Script MT Bold"/>
              </a:rPr>
              <a:t>T</a:t>
            </a:r>
            <a:endParaRPr lang="zh-TW" altLang="en-US" sz="2400" dirty="0"/>
          </a:p>
        </p:txBody>
      </p:sp>
      <p:sp>
        <p:nvSpPr>
          <p:cNvPr id="29" name="手繪多邊形 28"/>
          <p:cNvSpPr/>
          <p:nvPr/>
        </p:nvSpPr>
        <p:spPr>
          <a:xfrm rot="16200000">
            <a:off x="1480296" y="3600500"/>
            <a:ext cx="2507149" cy="543035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59541" y="3604976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r>
              <a:rPr lang="en-US" altLang="zh-TW" sz="3200" baseline="30000" dirty="0">
                <a:latin typeface="Script MT Bold"/>
                <a:cs typeface="Script MT Bold"/>
              </a:rPr>
              <a:t>-1</a:t>
            </a:r>
            <a:endParaRPr lang="zh-TW" altLang="en-US" sz="3200" baseline="30000" dirty="0"/>
          </a:p>
        </p:txBody>
      </p:sp>
      <p:sp>
        <p:nvSpPr>
          <p:cNvPr id="32" name="矩形 31"/>
          <p:cNvSpPr/>
          <p:nvPr/>
        </p:nvSpPr>
        <p:spPr>
          <a:xfrm>
            <a:off x="6281773" y="3713437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endParaRPr lang="zh-TW" altLang="en-US" sz="3200" baseline="30000" dirty="0"/>
          </a:p>
        </p:txBody>
      </p:sp>
      <p:sp>
        <p:nvSpPr>
          <p:cNvPr id="33" name="矩形 32"/>
          <p:cNvSpPr/>
          <p:nvPr/>
        </p:nvSpPr>
        <p:spPr>
          <a:xfrm>
            <a:off x="4033554" y="1446939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[T]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endParaRPr lang="zh-TW" altLang="en-US" sz="3200" baseline="30000" dirty="0"/>
          </a:p>
        </p:txBody>
      </p:sp>
      <p:sp>
        <p:nvSpPr>
          <p:cNvPr id="34" name="手繪多邊形 33"/>
          <p:cNvSpPr/>
          <p:nvPr/>
        </p:nvSpPr>
        <p:spPr>
          <a:xfrm rot="16044712" flipV="1">
            <a:off x="4691639" y="3658034"/>
            <a:ext cx="2512602" cy="534970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520" y="5656170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/>
                <a:cs typeface="Script MT Bold"/>
              </a:rPr>
              <a:t>B</a:t>
            </a:r>
            <a:r>
              <a:rPr lang="en-US" altLang="zh-TW" sz="2400" dirty="0"/>
              <a:t> ={v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…,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n</a:t>
            </a:r>
            <a:r>
              <a:rPr lang="en-US" altLang="zh-TW" sz="2400" dirty="0" smtClean="0"/>
              <a:t>}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20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4" grpId="0" animBg="1"/>
      <p:bldP spid="16" grpId="0" animBg="1"/>
      <p:bldP spid="18" grpId="0"/>
      <p:bldP spid="19" grpId="0"/>
      <p:bldP spid="17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1" grpId="0"/>
      <p:bldP spid="32" grpId="0"/>
      <p:bldP spid="33" grpId="0"/>
      <p:bldP spid="34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886450" y="1046801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54927" y="564779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64779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905234" y="2886869"/>
            <a:ext cx="353442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</a:rPr>
              <a:t>[T]</a:t>
            </a:r>
            <a:r>
              <a:rPr lang="en-US" altLang="zh-TW" sz="3200" baseline="-25000" dirty="0">
                <a:solidFill>
                  <a:srgbClr val="FF0000"/>
                </a:solidFill>
                <a:latin typeface="Script MT Bold"/>
                <a:cs typeface="Script MT Bold"/>
              </a:rPr>
              <a:t> B</a:t>
            </a:r>
            <a:r>
              <a:rPr lang="en-US" altLang="zh-TW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= </a:t>
            </a:r>
            <a:r>
              <a:rPr lang="el-GR" altLang="zh-TW" sz="3200" dirty="0"/>
              <a:t>Φ</a:t>
            </a:r>
            <a:r>
              <a:rPr lang="en-US" altLang="zh-TW" sz="3200" baseline="-25000" dirty="0">
                <a:latin typeface="Script MT Bold"/>
                <a:cs typeface="Script MT Bold"/>
              </a:rPr>
              <a:t>B </a:t>
            </a:r>
            <a:r>
              <a:rPr lang="en-US" altLang="zh-TW" sz="3200" dirty="0" smtClean="0"/>
              <a:t>T </a:t>
            </a:r>
            <a:r>
              <a:rPr lang="el-GR" altLang="zh-TW" sz="3200" dirty="0"/>
              <a:t>Φ</a:t>
            </a:r>
            <a:r>
              <a:rPr lang="en-US" altLang="zh-TW" sz="3200" baseline="-25000" dirty="0">
                <a:latin typeface="Script MT Bold"/>
                <a:cs typeface="Script MT Bold"/>
              </a:rPr>
              <a:t>B</a:t>
            </a:r>
            <a:r>
              <a:rPr lang="en-US" altLang="zh-TW" sz="3200" baseline="30000" dirty="0">
                <a:latin typeface="Script MT Bold"/>
                <a:cs typeface="Script MT Bold"/>
              </a:rPr>
              <a:t>-1</a:t>
            </a:r>
            <a:endParaRPr lang="zh-TW" altLang="en-US" sz="3200" baseline="30000" dirty="0"/>
          </a:p>
          <a:p>
            <a:pPr algn="ctr"/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461245" y="6127313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5" y="6127313"/>
                <a:ext cx="1806520" cy="369332"/>
              </a:xfrm>
              <a:prstGeom prst="rect">
                <a:avLst/>
              </a:prstGeom>
              <a:blipFill>
                <a:blip r:embed="rId2"/>
                <a:stretch>
                  <a:fillRect l="-3716" r="-1351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內容版面配置區 18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09903" y="1831617"/>
                <a:ext cx="858545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TW" sz="3200" dirty="0" smtClean="0">
                    <a:latin typeface="Script MT Bold"/>
                    <a:cs typeface="Script MT Bold"/>
                  </a:rPr>
                  <a:t>B </a:t>
                </a:r>
                <a:r>
                  <a:rPr lang="en-US" altLang="zh-TW" sz="3200" dirty="0" smtClean="0"/>
                  <a:t>= {1,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3200" dirty="0" smtClean="0"/>
                  <a:t>}           </a:t>
                </a:r>
                <a:r>
                  <a:rPr lang="el-GR" altLang="zh-TW" sz="3200" dirty="0" smtClean="0"/>
                  <a:t>Φ</a:t>
                </a:r>
                <a:r>
                  <a:rPr lang="en-US" altLang="zh-TW" sz="3200" baseline="-25000" dirty="0">
                    <a:latin typeface="Script MT Bold"/>
                    <a:cs typeface="Script MT Bold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2−3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 smtClean="0"/>
                  <a:t>=(2, -3, 5)</a:t>
                </a:r>
                <a:r>
                  <a:rPr lang="en-US" altLang="zh-TW" sz="3200" baseline="30000" dirty="0" smtClean="0"/>
                  <a:t>T</a:t>
                </a:r>
                <a:r>
                  <a:rPr lang="en-US" altLang="zh-TW" sz="3200" dirty="0" smtClean="0"/>
                  <a:t>  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19" name="內容版面配置區 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903" y="1831617"/>
                <a:ext cx="8585456" cy="535531"/>
              </a:xfrm>
              <a:prstGeom prst="rect">
                <a:avLst/>
              </a:prstGeom>
              <a:blipFill>
                <a:blip r:embed="rId6"/>
                <a:stretch>
                  <a:fillRect l="-1774" t="-23864" b="-3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953839" y="5926718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T</a:t>
            </a:r>
            <a:endParaRPr lang="zh-TW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6951868" y="4460518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/>
              <a:t>Φ</a:t>
            </a:r>
            <a:r>
              <a:rPr lang="en-US" altLang="zh-TW" sz="3200" baseline="-25000" dirty="0">
                <a:latin typeface="Script MT Bold"/>
                <a:cs typeface="Script MT Bold"/>
              </a:rPr>
              <a:t>B</a:t>
            </a:r>
            <a:r>
              <a:rPr lang="en-US" altLang="zh-TW" sz="3200" baseline="-25000" dirty="0"/>
              <a:t> </a:t>
            </a:r>
            <a:endParaRPr lang="zh-TW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1913100" y="4477506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r>
              <a:rPr lang="en-US" altLang="zh-TW" sz="3200" baseline="30000" dirty="0" smtClean="0">
                <a:latin typeface="Script MT Bold"/>
                <a:cs typeface="Script MT Bold"/>
              </a:rPr>
              <a:t>-1</a:t>
            </a:r>
            <a:endParaRPr lang="zh-TW" altLang="en-US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678909" y="6109457"/>
                <a:ext cx="20790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3+10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909" y="6109457"/>
                <a:ext cx="2079031" cy="369332"/>
              </a:xfrm>
              <a:prstGeom prst="rect">
                <a:avLst/>
              </a:prstGeom>
              <a:blipFill>
                <a:blip r:embed="rId7"/>
                <a:stretch>
                  <a:fillRect l="-293" r="-88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2552098" y="3368775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3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6350340" y="334280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3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4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8" grpId="0"/>
      <p:bldP spid="19" grpId="0" build="p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find </a:t>
            </a:r>
            <a:r>
              <a:rPr lang="en-US" altLang="zh-TW" dirty="0"/>
              <a:t>[T]</a:t>
            </a:r>
            <a:r>
              <a:rPr lang="en-US" altLang="zh-TW" baseline="-25000" dirty="0">
                <a:latin typeface="Script MT Bold"/>
                <a:cs typeface="Script MT Bold"/>
              </a:rPr>
              <a:t> B</a:t>
            </a:r>
            <a:r>
              <a:rPr lang="en-US" altLang="zh-TW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93774" y="482953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V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26727" y="4864787"/>
            <a:ext cx="121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V</a:t>
            </a:r>
            <a:endParaRPr lang="zh-TW" altLang="en-US" sz="3200" dirty="0"/>
          </a:p>
        </p:txBody>
      </p:sp>
      <p:sp>
        <p:nvSpPr>
          <p:cNvPr id="9" name="向右箭號 8"/>
          <p:cNvSpPr/>
          <p:nvPr/>
        </p:nvSpPr>
        <p:spPr>
          <a:xfrm>
            <a:off x="3163824" y="2722303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474974" y="4786290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1747527" y="3796993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465451" y="3796991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411458" y="2077903"/>
            <a:ext cx="353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T’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=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[T]</a:t>
            </a:r>
            <a:r>
              <a:rPr lang="en-US" altLang="zh-TW" sz="3200" baseline="-25000" dirty="0">
                <a:latin typeface="Script MT Bold"/>
                <a:cs typeface="Script MT Bold"/>
              </a:rPr>
              <a:t> B</a:t>
            </a:r>
            <a:r>
              <a:rPr lang="en-US" altLang="zh-TW" sz="3200" dirty="0" smtClean="0"/>
              <a:t> 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-201168" y="2397930"/>
                <a:ext cx="2493249" cy="1377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168" y="2397930"/>
                <a:ext cx="2493249" cy="1377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327772" y="5104864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T</a:t>
            </a:r>
            <a:endParaRPr lang="zh-TW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6458092" y="3651552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/>
              <a:t>Φ</a:t>
            </a:r>
            <a:r>
              <a:rPr lang="en-US" altLang="zh-TW" sz="3200" baseline="-25000" dirty="0">
                <a:latin typeface="Script MT Bold"/>
                <a:cs typeface="Script MT Bold"/>
              </a:rPr>
              <a:t>B</a:t>
            </a:r>
            <a:r>
              <a:rPr lang="en-US" altLang="zh-TW" sz="3200" baseline="-25000" dirty="0"/>
              <a:t> </a:t>
            </a:r>
            <a:endParaRPr lang="zh-TW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1419324" y="3668540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r>
              <a:rPr lang="en-US" altLang="zh-TW" sz="3200" baseline="30000" dirty="0" smtClean="0">
                <a:latin typeface="Script MT Bold"/>
                <a:cs typeface="Script MT Bold"/>
              </a:rPr>
              <a:t>-1</a:t>
            </a:r>
            <a:endParaRPr lang="zh-TW" altLang="en-US" sz="3200" baseline="30000" dirty="0"/>
          </a:p>
        </p:txBody>
      </p:sp>
      <p:sp>
        <p:nvSpPr>
          <p:cNvPr id="24" name="矩形 23"/>
          <p:cNvSpPr/>
          <p:nvPr/>
        </p:nvSpPr>
        <p:spPr>
          <a:xfrm>
            <a:off x="2058322" y="255980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3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5856564" y="253384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3</a:t>
            </a:r>
            <a:endParaRPr lang="zh-TW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189976" y="5259585"/>
            <a:ext cx="184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v</a:t>
            </a:r>
            <a:r>
              <a:rPr lang="en-US" altLang="zh-TW" sz="3200" baseline="-25000" dirty="0" smtClean="0">
                <a:solidFill>
                  <a:srgbClr val="0000FF"/>
                </a:solidFill>
                <a:latin typeface="Script MT Bold"/>
                <a:cs typeface="Script MT Bold"/>
              </a:rPr>
              <a:t>1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    </a:t>
            </a:r>
            <a:r>
              <a:rPr lang="en-US" altLang="zh-TW" sz="3200" dirty="0" smtClean="0">
                <a:solidFill>
                  <a:srgbClr val="FF0000"/>
                </a:solidFill>
              </a:rPr>
              <a:t>v</a:t>
            </a:r>
            <a:r>
              <a:rPr lang="en-US" altLang="zh-TW" sz="3200" baseline="-25000" dirty="0" smtClean="0">
                <a:solidFill>
                  <a:srgbClr val="FF0000"/>
                </a:solidFill>
                <a:latin typeface="Script MT Bold"/>
              </a:rPr>
              <a:t>2</a:t>
            </a:r>
            <a:r>
              <a:rPr lang="en-US" altLang="zh-TW" sz="3200" dirty="0" smtClean="0"/>
              <a:t>    v</a:t>
            </a:r>
            <a:r>
              <a:rPr lang="en-US" altLang="zh-TW" sz="3200" baseline="-25000" dirty="0" smtClean="0">
                <a:latin typeface="Script MT Bold"/>
              </a:rPr>
              <a:t>3</a:t>
            </a:r>
            <a:endParaRPr lang="zh-TW" altLang="en-US" sz="3200" dirty="0"/>
          </a:p>
        </p:txBody>
      </p:sp>
      <p:sp>
        <p:nvSpPr>
          <p:cNvPr id="27" name="矩形 26"/>
          <p:cNvSpPr/>
          <p:nvPr/>
        </p:nvSpPr>
        <p:spPr>
          <a:xfrm>
            <a:off x="6326328" y="5379801"/>
            <a:ext cx="3099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T(</a:t>
            </a:r>
            <a:r>
              <a:rPr lang="en-US" altLang="zh-TW" sz="2800" dirty="0">
                <a:solidFill>
                  <a:srgbClr val="0000FF"/>
                </a:solidFill>
              </a:rPr>
              <a:t>v</a:t>
            </a:r>
            <a:r>
              <a:rPr lang="en-US" altLang="zh-TW" sz="2800" baseline="-25000" dirty="0">
                <a:solidFill>
                  <a:srgbClr val="0000FF"/>
                </a:solidFill>
                <a:latin typeface="Script MT Bold"/>
                <a:cs typeface="Script MT Bold"/>
              </a:rPr>
              <a:t>1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T(</a:t>
            </a:r>
            <a:r>
              <a:rPr lang="en-US" altLang="zh-TW" sz="2800" dirty="0" smtClean="0">
                <a:solidFill>
                  <a:srgbClr val="FF0000"/>
                </a:solidFill>
              </a:rPr>
              <a:t>v</a:t>
            </a:r>
            <a:r>
              <a:rPr lang="en-US" altLang="zh-TW" sz="2800" baseline="-25000" dirty="0" smtClean="0">
                <a:solidFill>
                  <a:srgbClr val="FF0000"/>
                </a:solidFill>
                <a:latin typeface="Script MT Bold"/>
              </a:rPr>
              <a:t>2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T(</a:t>
            </a:r>
            <a:r>
              <a:rPr lang="en-US" altLang="zh-TW" sz="2800" dirty="0" smtClean="0"/>
              <a:t>v</a:t>
            </a:r>
            <a:r>
              <a:rPr lang="en-US" altLang="zh-TW" sz="2800" baseline="-25000" dirty="0" smtClean="0">
                <a:latin typeface="Script MT Bold"/>
              </a:rPr>
              <a:t>3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856564" y="1211323"/>
                <a:ext cx="3325729" cy="1345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T’</a:t>
                </a:r>
                <a:r>
                  <a:rPr lang="zh-TW" altLang="en-US" sz="2400" dirty="0"/>
                  <a:t> </a:t>
                </a:r>
                <a:r>
                  <a:rPr lang="en-US" altLang="zh-TW" sz="2400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/>
                      <m:t>T</m:t>
                    </m:r>
                    <m:r>
                      <m:rPr>
                        <m:nor/>
                      </m:rPr>
                      <a:rPr lang="en-US" altLang="zh-TW" sz="2400" dirty="0"/>
                      <m:t>’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/>
                      <m:t>T</m:t>
                    </m:r>
                    <m:r>
                      <m:rPr>
                        <m:nor/>
                      </m:rPr>
                      <a:rPr lang="en-US" altLang="zh-TW" sz="2400" dirty="0"/>
                      <m:t>’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64" y="1211323"/>
                <a:ext cx="3325729" cy="1345946"/>
              </a:xfrm>
              <a:prstGeom prst="rect">
                <a:avLst/>
              </a:prstGeom>
              <a:blipFill>
                <a:blip r:embed="rId3"/>
                <a:stretch>
                  <a:fillRect l="-5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5029572" y="106191"/>
            <a:ext cx="4396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[T(</a:t>
            </a:r>
            <a:r>
              <a:rPr lang="en-US" altLang="zh-TW" sz="3200" dirty="0" smtClean="0">
                <a:solidFill>
                  <a:srgbClr val="0000FF"/>
                </a:solidFill>
              </a:rPr>
              <a:t>v</a:t>
            </a:r>
            <a:r>
              <a:rPr lang="en-US" altLang="zh-TW" sz="3200" baseline="-25000" dirty="0" smtClean="0">
                <a:solidFill>
                  <a:srgbClr val="0000FF"/>
                </a:solidFill>
                <a:latin typeface="Script MT Bold"/>
                <a:cs typeface="Script MT Bold"/>
              </a:rPr>
              <a:t>1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)]</a:t>
            </a:r>
            <a:r>
              <a:rPr lang="en-US" altLang="zh-TW" sz="3200" baseline="-25000" dirty="0">
                <a:latin typeface="Script MT Bold"/>
                <a:cs typeface="Script MT Bold"/>
              </a:rPr>
              <a:t> B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= 1</a:t>
            </a:r>
            <a:r>
              <a:rPr lang="en-US" altLang="zh-TW" sz="3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col of 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[T]</a:t>
            </a:r>
            <a:r>
              <a:rPr lang="en-US" altLang="zh-TW" sz="3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  <a:cs typeface="Script MT Bold"/>
              </a:rPr>
              <a:t> B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6334983" y="690966"/>
            <a:ext cx="83967" cy="520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21510" y="6032674"/>
            <a:ext cx="184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Basis </a:t>
            </a:r>
            <a:endParaRPr lang="zh-TW" altLang="en-US" sz="32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/>
      <p:bldP spid="17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628650" y="1603489"/>
                <a:ext cx="8226012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TW" sz="2800" dirty="0" smtClean="0"/>
                  <a:t>Let T</a:t>
                </a:r>
                <a:r>
                  <a:rPr lang="en-US" altLang="zh-TW" sz="2800" b="1" dirty="0" smtClean="0"/>
                  <a:t> : </a:t>
                </a:r>
                <a:r>
                  <a:rPr lang="en-US" altLang="zh-TW" sz="2800" dirty="0" smtClean="0">
                    <a:latin typeface="Script MT Bold" pitchFamily="66" charset="0"/>
                  </a:rPr>
                  <a:t>P</a:t>
                </a:r>
                <a:r>
                  <a:rPr lang="en-US" altLang="zh-TW" sz="2800" baseline="-25000" dirty="0" smtClean="0">
                    <a:latin typeface="Script MT Bold" pitchFamily="66" charset="0"/>
                  </a:rPr>
                  <a:t>2 </a:t>
                </a:r>
                <a:r>
                  <a:rPr lang="zh-TW" altLang="en-US" sz="2800" dirty="0"/>
                  <a:t>→ </a:t>
                </a:r>
                <a:r>
                  <a:rPr lang="en-US" altLang="zh-TW" sz="2800" dirty="0" smtClean="0">
                    <a:latin typeface="Script MT Bold" pitchFamily="66" charset="0"/>
                  </a:rPr>
                  <a:t>P</a:t>
                </a:r>
                <a:r>
                  <a:rPr lang="en-US" altLang="zh-TW" sz="2800" baseline="-25000" dirty="0" smtClean="0">
                    <a:latin typeface="Script MT Bold" pitchFamily="66" charset="0"/>
                  </a:rPr>
                  <a:t>2 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defined as </a:t>
                </a:r>
              </a:p>
              <a:p>
                <a:pPr algn="just"/>
                <a:r>
                  <a:rPr lang="en-US" altLang="zh-TW" sz="2800" dirty="0"/>
                  <a:t>	</a:t>
                </a:r>
                <a:r>
                  <a:rPr lang="en-US" altLang="zh-TW" sz="2800" dirty="0" smtClean="0"/>
                  <a:t>	T(p(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800" dirty="0" smtClean="0"/>
                  <a:t>))=  p(0)  +  3p(1)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+ p(2)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800" baseline="30000" dirty="0" smtClean="0"/>
                  <a:t>2</a:t>
                </a:r>
                <a:r>
                  <a:rPr lang="en-US" altLang="zh-TW" sz="2800" b="1" dirty="0" smtClean="0"/>
                  <a:t> </a:t>
                </a:r>
                <a:endParaRPr lang="en-US" altLang="zh-TW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1603489"/>
                <a:ext cx="8226012" cy="954107"/>
              </a:xfrm>
              <a:prstGeom prst="rect">
                <a:avLst/>
              </a:prstGeom>
              <a:blipFill>
                <a:blip r:embed="rId2"/>
                <a:stretch>
                  <a:fillRect l="-1481" t="-6369" b="-17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8650" y="2667442"/>
            <a:ext cx="5836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Script MT Bold"/>
                <a:cs typeface="Script MT Bold"/>
              </a:rPr>
              <a:t>B </a:t>
            </a:r>
            <a:r>
              <a:rPr lang="en-US" altLang="zh-TW" sz="2800" dirty="0" smtClean="0"/>
              <a:t>= {</a:t>
            </a:r>
            <a:r>
              <a:rPr lang="en-US" altLang="zh-TW" sz="2800" dirty="0"/>
              <a:t>1, </a:t>
            </a:r>
            <a:r>
              <a:rPr lang="en-US" altLang="zh-TW" sz="2800" i="1" dirty="0"/>
              <a:t>x</a:t>
            </a:r>
            <a:r>
              <a:rPr lang="en-US" altLang="zh-TW" sz="2800" dirty="0"/>
              <a:t>, </a:t>
            </a:r>
            <a:r>
              <a:rPr lang="en-US" altLang="zh-TW" sz="2800" i="1" dirty="0" smtClean="0"/>
              <a:t>x</a:t>
            </a:r>
            <a:r>
              <a:rPr lang="en-US" altLang="zh-TW" sz="2800" baseline="30000" dirty="0" smtClean="0"/>
              <a:t>2</a:t>
            </a:r>
            <a:r>
              <a:rPr lang="en-US" altLang="zh-TW" sz="2800" dirty="0" smtClean="0"/>
              <a:t>} </a:t>
            </a:r>
            <a:r>
              <a:rPr lang="en-US" altLang="zh-TW" sz="2800" dirty="0"/>
              <a:t>is a basis </a:t>
            </a:r>
            <a:r>
              <a:rPr lang="en-US" altLang="zh-TW" sz="2800" dirty="0" smtClean="0"/>
              <a:t>for </a:t>
            </a:r>
            <a:r>
              <a:rPr lang="en-US" altLang="zh-TW" sz="2800" dirty="0" smtClean="0">
                <a:latin typeface="Script MT Bold" pitchFamily="66" charset="0"/>
              </a:rPr>
              <a:t>P</a:t>
            </a:r>
            <a:r>
              <a:rPr lang="en-US" altLang="zh-TW" sz="2800" baseline="-25000" dirty="0" smtClean="0">
                <a:latin typeface="Script MT Bold" pitchFamily="66" charset="0"/>
              </a:rPr>
              <a:t>2</a:t>
            </a:r>
            <a:r>
              <a:rPr lang="en-US" altLang="zh-TW" sz="2800" dirty="0" smtClean="0"/>
              <a:t>.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28650" y="3325598"/>
                <a:ext cx="6873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  ⇒    </a:t>
                </a:r>
                <a:r>
                  <a:rPr lang="en-US" altLang="zh-TW" sz="2800" dirty="0" smtClean="0"/>
                  <a:t>[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B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(1, 3, 1)</a:t>
                </a:r>
                <a:r>
                  <a:rPr lang="en-US" altLang="zh-TW" sz="2800" baseline="30000" dirty="0" smtClean="0"/>
                  <a:t>T</a:t>
                </a:r>
                <a:endParaRPr lang="zh-TW" altLang="en-US" sz="2800" baseline="30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25598"/>
                <a:ext cx="6873356" cy="430887"/>
              </a:xfrm>
              <a:prstGeom prst="rect">
                <a:avLst/>
              </a:prstGeom>
              <a:blipFill>
                <a:blip r:embed="rId3"/>
                <a:stretch>
                  <a:fillRect t="-28571" r="-1064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28650" y="4001294"/>
                <a:ext cx="69143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=0+3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⇒    </a:t>
                </a:r>
                <a:r>
                  <a:rPr lang="en-US" altLang="zh-TW" sz="2800" dirty="0" smtClean="0"/>
                  <a:t>[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B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(0, 3, 2)</a:t>
                </a:r>
                <a:r>
                  <a:rPr lang="en-US" altLang="zh-TW" sz="2800" baseline="30000" dirty="0" smtClean="0"/>
                  <a:t>T</a:t>
                </a:r>
                <a:endParaRPr lang="zh-TW" altLang="en-US" sz="2800" baseline="30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001294"/>
                <a:ext cx="6914393" cy="430887"/>
              </a:xfrm>
              <a:prstGeom prst="rect">
                <a:avLst/>
              </a:prstGeom>
              <a:blipFill>
                <a:blip r:embed="rId4"/>
                <a:stretch>
                  <a:fillRect t="-28169" r="-123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4676990"/>
                <a:ext cx="69435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altLang="zh-TW" sz="2800" baseline="30000" dirty="0"/>
                          <m:t>2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=0+3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⇒   </a:t>
                </a:r>
                <a:r>
                  <a:rPr lang="en-US" altLang="zh-TW" sz="2800" dirty="0" smtClean="0"/>
                  <a:t>[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zh-TW" sz="2800" baseline="-25000" dirty="0">
                        <a:latin typeface="Script MT Bold"/>
                        <a:cs typeface="Script MT Bold"/>
                      </a:rPr>
                      <m:t>B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(0, 3, 4)</a:t>
                </a:r>
                <a:r>
                  <a:rPr lang="en-US" altLang="zh-TW" sz="2800" baseline="30000" dirty="0" smtClean="0"/>
                  <a:t>T</a:t>
                </a:r>
                <a:endParaRPr lang="zh-TW" altLang="en-US" sz="2800" baseline="30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76990"/>
                <a:ext cx="6943567" cy="430887"/>
              </a:xfrm>
              <a:prstGeom prst="rect">
                <a:avLst/>
              </a:prstGeom>
              <a:blipFill>
                <a:blip r:embed="rId5"/>
                <a:stretch>
                  <a:fillRect t="-28169" r="-1141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320777" y="5310056"/>
                <a:ext cx="5395806" cy="146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 dirty="0" smtClean="0"/>
                        <m:t>[</m:t>
                      </m:r>
                      <m:r>
                        <m:rPr>
                          <m:nor/>
                        </m:rPr>
                        <a:rPr lang="en-US" altLang="zh-TW" sz="3600" dirty="0" smtClean="0"/>
                        <m:t>T</m:t>
                      </m:r>
                      <m:r>
                        <m:rPr>
                          <m:nor/>
                        </m:rPr>
                        <a:rPr lang="en-US" altLang="zh-TW" sz="3600" dirty="0" smtClean="0"/>
                        <m:t>]</m:t>
                      </m:r>
                      <m:r>
                        <m:rPr>
                          <m:nor/>
                        </m:rPr>
                        <a:rPr lang="en-US" altLang="zh-TW" sz="3600" baseline="-25000" dirty="0" smtClean="0">
                          <a:latin typeface="Script MT Bold"/>
                          <a:cs typeface="Script MT Bold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3600" baseline="-25000" dirty="0" smtClean="0">
                          <a:latin typeface="Script MT Bold"/>
                          <a:cs typeface="Script MT Bold"/>
                        </a:rPr>
                        <m:t>B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77" y="5310056"/>
                <a:ext cx="5395806" cy="146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8" grpId="0"/>
      <p:bldP spid="9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367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−3+10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05" r="-45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3AF8B3-3723-4E52-A95E-11B947AA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59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(Abstract) Vector</a:t>
            </a:r>
            <a:r>
              <a:rPr lang="zh-TW" altLang="en-US" dirty="0" smtClean="0"/>
              <a:t> </a:t>
            </a:r>
            <a:r>
              <a:rPr lang="en-US" altLang="zh-TW" dirty="0" smtClean="0"/>
              <a:t>Space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22954-72ED-4763-A223-ABA7EB3BA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196" y="2006038"/>
                <a:ext cx="8418617" cy="468998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000" b="1" dirty="0" smtClean="0"/>
                  <a:t>u</a:t>
                </a:r>
                <a:r>
                  <a:rPr lang="en-US" altLang="zh-TW" sz="3000" dirty="0" smtClean="0"/>
                  <a:t> </a:t>
                </a:r>
                <a:r>
                  <a:rPr lang="en-US" altLang="zh-TW" sz="3000" dirty="0"/>
                  <a:t>+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=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000" dirty="0"/>
                  <a:t>(</a:t>
                </a:r>
                <a:r>
                  <a:rPr lang="en-US" altLang="zh-TW" sz="3000" b="1" dirty="0"/>
                  <a:t>u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+</a:t>
                </a:r>
                <a:r>
                  <a:rPr lang="zh-TW" altLang="en-US" sz="3000" dirty="0"/>
                  <a:t>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) + </a:t>
                </a:r>
                <a:r>
                  <a:rPr lang="en-US" altLang="zh-TW" sz="3000" b="1" dirty="0"/>
                  <a:t>w</a:t>
                </a:r>
                <a:r>
                  <a:rPr lang="en-US" altLang="zh-TW" sz="3000" dirty="0"/>
                  <a:t> = </a:t>
                </a:r>
                <a:r>
                  <a:rPr lang="en-US" altLang="zh-TW" sz="3000" b="1" dirty="0"/>
                  <a:t>u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+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(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w</a:t>
                </a:r>
                <a:r>
                  <a:rPr lang="en-US" altLang="zh-TW" sz="30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000" dirty="0"/>
                  <a:t>There is an element </a:t>
                </a:r>
                <a14:m>
                  <m:oMath xmlns:m="http://schemas.openxmlformats.org/officeDocument/2006/math">
                    <m:r>
                      <a:rPr kumimoji="1" lang="en-US" altLang="zh-TW" sz="3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altLang="zh-TW" sz="3000" dirty="0"/>
                  <a:t> in </a:t>
                </a:r>
                <a:r>
                  <a:rPr lang="en-US" altLang="zh-TW" sz="3000" dirty="0" smtClean="0">
                    <a:latin typeface="Script MT Bold" pitchFamily="66" charset="0"/>
                    <a:cs typeface="Times New Roman" pitchFamily="18" charset="0"/>
                  </a:rPr>
                  <a:t>V</a:t>
                </a:r>
                <a:r>
                  <a:rPr lang="en-US" altLang="zh-TW" sz="3000" i="1" dirty="0" smtClean="0">
                    <a:cs typeface="Times New Roman" pitchFamily="18" charset="0"/>
                  </a:rPr>
                  <a:t> </a:t>
                </a:r>
                <a:r>
                  <a:rPr lang="en-US" altLang="zh-TW" sz="3000" dirty="0">
                    <a:cs typeface="Times New Roman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altLang="zh-TW" sz="3000" dirty="0">
                    <a:cs typeface="Times New Roman" pitchFamily="18" charset="0"/>
                  </a:rPr>
                  <a:t> +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 =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There is an element </a:t>
                </a:r>
                <a:r>
                  <a:rPr lang="en-US" altLang="zh-TW" sz="3200" dirty="0" smtClean="0"/>
                  <a:t>–</a:t>
                </a:r>
                <a:r>
                  <a:rPr lang="en-US" altLang="zh-TW" sz="3200" b="1" dirty="0" smtClean="0"/>
                  <a:t>u </a:t>
                </a:r>
                <a:r>
                  <a:rPr kumimoji="1" lang="en-US" altLang="zh-TW" sz="3000" dirty="0" smtClean="0">
                    <a:cs typeface="Times New Roman" pitchFamily="18" charset="0"/>
                    <a:sym typeface="Symbol" pitchFamily="18" charset="2"/>
                  </a:rPr>
                  <a:t>in </a:t>
                </a:r>
                <a:r>
                  <a:rPr lang="en-US" altLang="zh-TW" sz="3000" dirty="0" smtClean="0">
                    <a:latin typeface="Script MT Bold" pitchFamily="66" charset="0"/>
                    <a:cs typeface="Times New Roman" pitchFamily="18" charset="0"/>
                  </a:rPr>
                  <a:t>V</a:t>
                </a:r>
                <a:r>
                  <a:rPr lang="en-US" altLang="zh-TW" sz="3000" dirty="0" smtClean="0">
                    <a:cs typeface="Times New Roman" pitchFamily="18" charset="0"/>
                  </a:rPr>
                  <a:t> </a:t>
                </a:r>
                <a:r>
                  <a:rPr lang="en-US" altLang="zh-TW" sz="3000" dirty="0">
                    <a:cs typeface="Times New Roman" pitchFamily="18" charset="0"/>
                  </a:rPr>
                  <a:t>such that </a:t>
                </a:r>
                <a:r>
                  <a:rPr lang="en-US" altLang="zh-TW" dirty="0"/>
                  <a:t>–</a:t>
                </a:r>
                <a:r>
                  <a:rPr lang="en-US" altLang="zh-TW" b="1" dirty="0"/>
                  <a:t>u </a:t>
                </a:r>
                <a:r>
                  <a:rPr lang="en-US" altLang="zh-TW" sz="3000" dirty="0" smtClean="0">
                    <a:cs typeface="Times New Roman" pitchFamily="18" charset="0"/>
                  </a:rPr>
                  <a:t>+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kumimoji="1" lang="en-US" altLang="zh-TW" sz="3000" dirty="0">
                  <a:cs typeface="Times New Roman" pitchFamily="18" charset="0"/>
                  <a:sym typeface="Symbol" pitchFamily="18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TW" sz="3000" dirty="0" smtClean="0"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kumimoji="1" lang="en-US" altLang="zh-TW" sz="3000" b="1" dirty="0" smtClean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 smtClean="0"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kumimoji="1" lang="en-US" altLang="zh-TW" sz="3000" b="1" dirty="0" smtClean="0">
                    <a:cs typeface="Times New Roman" pitchFamily="18" charset="0"/>
                    <a:sym typeface="Symbol" pitchFamily="18" charset="2"/>
                  </a:rPr>
                  <a:t>u</a:t>
                </a:r>
                <a:endParaRPr kumimoji="1" lang="en-US" altLang="zh-TW" sz="3000" b="1" dirty="0">
                  <a:cs typeface="Times New Roman" pitchFamily="18" charset="0"/>
                  <a:sym typeface="Symbol" pitchFamily="18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(ab)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a(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a(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+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v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 =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+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a+b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endParaRPr kumimoji="1" lang="en-US" altLang="zh-TW" sz="3000" b="1" dirty="0"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22954-72ED-4763-A223-ABA7EB3BA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196" y="2006038"/>
                <a:ext cx="8418617" cy="4689989"/>
              </a:xfrm>
              <a:blipFill>
                <a:blip r:embed="rId2"/>
                <a:stretch>
                  <a:fillRect l="-1737" t="-27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8F1FBDE-313F-4C73-90AF-679C23244859}"/>
              </a:ext>
            </a:extLst>
          </p:cNvPr>
          <p:cNvSpPr/>
          <p:nvPr/>
        </p:nvSpPr>
        <p:spPr>
          <a:xfrm>
            <a:off x="6432187" y="4708269"/>
            <a:ext cx="1805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cs typeface="Times New Roman" pitchFamily="18" charset="0"/>
              </a:rPr>
              <a:t>zero vector</a:t>
            </a:r>
            <a:endParaRPr kumimoji="1" lang="en-US" altLang="zh-TW" sz="2800" dirty="0">
              <a:cs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F2B286-AB04-4697-B7C8-E06ECF613196}"/>
                  </a:ext>
                </a:extLst>
              </p:cNvPr>
              <p:cNvSpPr txBox="1"/>
              <p:nvPr/>
            </p:nvSpPr>
            <p:spPr>
              <a:xfrm>
                <a:off x="5247687" y="4422514"/>
                <a:ext cx="1184500" cy="1139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F2B286-AB04-4697-B7C8-E06ECF61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87" y="4422514"/>
                <a:ext cx="1184500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AD72DCDF-35CE-4A1D-9577-2F16F27A6FE1}"/>
              </a:ext>
            </a:extLst>
          </p:cNvPr>
          <p:cNvSpPr txBox="1"/>
          <p:nvPr/>
        </p:nvSpPr>
        <p:spPr>
          <a:xfrm>
            <a:off x="521196" y="1021153"/>
            <a:ext cx="862280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For any vectors </a:t>
            </a:r>
            <a:r>
              <a:rPr lang="en-US" altLang="zh-TW" sz="2800" b="1" dirty="0"/>
              <a:t>u</a:t>
            </a:r>
            <a:r>
              <a:rPr lang="en-US" altLang="zh-TW" sz="2800" dirty="0"/>
              <a:t>, </a:t>
            </a:r>
            <a:r>
              <a:rPr lang="en-US" altLang="zh-TW" sz="2800" b="1" dirty="0"/>
              <a:t>v</a:t>
            </a:r>
            <a:r>
              <a:rPr lang="en-US" altLang="zh-TW" sz="2800" dirty="0"/>
              <a:t> and </a:t>
            </a:r>
            <a:r>
              <a:rPr lang="en-US" altLang="zh-TW" sz="2800" b="1" dirty="0"/>
              <a:t>w</a:t>
            </a:r>
            <a:r>
              <a:rPr lang="en-US" altLang="zh-TW" sz="2800" dirty="0"/>
              <a:t> in </a:t>
            </a:r>
            <a:r>
              <a:rPr lang="en-US" altLang="zh-TW" sz="2800" dirty="0" smtClean="0">
                <a:latin typeface="Script MT Bold" pitchFamily="66" charset="0"/>
                <a:cs typeface="Times New Roman" pitchFamily="18" charset="0"/>
              </a:rPr>
              <a:t>V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and </a:t>
            </a:r>
            <a:r>
              <a:rPr lang="en-US" altLang="zh-TW" sz="2800" dirty="0" smtClean="0"/>
              <a:t>scalars </a:t>
            </a:r>
            <a:r>
              <a:rPr lang="en-US" altLang="zh-TW" sz="2800" dirty="0"/>
              <a:t>a and b in </a:t>
            </a:r>
            <a:r>
              <a:rPr lang="en-US" altLang="zh-TW" sz="2800" dirty="0" smtClean="0">
                <a:latin typeface="Script MT Bold" pitchFamily="66" charset="0"/>
                <a:cs typeface="Times New Roman" pitchFamily="18" charset="0"/>
              </a:rPr>
              <a:t>R,</a:t>
            </a:r>
          </a:p>
          <a:p>
            <a:r>
              <a:rPr lang="en-US" altLang="zh-TW" sz="2800" b="1" dirty="0"/>
              <a:t>u</a:t>
            </a:r>
            <a:r>
              <a:rPr lang="en-US" altLang="zh-TW" sz="2800" dirty="0"/>
              <a:t> + </a:t>
            </a:r>
            <a:r>
              <a:rPr lang="en-US" altLang="zh-TW" sz="2800" b="1" dirty="0" smtClean="0"/>
              <a:t>v</a:t>
            </a:r>
            <a:r>
              <a:rPr lang="zh-TW" altLang="en-US" sz="2800" b="1" dirty="0" smtClean="0"/>
              <a:t>  </a:t>
            </a:r>
            <a:r>
              <a:rPr lang="en-US" altLang="zh-TW" sz="2800" dirty="0" smtClean="0"/>
              <a:t>and</a:t>
            </a:r>
            <a:r>
              <a:rPr lang="en-US" altLang="zh-TW" sz="2800" b="1" dirty="0" smtClean="0"/>
              <a:t> </a:t>
            </a:r>
            <a:r>
              <a:rPr kumimoji="1" lang="en-US" altLang="zh-TW" sz="2800" dirty="0" smtClean="0">
                <a:cs typeface="Times New Roman" pitchFamily="18" charset="0"/>
                <a:sym typeface="Symbol" pitchFamily="18" charset="2"/>
              </a:rPr>
              <a:t>a</a:t>
            </a:r>
            <a:r>
              <a:rPr kumimoji="1" lang="en-US" altLang="zh-TW" sz="2800" b="1" dirty="0" smtClean="0">
                <a:cs typeface="Times New Roman" pitchFamily="18" charset="0"/>
                <a:sym typeface="Symbol" pitchFamily="18" charset="2"/>
              </a:rPr>
              <a:t>u </a:t>
            </a:r>
            <a:r>
              <a:rPr kumimoji="1" lang="en-US" altLang="zh-TW" sz="2800" dirty="0" smtClean="0">
                <a:cs typeface="Times New Roman" pitchFamily="18" charset="0"/>
                <a:sym typeface="Symbol" pitchFamily="18" charset="2"/>
              </a:rPr>
              <a:t>are in </a:t>
            </a:r>
            <a:r>
              <a:rPr lang="en-US" altLang="zh-TW" sz="2800" dirty="0" smtClean="0">
                <a:latin typeface="Script MT Bold" pitchFamily="66" charset="0"/>
                <a:cs typeface="Times New Roman" pitchFamily="18" charset="0"/>
              </a:rPr>
              <a:t>V</a:t>
            </a:r>
            <a:r>
              <a:rPr lang="en-US" altLang="zh-TW" sz="2800" dirty="0">
                <a:latin typeface="Script MT Bold" pitchFamily="66" charset="0"/>
                <a:cs typeface="Times New Roman" pitchFamily="18" charset="0"/>
              </a:rPr>
              <a:t>,</a:t>
            </a:r>
            <a:r>
              <a:rPr lang="en-US" altLang="zh-TW" sz="2800" dirty="0" smtClean="0">
                <a:latin typeface="Script MT Bold" pitchFamily="66" charset="0"/>
                <a:cs typeface="Times New Roman" pitchFamily="18" charset="0"/>
              </a:rPr>
              <a:t> </a:t>
            </a:r>
            <a:r>
              <a:rPr lang="en-US" altLang="zh-TW" sz="2800" dirty="0" smtClean="0"/>
              <a:t>and the following axioms hold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9922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938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500" r="-3000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2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5556" t="-24590" r="-2037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5−4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704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−4+6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36" r="-56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6641687" y="744439"/>
            <a:ext cx="2153475" cy="987149"/>
            <a:chOff x="6311718" y="422280"/>
            <a:chExt cx="2153475" cy="987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文字方塊 38"/>
          <p:cNvSpPr txBox="1"/>
          <p:nvPr/>
        </p:nvSpPr>
        <p:spPr>
          <a:xfrm>
            <a:off x="3847492" y="2992573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3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Example: </a:t>
                </a:r>
              </a:p>
              <a:p>
                <a:pPr lvl="1"/>
                <a:r>
                  <a:rPr lang="en-US" altLang="zh-TW" dirty="0"/>
                  <a:t>D (derivative): Function set F → Function set F</a:t>
                </a:r>
              </a:p>
              <a:p>
                <a:pPr lvl="1"/>
                <a:r>
                  <a:rPr lang="en-US" altLang="zh-TW" dirty="0"/>
                  <a:t>Basis of F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35" y="5066210"/>
            <a:ext cx="981075" cy="3905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38" y="6066643"/>
            <a:ext cx="847725" cy="3524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199" y="5051923"/>
            <a:ext cx="2990850" cy="41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7199" y="6028544"/>
            <a:ext cx="28384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3804693" y="3094590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5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21" y="5182260"/>
            <a:ext cx="847725" cy="35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Basis of F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3306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向右箭號 24"/>
          <p:cNvSpPr/>
          <p:nvPr/>
        </p:nvSpPr>
        <p:spPr>
          <a:xfrm flipH="1">
            <a:off x="3607111" y="3139876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向右箭號 26"/>
          <p:cNvSpPr/>
          <p:nvPr/>
        </p:nvSpPr>
        <p:spPr>
          <a:xfrm flipH="1">
            <a:off x="3863943" y="5287241"/>
            <a:ext cx="186103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574469" y="4902817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Antiderivative</a:t>
            </a:r>
            <a:endParaRPr lang="zh-TW" altLang="en-US" sz="2400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58" y="4798717"/>
            <a:ext cx="3416015" cy="58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8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6" grpId="0"/>
      <p:bldP spid="27" grpId="0" animBg="1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operator between two bases</a:t>
            </a:r>
            <a:endParaRPr lang="zh-TW" altLang="en-US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78768" y="1959625"/>
            <a:ext cx="82260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Let T</a:t>
            </a:r>
            <a:r>
              <a:rPr lang="en-US" altLang="zh-TW" sz="2800" b="1" dirty="0" smtClean="0"/>
              <a:t> : </a:t>
            </a:r>
            <a:r>
              <a:rPr lang="en-US" altLang="zh-TW" sz="2800" dirty="0" smtClean="0">
                <a:latin typeface="Script MT Bold" pitchFamily="66" charset="0"/>
              </a:rPr>
              <a:t>V</a:t>
            </a:r>
            <a:r>
              <a:rPr lang="en-US" altLang="zh-TW" sz="2800" baseline="-25000" dirty="0" smtClean="0">
                <a:latin typeface="Script MT Bold" pitchFamily="66" charset="0"/>
              </a:rPr>
              <a:t> </a:t>
            </a:r>
            <a:r>
              <a:rPr lang="zh-TW" altLang="en-US" sz="2800" dirty="0"/>
              <a:t>→ </a:t>
            </a:r>
            <a:r>
              <a:rPr lang="en-US" altLang="zh-TW" sz="2800" dirty="0" smtClean="0">
                <a:latin typeface="Script MT Bold" pitchFamily="66" charset="0"/>
              </a:rPr>
              <a:t>W</a:t>
            </a:r>
            <a:r>
              <a:rPr lang="en-US" altLang="zh-TW" sz="2800" baseline="-25000" dirty="0" smtClean="0">
                <a:latin typeface="Script MT Bold" pitchFamily="66" charset="0"/>
              </a:rPr>
              <a:t> 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be a linear operator between </a:t>
            </a:r>
            <a:r>
              <a:rPr lang="en-US" altLang="zh-TW" sz="2800" dirty="0">
                <a:latin typeface="Script MT Bold" pitchFamily="66" charset="0"/>
              </a:rPr>
              <a:t>V</a:t>
            </a:r>
            <a:r>
              <a:rPr lang="en-US" altLang="zh-TW" sz="2800" baseline="-25000" dirty="0">
                <a:latin typeface="Script MT Bold" pitchFamily="66" charset="0"/>
              </a:rPr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and</a:t>
            </a:r>
            <a:r>
              <a:rPr lang="zh-TW" altLang="en-US" sz="2800" dirty="0" smtClean="0"/>
              <a:t> </a:t>
            </a:r>
            <a:r>
              <a:rPr lang="en-US" altLang="zh-TW" sz="2800" dirty="0" smtClean="0">
                <a:latin typeface="Script MT Bold" pitchFamily="66" charset="0"/>
              </a:rPr>
              <a:t>W. </a:t>
            </a:r>
          </a:p>
          <a:p>
            <a:r>
              <a:rPr lang="en-US" altLang="zh-TW" sz="2800" dirty="0" smtClean="0">
                <a:latin typeface="Script MT Bold"/>
                <a:cs typeface="Script MT Bold"/>
              </a:rPr>
              <a:t>B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={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  <a:cs typeface="Script MT Bold"/>
              </a:rPr>
              <a:t>1 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</a:rPr>
              <a:t>2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 </a:t>
            </a:r>
            <a:r>
              <a:rPr lang="en-US" altLang="zh-TW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8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</a:rPr>
              <a:t>n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} and </a:t>
            </a:r>
            <a:r>
              <a:rPr lang="en-US" altLang="zh-TW" sz="2800" dirty="0" smtClean="0">
                <a:latin typeface="Script MT Bold"/>
                <a:cs typeface="Script MT Bold"/>
              </a:rPr>
              <a:t>B</a:t>
            </a:r>
            <a:r>
              <a:rPr lang="en-US" altLang="zh-TW" sz="2800" dirty="0">
                <a:latin typeface="Script MT Bold"/>
                <a:cs typeface="Script MT Bold"/>
              </a:rPr>
              <a:t>’=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{b’</a:t>
            </a:r>
            <a:r>
              <a:rPr lang="en-US" altLang="zh-TW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  <a:cs typeface="Script MT Bold"/>
              </a:rPr>
              <a:t>1 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b’</a:t>
            </a:r>
            <a:r>
              <a:rPr lang="en-US" altLang="zh-TW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</a:rPr>
              <a:t>2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… </a:t>
            </a:r>
            <a:r>
              <a:rPr lang="en-US" altLang="zh-TW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b’</a:t>
            </a:r>
            <a:r>
              <a:rPr lang="en-US" altLang="zh-TW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</a:rPr>
              <a:t>n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}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bases of </a:t>
            </a:r>
            <a:r>
              <a:rPr lang="en-US" altLang="zh-TW" sz="2800" dirty="0" smtClean="0">
                <a:latin typeface="Script MT Bold" pitchFamily="66" charset="0"/>
              </a:rPr>
              <a:t>V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2800" dirty="0">
                <a:latin typeface="Script MT Bold" pitchFamily="66" charset="0"/>
              </a:rPr>
              <a:t>W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zh-TW" sz="2800" dirty="0">
              <a:sym typeface="Symbol" pitchFamily="18" charset="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39220" y="3197988"/>
            <a:ext cx="8265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What is matrix representation </a:t>
            </a:r>
            <a:r>
              <a:rPr lang="en-US" altLang="zh-TW" sz="2800" dirty="0">
                <a:latin typeface="Script MT Bold"/>
                <a:cs typeface="Script MT Bold"/>
              </a:rPr>
              <a:t>M </a:t>
            </a:r>
            <a:r>
              <a:rPr lang="en-US" altLang="zh-TW" sz="2800" dirty="0" smtClean="0">
                <a:latin typeface="Script MT Bold"/>
                <a:cs typeface="Script MT Bold"/>
              </a:rPr>
              <a:t> </a:t>
            </a:r>
            <a:r>
              <a:rPr lang="en-US" altLang="zh-TW" sz="2800" dirty="0" smtClean="0"/>
              <a:t>of T w.r.t. </a:t>
            </a:r>
            <a:r>
              <a:rPr lang="en-US" altLang="zh-TW" sz="2800" dirty="0" smtClean="0">
                <a:latin typeface="Script MT Bold"/>
                <a:cs typeface="Script MT Bold"/>
              </a:rPr>
              <a:t>B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altLang="zh-TW" sz="2800" dirty="0" smtClean="0">
                <a:latin typeface="Script MT Bold"/>
                <a:cs typeface="Script MT Bold"/>
              </a:rPr>
              <a:t>B’</a:t>
            </a:r>
          </a:p>
          <a:p>
            <a:r>
              <a:rPr lang="en-US" altLang="zh-TW" sz="2800" dirty="0" smtClean="0">
                <a:latin typeface="+mj-lt"/>
              </a:rPr>
              <a:t>i.e.,  [T(x)]</a:t>
            </a:r>
            <a:r>
              <a:rPr lang="en-US" altLang="zh-TW" sz="2800" baseline="-25000" dirty="0">
                <a:latin typeface="Script MT Bold"/>
                <a:cs typeface="Script MT Bold"/>
              </a:rPr>
              <a:t> B</a:t>
            </a:r>
            <a:r>
              <a:rPr lang="en-US" altLang="zh-TW" sz="2800" baseline="-25000" dirty="0" smtClean="0">
                <a:latin typeface="Script MT Bold"/>
                <a:cs typeface="Script MT Bold"/>
              </a:rPr>
              <a:t>’  </a:t>
            </a:r>
            <a:r>
              <a:rPr lang="en-US" altLang="zh-TW" sz="2800" dirty="0" smtClean="0">
                <a:latin typeface="Script MT Bold"/>
                <a:cs typeface="Script MT Bold"/>
              </a:rPr>
              <a:t>= M </a:t>
            </a:r>
            <a:r>
              <a:rPr lang="en-US" altLang="zh-TW" sz="2800" dirty="0" smtClean="0"/>
              <a:t>[x]</a:t>
            </a:r>
            <a:r>
              <a:rPr lang="en-US" altLang="zh-TW" sz="2800" baseline="-25000" dirty="0" smtClean="0">
                <a:latin typeface="Script MT Bold"/>
                <a:cs typeface="Script MT Bold"/>
              </a:rPr>
              <a:t> B </a:t>
            </a:r>
            <a:r>
              <a:rPr lang="en-US" altLang="zh-TW" sz="2800" dirty="0" smtClean="0"/>
              <a:t>?</a:t>
            </a:r>
            <a:endParaRPr lang="en-US" altLang="zh-TW" sz="2800" dirty="0">
              <a:latin typeface="+mj-lt"/>
              <a:sym typeface="Symbol" pitchFamily="18" charset="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28650" y="5024146"/>
            <a:ext cx="82655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Script MT Bold"/>
                <a:cs typeface="Script MT Bold"/>
              </a:rPr>
              <a:t>M =  </a:t>
            </a:r>
            <a:r>
              <a:rPr lang="en-US" altLang="zh-TW" sz="4000" dirty="0" smtClean="0">
                <a:latin typeface="+mj-lt"/>
                <a:cs typeface="Script MT Bold"/>
              </a:rPr>
              <a:t>[</a:t>
            </a:r>
            <a:r>
              <a:rPr lang="zh-TW" altLang="en-US" sz="4000" dirty="0" smtClean="0">
                <a:latin typeface="Script MT Bold"/>
                <a:cs typeface="Script MT Bold"/>
              </a:rPr>
              <a:t> </a:t>
            </a:r>
            <a:r>
              <a:rPr lang="en-US" altLang="zh-TW" sz="4000" dirty="0" smtClean="0">
                <a:cs typeface="Script MT Bold"/>
              </a:rPr>
              <a:t>T</a:t>
            </a:r>
            <a:r>
              <a:rPr lang="en-US" altLang="zh-TW" sz="4000" dirty="0" smtClean="0"/>
              <a:t>[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  <a:cs typeface="Script MT Bold"/>
              </a:rPr>
              <a:t>1</a:t>
            </a:r>
            <a:r>
              <a:rPr lang="en-US" altLang="zh-TW" sz="4000" dirty="0" smtClean="0"/>
              <a:t>]</a:t>
            </a:r>
            <a:r>
              <a:rPr lang="en-US" altLang="zh-TW" sz="4000" baseline="-25000" dirty="0" smtClean="0">
                <a:latin typeface="Script MT Bold"/>
                <a:cs typeface="Script MT Bold"/>
              </a:rPr>
              <a:t>B’</a:t>
            </a:r>
            <a:r>
              <a:rPr lang="en-US" altLang="zh-TW" sz="4000" dirty="0">
                <a:latin typeface="Script MT Bold"/>
                <a:cs typeface="Script MT Bold"/>
              </a:rPr>
              <a:t> </a:t>
            </a:r>
            <a:r>
              <a:rPr lang="en-US" altLang="zh-TW" sz="4000" dirty="0" smtClean="0">
                <a:latin typeface="Script MT Bold"/>
                <a:cs typeface="Script MT Bold"/>
              </a:rPr>
              <a:t>, </a:t>
            </a:r>
            <a:r>
              <a:rPr lang="en-US" altLang="zh-TW" sz="4000" baseline="-25000" dirty="0" smtClean="0">
                <a:latin typeface="Script MT Bold"/>
                <a:cs typeface="Script MT Bold"/>
              </a:rPr>
              <a:t> </a:t>
            </a:r>
            <a:r>
              <a:rPr lang="en-US" altLang="zh-TW" sz="4000" dirty="0" smtClean="0">
                <a:cs typeface="Script MT Bold"/>
              </a:rPr>
              <a:t>T</a:t>
            </a:r>
            <a:r>
              <a:rPr lang="en-US" altLang="zh-TW" sz="4000" dirty="0" smtClean="0"/>
              <a:t>[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4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</a:rPr>
              <a:t>2</a:t>
            </a:r>
            <a:r>
              <a:rPr lang="en-US" altLang="zh-TW" sz="4000" dirty="0" smtClean="0"/>
              <a:t>]</a:t>
            </a:r>
            <a:r>
              <a:rPr lang="en-US" altLang="zh-TW" sz="4000" baseline="-25000" dirty="0" smtClean="0">
                <a:latin typeface="Script MT Bold"/>
                <a:cs typeface="Script MT Bold"/>
              </a:rPr>
              <a:t>B’ </a:t>
            </a:r>
            <a:r>
              <a:rPr lang="en-US" altLang="zh-TW" sz="4000" dirty="0" smtClean="0">
                <a:latin typeface="Script MT Bold"/>
                <a:cs typeface="Script MT Bold"/>
              </a:rPr>
              <a:t>, </a:t>
            </a:r>
            <a:r>
              <a:rPr lang="en-US" altLang="zh-TW" sz="4000" baseline="-25000" dirty="0" smtClean="0">
                <a:latin typeface="Script MT Bold"/>
                <a:cs typeface="Script MT Bold"/>
              </a:rPr>
              <a:t> …</a:t>
            </a:r>
            <a:r>
              <a:rPr lang="en-US" altLang="zh-TW" sz="4000" dirty="0">
                <a:latin typeface="Script MT Bold"/>
                <a:cs typeface="Script MT Bold"/>
              </a:rPr>
              <a:t> ,</a:t>
            </a:r>
            <a:r>
              <a:rPr lang="en-US" altLang="zh-TW" sz="4000" baseline="-25000" dirty="0" smtClean="0">
                <a:latin typeface="Script MT Bold"/>
                <a:cs typeface="Script MT Bold"/>
              </a:rPr>
              <a:t> </a:t>
            </a:r>
            <a:r>
              <a:rPr lang="en-US" altLang="zh-TW" sz="4000" dirty="0" smtClean="0">
                <a:cs typeface="Script MT Bold"/>
              </a:rPr>
              <a:t>T</a:t>
            </a:r>
            <a:r>
              <a:rPr lang="en-US" altLang="zh-TW" sz="4000" dirty="0" smtClean="0"/>
              <a:t>[</a:t>
            </a:r>
            <a:r>
              <a:rPr lang="en-US" altLang="zh-TW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4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cript MT Bold"/>
              </a:rPr>
              <a:t>n</a:t>
            </a:r>
            <a:r>
              <a:rPr lang="en-US" altLang="zh-TW" sz="4000" dirty="0" smtClean="0"/>
              <a:t>]</a:t>
            </a:r>
            <a:r>
              <a:rPr lang="en-US" altLang="zh-TW" sz="4000" baseline="-25000" dirty="0" smtClean="0">
                <a:latin typeface="Script MT Bold"/>
                <a:cs typeface="Script MT Bold"/>
              </a:rPr>
              <a:t>B’</a:t>
            </a:r>
            <a:r>
              <a:rPr lang="en-US" altLang="zh-TW" sz="4000" dirty="0">
                <a:cs typeface="Script MT Bold"/>
              </a:rPr>
              <a:t> </a:t>
            </a:r>
            <a:r>
              <a:rPr lang="en-US" altLang="zh-TW" sz="4000" dirty="0" smtClean="0">
                <a:cs typeface="Script MT Bold"/>
              </a:rPr>
              <a:t>]</a:t>
            </a:r>
            <a:r>
              <a:rPr lang="zh-TW" altLang="en-US" sz="4000" dirty="0" smtClean="0">
                <a:latin typeface="Script MT Bold"/>
                <a:cs typeface="Script MT Bold"/>
              </a:rPr>
              <a:t> </a:t>
            </a:r>
            <a:endParaRPr lang="en-US" altLang="zh-TW" sz="4000" dirty="0">
              <a:sym typeface="Symbol" pitchFamily="18" charset="2"/>
            </a:endParaRPr>
          </a:p>
          <a:p>
            <a:endParaRPr lang="en-US" altLang="zh-TW" sz="2800" dirty="0">
              <a:sym typeface="Symbol" pitchFamily="18" charset="2"/>
            </a:endParaRPr>
          </a:p>
          <a:p>
            <a:endParaRPr lang="en-US" altLang="zh-TW" sz="2800" dirty="0">
              <a:latin typeface="+mj-lt"/>
              <a:sym typeface="Symbol" pitchFamily="18" charset="2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" y="842301"/>
            <a:ext cx="2362200" cy="9271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20" y="855128"/>
            <a:ext cx="2565400" cy="9271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99" y="855128"/>
            <a:ext cx="2362200" cy="9271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86886" y="148446"/>
            <a:ext cx="287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(P279)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059280" y="155377"/>
            <a:ext cx="22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Determine 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96547" y="172107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20383" y="172041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42795" y="172041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196083" y="172724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167795" y="172724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028023" y="1720418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2917770" y="5621907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70" y="5621907"/>
                <a:ext cx="244682" cy="369332"/>
              </a:xfrm>
              <a:prstGeom prst="rect">
                <a:avLst/>
              </a:prstGeom>
              <a:blipFill>
                <a:blip r:embed="rId6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61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  <a:blipFill rotWithShape="0">
                <a:blip r:embed="rId8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  <a:blipFill rotWithShape="0">
                <a:blip r:embed="rId9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向右箭號 37"/>
          <p:cNvSpPr/>
          <p:nvPr/>
        </p:nvSpPr>
        <p:spPr>
          <a:xfrm>
            <a:off x="3380817" y="5654676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向右箭號 38"/>
          <p:cNvSpPr/>
          <p:nvPr/>
        </p:nvSpPr>
        <p:spPr>
          <a:xfrm rot="5400000" flipH="1">
            <a:off x="1990298" y="4121862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向右箭號 39"/>
          <p:cNvSpPr/>
          <p:nvPr/>
        </p:nvSpPr>
        <p:spPr>
          <a:xfrm rot="16200000">
            <a:off x="5265818" y="42699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向右箭號 40"/>
          <p:cNvSpPr/>
          <p:nvPr/>
        </p:nvSpPr>
        <p:spPr>
          <a:xfrm>
            <a:off x="3475995" y="2726812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blipFill rotWithShape="0">
                <a:blip r:embed="rId10"/>
                <a:stretch>
                  <a:fillRect r="-924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/>
          <p:cNvSpPr txBox="1"/>
          <p:nvPr/>
        </p:nvSpPr>
        <p:spPr>
          <a:xfrm>
            <a:off x="1342549" y="563851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783935" y="564453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165820" y="564453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901414" y="5659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03453" y="5675313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653364" y="5654676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8295" y="3522187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as a coordinate system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48294" y="4381385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{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} is a basis of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1227740" y="2634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69126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051011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967916" y="271687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646843" y="2713420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299709" y="272373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字方塊 42"/>
              <p:cNvSpPr txBox="1"/>
              <p:nvPr/>
            </p:nvSpPr>
            <p:spPr>
              <a:xfrm>
                <a:off x="6912962" y="4186959"/>
                <a:ext cx="20502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962" y="4186959"/>
                <a:ext cx="2050240" cy="9766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4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4" grpId="0"/>
      <p:bldP spid="54" grpId="0"/>
      <p:bldP spid="55" grpId="0"/>
      <p:bldP spid="56" grpId="0"/>
      <p:bldP spid="57" grpId="0"/>
      <p:bldP spid="58" grpId="0"/>
      <p:bldP spid="59" grpId="0"/>
      <p:bldP spid="65" grpId="0"/>
      <p:bldP spid="66" grpId="0"/>
      <p:bldP spid="67" grpId="0"/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186886" y="148446"/>
            <a:ext cx="287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(P279)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059280" y="155377"/>
            <a:ext cx="22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Determine 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866640" y="558667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40" y="5586679"/>
                <a:ext cx="24468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70" y="5704200"/>
                <a:ext cx="6896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61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25" y="2637029"/>
                <a:ext cx="891590" cy="489558"/>
              </a:xfrm>
              <a:prstGeom prst="rect">
                <a:avLst/>
              </a:prstGeom>
              <a:blipFill rotWithShape="0">
                <a:blip r:embed="rId4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13" y="2669818"/>
                <a:ext cx="133652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向右箭號 37"/>
          <p:cNvSpPr/>
          <p:nvPr/>
        </p:nvSpPr>
        <p:spPr>
          <a:xfrm>
            <a:off x="3380817" y="5654676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向右箭號 38"/>
          <p:cNvSpPr/>
          <p:nvPr/>
        </p:nvSpPr>
        <p:spPr>
          <a:xfrm rot="5400000" flipH="1">
            <a:off x="1990298" y="4121862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向右箭號 39"/>
          <p:cNvSpPr/>
          <p:nvPr/>
        </p:nvSpPr>
        <p:spPr>
          <a:xfrm rot="16200000">
            <a:off x="5265818" y="42699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向右箭號 40"/>
          <p:cNvSpPr/>
          <p:nvPr/>
        </p:nvSpPr>
        <p:spPr>
          <a:xfrm>
            <a:off x="3475995" y="2726812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564" y="3046553"/>
                <a:ext cx="720645" cy="397225"/>
              </a:xfrm>
              <a:prstGeom prst="rect">
                <a:avLst/>
              </a:prstGeom>
              <a:blipFill rotWithShape="0">
                <a:blip r:embed="rId6"/>
                <a:stretch>
                  <a:fillRect r="-924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44" y="4166173"/>
                <a:ext cx="58528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/>
          <p:cNvSpPr txBox="1"/>
          <p:nvPr/>
        </p:nvSpPr>
        <p:spPr>
          <a:xfrm>
            <a:off x="1275041" y="5586679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716427" y="5592705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098312" y="5592705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901414" y="5659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03453" y="5675313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653364" y="5654676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8295" y="3522187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as a coordinate system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48294" y="4381385"/>
            <a:ext cx="2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{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} is a basis of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82" y="4212637"/>
                <a:ext cx="58528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500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1227740" y="2634691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69126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051011" y="2640717"/>
            <a:ext cx="5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967916" y="271687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646843" y="2713420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299709" y="2723738"/>
            <a:ext cx="8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r>
              <a:rPr kumimoji="0" lang="en-US" altLang="zh-TW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2019993" y="1122616"/>
                <a:ext cx="4308039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93" y="1122616"/>
                <a:ext cx="4308039" cy="397225"/>
              </a:xfrm>
              <a:prstGeom prst="rect">
                <a:avLst/>
              </a:prstGeom>
              <a:blipFill rotWithShape="0">
                <a:blip r:embed="rId9"/>
                <a:stretch>
                  <a:fillRect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20" y="5296282"/>
                <a:ext cx="473848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6429514" y="1143699"/>
                <a:ext cx="1097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514" y="1143699"/>
                <a:ext cx="109786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778" t="-1667" r="-5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7110882" y="4166173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82" y="4166173"/>
                <a:ext cx="27917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3913" r="-239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向右箭號 59"/>
          <p:cNvSpPr/>
          <p:nvPr/>
        </p:nvSpPr>
        <p:spPr>
          <a:xfrm rot="5400000" flipV="1">
            <a:off x="5757688" y="4269980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1988919" y="1713494"/>
                <a:ext cx="2244974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[</m:t>
                      </m:r>
                      <m:r>
                        <m:rPr>
                          <m:nor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𝑇</m:t>
                      </m:r>
                      <m:r>
                        <m:rPr>
                          <m:nor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]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kumimoji="0" lang="en-US" altLang="zh-TW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Script MT Bold" pitchFamily="66" charset="0"/>
                              <a:ea typeface="新細明體" panose="02020500000000000000" pitchFamily="18" charset="-120"/>
                              <a:cs typeface="+mn-cs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19" y="1713494"/>
                <a:ext cx="2244974" cy="403893"/>
              </a:xfrm>
              <a:prstGeom prst="rect">
                <a:avLst/>
              </a:prstGeom>
              <a:blipFill>
                <a:blip r:embed="rId13"/>
                <a:stretch>
                  <a:fillRect l="-4336" r="-813" b="-28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4223599" y="1769981"/>
                <a:ext cx="18162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99" y="1769981"/>
                <a:ext cx="1816203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342" r="-100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6090299" y="1788852"/>
                <a:ext cx="1097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299" y="1788852"/>
                <a:ext cx="1097865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778" r="-222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60" grpId="0" animBg="1"/>
      <p:bldP spid="61" grpId="0"/>
      <p:bldP spid="63" grpId="0"/>
      <p:bldP spid="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Eigenvalue </a:t>
            </a:r>
            <a:br>
              <a:rPr lang="en-US" altLang="zh-TW" dirty="0"/>
            </a:br>
            <a:r>
              <a:rPr lang="en-US" altLang="zh-TW" dirty="0"/>
              <a:t>and Eigenvector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800" dirty="0"/>
                  <a:t> is eigenvector,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eigenvalue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  <a:blipFill>
                <a:blip r:embed="rId2"/>
                <a:stretch>
                  <a:fillRect t="-10465" r="-87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</a:t>
            </a:r>
            <a:r>
              <a:rPr lang="en-US" altLang="zh-TW" dirty="0" smtClean="0"/>
              <a:t>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41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</a:t>
            </a:r>
            <a:r>
              <a:rPr lang="zh-TW" altLang="en-US" dirty="0"/>
              <a:t> </a:t>
            </a:r>
            <a:r>
              <a:rPr lang="en-US" altLang="zh-TW" dirty="0"/>
              <a:t>derivative (linear transformation, input &amp; output are functions)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Consider Transpose (also linear transformation, input &amp; output are </a:t>
            </a:r>
            <a:r>
              <a:rPr lang="en-US" altLang="zh-TW" dirty="0" smtClean="0"/>
              <a:t>matrices)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“eigenvector”?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blipFill>
                <a:blip r:embed="rId3"/>
                <a:stretch>
                  <a:fillRect l="-2025" t="-10127" b="-24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064239" y="2689698"/>
            <a:ext cx="3818842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is the “eigenvalue”?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90099" y="3156209"/>
            <a:ext cx="556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Every scalar is an eigenvalue of derivative.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84571" y="4742302"/>
            <a:ext cx="172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Symmetric: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84571" y="5610822"/>
            <a:ext cx="25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87" r="-65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78" t="-1667" r="-536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95424" y="5012406"/>
            <a:ext cx="52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matrices form the </a:t>
            </a:r>
            <a:r>
              <a:rPr lang="en-US" altLang="zh-TW" sz="2400" dirty="0" err="1"/>
              <a:t>eigenspace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7690" y="5939492"/>
            <a:ext cx="55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 matrices form the </a:t>
            </a:r>
            <a:r>
              <a:rPr lang="en-US" altLang="zh-TW" sz="2400" dirty="0" err="1"/>
              <a:t>eigenspace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03BF57-8EDA-426F-9E78-8A9BEF2B9FF5}"/>
                  </a:ext>
                </a:extLst>
              </p:cNvPr>
              <p:cNvSpPr txBox="1"/>
              <p:nvPr/>
            </p:nvSpPr>
            <p:spPr>
              <a:xfrm>
                <a:off x="4174812" y="2666455"/>
                <a:ext cx="756503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03BF57-8EDA-426F-9E78-8A9BEF2B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12" y="2666455"/>
                <a:ext cx="756503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B4D6B6E-F41C-4993-B1AE-890CED8D5020}"/>
                  </a:ext>
                </a:extLst>
              </p:cNvPr>
              <p:cNvSpPr txBox="1"/>
              <p:nvPr/>
            </p:nvSpPr>
            <p:spPr>
              <a:xfrm>
                <a:off x="8259502" y="2644425"/>
                <a:ext cx="756503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B4D6B6E-F41C-4993-B1AE-890CED8D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502" y="2644425"/>
                <a:ext cx="756503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1834" y="55772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49953" y="559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62186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498724" y="2439410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791017" y="5662153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1325665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773034" y="5937387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transpose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12649" y="55983"/>
            <a:ext cx="544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Consider Transpose of 2x2 matrices</a:t>
            </a:r>
            <a:endParaRPr lang="zh-TW" altLang="en-US" sz="2800" b="1" i="1" u="sng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85" y="2783408"/>
            <a:ext cx="1720835" cy="139305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7" y="707402"/>
            <a:ext cx="1720835" cy="1393057"/>
          </a:xfrm>
          <a:prstGeom prst="rect">
            <a:avLst/>
          </a:prstGeom>
        </p:spPr>
      </p:pic>
      <p:sp>
        <p:nvSpPr>
          <p:cNvPr id="24" name="向右箭號 23"/>
          <p:cNvSpPr/>
          <p:nvPr/>
        </p:nvSpPr>
        <p:spPr>
          <a:xfrm flipH="1">
            <a:off x="3453938" y="2095412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3574475" y="4278041"/>
            <a:ext cx="197831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What are the eigenvalues?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5836232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38" name="向右箭號 37"/>
          <p:cNvSpPr/>
          <p:nvPr/>
        </p:nvSpPr>
        <p:spPr>
          <a:xfrm rot="16200000">
            <a:off x="5099711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</a:t>
            </a:r>
            <a:r>
              <a:rPr kumimoji="1" lang="en-US" altLang="zh-TW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b="1" dirty="0">
                <a:cs typeface="Times New Roman" pitchFamily="18" charset="0"/>
                <a:sym typeface="Symbol" pitchFamily="18" charset="2"/>
              </a:rPr>
              <a:t>u</a:t>
            </a:r>
            <a:r>
              <a:rPr kumimoji="1" lang="en-US" altLang="zh-TW" dirty="0">
                <a:cs typeface="Times New Roman" pitchFamily="18" charset="0"/>
                <a:sym typeface="Symbol" pitchFamily="18" charset="2"/>
              </a:rPr>
              <a:t> = </a:t>
            </a:r>
            <a:r>
              <a:rPr kumimoji="1" lang="en-US" altLang="zh-TW" b="1" dirty="0">
                <a:cs typeface="Times New Roman" pitchFamily="18" charset="0"/>
                <a:sym typeface="Symbol" pitchFamily="18" charset="2"/>
              </a:rPr>
              <a:t>0 </a:t>
            </a:r>
            <a:r>
              <a:rPr kumimoji="1" lang="en-US" altLang="zh-TW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kumimoji="1" lang="en-US" altLang="zh-TW" b="1" dirty="0" smtClean="0">
                <a:cs typeface="Times New Roman" pitchFamily="18" charset="0"/>
                <a:sym typeface="Symbol" pitchFamily="18" charset="2"/>
              </a:rPr>
              <a:t> (</a:t>
            </a:r>
            <a:r>
              <a:rPr kumimoji="1" lang="en-US" altLang="zh-TW" b="1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kumimoji="1" lang="en-US" altLang="zh-TW" b="1" dirty="0" smtClean="0">
                <a:cs typeface="Times New Roman" pitchFamily="18" charset="0"/>
                <a:sym typeface="Symbol" pitchFamily="18" charset="2"/>
              </a:rPr>
              <a:t>)u</a:t>
            </a:r>
            <a:r>
              <a:rPr kumimoji="1" lang="en-US" altLang="zh-TW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dirty="0">
                <a:cs typeface="Times New Roman" pitchFamily="18" charset="0"/>
                <a:sym typeface="Symbol" pitchFamily="18" charset="2"/>
              </a:rPr>
              <a:t>= </a:t>
            </a:r>
            <a:r>
              <a:rPr kumimoji="1" lang="en-US" altLang="zh-TW" b="1" dirty="0" smtClean="0">
                <a:cs typeface="Times New Roman" pitchFamily="18" charset="0"/>
                <a:sym typeface="Symbol" pitchFamily="18" charset="2"/>
              </a:rPr>
              <a:t>-u</a:t>
            </a:r>
            <a:r>
              <a:rPr kumimoji="1" lang="en-US" altLang="zh-TW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b="1" dirty="0" smtClean="0">
                <a:cs typeface="Times New Roman" pitchFamily="18" charset="0"/>
                <a:sym typeface="Symbol" pitchFamily="18" charset="2"/>
              </a:rPr>
              <a:t>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098255" cy="4719554"/>
          </a:xfrm>
        </p:spPr>
        <p:txBody>
          <a:bodyPr>
            <a:normAutofit lnSpcReduction="10000"/>
          </a:bodyPr>
          <a:lstStyle/>
          <a:p>
            <a:r>
              <a:rPr lang="en-US" altLang="zh-TW" sz="3000" dirty="0" smtClean="0"/>
              <a:t>Can you prove that  </a:t>
            </a:r>
            <a:r>
              <a:rPr kumimoji="1" lang="en-US" altLang="zh-TW" sz="30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000" b="1" dirty="0" smtClean="0">
                <a:cs typeface="Times New Roman" pitchFamily="18" charset="0"/>
                <a:sym typeface="Symbol" pitchFamily="18" charset="2"/>
              </a:rPr>
              <a:t>u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sz="3000" dirty="0">
                <a:cs typeface="Times New Roman" pitchFamily="18" charset="0"/>
                <a:sym typeface="Symbol" pitchFamily="18" charset="2"/>
              </a:rPr>
              <a:t>= </a:t>
            </a:r>
            <a:r>
              <a:rPr kumimoji="1" lang="en-US" altLang="zh-TW" sz="3000" b="1" dirty="0" smtClean="0">
                <a:cs typeface="Times New Roman" pitchFamily="18" charset="0"/>
                <a:sym typeface="Symbol" pitchFamily="18" charset="2"/>
              </a:rPr>
              <a:t>0  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(i.e., zero vector)? </a:t>
            </a:r>
            <a:endParaRPr kumimoji="1" lang="en-US" altLang="zh-TW" sz="2600" dirty="0" smtClean="0">
              <a:cs typeface="Times New Roman" pitchFamily="18" charset="0"/>
              <a:sym typeface="Symbol" pitchFamily="18" charset="2"/>
            </a:endParaRPr>
          </a:p>
          <a:p>
            <a:pPr lvl="2"/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</a:t>
            </a:r>
            <a:endParaRPr kumimoji="1" lang="en-US" altLang="zh-TW" sz="3200" dirty="0" smtClean="0">
              <a:cs typeface="Times New Roman" pitchFamily="18" charset="0"/>
              <a:sym typeface="Symbol" pitchFamily="18" charset="2"/>
            </a:endParaRPr>
          </a:p>
          <a:p>
            <a:pPr lvl="2"/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= 0</a:t>
            </a:r>
            <a:r>
              <a:rPr kumimoji="1" lang="en-US" altLang="zh-TW" sz="3200" dirty="0">
                <a:cs typeface="Times New Roman" pitchFamily="18" charset="0"/>
                <a:sym typeface="Symbol" pitchFamily="18" charset="2"/>
              </a:rPr>
              <a:t>+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			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(from (3))</a:t>
            </a:r>
          </a:p>
          <a:p>
            <a:pPr lvl="2"/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= (-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+ 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u) + </a:t>
            </a:r>
            <a:r>
              <a:rPr kumimoji="1" lang="en-US" altLang="zh-TW" sz="32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>
                <a:cs typeface="Times New Roman" pitchFamily="18" charset="0"/>
                <a:sym typeface="Symbol" pitchFamily="18" charset="2"/>
              </a:rPr>
              <a:t>u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	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(from (4))</a:t>
            </a:r>
          </a:p>
          <a:p>
            <a:pPr lvl="2"/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= -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+( 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</a:t>
            </a:r>
            <a:r>
              <a:rPr kumimoji="1" lang="en-US" altLang="zh-TW" sz="3200" b="1" dirty="0">
                <a:cs typeface="Times New Roman" pitchFamily="18" charset="0"/>
                <a:sym typeface="Symbol" pitchFamily="18" charset="2"/>
              </a:rPr>
              <a:t>+ 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u)</a:t>
            </a:r>
            <a:r>
              <a:rPr kumimoji="1" lang="en-US" altLang="zh-TW" sz="3200" b="1" dirty="0">
                <a:cs typeface="Times New Roman" pitchFamily="18" charset="0"/>
                <a:sym typeface="Symbol" pitchFamily="18" charset="2"/>
              </a:rPr>
              <a:t>	</a:t>
            </a:r>
            <a:r>
              <a:rPr kumimoji="1" lang="en-US" altLang="zh-TW" sz="3200" dirty="0">
                <a:cs typeface="Times New Roman" pitchFamily="18" charset="0"/>
                <a:sym typeface="Symbol" pitchFamily="18" charset="2"/>
              </a:rPr>
              <a:t>(from 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(2))</a:t>
            </a:r>
          </a:p>
          <a:p>
            <a:pPr lvl="2"/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= -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</a:t>
            </a:r>
            <a:r>
              <a:rPr kumimoji="1" lang="en-US" altLang="zh-TW" sz="3200" b="1" dirty="0">
                <a:cs typeface="Times New Roman" pitchFamily="18" charset="0"/>
                <a:sym typeface="Symbol" pitchFamily="18" charset="2"/>
              </a:rPr>
              <a:t>+( 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+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)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u)	</a:t>
            </a:r>
            <a:r>
              <a:rPr kumimoji="1" lang="en-US" altLang="zh-TW" sz="3200" dirty="0">
                <a:cs typeface="Times New Roman" pitchFamily="18" charset="0"/>
                <a:sym typeface="Symbol" pitchFamily="18" charset="2"/>
              </a:rPr>
              <a:t>(from 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(8))</a:t>
            </a:r>
          </a:p>
          <a:p>
            <a:pPr lvl="2"/>
            <a:r>
              <a:rPr kumimoji="1" lang="en-US" altLang="zh-TW" sz="3200" b="1" dirty="0">
                <a:cs typeface="Times New Roman" pitchFamily="18" charset="0"/>
                <a:sym typeface="Symbol" pitchFamily="18" charset="2"/>
              </a:rPr>
              <a:t>= 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-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 + 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u		(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+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=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zh-TW" altLang="en-US" sz="32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as </a:t>
            </a:r>
            <a:r>
              <a:rPr kumimoji="1" lang="en-US" altLang="zh-TW" sz="32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 is in </a:t>
            </a:r>
            <a:r>
              <a:rPr lang="en-US" altLang="zh-TW" sz="3200" dirty="0">
                <a:latin typeface="Script MT Bold" pitchFamily="66" charset="0"/>
                <a:cs typeface="Times New Roman" pitchFamily="18" charset="0"/>
              </a:rPr>
              <a:t>R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/>
            <a:r>
              <a:rPr kumimoji="1" lang="en-US" altLang="zh-TW" sz="3200" b="1" dirty="0">
                <a:cs typeface="Times New Roman" pitchFamily="18" charset="0"/>
                <a:sym typeface="Symbol" pitchFamily="18" charset="2"/>
              </a:rPr>
              <a:t>= </a:t>
            </a:r>
            <a:r>
              <a:rPr kumimoji="1" lang="en-US" altLang="zh-TW" sz="3200" b="1" dirty="0" smtClean="0">
                <a:cs typeface="Times New Roman" pitchFamily="18" charset="0"/>
                <a:sym typeface="Symbol" pitchFamily="18" charset="2"/>
              </a:rPr>
              <a:t>0				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</a:t>
            </a:r>
            <a:r>
              <a:rPr kumimoji="1" lang="en-US" altLang="zh-TW" sz="3200" dirty="0">
                <a:cs typeface="Times New Roman" pitchFamily="18" charset="0"/>
                <a:sym typeface="Symbol" pitchFamily="18" charset="2"/>
              </a:rPr>
              <a:t>from </a:t>
            </a:r>
            <a:r>
              <a:rPr kumimoji="1" lang="en-US" altLang="zh-TW" sz="3200" dirty="0" smtClean="0">
                <a:cs typeface="Times New Roman" pitchFamily="18" charset="0"/>
                <a:sym typeface="Symbol" pitchFamily="18" charset="2"/>
              </a:rPr>
              <a:t>(4))</a:t>
            </a:r>
            <a:endParaRPr kumimoji="1" lang="en-US" altLang="zh-TW" sz="3200" b="1" dirty="0">
              <a:cs typeface="Times New Roman" pitchFamily="18" charset="0"/>
              <a:sym typeface="Symbol" pitchFamily="18" charset="2"/>
            </a:endParaRPr>
          </a:p>
          <a:p>
            <a:pPr lvl="1"/>
            <a:endParaRPr kumimoji="1" lang="en-US" altLang="zh-TW" dirty="0">
              <a:cs typeface="Times New Roman" pitchFamily="18" charset="0"/>
              <a:sym typeface="Symbol" pitchFamily="18" charset="2"/>
            </a:endParaRPr>
          </a:p>
          <a:p>
            <a:r>
              <a:rPr lang="en-US" altLang="zh-TW" dirty="0" smtClean="0"/>
              <a:t> </a:t>
            </a:r>
            <a:r>
              <a:rPr lang="en-US" altLang="zh-TW" sz="3000" dirty="0"/>
              <a:t>Can you prove that  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(</a:t>
            </a:r>
            <a:r>
              <a:rPr kumimoji="1" lang="en-US" altLang="zh-TW" sz="30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)</a:t>
            </a:r>
            <a:r>
              <a:rPr kumimoji="1" lang="en-US" altLang="zh-TW" sz="3000" b="1" dirty="0" smtClean="0">
                <a:cs typeface="Times New Roman" pitchFamily="18" charset="0"/>
                <a:sym typeface="Symbol" pitchFamily="18" charset="2"/>
              </a:rPr>
              <a:t>u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sz="3000" dirty="0">
                <a:cs typeface="Times New Roman" pitchFamily="18" charset="0"/>
                <a:sym typeface="Symbol" pitchFamily="18" charset="2"/>
              </a:rPr>
              <a:t>= 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-</a:t>
            </a:r>
            <a:r>
              <a:rPr kumimoji="1" lang="en-US" altLang="zh-TW" sz="3000" b="1" dirty="0" smtClean="0">
                <a:cs typeface="Times New Roman" pitchFamily="18" charset="0"/>
                <a:sym typeface="Symbol" pitchFamily="18" charset="2"/>
              </a:rPr>
              <a:t>u  </a:t>
            </a:r>
            <a:r>
              <a:rPr kumimoji="1" lang="en-US" altLang="zh-TW" sz="3000" dirty="0">
                <a:cs typeface="Times New Roman" pitchFamily="18" charset="0"/>
                <a:sym typeface="Symbol" pitchFamily="18" charset="2"/>
              </a:rPr>
              <a:t>(i.e., 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inverse of</a:t>
            </a:r>
            <a:r>
              <a:rPr kumimoji="1" lang="zh-TW" altLang="en-US" sz="3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US" altLang="zh-TW" sz="3000" b="1" dirty="0" smtClean="0">
                <a:cs typeface="Times New Roman" pitchFamily="18" charset="0"/>
                <a:sym typeface="Symbol" pitchFamily="18" charset="2"/>
              </a:rPr>
              <a:t>u</a:t>
            </a:r>
            <a:r>
              <a:rPr kumimoji="1" lang="en-US" altLang="zh-TW" sz="3000" dirty="0" smtClean="0">
                <a:cs typeface="Times New Roman" pitchFamily="18" charset="0"/>
                <a:sym typeface="Symbol" pitchFamily="18" charset="2"/>
              </a:rPr>
              <a:t>)? </a:t>
            </a:r>
            <a:endParaRPr kumimoji="1" lang="en-US" altLang="zh-TW" sz="3000" dirty="0">
              <a:cs typeface="Times New Roman" pitchFamily="18" charset="0"/>
              <a:sym typeface="Symbol" pitchFamily="18" charset="2"/>
            </a:endParaRPr>
          </a:p>
          <a:p>
            <a:endParaRPr lang="zh-TW" altLang="en-US" sz="3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Consider Transpose of 2x2 matrices</a:t>
            </a:r>
            <a:endParaRPr lang="zh-TW" altLang="en-US" b="1" i="1" u="sng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850166" y="2724699"/>
            <a:ext cx="3943379" cy="1393057"/>
            <a:chOff x="46196" y="2542751"/>
            <a:chExt cx="3943379" cy="139305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740" y="2542751"/>
              <a:ext cx="1720835" cy="1393057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6196" y="2639113"/>
              <a:ext cx="2155113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representation of transpose </a:t>
              </a:r>
              <a:endParaRPr lang="zh-TW" altLang="en-US" sz="2400" dirty="0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5176165" y="2871934"/>
            <a:ext cx="347241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Characteristic polynomial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714029" y="3573173"/>
                <a:ext cx="2396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029" y="3573173"/>
                <a:ext cx="23966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114428" y="5124777"/>
            <a:ext cx="2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matrices 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93545" y="5092515"/>
            <a:ext cx="348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 matrices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98949" y="5849168"/>
            <a:ext cx="12474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Dim=3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43906" y="5849168"/>
            <a:ext cx="124740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Dim=1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0B5731F-D5DC-4FF6-A602-A355952590C2}"/>
                  </a:ext>
                </a:extLst>
              </p:cNvPr>
              <p:cNvSpPr txBox="1"/>
              <p:nvPr/>
            </p:nvSpPr>
            <p:spPr>
              <a:xfrm>
                <a:off x="3251777" y="2535626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0B5731F-D5DC-4FF6-A602-A3559525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77" y="2535626"/>
                <a:ext cx="427488" cy="369332"/>
              </a:xfrm>
              <a:prstGeom prst="rect">
                <a:avLst/>
              </a:prstGeom>
              <a:blipFill>
                <a:blip r:embed="rId8"/>
                <a:stretch>
                  <a:fillRect l="-2817" r="-11268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899C590-87FF-42C1-B6EB-51667EEA7EE1}"/>
                  </a:ext>
                </a:extLst>
              </p:cNvPr>
              <p:cNvSpPr txBox="1"/>
              <p:nvPr/>
            </p:nvSpPr>
            <p:spPr>
              <a:xfrm>
                <a:off x="3656831" y="2892565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899C590-87FF-42C1-B6EB-51667EEA7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31" y="2892565"/>
                <a:ext cx="427488" cy="369332"/>
              </a:xfrm>
              <a:prstGeom prst="rect">
                <a:avLst/>
              </a:prstGeom>
              <a:blipFill>
                <a:blip r:embed="rId9"/>
                <a:stretch>
                  <a:fillRect l="-4286" r="-11429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51288A7-96B4-4607-B2F7-EEBBB88E06E4}"/>
                  </a:ext>
                </a:extLst>
              </p:cNvPr>
              <p:cNvSpPr txBox="1"/>
              <p:nvPr/>
            </p:nvSpPr>
            <p:spPr>
              <a:xfrm>
                <a:off x="4058307" y="3226772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51288A7-96B4-4607-B2F7-EEBBB88E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307" y="3226772"/>
                <a:ext cx="427488" cy="369332"/>
              </a:xfrm>
              <a:prstGeom prst="rect">
                <a:avLst/>
              </a:prstGeom>
              <a:blipFill>
                <a:blip r:embed="rId10"/>
                <a:stretch>
                  <a:fillRect l="-4286" r="-11429"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8E3F9E5-8756-4F79-AB0C-EF6EFAB020E1}"/>
                  </a:ext>
                </a:extLst>
              </p:cNvPr>
              <p:cNvSpPr txBox="1"/>
              <p:nvPr/>
            </p:nvSpPr>
            <p:spPr>
              <a:xfrm>
                <a:off x="4568377" y="3559327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8E3F9E5-8756-4F79-AB0C-EF6EFAB02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77" y="3559327"/>
                <a:ext cx="427488" cy="369332"/>
              </a:xfrm>
              <a:prstGeom prst="rect">
                <a:avLst/>
              </a:prstGeom>
              <a:blipFill>
                <a:blip r:embed="rId11"/>
                <a:stretch>
                  <a:fillRect l="-2817" r="-11268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18FB7FA-89A1-413C-8231-6B5F16BC5885}"/>
                  </a:ext>
                </a:extLst>
              </p:cNvPr>
              <p:cNvSpPr txBox="1"/>
              <p:nvPr/>
            </p:nvSpPr>
            <p:spPr>
              <a:xfrm>
                <a:off x="2442944" y="2396456"/>
                <a:ext cx="6314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18FB7FA-89A1-413C-8231-6B5F16BC5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44" y="2396456"/>
                <a:ext cx="631473" cy="369332"/>
              </a:xfrm>
              <a:prstGeom prst="rect">
                <a:avLst/>
              </a:prstGeom>
              <a:blipFill>
                <a:blip r:embed="rId12"/>
                <a:stretch>
                  <a:fillRect l="-388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6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677" y="64299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Diagonalizable Linear </a:t>
            </a:r>
            <a:r>
              <a:rPr lang="en-US" altLang="zh-TW" dirty="0"/>
              <a:t>Operator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0830" y="610594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63128" y="610594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1783503" y="3989422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094653" y="6053409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367206" y="5064112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4085130" y="5064110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127990" y="5508006"/>
            <a:ext cx="170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T</a:t>
            </a:r>
            <a:endParaRPr lang="zh-TW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5077771" y="4918671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/>
              <a:t>Φ</a:t>
            </a:r>
            <a:r>
              <a:rPr lang="en-US" altLang="zh-TW" sz="3200" baseline="-25000" dirty="0">
                <a:latin typeface="Script MT Bold"/>
                <a:cs typeface="Script MT Bold"/>
              </a:rPr>
              <a:t>B</a:t>
            </a:r>
            <a:r>
              <a:rPr lang="en-US" altLang="zh-TW" sz="3200" baseline="-25000" dirty="0"/>
              <a:t> </a:t>
            </a:r>
            <a:endParaRPr lang="zh-TW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39003" y="493565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200" dirty="0" smtClean="0"/>
              <a:t>Φ</a:t>
            </a:r>
            <a:r>
              <a:rPr lang="en-US" altLang="zh-TW" sz="3200" baseline="-25000" dirty="0" smtClean="0">
                <a:latin typeface="Script MT Bold"/>
                <a:cs typeface="Script MT Bold"/>
              </a:rPr>
              <a:t>B</a:t>
            </a:r>
            <a:r>
              <a:rPr lang="en-US" altLang="zh-TW" sz="3200" baseline="30000" dirty="0" smtClean="0">
                <a:latin typeface="Script MT Bold"/>
                <a:cs typeface="Script MT Bold"/>
              </a:rPr>
              <a:t>-1</a:t>
            </a:r>
            <a:endParaRPr lang="zh-TW" altLang="en-US" sz="3200" baseline="30000" dirty="0"/>
          </a:p>
        </p:txBody>
      </p:sp>
      <p:sp>
        <p:nvSpPr>
          <p:cNvPr id="24" name="矩形 23"/>
          <p:cNvSpPr/>
          <p:nvPr/>
        </p:nvSpPr>
        <p:spPr>
          <a:xfrm>
            <a:off x="678001" y="3826928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3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4476243" y="3800962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 smtClean="0"/>
              <a:t>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0" y="2752549"/>
                <a:ext cx="5395806" cy="1148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 dirty="0" smtClean="0"/>
                        <m:t>[</m:t>
                      </m:r>
                      <m:r>
                        <m:rPr>
                          <m:nor/>
                        </m:rPr>
                        <a:rPr lang="en-US" altLang="zh-TW" sz="2800" dirty="0" smtClean="0"/>
                        <m:t>T</m:t>
                      </m:r>
                      <m:r>
                        <m:rPr>
                          <m:nor/>
                        </m:rPr>
                        <a:rPr lang="en-US" altLang="zh-TW" sz="2800" dirty="0" smtClean="0"/>
                        <m:t>]</m:t>
                      </m:r>
                      <m:r>
                        <m:rPr>
                          <m:nor/>
                        </m:rPr>
                        <a:rPr lang="en-US" altLang="zh-TW" sz="2800" baseline="-25000" dirty="0" smtClean="0">
                          <a:latin typeface="Script MT Bold"/>
                          <a:cs typeface="Script MT Bold"/>
                        </a:rPr>
                        <m:t>B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TW" sz="28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TW" sz="28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TW" sz="28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2549"/>
                <a:ext cx="5395806" cy="1148007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內容版面配置區 18"/>
              <p:cNvSpPr txBox="1">
                <a:spLocks/>
              </p:cNvSpPr>
              <p:nvPr/>
            </p:nvSpPr>
            <p:spPr>
              <a:xfrm>
                <a:off x="721931" y="1141941"/>
                <a:ext cx="7736713" cy="11069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TW" sz="3200" dirty="0" smtClean="0"/>
                  <a:t>T is </a:t>
                </a:r>
                <a:r>
                  <a:rPr lang="en-US" altLang="zh-TW" sz="3200" dirty="0" err="1" smtClean="0"/>
                  <a:t>diagoalizable</a:t>
                </a:r>
                <a:r>
                  <a:rPr lang="en-US" altLang="zh-TW" sz="3200" dirty="0" smtClean="0"/>
                  <a:t> if there is a basis </a:t>
                </a:r>
              </a:p>
              <a:p>
                <a:pPr marL="0" indent="0" algn="ctr">
                  <a:buNone/>
                </a:pPr>
                <a:r>
                  <a:rPr lang="en-US" altLang="zh-TW" sz="3200" dirty="0" smtClean="0">
                    <a:latin typeface="Script MT Bold"/>
                    <a:cs typeface="Script MT Bold"/>
                  </a:rPr>
                  <a:t>B ={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2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  <a:cs typeface="Script MT Bold"/>
                  </a:rPr>
                  <a:t>1 </a:t>
                </a:r>
                <a:r>
                  <a:rPr lang="en-US" altLang="zh-TW" sz="32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  <a:cs typeface="Script MT Bold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2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</a:rPr>
                  <a:t>2</a:t>
                </a:r>
                <a:r>
                  <a:rPr lang="en-US" altLang="zh-TW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...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200" baseline="-25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</a:rPr>
                  <a:t>n</a:t>
                </a:r>
                <a:r>
                  <a:rPr lang="en-US" altLang="zh-TW" sz="32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</a:rPr>
                  <a:t> </a:t>
                </a:r>
                <a:r>
                  <a:rPr lang="en-US" altLang="zh-TW" sz="3200" dirty="0" smtClean="0">
                    <a:latin typeface="Script MT Bold"/>
                    <a:cs typeface="Script MT Bold"/>
                  </a:rPr>
                  <a:t>}</a:t>
                </a:r>
                <a:r>
                  <a:rPr lang="en-US" altLang="zh-TW" sz="3200" dirty="0" smtClean="0"/>
                  <a:t>  </a:t>
                </a:r>
                <a:r>
                  <a:rPr lang="en-US" altLang="zh-TW" sz="3200" dirty="0" err="1" smtClean="0"/>
                  <a:t>s.t.</a:t>
                </a:r>
                <a:r>
                  <a:rPr lang="en-US" altLang="zh-TW" sz="3200" dirty="0" smtClean="0"/>
                  <a:t> [T]</a:t>
                </a:r>
                <a:r>
                  <a:rPr lang="en-US" altLang="zh-TW" sz="3200" baseline="-25000" dirty="0" smtClean="0">
                    <a:latin typeface="Script MT Bold"/>
                    <a:cs typeface="Script MT Bold"/>
                  </a:rPr>
                  <a:t>B  </a:t>
                </a:r>
                <a:r>
                  <a:rPr lang="en-US" altLang="zh-TW" sz="3200" dirty="0"/>
                  <a:t>i</a:t>
                </a:r>
                <a:r>
                  <a:rPr lang="en-US" altLang="zh-TW" sz="3200" dirty="0" smtClean="0"/>
                  <a:t>s </a:t>
                </a:r>
                <a:r>
                  <a:rPr lang="en-US" altLang="zh-TW" sz="3200" dirty="0"/>
                  <a:t>diagonal 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27" name="內容版面配置區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1" y="1141941"/>
                <a:ext cx="7736713" cy="1106970"/>
              </a:xfrm>
              <a:prstGeom prst="rect">
                <a:avLst/>
              </a:prstGeom>
              <a:blipFill>
                <a:blip r:embed="rId3"/>
                <a:stretch>
                  <a:fillRect t="-11538" b="-17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527676" y="4473994"/>
                <a:ext cx="2415156" cy="107721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Claim:</a:t>
                </a:r>
              </a:p>
              <a:p>
                <a:r>
                  <a:rPr lang="en-US" altLang="zh-TW" sz="3200" dirty="0" smtClean="0"/>
                  <a:t>T(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200" baseline="-25000" dirty="0" smtClean="0"/>
                  <a:t>i </a:t>
                </a:r>
                <a:r>
                  <a:rPr lang="en-US" altLang="zh-TW" sz="3200" dirty="0" smtClean="0"/>
                  <a:t>)=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TW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200" baseline="-25000" dirty="0" smtClean="0"/>
                  <a:t>i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200" baseline="-25000" dirty="0" smtClean="0"/>
                  <a:t>i</a:t>
                </a:r>
                <a:r>
                  <a:rPr lang="en-US" altLang="zh-TW" sz="3200" dirty="0" smtClean="0"/>
                  <a:t> 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76" y="4473994"/>
                <a:ext cx="2415156" cy="1077218"/>
              </a:xfrm>
              <a:prstGeom prst="rect">
                <a:avLst/>
              </a:prstGeom>
              <a:blipFill>
                <a:blip r:embed="rId4"/>
                <a:stretch>
                  <a:fillRect l="-6566" t="-7345" b="-18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677" y="64299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Diagonalizable Linear </a:t>
            </a:r>
            <a:r>
              <a:rPr lang="en-US" altLang="zh-TW" dirty="0"/>
              <a:t>Operator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內容版面配置區 18"/>
              <p:cNvSpPr txBox="1">
                <a:spLocks/>
              </p:cNvSpPr>
              <p:nvPr/>
            </p:nvSpPr>
            <p:spPr>
              <a:xfrm>
                <a:off x="721931" y="1141941"/>
                <a:ext cx="8044446" cy="5311198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altLang="zh-TW" sz="3200" dirty="0" smtClean="0"/>
              </a:p>
              <a:p>
                <a:pPr marL="0" indent="0">
                  <a:buNone/>
                </a:pPr>
                <a:r>
                  <a:rPr lang="en-US" altLang="zh-TW" sz="3600" dirty="0" smtClean="0"/>
                  <a:t>The following statements are equivalent</a:t>
                </a:r>
                <a:endParaRPr lang="en-US" altLang="zh-TW" sz="3600" dirty="0"/>
              </a:p>
              <a:p>
                <a:r>
                  <a:rPr lang="en-US" altLang="zh-TW" sz="3600" dirty="0" smtClean="0"/>
                  <a:t>T is </a:t>
                </a:r>
                <a:r>
                  <a:rPr lang="en-US" altLang="zh-TW" sz="3600" dirty="0" err="1" smtClean="0"/>
                  <a:t>diagoalizable</a:t>
                </a:r>
                <a:r>
                  <a:rPr lang="en-US" altLang="zh-TW" sz="3600" dirty="0" smtClean="0"/>
                  <a:t> </a:t>
                </a:r>
              </a:p>
              <a:p>
                <a:r>
                  <a:rPr lang="en-US" altLang="zh-TW" sz="3600" dirty="0" smtClean="0"/>
                  <a:t>There </a:t>
                </a:r>
                <a:r>
                  <a:rPr lang="en-US" altLang="zh-TW" sz="3600" dirty="0" smtClean="0"/>
                  <a:t>is a basis </a:t>
                </a:r>
                <a:r>
                  <a:rPr lang="en-US" altLang="zh-TW" sz="3600" dirty="0" smtClean="0">
                    <a:latin typeface="Script MT Bold"/>
                    <a:cs typeface="Script MT Bold"/>
                  </a:rPr>
                  <a:t>B ={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6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  <a:cs typeface="Script MT Bold"/>
                  </a:rPr>
                  <a:t>1 </a:t>
                </a:r>
                <a:r>
                  <a:rPr lang="en-US" altLang="zh-TW" sz="36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  <a:cs typeface="Script MT Bold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6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</a:rPr>
                  <a:t>2</a:t>
                </a:r>
                <a:r>
                  <a:rPr lang="en-US" altLang="zh-TW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...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3600" baseline="-25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</a:rPr>
                  <a:t>n</a:t>
                </a:r>
                <a:r>
                  <a:rPr lang="en-US" altLang="zh-TW" sz="36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cript MT Bold"/>
                  </a:rPr>
                  <a:t> </a:t>
                </a:r>
                <a:r>
                  <a:rPr lang="en-US" altLang="zh-TW" sz="3600" dirty="0" smtClean="0">
                    <a:latin typeface="Script MT Bold"/>
                    <a:cs typeface="Script MT Bold"/>
                  </a:rPr>
                  <a:t>}</a:t>
                </a:r>
                <a:r>
                  <a:rPr lang="en-US" altLang="zh-TW" sz="3600" dirty="0" smtClean="0"/>
                  <a:t>  </a:t>
                </a:r>
                <a:r>
                  <a:rPr lang="en-US" altLang="zh-TW" sz="3600" dirty="0" err="1" smtClean="0"/>
                  <a:t>s.t.</a:t>
                </a:r>
                <a:r>
                  <a:rPr lang="en-US" altLang="zh-TW" sz="3600" dirty="0" smtClean="0"/>
                  <a:t> [T]</a:t>
                </a:r>
                <a:r>
                  <a:rPr lang="en-US" altLang="zh-TW" sz="3600" baseline="-25000" dirty="0" smtClean="0">
                    <a:latin typeface="Script MT Bold"/>
                    <a:cs typeface="Script MT Bold"/>
                  </a:rPr>
                  <a:t>B  </a:t>
                </a:r>
                <a:r>
                  <a:rPr lang="en-US" altLang="zh-TW" sz="3600" dirty="0"/>
                  <a:t>i</a:t>
                </a:r>
                <a:r>
                  <a:rPr lang="en-US" altLang="zh-TW" sz="3600" dirty="0" smtClean="0"/>
                  <a:t>s </a:t>
                </a:r>
                <a:r>
                  <a:rPr lang="en-US" altLang="zh-TW" sz="3600" dirty="0"/>
                  <a:t>diagonal </a:t>
                </a:r>
                <a:endParaRPr lang="en-US" altLang="zh-TW" sz="3600" dirty="0" smtClean="0"/>
              </a:p>
              <a:p>
                <a:r>
                  <a:rPr lang="en-US" altLang="zh-TW" sz="3600" dirty="0" smtClean="0"/>
                  <a:t>T </a:t>
                </a:r>
                <a:r>
                  <a:rPr lang="en-US" altLang="zh-TW" sz="3600" dirty="0" smtClean="0"/>
                  <a:t>has a basis consisting of eigenvectors</a:t>
                </a:r>
              </a:p>
              <a:p>
                <a:r>
                  <a:rPr lang="en-US" altLang="zh-TW" sz="3600" dirty="0" smtClean="0"/>
                  <a:t>For every basis </a:t>
                </a:r>
                <a:r>
                  <a:rPr lang="en-US" altLang="zh-TW" sz="3600" dirty="0" smtClean="0">
                    <a:latin typeface="Script MT Bold"/>
                    <a:cs typeface="Script MT Bold"/>
                  </a:rPr>
                  <a:t>B, </a:t>
                </a:r>
                <a:r>
                  <a:rPr lang="en-US" altLang="zh-TW" sz="3600" dirty="0"/>
                  <a:t>[T]</a:t>
                </a:r>
                <a:r>
                  <a:rPr lang="en-US" altLang="zh-TW" sz="3600" baseline="-25000" dirty="0">
                    <a:latin typeface="Script MT Bold"/>
                    <a:cs typeface="Script MT Bold"/>
                  </a:rPr>
                  <a:t>B </a:t>
                </a:r>
                <a:r>
                  <a:rPr lang="en-US" altLang="zh-TW" sz="3600" dirty="0"/>
                  <a:t>is </a:t>
                </a:r>
                <a:r>
                  <a:rPr lang="en-US" altLang="zh-TW" sz="3600" dirty="0" err="1"/>
                  <a:t>diagoalizable</a:t>
                </a:r>
                <a:r>
                  <a:rPr lang="en-US" altLang="zh-TW" sz="3600" dirty="0"/>
                  <a:t> </a:t>
                </a:r>
                <a:endParaRPr lang="en-US" altLang="zh-TW" sz="3600" dirty="0" smtClean="0"/>
              </a:p>
              <a:p>
                <a:pPr algn="ctr"/>
                <a:endParaRPr lang="en-US" altLang="zh-TW" sz="3200" dirty="0"/>
              </a:p>
              <a:p>
                <a:endParaRPr lang="zh-TW" altLang="en-US" sz="3200" dirty="0"/>
              </a:p>
            </p:txBody>
          </p:sp>
        </mc:Choice>
        <mc:Fallback>
          <p:sp>
            <p:nvSpPr>
              <p:cNvPr id="27" name="內容版面配置區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1" y="1141941"/>
                <a:ext cx="8044446" cy="5311198"/>
              </a:xfrm>
              <a:prstGeom prst="rect">
                <a:avLst/>
              </a:prstGeom>
              <a:blipFill>
                <a:blip r:embed="rId2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Inner </a:t>
            </a:r>
            <a:r>
              <a:rPr lang="en-US" altLang="zh-TW" dirty="0" smtClean="0"/>
              <a:t>Product Spaces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(Chap. </a:t>
            </a:r>
            <a:r>
              <a:rPr lang="en-US" altLang="zh-TW" sz="3600" dirty="0" smtClean="0"/>
              <a:t>7.5)</a:t>
            </a:r>
            <a:endParaRPr lang="en-US" altLang="zh-TW" sz="36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14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16540" y="2085670"/>
            <a:ext cx="2470150" cy="1079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Inner Product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33740" y="21193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“vector” v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17865" y="26781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“vector” u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58152" y="2394587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960915" y="23501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960915" y="29089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6037490" y="2625420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056120" y="3332804"/>
            <a:ext cx="739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any vectors u, v and w, and any scalar a, the following axioms hold: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4.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65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20927" y="5435763"/>
            <a:ext cx="59912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Dot product </a:t>
            </a:r>
            <a:r>
              <a:rPr lang="en-US" altLang="zh-TW" sz="2400" dirty="0"/>
              <a:t>is a special case of </a:t>
            </a:r>
            <a:r>
              <a:rPr lang="en-US" altLang="zh-TW" sz="2400" b="1" dirty="0"/>
              <a:t>inner product</a:t>
            </a:r>
            <a:endParaRPr lang="zh-TW" alt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546614" y="6061202"/>
            <a:ext cx="71850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you define other inner product for normal vectors?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75536" y="394653"/>
            <a:ext cx="22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 (length):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480357" y="891792"/>
            <a:ext cx="194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Orthogonal: 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5302" y="900712"/>
            <a:ext cx="274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Inner product is zero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DD51E4B-45B2-44EB-8CF6-1B0BE74E9415}"/>
                  </a:ext>
                </a:extLst>
              </p:cNvPr>
              <p:cNvSpPr txBox="1"/>
              <p:nvPr/>
            </p:nvSpPr>
            <p:spPr>
              <a:xfrm>
                <a:off x="6741581" y="5489826"/>
                <a:ext cx="1238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DD51E4B-45B2-44EB-8CF6-1B0BE74E9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81" y="5489826"/>
                <a:ext cx="12388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39ED4D3-9CB9-4068-8B2C-6B16712013F8}"/>
                  </a:ext>
                </a:extLst>
              </p:cNvPr>
              <p:cNvSpPr txBox="1"/>
              <p:nvPr/>
            </p:nvSpPr>
            <p:spPr>
              <a:xfrm>
                <a:off x="8052403" y="5498899"/>
                <a:ext cx="9258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39ED4D3-9CB9-4068-8B2C-6B1671201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03" y="5498899"/>
                <a:ext cx="9258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Continuous  </a:t>
                </a:r>
                <a:r>
                  <a:rPr lang="en-US" altLang="zh-TW" dirty="0"/>
                  <a:t>function</a:t>
                </a:r>
                <a:r>
                  <a:rPr lang="en-US" altLang="zh-TW" dirty="0" smtClean="0"/>
                  <a:t>s in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[-</a:t>
                </a:r>
                <a:r>
                  <a:rPr lang="en-US" altLang="zh-TW" dirty="0"/>
                  <a:t>1, 1]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5074710" y="123449"/>
            <a:ext cx="4256196" cy="1690406"/>
            <a:chOff x="4475442" y="55616"/>
            <a:chExt cx="4256196" cy="1690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1.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9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2.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5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4.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92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3.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96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/>
              <p:nvPr/>
            </p:nvSpPr>
            <p:spPr>
              <a:xfrm>
                <a:off x="618741" y="2386901"/>
                <a:ext cx="3711850" cy="9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1" y="2386901"/>
                <a:ext cx="3711850" cy="9652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/>
              <p:nvPr/>
            </p:nvSpPr>
            <p:spPr>
              <a:xfrm>
                <a:off x="628650" y="3570407"/>
                <a:ext cx="715856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𝑥𝑖𝑜𝑚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(1)</m:t>
                    </m:r>
                  </m:oMath>
                </a14:m>
                <a:r>
                  <a:rPr lang="en-US" altLang="zh-TW" sz="2800" dirty="0" smtClean="0"/>
                  <a:t>: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TW" sz="2800" b="0" i="0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US" altLang="zh-TW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zh-TW" altLang="en-US" sz="2800"/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2800"/>
                      <m:t>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b="0" i="0" baseline="30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0 ,  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[−1, 1]. </m:t>
                    </m:r>
                  </m:oMath>
                </a14:m>
                <a:r>
                  <a:rPr lang="zh-TW" altLang="en-US" sz="2800" baseline="30000" dirty="0" smtClean="0"/>
                  <a:t> </a:t>
                </a:r>
                <a:endParaRPr lang="zh-TW" altLang="en-US" sz="2800" baseline="300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570407"/>
                <a:ext cx="7158563" cy="861774"/>
              </a:xfrm>
              <a:prstGeom prst="rect">
                <a:avLst/>
              </a:prstGeom>
              <a:blipFill>
                <a:blip r:embed="rId12"/>
                <a:stretch>
                  <a:fillRect l="-85" t="-120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/>
              <p:nvPr/>
            </p:nvSpPr>
            <p:spPr>
              <a:xfrm>
                <a:off x="-438549" y="4497050"/>
                <a:ext cx="8332281" cy="421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b="0" i="0" smtClean="0"/>
                      <m:t>                               </m:t>
                    </m:r>
                    <m:r>
                      <m:rPr>
                        <m:nor/>
                      </m:rPr>
                      <a:rPr lang="zh-TW" altLang="en-US" sz="2800" smtClean="0"/>
                      <m:t>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b="0" i="0" baseline="30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&gt;0 ,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 altLang="zh-TW" sz="2800" b="0" i="0" smtClean="0"/>
                      <m:t>c</m:t>
                    </m:r>
                    <m:r>
                      <a:rPr lang="en-US" altLang="zh-TW" sz="2800" b="0" i="0" smtClean="0"/>
                      <m:t>−</m:t>
                    </m:r>
                    <m:r>
                      <m:rPr>
                        <m:sty m:val="p"/>
                      </m:rPr>
                      <a:rPr lang="el-GR" altLang="zh-TW" sz="2800" b="0" i="1" smtClean="0"/>
                      <m:t>ε</m:t>
                    </m:r>
                    <m:r>
                      <a:rPr lang="en-US" altLang="zh-TW" sz="2800" b="0" i="0" smtClean="0"/>
                      <m:t>,  </m:t>
                    </m:r>
                    <m:r>
                      <m:rPr>
                        <m:sty m:val="p"/>
                      </m:rPr>
                      <a:rPr lang="en-US" altLang="zh-TW" sz="2800" b="0" i="0" smtClean="0"/>
                      <m:t>c</m:t>
                    </m:r>
                    <m:r>
                      <a:rPr lang="en-US" altLang="zh-TW" sz="2800" b="0" i="0" smtClean="0"/>
                      <m:t>+</m:t>
                    </m:r>
                    <m:r>
                      <m:rPr>
                        <m:sty m:val="p"/>
                      </m:rPr>
                      <a:rPr lang="el-GR" altLang="zh-TW" sz="2800" i="1"/>
                      <m:t>ε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]. </m:t>
                    </m:r>
                  </m:oMath>
                </a14:m>
                <a:r>
                  <a:rPr lang="zh-TW" altLang="en-US" sz="2800" baseline="30000" dirty="0" smtClean="0"/>
                  <a:t> </a:t>
                </a:r>
                <a:endParaRPr lang="zh-TW" altLang="en-US" sz="2800" baseline="300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549" y="4497050"/>
                <a:ext cx="8332281" cy="4214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/>
              <p:nvPr/>
            </p:nvSpPr>
            <p:spPr>
              <a:xfrm>
                <a:off x="-438549" y="4838314"/>
                <a:ext cx="8798627" cy="9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 b="0" i="0" smtClean="0"/>
                        <m:t>                               </m:t>
                      </m:r>
                      <m:r>
                        <m:rPr>
                          <m:nor/>
                        </m:rPr>
                        <a:rPr lang="zh-TW" altLang="en-US" sz="2800" smtClean="0"/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aseline="3000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800" b="0" i="0" baseline="30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sz="2800" i="1">
                          <a:latin typeface="Cambria Math" panose="02040503050406030204" pitchFamily="18" charset="0"/>
                        </a:rPr>
                        <m:t>ε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800" baseline="300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549" y="4838314"/>
                <a:ext cx="8798627" cy="9652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18740" y="5912812"/>
                <a:ext cx="6038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𝐴𝑥𝑖𝑜𝑚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2−4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/>
                  <a:t>: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Easy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TW" sz="2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0" y="5912812"/>
                <a:ext cx="6038091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esson conte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50" y="2155119"/>
            <a:ext cx="2376650" cy="16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Inner product for any function with input [-1, 1]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137674" y="2910838"/>
                <a:ext cx="2794173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orthogonal?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74" y="2910838"/>
                <a:ext cx="279417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92915" y="4529872"/>
            <a:ext cx="363872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Can it be inner product for general functions?</a:t>
            </a:r>
            <a:endParaRPr lang="zh-TW" altLang="en-US" sz="2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4475442" y="55616"/>
            <a:ext cx="4256196" cy="1690406"/>
            <a:chOff x="4475442" y="55616"/>
            <a:chExt cx="4256196" cy="1690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1.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9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2.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5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4.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92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3.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96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80F5A0E-CB44-4ACE-BE4E-03ECB5E76ED3}"/>
                  </a:ext>
                </a:extLst>
              </p:cNvPr>
              <p:cNvSpPr txBox="1"/>
              <p:nvPr/>
            </p:nvSpPr>
            <p:spPr>
              <a:xfrm>
                <a:off x="554003" y="4263765"/>
                <a:ext cx="4332533" cy="1211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=−10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80F5A0E-CB44-4ACE-BE4E-03ECB5E76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03" y="4263765"/>
                <a:ext cx="4332533" cy="1211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/>
              <p:nvPr/>
            </p:nvSpPr>
            <p:spPr>
              <a:xfrm>
                <a:off x="618741" y="2386901"/>
                <a:ext cx="3711850" cy="9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1" y="2386901"/>
                <a:ext cx="3711850" cy="9652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0EAF7B5-CC59-47EA-8652-BE67D4716A36}"/>
                  </a:ext>
                </a:extLst>
              </p:cNvPr>
              <p:cNvSpPr txBox="1"/>
              <p:nvPr/>
            </p:nvSpPr>
            <p:spPr>
              <a:xfrm>
                <a:off x="3036136" y="3301487"/>
                <a:ext cx="1326004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0EAF7B5-CC59-47EA-8652-BE67D471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36" y="3301487"/>
                <a:ext cx="1326004" cy="8273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EA9E0C-745C-456A-9F82-457F5FE99E55}"/>
                  </a:ext>
                </a:extLst>
              </p:cNvPr>
              <p:cNvSpPr txBox="1"/>
              <p:nvPr/>
            </p:nvSpPr>
            <p:spPr>
              <a:xfrm>
                <a:off x="4415147" y="3538428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EA9E0C-745C-456A-9F82-457F5FE99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7" y="3538428"/>
                <a:ext cx="553549" cy="369332"/>
              </a:xfrm>
              <a:prstGeom prst="rect">
                <a:avLst/>
              </a:prstGeom>
              <a:blipFill>
                <a:blip r:embed="rId13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AD694CD3-BD4E-4BEE-9D2C-686CCC8C80C3}"/>
              </a:ext>
            </a:extLst>
          </p:cNvPr>
          <p:cNvSpPr txBox="1"/>
          <p:nvPr/>
        </p:nvSpPr>
        <p:spPr>
          <a:xfrm>
            <a:off x="8014007" y="3050652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E748E59-4903-49FA-8B1D-8122D0BC024B}"/>
              </a:ext>
            </a:extLst>
          </p:cNvPr>
          <p:cNvSpPr txBox="1"/>
          <p:nvPr/>
        </p:nvSpPr>
        <p:spPr>
          <a:xfrm>
            <a:off x="7765405" y="5182910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C753D8C-FBA7-4B08-AE4E-8DA4FAF92517}"/>
                  </a:ext>
                </a:extLst>
              </p:cNvPr>
              <p:cNvSpPr txBox="1"/>
              <p:nvPr/>
            </p:nvSpPr>
            <p:spPr>
              <a:xfrm>
                <a:off x="628650" y="5734118"/>
                <a:ext cx="4263282" cy="81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C753D8C-FBA7-4B08-AE4E-8DA4FAF9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734118"/>
                <a:ext cx="4263282" cy="8127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/>
              <p:nvPr/>
            </p:nvSpPr>
            <p:spPr>
              <a:xfrm>
                <a:off x="5237273" y="5963181"/>
                <a:ext cx="32158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273" y="5963181"/>
                <a:ext cx="321588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6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17" grpId="0"/>
      <p:bldP spid="6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Inner Product of Matrix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89529" y="2496457"/>
            <a:ext cx="24003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Frobenius</a:t>
            </a:r>
            <a:r>
              <a:rPr lang="en-US" altLang="zh-TW" sz="2800" dirty="0"/>
              <a:t> inner product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212" y="3770816"/>
            <a:ext cx="6762750" cy="8858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65620" y="4425808"/>
            <a:ext cx="439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Element-wise multiplication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5148408" y="1305852"/>
            <a:ext cx="363872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Check Axioms (1-4)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848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65128" y="1380830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Consider a subspace </a:t>
                </a:r>
                <a:r>
                  <a:rPr lang="en-US" altLang="zh-TW" sz="2400" dirty="0"/>
                  <a:t>W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with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orthogonal basis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/>
                  <a:t> of an </a:t>
                </a:r>
                <a:r>
                  <a:rPr lang="en-US" altLang="zh-TW" sz="2400" i="1" dirty="0" smtClean="0"/>
                  <a:t>n</a:t>
                </a:r>
                <a:r>
                  <a:rPr lang="en-US" altLang="zh-TW" sz="2400" dirty="0" smtClean="0"/>
                  <a:t>-dim vector space V.  Let </a:t>
                </a:r>
                <a:r>
                  <a:rPr lang="en-US" altLang="zh-TW" sz="2400" dirty="0"/>
                  <a:t>u be any </a:t>
                </a:r>
                <a:r>
                  <a:rPr lang="en-US" altLang="zh-TW" sz="2400" dirty="0" smtClean="0"/>
                  <a:t>vector in V, which can be written as 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orthogonal projection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of u on W</a:t>
                </a:r>
              </a:p>
              <a:p>
                <a:r>
                  <a:rPr lang="en-US" altLang="zh-TW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 an </a:t>
                </a:r>
                <a:r>
                  <a:rPr lang="en-US" altLang="zh-TW" sz="2400" dirty="0"/>
                  <a:t>orthonormal basis of W.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128" y="1380830"/>
                <a:ext cx="7886700" cy="4351338"/>
              </a:xfrm>
              <a:blipFill>
                <a:blip r:embed="rId2"/>
                <a:stretch>
                  <a:fillRect l="-1083" t="-1964" b="-15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543690" y="388680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90" y="3886805"/>
                <a:ext cx="836191" cy="69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25520" y="388680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20" y="3886805"/>
                <a:ext cx="836191" cy="69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149520" y="388680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20" y="3886805"/>
                <a:ext cx="856324" cy="695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1933212" y="363911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2857136" y="364969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441582" y="366716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119117" y="3155631"/>
                <a:ext cx="75327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</m:oMath>
                </a14:m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17" y="3155631"/>
                <a:ext cx="7532711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大括弧 18"/>
          <p:cNvSpPr/>
          <p:nvPr/>
        </p:nvSpPr>
        <p:spPr>
          <a:xfrm rot="5400000" flipH="1">
            <a:off x="3196598" y="1655713"/>
            <a:ext cx="212481" cy="2917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右大括弧 19"/>
          <p:cNvSpPr/>
          <p:nvPr/>
        </p:nvSpPr>
        <p:spPr>
          <a:xfrm rot="5400000" flipH="1">
            <a:off x="6453945" y="1614994"/>
            <a:ext cx="241723" cy="2917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461711" y="2762287"/>
                <a:ext cx="487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mtClean="0"/>
                      <m:t>∈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11" y="2762287"/>
                <a:ext cx="487313" cy="369332"/>
              </a:xfrm>
              <a:prstGeom prst="rect">
                <a:avLst/>
              </a:prstGeom>
              <a:blipFill>
                <a:blip r:embed="rId7"/>
                <a:stretch>
                  <a:fillRect l="-15000" t="-24590" r="-3500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45606" y="2706393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mtClean="0"/>
                      <m:t>∈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W</a:t>
                </a:r>
                <a:r>
                  <a:rPr lang="zh-TW" altLang="en-US" baseline="30000" dirty="0"/>
                  <a:t>⊥</a:t>
                </a:r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06" y="2706393"/>
                <a:ext cx="641201" cy="369332"/>
              </a:xfrm>
              <a:prstGeom prst="rect">
                <a:avLst/>
              </a:prstGeom>
              <a:blipFill>
                <a:blip r:embed="rId8"/>
                <a:stretch>
                  <a:fillRect l="-10476" t="-26230" r="-13333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1571761" y="3334128"/>
            <a:ext cx="3434083" cy="1275160"/>
          </a:xfrm>
          <a:prstGeom prst="rect">
            <a:avLst/>
          </a:prstGeom>
          <a:solidFill>
            <a:srgbClr val="92D05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65128" y="5648504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8" y="5648504"/>
                <a:ext cx="4600575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553532" y="6312336"/>
                <a:ext cx="7756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32" y="6312336"/>
                <a:ext cx="775662" cy="369332"/>
              </a:xfrm>
              <a:prstGeom prst="rect">
                <a:avLst/>
              </a:prstGeom>
              <a:blipFill>
                <a:blip r:embed="rId10"/>
                <a:stretch>
                  <a:fillRect l="-5512" r="-315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635362" y="6312336"/>
                <a:ext cx="782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362" y="6312336"/>
                <a:ext cx="782778" cy="369332"/>
              </a:xfrm>
              <a:prstGeom prst="rect">
                <a:avLst/>
              </a:prstGeom>
              <a:blipFill>
                <a:blip r:embed="rId11"/>
                <a:stretch>
                  <a:fillRect l="-4651" r="-232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174953" y="6286751"/>
                <a:ext cx="795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953" y="6286751"/>
                <a:ext cx="795794" cy="369332"/>
              </a:xfrm>
              <a:prstGeom prst="rect">
                <a:avLst/>
              </a:prstGeom>
              <a:blipFill>
                <a:blip r:embed="rId12"/>
                <a:stretch>
                  <a:fillRect l="-5385" r="-3077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/>
          <p:cNvCxnSpPr>
            <a:endCxn id="25" idx="0"/>
          </p:cNvCxnSpPr>
          <p:nvPr/>
        </p:nvCxnSpPr>
        <p:spPr>
          <a:xfrm flipH="1">
            <a:off x="1941363" y="6064648"/>
            <a:ext cx="1692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2896370" y="6075225"/>
            <a:ext cx="69850" cy="314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457424" y="6086898"/>
            <a:ext cx="69850" cy="244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65128" y="1380830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Consider a subspace </a:t>
                </a:r>
                <a:r>
                  <a:rPr lang="en-US" altLang="zh-TW" sz="2400" dirty="0"/>
                  <a:t>W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with </a:t>
                </a: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orthonormal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basis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/>
                  <a:t> of an </a:t>
                </a:r>
                <a:r>
                  <a:rPr lang="en-US" altLang="zh-TW" sz="2400" i="1" dirty="0" smtClean="0"/>
                  <a:t>n</a:t>
                </a:r>
                <a:r>
                  <a:rPr lang="en-US" altLang="zh-TW" sz="2400" dirty="0" smtClean="0"/>
                  <a:t>-dim vector space V.  The orthogonal projection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 smtClean="0"/>
                  <a:t> on W can be written as 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         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128" y="1380830"/>
                <a:ext cx="7886700" cy="4351338"/>
              </a:xfrm>
              <a:blipFill>
                <a:blip r:embed="rId2"/>
                <a:stretch>
                  <a:fillRect l="-1083" t="-19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73884" y="2458095"/>
                <a:ext cx="766918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 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)+⋯+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 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)+⋯+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 smtClean="0"/>
                  <a:t>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 smtClean="0"/>
                  <a:t>= </a:t>
                </a:r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4" y="2458095"/>
                <a:ext cx="7669188" cy="3416320"/>
              </a:xfrm>
              <a:prstGeom prst="rect">
                <a:avLst/>
              </a:prstGeom>
              <a:blipFill>
                <a:blip r:embed="rId3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873884" y="4395311"/>
                <a:ext cx="3255315" cy="2414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8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2800" dirty="0"/>
              </a:p>
              <a:p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4" y="4395311"/>
                <a:ext cx="3255315" cy="2414122"/>
              </a:xfrm>
              <a:prstGeom prst="rect">
                <a:avLst/>
              </a:prstGeom>
              <a:blipFill>
                <a:blip r:embed="rId4"/>
                <a:stretch>
                  <a:fillRect t="-2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117161" y="5178217"/>
                <a:ext cx="147931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𝐶𝐶𝑇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2800" dirty="0"/>
              </a:p>
              <a:p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61" y="5178217"/>
                <a:ext cx="147931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273778" y="4630017"/>
                <a:ext cx="2757045" cy="163121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Recall that is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400" dirty="0" smtClean="0"/>
                  <a:t> is an arbitrary basis, the projection matrix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i="1" baseline="3000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zh-TW" sz="2800" baseline="30000" dirty="0">
                          <a:latin typeface="Script MT Bold"/>
                          <a:cs typeface="Script MT Bold"/>
                        </a:rPr>
                        <m:t>−1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i="1" baseline="3000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78" y="4630017"/>
                <a:ext cx="2757045" cy="1631216"/>
              </a:xfrm>
              <a:prstGeom prst="rect">
                <a:avLst/>
              </a:prstGeom>
              <a:blipFill>
                <a:blip r:embed="rId6"/>
                <a:stretch>
                  <a:fillRect l="-3319" t="-2996" r="-6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68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844" y="45076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58" y="2022584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1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515234" y="5430664"/>
            <a:ext cx="405942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After normalization, you can get orthonormal basis.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6184265" y="2471249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230458" y="1978568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246756" y="2341508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77965" y="3042292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891743" y="3842568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03003" y="4136528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2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63" y="4170073"/>
            <a:ext cx="7153275" cy="16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orthogonal/orthonormal basis for P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Define an inner product of P</a:t>
            </a:r>
            <a:r>
              <a:rPr lang="en-US" altLang="zh-TW" baseline="-25000" dirty="0"/>
              <a:t>2</a:t>
            </a:r>
            <a:r>
              <a:rPr lang="en-US" altLang="zh-TW" dirty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Find a basis {1, x, x</a:t>
            </a:r>
            <a:r>
              <a:rPr lang="en-US" altLang="zh-TW" baseline="30000" dirty="0"/>
              <a:t>2</a:t>
            </a:r>
            <a:r>
              <a:rPr lang="en-US" altLang="zh-TW" dirty="0"/>
              <a:t>}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79" y="3925287"/>
            <a:ext cx="1457325" cy="361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22" y="5725810"/>
            <a:ext cx="4000500" cy="7810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323" y="5859160"/>
            <a:ext cx="1123950" cy="647700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2561342" y="426259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199236" y="507516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670077" y="6526683"/>
            <a:ext cx="8561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4149393" y="3428852"/>
            <a:ext cx="2079712" cy="461665"/>
            <a:chOff x="4149393" y="3428852"/>
            <a:chExt cx="2079712" cy="461665"/>
          </a:xfrm>
        </p:grpSpPr>
        <p:sp>
          <p:nvSpPr>
            <p:cNvPr id="22" name="向右箭號 21"/>
            <p:cNvSpPr/>
            <p:nvPr/>
          </p:nvSpPr>
          <p:spPr>
            <a:xfrm>
              <a:off x="4149393" y="3536321"/>
              <a:ext cx="622300" cy="3071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矩形 24"/>
          <p:cNvSpPr/>
          <p:nvPr/>
        </p:nvSpPr>
        <p:spPr>
          <a:xfrm>
            <a:off x="2327511" y="3889098"/>
            <a:ext cx="541020" cy="33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625870" y="4126948"/>
            <a:ext cx="2755880" cy="160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461246" y="4035137"/>
            <a:ext cx="1406404" cy="134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900664" y="4106262"/>
            <a:ext cx="1406404" cy="91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5" grpId="0" animBg="1"/>
      <p:bldP spid="26" grpId="0" animBg="1"/>
      <p:bldP spid="27" grpId="0" animBg="1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orthogonal/orthonormal basis for P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Define an inner product of P</a:t>
            </a:r>
            <a:r>
              <a:rPr lang="en-US" altLang="zh-TW" baseline="-25000" dirty="0"/>
              <a:t>2</a:t>
            </a:r>
            <a:r>
              <a:rPr lang="en-US" altLang="zh-TW" dirty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Get an orthogonal basis {1, x, x</a:t>
            </a:r>
            <a:r>
              <a:rPr lang="en-US" altLang="zh-TW" baseline="30000" dirty="0"/>
              <a:t>2</a:t>
            </a:r>
            <a:r>
              <a:rPr lang="en-US" altLang="zh-TW" dirty="0"/>
              <a:t>-1/3}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29" y="4095145"/>
            <a:ext cx="3086100" cy="895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64" y="4076095"/>
            <a:ext cx="3105150" cy="914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9" y="5484406"/>
            <a:ext cx="4229100" cy="981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246" y="5710238"/>
            <a:ext cx="3514725" cy="93345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525407" y="5190887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9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42962"/>
            <a:ext cx="8277225" cy="5172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86" y="5378449"/>
            <a:ext cx="3514725" cy="9334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0647" y="4859098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90" y="765745"/>
            <a:ext cx="3969857" cy="820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957049" y="-8254"/>
                <a:ext cx="7886700" cy="1325563"/>
              </a:xfrm>
            </p:spPr>
            <p:txBody>
              <a:bodyPr/>
              <a:lstStyle/>
              <a:p>
                <a:r>
                  <a:rPr lang="en-US" altLang="zh-TW" dirty="0" smtClean="0"/>
                  <a:t>Least square approx.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7049" y="-8254"/>
                <a:ext cx="7886700" cy="1325563"/>
              </a:xfrm>
              <a:blipFill>
                <a:blip r:embed="rId2"/>
                <a:stretch>
                  <a:fillRect l="-31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20" y="1082176"/>
            <a:ext cx="3514725" cy="93345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525407" y="1488699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19570" y="2291042"/>
                <a:ext cx="72380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/>
                  <a:t>Compute orthogonal projection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on  </a:t>
                </a:r>
                <a:r>
                  <a:rPr lang="en-US" altLang="zh-TW" sz="2800" dirty="0"/>
                  <a:t>P</a:t>
                </a:r>
                <a:r>
                  <a:rPr lang="en-US" altLang="zh-TW" sz="2800" baseline="-25000" dirty="0"/>
                  <a:t>2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" y="2291042"/>
                <a:ext cx="7238007" cy="523220"/>
              </a:xfrm>
              <a:prstGeom prst="rect">
                <a:avLst/>
              </a:prstGeom>
              <a:blipFill>
                <a:blip r:embed="rId4"/>
                <a:stretch>
                  <a:fillRect l="-1684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19570" y="2838640"/>
                <a:ext cx="482818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/>
                  <a:t>Orthogonal projection is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 baseline="-2500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altLang="zh-TW" sz="2800" dirty="0" smtClean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8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TW" sz="2800" b="0" i="1" baseline="-25000" dirty="0" smtClean="0">
                  <a:latin typeface="Cambria Math" panose="02040503050406030204" pitchFamily="18" charset="0"/>
                </a:endParaRPr>
              </a:p>
              <a:p>
                <a:endParaRPr lang="en-US" altLang="zh-TW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" y="2838640"/>
                <a:ext cx="4828181" cy="1384995"/>
              </a:xfrm>
              <a:prstGeom prst="rect">
                <a:avLst/>
              </a:prstGeom>
              <a:blipFill>
                <a:blip r:embed="rId5"/>
                <a:stretch>
                  <a:fillRect l="-2525" t="-4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/>
              <p:nvPr/>
            </p:nvSpPr>
            <p:spPr>
              <a:xfrm>
                <a:off x="819570" y="4092924"/>
                <a:ext cx="4121578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8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</m:e>
                        </m:rad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zh-TW" altLang="en-US" sz="2800" dirty="0" smtClean="0"/>
                  <a:t>  </a:t>
                </a:r>
                <a:r>
                  <a:rPr lang="en-US" altLang="zh-TW" sz="2800" dirty="0" smtClean="0"/>
                  <a:t>= 0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" y="4092924"/>
                <a:ext cx="4121578" cy="581569"/>
              </a:xfrm>
              <a:prstGeom prst="rect">
                <a:avLst/>
              </a:prstGeom>
              <a:blipFill>
                <a:blip r:embed="rId6"/>
                <a:stretch>
                  <a:fillRect t="-2083" r="-4136" b="-27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/>
              <p:nvPr/>
            </p:nvSpPr>
            <p:spPr>
              <a:xfrm>
                <a:off x="819570" y="4909098"/>
                <a:ext cx="5696688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3/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</m:e>
                        </m:rad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=  (2/5)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3/2</m:t>
                        </m:r>
                        <m:r>
                          <m:rPr>
                            <m:nor/>
                          </m:rPr>
                          <a:rPr lang="zh-TW" altLang="en-US" sz="2800" dirty="0"/>
                          <m:t> </m:t>
                        </m:r>
                      </m:e>
                    </m:rad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" y="4909098"/>
                <a:ext cx="5696688" cy="581569"/>
              </a:xfrm>
              <a:prstGeom prst="rect">
                <a:avLst/>
              </a:prstGeom>
              <a:blipFill>
                <a:blip r:embed="rId7"/>
                <a:stretch>
                  <a:fillRect t="-2083" b="-27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/>
              <p:nvPr/>
            </p:nvSpPr>
            <p:spPr>
              <a:xfrm>
                <a:off x="819570" y="5725272"/>
                <a:ext cx="5919249" cy="9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45/8</m:t>
                              </m:r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−1/3)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" y="5725272"/>
                <a:ext cx="5919249" cy="965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967050" y="3647592"/>
                <a:ext cx="2876699" cy="95410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/>
                  <a:t>Hence, the </a:t>
                </a:r>
                <a:r>
                  <a:rPr lang="en-US" altLang="zh-TW" sz="2800" dirty="0" err="1" smtClean="0"/>
                  <a:t>l.s.a</a:t>
                </a:r>
                <a:r>
                  <a:rPr lang="en-US" altLang="zh-TW" sz="2800" dirty="0" smtClean="0"/>
                  <a:t>.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is  2/5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50" y="3647592"/>
                <a:ext cx="2876699" cy="954107"/>
              </a:xfrm>
              <a:prstGeom prst="rect">
                <a:avLst/>
              </a:prstGeom>
              <a:blipFill>
                <a:blip r:embed="rId9"/>
                <a:stretch>
                  <a:fillRect l="-4449" t="-5732" r="-9534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896248" y="1948263"/>
                <a:ext cx="3283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48" y="1948263"/>
                <a:ext cx="328396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2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linear transform</a:t>
            </a:r>
          </a:p>
          <a:p>
            <a:r>
              <a:rPr lang="en-US" altLang="zh-TW" dirty="0"/>
              <a:t>A polynomial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4919730" y="2400534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801610" y="5209482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34130" y="4579544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30" y="4579544"/>
                <a:ext cx="774058" cy="1607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074038" y="2806150"/>
            <a:ext cx="174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Choose a </a:t>
            </a:r>
            <a:r>
              <a:rPr lang="en-US" altLang="zh-TW" sz="3200" dirty="0" smtClean="0">
                <a:solidFill>
                  <a:srgbClr val="FF0000"/>
                </a:solidFill>
              </a:rPr>
              <a:t>basis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959012" y="979678"/>
                <a:ext cx="715131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12" y="979678"/>
                <a:ext cx="715131" cy="492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69023" y="979678"/>
                <a:ext cx="715131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023" y="979678"/>
                <a:ext cx="715131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537193" y="993171"/>
                <a:ext cx="715131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93" y="993171"/>
                <a:ext cx="715131" cy="492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26184" y="1005179"/>
                <a:ext cx="715131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184" y="1005179"/>
                <a:ext cx="715131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 rot="14535115">
            <a:off x="6938685" y="2205512"/>
            <a:ext cx="1269105" cy="17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200366" y="5167974"/>
                <a:ext cx="16501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 ⋯, 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366" y="5167974"/>
                <a:ext cx="165019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 rot="6554931">
            <a:off x="7260205" y="4440549"/>
            <a:ext cx="1269105" cy="17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3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function </a:t>
            </a:r>
            <a:r>
              <a:rPr lang="en-US" altLang="zh-TW" dirty="0" smtClean="0"/>
              <a:t>from S to R is </a:t>
            </a:r>
            <a:r>
              <a:rPr lang="en-US" altLang="zh-TW" dirty="0"/>
              <a:t>a vector?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11335" y="2826972"/>
                <a:ext cx="15375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5" y="2826972"/>
                <a:ext cx="153753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6334157" y="2794593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134454" y="2442463"/>
                <a:ext cx="1153777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54" y="2442463"/>
                <a:ext cx="1153777" cy="1125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63013" y="4259206"/>
                <a:ext cx="217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013" y="4259206"/>
                <a:ext cx="21770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6334157" y="4210633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044932" y="5218084"/>
                <a:ext cx="940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32" y="5218084"/>
                <a:ext cx="9408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134454" y="3848374"/>
                <a:ext cx="1173463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54" y="3848374"/>
                <a:ext cx="1173463" cy="1125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7172440" y="5169511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063013" y="5218084"/>
                <a:ext cx="2911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013" y="5218084"/>
                <a:ext cx="29118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151549" y="738803"/>
            <a:ext cx="340210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What is the zero vector?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876E5FA-7A15-463C-AEFA-8BD094EAB111}"/>
              </a:ext>
            </a:extLst>
          </p:cNvPr>
          <p:cNvSpPr txBox="1"/>
          <p:nvPr/>
        </p:nvSpPr>
        <p:spPr>
          <a:xfrm>
            <a:off x="6862522" y="1971356"/>
            <a:ext cx="165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Infinite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1A55E8E-91AA-4F1D-BDF7-F7647C9FE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58" y="2653388"/>
            <a:ext cx="3324689" cy="3515216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7BCB3DC-413F-49DE-B45D-F0B9B2C680D2}"/>
              </a:ext>
            </a:extLst>
          </p:cNvPr>
          <p:cNvSpPr txBox="1"/>
          <p:nvPr/>
        </p:nvSpPr>
        <p:spPr>
          <a:xfrm>
            <a:off x="1100021" y="2505209"/>
            <a:ext cx="165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554BD72-9A33-4C8E-B32B-820BDAD13CC3}"/>
              </a:ext>
            </a:extLst>
          </p:cNvPr>
          <p:cNvSpPr txBox="1"/>
          <p:nvPr/>
        </p:nvSpPr>
        <p:spPr>
          <a:xfrm>
            <a:off x="1205488" y="6094309"/>
            <a:ext cx="165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764066" y="1248609"/>
                <a:ext cx="21770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066" y="1248609"/>
                <a:ext cx="217707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0" y="4690093"/>
            <a:ext cx="4063013" cy="148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044932" y="5937211"/>
                <a:ext cx="4529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32" y="5937211"/>
                <a:ext cx="4529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右箭號 21"/>
          <p:cNvSpPr/>
          <p:nvPr/>
        </p:nvSpPr>
        <p:spPr>
          <a:xfrm>
            <a:off x="7172440" y="588863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169434" y="5937211"/>
                <a:ext cx="16456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34" y="5937211"/>
                <a:ext cx="164564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3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Objects in Different Vector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50723" y="5903792"/>
                <a:ext cx="14033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3" y="5903792"/>
                <a:ext cx="140333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512662" y="5903792"/>
                <a:ext cx="1998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62" y="5903792"/>
                <a:ext cx="19984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846287" y="5903792"/>
                <a:ext cx="2733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287" y="5903792"/>
                <a:ext cx="27333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744972" y="1617175"/>
            <a:ext cx="7834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the polynomials with degree less than or equal to 2 </a:t>
            </a:r>
            <a:r>
              <a:rPr lang="en-US" altLang="zh-TW" sz="2800" dirty="0" smtClean="0"/>
              <a:t>form </a:t>
            </a:r>
            <a:r>
              <a:rPr lang="en-US" altLang="zh-TW" sz="2800" dirty="0"/>
              <a:t>a vector </a:t>
            </a:r>
            <a:r>
              <a:rPr lang="en-US" altLang="zh-TW" sz="2800" dirty="0" smtClean="0"/>
              <a:t>space (often denoted as P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98117" y="3142204"/>
                <a:ext cx="6627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w.r.t.   Basis {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}  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17" y="3142204"/>
                <a:ext cx="6627586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090207" y="4307552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07" y="4307552"/>
                <a:ext cx="567015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11910" y="4307552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910" y="4307552"/>
                <a:ext cx="567014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89474" y="4271949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474" y="4271949"/>
                <a:ext cx="567014" cy="11394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>
            <a:endCxn id="9" idx="2"/>
          </p:cNvCxnSpPr>
          <p:nvPr/>
        </p:nvCxnSpPr>
        <p:spPr>
          <a:xfrm flipV="1">
            <a:off x="2317461" y="5446966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739163" y="5463075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522218" y="5413583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3922</TotalTime>
  <Words>2618</Words>
  <Application>Microsoft Office PowerPoint</Application>
  <PresentationFormat>如螢幕大小 (4:3)</PresentationFormat>
  <Paragraphs>799</Paragraphs>
  <Slides>64</Slides>
  <Notes>10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5" baseType="lpstr">
      <vt:lpstr>PMingLiU</vt:lpstr>
      <vt:lpstr>PMingLiU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Times New Roman</vt:lpstr>
      <vt:lpstr>Office 佈景主題</vt:lpstr>
      <vt:lpstr>Chapter 7 </vt:lpstr>
      <vt:lpstr> </vt:lpstr>
      <vt:lpstr>Introduction</vt:lpstr>
      <vt:lpstr>(Abstract) Vector Space</vt:lpstr>
      <vt:lpstr>Why 0u = 0  and (-1)u = -u ? </vt:lpstr>
      <vt:lpstr>Are they vectors?</vt:lpstr>
      <vt:lpstr>Are they vectors?</vt:lpstr>
      <vt:lpstr>Are they vectors?</vt:lpstr>
      <vt:lpstr>Objects in Different Vector Spaces</vt:lpstr>
      <vt:lpstr>Subspaces</vt:lpstr>
      <vt:lpstr>Review: Subspace</vt:lpstr>
      <vt:lpstr>Are they subspaces?</vt:lpstr>
      <vt:lpstr>Linear Combination and Span</vt:lpstr>
      <vt:lpstr>Linear Combination and Span</vt:lpstr>
      <vt:lpstr>Linear Combination and Span</vt:lpstr>
      <vt:lpstr>Linear Transformations</vt:lpstr>
      <vt:lpstr>Linear transformation</vt:lpstr>
      <vt:lpstr>Linear transformation</vt:lpstr>
      <vt:lpstr>Null Space and Range</vt:lpstr>
      <vt:lpstr>One-to-one and Onto</vt:lpstr>
      <vt:lpstr>Isomorphism (同構)</vt:lpstr>
      <vt:lpstr>Basis and Dimension</vt:lpstr>
      <vt:lpstr>Independent</vt:lpstr>
      <vt:lpstr>Independent</vt:lpstr>
      <vt:lpstr>Independent</vt:lpstr>
      <vt:lpstr>Basis</vt:lpstr>
      <vt:lpstr>Vector Representation of Object</vt:lpstr>
      <vt:lpstr>Coordinate Vectors</vt:lpstr>
      <vt:lpstr>Coordinate Vectors</vt:lpstr>
      <vt:lpstr>Matrix Representations  of Linear Operators</vt:lpstr>
      <vt:lpstr>Matrix Representation  of Linear Operator</vt:lpstr>
      <vt:lpstr>Linear Transformation and Matrix</vt:lpstr>
      <vt:lpstr>Matrix Representation  of Linear Operator</vt:lpstr>
      <vt:lpstr>Linear Operator T:  V → V</vt:lpstr>
      <vt:lpstr>How to compute [T]B ?</vt:lpstr>
      <vt:lpstr>Matrix Representation  of Linear Operator</vt:lpstr>
      <vt:lpstr>How to find [T] B  ?</vt:lpstr>
      <vt:lpstr>Example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Linear operator between two bases</vt:lpstr>
      <vt:lpstr>PowerPoint 簡報</vt:lpstr>
      <vt:lpstr>PowerPoint 簡報</vt:lpstr>
      <vt:lpstr>Eigenvalue  and Eigenvector</vt:lpstr>
      <vt:lpstr>Eigenvalue and Eigenvector</vt:lpstr>
      <vt:lpstr>PowerPoint 簡報</vt:lpstr>
      <vt:lpstr>Eigenvalue and Eigenvector</vt:lpstr>
      <vt:lpstr>Diagonalizable Linear Operator</vt:lpstr>
      <vt:lpstr>Diagonalizable Linear Operator</vt:lpstr>
      <vt:lpstr>Inner Product Spaces</vt:lpstr>
      <vt:lpstr>Inner Product </vt:lpstr>
      <vt:lpstr>Inner Product </vt:lpstr>
      <vt:lpstr>Inner Product </vt:lpstr>
      <vt:lpstr>Inner Product </vt:lpstr>
      <vt:lpstr>Orthogonal Projection</vt:lpstr>
      <vt:lpstr>Orthogonal Projection</vt:lpstr>
      <vt:lpstr>PowerPoint 簡報</vt:lpstr>
      <vt:lpstr>Orthogonal/Orthonormal Basis</vt:lpstr>
      <vt:lpstr>Orthogonal/Orthonormal Basis</vt:lpstr>
      <vt:lpstr>PowerPoint 簡報</vt:lpstr>
      <vt:lpstr>Least square approx. of x^3?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Vectors</dc:title>
  <dc:creator>Lee Hung-yi</dc:creator>
  <cp:lastModifiedBy>Hsu-Chun Yen</cp:lastModifiedBy>
  <cp:revision>218</cp:revision>
  <dcterms:created xsi:type="dcterms:W3CDTF">2016-05-31T12:12:40Z</dcterms:created>
  <dcterms:modified xsi:type="dcterms:W3CDTF">2024-11-27T14:07:11Z</dcterms:modified>
</cp:coreProperties>
</file>