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sldIdLst>
    <p:sldId id="367" r:id="rId2"/>
    <p:sldId id="379" r:id="rId3"/>
    <p:sldId id="258" r:id="rId4"/>
    <p:sldId id="273" r:id="rId5"/>
    <p:sldId id="259" r:id="rId6"/>
    <p:sldId id="260" r:id="rId7"/>
    <p:sldId id="269" r:id="rId8"/>
    <p:sldId id="262" r:id="rId9"/>
    <p:sldId id="270" r:id="rId10"/>
    <p:sldId id="268" r:id="rId11"/>
    <p:sldId id="37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81" r:id="rId23"/>
    <p:sldId id="382" r:id="rId24"/>
    <p:sldId id="284" r:id="rId25"/>
    <p:sldId id="285" r:id="rId26"/>
    <p:sldId id="287" r:id="rId27"/>
    <p:sldId id="288" r:id="rId28"/>
    <p:sldId id="378" r:id="rId29"/>
    <p:sldId id="36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7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70" r:id="rId49"/>
    <p:sldId id="369" r:id="rId50"/>
    <p:sldId id="308" r:id="rId51"/>
    <p:sldId id="309" r:id="rId52"/>
    <p:sldId id="371" r:id="rId53"/>
    <p:sldId id="311" r:id="rId54"/>
    <p:sldId id="312" r:id="rId55"/>
    <p:sldId id="372" r:id="rId56"/>
    <p:sldId id="374" r:id="rId57"/>
    <p:sldId id="375" r:id="rId58"/>
    <p:sldId id="313" r:id="rId59"/>
    <p:sldId id="380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83" r:id="rId100"/>
    <p:sldId id="384" r:id="rId101"/>
    <p:sldId id="385" r:id="rId102"/>
    <p:sldId id="353" r:id="rId103"/>
    <p:sldId id="354" r:id="rId104"/>
    <p:sldId id="355" r:id="rId105"/>
    <p:sldId id="356" r:id="rId106"/>
    <p:sldId id="386" r:id="rId107"/>
    <p:sldId id="357" r:id="rId108"/>
    <p:sldId id="387" r:id="rId109"/>
    <p:sldId id="388" r:id="rId110"/>
    <p:sldId id="358" r:id="rId111"/>
    <p:sldId id="389" r:id="rId112"/>
    <p:sldId id="362" r:id="rId113"/>
    <p:sldId id="364" r:id="rId114"/>
    <p:sldId id="359" r:id="rId115"/>
    <p:sldId id="360" r:id="rId116"/>
  </p:sldIdLst>
  <p:sldSz cx="9144000" cy="6858000" type="screen4x3"/>
  <p:notesSz cx="7315200" cy="9601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3539" autoAdjust="0"/>
  </p:normalViewPr>
  <p:slideViewPr>
    <p:cSldViewPr snapToGrid="0">
      <p:cViewPr varScale="1">
        <p:scale>
          <a:sx n="52" d="100"/>
          <a:sy n="52" d="100"/>
        </p:scale>
        <p:origin x="4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</a:t>
          </a:r>
          <a:r>
            <a:rPr lang="en-US" altLang="zh-TW" dirty="0" smtClean="0"/>
            <a:t>Decomposition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Orthogonal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B0A8E2-F4DB-4A38-9A09-82A95F74D032}" type="presOf" srcId="{6E728B69-9695-44EB-AEAA-C71D6E252217}" destId="{DFE1CB46-8438-40B2-9F6D-73C976E77A9D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395B869-D277-4B0D-B616-5B23B1595D9A}" type="presOf" srcId="{0964D082-B98F-4437-8BF4-50D6DD0CD383}" destId="{3C105BD8-D854-4D24-A1AA-A9CA6F2F81EE}" srcOrd="0" destOrd="0" presId="urn:microsoft.com/office/officeart/2005/8/layout/vList2"/>
    <dgm:cxn modelId="{9CC48732-24E4-4A8A-A472-84FA2D7D92FA}" type="presOf" srcId="{49AEB2E9-E4A7-47E4-B4EA-B005C0CF26D1}" destId="{E4597180-F18E-49A9-AEC1-FDCE5010403F}" srcOrd="0" destOrd="0" presId="urn:microsoft.com/office/officeart/2005/8/layout/vList2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2D2B9301-C026-4833-ACD9-E71239414FF9}" type="presOf" srcId="{661EA7BB-6C05-4945-BBC7-A11DDF9A00CB}" destId="{32F75D36-5B2A-444B-A406-6B6DA727ABA4}" srcOrd="0" destOrd="0" presId="urn:microsoft.com/office/officeart/2005/8/layout/vList2"/>
    <dgm:cxn modelId="{D7E649B4-78D2-4BE6-90EB-191F878AC08D}" type="presParOf" srcId="{3C105BD8-D854-4D24-A1AA-A9CA6F2F81EE}" destId="{E4597180-F18E-49A9-AEC1-FDCE5010403F}" srcOrd="0" destOrd="0" presId="urn:microsoft.com/office/officeart/2005/8/layout/vList2"/>
    <dgm:cxn modelId="{F4079B2C-7437-4FCD-AB17-AD952F5C212B}" type="presParOf" srcId="{3C105BD8-D854-4D24-A1AA-A9CA6F2F81EE}" destId="{7B8A666E-6962-4F74-A1BB-708D1361BCBC}" srcOrd="1" destOrd="0" presId="urn:microsoft.com/office/officeart/2005/8/layout/vList2"/>
    <dgm:cxn modelId="{4AEE511D-9E47-4821-AD49-FB09D860E336}" type="presParOf" srcId="{3C105BD8-D854-4D24-A1AA-A9CA6F2F81EE}" destId="{32F75D36-5B2A-444B-A406-6B6DA727ABA4}" srcOrd="2" destOrd="0" presId="urn:microsoft.com/office/officeart/2005/8/layout/vList2"/>
    <dgm:cxn modelId="{A9514F2C-A29D-454C-93C5-147346681393}" type="presParOf" srcId="{3C105BD8-D854-4D24-A1AA-A9CA6F2F81EE}" destId="{ACA8385B-D7EA-479C-ADAE-22061CC03F1F}" srcOrd="3" destOrd="0" presId="urn:microsoft.com/office/officeart/2005/8/layout/vList2"/>
    <dgm:cxn modelId="{A506AF14-07E8-4EA5-9FC7-A030013C77DB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</a:t>
          </a:r>
          <a:r>
            <a:rPr lang="en-US" altLang="zh-TW" dirty="0" smtClean="0"/>
            <a:t>Decomposition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Orthogonal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1F627B-83F5-4B70-A04F-0FECF41DE23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27A6A77-C686-402E-A8EB-4A03BCCDDD3F}" type="presOf" srcId="{0964D082-B98F-4437-8BF4-50D6DD0CD383}" destId="{3C105BD8-D854-4D24-A1AA-A9CA6F2F81EE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2A3B94B6-64DA-44FD-B287-A8C685E47648}" type="presOf" srcId="{661EA7BB-6C05-4945-BBC7-A11DDF9A00CB}" destId="{32F75D36-5B2A-444B-A406-6B6DA727ABA4}" srcOrd="0" destOrd="0" presId="urn:microsoft.com/office/officeart/2005/8/layout/vList2"/>
    <dgm:cxn modelId="{FA3FDBDF-F2E1-44DA-84A1-1F329E36484F}" type="presOf" srcId="{6E728B69-9695-44EB-AEAA-C71D6E252217}" destId="{DFE1CB46-8438-40B2-9F6D-73C976E77A9D}" srcOrd="0" destOrd="0" presId="urn:microsoft.com/office/officeart/2005/8/layout/vList2"/>
    <dgm:cxn modelId="{0A61F444-0D30-49C7-962F-96FF6001E711}" type="presParOf" srcId="{3C105BD8-D854-4D24-A1AA-A9CA6F2F81EE}" destId="{E4597180-F18E-49A9-AEC1-FDCE5010403F}" srcOrd="0" destOrd="0" presId="urn:microsoft.com/office/officeart/2005/8/layout/vList2"/>
    <dgm:cxn modelId="{92A19EE2-2C61-4102-B6C0-61837A6B68B0}" type="presParOf" srcId="{3C105BD8-D854-4D24-A1AA-A9CA6F2F81EE}" destId="{7B8A666E-6962-4F74-A1BB-708D1361BCBC}" srcOrd="1" destOrd="0" presId="urn:microsoft.com/office/officeart/2005/8/layout/vList2"/>
    <dgm:cxn modelId="{8EA53519-8474-4F87-8D3A-37E59B917C8B}" type="presParOf" srcId="{3C105BD8-D854-4D24-A1AA-A9CA6F2F81EE}" destId="{32F75D36-5B2A-444B-A406-6B6DA727ABA4}" srcOrd="2" destOrd="0" presId="urn:microsoft.com/office/officeart/2005/8/layout/vList2"/>
    <dgm:cxn modelId="{87FF409B-AA63-4421-BA5C-C88FEE49DBEF}" type="presParOf" srcId="{3C105BD8-D854-4D24-A1AA-A9CA6F2F81EE}" destId="{ACA8385B-D7EA-479C-ADAE-22061CC03F1F}" srcOrd="3" destOrd="0" presId="urn:microsoft.com/office/officeart/2005/8/layout/vList2"/>
    <dgm:cxn modelId="{8C22FAF8-0CB2-4E4D-A20A-82849033C6B8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</a:t>
          </a:r>
          <a:r>
            <a:rPr lang="en-US" altLang="zh-TW" dirty="0" smtClean="0"/>
            <a:t>Decomposition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Orthogonal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38B926-2691-4EF7-83F3-2FF7DF7033B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46D93F58-6EFC-4B0B-AEE5-2516F0378631}" type="presOf" srcId="{0964D082-B98F-4437-8BF4-50D6DD0CD383}" destId="{3C105BD8-D854-4D24-A1AA-A9CA6F2F81EE}" srcOrd="0" destOrd="0" presId="urn:microsoft.com/office/officeart/2005/8/layout/vList2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7213AB0-57E8-40C0-A8D8-A1DD4193CCD1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19358483-3F35-4969-BA38-ADC68DECBB50}" type="presOf" srcId="{661EA7BB-6C05-4945-BBC7-A11DDF9A00CB}" destId="{32F75D36-5B2A-444B-A406-6B6DA727ABA4}" srcOrd="0" destOrd="0" presId="urn:microsoft.com/office/officeart/2005/8/layout/vList2"/>
    <dgm:cxn modelId="{DC413F9D-4083-43A3-953E-B3042913B9A9}" type="presParOf" srcId="{3C105BD8-D854-4D24-A1AA-A9CA6F2F81EE}" destId="{E4597180-F18E-49A9-AEC1-FDCE5010403F}" srcOrd="0" destOrd="0" presId="urn:microsoft.com/office/officeart/2005/8/layout/vList2"/>
    <dgm:cxn modelId="{AD35E56B-B47B-4E34-8527-9E66E7F167FE}" type="presParOf" srcId="{3C105BD8-D854-4D24-A1AA-A9CA6F2F81EE}" destId="{7B8A666E-6962-4F74-A1BB-708D1361BCBC}" srcOrd="1" destOrd="0" presId="urn:microsoft.com/office/officeart/2005/8/layout/vList2"/>
    <dgm:cxn modelId="{9A875639-11AE-445D-BD5C-E15896B38D12}" type="presParOf" srcId="{3C105BD8-D854-4D24-A1AA-A9CA6F2F81EE}" destId="{32F75D36-5B2A-444B-A406-6B6DA727ABA4}" srcOrd="2" destOrd="0" presId="urn:microsoft.com/office/officeart/2005/8/layout/vList2"/>
    <dgm:cxn modelId="{3734D2C2-B959-4CA7-A807-027443AE770C}" type="presParOf" srcId="{3C105BD8-D854-4D24-A1AA-A9CA6F2F81EE}" destId="{ACA8385B-D7EA-479C-ADAE-22061CC03F1F}" srcOrd="3" destOrd="0" presId="urn:microsoft.com/office/officeart/2005/8/layout/vList2"/>
    <dgm:cxn modelId="{A25CA1E4-E2E6-4EFA-8164-3F0D9FACCC60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163444FA-F2F4-43AC-B206-6506F091053A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20668738-5D43-41CF-9F9D-4F438FFD9984}" type="par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2A709AA2-DE75-460D-8B55-A2A7CB62C5FE}" type="sib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ACF5154C-B0C1-4DCE-9F36-A255DC4C4819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54E635C1-8590-45B0-9C92-FF0221FEF458}" type="par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4D5138E1-F529-4C70-A22A-A31809B1F45F}" type="sib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7CC5AB24-A614-45F5-B9BC-9E54894116F0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A3CDA81B-9B66-4E40-B450-99C8BBF6942C}" type="par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4A5B9097-3455-4BA6-8ADB-9F861E11BB6B}" type="sib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D71E7401-7174-412A-AFBA-48636308CF5B}" type="pres">
      <dgm:prSet presAssocID="{163444FA-F2F4-43AC-B206-6506F09105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F97F8C-381F-4E1A-8D1D-ABBE87F023A5}" type="pres">
      <dgm:prSet presAssocID="{2A709AA2-DE75-460D-8B55-A2A7CB62C5FE}" presName="spacer" presStyleCnt="0"/>
      <dgm:spPr/>
    </dgm:pt>
    <dgm:pt modelId="{AF76D8E4-2F28-4529-AA64-D4A7866844B8}" type="pres">
      <dgm:prSet presAssocID="{ACF5154C-B0C1-4DCE-9F36-A255DC4C48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AA9804-3614-41E3-8FBE-53006C5CFF19}" type="pres">
      <dgm:prSet presAssocID="{4D5138E1-F529-4C70-A22A-A31809B1F45F}" presName="spacer" presStyleCnt="0"/>
      <dgm:spPr/>
    </dgm:pt>
    <dgm:pt modelId="{A51679AE-F022-4946-AF9A-8BB93EAA3E00}" type="pres">
      <dgm:prSet presAssocID="{7CC5AB24-A614-45F5-B9BC-9E54894116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8F68D6-6EAB-4244-BB5A-D9B2E07067CB}" type="presOf" srcId="{7CC5AB24-A614-45F5-B9BC-9E54894116F0}" destId="{A51679AE-F022-4946-AF9A-8BB93EAA3E00}" srcOrd="0" destOrd="0" presId="urn:microsoft.com/office/officeart/2005/8/layout/vList2"/>
    <dgm:cxn modelId="{F6F08152-C9FF-4035-8CB7-3C6A47CF61E3}" type="presOf" srcId="{C26F4222-3E82-412A-A412-7F4D3CE81BF5}" destId="{917684B6-6BEA-4040-991D-5A9002B6C0A9}" srcOrd="0" destOrd="0" presId="urn:microsoft.com/office/officeart/2005/8/layout/vList2"/>
    <dgm:cxn modelId="{3BA25CC5-8DF1-42A9-9829-2C1854F950A3}" srcId="{C26F4222-3E82-412A-A412-7F4D3CE81BF5}" destId="{7CC5AB24-A614-45F5-B9BC-9E54894116F0}" srcOrd="3" destOrd="0" parTransId="{A3CDA81B-9B66-4E40-B450-99C8BBF6942C}" sibTransId="{4A5B9097-3455-4BA6-8ADB-9F861E11BB6B}"/>
    <dgm:cxn modelId="{2AA9C9BB-0EFC-4D5B-98E1-EB331DC7F847}" srcId="{C26F4222-3E82-412A-A412-7F4D3CE81BF5}" destId="{ACF5154C-B0C1-4DCE-9F36-A255DC4C4819}" srcOrd="2" destOrd="0" parTransId="{54E635C1-8590-45B0-9C92-FF0221FEF458}" sibTransId="{4D5138E1-F529-4C70-A22A-A31809B1F45F}"/>
    <dgm:cxn modelId="{9338D35F-136B-48B1-91A8-57F6072F5D0A}" type="presOf" srcId="{80A901B8-A830-429B-88C2-76B0DCD1C6ED}" destId="{06232858-2C18-44D0-B396-1FC8356EBD62}" srcOrd="0" destOrd="0" presId="urn:microsoft.com/office/officeart/2005/8/layout/vList2"/>
    <dgm:cxn modelId="{0F1F1455-3A10-405C-9B01-E3D5981E2FCF}" type="presOf" srcId="{ACF5154C-B0C1-4DCE-9F36-A255DC4C4819}" destId="{AF76D8E4-2F28-4529-AA64-D4A7866844B8}" srcOrd="0" destOrd="0" presId="urn:microsoft.com/office/officeart/2005/8/layout/vList2"/>
    <dgm:cxn modelId="{4F1BA2C7-3AA7-4C87-8C60-44C08D59FE82}" srcId="{C26F4222-3E82-412A-A412-7F4D3CE81BF5}" destId="{163444FA-F2F4-43AC-B206-6506F091053A}" srcOrd="1" destOrd="0" parTransId="{20668738-5D43-41CF-9F9D-4F438FFD9984}" sibTransId="{2A709AA2-DE75-460D-8B55-A2A7CB62C5FE}"/>
    <dgm:cxn modelId="{2881401D-75FE-4482-A618-1F350F4544E8}" type="presOf" srcId="{163444FA-F2F4-43AC-B206-6506F091053A}" destId="{D71E7401-7174-412A-AFBA-48636308CF5B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57EDDB3D-58FB-45C5-B4DF-ADAB04581CE4}" type="presParOf" srcId="{917684B6-6BEA-4040-991D-5A9002B6C0A9}" destId="{06232858-2C18-44D0-B396-1FC8356EBD62}" srcOrd="0" destOrd="0" presId="urn:microsoft.com/office/officeart/2005/8/layout/vList2"/>
    <dgm:cxn modelId="{41A86EBB-7A9E-4BA8-BAEC-4679F1FFDB20}" type="presParOf" srcId="{917684B6-6BEA-4040-991D-5A9002B6C0A9}" destId="{E1AB62DD-F18D-4A81-BB92-EC3EC2D3CED6}" srcOrd="1" destOrd="0" presId="urn:microsoft.com/office/officeart/2005/8/layout/vList2"/>
    <dgm:cxn modelId="{3DCC6EA6-F470-4C6C-8E24-F53947E15A47}" type="presParOf" srcId="{917684B6-6BEA-4040-991D-5A9002B6C0A9}" destId="{D71E7401-7174-412A-AFBA-48636308CF5B}" srcOrd="2" destOrd="0" presId="urn:microsoft.com/office/officeart/2005/8/layout/vList2"/>
    <dgm:cxn modelId="{C9743484-F659-4CD4-AF59-1EEC3CB1804D}" type="presParOf" srcId="{917684B6-6BEA-4040-991D-5A9002B6C0A9}" destId="{39F97F8C-381F-4E1A-8D1D-ABBE87F023A5}" srcOrd="3" destOrd="0" presId="urn:microsoft.com/office/officeart/2005/8/layout/vList2"/>
    <dgm:cxn modelId="{76745F7C-9050-4604-828A-192BDDF05B62}" type="presParOf" srcId="{917684B6-6BEA-4040-991D-5A9002B6C0A9}" destId="{AF76D8E4-2F28-4529-AA64-D4A7866844B8}" srcOrd="4" destOrd="0" presId="urn:microsoft.com/office/officeart/2005/8/layout/vList2"/>
    <dgm:cxn modelId="{623BE99D-8FB0-49FF-883A-03A54F9B21DB}" type="presParOf" srcId="{917684B6-6BEA-4040-991D-5A9002B6C0A9}" destId="{ACAA9804-3614-41E3-8FBE-53006C5CFF19}" srcOrd="5" destOrd="0" presId="urn:microsoft.com/office/officeart/2005/8/layout/vList2"/>
    <dgm:cxn modelId="{9A4F6F9E-AAA6-45AF-9A1A-05226FF4EAD6}" type="presParOf" srcId="{917684B6-6BEA-4040-991D-5A9002B6C0A9}" destId="{A51679AE-F022-4946-AF9A-8BB93EAA3E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2D174C50-0C73-4D9C-B654-8FDD1DED3355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1F60D206-A92A-419A-84B8-E785221FC4AC}" type="par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2011120E-A0E1-451D-9A94-2F946489E70C}" type="sib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BEEDEE52-53D7-4284-AF52-6EFD8F0BD26A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2F812A5C-DEA8-4F48-9F19-605ABD9BDFB4}" type="par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EC1BF146-7DB1-44E7-B5B1-43C7D2A09899}" type="sib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6CBDFE1F-C103-4496-812B-EAF8F99B1097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F7C5F0E7-AEB6-41FE-B0C5-C50518B5C291}" type="par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D37CFF86-A7B7-4913-A1CA-9BC71E053D11}" type="sib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5EFB0D23-7EC8-4533-920E-F726D3AEE066}" type="pres">
      <dgm:prSet presAssocID="{2D174C50-0C73-4D9C-B654-8FDD1DED33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860D3F-E5AE-4BAA-8EB5-643B4B44EC91}" type="pres">
      <dgm:prSet presAssocID="{2011120E-A0E1-451D-9A94-2F946489E70C}" presName="spacer" presStyleCnt="0"/>
      <dgm:spPr/>
    </dgm:pt>
    <dgm:pt modelId="{0DF772D5-D3EF-436D-AE39-647239F562C7}" type="pres">
      <dgm:prSet presAssocID="{BEEDEE52-53D7-4284-AF52-6EFD8F0BD2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073C93-72AD-4491-AB0D-6D73030A0D6C}" type="pres">
      <dgm:prSet presAssocID="{EC1BF146-7DB1-44E7-B5B1-43C7D2A09899}" presName="spacer" presStyleCnt="0"/>
      <dgm:spPr/>
    </dgm:pt>
    <dgm:pt modelId="{209103DC-E6AB-4187-B5C6-57351ABF222A}" type="pres">
      <dgm:prSet presAssocID="{6CBDFE1F-C103-4496-812B-EAF8F99B10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CB1C2A-7843-4808-94E5-74EDACA44DB5}" srcId="{C26F4222-3E82-412A-A412-7F4D3CE81BF5}" destId="{BEEDEE52-53D7-4284-AF52-6EFD8F0BD26A}" srcOrd="2" destOrd="0" parTransId="{2F812A5C-DEA8-4F48-9F19-605ABD9BDFB4}" sibTransId="{EC1BF146-7DB1-44E7-B5B1-43C7D2A09899}"/>
    <dgm:cxn modelId="{89EE52A6-4D9C-4324-B9DD-7FD738E5562A}" type="presOf" srcId="{C26F4222-3E82-412A-A412-7F4D3CE81BF5}" destId="{917684B6-6BEA-4040-991D-5A9002B6C0A9}" srcOrd="0" destOrd="0" presId="urn:microsoft.com/office/officeart/2005/8/layout/vList2"/>
    <dgm:cxn modelId="{46C8B260-7D23-469F-8B0B-7431CC2BD879}" type="presOf" srcId="{BEEDEE52-53D7-4284-AF52-6EFD8F0BD26A}" destId="{0DF772D5-D3EF-436D-AE39-647239F562C7}" srcOrd="0" destOrd="0" presId="urn:microsoft.com/office/officeart/2005/8/layout/vList2"/>
    <dgm:cxn modelId="{70BBC20A-B8E1-42CF-8EA8-7042F3EE1AC9}" srcId="{C26F4222-3E82-412A-A412-7F4D3CE81BF5}" destId="{6CBDFE1F-C103-4496-812B-EAF8F99B1097}" srcOrd="3" destOrd="0" parTransId="{F7C5F0E7-AEB6-41FE-B0C5-C50518B5C291}" sibTransId="{D37CFF86-A7B7-4913-A1CA-9BC71E053D11}"/>
    <dgm:cxn modelId="{AA7E236D-EEBB-4DAB-B9DB-0BE3C29BB43C}" type="presOf" srcId="{80A901B8-A830-429B-88C2-76B0DCD1C6ED}" destId="{06232858-2C18-44D0-B396-1FC8356EBD62}" srcOrd="0" destOrd="0" presId="urn:microsoft.com/office/officeart/2005/8/layout/vList2"/>
    <dgm:cxn modelId="{F92B5C52-5197-443B-A0C5-A7E9EC435734}" type="presOf" srcId="{2D174C50-0C73-4D9C-B654-8FDD1DED3355}" destId="{5EFB0D23-7EC8-4533-920E-F726D3AEE066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63054641-A305-4568-A990-8BA2D4197AEF}" srcId="{C26F4222-3E82-412A-A412-7F4D3CE81BF5}" destId="{2D174C50-0C73-4D9C-B654-8FDD1DED3355}" srcOrd="1" destOrd="0" parTransId="{1F60D206-A92A-419A-84B8-E785221FC4AC}" sibTransId="{2011120E-A0E1-451D-9A94-2F946489E70C}"/>
    <dgm:cxn modelId="{16D25BD3-09EF-4A36-9C09-865F85985659}" type="presOf" srcId="{6CBDFE1F-C103-4496-812B-EAF8F99B1097}" destId="{209103DC-E6AB-4187-B5C6-57351ABF222A}" srcOrd="0" destOrd="0" presId="urn:microsoft.com/office/officeart/2005/8/layout/vList2"/>
    <dgm:cxn modelId="{85BCCC5D-2D34-4DB7-9D28-3FA316461E5A}" type="presParOf" srcId="{917684B6-6BEA-4040-991D-5A9002B6C0A9}" destId="{06232858-2C18-44D0-B396-1FC8356EBD62}" srcOrd="0" destOrd="0" presId="urn:microsoft.com/office/officeart/2005/8/layout/vList2"/>
    <dgm:cxn modelId="{FFBB418D-11DA-4C7C-8508-AEDCE78561CD}" type="presParOf" srcId="{917684B6-6BEA-4040-991D-5A9002B6C0A9}" destId="{E1AB62DD-F18D-4A81-BB92-EC3EC2D3CED6}" srcOrd="1" destOrd="0" presId="urn:microsoft.com/office/officeart/2005/8/layout/vList2"/>
    <dgm:cxn modelId="{E3AB71B0-5CCE-4A71-9C22-C6FCA4DD0E90}" type="presParOf" srcId="{917684B6-6BEA-4040-991D-5A9002B6C0A9}" destId="{5EFB0D23-7EC8-4533-920E-F726D3AEE066}" srcOrd="2" destOrd="0" presId="urn:microsoft.com/office/officeart/2005/8/layout/vList2"/>
    <dgm:cxn modelId="{0DC99F12-EA88-4775-8A48-570C202DB071}" type="presParOf" srcId="{917684B6-6BEA-4040-991D-5A9002B6C0A9}" destId="{B0860D3F-E5AE-4BAA-8EB5-643B4B44EC91}" srcOrd="3" destOrd="0" presId="urn:microsoft.com/office/officeart/2005/8/layout/vList2"/>
    <dgm:cxn modelId="{0CCAF389-624A-45D5-BEAD-21047B9EC545}" type="presParOf" srcId="{917684B6-6BEA-4040-991D-5A9002B6C0A9}" destId="{0DF772D5-D3EF-436D-AE39-647239F562C7}" srcOrd="4" destOrd="0" presId="urn:microsoft.com/office/officeart/2005/8/layout/vList2"/>
    <dgm:cxn modelId="{783C5437-E8D5-480D-BA1A-5C6AD8D71D59}" type="presParOf" srcId="{917684B6-6BEA-4040-991D-5A9002B6C0A9}" destId="{78073C93-72AD-4491-AB0D-6D73030A0D6C}" srcOrd="5" destOrd="0" presId="urn:microsoft.com/office/officeart/2005/8/layout/vList2"/>
    <dgm:cxn modelId="{5B385B34-DDF8-4E4A-A508-2119CE3B1400}" type="presParOf" srcId="{917684B6-6BEA-4040-991D-5A9002B6C0A9}" destId="{209103DC-E6AB-4187-B5C6-57351ABF22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05C984-B6E2-409A-AA71-AF08662D2722}" type="presOf" srcId="{B0A0AFA8-86B1-415E-9181-97351736BA43}" destId="{3B4EEF4D-1D41-4CDC-A204-90F54C35F089}" srcOrd="0" destOrd="0" presId="urn:microsoft.com/office/officeart/2005/8/layout/vList2"/>
    <dgm:cxn modelId="{631B3BCA-70AC-4D8B-ACCC-A8CBAF8601BA}" type="presOf" srcId="{681F5CC7-5D8E-4976-A844-D78778A0C372}" destId="{8F0A29FB-BECC-42CF-AF5E-41695DAFA13C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930E0C84-9AB6-40AF-958D-AAA783D6ACE2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6DF4C3BC-1E60-460F-91EA-8B9E7BDE5787}" type="presOf" srcId="{C26F4222-3E82-412A-A412-7F4D3CE81BF5}" destId="{917684B6-6BEA-4040-991D-5A9002B6C0A9}" srcOrd="0" destOrd="0" presId="urn:microsoft.com/office/officeart/2005/8/layout/vList2"/>
    <dgm:cxn modelId="{F2F9AC20-98C5-4545-9FE3-B8EBC77BFBE8}" type="presOf" srcId="{AE1CF834-3C7E-452A-B180-BC75006309B5}" destId="{8F666C40-32C2-40E9-B64B-D2B50226DBEF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EB09CCD0-3608-4D15-94D2-C9FE4A6C2573}" type="presParOf" srcId="{917684B6-6BEA-4040-991D-5A9002B6C0A9}" destId="{8F0A29FB-BECC-42CF-AF5E-41695DAFA13C}" srcOrd="0" destOrd="0" presId="urn:microsoft.com/office/officeart/2005/8/layout/vList2"/>
    <dgm:cxn modelId="{7E355C9B-B3ED-4004-9262-73A3340C8C33}" type="presParOf" srcId="{917684B6-6BEA-4040-991D-5A9002B6C0A9}" destId="{54C99BD4-6CD3-44B0-B16F-DA312D1F78E3}" srcOrd="1" destOrd="0" presId="urn:microsoft.com/office/officeart/2005/8/layout/vList2"/>
    <dgm:cxn modelId="{DCEC8FA9-7691-4E81-9B76-6132E4A6BABC}" type="presParOf" srcId="{917684B6-6BEA-4040-991D-5A9002B6C0A9}" destId="{06232858-2C18-44D0-B396-1FC8356EBD62}" srcOrd="2" destOrd="0" presId="urn:microsoft.com/office/officeart/2005/8/layout/vList2"/>
    <dgm:cxn modelId="{4B93185B-BA82-4C99-994B-F2AC34A1B875}" type="presParOf" srcId="{917684B6-6BEA-4040-991D-5A9002B6C0A9}" destId="{E1AB62DD-F18D-4A81-BB92-EC3EC2D3CED6}" srcOrd="3" destOrd="0" presId="urn:microsoft.com/office/officeart/2005/8/layout/vList2"/>
    <dgm:cxn modelId="{0AD95CD0-7DF1-48F1-B332-0C9FBB0823DB}" type="presParOf" srcId="{917684B6-6BEA-4040-991D-5A9002B6C0A9}" destId="{8F666C40-32C2-40E9-B64B-D2B50226DBEF}" srcOrd="4" destOrd="0" presId="urn:microsoft.com/office/officeart/2005/8/layout/vList2"/>
    <dgm:cxn modelId="{90CEDD06-B50A-49F1-94F5-CBE5B4403C04}" type="presParOf" srcId="{917684B6-6BEA-4040-991D-5A9002B6C0A9}" destId="{AD20CA70-9127-446A-866C-31C83E24FE80}" srcOrd="5" destOrd="0" presId="urn:microsoft.com/office/officeart/2005/8/layout/vList2"/>
    <dgm:cxn modelId="{26CA4F7C-45CF-42E6-8A97-C3C067E62285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375A7C23-F4FD-4E5D-A41C-949CA32AE3FF}" type="presOf" srcId="{B0A0AFA8-86B1-415E-9181-97351736BA43}" destId="{3B4EEF4D-1D41-4CDC-A204-90F54C35F089}" srcOrd="0" destOrd="0" presId="urn:microsoft.com/office/officeart/2005/8/layout/vList2"/>
    <dgm:cxn modelId="{04A14054-28AA-45E6-97FF-2879AC0D5B56}" type="presOf" srcId="{AE1CF834-3C7E-452A-B180-BC75006309B5}" destId="{8F666C40-32C2-40E9-B64B-D2B50226DBEF}" srcOrd="0" destOrd="0" presId="urn:microsoft.com/office/officeart/2005/8/layout/vList2"/>
    <dgm:cxn modelId="{ABF5055D-C19F-455E-BD80-D6154B25D944}" type="presOf" srcId="{C26F4222-3E82-412A-A412-7F4D3CE81BF5}" destId="{917684B6-6BEA-4040-991D-5A9002B6C0A9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87405FE1-8D62-4BD2-A1BB-B30EABA8B45F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569ED36E-6D9E-470E-A91E-FCF4B74991C6}" type="presOf" srcId="{681F5CC7-5D8E-4976-A844-D78778A0C372}" destId="{8F0A29FB-BECC-42CF-AF5E-41695DAFA13C}" srcOrd="0" destOrd="0" presId="urn:microsoft.com/office/officeart/2005/8/layout/vList2"/>
    <dgm:cxn modelId="{140225CE-FFC9-45FD-ACCD-A13F8EAB5DAE}" type="presParOf" srcId="{917684B6-6BEA-4040-991D-5A9002B6C0A9}" destId="{8F0A29FB-BECC-42CF-AF5E-41695DAFA13C}" srcOrd="0" destOrd="0" presId="urn:microsoft.com/office/officeart/2005/8/layout/vList2"/>
    <dgm:cxn modelId="{F408CF8E-4148-482B-935D-A3AE6A2D2109}" type="presParOf" srcId="{917684B6-6BEA-4040-991D-5A9002B6C0A9}" destId="{54C99BD4-6CD3-44B0-B16F-DA312D1F78E3}" srcOrd="1" destOrd="0" presId="urn:microsoft.com/office/officeart/2005/8/layout/vList2"/>
    <dgm:cxn modelId="{61D0AFA1-F91B-48BF-879E-776D0B625E81}" type="presParOf" srcId="{917684B6-6BEA-4040-991D-5A9002B6C0A9}" destId="{06232858-2C18-44D0-B396-1FC8356EBD62}" srcOrd="2" destOrd="0" presId="urn:microsoft.com/office/officeart/2005/8/layout/vList2"/>
    <dgm:cxn modelId="{E1B8D599-EDEF-4CD9-B028-7366F0C8BEF9}" type="presParOf" srcId="{917684B6-6BEA-4040-991D-5A9002B6C0A9}" destId="{E1AB62DD-F18D-4A81-BB92-EC3EC2D3CED6}" srcOrd="3" destOrd="0" presId="urn:microsoft.com/office/officeart/2005/8/layout/vList2"/>
    <dgm:cxn modelId="{B3428F8A-B0A9-4716-A6BA-B58817DE8905}" type="presParOf" srcId="{917684B6-6BEA-4040-991D-5A9002B6C0A9}" destId="{8F666C40-32C2-40E9-B64B-D2B50226DBEF}" srcOrd="4" destOrd="0" presId="urn:microsoft.com/office/officeart/2005/8/layout/vList2"/>
    <dgm:cxn modelId="{6EEA4272-2E0F-49D5-902A-15C670AD7016}" type="presParOf" srcId="{917684B6-6BEA-4040-991D-5A9002B6C0A9}" destId="{AD20CA70-9127-446A-866C-31C83E24FE80}" srcOrd="5" destOrd="0" presId="urn:microsoft.com/office/officeart/2005/8/layout/vList2"/>
    <dgm:cxn modelId="{7F157393-5053-4D4A-B97C-D17A76F5EFE9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9DDF36-16F0-43E4-B856-8695ADDCBA90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3642416-BAAF-473C-A96F-0E95381BA3DB}">
      <dgm:prSet phldrT="[文字]"/>
      <dgm:spPr/>
      <dgm:t>
        <a:bodyPr/>
        <a:lstStyle/>
        <a:p>
          <a:r>
            <a:rPr lang="en-US" altLang="zh-TW" dirty="0"/>
            <a:t>Orthogonal Matrices </a:t>
          </a:r>
          <a:endParaRPr lang="zh-TW" altLang="en-US" dirty="0"/>
        </a:p>
      </dgm:t>
    </dgm:pt>
    <dgm:pt modelId="{8C2F7792-AD99-4587-A8BA-6C9757747A56}" type="parTrans" cxnId="{2DD44F29-752E-4886-A493-A094EB2D9E10}">
      <dgm:prSet/>
      <dgm:spPr/>
      <dgm:t>
        <a:bodyPr/>
        <a:lstStyle/>
        <a:p>
          <a:endParaRPr lang="zh-TW" altLang="en-US"/>
        </a:p>
      </dgm:t>
    </dgm:pt>
    <dgm:pt modelId="{7D02C54E-6624-4240-806D-26B0CC6C3805}" type="sibTrans" cxnId="{2DD44F29-752E-4886-A493-A094EB2D9E10}">
      <dgm:prSet/>
      <dgm:spPr/>
      <dgm:t>
        <a:bodyPr/>
        <a:lstStyle/>
        <a:p>
          <a:endParaRPr lang="zh-TW" altLang="en-US"/>
        </a:p>
      </dgm:t>
    </dgm:pt>
    <dgm:pt modelId="{2BEF5A87-18E2-48C9-A074-88DC42858105}">
      <dgm:prSet phldrT="[文字]" custT="1"/>
      <dgm:spPr/>
      <dgm:t>
        <a:bodyPr/>
        <a:lstStyle/>
        <a:p>
          <a:r>
            <a:rPr lang="en-US" altLang="zh-TW" sz="2800" dirty="0"/>
            <a:t>Reference: Chapter </a:t>
          </a:r>
          <a:r>
            <a:rPr lang="en-US" altLang="zh-TW" sz="2800" dirty="0" smtClean="0"/>
            <a:t>6.5</a:t>
          </a:r>
          <a:endParaRPr lang="zh-TW" altLang="en-US" sz="2800" dirty="0"/>
        </a:p>
      </dgm:t>
    </dgm:pt>
    <dgm:pt modelId="{0AB9272F-9CD1-44FA-B33C-888DE09E9C95}" type="parTrans" cxnId="{7B7A1891-65AE-47CE-A4BB-460037036200}">
      <dgm:prSet/>
      <dgm:spPr/>
      <dgm:t>
        <a:bodyPr/>
        <a:lstStyle/>
        <a:p>
          <a:endParaRPr lang="zh-TW" altLang="en-US"/>
        </a:p>
      </dgm:t>
    </dgm:pt>
    <dgm:pt modelId="{E4443151-C472-43DD-9BA7-69A296FE1AAE}" type="sibTrans" cxnId="{7B7A1891-65AE-47CE-A4BB-460037036200}">
      <dgm:prSet/>
      <dgm:spPr/>
      <dgm:t>
        <a:bodyPr/>
        <a:lstStyle/>
        <a:p>
          <a:endParaRPr lang="zh-TW" altLang="en-US"/>
        </a:p>
      </dgm:t>
    </dgm:pt>
    <dgm:pt modelId="{201E35C7-EFAA-4308-B009-170E390D7301}">
      <dgm:prSet phldrT="[文字]"/>
      <dgm:spPr/>
      <dgm:t>
        <a:bodyPr/>
        <a:lstStyle/>
        <a:p>
          <a:r>
            <a:rPr lang="en-US" altLang="zh-TW" dirty="0"/>
            <a:t>Symmetric Matrices</a:t>
          </a:r>
          <a:endParaRPr lang="zh-TW" altLang="en-US" dirty="0"/>
        </a:p>
      </dgm:t>
    </dgm:pt>
    <dgm:pt modelId="{E8E3D103-3FFD-4058-ACF1-77765E2A0E29}" type="parTrans" cxnId="{A1E34B31-C820-44EB-A024-FB2F8798F9AF}">
      <dgm:prSet/>
      <dgm:spPr/>
      <dgm:t>
        <a:bodyPr/>
        <a:lstStyle/>
        <a:p>
          <a:endParaRPr lang="zh-TW" altLang="en-US"/>
        </a:p>
      </dgm:t>
    </dgm:pt>
    <dgm:pt modelId="{105917E0-8548-4BC6-9B7E-B607A1B3B8EE}" type="sibTrans" cxnId="{A1E34B31-C820-44EB-A024-FB2F8798F9AF}">
      <dgm:prSet/>
      <dgm:spPr/>
      <dgm:t>
        <a:bodyPr/>
        <a:lstStyle/>
        <a:p>
          <a:endParaRPr lang="zh-TW" altLang="en-US"/>
        </a:p>
      </dgm:t>
    </dgm:pt>
    <dgm:pt modelId="{32A596B9-539F-42E7-AAE8-D43EAC595645}">
      <dgm:prSet phldrT="[文字]" custT="1"/>
      <dgm:spPr/>
      <dgm:t>
        <a:bodyPr/>
        <a:lstStyle/>
        <a:p>
          <a:r>
            <a:rPr lang="en-US" altLang="zh-TW" sz="2800" dirty="0"/>
            <a:t>Reference: Chapter </a:t>
          </a:r>
          <a:r>
            <a:rPr lang="en-US" altLang="zh-TW" sz="2800" dirty="0" smtClean="0"/>
            <a:t>6.6</a:t>
          </a:r>
          <a:endParaRPr lang="zh-TW" altLang="en-US" sz="2800" dirty="0"/>
        </a:p>
      </dgm:t>
    </dgm:pt>
    <dgm:pt modelId="{AB65DC82-01E7-4609-A1EC-C5B860C8A242}" type="parTrans" cxnId="{42249D37-236D-4C5C-8282-356370DBC127}">
      <dgm:prSet/>
      <dgm:spPr/>
      <dgm:t>
        <a:bodyPr/>
        <a:lstStyle/>
        <a:p>
          <a:endParaRPr lang="zh-TW" altLang="en-US"/>
        </a:p>
      </dgm:t>
    </dgm:pt>
    <dgm:pt modelId="{0C9EE627-ABC1-4321-BF2E-62DC3765A378}" type="sibTrans" cxnId="{42249D37-236D-4C5C-8282-356370DBC127}">
      <dgm:prSet/>
      <dgm:spPr/>
      <dgm:t>
        <a:bodyPr/>
        <a:lstStyle/>
        <a:p>
          <a:endParaRPr lang="zh-TW" altLang="en-US"/>
        </a:p>
      </dgm:t>
    </dgm:pt>
    <dgm:pt modelId="{3AF492FE-68B8-418B-8A4C-5AAAD6303E3B}" type="pres">
      <dgm:prSet presAssocID="{E69DDF36-16F0-43E4-B856-8695ADDCBA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E8E414-7CD5-4732-ACB2-7567AC1CF868}" type="pres">
      <dgm:prSet presAssocID="{13642416-BAAF-473C-A96F-0E95381BA3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242F29-56A8-4159-896D-2E62109A9228}" type="pres">
      <dgm:prSet presAssocID="{13642416-BAAF-473C-A96F-0E95381BA3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1E836-B7EE-4147-B552-1C26486C5A76}" type="pres">
      <dgm:prSet presAssocID="{201E35C7-EFAA-4308-B009-170E390D73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D9EEEF-49C7-4AE1-8007-0B848D48BFCD}" type="pres">
      <dgm:prSet presAssocID="{201E35C7-EFAA-4308-B009-170E390D730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01FFF2-2B7B-4716-9BC5-7829AA038736}" type="presOf" srcId="{201E35C7-EFAA-4308-B009-170E390D7301}" destId="{5071E836-B7EE-4147-B552-1C26486C5A76}" srcOrd="0" destOrd="0" presId="urn:microsoft.com/office/officeart/2005/8/layout/vList2"/>
    <dgm:cxn modelId="{B422DECF-9E70-450B-9431-A4CAD8A4D2B2}" type="presOf" srcId="{32A596B9-539F-42E7-AAE8-D43EAC595645}" destId="{2BD9EEEF-49C7-4AE1-8007-0B848D48BFCD}" srcOrd="0" destOrd="0" presId="urn:microsoft.com/office/officeart/2005/8/layout/vList2"/>
    <dgm:cxn modelId="{42249D37-236D-4C5C-8282-356370DBC127}" srcId="{201E35C7-EFAA-4308-B009-170E390D7301}" destId="{32A596B9-539F-42E7-AAE8-D43EAC595645}" srcOrd="0" destOrd="0" parTransId="{AB65DC82-01E7-4609-A1EC-C5B860C8A242}" sibTransId="{0C9EE627-ABC1-4321-BF2E-62DC3765A378}"/>
    <dgm:cxn modelId="{9BA38590-CA25-4134-9AEE-BC402019BA80}" type="presOf" srcId="{2BEF5A87-18E2-48C9-A074-88DC42858105}" destId="{54242F29-56A8-4159-896D-2E62109A9228}" srcOrd="0" destOrd="0" presId="urn:microsoft.com/office/officeart/2005/8/layout/vList2"/>
    <dgm:cxn modelId="{A1E34B31-C820-44EB-A024-FB2F8798F9AF}" srcId="{E69DDF36-16F0-43E4-B856-8695ADDCBA90}" destId="{201E35C7-EFAA-4308-B009-170E390D7301}" srcOrd="1" destOrd="0" parTransId="{E8E3D103-3FFD-4058-ACF1-77765E2A0E29}" sibTransId="{105917E0-8548-4BC6-9B7E-B607A1B3B8EE}"/>
    <dgm:cxn modelId="{2DD44F29-752E-4886-A493-A094EB2D9E10}" srcId="{E69DDF36-16F0-43E4-B856-8695ADDCBA90}" destId="{13642416-BAAF-473C-A96F-0E95381BA3DB}" srcOrd="0" destOrd="0" parTransId="{8C2F7792-AD99-4587-A8BA-6C9757747A56}" sibTransId="{7D02C54E-6624-4240-806D-26B0CC6C3805}"/>
    <dgm:cxn modelId="{085A64FE-CBD3-4B43-912D-33964152F3EB}" type="presOf" srcId="{E69DDF36-16F0-43E4-B856-8695ADDCBA90}" destId="{3AF492FE-68B8-418B-8A4C-5AAAD6303E3B}" srcOrd="0" destOrd="0" presId="urn:microsoft.com/office/officeart/2005/8/layout/vList2"/>
    <dgm:cxn modelId="{7B7A1891-65AE-47CE-A4BB-460037036200}" srcId="{13642416-BAAF-473C-A96F-0E95381BA3DB}" destId="{2BEF5A87-18E2-48C9-A074-88DC42858105}" srcOrd="0" destOrd="0" parTransId="{0AB9272F-9CD1-44FA-B33C-888DE09E9C95}" sibTransId="{E4443151-C472-43DD-9BA7-69A296FE1AAE}"/>
    <dgm:cxn modelId="{8A2CEF76-413E-4BDE-B90A-E3297417AA6E}" type="presOf" srcId="{13642416-BAAF-473C-A96F-0E95381BA3DB}" destId="{3DE8E414-7CD5-4732-ACB2-7567AC1CF868}" srcOrd="0" destOrd="0" presId="urn:microsoft.com/office/officeart/2005/8/layout/vList2"/>
    <dgm:cxn modelId="{8E8FE022-4332-45E4-B0AD-74CFDDCB88C7}" type="presParOf" srcId="{3AF492FE-68B8-418B-8A4C-5AAAD6303E3B}" destId="{3DE8E414-7CD5-4732-ACB2-7567AC1CF868}" srcOrd="0" destOrd="0" presId="urn:microsoft.com/office/officeart/2005/8/layout/vList2"/>
    <dgm:cxn modelId="{459AA181-1FA9-4124-932F-AC95E383319A}" type="presParOf" srcId="{3AF492FE-68B8-418B-8A4C-5AAAD6303E3B}" destId="{54242F29-56A8-4159-896D-2E62109A9228}" srcOrd="1" destOrd="0" presId="urn:microsoft.com/office/officeart/2005/8/layout/vList2"/>
    <dgm:cxn modelId="{F618A47E-B9E5-4F45-B2F0-6C5F7E99DCDC}" type="presParOf" srcId="{3AF492FE-68B8-418B-8A4C-5AAAD6303E3B}" destId="{5071E836-B7EE-4147-B552-1C26486C5A76}" srcOrd="2" destOrd="0" presId="urn:microsoft.com/office/officeart/2005/8/layout/vList2"/>
    <dgm:cxn modelId="{AF9C1017-D645-484B-AFC8-18572288DDAC}" type="presParOf" srcId="{3AF492FE-68B8-418B-8A4C-5AAAD6303E3B}" destId="{2BD9EEEF-49C7-4AE1-8007-0B848D48BF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9DDF36-16F0-43E4-B856-8695ADDCBA90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3642416-BAAF-473C-A96F-0E95381BA3DB}">
      <dgm:prSet phldrT="[文字]"/>
      <dgm:spPr/>
      <dgm:t>
        <a:bodyPr/>
        <a:lstStyle/>
        <a:p>
          <a:r>
            <a:rPr lang="en-US" altLang="zh-TW" dirty="0"/>
            <a:t>Orthogonal Matrices </a:t>
          </a:r>
          <a:endParaRPr lang="zh-TW" altLang="en-US" dirty="0"/>
        </a:p>
      </dgm:t>
    </dgm:pt>
    <dgm:pt modelId="{8C2F7792-AD99-4587-A8BA-6C9757747A56}" type="parTrans" cxnId="{2DD44F29-752E-4886-A493-A094EB2D9E10}">
      <dgm:prSet/>
      <dgm:spPr/>
      <dgm:t>
        <a:bodyPr/>
        <a:lstStyle/>
        <a:p>
          <a:endParaRPr lang="zh-TW" altLang="en-US"/>
        </a:p>
      </dgm:t>
    </dgm:pt>
    <dgm:pt modelId="{7D02C54E-6624-4240-806D-26B0CC6C3805}" type="sibTrans" cxnId="{2DD44F29-752E-4886-A493-A094EB2D9E10}">
      <dgm:prSet/>
      <dgm:spPr/>
      <dgm:t>
        <a:bodyPr/>
        <a:lstStyle/>
        <a:p>
          <a:endParaRPr lang="zh-TW" altLang="en-US"/>
        </a:p>
      </dgm:t>
    </dgm:pt>
    <dgm:pt modelId="{2BEF5A87-18E2-48C9-A074-88DC42858105}">
      <dgm:prSet phldrT="[文字]" custT="1"/>
      <dgm:spPr/>
      <dgm:t>
        <a:bodyPr/>
        <a:lstStyle/>
        <a:p>
          <a:r>
            <a:rPr lang="en-US" altLang="zh-TW" sz="2800" dirty="0"/>
            <a:t>Reference: Chapter </a:t>
          </a:r>
          <a:r>
            <a:rPr lang="en-US" altLang="zh-TW" sz="2800" dirty="0" smtClean="0"/>
            <a:t>6.5</a:t>
          </a:r>
          <a:endParaRPr lang="zh-TW" altLang="en-US" sz="2800" dirty="0"/>
        </a:p>
      </dgm:t>
    </dgm:pt>
    <dgm:pt modelId="{0AB9272F-9CD1-44FA-B33C-888DE09E9C95}" type="parTrans" cxnId="{7B7A1891-65AE-47CE-A4BB-460037036200}">
      <dgm:prSet/>
      <dgm:spPr/>
      <dgm:t>
        <a:bodyPr/>
        <a:lstStyle/>
        <a:p>
          <a:endParaRPr lang="zh-TW" altLang="en-US"/>
        </a:p>
      </dgm:t>
    </dgm:pt>
    <dgm:pt modelId="{E4443151-C472-43DD-9BA7-69A296FE1AAE}" type="sibTrans" cxnId="{7B7A1891-65AE-47CE-A4BB-460037036200}">
      <dgm:prSet/>
      <dgm:spPr/>
      <dgm:t>
        <a:bodyPr/>
        <a:lstStyle/>
        <a:p>
          <a:endParaRPr lang="zh-TW" altLang="en-US"/>
        </a:p>
      </dgm:t>
    </dgm:pt>
    <dgm:pt modelId="{201E35C7-EFAA-4308-B009-170E390D7301}">
      <dgm:prSet phldrT="[文字]"/>
      <dgm:spPr/>
      <dgm:t>
        <a:bodyPr/>
        <a:lstStyle/>
        <a:p>
          <a:r>
            <a:rPr lang="en-US" altLang="zh-TW" dirty="0"/>
            <a:t>Symmetric Matrices</a:t>
          </a:r>
          <a:endParaRPr lang="zh-TW" altLang="en-US" dirty="0"/>
        </a:p>
      </dgm:t>
    </dgm:pt>
    <dgm:pt modelId="{E8E3D103-3FFD-4058-ACF1-77765E2A0E29}" type="parTrans" cxnId="{A1E34B31-C820-44EB-A024-FB2F8798F9AF}">
      <dgm:prSet/>
      <dgm:spPr/>
      <dgm:t>
        <a:bodyPr/>
        <a:lstStyle/>
        <a:p>
          <a:endParaRPr lang="zh-TW" altLang="en-US"/>
        </a:p>
      </dgm:t>
    </dgm:pt>
    <dgm:pt modelId="{105917E0-8548-4BC6-9B7E-B607A1B3B8EE}" type="sibTrans" cxnId="{A1E34B31-C820-44EB-A024-FB2F8798F9AF}">
      <dgm:prSet/>
      <dgm:spPr/>
      <dgm:t>
        <a:bodyPr/>
        <a:lstStyle/>
        <a:p>
          <a:endParaRPr lang="zh-TW" altLang="en-US"/>
        </a:p>
      </dgm:t>
    </dgm:pt>
    <dgm:pt modelId="{32A596B9-539F-42E7-AAE8-D43EAC595645}">
      <dgm:prSet phldrT="[文字]" custT="1"/>
      <dgm:spPr/>
      <dgm:t>
        <a:bodyPr/>
        <a:lstStyle/>
        <a:p>
          <a:r>
            <a:rPr lang="en-US" altLang="zh-TW" sz="2800" dirty="0"/>
            <a:t>Reference: Chapter </a:t>
          </a:r>
          <a:r>
            <a:rPr lang="en-US" altLang="zh-TW" sz="2800" dirty="0" smtClean="0"/>
            <a:t>6.6</a:t>
          </a:r>
          <a:endParaRPr lang="zh-TW" altLang="en-US" sz="2800" dirty="0"/>
        </a:p>
      </dgm:t>
    </dgm:pt>
    <dgm:pt modelId="{AB65DC82-01E7-4609-A1EC-C5B860C8A242}" type="parTrans" cxnId="{42249D37-236D-4C5C-8282-356370DBC127}">
      <dgm:prSet/>
      <dgm:spPr/>
      <dgm:t>
        <a:bodyPr/>
        <a:lstStyle/>
        <a:p>
          <a:endParaRPr lang="zh-TW" altLang="en-US"/>
        </a:p>
      </dgm:t>
    </dgm:pt>
    <dgm:pt modelId="{0C9EE627-ABC1-4321-BF2E-62DC3765A378}" type="sibTrans" cxnId="{42249D37-236D-4C5C-8282-356370DBC127}">
      <dgm:prSet/>
      <dgm:spPr/>
      <dgm:t>
        <a:bodyPr/>
        <a:lstStyle/>
        <a:p>
          <a:endParaRPr lang="zh-TW" altLang="en-US"/>
        </a:p>
      </dgm:t>
    </dgm:pt>
    <dgm:pt modelId="{3AF492FE-68B8-418B-8A4C-5AAAD6303E3B}" type="pres">
      <dgm:prSet presAssocID="{E69DDF36-16F0-43E4-B856-8695ADDCBA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E8E414-7CD5-4732-ACB2-7567AC1CF868}" type="pres">
      <dgm:prSet presAssocID="{13642416-BAAF-473C-A96F-0E95381BA3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242F29-56A8-4159-896D-2E62109A9228}" type="pres">
      <dgm:prSet presAssocID="{13642416-BAAF-473C-A96F-0E95381BA3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1E836-B7EE-4147-B552-1C26486C5A76}" type="pres">
      <dgm:prSet presAssocID="{201E35C7-EFAA-4308-B009-170E390D73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D9EEEF-49C7-4AE1-8007-0B848D48BFCD}" type="pres">
      <dgm:prSet presAssocID="{201E35C7-EFAA-4308-B009-170E390D730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EC0B93-5881-40A1-9EA6-07D6DDBB6BF0}" type="presOf" srcId="{32A596B9-539F-42E7-AAE8-D43EAC595645}" destId="{2BD9EEEF-49C7-4AE1-8007-0B848D48BFCD}" srcOrd="0" destOrd="0" presId="urn:microsoft.com/office/officeart/2005/8/layout/vList2"/>
    <dgm:cxn modelId="{42249D37-236D-4C5C-8282-356370DBC127}" srcId="{201E35C7-EFAA-4308-B009-170E390D7301}" destId="{32A596B9-539F-42E7-AAE8-D43EAC595645}" srcOrd="0" destOrd="0" parTransId="{AB65DC82-01E7-4609-A1EC-C5B860C8A242}" sibTransId="{0C9EE627-ABC1-4321-BF2E-62DC3765A378}"/>
    <dgm:cxn modelId="{3D4A914A-62B1-41B2-8489-7D604A1CF3BA}" type="presOf" srcId="{2BEF5A87-18E2-48C9-A074-88DC42858105}" destId="{54242F29-56A8-4159-896D-2E62109A9228}" srcOrd="0" destOrd="0" presId="urn:microsoft.com/office/officeart/2005/8/layout/vList2"/>
    <dgm:cxn modelId="{57849C2C-D98A-48CB-A6CB-A7A036800598}" type="presOf" srcId="{201E35C7-EFAA-4308-B009-170E390D7301}" destId="{5071E836-B7EE-4147-B552-1C26486C5A76}" srcOrd="0" destOrd="0" presId="urn:microsoft.com/office/officeart/2005/8/layout/vList2"/>
    <dgm:cxn modelId="{A1E34B31-C820-44EB-A024-FB2F8798F9AF}" srcId="{E69DDF36-16F0-43E4-B856-8695ADDCBA90}" destId="{201E35C7-EFAA-4308-B009-170E390D7301}" srcOrd="1" destOrd="0" parTransId="{E8E3D103-3FFD-4058-ACF1-77765E2A0E29}" sibTransId="{105917E0-8548-4BC6-9B7E-B607A1B3B8EE}"/>
    <dgm:cxn modelId="{2DD44F29-752E-4886-A493-A094EB2D9E10}" srcId="{E69DDF36-16F0-43E4-B856-8695ADDCBA90}" destId="{13642416-BAAF-473C-A96F-0E95381BA3DB}" srcOrd="0" destOrd="0" parTransId="{8C2F7792-AD99-4587-A8BA-6C9757747A56}" sibTransId="{7D02C54E-6624-4240-806D-26B0CC6C3805}"/>
    <dgm:cxn modelId="{D30F51EE-3C0E-4C81-857D-A5C5B4A8C6D5}" type="presOf" srcId="{E69DDF36-16F0-43E4-B856-8695ADDCBA90}" destId="{3AF492FE-68B8-418B-8A4C-5AAAD6303E3B}" srcOrd="0" destOrd="0" presId="urn:microsoft.com/office/officeart/2005/8/layout/vList2"/>
    <dgm:cxn modelId="{8813FD79-380A-4564-BECD-A548B47AB1ED}" type="presOf" srcId="{13642416-BAAF-473C-A96F-0E95381BA3DB}" destId="{3DE8E414-7CD5-4732-ACB2-7567AC1CF868}" srcOrd="0" destOrd="0" presId="urn:microsoft.com/office/officeart/2005/8/layout/vList2"/>
    <dgm:cxn modelId="{7B7A1891-65AE-47CE-A4BB-460037036200}" srcId="{13642416-BAAF-473C-A96F-0E95381BA3DB}" destId="{2BEF5A87-18E2-48C9-A074-88DC42858105}" srcOrd="0" destOrd="0" parTransId="{0AB9272F-9CD1-44FA-B33C-888DE09E9C95}" sibTransId="{E4443151-C472-43DD-9BA7-69A296FE1AAE}"/>
    <dgm:cxn modelId="{D4522E3F-22E2-49C7-AAB8-0A88F1C5B103}" type="presParOf" srcId="{3AF492FE-68B8-418B-8A4C-5AAAD6303E3B}" destId="{3DE8E414-7CD5-4732-ACB2-7567AC1CF868}" srcOrd="0" destOrd="0" presId="urn:microsoft.com/office/officeart/2005/8/layout/vList2"/>
    <dgm:cxn modelId="{A725D892-AB0F-4C8E-8983-276F9BB8EDB0}" type="presParOf" srcId="{3AF492FE-68B8-418B-8A4C-5AAAD6303E3B}" destId="{54242F29-56A8-4159-896D-2E62109A9228}" srcOrd="1" destOrd="0" presId="urn:microsoft.com/office/officeart/2005/8/layout/vList2"/>
    <dgm:cxn modelId="{25DE9241-8739-40FD-9BCE-643438D230F4}" type="presParOf" srcId="{3AF492FE-68B8-418B-8A4C-5AAAD6303E3B}" destId="{5071E836-B7EE-4147-B552-1C26486C5A76}" srcOrd="2" destOrd="0" presId="urn:microsoft.com/office/officeart/2005/8/layout/vList2"/>
    <dgm:cxn modelId="{D1133FBF-3657-41F9-AF45-CFF26A3D2578}" type="presParOf" srcId="{3AF492FE-68B8-418B-8A4C-5AAAD6303E3B}" destId="{2BD9EEEF-49C7-4AE1-8007-0B848D48BF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671987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Orthogonal/Orthonormal Basis</a:t>
          </a:r>
          <a:endParaRPr lang="zh-TW" altLang="en-US" sz="3500" kern="1200" dirty="0"/>
        </a:p>
      </dsp:txBody>
      <dsp:txXfrm>
        <a:off x="40980" y="712967"/>
        <a:ext cx="6014040" cy="757514"/>
      </dsp:txXfrm>
    </dsp:sp>
    <dsp:sp modelId="{32F75D36-5B2A-444B-A406-6B6DA727ABA4}">
      <dsp:nvSpPr>
        <dsp:cNvPr id="0" name=""/>
        <dsp:cNvSpPr/>
      </dsp:nvSpPr>
      <dsp:spPr>
        <a:xfrm>
          <a:off x="0" y="1612262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Orthogonal </a:t>
          </a:r>
          <a:r>
            <a:rPr lang="en-US" altLang="zh-TW" sz="3500" kern="1200" dirty="0" smtClean="0"/>
            <a:t>Decomposition</a:t>
          </a:r>
          <a:endParaRPr lang="zh-TW" altLang="en-US" sz="3500" kern="1200" dirty="0"/>
        </a:p>
      </dsp:txBody>
      <dsp:txXfrm>
        <a:off x="40980" y="1653242"/>
        <a:ext cx="6014040" cy="757514"/>
      </dsp:txXfrm>
    </dsp:sp>
    <dsp:sp modelId="{DFE1CB46-8438-40B2-9F6D-73C976E77A9D}">
      <dsp:nvSpPr>
        <dsp:cNvPr id="0" name=""/>
        <dsp:cNvSpPr/>
      </dsp:nvSpPr>
      <dsp:spPr>
        <a:xfrm>
          <a:off x="0" y="2552537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How to find Orthogonal Basis</a:t>
          </a:r>
          <a:endParaRPr lang="zh-TW" altLang="en-US" sz="3500" kern="1200" dirty="0"/>
        </a:p>
      </dsp:txBody>
      <dsp:txXfrm>
        <a:off x="40980" y="2593517"/>
        <a:ext cx="601404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671987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Orthogonal/Orthonormal Basis</a:t>
          </a:r>
          <a:endParaRPr lang="zh-TW" altLang="en-US" sz="3500" kern="1200" dirty="0"/>
        </a:p>
      </dsp:txBody>
      <dsp:txXfrm>
        <a:off x="40980" y="712967"/>
        <a:ext cx="6014040" cy="757514"/>
      </dsp:txXfrm>
    </dsp:sp>
    <dsp:sp modelId="{32F75D36-5B2A-444B-A406-6B6DA727ABA4}">
      <dsp:nvSpPr>
        <dsp:cNvPr id="0" name=""/>
        <dsp:cNvSpPr/>
      </dsp:nvSpPr>
      <dsp:spPr>
        <a:xfrm>
          <a:off x="0" y="1612262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Orthogonal </a:t>
          </a:r>
          <a:r>
            <a:rPr lang="en-US" altLang="zh-TW" sz="3500" kern="1200" dirty="0" smtClean="0"/>
            <a:t>Decomposition</a:t>
          </a:r>
          <a:endParaRPr lang="zh-TW" altLang="en-US" sz="3500" kern="1200" dirty="0"/>
        </a:p>
      </dsp:txBody>
      <dsp:txXfrm>
        <a:off x="40980" y="1653242"/>
        <a:ext cx="6014040" cy="757514"/>
      </dsp:txXfrm>
    </dsp:sp>
    <dsp:sp modelId="{DFE1CB46-8438-40B2-9F6D-73C976E77A9D}">
      <dsp:nvSpPr>
        <dsp:cNvPr id="0" name=""/>
        <dsp:cNvSpPr/>
      </dsp:nvSpPr>
      <dsp:spPr>
        <a:xfrm>
          <a:off x="0" y="2552537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How to find Orthogonal Basis</a:t>
          </a:r>
          <a:endParaRPr lang="zh-TW" altLang="en-US" sz="3500" kern="1200" dirty="0"/>
        </a:p>
      </dsp:txBody>
      <dsp:txXfrm>
        <a:off x="40980" y="2593517"/>
        <a:ext cx="6014040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671987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Orthogonal/Orthonormal Basis</a:t>
          </a:r>
          <a:endParaRPr lang="zh-TW" altLang="en-US" sz="3500" kern="1200" dirty="0"/>
        </a:p>
      </dsp:txBody>
      <dsp:txXfrm>
        <a:off x="40980" y="712967"/>
        <a:ext cx="6014040" cy="757514"/>
      </dsp:txXfrm>
    </dsp:sp>
    <dsp:sp modelId="{32F75D36-5B2A-444B-A406-6B6DA727ABA4}">
      <dsp:nvSpPr>
        <dsp:cNvPr id="0" name=""/>
        <dsp:cNvSpPr/>
      </dsp:nvSpPr>
      <dsp:spPr>
        <a:xfrm>
          <a:off x="0" y="1612262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Orthogonal </a:t>
          </a:r>
          <a:r>
            <a:rPr lang="en-US" altLang="zh-TW" sz="3500" kern="1200" dirty="0" smtClean="0"/>
            <a:t>Decomposition</a:t>
          </a:r>
          <a:endParaRPr lang="zh-TW" altLang="en-US" sz="3500" kern="1200" dirty="0"/>
        </a:p>
      </dsp:txBody>
      <dsp:txXfrm>
        <a:off x="40980" y="1653242"/>
        <a:ext cx="6014040" cy="757514"/>
      </dsp:txXfrm>
    </dsp:sp>
    <dsp:sp modelId="{DFE1CB46-8438-40B2-9F6D-73C976E77A9D}">
      <dsp:nvSpPr>
        <dsp:cNvPr id="0" name=""/>
        <dsp:cNvSpPr/>
      </dsp:nvSpPr>
      <dsp:spPr>
        <a:xfrm>
          <a:off x="0" y="2552537"/>
          <a:ext cx="6096000" cy="83947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kern="1200" dirty="0"/>
            <a:t>How to find Orthogonal Basis</a:t>
          </a:r>
          <a:endParaRPr lang="zh-TW" altLang="en-US" sz="3500" kern="1200" dirty="0"/>
        </a:p>
      </dsp:txBody>
      <dsp:txXfrm>
        <a:off x="40980" y="2593517"/>
        <a:ext cx="6014040" cy="757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D71E7401-7174-412A-AFBA-48636308CF5B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AF76D8E4-2F28-4529-AA64-D4A7866844B8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A51679AE-F022-4946-AF9A-8BB93EAA3E00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5EFB0D23-7EC8-4533-920E-F726D3AEE066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0DF772D5-D3EF-436D-AE39-647239F562C7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209103DC-E6AB-4187-B5C6-57351ABF222A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E414-7CD5-4732-ACB2-7567AC1CF868}">
      <dsp:nvSpPr>
        <dsp:cNvPr id="0" name=""/>
        <dsp:cNvSpPr/>
      </dsp:nvSpPr>
      <dsp:spPr>
        <a:xfrm>
          <a:off x="0" y="26784"/>
          <a:ext cx="7886700" cy="12712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300" kern="1200" dirty="0"/>
            <a:t>Orthogonal Matrices </a:t>
          </a:r>
          <a:endParaRPr lang="zh-TW" altLang="en-US" sz="5300" kern="1200" dirty="0"/>
        </a:p>
      </dsp:txBody>
      <dsp:txXfrm>
        <a:off x="62055" y="88839"/>
        <a:ext cx="7762590" cy="1147095"/>
      </dsp:txXfrm>
    </dsp:sp>
    <dsp:sp modelId="{54242F29-56A8-4159-896D-2E62109A9228}">
      <dsp:nvSpPr>
        <dsp:cNvPr id="0" name=""/>
        <dsp:cNvSpPr/>
      </dsp:nvSpPr>
      <dsp:spPr>
        <a:xfrm>
          <a:off x="0" y="1297989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/>
            <a:t>Reference: Chapter </a:t>
          </a:r>
          <a:r>
            <a:rPr lang="en-US" altLang="zh-TW" sz="2800" kern="1200" dirty="0" smtClean="0"/>
            <a:t>6.5</a:t>
          </a:r>
          <a:endParaRPr lang="zh-TW" altLang="en-US" sz="2800" kern="1200" dirty="0"/>
        </a:p>
      </dsp:txBody>
      <dsp:txXfrm>
        <a:off x="0" y="1297989"/>
        <a:ext cx="7886700" cy="877680"/>
      </dsp:txXfrm>
    </dsp:sp>
    <dsp:sp modelId="{5071E836-B7EE-4147-B552-1C26486C5A76}">
      <dsp:nvSpPr>
        <dsp:cNvPr id="0" name=""/>
        <dsp:cNvSpPr/>
      </dsp:nvSpPr>
      <dsp:spPr>
        <a:xfrm>
          <a:off x="0" y="2175669"/>
          <a:ext cx="7886700" cy="127120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300" kern="1200" dirty="0"/>
            <a:t>Symmetric Matrices</a:t>
          </a:r>
          <a:endParaRPr lang="zh-TW" altLang="en-US" sz="5300" kern="1200" dirty="0"/>
        </a:p>
      </dsp:txBody>
      <dsp:txXfrm>
        <a:off x="62055" y="2237724"/>
        <a:ext cx="7762590" cy="1147095"/>
      </dsp:txXfrm>
    </dsp:sp>
    <dsp:sp modelId="{2BD9EEEF-49C7-4AE1-8007-0B848D48BFCD}">
      <dsp:nvSpPr>
        <dsp:cNvPr id="0" name=""/>
        <dsp:cNvSpPr/>
      </dsp:nvSpPr>
      <dsp:spPr>
        <a:xfrm>
          <a:off x="0" y="3446874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/>
            <a:t>Reference: Chapter </a:t>
          </a:r>
          <a:r>
            <a:rPr lang="en-US" altLang="zh-TW" sz="2800" kern="1200" dirty="0" smtClean="0"/>
            <a:t>6.6</a:t>
          </a:r>
          <a:endParaRPr lang="zh-TW" altLang="en-US" sz="2800" kern="1200" dirty="0"/>
        </a:p>
      </dsp:txBody>
      <dsp:txXfrm>
        <a:off x="0" y="3446874"/>
        <a:ext cx="7886700" cy="877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E414-7CD5-4732-ACB2-7567AC1CF868}">
      <dsp:nvSpPr>
        <dsp:cNvPr id="0" name=""/>
        <dsp:cNvSpPr/>
      </dsp:nvSpPr>
      <dsp:spPr>
        <a:xfrm>
          <a:off x="0" y="26784"/>
          <a:ext cx="7886700" cy="12712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300" kern="1200" dirty="0"/>
            <a:t>Orthogonal Matrices </a:t>
          </a:r>
          <a:endParaRPr lang="zh-TW" altLang="en-US" sz="5300" kern="1200" dirty="0"/>
        </a:p>
      </dsp:txBody>
      <dsp:txXfrm>
        <a:off x="62055" y="88839"/>
        <a:ext cx="7762590" cy="1147095"/>
      </dsp:txXfrm>
    </dsp:sp>
    <dsp:sp modelId="{54242F29-56A8-4159-896D-2E62109A9228}">
      <dsp:nvSpPr>
        <dsp:cNvPr id="0" name=""/>
        <dsp:cNvSpPr/>
      </dsp:nvSpPr>
      <dsp:spPr>
        <a:xfrm>
          <a:off x="0" y="1297989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/>
            <a:t>Reference: Chapter </a:t>
          </a:r>
          <a:r>
            <a:rPr lang="en-US" altLang="zh-TW" sz="2800" kern="1200" dirty="0" smtClean="0"/>
            <a:t>6.5</a:t>
          </a:r>
          <a:endParaRPr lang="zh-TW" altLang="en-US" sz="2800" kern="1200" dirty="0"/>
        </a:p>
      </dsp:txBody>
      <dsp:txXfrm>
        <a:off x="0" y="1297989"/>
        <a:ext cx="7886700" cy="877680"/>
      </dsp:txXfrm>
    </dsp:sp>
    <dsp:sp modelId="{5071E836-B7EE-4147-B552-1C26486C5A76}">
      <dsp:nvSpPr>
        <dsp:cNvPr id="0" name=""/>
        <dsp:cNvSpPr/>
      </dsp:nvSpPr>
      <dsp:spPr>
        <a:xfrm>
          <a:off x="0" y="2175669"/>
          <a:ext cx="7886700" cy="127120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300" kern="1200" dirty="0"/>
            <a:t>Symmetric Matrices</a:t>
          </a:r>
          <a:endParaRPr lang="zh-TW" altLang="en-US" sz="5300" kern="1200" dirty="0"/>
        </a:p>
      </dsp:txBody>
      <dsp:txXfrm>
        <a:off x="62055" y="2237724"/>
        <a:ext cx="7762590" cy="1147095"/>
      </dsp:txXfrm>
    </dsp:sp>
    <dsp:sp modelId="{2BD9EEEF-49C7-4AE1-8007-0B848D48BFCD}">
      <dsp:nvSpPr>
        <dsp:cNvPr id="0" name=""/>
        <dsp:cNvSpPr/>
      </dsp:nvSpPr>
      <dsp:spPr>
        <a:xfrm>
          <a:off x="0" y="3446874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/>
            <a:t>Reference: Chapter </a:t>
          </a:r>
          <a:r>
            <a:rPr lang="en-US" altLang="zh-TW" sz="2800" kern="1200" dirty="0" smtClean="0"/>
            <a:t>6.6</a:t>
          </a:r>
          <a:endParaRPr lang="zh-TW" altLang="en-US" sz="2800" kern="1200" dirty="0"/>
        </a:p>
      </dsp:txBody>
      <dsp:txXfrm>
        <a:off x="0" y="3446874"/>
        <a:ext cx="7886700" cy="87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C1B84C-5DD2-4590-BA5D-2558E43E3422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01F99B-3C65-478E-A53F-27AD3E7BDE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9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17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altLang="zh-TW" sz="1300" dirty="0">
                <a:sym typeface="Symbol" pitchFamily="18" charset="2"/>
              </a:rPr>
              <a:t>by </a:t>
            </a:r>
            <a:r>
              <a:rPr lang="en-US" altLang="zh-TW" sz="1300" b="1" dirty="0">
                <a:sym typeface="Symbol" pitchFamily="18" charset="2"/>
              </a:rPr>
              <a:t>z</a:t>
            </a:r>
            <a:r>
              <a:rPr lang="en-US" altLang="zh-TW" sz="1300" dirty="0"/>
              <a:t> </a:t>
            </a:r>
            <a:r>
              <a:rPr lang="en-US" altLang="zh-TW" sz="1300" dirty="0">
                <a:sym typeface="Symbol" pitchFamily="18" charset="2"/>
              </a:rPr>
              <a:t></a:t>
            </a:r>
            <a:r>
              <a:rPr lang="en-US" altLang="zh-TW" sz="1300" dirty="0"/>
              <a:t> </a:t>
            </a:r>
            <a:r>
              <a:rPr lang="en-US" altLang="zh-TW" sz="1300" b="1" dirty="0"/>
              <a:t>e</a:t>
            </a:r>
            <a:r>
              <a:rPr lang="en-US" altLang="zh-TW" sz="1300" baseline="-25000" dirty="0"/>
              <a:t>1</a:t>
            </a:r>
            <a:r>
              <a:rPr lang="en-US" altLang="zh-TW" sz="1300" dirty="0">
                <a:sym typeface="Symbol" pitchFamily="18" charset="2"/>
              </a:rPr>
              <a:t> = </a:t>
            </a:r>
            <a:r>
              <a:rPr lang="en-US" altLang="zh-TW" sz="1300" b="1" dirty="0">
                <a:sym typeface="Symbol" pitchFamily="18" charset="2"/>
              </a:rPr>
              <a:t>z</a:t>
            </a:r>
            <a:r>
              <a:rPr lang="en-US" altLang="zh-TW" sz="1300" dirty="0"/>
              <a:t> </a:t>
            </a:r>
            <a:r>
              <a:rPr lang="en-US" altLang="zh-TW" sz="1300" dirty="0">
                <a:sym typeface="Symbol" pitchFamily="18" charset="2"/>
              </a:rPr>
              <a:t></a:t>
            </a:r>
            <a:r>
              <a:rPr lang="en-US" altLang="zh-TW" sz="1300" dirty="0"/>
              <a:t> </a:t>
            </a:r>
            <a:r>
              <a:rPr lang="en-US" altLang="zh-TW" sz="1300" b="1" dirty="0"/>
              <a:t>e</a:t>
            </a:r>
            <a:r>
              <a:rPr lang="en-US" altLang="zh-TW" sz="1300" baseline="-25000" dirty="0"/>
              <a:t>2</a:t>
            </a:r>
            <a:r>
              <a:rPr lang="en-US" altLang="zh-TW" sz="1300" dirty="0">
                <a:sym typeface="Symbol" pitchFamily="18" charset="2"/>
              </a:rPr>
              <a:t> = 0 </a:t>
            </a:r>
            <a:endParaRPr lang="zh-TW" altLang="en-US" sz="13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118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the three </a:t>
            </a:r>
            <a:r>
              <a:rPr lang="en-US" altLang="zh-TW" dirty="0" err="1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96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the three </a:t>
            </a:r>
            <a:r>
              <a:rPr lang="en-US" altLang="zh-TW" dirty="0" err="1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6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altLang="zh-TW" i="1" dirty="0"/>
              <a:t>Proof </a:t>
            </a:r>
            <a:r>
              <a:rPr lang="en-US" altLang="zh-TW" b="0" dirty="0"/>
              <a:t> You show that (a basis of </a:t>
            </a:r>
            <a:r>
              <a:rPr lang="en-US" altLang="zh-TW" b="0" i="1" dirty="0"/>
              <a:t>W</a:t>
            </a:r>
            <a:r>
              <a:rPr lang="en-US" altLang="zh-TW" b="0" dirty="0"/>
              <a:t>)</a:t>
            </a:r>
            <a:r>
              <a:rPr lang="en-US" altLang="zh-TW" b="0" dirty="0">
                <a:sym typeface="Symbol" pitchFamily="18" charset="2"/>
              </a:rPr>
              <a:t></a:t>
            </a:r>
            <a:r>
              <a:rPr lang="en-US" altLang="zh-TW" b="0" dirty="0"/>
              <a:t>(a basis of </a:t>
            </a:r>
            <a:r>
              <a:rPr lang="en-US" altLang="zh-TW" b="0" i="1" dirty="0"/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r>
              <a:rPr lang="en-US" altLang="zh-TW" b="0" dirty="0"/>
              <a:t>) = a basis of </a:t>
            </a:r>
            <a:r>
              <a:rPr lang="en-US" altLang="zh-TW" b="0" i="1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="0" i="1" baseline="40000" dirty="0">
                <a:sym typeface="Symbol" pitchFamily="18" charset="2"/>
              </a:rPr>
              <a:t>n</a:t>
            </a:r>
            <a:r>
              <a:rPr lang="en-US" altLang="zh-TW" b="0" dirty="0">
                <a:sym typeface="Symbol" pitchFamily="18" charset="2"/>
              </a:rPr>
              <a:t>.</a:t>
            </a:r>
            <a:endParaRPr lang="en-US" altLang="zh-TW" b="0" i="1" baseline="40000" dirty="0">
              <a:sym typeface="Symbol" pitchFamily="18" charset="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01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Proposition:</a:t>
            </a:r>
            <a:r>
              <a:rPr lang="en-US" altLang="zh-TW" b="0" dirty="0"/>
              <a:t>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/>
              <a:t> is linear.</a:t>
            </a:r>
          </a:p>
          <a:p>
            <a:r>
              <a:rPr lang="en-US" altLang="zh-TW" i="1" dirty="0"/>
              <a:t>Proof</a:t>
            </a:r>
            <a:r>
              <a:rPr lang="en-US" altLang="zh-TW" b="0" dirty="0"/>
              <a:t>  If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, then  unique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dirty="0">
                <a:sym typeface="Symbol" pitchFamily="18" charset="2"/>
              </a:rPr>
              <a:t>           </a:t>
            </a:r>
            <a:r>
              <a:rPr lang="en-US" altLang="zh-TW" b="0" dirty="0">
                <a:sym typeface="Symbol" pitchFamily="18" charset="2"/>
              </a:rPr>
              <a:t>such that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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+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b="0" dirty="0">
                <a:sym typeface="Symbol" pitchFamily="18" charset="2"/>
              </a:rPr>
              <a:t>           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 since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</a:p>
          <a:p>
            <a:r>
              <a:rPr lang="en-US" altLang="zh-TW" b="0" dirty="0">
                <a:sym typeface="Symbol" pitchFamily="18" charset="2"/>
              </a:rPr>
              <a:t>           Similarly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0" i="1" dirty="0" err="1">
                <a:sym typeface="Symbol" pitchFamily="18" charset="2"/>
              </a:rPr>
              <a:t>c</a:t>
            </a:r>
            <a:r>
              <a:rPr lang="en-US" altLang="zh-TW" b="1" dirty="0" err="1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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56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b="1" dirty="0"/>
              <a:t>W in terms of u</a:t>
            </a:r>
          </a:p>
          <a:p>
            <a:r>
              <a:rPr lang="en-US" altLang="zh-TW" sz="1300" b="1" dirty="0"/>
              <a:t>Tip: </a:t>
            </a:r>
            <a:r>
              <a:rPr lang="zh-TW" altLang="en-US" sz="1300" b="1" dirty="0"/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59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130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30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30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3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30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TW" altLang="en-US" sz="1300" dirty="0"/>
              </a:p>
              <a:p>
                <a:pPr defTabSz="966612">
                  <a:defRPr/>
                </a:pPr>
                <a:endParaRPr lang="zh-TW" altLang="en-US" sz="1300" dirty="0"/>
              </a:p>
              <a:p>
                <a:pPr defTabSz="966612">
                  <a:defRPr/>
                </a:pPr>
                <a:endParaRPr lang="zh-TW" altLang="en-US" sz="1300" dirty="0"/>
              </a:p>
              <a:p>
                <a:pPr defTabSz="966612">
                  <a:defRPr/>
                </a:pPr>
                <a:endParaRPr lang="zh-TW" altLang="en-US" sz="1300" dirty="0"/>
              </a:p>
              <a:p>
                <a:pPr defTabSz="966612">
                  <a:defRPr/>
                </a:pPr>
                <a:endParaRPr lang="zh-TW" altLang="en-US" sz="13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𝑤=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(𝑣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∙𝑢)/‖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𝑢‖^2  𝑢</a:t>
                </a:r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9/5 [█(2@1)]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4@1)]−9/5 [█(2@1)]‖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1/5 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█(2@−4)]‖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2/5 √5</a:t>
                </a: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15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b="1" dirty="0"/>
              <a:t>W in terms of u</a:t>
            </a:r>
          </a:p>
          <a:p>
            <a:r>
              <a:rPr lang="en-US" altLang="zh-TW" sz="1300" b="1" dirty="0"/>
              <a:t>Tip: </a:t>
            </a:r>
            <a:r>
              <a:rPr lang="zh-TW" altLang="en-US" sz="1300" b="1" dirty="0"/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169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049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96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http://www.snrky.com/2012/07/so-long-as-my-eigenvalue-is-always-1.html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092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03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576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http://www.snrky.com/2012/07/so-long-as-my-eigenvalue-is-always-1.html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942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r>
              <a:rPr lang="zh-TW" altLang="en-US" sz="1300" dirty="0"/>
              <a:t>回歸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533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connecting rod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82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1300" dirty="0"/>
              <a:t>Anything in  Common?</a:t>
            </a:r>
            <a:endParaRPr lang="zh-TW" altLang="en-US" sz="1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1889-0954-47D3-BA04-6C5AABCA7F43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064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there is no </a:t>
            </a:r>
            <a:r>
              <a:rPr lang="en-US" altLang="zh-TW" dirty="0" err="1"/>
              <a:t>northonormal</a:t>
            </a:r>
            <a:r>
              <a:rPr lang="en-US" altLang="zh-TW" baseline="0" dirty="0"/>
              <a:t> matrix??????????????????????????????????????????????????????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1889-0954-47D3-BA04-6C5AABCA7F43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368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b="1" i="1" dirty="0"/>
              <a:t>Proof</a:t>
            </a:r>
            <a:r>
              <a:rPr lang="en-US" altLang="zh-TW" dirty="0"/>
              <a:t>  (b) </a:t>
            </a:r>
            <a:r>
              <a:rPr lang="en-US" altLang="zh-TW" dirty="0">
                <a:sym typeface="Wingdings" pitchFamily="2" charset="2"/>
              </a:rPr>
              <a:t> (c) By definition of invertible matrices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	(a) </a:t>
            </a:r>
            <a:r>
              <a:rPr lang="en-US" altLang="zh-TW" dirty="0">
                <a:sym typeface="Symbol" pitchFamily="18" charset="2"/>
              </a:rPr>
              <a:t> (b) with </a:t>
            </a:r>
            <a:r>
              <a:rPr lang="en-US" altLang="zh-TW" i="1" dirty="0"/>
              <a:t>Q</a:t>
            </a:r>
            <a:r>
              <a:rPr lang="en-US" altLang="zh-TW" dirty="0"/>
              <a:t> = [ </a:t>
            </a:r>
            <a:r>
              <a:rPr lang="en-US" altLang="zh-TW" b="1" dirty="0"/>
              <a:t>q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 </a:t>
            </a:r>
            <a:r>
              <a:rPr lang="en-US" altLang="zh-TW" b="1" dirty="0"/>
              <a:t>q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  </a:t>
            </a:r>
            <a:r>
              <a:rPr lang="en-US" altLang="zh-TW" dirty="0">
                <a:sym typeface="MT Extra" pitchFamily="18" charset="2"/>
              </a:rPr>
              <a:t>  </a:t>
            </a:r>
            <a:r>
              <a:rPr lang="en-US" altLang="zh-TW" b="1" dirty="0" err="1"/>
              <a:t>q</a:t>
            </a:r>
            <a:r>
              <a:rPr lang="en-US" altLang="zh-TW" i="1" baseline="-25000" dirty="0" err="1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/>
              <a:t>], </a:t>
            </a:r>
            <a:r>
              <a:rPr lang="en-US" altLang="zh-TW" b="1" dirty="0">
                <a:sym typeface="Symbol" pitchFamily="18" charset="2"/>
              </a:rPr>
              <a:t>q</a:t>
            </a:r>
            <a:r>
              <a:rPr lang="en-US" altLang="zh-TW" i="1" baseline="-25000" dirty="0"/>
              <a:t>i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/>
              <a:t>q</a:t>
            </a:r>
            <a:r>
              <a:rPr lang="en-US" altLang="zh-TW" i="1" baseline="-25000" dirty="0"/>
              <a:t>i</a:t>
            </a:r>
            <a:r>
              <a:rPr lang="en-US" altLang="zh-TW" dirty="0">
                <a:sym typeface="Symbol" pitchFamily="18" charset="2"/>
              </a:rPr>
              <a:t> = 1 = [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i="1" baseline="40000" dirty="0">
                <a:sym typeface="Symbol" pitchFamily="18" charset="2"/>
              </a:rPr>
              <a:t>T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dirty="0">
                <a:sym typeface="Symbol" pitchFamily="18" charset="2"/>
              </a:rPr>
              <a:t>]</a:t>
            </a:r>
            <a:r>
              <a:rPr lang="en-US" altLang="zh-TW" i="1" baseline="-25000" dirty="0">
                <a:sym typeface="Symbol" pitchFamily="18" charset="2"/>
              </a:rPr>
              <a:t>ii</a:t>
            </a:r>
            <a:r>
              <a:rPr lang="en-US" altLang="zh-TW" dirty="0">
                <a:sym typeface="Symbol" pitchFamily="18" charset="2"/>
              </a:rPr>
              <a:t> </a:t>
            </a:r>
            <a:r>
              <a:rPr lang="en-US" altLang="zh-TW" i="1" dirty="0" err="1">
                <a:sym typeface="Symbol" pitchFamily="18" charset="2"/>
              </a:rPr>
              <a:t>i</a:t>
            </a:r>
            <a:r>
              <a:rPr lang="en-US" altLang="zh-TW" dirty="0">
                <a:sym typeface="Symbol" pitchFamily="18" charset="2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ym typeface="Symbol" pitchFamily="18" charset="2"/>
              </a:rPr>
              <a:t>                            and </a:t>
            </a:r>
            <a:r>
              <a:rPr lang="en-US" altLang="zh-TW" b="1" dirty="0">
                <a:sym typeface="Symbol" pitchFamily="18" charset="2"/>
              </a:rPr>
              <a:t>q</a:t>
            </a:r>
            <a:r>
              <a:rPr lang="en-US" altLang="zh-TW" i="1" baseline="-25000" dirty="0"/>
              <a:t>i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 err="1"/>
              <a:t>q</a:t>
            </a:r>
            <a:r>
              <a:rPr lang="en-US" altLang="zh-TW" i="1" baseline="-25000" dirty="0" err="1"/>
              <a:t>j</a:t>
            </a:r>
            <a:r>
              <a:rPr lang="en-US" altLang="zh-TW" dirty="0">
                <a:sym typeface="Symbol" pitchFamily="18" charset="2"/>
              </a:rPr>
              <a:t> = 0 = [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i="1" baseline="40000" dirty="0">
                <a:sym typeface="Symbol" pitchFamily="18" charset="2"/>
              </a:rPr>
              <a:t>T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dirty="0">
                <a:sym typeface="Symbol" pitchFamily="18" charset="2"/>
              </a:rPr>
              <a:t>]</a:t>
            </a:r>
            <a:r>
              <a:rPr lang="en-US" altLang="zh-TW" i="1" baseline="-25000" dirty="0" err="1">
                <a:sym typeface="Symbol" pitchFamily="18" charset="2"/>
              </a:rPr>
              <a:t>ij</a:t>
            </a:r>
            <a:r>
              <a:rPr lang="en-US" altLang="zh-TW" dirty="0">
                <a:sym typeface="Symbol" pitchFamily="18" charset="2"/>
              </a:rPr>
              <a:t> </a:t>
            </a:r>
            <a:r>
              <a:rPr lang="en-US" altLang="zh-TW" i="1" dirty="0" err="1">
                <a:sym typeface="Symbol" pitchFamily="18" charset="2"/>
              </a:rPr>
              <a:t>i</a:t>
            </a:r>
            <a:r>
              <a:rPr lang="en-US" altLang="zh-TW" dirty="0">
                <a:sym typeface="Symbol" pitchFamily="18" charset="2"/>
              </a:rPr>
              <a:t>  </a:t>
            </a:r>
            <a:r>
              <a:rPr lang="en-US" altLang="zh-TW" i="1" dirty="0">
                <a:sym typeface="Symbol" pitchFamily="18" charset="2"/>
              </a:rPr>
              <a:t>j</a:t>
            </a:r>
            <a:r>
              <a:rPr lang="en-US" altLang="zh-TW" dirty="0">
                <a:sym typeface="Symbol" pitchFamily="18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ym typeface="Symbol" pitchFamily="18" charset="2"/>
              </a:rPr>
              <a:t>                           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i="1" baseline="40000" dirty="0">
                <a:sym typeface="Symbol" pitchFamily="18" charset="2"/>
              </a:rPr>
              <a:t>T</a:t>
            </a:r>
            <a:r>
              <a:rPr lang="en-US" altLang="zh-TW" i="1" dirty="0">
                <a:sym typeface="Symbol" pitchFamily="18" charset="2"/>
              </a:rPr>
              <a:t>Q </a:t>
            </a:r>
            <a:r>
              <a:rPr lang="en-US" altLang="zh-TW" dirty="0">
                <a:sym typeface="Symbol" pitchFamily="18" charset="2"/>
              </a:rPr>
              <a:t>= </a:t>
            </a:r>
            <a:r>
              <a:rPr lang="en-US" altLang="zh-TW" i="1" dirty="0">
                <a:sym typeface="Symbol" pitchFamily="18" charset="2"/>
              </a:rPr>
              <a:t>I</a:t>
            </a:r>
            <a:r>
              <a:rPr lang="en-US" altLang="zh-TW" i="1" baseline="-25000" dirty="0">
                <a:sym typeface="Symbol" pitchFamily="18" charset="2"/>
              </a:rPr>
              <a:t>n</a:t>
            </a:r>
          </a:p>
          <a:p>
            <a:pPr>
              <a:lnSpc>
                <a:spcPct val="120000"/>
              </a:lnSpc>
            </a:pPr>
            <a:r>
              <a:rPr lang="en-US" altLang="zh-TW" dirty="0"/>
              <a:t>            (c) </a:t>
            </a:r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/>
              <a:t>(d) </a:t>
            </a:r>
            <a:r>
              <a:rPr lang="en-US" altLang="zh-TW" dirty="0">
                <a:sym typeface="Symbol" pitchFamily="18" charset="2"/>
              </a:rPr>
              <a:t>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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 err="1">
                <a:sym typeface="Symbol" pitchFamily="18" charset="2"/>
              </a:rPr>
              <a:t>Q</a:t>
            </a:r>
            <a:r>
              <a:rPr lang="en-US" altLang="zh-TW" i="1" baseline="40000" dirty="0" err="1">
                <a:sym typeface="Symbol" pitchFamily="18" charset="2"/>
              </a:rPr>
              <a:t>T</a:t>
            </a:r>
            <a:r>
              <a:rPr lang="en-US" altLang="zh-TW" i="1" dirty="0" err="1">
                <a:sym typeface="Symbol" pitchFamily="18" charset="2"/>
              </a:rPr>
              <a:t>Q</a:t>
            </a:r>
            <a:r>
              <a:rPr lang="en-US" altLang="zh-TW" b="1" dirty="0" err="1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aseline="40000" dirty="0">
                <a:sym typeface="Symbol" pitchFamily="18" charset="2"/>
              </a:rPr>
              <a:t>1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TW" dirty="0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zh-TW" dirty="0"/>
              <a:t>(d) </a:t>
            </a:r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/>
              <a:t>(e) </a:t>
            </a:r>
            <a:r>
              <a:rPr lang="en-US" altLang="zh-TW" dirty="0">
                <a:sym typeface="Symbol" pitchFamily="18" charset="2"/>
              </a:rPr>
              <a:t>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 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</a:t>
            </a:r>
            <a:r>
              <a:rPr lang="en-US" altLang="zh-TW" i="1" dirty="0"/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 = (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aseline="40000" dirty="0">
                <a:sym typeface="Symbol" pitchFamily="18" charset="2"/>
              </a:rPr>
              <a:t>1/2 </a:t>
            </a:r>
            <a:r>
              <a:rPr lang="en-US" altLang="zh-TW" dirty="0">
                <a:sym typeface="Symbol" pitchFamily="18" charset="2"/>
              </a:rPr>
              <a:t>= 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aseline="40000" dirty="0">
                <a:sym typeface="Symbol" pitchFamily="18" charset="2"/>
              </a:rPr>
              <a:t>1/2 </a:t>
            </a:r>
            <a:r>
              <a:rPr lang="en-US" altLang="zh-TW" dirty="0">
                <a:sym typeface="Symbol" pitchFamily="18" charset="2"/>
              </a:rPr>
              <a:t>= 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.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ym typeface="Symbol" pitchFamily="18" charset="2"/>
              </a:rPr>
              <a:t>(e)  </a:t>
            </a:r>
            <a:r>
              <a:rPr lang="en-US" altLang="zh-TW" dirty="0"/>
              <a:t>(a) The above necessary conditions.</a:t>
            </a:r>
          </a:p>
          <a:p>
            <a:pPr>
              <a:lnSpc>
                <a:spcPct val="120000"/>
              </a:lnSpc>
            </a:pPr>
            <a:endParaRPr lang="en-US" altLang="zh-TW" dirty="0">
              <a:sym typeface="Symbol" pitchFamily="18" charset="2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1889-0954-47D3-BA04-6C5AABCA7F43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16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b="1" i="1" dirty="0"/>
              <a:t>Proof</a:t>
            </a:r>
            <a:r>
              <a:rPr lang="en-US" altLang="zh-TW" dirty="0"/>
              <a:t>  (b) </a:t>
            </a:r>
            <a:r>
              <a:rPr lang="en-US" altLang="zh-TW" dirty="0">
                <a:sym typeface="Wingdings" pitchFamily="2" charset="2"/>
              </a:rPr>
              <a:t> (c) By definition of invertible matrices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	(a) </a:t>
            </a:r>
            <a:r>
              <a:rPr lang="en-US" altLang="zh-TW" dirty="0">
                <a:sym typeface="Symbol" pitchFamily="18" charset="2"/>
              </a:rPr>
              <a:t> (b) with </a:t>
            </a:r>
            <a:r>
              <a:rPr lang="en-US" altLang="zh-TW" i="1" dirty="0"/>
              <a:t>Q</a:t>
            </a:r>
            <a:r>
              <a:rPr lang="en-US" altLang="zh-TW" dirty="0"/>
              <a:t> = [ </a:t>
            </a:r>
            <a:r>
              <a:rPr lang="en-US" altLang="zh-TW" b="1" dirty="0"/>
              <a:t>q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  </a:t>
            </a:r>
            <a:r>
              <a:rPr lang="en-US" altLang="zh-TW" b="1" dirty="0"/>
              <a:t>q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  </a:t>
            </a:r>
            <a:r>
              <a:rPr lang="en-US" altLang="zh-TW" dirty="0">
                <a:sym typeface="MT Extra" pitchFamily="18" charset="2"/>
              </a:rPr>
              <a:t>  </a:t>
            </a:r>
            <a:r>
              <a:rPr lang="en-US" altLang="zh-TW" b="1" dirty="0" err="1"/>
              <a:t>q</a:t>
            </a:r>
            <a:r>
              <a:rPr lang="en-US" altLang="zh-TW" i="1" baseline="-25000" dirty="0" err="1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/>
              <a:t>], </a:t>
            </a:r>
            <a:r>
              <a:rPr lang="en-US" altLang="zh-TW" b="1" dirty="0">
                <a:sym typeface="Symbol" pitchFamily="18" charset="2"/>
              </a:rPr>
              <a:t>q</a:t>
            </a:r>
            <a:r>
              <a:rPr lang="en-US" altLang="zh-TW" i="1" baseline="-25000" dirty="0"/>
              <a:t>i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/>
              <a:t>q</a:t>
            </a:r>
            <a:r>
              <a:rPr lang="en-US" altLang="zh-TW" i="1" baseline="-25000" dirty="0"/>
              <a:t>i</a:t>
            </a:r>
            <a:r>
              <a:rPr lang="en-US" altLang="zh-TW" dirty="0">
                <a:sym typeface="Symbol" pitchFamily="18" charset="2"/>
              </a:rPr>
              <a:t> = 1 = [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i="1" baseline="40000" dirty="0">
                <a:sym typeface="Symbol" pitchFamily="18" charset="2"/>
              </a:rPr>
              <a:t>T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dirty="0">
                <a:sym typeface="Symbol" pitchFamily="18" charset="2"/>
              </a:rPr>
              <a:t>]</a:t>
            </a:r>
            <a:r>
              <a:rPr lang="en-US" altLang="zh-TW" i="1" baseline="-25000" dirty="0">
                <a:sym typeface="Symbol" pitchFamily="18" charset="2"/>
              </a:rPr>
              <a:t>ii</a:t>
            </a:r>
            <a:r>
              <a:rPr lang="en-US" altLang="zh-TW" dirty="0">
                <a:sym typeface="Symbol" pitchFamily="18" charset="2"/>
              </a:rPr>
              <a:t> </a:t>
            </a:r>
            <a:r>
              <a:rPr lang="en-US" altLang="zh-TW" i="1" dirty="0" err="1">
                <a:sym typeface="Symbol" pitchFamily="18" charset="2"/>
              </a:rPr>
              <a:t>i</a:t>
            </a:r>
            <a:r>
              <a:rPr lang="en-US" altLang="zh-TW" dirty="0">
                <a:sym typeface="Symbol" pitchFamily="18" charset="2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ym typeface="Symbol" pitchFamily="18" charset="2"/>
              </a:rPr>
              <a:t>                            and </a:t>
            </a:r>
            <a:r>
              <a:rPr lang="en-US" altLang="zh-TW" b="1" dirty="0">
                <a:sym typeface="Symbol" pitchFamily="18" charset="2"/>
              </a:rPr>
              <a:t>q</a:t>
            </a:r>
            <a:r>
              <a:rPr lang="en-US" altLang="zh-TW" i="1" baseline="-25000" dirty="0"/>
              <a:t>i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 err="1"/>
              <a:t>q</a:t>
            </a:r>
            <a:r>
              <a:rPr lang="en-US" altLang="zh-TW" i="1" baseline="-25000" dirty="0" err="1"/>
              <a:t>j</a:t>
            </a:r>
            <a:r>
              <a:rPr lang="en-US" altLang="zh-TW" dirty="0">
                <a:sym typeface="Symbol" pitchFamily="18" charset="2"/>
              </a:rPr>
              <a:t> = 0 = [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i="1" baseline="40000" dirty="0">
                <a:sym typeface="Symbol" pitchFamily="18" charset="2"/>
              </a:rPr>
              <a:t>T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dirty="0">
                <a:sym typeface="Symbol" pitchFamily="18" charset="2"/>
              </a:rPr>
              <a:t>]</a:t>
            </a:r>
            <a:r>
              <a:rPr lang="en-US" altLang="zh-TW" i="1" baseline="-25000" dirty="0" err="1">
                <a:sym typeface="Symbol" pitchFamily="18" charset="2"/>
              </a:rPr>
              <a:t>ij</a:t>
            </a:r>
            <a:r>
              <a:rPr lang="en-US" altLang="zh-TW" dirty="0">
                <a:sym typeface="Symbol" pitchFamily="18" charset="2"/>
              </a:rPr>
              <a:t> </a:t>
            </a:r>
            <a:r>
              <a:rPr lang="en-US" altLang="zh-TW" i="1" dirty="0" err="1">
                <a:sym typeface="Symbol" pitchFamily="18" charset="2"/>
              </a:rPr>
              <a:t>i</a:t>
            </a:r>
            <a:r>
              <a:rPr lang="en-US" altLang="zh-TW" dirty="0">
                <a:sym typeface="Symbol" pitchFamily="18" charset="2"/>
              </a:rPr>
              <a:t>  </a:t>
            </a:r>
            <a:r>
              <a:rPr lang="en-US" altLang="zh-TW" i="1" dirty="0">
                <a:sym typeface="Symbol" pitchFamily="18" charset="2"/>
              </a:rPr>
              <a:t>j</a:t>
            </a:r>
            <a:r>
              <a:rPr lang="en-US" altLang="zh-TW" dirty="0">
                <a:sym typeface="Symbol" pitchFamily="18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ym typeface="Symbol" pitchFamily="18" charset="2"/>
              </a:rPr>
              <a:t>                           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i="1" baseline="40000" dirty="0">
                <a:sym typeface="Symbol" pitchFamily="18" charset="2"/>
              </a:rPr>
              <a:t>T</a:t>
            </a:r>
            <a:r>
              <a:rPr lang="en-US" altLang="zh-TW" i="1" dirty="0">
                <a:sym typeface="Symbol" pitchFamily="18" charset="2"/>
              </a:rPr>
              <a:t>Q </a:t>
            </a:r>
            <a:r>
              <a:rPr lang="en-US" altLang="zh-TW" dirty="0">
                <a:sym typeface="Symbol" pitchFamily="18" charset="2"/>
              </a:rPr>
              <a:t>= </a:t>
            </a:r>
            <a:r>
              <a:rPr lang="en-US" altLang="zh-TW" i="1" dirty="0">
                <a:sym typeface="Symbol" pitchFamily="18" charset="2"/>
              </a:rPr>
              <a:t>I</a:t>
            </a:r>
            <a:r>
              <a:rPr lang="en-US" altLang="zh-TW" i="1" baseline="-25000" dirty="0">
                <a:sym typeface="Symbol" pitchFamily="18" charset="2"/>
              </a:rPr>
              <a:t>n</a:t>
            </a:r>
          </a:p>
          <a:p>
            <a:pPr>
              <a:lnSpc>
                <a:spcPct val="120000"/>
              </a:lnSpc>
            </a:pPr>
            <a:r>
              <a:rPr lang="en-US" altLang="zh-TW" dirty="0"/>
              <a:t>            (c) </a:t>
            </a:r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/>
              <a:t>(d) </a:t>
            </a:r>
            <a:r>
              <a:rPr lang="en-US" altLang="zh-TW" dirty="0">
                <a:sym typeface="Symbol" pitchFamily="18" charset="2"/>
              </a:rPr>
              <a:t>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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 err="1">
                <a:sym typeface="Symbol" pitchFamily="18" charset="2"/>
              </a:rPr>
              <a:t>Q</a:t>
            </a:r>
            <a:r>
              <a:rPr lang="en-US" altLang="zh-TW" i="1" baseline="40000" dirty="0" err="1">
                <a:sym typeface="Symbol" pitchFamily="18" charset="2"/>
              </a:rPr>
              <a:t>T</a:t>
            </a:r>
            <a:r>
              <a:rPr lang="en-US" altLang="zh-TW" i="1" dirty="0" err="1">
                <a:sym typeface="Symbol" pitchFamily="18" charset="2"/>
              </a:rPr>
              <a:t>Q</a:t>
            </a:r>
            <a:r>
              <a:rPr lang="en-US" altLang="zh-TW" b="1" dirty="0" err="1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aseline="40000" dirty="0">
                <a:sym typeface="Symbol" pitchFamily="18" charset="2"/>
              </a:rPr>
              <a:t>1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>
                <a:sym typeface="Symbol" pitchFamily="18" charset="2"/>
              </a:rPr>
              <a:t>v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TW" dirty="0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zh-TW" dirty="0"/>
              <a:t>(d) </a:t>
            </a:r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/>
              <a:t>(e) </a:t>
            </a:r>
            <a:r>
              <a:rPr lang="en-US" altLang="zh-TW" dirty="0">
                <a:sym typeface="Symbol" pitchFamily="18" charset="2"/>
              </a:rPr>
              <a:t>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  </a:t>
            </a:r>
            <a:r>
              <a:rPr lang="en-US" altLang="zh-TW" dirty="0">
                <a:latin typeface="Script MT Bold"/>
                <a:cs typeface="Script MT Bold"/>
                <a:sym typeface="Symbol" pitchFamily="18" charset="2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</a:t>
            </a:r>
            <a:r>
              <a:rPr lang="en-US" altLang="zh-TW" i="1" dirty="0"/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 = (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i="1" dirty="0">
                <a:sym typeface="Symbol" pitchFamily="18" charset="2"/>
              </a:rPr>
              <a:t>Q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aseline="40000" dirty="0">
                <a:sym typeface="Symbol" pitchFamily="18" charset="2"/>
              </a:rPr>
              <a:t>1/2 </a:t>
            </a:r>
            <a:r>
              <a:rPr lang="en-US" altLang="zh-TW" dirty="0">
                <a:sym typeface="Symbol" pitchFamily="18" charset="2"/>
              </a:rPr>
              <a:t>= 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sz="800" b="1" dirty="0">
                <a:sym typeface="Symbol" pitchFamily="18" charset="2"/>
              </a:rPr>
              <a:t> </a:t>
            </a:r>
            <a:r>
              <a:rPr lang="en-US" altLang="zh-TW" sz="800" dirty="0">
                <a:sym typeface="Symbol" pitchFamily="18" charset="2"/>
              </a:rPr>
              <a:t></a:t>
            </a:r>
            <a:r>
              <a:rPr lang="en-US" altLang="zh-TW" sz="800" b="1" dirty="0"/>
              <a:t>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)</a:t>
            </a:r>
            <a:r>
              <a:rPr lang="en-US" altLang="zh-TW" baseline="40000" dirty="0">
                <a:sym typeface="Symbol" pitchFamily="18" charset="2"/>
              </a:rPr>
              <a:t>1/2 </a:t>
            </a:r>
            <a:r>
              <a:rPr lang="en-US" altLang="zh-TW" dirty="0">
                <a:sym typeface="Symbol" pitchFamily="18" charset="2"/>
              </a:rPr>
              <a:t>= 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dirty="0">
                <a:sym typeface="Symbol" pitchFamily="18" charset="2"/>
              </a:rPr>
              <a:t>.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ym typeface="Symbol" pitchFamily="18" charset="2"/>
              </a:rPr>
              <a:t>(e)  </a:t>
            </a:r>
            <a:r>
              <a:rPr lang="en-US" altLang="zh-TW" dirty="0"/>
              <a:t>(a) The above necessary conditions.</a:t>
            </a:r>
          </a:p>
          <a:p>
            <a:pPr>
              <a:lnSpc>
                <a:spcPct val="120000"/>
              </a:lnSpc>
            </a:pPr>
            <a:endParaRPr lang="en-US" altLang="zh-TW" dirty="0">
              <a:sym typeface="Symbol" pitchFamily="18" charset="2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1889-0954-47D3-BA04-6C5AABCA7F43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6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19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b="1" dirty="0">
                <a:latin typeface="Times New Roman" pitchFamily="18" charset="0"/>
              </a:rPr>
              <a:t>Pythagorean</a:t>
            </a:r>
          </a:p>
          <a:p>
            <a:r>
              <a:rPr lang="en-US" altLang="zh-TW" sz="1300" dirty="0" err="1">
                <a:latin typeface="Times New Roman" pitchFamily="18" charset="0"/>
              </a:rPr>
              <a:t>pai</a:t>
            </a:r>
            <a:r>
              <a:rPr lang="en-US" altLang="zh-TW" sz="1300" dirty="0">
                <a:latin typeface="Times New Roman" pitchFamily="18" charset="0"/>
              </a:rPr>
              <a:t>ˋ</a:t>
            </a:r>
            <a:r>
              <a:rPr lang="el-GR" altLang="zh-TW" sz="1300" dirty="0">
                <a:latin typeface="Times New Roman" pitchFamily="18" charset="0"/>
              </a:rPr>
              <a:t>θ</a:t>
            </a:r>
            <a:r>
              <a:rPr lang="en-US" altLang="zh-TW" sz="1300" dirty="0" err="1">
                <a:latin typeface="Times New Roman" pitchFamily="18" charset="0"/>
              </a:rPr>
              <a:t>ægəriən</a:t>
            </a:r>
            <a:r>
              <a:rPr lang="en-US" altLang="zh-TW" sz="1300" dirty="0">
                <a:latin typeface="Times New Roman" pitchFamily="18" charset="0"/>
              </a:rPr>
              <a:t>]</a:t>
            </a:r>
            <a:endParaRPr lang="en-US" altLang="zh-TW" sz="1300" b="1" dirty="0">
              <a:latin typeface="Times New Roman" pitchFamily="18" charset="0"/>
            </a:endParaRPr>
          </a:p>
          <a:p>
            <a:r>
              <a:rPr lang="zh-TW" altLang="en-US" sz="1300" dirty="0">
                <a:latin typeface="Times New Roman" pitchFamily="18" charset="0"/>
              </a:rPr>
              <a:t>畢達哥拉斯的</a:t>
            </a:r>
            <a:endParaRPr lang="en-US" altLang="zh-TW" sz="1300" dirty="0">
              <a:latin typeface="Times New Roman" pitchFamily="18" charset="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geometric condition for perpendicularity </a:t>
            </a:r>
            <a:endParaRPr lang="en-US" altLang="zh-TW" sz="1300" b="1" dirty="0">
              <a:latin typeface="Times New Roman" pitchFamily="18" charset="0"/>
            </a:endParaRPr>
          </a:p>
          <a:p>
            <a:endParaRPr lang="en-US" altLang="zh-TW" sz="1300" b="1" dirty="0">
              <a:latin typeface="Times New Roman" pitchFamily="18" charset="0"/>
            </a:endParaRPr>
          </a:p>
          <a:p>
            <a:r>
              <a:rPr lang="zh-TW" altLang="en-US" sz="1300" b="1" dirty="0">
                <a:latin typeface="Times New Roman" pitchFamily="18" charset="0"/>
              </a:rPr>
              <a:t>畫個圖說明一下 下面那個</a:t>
            </a:r>
            <a:endParaRPr lang="en-US" altLang="zh-TW" sz="1300" b="1" dirty="0">
              <a:latin typeface="Times New Roman" pitchFamily="18" charset="0"/>
            </a:endParaRPr>
          </a:p>
          <a:p>
            <a:endParaRPr lang="en-US" altLang="zh-TW" sz="1300" b="1" dirty="0">
              <a:latin typeface="Times New Roman" pitchFamily="18" charset="0"/>
            </a:endParaRPr>
          </a:p>
          <a:p>
            <a:endParaRPr lang="en-US" altLang="zh-TW" sz="1300" dirty="0">
              <a:latin typeface="Times New Roman" pitchFamily="18" charset="0"/>
            </a:endParaRPr>
          </a:p>
          <a:p>
            <a:r>
              <a:rPr lang="en-US" altLang="zh-TW" dirty="0"/>
              <a:t>Rhombus </a:t>
            </a:r>
            <a:r>
              <a:rPr lang="zh-TW" altLang="en-US" dirty="0"/>
              <a:t>靈行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312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altLang="zh-TW" sz="1300" dirty="0"/>
              <a:t>P560</a:t>
            </a:r>
            <a:endParaRPr lang="zh-TW" altLang="en-US" sz="13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F1889-0954-47D3-BA04-6C5AABCA7F43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910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72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term </a:t>
            </a:r>
            <a:r>
              <a:rPr lang="en-US" altLang="zh-TW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diagonal matrix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may sometimes refer to a </a:t>
            </a:r>
            <a:r>
              <a:rPr lang="en-US" altLang="zh-TW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rectangular diagonal matrix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is an </a:t>
            </a:r>
            <a:r>
              <a:rPr lang="en-US" altLang="zh-TW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-by-</a:t>
            </a:r>
            <a:r>
              <a:rPr lang="en-US" altLang="zh-TW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matrix with all the entries not of the form </a:t>
            </a:r>
            <a:r>
              <a:rPr lang="en-US" altLang="zh-TW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altLang="zh-TW" b="0" i="1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altLang="zh-TW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altLang="zh-TW" b="0" i="1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being zero. For example: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B69-B7F9-4627-9D1A-5A6163AA3C76}" type="slidenum">
              <a:rPr lang="zh-TW" altLang="en-US" smtClean="0"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858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http://mathworld.wolfram.com/FrobeniusNorm.html</a:t>
            </a:r>
          </a:p>
          <a:p>
            <a:endParaRPr lang="en-US" altLang="zh-TW" dirty="0"/>
          </a:p>
          <a:p>
            <a:r>
              <a:rPr lang="en-US" altLang="zh-TW" dirty="0"/>
              <a:t>https://www.epfl.ch/labs/anchp/wp-content/uploads/2018/10/lecture1-slides.pdf</a:t>
            </a:r>
          </a:p>
          <a:p>
            <a:endParaRPr lang="en-US" altLang="zh-TW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5B69-B7F9-4627-9D1A-5A6163AA3C76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645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B69-B7F9-4627-9D1A-5A6163AA3C76}" type="slidenum">
              <a:rPr lang="zh-TW" altLang="en-US" smtClean="0"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44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perəˈleləˌɡram</a:t>
            </a:r>
            <a:endParaRPr lang="en-US" altLang="zh-TW" sz="1300" dirty="0"/>
          </a:p>
          <a:p>
            <a:endParaRPr lang="en-US" altLang="zh-TW" sz="1300" dirty="0"/>
          </a:p>
          <a:p>
            <a:r>
              <a:rPr lang="en-US" altLang="zh-TW" sz="1300" dirty="0"/>
              <a:t>rhombus. KK[ˋ</a:t>
            </a:r>
            <a:r>
              <a:rPr lang="en-US" altLang="zh-TW" sz="1300" dirty="0" err="1"/>
              <a:t>rɑmbəs</a:t>
            </a:r>
            <a:r>
              <a:rPr lang="en-US" altLang="zh-TW" sz="1300" dirty="0"/>
              <a:t>];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40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https://yutsumura.com/prove-the-cauchy-schwarz-inequality/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11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There are more </a:t>
            </a:r>
            <a:r>
              <a:rPr lang="en-US" altLang="zh-TW" dirty="0" err="1"/>
              <a:t>exzmplea</a:t>
            </a:r>
            <a:r>
              <a:rPr lang="en-US" altLang="zh-TW" dirty="0"/>
              <a:t> and another proof,</a:t>
            </a:r>
            <a:r>
              <a:rPr lang="en-US" altLang="zh-TW" baseline="0" dirty="0"/>
              <a:t> that we can 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52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74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TBD:</a:t>
            </a:r>
          </a:p>
          <a:p>
            <a:r>
              <a:rPr lang="en-US" altLang="zh-TW" dirty="0"/>
              <a:t>P5, P6, P9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23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64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1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32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73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68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0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8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42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64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53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56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73C5-3560-4C58-A1BB-EF566F4F4747}" type="datetimeFigureOut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4206-CC47-4A54-A0D9-69EFD3DF17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3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7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0.png"/><Relationship Id="rId3" Type="http://schemas.openxmlformats.org/officeDocument/2006/relationships/image" Target="../media/image1740.png"/><Relationship Id="rId7" Type="http://schemas.openxmlformats.org/officeDocument/2006/relationships/image" Target="../media/image1780.png"/><Relationship Id="rId2" Type="http://schemas.openxmlformats.org/officeDocument/2006/relationships/image" Target="../media/image17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5" Type="http://schemas.openxmlformats.org/officeDocument/2006/relationships/image" Target="../media/image1760.png"/><Relationship Id="rId10" Type="http://schemas.openxmlformats.org/officeDocument/2006/relationships/image" Target="../media/image1850.png"/><Relationship Id="rId4" Type="http://schemas.openxmlformats.org/officeDocument/2006/relationships/image" Target="../media/image1750.png"/><Relationship Id="rId9" Type="http://schemas.openxmlformats.org/officeDocument/2006/relationships/image" Target="../media/image184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216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4.png"/><Relationship Id="rId3" Type="http://schemas.openxmlformats.org/officeDocument/2006/relationships/image" Target="../media/image2101.png"/><Relationship Id="rId7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417.png"/><Relationship Id="rId10" Type="http://schemas.openxmlformats.org/officeDocument/2006/relationships/image" Target="../media/image814.png"/><Relationship Id="rId4" Type="http://schemas.openxmlformats.org/officeDocument/2006/relationships/image" Target="../media/image316.png"/><Relationship Id="rId9" Type="http://schemas.openxmlformats.org/officeDocument/2006/relationships/image" Target="../media/image714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6.png"/><Relationship Id="rId18" Type="http://schemas.openxmlformats.org/officeDocument/2006/relationships/image" Target="../media/image195.png"/><Relationship Id="rId7" Type="http://schemas.openxmlformats.org/officeDocument/2006/relationships/image" Target="../media/image435.png"/><Relationship Id="rId12" Type="http://schemas.openxmlformats.org/officeDocument/2006/relationships/image" Target="../media/image185.png"/><Relationship Id="rId17" Type="http://schemas.openxmlformats.org/officeDocument/2006/relationships/image" Target="../media/image194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184.png"/><Relationship Id="rId15" Type="http://schemas.openxmlformats.org/officeDocument/2006/relationships/image" Target="../media/image188.png"/><Relationship Id="rId10" Type="http://schemas.openxmlformats.org/officeDocument/2006/relationships/image" Target="../media/image179.png"/><Relationship Id="rId19" Type="http://schemas.openxmlformats.org/officeDocument/2006/relationships/image" Target="../media/image196.png"/><Relationship Id="rId9" Type="http://schemas.openxmlformats.org/officeDocument/2006/relationships/image" Target="../media/image178.png"/><Relationship Id="rId14" Type="http://schemas.openxmlformats.org/officeDocument/2006/relationships/image" Target="../media/image18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1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3.png"/><Relationship Id="rId10" Type="http://schemas.openxmlformats.org/officeDocument/2006/relationships/image" Target="../media/image52.png"/><Relationship Id="rId4" Type="http://schemas.openxmlformats.org/officeDocument/2006/relationships/image" Target="../media/image454.png"/><Relationship Id="rId9" Type="http://schemas.openxmlformats.org/officeDocument/2006/relationships/image" Target="../media/image5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230.png"/><Relationship Id="rId7" Type="http://schemas.openxmlformats.org/officeDocument/2006/relationships/image" Target="../media/image32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11" Type="http://schemas.openxmlformats.org/officeDocument/2006/relationships/image" Target="../media/image40.png"/><Relationship Id="rId5" Type="http://schemas.openxmlformats.org/officeDocument/2006/relationships/image" Target="../media/image300.png"/><Relationship Id="rId10" Type="http://schemas.openxmlformats.org/officeDocument/2006/relationships/image" Target="../media/image39.png"/><Relationship Id="rId4" Type="http://schemas.openxmlformats.org/officeDocument/2006/relationships/image" Target="../media/image290.png"/><Relationship Id="rId9" Type="http://schemas.openxmlformats.org/officeDocument/2006/relationships/image" Target="../media/image3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3.png"/><Relationship Id="rId3" Type="http://schemas.openxmlformats.org/officeDocument/2006/relationships/image" Target="../media/image168.png"/><Relationship Id="rId7" Type="http://schemas.openxmlformats.org/officeDocument/2006/relationships/image" Target="../media/image8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2.png"/><Relationship Id="rId5" Type="http://schemas.openxmlformats.org/officeDocument/2006/relationships/image" Target="../media/image603.png"/><Relationship Id="rId9" Type="http://schemas.openxmlformats.org/officeDocument/2006/relationships/image" Target="../media/image216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5.png"/></Relationships>
</file>

<file path=ppt/slides/_rels/slide1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8.png"/><Relationship Id="rId13" Type="http://schemas.openxmlformats.org/officeDocument/2006/relationships/image" Target="../media/image242.png"/><Relationship Id="rId3" Type="http://schemas.openxmlformats.org/officeDocument/2006/relationships/image" Target="../media/image1412.png"/><Relationship Id="rId21" Type="http://schemas.openxmlformats.org/officeDocument/2006/relationships/image" Target="../media/image224.png"/><Relationship Id="rId7" Type="http://schemas.openxmlformats.org/officeDocument/2006/relationships/image" Target="../media/image1840.png"/><Relationship Id="rId17" Type="http://schemas.openxmlformats.org/officeDocument/2006/relationships/image" Target="../media/image209.png"/><Relationship Id="rId2" Type="http://schemas.openxmlformats.org/officeDocument/2006/relationships/image" Target="../media/image1313.png"/><Relationship Id="rId20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0.png"/><Relationship Id="rId15" Type="http://schemas.openxmlformats.org/officeDocument/2006/relationships/image" Target="../media/image206.png"/><Relationship Id="rId19" Type="http://schemas.openxmlformats.org/officeDocument/2006/relationships/image" Target="../media/image219.png"/><Relationship Id="rId4" Type="http://schemas.openxmlformats.org/officeDocument/2006/relationships/image" Target="../media/image1560.png"/><Relationship Id="rId14" Type="http://schemas.openxmlformats.org/officeDocument/2006/relationships/image" Target="../media/image25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png"/><Relationship Id="rId13" Type="http://schemas.openxmlformats.org/officeDocument/2006/relationships/image" Target="../media/image540.png"/><Relationship Id="rId18" Type="http://schemas.openxmlformats.org/officeDocument/2006/relationships/image" Target="../media/image591.png"/><Relationship Id="rId3" Type="http://schemas.openxmlformats.org/officeDocument/2006/relationships/image" Target="../media/image1313.png"/><Relationship Id="rId21" Type="http://schemas.openxmlformats.org/officeDocument/2006/relationships/image" Target="../media/image631.png"/><Relationship Id="rId7" Type="http://schemas.openxmlformats.org/officeDocument/2006/relationships/image" Target="../media/image1730.png"/><Relationship Id="rId12" Type="http://schemas.openxmlformats.org/officeDocument/2006/relationships/image" Target="../media/image534.png"/><Relationship Id="rId25" Type="http://schemas.openxmlformats.org/officeDocument/2006/relationships/image" Target="../media/image67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572.png"/><Relationship Id="rId20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11" Type="http://schemas.openxmlformats.org/officeDocument/2006/relationships/image" Target="../media/image524.png"/><Relationship Id="rId24" Type="http://schemas.openxmlformats.org/officeDocument/2006/relationships/image" Target="../media/image662.png"/><Relationship Id="rId5" Type="http://schemas.openxmlformats.org/officeDocument/2006/relationships/image" Target="../media/image1560.png"/><Relationship Id="rId15" Type="http://schemas.openxmlformats.org/officeDocument/2006/relationships/image" Target="../media/image561.png"/><Relationship Id="rId23" Type="http://schemas.openxmlformats.org/officeDocument/2006/relationships/image" Target="../media/image651.png"/><Relationship Id="rId10" Type="http://schemas.openxmlformats.org/officeDocument/2006/relationships/image" Target="../media/image516.png"/><Relationship Id="rId19" Type="http://schemas.openxmlformats.org/officeDocument/2006/relationships/image" Target="../media/image615.png"/><Relationship Id="rId4" Type="http://schemas.openxmlformats.org/officeDocument/2006/relationships/image" Target="../media/image1412.png"/><Relationship Id="rId9" Type="http://schemas.openxmlformats.org/officeDocument/2006/relationships/image" Target="../media/image504.png"/><Relationship Id="rId14" Type="http://schemas.openxmlformats.org/officeDocument/2006/relationships/image" Target="../media/image550.png"/><Relationship Id="rId27" Type="http://schemas.openxmlformats.org/officeDocument/2006/relationships/image" Target="../media/image225.png"/><Relationship Id="rId22" Type="http://schemas.openxmlformats.org/officeDocument/2006/relationships/image" Target="../media/image641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44.png"/><Relationship Id="rId7" Type="http://schemas.openxmlformats.org/officeDocument/2006/relationships/image" Target="../media/image7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7" Type="http://schemas.openxmlformats.org/officeDocument/2006/relationships/image" Target="../media/image91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1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310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4.jpeg"/><Relationship Id="rId7" Type="http://schemas.openxmlformats.org/officeDocument/2006/relationships/image" Target="../media/image51.wmf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83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5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63.png"/><Relationship Id="rId5" Type="http://schemas.openxmlformats.org/officeDocument/2006/relationships/image" Target="../media/image58.png"/><Relationship Id="rId15" Type="http://schemas.openxmlformats.org/officeDocument/2006/relationships/image" Target="../media/image65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3.png"/><Relationship Id="rId3" Type="http://schemas.openxmlformats.org/officeDocument/2006/relationships/image" Target="../media/image18.png"/><Relationship Id="rId7" Type="http://schemas.openxmlformats.org/officeDocument/2006/relationships/image" Target="../media/image5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3.png"/><Relationship Id="rId5" Type="http://schemas.openxmlformats.org/officeDocument/2006/relationships/image" Target="../media/image202.png"/><Relationship Id="rId10" Type="http://schemas.openxmlformats.org/officeDocument/2006/relationships/image" Target="../media/image601.png"/><Relationship Id="rId4" Type="http://schemas.openxmlformats.org/officeDocument/2006/relationships/image" Target="../media/image66.png"/><Relationship Id="rId9" Type="http://schemas.openxmlformats.org/officeDocument/2006/relationships/image" Target="../media/image5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8.emf"/><Relationship Id="rId7" Type="http://schemas.openxmlformats.org/officeDocument/2006/relationships/image" Target="../media/image3200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0.png"/><Relationship Id="rId5" Type="http://schemas.openxmlformats.org/officeDocument/2006/relationships/image" Target="../media/image301.png"/><Relationship Id="rId4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71.png"/><Relationship Id="rId7" Type="http://schemas.openxmlformats.org/officeDocument/2006/relationships/image" Target="../media/image32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291.png"/><Relationship Id="rId10" Type="http://schemas.openxmlformats.org/officeDocument/2006/relationships/image" Target="../media/image351.png"/><Relationship Id="rId4" Type="http://schemas.openxmlformats.org/officeDocument/2006/relationships/image" Target="../media/image28.png"/><Relationship Id="rId9" Type="http://schemas.openxmlformats.org/officeDocument/2006/relationships/image" Target="../media/image3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442.png"/><Relationship Id="rId3" Type="http://schemas.openxmlformats.org/officeDocument/2006/relationships/image" Target="../media/image271.png"/><Relationship Id="rId7" Type="http://schemas.openxmlformats.org/officeDocument/2006/relationships/image" Target="../media/image381.png"/><Relationship Id="rId12" Type="http://schemas.openxmlformats.org/officeDocument/2006/relationships/image" Target="../media/image43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11" Type="http://schemas.openxmlformats.org/officeDocument/2006/relationships/image" Target="../media/image422.png"/><Relationship Id="rId5" Type="http://schemas.openxmlformats.org/officeDocument/2006/relationships/image" Target="../media/image361.png"/><Relationship Id="rId10" Type="http://schemas.openxmlformats.org/officeDocument/2006/relationships/image" Target="../media/image412.png"/><Relationship Id="rId4" Type="http://schemas.openxmlformats.org/officeDocument/2006/relationships/image" Target="../media/image28.png"/><Relationship Id="rId9" Type="http://schemas.openxmlformats.org/officeDocument/2006/relationships/image" Target="../media/image4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64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2.png"/><Relationship Id="rId5" Type="http://schemas.openxmlformats.org/officeDocument/2006/relationships/image" Target="../media/image622.png"/><Relationship Id="rId4" Type="http://schemas.openxmlformats.org/officeDocument/2006/relationships/image" Target="../media/image6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5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413.png"/><Relationship Id="rId4" Type="http://schemas.openxmlformats.org/officeDocument/2006/relationships/image" Target="../media/image3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18" Type="http://schemas.openxmlformats.org/officeDocument/2006/relationships/image" Target="../media/image73.png"/><Relationship Id="rId3" Type="http://schemas.openxmlformats.org/officeDocument/2006/relationships/image" Target="../media/image482.png"/><Relationship Id="rId21" Type="http://schemas.openxmlformats.org/officeDocument/2006/relationships/image" Target="../media/image76.png"/><Relationship Id="rId7" Type="http://schemas.openxmlformats.org/officeDocument/2006/relationships/image" Target="../media/image811.png"/><Relationship Id="rId17" Type="http://schemas.openxmlformats.org/officeDocument/2006/relationships/image" Target="../media/image7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9.png"/><Relationship Id="rId15" Type="http://schemas.openxmlformats.org/officeDocument/2006/relationships/image" Target="../media/image68.png"/><Relationship Id="rId23" Type="http://schemas.openxmlformats.org/officeDocument/2006/relationships/image" Target="../media/image78.png"/><Relationship Id="rId19" Type="http://schemas.openxmlformats.org/officeDocument/2006/relationships/image" Target="../media/image74.png"/><Relationship Id="rId4" Type="http://schemas.openxmlformats.org/officeDocument/2006/relationships/image" Target="../media/image612.png"/><Relationship Id="rId9" Type="http://schemas.openxmlformats.org/officeDocument/2006/relationships/image" Target="../media/image911.png"/><Relationship Id="rId14" Type="http://schemas.openxmlformats.org/officeDocument/2006/relationships/image" Target="../media/image67.png"/><Relationship Id="rId22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7" Type="http://schemas.openxmlformats.org/officeDocument/2006/relationships/image" Target="../media/image8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04.png"/><Relationship Id="rId4" Type="http://schemas.openxmlformats.org/officeDocument/2006/relationships/image" Target="../media/image6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2.png"/><Relationship Id="rId3" Type="http://schemas.openxmlformats.org/officeDocument/2006/relationships/image" Target="../media/image704.png"/><Relationship Id="rId7" Type="http://schemas.openxmlformats.org/officeDocument/2006/relationships/image" Target="../media/image832.png"/><Relationship Id="rId2" Type="http://schemas.openxmlformats.org/officeDocument/2006/relationships/image" Target="../media/image6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2.png"/><Relationship Id="rId5" Type="http://schemas.openxmlformats.org/officeDocument/2006/relationships/image" Target="../media/image816.png"/><Relationship Id="rId4" Type="http://schemas.openxmlformats.org/officeDocument/2006/relationships/image" Target="../media/image804.png"/><Relationship Id="rId9" Type="http://schemas.openxmlformats.org/officeDocument/2006/relationships/image" Target="../media/image8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1.png"/><Relationship Id="rId3" Type="http://schemas.openxmlformats.org/officeDocument/2006/relationships/image" Target="../media/image161.png"/><Relationship Id="rId7" Type="http://schemas.openxmlformats.org/officeDocument/2006/relationships/image" Target="../media/image81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82.png"/><Relationship Id="rId4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25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01.png"/><Relationship Id="rId4" Type="http://schemas.openxmlformats.org/officeDocument/2006/relationships/image" Target="../media/image12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2.pn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NULL"/><Relationship Id="rId7" Type="http://schemas.openxmlformats.org/officeDocument/2006/relationships/image" Target="../media/image3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342.png"/><Relationship Id="rId5" Type="http://schemas.openxmlformats.org/officeDocument/2006/relationships/image" Target="../media/image313.png"/><Relationship Id="rId10" Type="http://schemas.openxmlformats.org/officeDocument/2006/relationships/image" Target="../media/image281.png"/><Relationship Id="rId4" Type="http://schemas.openxmlformats.org/officeDocument/2006/relationships/image" Target="NULL"/><Relationship Id="rId9" Type="http://schemas.openxmlformats.org/officeDocument/2006/relationships/image" Target="../media/image27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2.png"/><Relationship Id="rId13" Type="http://schemas.openxmlformats.org/officeDocument/2006/relationships/image" Target="../media/image91.png"/><Relationship Id="rId3" Type="http://schemas.openxmlformats.org/officeDocument/2006/relationships/image" Target="../media/image703.png"/><Relationship Id="rId7" Type="http://schemas.openxmlformats.org/officeDocument/2006/relationships/image" Target="../media/image851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11" Type="http://schemas.openxmlformats.org/officeDocument/2006/relationships/image" Target="../media/image89.png"/><Relationship Id="rId5" Type="http://schemas.openxmlformats.org/officeDocument/2006/relationships/image" Target="../media/image831.png"/><Relationship Id="rId10" Type="http://schemas.openxmlformats.org/officeDocument/2006/relationships/image" Target="../media/image88.png"/><Relationship Id="rId4" Type="http://schemas.openxmlformats.org/officeDocument/2006/relationships/image" Target="../media/image803.png"/><Relationship Id="rId9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2.png"/><Relationship Id="rId5" Type="http://schemas.openxmlformats.org/officeDocument/2006/relationships/image" Target="../media/image861.png"/><Relationship Id="rId4" Type="http://schemas.openxmlformats.org/officeDocument/2006/relationships/image" Target="../media/image8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91.wmf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4.png"/><Relationship Id="rId5" Type="http://schemas.openxmlformats.org/officeDocument/2006/relationships/image" Target="../media/image392.png"/><Relationship Id="rId10" Type="http://schemas.openxmlformats.org/officeDocument/2006/relationships/image" Target="../media/image402.png"/><Relationship Id="rId4" Type="http://schemas.openxmlformats.org/officeDocument/2006/relationships/image" Target="../media/image90.wmf"/><Relationship Id="rId9" Type="http://schemas.openxmlformats.org/officeDocument/2006/relationships/image" Target="../media/image9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700.png"/><Relationship Id="rId7" Type="http://schemas.openxmlformats.org/officeDocument/2006/relationships/image" Target="../media/image11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1.png"/><Relationship Id="rId10" Type="http://schemas.openxmlformats.org/officeDocument/2006/relationships/image" Target="../media/image1200.png"/><Relationship Id="rId4" Type="http://schemas.openxmlformats.org/officeDocument/2006/relationships/image" Target="../media/image800.png"/><Relationship Id="rId9" Type="http://schemas.openxmlformats.org/officeDocument/2006/relationships/image" Target="../media/image50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91.png"/><Relationship Id="rId5" Type="http://schemas.openxmlformats.org/officeDocument/2006/relationships/image" Target="../media/image140.png"/><Relationship Id="rId10" Type="http://schemas.openxmlformats.org/officeDocument/2006/relationships/image" Target="../media/image1800.png"/><Relationship Id="rId4" Type="http://schemas.openxmlformats.org/officeDocument/2006/relationships/image" Target="../media/image1300.png"/><Relationship Id="rId9" Type="http://schemas.openxmlformats.org/officeDocument/2006/relationships/image" Target="../media/image1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7.png"/><Relationship Id="rId5" Type="http://schemas.openxmlformats.org/officeDocument/2006/relationships/image" Target="../media/image961.png"/><Relationship Id="rId4" Type="http://schemas.openxmlformats.org/officeDocument/2006/relationships/image" Target="../media/image9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3.png"/><Relationship Id="rId3" Type="http://schemas.openxmlformats.org/officeDocument/2006/relationships/image" Target="../media/image99.png"/><Relationship Id="rId7" Type="http://schemas.openxmlformats.org/officeDocument/2006/relationships/image" Target="../media/image105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5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9.emf"/><Relationship Id="rId7" Type="http://schemas.openxmlformats.org/officeDocument/2006/relationships/image" Target="../media/image46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451.png"/><Relationship Id="rId9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11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2.png"/><Relationship Id="rId5" Type="http://schemas.openxmlformats.org/officeDocument/2006/relationships/image" Target="../media/image522.png"/><Relationship Id="rId4" Type="http://schemas.openxmlformats.org/officeDocument/2006/relationships/image" Target="../media/image1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137.png"/><Relationship Id="rId4" Type="http://schemas.openxmlformats.org/officeDocument/2006/relationships/image" Target="../media/image13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emf"/><Relationship Id="rId7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13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13" Type="http://schemas.openxmlformats.org/officeDocument/2006/relationships/image" Target="../media/image1550.png"/><Relationship Id="rId3" Type="http://schemas.openxmlformats.org/officeDocument/2006/relationships/image" Target="../media/image513.png"/><Relationship Id="rId7" Type="http://schemas.openxmlformats.org/officeDocument/2006/relationships/image" Target="../media/image912.png"/><Relationship Id="rId12" Type="http://schemas.openxmlformats.org/officeDocument/2006/relationships/image" Target="../media/image1411.png"/><Relationship Id="rId17" Type="http://schemas.openxmlformats.org/officeDocument/2006/relationships/image" Target="../media/image19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2.png"/><Relationship Id="rId11" Type="http://schemas.openxmlformats.org/officeDocument/2006/relationships/image" Target="../media/image1311.png"/><Relationship Id="rId5" Type="http://schemas.openxmlformats.org/officeDocument/2006/relationships/image" Target="../media/image712.png"/><Relationship Id="rId15" Type="http://schemas.openxmlformats.org/officeDocument/2006/relationships/image" Target="../media/image172.png"/><Relationship Id="rId10" Type="http://schemas.openxmlformats.org/officeDocument/2006/relationships/image" Target="../media/image1211.png"/><Relationship Id="rId4" Type="http://schemas.openxmlformats.org/officeDocument/2006/relationships/image" Target="../media/image613.png"/><Relationship Id="rId9" Type="http://schemas.openxmlformats.org/officeDocument/2006/relationships/image" Target="../media/image1111.png"/><Relationship Id="rId14" Type="http://schemas.openxmlformats.org/officeDocument/2006/relationships/image" Target="../media/image16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1.png"/><Relationship Id="rId4" Type="http://schemas.openxmlformats.org/officeDocument/2006/relationships/image" Target="../media/image71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2.png"/><Relationship Id="rId13" Type="http://schemas.openxmlformats.org/officeDocument/2006/relationships/image" Target="../media/image1301.png"/><Relationship Id="rId18" Type="http://schemas.openxmlformats.org/officeDocument/2006/relationships/image" Target="../media/image1810.png"/><Relationship Id="rId12" Type="http://schemas.openxmlformats.org/officeDocument/2006/relationships/image" Target="../media/image1212.png"/><Relationship Id="rId17" Type="http://schemas.openxmlformats.org/officeDocument/2006/relationships/image" Target="../media/image1710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1.png"/><Relationship Id="rId15" Type="http://schemas.openxmlformats.org/officeDocument/2006/relationships/image" Target="../media/image215.png"/><Relationship Id="rId10" Type="http://schemas.openxmlformats.org/officeDocument/2006/relationships/image" Target="../media/image1000.png"/><Relationship Id="rId19" Type="http://schemas.openxmlformats.org/officeDocument/2006/relationships/image" Target="../media/image232.png"/><Relationship Id="rId9" Type="http://schemas.openxmlformats.org/officeDocument/2006/relationships/image" Target="../media/image900.png"/><Relationship Id="rId14" Type="http://schemas.openxmlformats.org/officeDocument/2006/relationships/image" Target="../media/image140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4.xml"/><Relationship Id="rId7" Type="http://schemas.openxmlformats.org/officeDocument/2006/relationships/image" Target="../media/image14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2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72.png"/><Relationship Id="rId18" Type="http://schemas.openxmlformats.org/officeDocument/2006/relationships/image" Target="../media/image424.png"/><Relationship Id="rId3" Type="http://schemas.openxmlformats.org/officeDocument/2006/relationships/image" Target="../media/image273.png"/><Relationship Id="rId21" Type="http://schemas.openxmlformats.org/officeDocument/2006/relationships/image" Target="../media/image452.png"/><Relationship Id="rId7" Type="http://schemas.openxmlformats.org/officeDocument/2006/relationships/image" Target="../media/image315.png"/><Relationship Id="rId12" Type="http://schemas.openxmlformats.org/officeDocument/2006/relationships/image" Target="../media/image362.png"/><Relationship Id="rId17" Type="http://schemas.openxmlformats.org/officeDocument/2006/relationships/image" Target="../media/image416.png"/><Relationship Id="rId2" Type="http://schemas.openxmlformats.org/officeDocument/2006/relationships/image" Target="../media/image263.png"/><Relationship Id="rId16" Type="http://schemas.openxmlformats.org/officeDocument/2006/relationships/image" Target="../media/image403.png"/><Relationship Id="rId20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53.png"/><Relationship Id="rId24" Type="http://schemas.openxmlformats.org/officeDocument/2006/relationships/image" Target="../media/image483.png"/><Relationship Id="rId5" Type="http://schemas.openxmlformats.org/officeDocument/2006/relationships/image" Target="../media/image293.png"/><Relationship Id="rId15" Type="http://schemas.openxmlformats.org/officeDocument/2006/relationships/image" Target="../media/image393.png"/><Relationship Id="rId23" Type="http://schemas.openxmlformats.org/officeDocument/2006/relationships/image" Target="../media/image471.png"/><Relationship Id="rId10" Type="http://schemas.openxmlformats.org/officeDocument/2006/relationships/image" Target="../media/image343.png"/><Relationship Id="rId19" Type="http://schemas.openxmlformats.org/officeDocument/2006/relationships/image" Target="../media/image433.png"/><Relationship Id="rId4" Type="http://schemas.openxmlformats.org/officeDocument/2006/relationships/image" Target="../media/image282.png"/><Relationship Id="rId9" Type="http://schemas.openxmlformats.org/officeDocument/2006/relationships/image" Target="../media/image332.png"/><Relationship Id="rId14" Type="http://schemas.openxmlformats.org/officeDocument/2006/relationships/image" Target="../media/image382.png"/><Relationship Id="rId22" Type="http://schemas.openxmlformats.org/officeDocument/2006/relationships/image" Target="../media/image46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3" Type="http://schemas.openxmlformats.org/officeDocument/2006/relationships/image" Target="../media/image503.png"/><Relationship Id="rId7" Type="http://schemas.openxmlformats.org/officeDocument/2006/relationships/image" Target="../media/image551.png"/><Relationship Id="rId12" Type="http://schemas.openxmlformats.org/officeDocument/2006/relationships/image" Target="../media/image602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92.png"/><Relationship Id="rId5" Type="http://schemas.openxmlformats.org/officeDocument/2006/relationships/image" Target="../media/image523.png"/><Relationship Id="rId10" Type="http://schemas.openxmlformats.org/officeDocument/2006/relationships/image" Target="../media/image582.png"/><Relationship Id="rId4" Type="http://schemas.openxmlformats.org/officeDocument/2006/relationships/image" Target="../media/image514.png"/><Relationship Id="rId9" Type="http://schemas.openxmlformats.org/officeDocument/2006/relationships/image" Target="../media/image57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1.png"/><Relationship Id="rId7" Type="http://schemas.openxmlformats.org/officeDocument/2006/relationships/image" Target="../media/image1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37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52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1.png"/><Relationship Id="rId4" Type="http://schemas.openxmlformats.org/officeDocument/2006/relationships/image" Target="../media/image66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50.png"/><Relationship Id="rId18" Type="http://schemas.openxmlformats.org/officeDocument/2006/relationships/image" Target="../media/image914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40.png"/><Relationship Id="rId17" Type="http://schemas.openxmlformats.org/officeDocument/2006/relationships/image" Target="../media/image890.png"/><Relationship Id="rId2" Type="http://schemas.openxmlformats.org/officeDocument/2006/relationships/image" Target="../media/image730.png"/><Relationship Id="rId16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30.png"/><Relationship Id="rId5" Type="http://schemas.openxmlformats.org/officeDocument/2006/relationships/image" Target="../media/image760.png"/><Relationship Id="rId15" Type="http://schemas.openxmlformats.org/officeDocument/2006/relationships/image" Target="../media/image870.png"/><Relationship Id="rId10" Type="http://schemas.openxmlformats.org/officeDocument/2006/relationships/image" Target="../media/image820.png"/><Relationship Id="rId19" Type="http://schemas.openxmlformats.org/officeDocument/2006/relationships/image" Target="../media/image920.png"/><Relationship Id="rId4" Type="http://schemas.openxmlformats.org/officeDocument/2006/relationships/image" Target="../media/image751.png"/><Relationship Id="rId9" Type="http://schemas.openxmlformats.org/officeDocument/2006/relationships/image" Target="../media/image813.png"/><Relationship Id="rId14" Type="http://schemas.openxmlformats.org/officeDocument/2006/relationships/image" Target="../media/image86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30.png"/><Relationship Id="rId18" Type="http://schemas.openxmlformats.org/officeDocument/2006/relationships/image" Target="../media/image1080.png"/><Relationship Id="rId3" Type="http://schemas.openxmlformats.org/officeDocument/2006/relationships/image" Target="../media/image770.png"/><Relationship Id="rId21" Type="http://schemas.openxmlformats.org/officeDocument/2006/relationships/image" Target="../media/image1120.png"/><Relationship Id="rId7" Type="http://schemas.openxmlformats.org/officeDocument/2006/relationships/image" Target="../media/image96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" Type="http://schemas.openxmlformats.org/officeDocument/2006/relationships/image" Target="../media/image730.png"/><Relationship Id="rId16" Type="http://schemas.openxmlformats.org/officeDocument/2006/relationships/image" Target="../media/image1060.png"/><Relationship Id="rId20" Type="http://schemas.openxmlformats.org/officeDocument/2006/relationships/image" Target="../media/image1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012.png"/><Relationship Id="rId5" Type="http://schemas.openxmlformats.org/officeDocument/2006/relationships/image" Target="../media/image940.png"/><Relationship Id="rId15" Type="http://schemas.openxmlformats.org/officeDocument/2006/relationships/image" Target="../media/image1050.png"/><Relationship Id="rId10" Type="http://schemas.openxmlformats.org/officeDocument/2006/relationships/image" Target="../media/image990.png"/><Relationship Id="rId19" Type="http://schemas.openxmlformats.org/officeDocument/2006/relationships/image" Target="../media/image1090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40.png"/><Relationship Id="rId22" Type="http://schemas.openxmlformats.org/officeDocument/2006/relationships/image" Target="../media/image11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50.png"/><Relationship Id="rId18" Type="http://schemas.openxmlformats.org/officeDocument/2006/relationships/image" Target="../media/image1312.png"/><Relationship Id="rId3" Type="http://schemas.openxmlformats.org/officeDocument/2006/relationships/image" Target="../media/image770.png"/><Relationship Id="rId21" Type="http://schemas.openxmlformats.org/officeDocument/2006/relationships/image" Target="../media/image1340.png"/><Relationship Id="rId7" Type="http://schemas.openxmlformats.org/officeDocument/2006/relationships/image" Target="../media/image1170.png"/><Relationship Id="rId12" Type="http://schemas.openxmlformats.org/officeDocument/2006/relationships/image" Target="../media/image1240.png"/><Relationship Id="rId17" Type="http://schemas.openxmlformats.org/officeDocument/2006/relationships/image" Target="../media/image1290.png"/><Relationship Id="rId2" Type="http://schemas.openxmlformats.org/officeDocument/2006/relationships/image" Target="../media/image730.png"/><Relationship Id="rId16" Type="http://schemas.openxmlformats.org/officeDocument/2006/relationships/image" Target="../media/image1280.png"/><Relationship Id="rId20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230.png"/><Relationship Id="rId5" Type="http://schemas.openxmlformats.org/officeDocument/2006/relationships/image" Target="../media/image1150.png"/><Relationship Id="rId15" Type="http://schemas.openxmlformats.org/officeDocument/2006/relationships/image" Target="../media/image1270.png"/><Relationship Id="rId10" Type="http://schemas.openxmlformats.org/officeDocument/2006/relationships/image" Target="../media/image1220.png"/><Relationship Id="rId19" Type="http://schemas.openxmlformats.org/officeDocument/2006/relationships/image" Target="../media/image1320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Relationship Id="rId14" Type="http://schemas.openxmlformats.org/officeDocument/2006/relationships/image" Target="../media/image1260.png"/><Relationship Id="rId22" Type="http://schemas.openxmlformats.org/officeDocument/2006/relationships/image" Target="../media/image135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4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1.wmf"/><Relationship Id="rId9" Type="http://schemas.openxmlformats.org/officeDocument/2006/relationships/image" Target="../media/image421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153.emf"/><Relationship Id="rId7" Type="http://schemas.openxmlformats.org/officeDocument/2006/relationships/image" Target="../media/image50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1.png"/><Relationship Id="rId10" Type="http://schemas.openxmlformats.org/officeDocument/2006/relationships/image" Target="../media/image531.png"/><Relationship Id="rId4" Type="http://schemas.openxmlformats.org/officeDocument/2006/relationships/image" Target="../media/image470.png"/><Relationship Id="rId9" Type="http://schemas.openxmlformats.org/officeDocument/2006/relationships/image" Target="../media/image52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0.png"/><Relationship Id="rId13" Type="http://schemas.openxmlformats.org/officeDocument/2006/relationships/image" Target="../media/image410.png"/><Relationship Id="rId3" Type="http://schemas.openxmlformats.org/officeDocument/2006/relationships/image" Target="../media/image1801.png"/><Relationship Id="rId7" Type="http://schemas.openxmlformats.org/officeDocument/2006/relationships/image" Target="../media/image220.png"/><Relationship Id="rId12" Type="http://schemas.openxmlformats.org/officeDocument/2006/relationships/image" Target="../media/image4000.png"/><Relationship Id="rId2" Type="http://schemas.openxmlformats.org/officeDocument/2006/relationships/image" Target="../media/image17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11" Type="http://schemas.openxmlformats.org/officeDocument/2006/relationships/image" Target="../media/image390.png"/><Relationship Id="rId5" Type="http://schemas.openxmlformats.org/officeDocument/2006/relationships/image" Target="../media/image200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1900.png"/><Relationship Id="rId9" Type="http://schemas.openxmlformats.org/officeDocument/2006/relationships/image" Target="../media/image2400.png"/><Relationship Id="rId14" Type="http://schemas.openxmlformats.org/officeDocument/2006/relationships/image" Target="../media/image4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50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490.png"/><Relationship Id="rId5" Type="http://schemas.openxmlformats.org/officeDocument/2006/relationships/image" Target="../media/image157.png"/><Relationship Id="rId10" Type="http://schemas.openxmlformats.org/officeDocument/2006/relationships/image" Target="../media/image1480.png"/><Relationship Id="rId4" Type="http://schemas.openxmlformats.org/officeDocument/2006/relationships/image" Target="../media/image156.png"/><Relationship Id="rId9" Type="http://schemas.openxmlformats.org/officeDocument/2006/relationships/image" Target="../media/image16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5.png"/><Relationship Id="rId5" Type="http://schemas.openxmlformats.org/officeDocument/2006/relationships/image" Target="../media/image611.png"/><Relationship Id="rId4" Type="http://schemas.openxmlformats.org/officeDocument/2006/relationships/image" Target="../media/image590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453065"/>
            <a:ext cx="7886700" cy="2852737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Chapter 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226853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altLang="zh-TW" sz="8000" b="1" dirty="0" smtClean="0"/>
              <a:t>Orthogonality</a:t>
            </a:r>
            <a:endParaRPr lang="en-US" altLang="zh-TW" sz="3600" b="1" dirty="0" smtClean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 smtClean="0"/>
          </a:p>
          <a:p>
            <a:pPr marL="0" lvl="1" algn="ctr">
              <a:spcBef>
                <a:spcPts val="1000"/>
              </a:spcBef>
            </a:pPr>
            <a:r>
              <a:rPr lang="en-US" altLang="zh-TW" sz="3600" dirty="0"/>
              <a:t>(</a:t>
            </a:r>
            <a:r>
              <a:rPr lang="zh-TW" altLang="en-US" sz="3600" dirty="0"/>
              <a:t>除了標註</a:t>
            </a:r>
            <a:r>
              <a:rPr lang="en-US" altLang="zh-TW" sz="36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sz="3600" dirty="0"/>
              <a:t>李宏毅教授之投影片教材</a:t>
            </a:r>
            <a:r>
              <a:rPr lang="en-US" altLang="zh-TW" sz="3600" dirty="0"/>
              <a:t>)</a:t>
            </a:r>
          </a:p>
          <a:p>
            <a:pPr algn="ctr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917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Triangle Inequality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any vectors u and v,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8" y="2397787"/>
            <a:ext cx="3679823" cy="52568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52422" y="3495638"/>
            <a:ext cx="103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Proof: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988730" y="3628981"/>
                <a:ext cx="12629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30" y="3628981"/>
                <a:ext cx="1262974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44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51704" y="3628981"/>
                <a:ext cx="3165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04" y="3628981"/>
                <a:ext cx="316503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77" r="-19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251704" y="4261599"/>
                <a:ext cx="33622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+2|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04" y="4261599"/>
                <a:ext cx="336220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30" r="-18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51704" y="4935802"/>
                <a:ext cx="359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04" y="4935802"/>
                <a:ext cx="3594189" cy="369332"/>
              </a:xfrm>
              <a:prstGeom prst="rect">
                <a:avLst/>
              </a:prstGeom>
              <a:blipFill>
                <a:blip r:embed="rId6"/>
                <a:stretch>
                  <a:fillRect l="-1525" t="-1667" r="-169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251704" y="5681900"/>
                <a:ext cx="21602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04" y="5681900"/>
                <a:ext cx="216020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17" r="-563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34459" y="4871794"/>
            <a:ext cx="351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Cauchy-Schwarz Inequality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83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Quadratic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379495"/>
            <a:ext cx="7516729" cy="1797468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How to transform an arbitrary quadratic form into one without cross terms?  -- </a:t>
            </a:r>
            <a:r>
              <a:rPr lang="en-US" altLang="zh-TW" sz="3600" dirty="0" smtClean="0">
                <a:solidFill>
                  <a:srgbClr val="FF0000"/>
                </a:solidFill>
              </a:rPr>
              <a:t>Change of Basis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97737"/>
              </p:ext>
            </p:extLst>
          </p:nvPr>
        </p:nvGraphicFramePr>
        <p:xfrm>
          <a:off x="856665" y="2353863"/>
          <a:ext cx="6804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8991360" imgH="1143000" progId="Equation.DSMT4">
                  <p:embed/>
                </p:oleObj>
              </mc:Choice>
              <mc:Fallback>
                <p:oleObj name="Equation" r:id="rId3" imgW="8991360" imgH="1143000" progId="Equation.DSMT4">
                  <p:embed/>
                  <p:pic>
                    <p:nvPicPr>
                      <p:cNvPr id="73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65" y="2353863"/>
                        <a:ext cx="6804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28650" y="1690689"/>
            <a:ext cx="296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Diagonal matrix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1363580" y="2213909"/>
            <a:ext cx="108284" cy="335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293852" y="3344717"/>
            <a:ext cx="2548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No cross term (such as x</a:t>
            </a:r>
            <a:r>
              <a:rPr lang="en-US" altLang="zh-TW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sz="2800" dirty="0" smtClean="0">
                <a:solidFill>
                  <a:srgbClr val="FF0000"/>
                </a:solidFill>
              </a:rPr>
              <a:t>x</a:t>
            </a:r>
            <a:r>
              <a:rPr lang="en-US" altLang="zh-TW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6823242" y="3104365"/>
            <a:ext cx="275390" cy="240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078" y="6437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Diagonalization of </a:t>
            </a:r>
            <a:r>
              <a:rPr lang="en-US" altLang="zh-TW" sz="4000" dirty="0" smtClean="0"/>
              <a:t>Symmetric </a:t>
            </a:r>
            <a:r>
              <a:rPr lang="en-US" altLang="zh-TW" sz="4000" dirty="0"/>
              <a:t>Matrix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-992131" y="4045991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131" y="4045991"/>
                <a:ext cx="32784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15236" y="2123220"/>
                <a:ext cx="11528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36" y="2123220"/>
                <a:ext cx="1152880" cy="461665"/>
              </a:xfrm>
              <a:prstGeom prst="rect">
                <a:avLst/>
              </a:prstGeom>
              <a:blipFill>
                <a:blip r:embed="rId3"/>
                <a:stretch>
                  <a:fillRect l="-1058" r="-10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872505" y="5134954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1486799" y="3686988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5560463" y="3758736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294020" y="2249632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72215" y="3396084"/>
                <a:ext cx="3578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215" y="3396084"/>
                <a:ext cx="3578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84713" y="3396084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13" y="3396084"/>
                <a:ext cx="78149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449844" y="1467694"/>
                <a:ext cx="1801454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44" y="1467694"/>
                <a:ext cx="1801454" cy="657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596757" y="5603764"/>
                <a:ext cx="2030684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757" y="5603764"/>
                <a:ext cx="2030684" cy="6572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1758092" y="5046720"/>
                <a:ext cx="1136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92" y="5046720"/>
                <a:ext cx="1136850" cy="461665"/>
              </a:xfrm>
              <a:prstGeom prst="rect">
                <a:avLst/>
              </a:prstGeom>
              <a:blipFill>
                <a:blip r:embed="rId8"/>
                <a:stretch>
                  <a:fillRect l="-1070" r="-107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943792" y="5114856"/>
                <a:ext cx="32871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TW" sz="24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792" y="5114856"/>
                <a:ext cx="3287182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6023845" y="2173937"/>
                <a:ext cx="2177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b="0" dirty="0" smtClean="0"/>
                  <a:t>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4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45" y="2173937"/>
                <a:ext cx="2177327" cy="461665"/>
              </a:xfrm>
              <a:prstGeom prst="rect">
                <a:avLst/>
              </a:prstGeom>
              <a:blipFill>
                <a:blip r:embed="rId10"/>
                <a:stretch>
                  <a:fillRect l="-420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42319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Singular Value </a:t>
            </a:r>
            <a:r>
              <a:rPr lang="en-US" altLang="zh-TW" b="1" dirty="0" smtClean="0"/>
              <a:t>Decomposition</a:t>
            </a:r>
            <a:r>
              <a:rPr lang="en-US" altLang="zh-TW" dirty="0" smtClean="0"/>
              <a:t>*</a:t>
            </a:r>
            <a:br>
              <a:rPr lang="en-US" altLang="zh-TW" dirty="0" smtClean="0"/>
            </a:br>
            <a:r>
              <a:rPr lang="en-US" altLang="zh-TW" sz="4000" dirty="0" smtClean="0"/>
              <a:t>(</a:t>
            </a:r>
            <a:r>
              <a:rPr lang="en-US" altLang="zh-TW" sz="4000" dirty="0"/>
              <a:t>Chapter </a:t>
            </a:r>
            <a:r>
              <a:rPr lang="en-US" altLang="zh-TW" sz="4000" dirty="0" smtClean="0"/>
              <a:t>6.7)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348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Diagonalization can only </a:t>
            </a:r>
            <a:r>
              <a:rPr lang="en-US" altLang="zh-TW" dirty="0" smtClean="0"/>
              <a:t>be applied to </a:t>
            </a:r>
            <a:r>
              <a:rPr lang="en-US" altLang="zh-TW" dirty="0"/>
              <a:t>some square matrices.</a:t>
            </a:r>
          </a:p>
          <a:p>
            <a:r>
              <a:rPr lang="en-US" altLang="zh-TW" dirty="0"/>
              <a:t>Singular value decomposition (SVD) can be applied </a:t>
            </a:r>
            <a:r>
              <a:rPr lang="en-US" altLang="zh-TW" dirty="0" smtClean="0"/>
              <a:t>to any </a:t>
            </a:r>
            <a:r>
              <a:rPr lang="en-US" altLang="zh-TW" dirty="0"/>
              <a:t>matrix.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Reference:</a:t>
            </a:r>
            <a:r>
              <a:rPr lang="zh-TW" altLang="en-US" dirty="0"/>
              <a:t> </a:t>
            </a:r>
            <a:r>
              <a:rPr lang="en-US" altLang="zh-TW" dirty="0"/>
              <a:t>Chapter </a:t>
            </a:r>
            <a:r>
              <a:rPr lang="en-US" altLang="zh-TW" dirty="0" smtClean="0"/>
              <a:t>6.7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8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SVD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m x n matrix A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3223" y="2906380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590731" y="2877523"/>
            <a:ext cx="1621809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478671" y="2877523"/>
            <a:ext cx="1087272" cy="1392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7" name="矩形 6"/>
          <p:cNvSpPr/>
          <p:nvPr/>
        </p:nvSpPr>
        <p:spPr>
          <a:xfrm>
            <a:off x="5825534" y="2877523"/>
            <a:ext cx="1199866" cy="9937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955043" y="3311627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58756" y="244471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60756" y="241585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26098" y="240060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m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95414" y="2391832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401211" y="4370364"/>
            <a:ext cx="13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Diagonal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61340" y="5477171"/>
            <a:ext cx="3014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diagonal entries are non-negative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179155" y="4625879"/>
            <a:ext cx="24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343436" y="5772175"/>
            <a:ext cx="213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Independent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051806" y="4784317"/>
            <a:ext cx="186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025400" y="3544581"/>
            <a:ext cx="191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</a:t>
            </a:r>
            <a:endParaRPr lang="zh-TW" altLang="en-US" sz="2400" dirty="0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>
            <a:off x="3411054" y="5095648"/>
            <a:ext cx="1" cy="661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7982127" y="4064623"/>
            <a:ext cx="1" cy="661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108080" y="4874912"/>
            <a:ext cx="887334" cy="6137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D511B04-AAB0-4C69-9E5B-882C0A8627C3}"/>
              </a:ext>
            </a:extLst>
          </p:cNvPr>
          <p:cNvCxnSpPr/>
          <p:nvPr/>
        </p:nvCxnSpPr>
        <p:spPr>
          <a:xfrm>
            <a:off x="4533121" y="2932432"/>
            <a:ext cx="978372" cy="90241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229EE19B-94A3-42B5-B254-5603CFAC3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983" y="-1460"/>
            <a:ext cx="3478473" cy="247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65DF81B-A1AB-4151-9AC2-84B74C382632}"/>
                  </a:ext>
                </a:extLst>
              </p:cNvPr>
              <p:cNvSpPr txBox="1"/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65DF81B-A1AB-4151-9AC2-84B74C382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blipFill>
                <a:blip r:embed="rId4"/>
                <a:stretch>
                  <a:fillRect l="-808" r="-202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771B23D0-9F9C-4C9B-9455-A25F5ABC88DB}"/>
              </a:ext>
            </a:extLst>
          </p:cNvPr>
          <p:cNvSpPr txBox="1"/>
          <p:nvPr/>
        </p:nvSpPr>
        <p:spPr>
          <a:xfrm>
            <a:off x="2728945" y="692184"/>
            <a:ext cx="207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Singular values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064234" y="3144495"/>
                <a:ext cx="1953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34" y="3144495"/>
                <a:ext cx="1953355" cy="369332"/>
              </a:xfrm>
              <a:prstGeom prst="rect">
                <a:avLst/>
              </a:prstGeom>
              <a:blipFill>
                <a:blip r:embed="rId5"/>
                <a:stretch>
                  <a:fillRect l="-2813" t="-10000" r="-6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317846" y="4350705"/>
                <a:ext cx="2051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46" y="4350705"/>
                <a:ext cx="2051139" cy="369332"/>
              </a:xfrm>
              <a:prstGeom prst="rect">
                <a:avLst/>
              </a:prstGeom>
              <a:blipFill>
                <a:blip r:embed="rId6"/>
                <a:stretch>
                  <a:fillRect l="-2374" t="-10000" r="-29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9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5" grpId="0"/>
      <p:bldP spid="2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SVD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m x n matrix A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945877" y="4303806"/>
            <a:ext cx="300371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What is the rank of A?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3223" y="2906380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90731" y="2877523"/>
            <a:ext cx="1621809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4478671" y="2877523"/>
            <a:ext cx="1087272" cy="1392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22" name="矩形 21"/>
          <p:cNvSpPr/>
          <p:nvPr/>
        </p:nvSpPr>
        <p:spPr>
          <a:xfrm>
            <a:off x="5825534" y="2877523"/>
            <a:ext cx="1199866" cy="9937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955043" y="3311627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58756" y="244471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524163" y="241585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926098" y="240060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m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995414" y="2391832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730436" y="4848190"/>
            <a:ext cx="5617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If A is a m x n matrix, and B is a n x k matrix.</a:t>
            </a:r>
          </a:p>
        </p:txBody>
      </p:sp>
      <p:sp>
        <p:nvSpPr>
          <p:cNvPr id="32" name="矩形 31"/>
          <p:cNvSpPr/>
          <p:nvPr/>
        </p:nvSpPr>
        <p:spPr>
          <a:xfrm>
            <a:off x="730436" y="5749647"/>
            <a:ext cx="384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If B is a matrix of rank n, 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852166" y="5298453"/>
                <a:ext cx="514660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𝑅𝑎𝑛𝑘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𝑅𝑎𝑛𝑘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166" y="5298453"/>
                <a:ext cx="5146601" cy="4168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732761" y="6214277"/>
            <a:ext cx="385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If A is a matrix of rank n, 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572000" y="5822886"/>
                <a:ext cx="3029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822886"/>
                <a:ext cx="30291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1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572000" y="6296071"/>
                <a:ext cx="3040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96071"/>
                <a:ext cx="304083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0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1826140B-C457-4470-B9D9-DA3C18E3CEF0}"/>
              </a:ext>
            </a:extLst>
          </p:cNvPr>
          <p:cNvSpPr txBox="1"/>
          <p:nvPr/>
        </p:nvSpPr>
        <p:spPr>
          <a:xfrm>
            <a:off x="4401211" y="4370364"/>
            <a:ext cx="13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Diagonal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09360A1-5E06-4558-9EF9-02456BC97538}"/>
              </a:ext>
            </a:extLst>
          </p:cNvPr>
          <p:cNvSpPr txBox="1"/>
          <p:nvPr/>
        </p:nvSpPr>
        <p:spPr>
          <a:xfrm>
            <a:off x="2161038" y="4378468"/>
            <a:ext cx="24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26CAFE1-AED1-44F0-9E6C-D79DDC6F8D80}"/>
              </a:ext>
            </a:extLst>
          </p:cNvPr>
          <p:cNvSpPr txBox="1"/>
          <p:nvPr/>
        </p:nvSpPr>
        <p:spPr>
          <a:xfrm>
            <a:off x="7021041" y="3168835"/>
            <a:ext cx="191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</a:t>
            </a:r>
            <a:endParaRPr lang="zh-TW" altLang="en-US" sz="2400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0CBFAAB7-7DBF-4596-850B-0D4E0A239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983" y="-1460"/>
            <a:ext cx="3478473" cy="247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90B494E-0982-42A3-8A41-65E4B8E2C323}"/>
                  </a:ext>
                </a:extLst>
              </p:cNvPr>
              <p:cNvSpPr txBox="1"/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90B494E-0982-42A3-8A41-65E4B8E2C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blipFill>
                <a:blip r:embed="rId3"/>
                <a:stretch>
                  <a:fillRect l="-808" r="-202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D64ACF8-C856-4435-BE51-BF4D4E5643A3}"/>
                  </a:ext>
                </a:extLst>
              </p:cNvPr>
              <p:cNvSpPr txBox="1"/>
              <p:nvPr/>
            </p:nvSpPr>
            <p:spPr>
              <a:xfrm>
                <a:off x="2692745" y="2891401"/>
                <a:ext cx="1454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𝑅𝑎𝑛𝑘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D64ACF8-C856-4435-BE51-BF4D4E56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45" y="2891401"/>
                <a:ext cx="1454822" cy="369332"/>
              </a:xfrm>
              <a:prstGeom prst="rect">
                <a:avLst/>
              </a:prstGeom>
              <a:blipFill>
                <a:blip r:embed="rId7"/>
                <a:stretch>
                  <a:fillRect l="-4622" r="-210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70140BD-7BCF-428C-B8AD-D9088C17A263}"/>
                  </a:ext>
                </a:extLst>
              </p:cNvPr>
              <p:cNvSpPr txBox="1"/>
              <p:nvPr/>
            </p:nvSpPr>
            <p:spPr>
              <a:xfrm>
                <a:off x="5767435" y="2865564"/>
                <a:ext cx="1373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𝑅𝑎𝑛𝑘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70140BD-7BCF-428C-B8AD-D9088C17A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435" y="2865564"/>
                <a:ext cx="1373068" cy="369332"/>
              </a:xfrm>
              <a:prstGeom prst="rect">
                <a:avLst/>
              </a:prstGeom>
              <a:blipFill>
                <a:blip r:embed="rId8"/>
                <a:stretch>
                  <a:fillRect l="-4889" r="-26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A1CE952A-36F0-4480-9836-379D96B51AC7}"/>
                  </a:ext>
                </a:extLst>
              </p:cNvPr>
              <p:cNvSpPr txBox="1"/>
              <p:nvPr/>
            </p:nvSpPr>
            <p:spPr>
              <a:xfrm>
                <a:off x="4322671" y="2877523"/>
                <a:ext cx="1373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𝑅𝑎𝑛𝑘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A1CE952A-36F0-4480-9836-379D96B51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71" y="2877523"/>
                <a:ext cx="1373068" cy="369332"/>
              </a:xfrm>
              <a:prstGeom prst="rect">
                <a:avLst/>
              </a:prstGeom>
              <a:blipFill>
                <a:blip r:embed="rId9"/>
                <a:stretch>
                  <a:fillRect l="-4889" r="-444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A1370EC4-0936-49E1-AD2C-BC3F9A3EAA7A}"/>
                  </a:ext>
                </a:extLst>
              </p:cNvPr>
              <p:cNvSpPr txBox="1"/>
              <p:nvPr/>
            </p:nvSpPr>
            <p:spPr>
              <a:xfrm>
                <a:off x="708310" y="4314613"/>
                <a:ext cx="1373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𝑅𝑎𝑛𝑘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A1370EC4-0936-49E1-AD2C-BC3F9A3E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0" y="4314613"/>
                <a:ext cx="1373068" cy="369332"/>
              </a:xfrm>
              <a:prstGeom prst="rect">
                <a:avLst/>
              </a:prstGeom>
              <a:blipFill>
                <a:blip r:embed="rId10"/>
                <a:stretch>
                  <a:fillRect l="-4889" r="-444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8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/>
      <p:bldP spid="32" grpId="0"/>
      <p:bldP spid="33" grpId="0"/>
      <p:bldP spid="34" grpId="0"/>
      <p:bldP spid="35" grpId="0"/>
      <p:bldP spid="36" grpId="0"/>
      <p:bldP spid="43" grpId="0"/>
      <p:bldP spid="44" grpId="0"/>
      <p:bldP spid="45" grpId="0"/>
      <p:bldP spid="4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475904"/>
                <a:ext cx="78867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TW" dirty="0"/>
                  <a:t>Four fundamental </a:t>
                </a:r>
                <a:br>
                  <a:rPr lang="en-US" altLang="zh-TW" dirty="0"/>
                </a:br>
                <a:r>
                  <a:rPr lang="en-US" altLang="zh-TW" dirty="0" smtClean="0"/>
                  <a:t>subspaces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of </a:t>
                </a:r>
                <a:r>
                  <a:rPr lang="en-US" altLang="zh-TW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m</a:t>
                </a:r>
                <a:br>
                  <a:rPr lang="en-US" altLang="zh-TW" baseline="30000" dirty="0">
                    <a:solidFill>
                      <a:srgbClr val="0000FF"/>
                    </a:solidFill>
                  </a:rPr>
                </a:b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75904"/>
                <a:ext cx="7886700" cy="1325563"/>
              </a:xfrm>
              <a:blipFill>
                <a:blip r:embed="rId15"/>
                <a:stretch>
                  <a:fillRect l="-2705" t="-49083" b="-14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 rot="3061832">
            <a:off x="1394086" y="2589968"/>
            <a:ext cx="1948721" cy="1693889"/>
          </a:xfrm>
          <a:prstGeom prst="rect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rot="2585937">
            <a:off x="5342454" y="2582274"/>
            <a:ext cx="1948721" cy="1693889"/>
          </a:xfrm>
          <a:prstGeom prst="rect">
            <a:avLst/>
          </a:prstGeom>
          <a:solidFill>
            <a:srgbClr val="A7CD3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rot="8315378">
            <a:off x="2127645" y="4784557"/>
            <a:ext cx="753539" cy="1485769"/>
          </a:xfrm>
          <a:prstGeom prst="rect">
            <a:avLst/>
          </a:prstGeom>
          <a:solidFill>
            <a:srgbClr val="F4B18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3218857">
            <a:off x="5906115" y="4780711"/>
            <a:ext cx="753539" cy="1485769"/>
          </a:xfrm>
          <a:prstGeom prst="rect">
            <a:avLst/>
          </a:prstGeom>
          <a:solidFill>
            <a:srgbClr val="DF99AB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6089" y="4247628"/>
                <a:ext cx="1836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sz="2400" baseline="30000" dirty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sz="2400" baseline="30000" dirty="0">
                    <a:solidFill>
                      <a:srgbClr val="0000FF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089" y="4247628"/>
                <a:ext cx="1836249" cy="461665"/>
              </a:xfrm>
              <a:prstGeom prst="rect">
                <a:avLst/>
              </a:prstGeom>
              <a:blipFill>
                <a:blip r:embed="rId16"/>
                <a:stretch>
                  <a:fillRect l="-99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992653" y="4232038"/>
                <a:ext cx="36173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solidFill>
                            <a:srgbClr val="FF00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3200" baseline="30000" dirty="0">
                          <a:solidFill>
                            <a:srgbClr val="FF0000"/>
                          </a:solidFill>
                        </a:rPr>
                        <m:t>m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53" y="4232038"/>
                <a:ext cx="361736" cy="584775"/>
              </a:xfrm>
              <a:prstGeom prst="rect">
                <a:avLst/>
              </a:prstGeom>
              <a:blipFill>
                <a:blip r:embed="rId6"/>
                <a:stretch>
                  <a:fillRect r="-42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0804" y="4232038"/>
                <a:ext cx="36173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solidFill>
                            <a:srgbClr val="FF00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3200" b="0" i="0" baseline="30000" dirty="0" smtClean="0">
                          <a:solidFill>
                            <a:srgbClr val="FF0000"/>
                          </a:solidFill>
                        </a:rPr>
                        <m:t>n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04" y="4232038"/>
                <a:ext cx="361736" cy="584775"/>
              </a:xfrm>
              <a:prstGeom prst="rect">
                <a:avLst/>
              </a:prstGeom>
              <a:blipFill>
                <a:blip r:embed="rId7"/>
                <a:stretch>
                  <a:fillRect r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6394008" y="4669456"/>
            <a:ext cx="106545" cy="111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241255" y="4669456"/>
            <a:ext cx="106545" cy="111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92540" y="3047708"/>
                <a:ext cx="2080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Orthonormal basis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40" y="3047708"/>
                <a:ext cx="2080591" cy="646331"/>
              </a:xfrm>
              <a:prstGeom prst="rect">
                <a:avLst/>
              </a:prstGeom>
              <a:blipFill>
                <a:blip r:embed="rId8"/>
                <a:stretch>
                  <a:fillRect l="-2339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730461" y="5233986"/>
                <a:ext cx="2080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Orthonormal basis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61" y="5233986"/>
                <a:ext cx="2080591" cy="646331"/>
              </a:xfrm>
              <a:prstGeom prst="rect">
                <a:avLst/>
              </a:prstGeom>
              <a:blipFill>
                <a:blip r:embed="rId9"/>
                <a:stretch>
                  <a:fillRect l="-2639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16188" y="6273225"/>
                <a:ext cx="159118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Null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A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88" y="6273225"/>
                <a:ext cx="159118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235211" y="2028214"/>
                <a:ext cx="159118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Row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A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11" y="2028214"/>
                <a:ext cx="159118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460257" y="3218114"/>
                <a:ext cx="2080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Orthonormal basis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57" y="3218114"/>
                <a:ext cx="2080591" cy="646331"/>
              </a:xfrm>
              <a:prstGeom prst="rect">
                <a:avLst/>
              </a:prstGeom>
              <a:blipFill>
                <a:blip r:embed="rId12"/>
                <a:stretch>
                  <a:fillRect l="-2639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514963" y="5184406"/>
                <a:ext cx="2080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Orthonormal basis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63" y="5184406"/>
                <a:ext cx="2080591" cy="646331"/>
              </a:xfrm>
              <a:prstGeom prst="rect">
                <a:avLst/>
              </a:prstGeom>
              <a:blipFill>
                <a:blip r:embed="rId13"/>
                <a:stretch>
                  <a:fillRect l="-2639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429033" y="6273224"/>
                <a:ext cx="159118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Null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altLang="zh-TW" sz="3200" b="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zh-TW" altLang="en-US" sz="3200" baseline="300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033" y="6273224"/>
                <a:ext cx="159118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988590" y="2180767"/>
                <a:ext cx="159118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Col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200" b="0" i="0" dirty="0" smtClean="0">
                          <a:solidFill>
                            <a:srgbClr val="FF0000"/>
                          </a:solidFill>
                        </a:rPr>
                        <m:t>A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590" y="2180767"/>
                <a:ext cx="159118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3349820" y="866000"/>
            <a:ext cx="1002690" cy="923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4808655" y="846862"/>
            <a:ext cx="1369575" cy="923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51" name="矩形 50"/>
          <p:cNvSpPr/>
          <p:nvPr/>
        </p:nvSpPr>
        <p:spPr>
          <a:xfrm>
            <a:off x="6402971" y="846862"/>
            <a:ext cx="918173" cy="923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52" name="矩形 51"/>
          <p:cNvSpPr/>
          <p:nvPr/>
        </p:nvSpPr>
        <p:spPr>
          <a:xfrm>
            <a:off x="7540361" y="846862"/>
            <a:ext cx="1039415" cy="6964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271833" y="1134759"/>
            <a:ext cx="612755" cy="34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3421099" y="475735"/>
            <a:ext cx="100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387842" y="475735"/>
            <a:ext cx="96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049939" y="485708"/>
            <a:ext cx="98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m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670353" y="453496"/>
            <a:ext cx="841338" cy="30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</a:t>
            </a:r>
            <a:endParaRPr lang="zh-TW" altLang="en-US" sz="2400" dirty="0"/>
          </a:p>
        </p:txBody>
      </p: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9D511B04-AAB0-4C69-9E5B-882C0A8627C3}"/>
              </a:ext>
            </a:extLst>
          </p:cNvPr>
          <p:cNvCxnSpPr/>
          <p:nvPr/>
        </p:nvCxnSpPr>
        <p:spPr>
          <a:xfrm>
            <a:off x="6448952" y="883278"/>
            <a:ext cx="826209" cy="59848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7326763" y="1483853"/>
                <a:ext cx="1637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63" y="1483853"/>
                <a:ext cx="1637563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4655304" y="1744343"/>
                <a:ext cx="1719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304" y="1744343"/>
                <a:ext cx="1719317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0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SVD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m x n matrix A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63223" y="2906380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90731" y="2877523"/>
            <a:ext cx="1621809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4478671" y="2877523"/>
            <a:ext cx="1087272" cy="1392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22" name="矩形 21"/>
          <p:cNvSpPr/>
          <p:nvPr/>
        </p:nvSpPr>
        <p:spPr>
          <a:xfrm>
            <a:off x="5825534" y="2877523"/>
            <a:ext cx="1199866" cy="9937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955043" y="3311627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58756" y="244471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524163" y="241585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926098" y="240060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m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995414" y="2391832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</a:t>
            </a:r>
            <a:endParaRPr lang="zh-TW" altLang="en-US" sz="2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983" y="-1460"/>
            <a:ext cx="3478473" cy="24702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38647" y="1421451"/>
            <a:ext cx="3127681" cy="96455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254319" y="-43638"/>
            <a:ext cx="1412009" cy="243546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478671" y="3712190"/>
            <a:ext cx="1105290" cy="58626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306474" y="2901550"/>
            <a:ext cx="277487" cy="1396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508453" y="2895096"/>
            <a:ext cx="728646" cy="137449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 rot="5400000">
            <a:off x="6298463" y="3114819"/>
            <a:ext cx="278780" cy="1238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29524" y="5148909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38" name="矩形 37"/>
          <p:cNvSpPr/>
          <p:nvPr/>
        </p:nvSpPr>
        <p:spPr>
          <a:xfrm>
            <a:off x="3398264" y="5174468"/>
            <a:ext cx="931265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39" name="矩形 38"/>
          <p:cNvSpPr/>
          <p:nvPr/>
        </p:nvSpPr>
        <p:spPr>
          <a:xfrm>
            <a:off x="4451375" y="5195489"/>
            <a:ext cx="771098" cy="717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  <a:r>
              <a:rPr lang="en-US" altLang="zh-TW" sz="2800" dirty="0"/>
              <a:t>’</a:t>
            </a:r>
            <a:endParaRPr lang="zh-TW" altLang="en-US" sz="2800" dirty="0"/>
          </a:p>
        </p:txBody>
      </p:sp>
      <p:sp>
        <p:nvSpPr>
          <p:cNvPr id="40" name="矩形 39"/>
          <p:cNvSpPr/>
          <p:nvPr/>
        </p:nvSpPr>
        <p:spPr>
          <a:xfrm>
            <a:off x="5421139" y="5195489"/>
            <a:ext cx="1199866" cy="705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921344" y="5554156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925057" y="4687244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338780" y="4782177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 x k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507575" y="4747343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 x n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362993" y="4746207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k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634694C2-C690-4CE2-BC01-36FCC1944C21}"/>
                  </a:ext>
                </a:extLst>
              </p:cNvPr>
              <p:cNvSpPr txBox="1"/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634694C2-C690-4CE2-BC01-36FCC1944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blipFill>
                <a:blip r:embed="rId3"/>
                <a:stretch>
                  <a:fillRect l="-808" r="-202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6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51" grpId="0"/>
      <p:bldP spid="5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269" y="60776"/>
            <a:ext cx="7886700" cy="1325563"/>
          </a:xfrm>
        </p:spPr>
        <p:txBody>
          <a:bodyPr/>
          <a:lstStyle/>
          <a:p>
            <a:r>
              <a:rPr lang="en-US" altLang="zh-TW" dirty="0"/>
              <a:t>Summation of Matrices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89751" y="3733946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751" y="3733946"/>
                <a:ext cx="375937" cy="369332"/>
              </a:xfrm>
              <a:prstGeom prst="rect">
                <a:avLst/>
              </a:prstGeom>
              <a:blipFill>
                <a:blip r:embed="rId2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827161" y="3706292"/>
                <a:ext cx="2966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161" y="3706292"/>
                <a:ext cx="296673" cy="369332"/>
              </a:xfrm>
              <a:prstGeom prst="rect">
                <a:avLst/>
              </a:prstGeom>
              <a:blipFill>
                <a:blip r:embed="rId3"/>
                <a:stretch>
                  <a:fillRect l="-27083" r="-2708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348658" y="3730671"/>
                <a:ext cx="4029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8" y="3730671"/>
                <a:ext cx="402931" cy="369332"/>
              </a:xfrm>
              <a:prstGeom prst="rect">
                <a:avLst/>
              </a:prstGeom>
              <a:blipFill>
                <a:blip r:embed="rId4"/>
                <a:stretch>
                  <a:fillRect l="-9091" r="-3030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2341647" y="2045531"/>
            <a:ext cx="2308372" cy="1638300"/>
            <a:chOff x="2295821" y="1959167"/>
            <a:chExt cx="2308372" cy="1638300"/>
          </a:xfrm>
        </p:grpSpPr>
        <p:sp>
          <p:nvSpPr>
            <p:cNvPr id="13" name="矩形 12"/>
            <p:cNvSpPr/>
            <p:nvPr/>
          </p:nvSpPr>
          <p:spPr>
            <a:xfrm>
              <a:off x="2295821" y="1959167"/>
              <a:ext cx="279400" cy="16383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80007" y="1959167"/>
              <a:ext cx="279400" cy="16383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19746" y="1959167"/>
              <a:ext cx="279400" cy="16383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24793" y="1959167"/>
              <a:ext cx="279400" cy="16383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593888" y="2619232"/>
              <a:ext cx="629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……</a:t>
              </a:r>
              <a:endParaRPr lang="zh-TW" alt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236644" y="370629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44" y="3706292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609713" y="1671711"/>
                <a:ext cx="402803" cy="3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13" y="1671711"/>
                <a:ext cx="402803" cy="373820"/>
              </a:xfrm>
              <a:prstGeom prst="rect">
                <a:avLst/>
              </a:prstGeom>
              <a:blipFill>
                <a:blip r:embed="rId6"/>
                <a:stretch>
                  <a:fillRect l="-18182" r="-454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609712" y="2146373"/>
                <a:ext cx="402803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12" y="2146373"/>
                <a:ext cx="402803" cy="374526"/>
              </a:xfrm>
              <a:prstGeom prst="rect">
                <a:avLst/>
              </a:prstGeom>
              <a:blipFill>
                <a:blip r:embed="rId7"/>
                <a:stretch>
                  <a:fillRect l="-18182" r="-454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623415" y="3790489"/>
                <a:ext cx="402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15" y="3790489"/>
                <a:ext cx="402803" cy="369332"/>
              </a:xfrm>
              <a:prstGeom prst="rect">
                <a:avLst/>
              </a:prstGeom>
              <a:blipFill>
                <a:blip r:embed="rId8"/>
                <a:stretch>
                  <a:fillRect l="-18182" r="-454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829431" y="1718921"/>
            <a:ext cx="1638300" cy="2395934"/>
            <a:chOff x="4783605" y="1632557"/>
            <a:chExt cx="1638300" cy="2395934"/>
          </a:xfrm>
        </p:grpSpPr>
        <p:sp>
          <p:nvSpPr>
            <p:cNvPr id="6" name="矩形 5"/>
            <p:cNvSpPr/>
            <p:nvPr/>
          </p:nvSpPr>
          <p:spPr>
            <a:xfrm rot="5400000">
              <a:off x="5463055" y="953107"/>
              <a:ext cx="279400" cy="1638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5463055" y="1461107"/>
              <a:ext cx="279400" cy="1638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5463055" y="1969107"/>
              <a:ext cx="279400" cy="1638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5463055" y="3069641"/>
              <a:ext cx="279400" cy="1638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 rot="5400000">
              <a:off x="5344016" y="3121536"/>
              <a:ext cx="629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……</a:t>
              </a:r>
              <a:endParaRPr lang="zh-TW" alt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609712" y="2645012"/>
                <a:ext cx="402803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12" y="2645012"/>
                <a:ext cx="402803" cy="374526"/>
              </a:xfrm>
              <a:prstGeom prst="rect">
                <a:avLst/>
              </a:prstGeom>
              <a:blipFill>
                <a:blip r:embed="rId9"/>
                <a:stretch>
                  <a:fillRect l="-18182" r="-454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2322686" y="4409707"/>
                <a:ext cx="4300729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686" y="4409707"/>
                <a:ext cx="4300729" cy="4369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3382345" y="5184460"/>
            <a:ext cx="250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matrices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3100153" y="4922634"/>
            <a:ext cx="830784" cy="485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>
            <a:off x="5278927" y="4884627"/>
            <a:ext cx="893018" cy="517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4236466" y="4884627"/>
            <a:ext cx="337803" cy="37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3280792" y="5792503"/>
            <a:ext cx="1964964" cy="711048"/>
            <a:chOff x="3280792" y="5792503"/>
            <a:chExt cx="1964964" cy="711048"/>
          </a:xfrm>
        </p:grpSpPr>
        <p:sp>
          <p:nvSpPr>
            <p:cNvPr id="34" name="矩形 33"/>
            <p:cNvSpPr/>
            <p:nvPr/>
          </p:nvSpPr>
          <p:spPr>
            <a:xfrm>
              <a:off x="4003525" y="5792503"/>
              <a:ext cx="157707" cy="71104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4615348" y="5400852"/>
              <a:ext cx="141431" cy="924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280792" y="5947153"/>
                  <a:ext cx="849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792" y="5947153"/>
                  <a:ext cx="84938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/>
                <p:cNvSpPr txBox="1"/>
                <p:nvPr/>
              </p:nvSpPr>
              <p:spPr>
                <a:xfrm>
                  <a:off x="4396371" y="5910551"/>
                  <a:ext cx="849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9" name="文字方塊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371" y="5910551"/>
                  <a:ext cx="84938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右大括弧 39"/>
          <p:cNvSpPr/>
          <p:nvPr/>
        </p:nvSpPr>
        <p:spPr>
          <a:xfrm rot="5400000" flipH="1">
            <a:off x="5568772" y="860126"/>
            <a:ext cx="169084" cy="1378856"/>
          </a:xfrm>
          <a:prstGeom prst="rightBrace">
            <a:avLst>
              <a:gd name="adj1" fmla="val 91484"/>
              <a:gd name="adj2" fmla="val 481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4510319" y="876191"/>
            <a:ext cx="250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dirty="0" smtClean="0">
                <a:solidFill>
                  <a:srgbClr val="FF0000"/>
                </a:solidFill>
              </a:rPr>
              <a:t>p</a:t>
            </a:r>
            <a:r>
              <a:rPr lang="en-US" altLang="zh-TW" sz="2800" dirty="0" smtClean="0">
                <a:solidFill>
                  <a:srgbClr val="FF0000"/>
                </a:solidFill>
              </a:rPr>
              <a:t> columns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SVD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m x n matrix A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947032" y="3067020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38" name="矩形 37"/>
          <p:cNvSpPr/>
          <p:nvPr/>
        </p:nvSpPr>
        <p:spPr>
          <a:xfrm>
            <a:off x="3515772" y="3092579"/>
            <a:ext cx="931265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39" name="矩形 38"/>
          <p:cNvSpPr/>
          <p:nvPr/>
        </p:nvSpPr>
        <p:spPr>
          <a:xfrm>
            <a:off x="4568883" y="3113600"/>
            <a:ext cx="771098" cy="717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  <a:r>
              <a:rPr lang="en-US" altLang="zh-TW" sz="2800" dirty="0"/>
              <a:t>’</a:t>
            </a:r>
            <a:endParaRPr lang="zh-TW" altLang="en-US" sz="2800" dirty="0"/>
          </a:p>
        </p:txBody>
      </p:sp>
      <p:sp>
        <p:nvSpPr>
          <p:cNvPr id="40" name="矩形 39"/>
          <p:cNvSpPr/>
          <p:nvPr/>
        </p:nvSpPr>
        <p:spPr>
          <a:xfrm>
            <a:off x="5538647" y="3113600"/>
            <a:ext cx="1199866" cy="705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038852" y="3472267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042565" y="260535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456288" y="270028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 x k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625083" y="2665454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 x n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480501" y="266431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k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953074" y="4466807"/>
                <a:ext cx="21990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074" y="4466807"/>
                <a:ext cx="2199064" cy="369332"/>
              </a:xfrm>
              <a:prstGeom prst="rect">
                <a:avLst/>
              </a:prstGeom>
              <a:blipFill>
                <a:blip r:embed="rId4"/>
                <a:stretch>
                  <a:fillRect l="-2216" t="-10000" r="-2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372863" y="3851950"/>
                <a:ext cx="2098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863" y="3851950"/>
                <a:ext cx="2098075" cy="369332"/>
              </a:xfrm>
              <a:prstGeom prst="rect">
                <a:avLst/>
              </a:prstGeom>
              <a:blipFill>
                <a:blip r:embed="rId5"/>
                <a:stretch>
                  <a:fillRect l="-2319" t="-10000" r="-58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947032" y="5065817"/>
                <a:ext cx="7375545" cy="576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32" y="5065817"/>
                <a:ext cx="7375545" cy="576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44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480501" y="6189239"/>
            <a:ext cx="252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m x n</a:t>
            </a:r>
            <a:endParaRPr lang="zh-TW" altLang="en-US" sz="2000" dirty="0"/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Rank 1 matrices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>
            <a:off x="2953074" y="5789505"/>
            <a:ext cx="1076019" cy="623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5377083" y="5759010"/>
            <a:ext cx="1361430" cy="648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4476788" y="5767165"/>
            <a:ext cx="195637" cy="495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51" grpId="0"/>
      <p:bldP spid="52" grpId="0"/>
      <p:bldP spid="30" grpId="0"/>
      <p:bldP spid="35" grpId="0"/>
      <p:bldP spid="4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4AA7568-E812-453C-BEC1-BECC1E242580}"/>
              </a:ext>
            </a:extLst>
          </p:cNvPr>
          <p:cNvSpPr txBox="1"/>
          <p:nvPr/>
        </p:nvSpPr>
        <p:spPr>
          <a:xfrm>
            <a:off x="777722" y="221443"/>
            <a:ext cx="103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Proof: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1A37A88-1D8A-4F8B-B3C9-E875D19F15F8}"/>
                  </a:ext>
                </a:extLst>
              </p:cNvPr>
              <p:cNvSpPr txBox="1"/>
              <p:nvPr/>
            </p:nvSpPr>
            <p:spPr>
              <a:xfrm>
                <a:off x="3026830" y="354786"/>
                <a:ext cx="12629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1A37A88-1D8A-4F8B-B3C9-E875D19F1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30" y="354786"/>
                <a:ext cx="1262974" cy="369332"/>
              </a:xfrm>
              <a:prstGeom prst="rect">
                <a:avLst/>
              </a:prstGeom>
              <a:blipFill>
                <a:blip r:embed="rId3"/>
                <a:stretch>
                  <a:fillRect r="-144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AE8205F-4046-40D9-8C36-9B5F9BC30255}"/>
                  </a:ext>
                </a:extLst>
              </p:cNvPr>
              <p:cNvSpPr txBox="1"/>
              <p:nvPr/>
            </p:nvSpPr>
            <p:spPr>
              <a:xfrm>
                <a:off x="4289804" y="354786"/>
                <a:ext cx="3165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AE8205F-4046-40D9-8C36-9B5F9BC3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804" y="354786"/>
                <a:ext cx="3165034" cy="369332"/>
              </a:xfrm>
              <a:prstGeom prst="rect">
                <a:avLst/>
              </a:prstGeom>
              <a:blipFill>
                <a:blip r:embed="rId4"/>
                <a:stretch>
                  <a:fillRect l="-578" r="-38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7CD9DE-49EE-4082-AAE2-5B8D968E68AC}"/>
                  </a:ext>
                </a:extLst>
              </p:cNvPr>
              <p:cNvSpPr txBox="1"/>
              <p:nvPr/>
            </p:nvSpPr>
            <p:spPr>
              <a:xfrm>
                <a:off x="4289804" y="987404"/>
                <a:ext cx="33622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+2|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7CD9DE-49EE-4082-AAE2-5B8D968E6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804" y="987404"/>
                <a:ext cx="3362202" cy="369332"/>
              </a:xfrm>
              <a:prstGeom prst="rect">
                <a:avLst/>
              </a:prstGeom>
              <a:blipFill>
                <a:blip r:embed="rId5"/>
                <a:stretch>
                  <a:fillRect l="-1815" r="-363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77982CB-CAF0-44DD-970B-54CCDC7AA690}"/>
                  </a:ext>
                </a:extLst>
              </p:cNvPr>
              <p:cNvSpPr txBox="1"/>
              <p:nvPr/>
            </p:nvSpPr>
            <p:spPr>
              <a:xfrm>
                <a:off x="4251704" y="5520002"/>
                <a:ext cx="359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77982CB-CAF0-44DD-970B-54CCDC7AA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04" y="5520002"/>
                <a:ext cx="3594189" cy="369332"/>
              </a:xfrm>
              <a:prstGeom prst="rect">
                <a:avLst/>
              </a:prstGeom>
              <a:blipFill>
                <a:blip r:embed="rId6"/>
                <a:stretch>
                  <a:fillRect l="-1525" t="-1667" r="-169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87838E7-A2F6-4724-B7E9-3CC8BD4113BB}"/>
                  </a:ext>
                </a:extLst>
              </p:cNvPr>
              <p:cNvSpPr txBox="1"/>
              <p:nvPr/>
            </p:nvSpPr>
            <p:spPr>
              <a:xfrm>
                <a:off x="4251704" y="6151800"/>
                <a:ext cx="21602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87838E7-A2F6-4724-B7E9-3CC8BD41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04" y="6151800"/>
                <a:ext cx="2160207" cy="369332"/>
              </a:xfrm>
              <a:prstGeom prst="rect">
                <a:avLst/>
              </a:prstGeom>
              <a:blipFill>
                <a:blip r:embed="rId7"/>
                <a:stretch>
                  <a:fillRect l="-2817" r="-563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E29E896C-4BAF-48B5-B2B2-82B7621DE4E2}"/>
              </a:ext>
            </a:extLst>
          </p:cNvPr>
          <p:cNvSpPr/>
          <p:nvPr/>
        </p:nvSpPr>
        <p:spPr>
          <a:xfrm>
            <a:off x="734459" y="5455994"/>
            <a:ext cx="351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Cauchy-Schwarz Inequality</a:t>
            </a:r>
            <a:endParaRPr lang="zh-TW" altLang="en-US" sz="2400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316E0BA4-DE63-490E-A4BC-E769A6825719}"/>
              </a:ext>
            </a:extLst>
          </p:cNvPr>
          <p:cNvCxnSpPr/>
          <p:nvPr/>
        </p:nvCxnSpPr>
        <p:spPr>
          <a:xfrm>
            <a:off x="-238836" y="1479566"/>
            <a:ext cx="96216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D7609D9-5477-4449-A382-0205EDB4F8D9}"/>
              </a:ext>
            </a:extLst>
          </p:cNvPr>
          <p:cNvCxnSpPr/>
          <p:nvPr/>
        </p:nvCxnSpPr>
        <p:spPr>
          <a:xfrm>
            <a:off x="-345743" y="5399964"/>
            <a:ext cx="96216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82C17DA-9A02-4297-A406-3FBC1679A051}"/>
                  </a:ext>
                </a:extLst>
              </p:cNvPr>
              <p:cNvSpPr txBox="1"/>
              <p:nvPr/>
            </p:nvSpPr>
            <p:spPr>
              <a:xfrm>
                <a:off x="300323" y="1695239"/>
                <a:ext cx="248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82C17DA-9A02-4297-A406-3FBC1679A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3" y="1695239"/>
                <a:ext cx="2483820" cy="369332"/>
              </a:xfrm>
              <a:prstGeom prst="rect">
                <a:avLst/>
              </a:prstGeom>
              <a:blipFill>
                <a:blip r:embed="rId8"/>
                <a:stretch>
                  <a:fillRect l="-392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B7786338-6561-4D94-B2A5-FE9DE88F2581}"/>
              </a:ext>
            </a:extLst>
          </p:cNvPr>
          <p:cNvSpPr txBox="1"/>
          <p:nvPr/>
        </p:nvSpPr>
        <p:spPr>
          <a:xfrm>
            <a:off x="217715" y="2181641"/>
            <a:ext cx="103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Proof: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5257F79-6894-494D-B0C0-67F8B6E2F7BF}"/>
                  </a:ext>
                </a:extLst>
              </p:cNvPr>
              <p:cNvSpPr txBox="1"/>
              <p:nvPr/>
            </p:nvSpPr>
            <p:spPr>
              <a:xfrm>
                <a:off x="1490407" y="2276623"/>
                <a:ext cx="7353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 smtClean="0"/>
                  <a:t>)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– 2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5257F79-6894-494D-B0C0-67F8B6E2F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07" y="2276623"/>
                <a:ext cx="7353103" cy="369332"/>
              </a:xfrm>
              <a:prstGeom prst="rect">
                <a:avLst/>
              </a:prstGeom>
              <a:blipFill>
                <a:blip r:embed="rId9"/>
                <a:stretch>
                  <a:fillRect l="-1408" t="-24590" r="-107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E92E1C06-FD9C-46AE-9392-E3BA54508BFD}"/>
              </a:ext>
            </a:extLst>
          </p:cNvPr>
          <p:cNvSpPr txBox="1"/>
          <p:nvPr/>
        </p:nvSpPr>
        <p:spPr>
          <a:xfrm>
            <a:off x="183206" y="2667975"/>
            <a:ext cx="149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Choose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16181C0-C112-4B8A-9684-50CD0A2E8439}"/>
                  </a:ext>
                </a:extLst>
              </p:cNvPr>
              <p:cNvSpPr txBox="1"/>
              <p:nvPr/>
            </p:nvSpPr>
            <p:spPr>
              <a:xfrm>
                <a:off x="1811433" y="2840170"/>
                <a:ext cx="1231427" cy="633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16181C0-C112-4B8A-9684-50CD0A2E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433" y="2840170"/>
                <a:ext cx="1231427" cy="633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EC0E45C-EC4D-4F59-A29F-C6931BCB2D1C}"/>
                  </a:ext>
                </a:extLst>
              </p:cNvPr>
              <p:cNvSpPr txBox="1"/>
              <p:nvPr/>
            </p:nvSpPr>
            <p:spPr>
              <a:xfrm>
                <a:off x="2311113" y="4414912"/>
                <a:ext cx="2477025" cy="716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TW" sz="24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altLang="zh-TW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2400" dirty="0"/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altLang="zh-TW" sz="2400" dirty="0"/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EC0E45C-EC4D-4F59-A29F-C6931BCB2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113" y="4414912"/>
                <a:ext cx="2477025" cy="7169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5257F79-6894-494D-B0C0-67F8B6E2F7BF}"/>
                  </a:ext>
                </a:extLst>
              </p:cNvPr>
              <p:cNvSpPr txBox="1"/>
              <p:nvPr/>
            </p:nvSpPr>
            <p:spPr>
              <a:xfrm>
                <a:off x="495782" y="3697928"/>
                <a:ext cx="7156224" cy="550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 smtClean="0"/>
                  <a:t>)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/>
                  <a:t>)</a:t>
                </a:r>
                <a:r>
                  <a:rPr lang="zh-TW" altLang="en-US" sz="2400" dirty="0"/>
                  <a:t> </a:t>
                </a:r>
                <a:r>
                  <a:rPr lang="en-US" altLang="zh-TW" sz="2400" dirty="0" smtClean="0"/>
                  <a:t>–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TW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zh-TW" altLang="en-US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5257F79-6894-494D-B0C0-67F8B6E2F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2" y="3697928"/>
                <a:ext cx="7156224" cy="550279"/>
              </a:xfrm>
              <a:prstGeom prst="rect">
                <a:avLst/>
              </a:prstGeom>
              <a:blipFill>
                <a:blip r:embed="rId12"/>
                <a:stretch>
                  <a:fillRect b="-1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號: 向右 14">
            <a:extLst>
              <a:ext uri="{FF2B5EF4-FFF2-40B4-BE49-F238E27FC236}">
                <a16:creationId xmlns:a16="http://schemas.microsoft.com/office/drawing/2014/main" id="{608827ED-BBC8-4291-BC9C-BAA267594AF3}"/>
              </a:ext>
            </a:extLst>
          </p:cNvPr>
          <p:cNvSpPr/>
          <p:nvPr/>
        </p:nvSpPr>
        <p:spPr>
          <a:xfrm>
            <a:off x="5038380" y="4773376"/>
            <a:ext cx="586853" cy="1953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EC0E45C-EC4D-4F59-A29F-C6931BCB2D1C}"/>
                  </a:ext>
                </a:extLst>
              </p:cNvPr>
              <p:cNvSpPr txBox="1"/>
              <p:nvPr/>
            </p:nvSpPr>
            <p:spPr>
              <a:xfrm>
                <a:off x="5738053" y="4642192"/>
                <a:ext cx="2543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EC0E45C-EC4D-4F59-A29F-C6931BCB2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053" y="4642192"/>
                <a:ext cx="2543709" cy="369332"/>
              </a:xfrm>
              <a:prstGeom prst="rect">
                <a:avLst/>
              </a:prstGeom>
              <a:blipFill>
                <a:blip r:embed="rId13"/>
                <a:stretch>
                  <a:fillRect l="-263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6" grpId="0"/>
      <p:bldP spid="25" grpId="0"/>
      <p:bldP spid="27" grpId="0" animBg="1"/>
      <p:bldP spid="2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SVD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m x n matrix A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63223" y="2906380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90731" y="2877523"/>
            <a:ext cx="1621809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4478671" y="2877523"/>
            <a:ext cx="1087272" cy="1392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22" name="矩形 21"/>
          <p:cNvSpPr/>
          <p:nvPr/>
        </p:nvSpPr>
        <p:spPr>
          <a:xfrm>
            <a:off x="5825534" y="2877523"/>
            <a:ext cx="1199866" cy="9937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955043" y="3311627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58756" y="244471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524163" y="2415858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926098" y="2400605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m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995414" y="2391832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</a:t>
            </a:r>
            <a:endParaRPr lang="zh-TW" altLang="en-US" sz="2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983" y="-1460"/>
            <a:ext cx="3478473" cy="24702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65943" y="1124783"/>
            <a:ext cx="3127681" cy="12758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864825" y="-43638"/>
            <a:ext cx="1828800" cy="243546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478671" y="3593578"/>
            <a:ext cx="1105290" cy="70487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222474" y="2901550"/>
            <a:ext cx="361488" cy="1396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398264" y="2895096"/>
            <a:ext cx="838835" cy="137449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 rot="5400000">
            <a:off x="6234300" y="3050657"/>
            <a:ext cx="407105" cy="1238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29524" y="5148909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A’</a:t>
            </a:r>
            <a:endParaRPr lang="zh-TW" altLang="en-US" sz="2800" dirty="0"/>
          </a:p>
        </p:txBody>
      </p:sp>
      <p:sp>
        <p:nvSpPr>
          <p:cNvPr id="38" name="矩形 37"/>
          <p:cNvSpPr/>
          <p:nvPr/>
        </p:nvSpPr>
        <p:spPr>
          <a:xfrm>
            <a:off x="3398264" y="5174468"/>
            <a:ext cx="931265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39" name="矩形 38"/>
          <p:cNvSpPr/>
          <p:nvPr/>
        </p:nvSpPr>
        <p:spPr>
          <a:xfrm>
            <a:off x="4451375" y="5195489"/>
            <a:ext cx="771098" cy="717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  <a:r>
              <a:rPr lang="en-US" altLang="zh-TW" sz="2800" dirty="0"/>
              <a:t>’</a:t>
            </a:r>
            <a:endParaRPr lang="zh-TW" altLang="en-US" sz="2800" dirty="0"/>
          </a:p>
        </p:txBody>
      </p:sp>
      <p:sp>
        <p:nvSpPr>
          <p:cNvPr id="40" name="矩形 39"/>
          <p:cNvSpPr/>
          <p:nvPr/>
        </p:nvSpPr>
        <p:spPr>
          <a:xfrm>
            <a:off x="5421139" y="5195489"/>
            <a:ext cx="1199866" cy="705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921344" y="5554156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925057" y="4687244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994888" y="4740083"/>
            <a:ext cx="18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(k-1) x (k-1)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662889" y="4746813"/>
            <a:ext cx="13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(k-1) x n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679608" y="4732823"/>
            <a:ext cx="143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(k-1)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071962" y="1026887"/>
                <a:ext cx="1596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deleted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962" y="1026887"/>
                <a:ext cx="159633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962" t="-24590" r="-9924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425467" y="771985"/>
                <a:ext cx="698387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67" y="771985"/>
                <a:ext cx="698387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6897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44"/>
          <p:cNvSpPr txBox="1"/>
          <p:nvPr/>
        </p:nvSpPr>
        <p:spPr>
          <a:xfrm>
            <a:off x="5856323" y="4298137"/>
            <a:ext cx="300371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What is the rank of A’?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 rot="5400000">
                <a:off x="420223" y="433350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0223" y="4333509"/>
                <a:ext cx="34945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8096333" y="4892039"/>
            <a:ext cx="749123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k-1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1148729" y="6172244"/>
                <a:ext cx="7039134" cy="52322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A’ is the rank k-1 matrix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A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’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29" y="6172244"/>
                <a:ext cx="703913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ADD82D04-4F9F-40C1-B60E-8520F0170718}"/>
                  </a:ext>
                </a:extLst>
              </p:cNvPr>
              <p:cNvSpPr txBox="1"/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ADD82D04-4F9F-40C1-B60E-8520F017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6" y="180460"/>
                <a:ext cx="3018070" cy="369332"/>
              </a:xfrm>
              <a:prstGeom prst="rect">
                <a:avLst/>
              </a:prstGeom>
              <a:blipFill>
                <a:blip r:embed="rId9"/>
                <a:stretch>
                  <a:fillRect l="-808" r="-202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51" grpId="0"/>
      <p:bldP spid="52" grpId="0"/>
      <p:bldP spid="44" grpId="0"/>
      <p:bldP spid="6" grpId="0" animBg="1"/>
      <p:bldP spid="45" grpId="0" animBg="1"/>
      <p:bldP spid="7" grpId="0"/>
      <p:bldP spid="46" grpId="0" animBg="1"/>
      <p:bldP spid="4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How to Find SVD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1419"/>
                <a:ext cx="7886700" cy="4933522"/>
              </a:xfrm>
            </p:spPr>
            <p:txBody>
              <a:bodyPr>
                <a:normAutofit lnSpcReduction="10000"/>
              </a:bodyPr>
              <a:lstStyle/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)(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)(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ΣΣ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</a:t>
                </a:r>
                <a:r>
                  <a:rPr lang="zh-TW" altLang="en-US" dirty="0" smtClean="0"/>
                  <a:t>⇒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 smtClean="0"/>
                  <a:t>  eigenvectors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baseline="30000" dirty="0" smtClean="0"/>
                  <a:t>  </a:t>
                </a:r>
                <a:r>
                  <a:rPr lang="en-US" altLang="zh-TW" dirty="0" smtClean="0"/>
                  <a:t>eigenvalue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baseline="30000" dirty="0" smtClean="0"/>
              </a:p>
              <a:p>
                <a:pPr marL="0" indent="0">
                  <a:buNone/>
                </a:pPr>
                <a:endParaRPr lang="en-US" altLang="zh-TW" baseline="30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)</a:t>
                </a:r>
                <a14:m>
                  <m:oMath xmlns:m="http://schemas.openxmlformats.org/officeDocument/2006/math">
                    <m:r>
                      <a:rPr lang="en-US" altLang="zh-TW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altLang="zh-TW" dirty="0"/>
                      <m:t>)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</a:t>
                </a:r>
                <a:r>
                  <a:rPr lang="zh-TW" altLang="en-US" dirty="0"/>
                  <a:t>⇒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/>
                  <a:t>  eigenvectors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baseline="30000" dirty="0"/>
                  <a:t>  </a:t>
                </a:r>
                <a:r>
                  <a:rPr lang="en-US" altLang="zh-TW" dirty="0"/>
                  <a:t>eigenvalue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1419"/>
                <a:ext cx="7886700" cy="493352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4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CC487BD-5985-4CB9-9E07-E0F5024913F5}"/>
                  </a:ext>
                </a:extLst>
              </p:cNvPr>
              <p:cNvSpPr txBox="1"/>
              <p:nvPr/>
            </p:nvSpPr>
            <p:spPr>
              <a:xfrm>
                <a:off x="471714" y="319314"/>
                <a:ext cx="38483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matrix of rank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CC487BD-5985-4CB9-9E07-E0F50249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4" y="319314"/>
                <a:ext cx="3848361" cy="369332"/>
              </a:xfrm>
              <a:prstGeom prst="rect">
                <a:avLst/>
              </a:prstGeom>
              <a:blipFill>
                <a:blip r:embed="rId2"/>
                <a:stretch>
                  <a:fillRect l="-2690" t="-24590" r="-379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C16A48D5-9C0C-42D7-8943-C1BDE79B4EF6}"/>
              </a:ext>
            </a:extLst>
          </p:cNvPr>
          <p:cNvSpPr txBox="1"/>
          <p:nvPr/>
        </p:nvSpPr>
        <p:spPr>
          <a:xfrm>
            <a:off x="471714" y="834571"/>
            <a:ext cx="15893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There exist: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2905B22-3365-4BA4-9ED6-BDCF782BC597}"/>
                  </a:ext>
                </a:extLst>
              </p:cNvPr>
              <p:cNvSpPr txBox="1"/>
              <p:nvPr/>
            </p:nvSpPr>
            <p:spPr>
              <a:xfrm>
                <a:off x="2061028" y="788404"/>
                <a:ext cx="552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2905B22-3365-4BA4-9ED6-BDCF782BC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028" y="788404"/>
                <a:ext cx="5529944" cy="461665"/>
              </a:xfrm>
              <a:prstGeom prst="rect">
                <a:avLst/>
              </a:prstGeom>
              <a:blipFill>
                <a:blip r:embed="rId3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289EA8-CEE8-4E4B-80B1-8AAA45FE1FB9}"/>
                  </a:ext>
                </a:extLst>
              </p:cNvPr>
              <p:cNvSpPr txBox="1"/>
              <p:nvPr/>
            </p:nvSpPr>
            <p:spPr>
              <a:xfrm>
                <a:off x="2061028" y="1290819"/>
                <a:ext cx="552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289EA8-CEE8-4E4B-80B1-8AAA45FE1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028" y="1290819"/>
                <a:ext cx="5529944" cy="461665"/>
              </a:xfrm>
              <a:prstGeom prst="rect">
                <a:avLst/>
              </a:prstGeom>
              <a:blipFill>
                <a:blip r:embed="rId4"/>
                <a:stretch>
                  <a:fillRect l="-165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B113841-A262-4861-BB29-D83DFFABCBD0}"/>
                  </a:ext>
                </a:extLst>
              </p:cNvPr>
              <p:cNvSpPr txBox="1"/>
              <p:nvPr/>
            </p:nvSpPr>
            <p:spPr>
              <a:xfrm>
                <a:off x="2170769" y="1793234"/>
                <a:ext cx="3018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B113841-A262-4861-BB29-D83DFFABC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69" y="1793234"/>
                <a:ext cx="3018070" cy="369332"/>
              </a:xfrm>
              <a:prstGeom prst="rect">
                <a:avLst/>
              </a:prstGeom>
              <a:blipFill>
                <a:blip r:embed="rId5"/>
                <a:stretch>
                  <a:fillRect l="-808" r="-202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2D7E522-FF27-42A1-A825-8883EC7DEA52}"/>
                  </a:ext>
                </a:extLst>
              </p:cNvPr>
              <p:cNvSpPr txBox="1"/>
              <p:nvPr/>
            </p:nvSpPr>
            <p:spPr>
              <a:xfrm>
                <a:off x="2170769" y="2327760"/>
                <a:ext cx="3941720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1≤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2D7E522-FF27-42A1-A825-8883EC7DE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69" y="2327760"/>
                <a:ext cx="3941720" cy="8238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D5E9DCE-4B8F-4C09-B1A8-A312CA4B6D61}"/>
              </a:ext>
            </a:extLst>
          </p:cNvPr>
          <p:cNvCxnSpPr>
            <a:cxnSpLocks/>
          </p:cNvCxnSpPr>
          <p:nvPr/>
        </p:nvCxnSpPr>
        <p:spPr>
          <a:xfrm>
            <a:off x="-220798" y="3302255"/>
            <a:ext cx="95855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0DDBEB-501A-46AC-AAD2-BFDDBDCD6623}"/>
                  </a:ext>
                </a:extLst>
              </p:cNvPr>
              <p:cNvSpPr txBox="1"/>
              <p:nvPr/>
            </p:nvSpPr>
            <p:spPr>
              <a:xfrm>
                <a:off x="1654156" y="3700278"/>
                <a:ext cx="1995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0DDBEB-501A-46AC-AAD2-BFDDBDCD6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56" y="3700278"/>
                <a:ext cx="1995996" cy="369332"/>
              </a:xfrm>
              <a:prstGeom prst="rect">
                <a:avLst/>
              </a:prstGeom>
              <a:blipFill>
                <a:blip r:embed="rId7"/>
                <a:stretch>
                  <a:fillRect l="-304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468A689-DB62-4E5F-8539-86F729D88D20}"/>
                  </a:ext>
                </a:extLst>
              </p:cNvPr>
              <p:cNvSpPr txBox="1"/>
              <p:nvPr/>
            </p:nvSpPr>
            <p:spPr>
              <a:xfrm>
                <a:off x="3694318" y="3682574"/>
                <a:ext cx="3663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468A689-DB62-4E5F-8539-86F729D8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18" y="3682574"/>
                <a:ext cx="3663952" cy="369332"/>
              </a:xfrm>
              <a:prstGeom prst="rect">
                <a:avLst/>
              </a:prstGeom>
              <a:blipFill>
                <a:blip r:embed="rId17"/>
                <a:stretch>
                  <a:fillRect l="-333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39FA504-53B3-48AA-A003-C0B62D965B08}"/>
                  </a:ext>
                </a:extLst>
              </p:cNvPr>
              <p:cNvSpPr txBox="1"/>
              <p:nvPr/>
            </p:nvSpPr>
            <p:spPr>
              <a:xfrm>
                <a:off x="3708208" y="4442491"/>
                <a:ext cx="3772186" cy="1016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39FA504-53B3-48AA-A003-C0B62D965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08" y="4442491"/>
                <a:ext cx="3772186" cy="10161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77DDB7AF-9AE6-4363-BC4A-131FB6C83DDE}"/>
              </a:ext>
            </a:extLst>
          </p:cNvPr>
          <p:cNvSpPr txBox="1"/>
          <p:nvPr/>
        </p:nvSpPr>
        <p:spPr>
          <a:xfrm>
            <a:off x="4472456" y="4364246"/>
            <a:ext cx="94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m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CA65AA0-8D35-4521-95D7-B1261534CE90}"/>
              </a:ext>
            </a:extLst>
          </p:cNvPr>
          <p:cNvSpPr txBox="1"/>
          <p:nvPr/>
        </p:nvSpPr>
        <p:spPr>
          <a:xfrm>
            <a:off x="6180133" y="4056492"/>
            <a:ext cx="94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4E13659-7290-46BD-A809-62DA9BBED034}"/>
                  </a:ext>
                </a:extLst>
              </p:cNvPr>
              <p:cNvSpPr txBox="1"/>
              <p:nvPr/>
            </p:nvSpPr>
            <p:spPr>
              <a:xfrm>
                <a:off x="2629382" y="4115776"/>
                <a:ext cx="2710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4E13659-7290-46BD-A809-62DA9BBED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82" y="4115776"/>
                <a:ext cx="271036" cy="369332"/>
              </a:xfrm>
              <a:prstGeom prst="rect">
                <a:avLst/>
              </a:prstGeom>
              <a:blipFill>
                <a:blip r:embed="rId19"/>
                <a:stretch>
                  <a:fillRect l="-24444" r="-222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F4C0D1E-CB9D-4D90-A875-D646B34463CC}"/>
                  </a:ext>
                </a:extLst>
              </p:cNvPr>
              <p:cNvSpPr txBox="1"/>
              <p:nvPr/>
            </p:nvSpPr>
            <p:spPr>
              <a:xfrm>
                <a:off x="4808652" y="5211910"/>
                <a:ext cx="286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F4C0D1E-CB9D-4D90-A875-D646B344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652" y="5211910"/>
                <a:ext cx="286553" cy="369332"/>
              </a:xfrm>
              <a:prstGeom prst="rect">
                <a:avLst/>
              </a:prstGeom>
              <a:blipFill>
                <a:blip r:embed="rId20"/>
                <a:stretch>
                  <a:fillRect l="-25532" r="-2127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BB187A2-79AB-4F4C-BDA5-EC29360D60B4}"/>
                  </a:ext>
                </a:extLst>
              </p:cNvPr>
              <p:cNvSpPr txBox="1"/>
              <p:nvPr/>
            </p:nvSpPr>
            <p:spPr>
              <a:xfrm>
                <a:off x="6651847" y="5475334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BB187A2-79AB-4F4C-BDA5-EC29360D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47" y="5475334"/>
                <a:ext cx="237244" cy="369332"/>
              </a:xfrm>
              <a:prstGeom prst="rect">
                <a:avLst/>
              </a:prstGeom>
              <a:blipFill>
                <a:blip r:embed="rId21"/>
                <a:stretch>
                  <a:fillRect l="-28205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AE59651-671D-42E1-8F70-4DAC64E267F0}"/>
                  </a:ext>
                </a:extLst>
              </p:cNvPr>
              <p:cNvSpPr txBox="1"/>
              <p:nvPr/>
            </p:nvSpPr>
            <p:spPr>
              <a:xfrm>
                <a:off x="1668670" y="5890012"/>
                <a:ext cx="1246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𝐴𝑉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AE59651-671D-42E1-8F70-4DAC64E26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70" y="5890012"/>
                <a:ext cx="1246688" cy="369332"/>
              </a:xfrm>
              <a:prstGeom prst="rect">
                <a:avLst/>
              </a:prstGeom>
              <a:blipFill>
                <a:blip r:embed="rId13"/>
                <a:stretch>
                  <a:fillRect l="-5392" r="-490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859F7B5-928E-4E78-847A-D69D17E3DE72}"/>
                  </a:ext>
                </a:extLst>
              </p:cNvPr>
              <p:cNvSpPr txBox="1"/>
              <p:nvPr/>
            </p:nvSpPr>
            <p:spPr>
              <a:xfrm>
                <a:off x="3463476" y="5890012"/>
                <a:ext cx="1414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859F7B5-928E-4E78-847A-D69D17E3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476" y="5890012"/>
                <a:ext cx="1414362" cy="369332"/>
              </a:xfrm>
              <a:prstGeom prst="rect">
                <a:avLst/>
              </a:prstGeom>
              <a:blipFill>
                <a:blip r:embed="rId14"/>
                <a:stretch>
                  <a:fillRect l="-4310" r="-129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CC487BD-5985-4CB9-9E07-E0F5024913F5}"/>
                  </a:ext>
                </a:extLst>
              </p:cNvPr>
              <p:cNvSpPr txBox="1"/>
              <p:nvPr/>
            </p:nvSpPr>
            <p:spPr>
              <a:xfrm>
                <a:off x="471714" y="319314"/>
                <a:ext cx="38483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matrix of rank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CC487BD-5985-4CB9-9E07-E0F50249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4" y="319314"/>
                <a:ext cx="3848361" cy="369332"/>
              </a:xfrm>
              <a:prstGeom prst="rect">
                <a:avLst/>
              </a:prstGeom>
              <a:blipFill>
                <a:blip r:embed="rId3"/>
                <a:stretch>
                  <a:fillRect l="-2690" t="-24590" r="-379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C16A48D5-9C0C-42D7-8943-C1BDE79B4EF6}"/>
              </a:ext>
            </a:extLst>
          </p:cNvPr>
          <p:cNvSpPr txBox="1"/>
          <p:nvPr/>
        </p:nvSpPr>
        <p:spPr>
          <a:xfrm>
            <a:off x="471714" y="834571"/>
            <a:ext cx="15893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There exist: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2905B22-3365-4BA4-9ED6-BDCF782BC597}"/>
                  </a:ext>
                </a:extLst>
              </p:cNvPr>
              <p:cNvSpPr txBox="1"/>
              <p:nvPr/>
            </p:nvSpPr>
            <p:spPr>
              <a:xfrm>
                <a:off x="2061028" y="788404"/>
                <a:ext cx="552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2905B22-3365-4BA4-9ED6-BDCF782BC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028" y="788404"/>
                <a:ext cx="5529944" cy="461665"/>
              </a:xfrm>
              <a:prstGeom prst="rect">
                <a:avLst/>
              </a:prstGeom>
              <a:blipFill>
                <a:blip r:embed="rId4"/>
                <a:stretch>
                  <a:fillRect l="-16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289EA8-CEE8-4E4B-80B1-8AAA45FE1FB9}"/>
                  </a:ext>
                </a:extLst>
              </p:cNvPr>
              <p:cNvSpPr txBox="1"/>
              <p:nvPr/>
            </p:nvSpPr>
            <p:spPr>
              <a:xfrm>
                <a:off x="2061028" y="1290819"/>
                <a:ext cx="552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289EA8-CEE8-4E4B-80B1-8AAA45FE1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028" y="1290819"/>
                <a:ext cx="5529944" cy="461665"/>
              </a:xfrm>
              <a:prstGeom prst="rect">
                <a:avLst/>
              </a:prstGeom>
              <a:blipFill>
                <a:blip r:embed="rId5"/>
                <a:stretch>
                  <a:fillRect l="-165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B113841-A262-4861-BB29-D83DFFABCBD0}"/>
                  </a:ext>
                </a:extLst>
              </p:cNvPr>
              <p:cNvSpPr txBox="1"/>
              <p:nvPr/>
            </p:nvSpPr>
            <p:spPr>
              <a:xfrm>
                <a:off x="2170769" y="1793234"/>
                <a:ext cx="3018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B113841-A262-4861-BB29-D83DFFABC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69" y="1793234"/>
                <a:ext cx="3018070" cy="369332"/>
              </a:xfrm>
              <a:prstGeom prst="rect">
                <a:avLst/>
              </a:prstGeom>
              <a:blipFill>
                <a:blip r:embed="rId6"/>
                <a:stretch>
                  <a:fillRect l="-808" r="-202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2D7E522-FF27-42A1-A825-8883EC7DEA52}"/>
                  </a:ext>
                </a:extLst>
              </p:cNvPr>
              <p:cNvSpPr txBox="1"/>
              <p:nvPr/>
            </p:nvSpPr>
            <p:spPr>
              <a:xfrm>
                <a:off x="2170769" y="2327760"/>
                <a:ext cx="3941720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1≤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2D7E522-FF27-42A1-A825-8883EC7DE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69" y="2327760"/>
                <a:ext cx="3941720" cy="823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D5E9DCE-4B8F-4C09-B1A8-A312CA4B6D61}"/>
              </a:ext>
            </a:extLst>
          </p:cNvPr>
          <p:cNvCxnSpPr>
            <a:cxnSpLocks/>
          </p:cNvCxnSpPr>
          <p:nvPr/>
        </p:nvCxnSpPr>
        <p:spPr>
          <a:xfrm>
            <a:off x="-220798" y="3302255"/>
            <a:ext cx="95855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5FA11B8-3ECD-493A-AAE7-C27C6C4EF207}"/>
                  </a:ext>
                </a:extLst>
              </p:cNvPr>
              <p:cNvSpPr txBox="1"/>
              <p:nvPr/>
            </p:nvSpPr>
            <p:spPr>
              <a:xfrm>
                <a:off x="718563" y="3490994"/>
                <a:ext cx="6174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5FA11B8-3ECD-493A-AAE7-C27C6C4EF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63" y="3490994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 l="-11881" t="-1667" r="-1089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66C82F0-EB0D-4CEB-99C8-942CA19A4C1B}"/>
                  </a:ext>
                </a:extLst>
              </p:cNvPr>
              <p:cNvSpPr txBox="1"/>
              <p:nvPr/>
            </p:nvSpPr>
            <p:spPr>
              <a:xfrm>
                <a:off x="2209798" y="3410596"/>
                <a:ext cx="6294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eigenvectors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66C82F0-EB0D-4CEB-99C8-942CA19A4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8" y="3410596"/>
                <a:ext cx="6294691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174C0A1-C673-47B1-A608-F44E97C0C2A5}"/>
                  </a:ext>
                </a:extLst>
              </p:cNvPr>
              <p:cNvSpPr txBox="1"/>
              <p:nvPr/>
            </p:nvSpPr>
            <p:spPr>
              <a:xfrm>
                <a:off x="2357794" y="4028933"/>
                <a:ext cx="451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174C0A1-C673-47B1-A608-F44E97C0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94" y="4028933"/>
                <a:ext cx="451326" cy="461665"/>
              </a:xfrm>
              <a:prstGeom prst="rect">
                <a:avLst/>
              </a:prstGeom>
              <a:blipFill>
                <a:blip r:embed="rId10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C5C6B10-280E-43BA-8C46-9E42823716C3}"/>
                  </a:ext>
                </a:extLst>
              </p:cNvPr>
              <p:cNvSpPr txBox="1"/>
              <p:nvPr/>
            </p:nvSpPr>
            <p:spPr>
              <a:xfrm>
                <a:off x="188660" y="5107457"/>
                <a:ext cx="1449975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C5C6B10-280E-43BA-8C46-9E4282371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0" y="5107457"/>
                <a:ext cx="1449975" cy="8486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A7DC69DD-964D-4A39-B44A-8872D43B5DD3}"/>
              </a:ext>
            </a:extLst>
          </p:cNvPr>
          <p:cNvCxnSpPr>
            <a:cxnSpLocks/>
          </p:cNvCxnSpPr>
          <p:nvPr/>
        </p:nvCxnSpPr>
        <p:spPr>
          <a:xfrm>
            <a:off x="1611084" y="3675660"/>
            <a:ext cx="4499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965BDD2-A55A-45A1-9344-696580D81A63}"/>
                  </a:ext>
                </a:extLst>
              </p:cNvPr>
              <p:cNvSpPr txBox="1"/>
              <p:nvPr/>
            </p:nvSpPr>
            <p:spPr>
              <a:xfrm>
                <a:off x="6486160" y="3915216"/>
                <a:ext cx="1531259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965BDD2-A55A-45A1-9344-696580D81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160" y="3915216"/>
                <a:ext cx="1531259" cy="5395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213A0EE-D573-4A1B-BD49-37564A15FE43}"/>
                  </a:ext>
                </a:extLst>
              </p:cNvPr>
              <p:cNvSpPr txBox="1"/>
              <p:nvPr/>
            </p:nvSpPr>
            <p:spPr>
              <a:xfrm>
                <a:off x="2809120" y="4028933"/>
                <a:ext cx="451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213A0EE-D573-4A1B-BD49-37564A15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120" y="4028933"/>
                <a:ext cx="451326" cy="461665"/>
              </a:xfrm>
              <a:prstGeom prst="rect">
                <a:avLst/>
              </a:prstGeom>
              <a:blipFill>
                <a:blip r:embed="rId13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81259E3-0BC0-433A-8BF1-080D583C9000}"/>
                  </a:ext>
                </a:extLst>
              </p:cNvPr>
              <p:cNvSpPr txBox="1"/>
              <p:nvPr/>
            </p:nvSpPr>
            <p:spPr>
              <a:xfrm>
                <a:off x="3667104" y="4028932"/>
                <a:ext cx="451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81259E3-0BC0-433A-8BF1-080D583C9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04" y="4028932"/>
                <a:ext cx="451326" cy="461665"/>
              </a:xfrm>
              <a:prstGeom prst="rect">
                <a:avLst/>
              </a:prstGeom>
              <a:blipFill>
                <a:blip r:embed="rId14"/>
                <a:stretch>
                  <a:fillRect l="-4054" r="-2703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8DDEA9-2D82-4869-B451-EBDE0E421FDA}"/>
                  </a:ext>
                </a:extLst>
              </p:cNvPr>
              <p:cNvSpPr txBox="1"/>
              <p:nvPr/>
            </p:nvSpPr>
            <p:spPr>
              <a:xfrm>
                <a:off x="3995192" y="4026206"/>
                <a:ext cx="981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8DDEA9-2D82-4869-B451-EBDE0E42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192" y="4026206"/>
                <a:ext cx="981222" cy="461665"/>
              </a:xfrm>
              <a:prstGeom prst="rect">
                <a:avLst/>
              </a:prstGeom>
              <a:blipFill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E5ED0B0-48F7-423B-8DE1-80C25361A42E}"/>
                  </a:ext>
                </a:extLst>
              </p:cNvPr>
              <p:cNvSpPr txBox="1"/>
              <p:nvPr/>
            </p:nvSpPr>
            <p:spPr>
              <a:xfrm>
                <a:off x="5176139" y="4032573"/>
                <a:ext cx="68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E5ED0B0-48F7-423B-8DE1-80C25361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139" y="4032573"/>
                <a:ext cx="68259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62E1E90-61D4-481D-9F80-3C3CFAB5F28A}"/>
              </a:ext>
            </a:extLst>
          </p:cNvPr>
          <p:cNvCxnSpPr/>
          <p:nvPr/>
        </p:nvCxnSpPr>
        <p:spPr>
          <a:xfrm>
            <a:off x="2573932" y="3883331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E554B1B8-DD57-4E70-BEF4-FB2C7F951203}"/>
              </a:ext>
            </a:extLst>
          </p:cNvPr>
          <p:cNvCxnSpPr/>
          <p:nvPr/>
        </p:nvCxnSpPr>
        <p:spPr>
          <a:xfrm>
            <a:off x="3015733" y="3888901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2F06646-1DB8-4A24-A2EE-4D67FDBCC468}"/>
              </a:ext>
            </a:extLst>
          </p:cNvPr>
          <p:cNvCxnSpPr/>
          <p:nvPr/>
        </p:nvCxnSpPr>
        <p:spPr>
          <a:xfrm>
            <a:off x="3873717" y="3883331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3017FFD-9896-44F9-90FC-D36CB7FBF9CA}"/>
              </a:ext>
            </a:extLst>
          </p:cNvPr>
          <p:cNvCxnSpPr/>
          <p:nvPr/>
        </p:nvCxnSpPr>
        <p:spPr>
          <a:xfrm>
            <a:off x="4317117" y="3891191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3045826-DBDA-475F-BEA8-ED41EAB41644}"/>
              </a:ext>
            </a:extLst>
          </p:cNvPr>
          <p:cNvCxnSpPr/>
          <p:nvPr/>
        </p:nvCxnSpPr>
        <p:spPr>
          <a:xfrm>
            <a:off x="5450592" y="3889526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3AF1CDC-A497-4FF6-B594-460FAB35D719}"/>
              </a:ext>
            </a:extLst>
          </p:cNvPr>
          <p:cNvSpPr txBox="1"/>
          <p:nvPr/>
        </p:nvSpPr>
        <p:spPr>
          <a:xfrm>
            <a:off x="370526" y="3860371"/>
            <a:ext cx="13761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/>
              <a:t>symmetric 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DC7FCCE-E6DA-4A69-A567-146C413DBEF7}"/>
              </a:ext>
            </a:extLst>
          </p:cNvPr>
          <p:cNvSpPr txBox="1"/>
          <p:nvPr/>
        </p:nvSpPr>
        <p:spPr>
          <a:xfrm>
            <a:off x="248250" y="4182819"/>
            <a:ext cx="689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0BE19D7-6BA1-48BE-B0BA-67B2115FE74C}"/>
                  </a:ext>
                </a:extLst>
              </p:cNvPr>
              <p:cNvSpPr txBox="1"/>
              <p:nvPr/>
            </p:nvSpPr>
            <p:spPr>
              <a:xfrm>
                <a:off x="604330" y="4528641"/>
                <a:ext cx="8634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Rank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0BE19D7-6BA1-48BE-B0BA-67B2115FE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30" y="4528641"/>
                <a:ext cx="863441" cy="369332"/>
              </a:xfrm>
              <a:prstGeom prst="rect">
                <a:avLst/>
              </a:prstGeom>
              <a:blipFill>
                <a:blip r:embed="rId27"/>
                <a:stretch>
                  <a:fillRect l="-21127" t="-26667" r="-1056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F46BE7F-5485-4B3A-91A9-DF7E520D918E}"/>
                  </a:ext>
                </a:extLst>
              </p:cNvPr>
              <p:cNvSpPr txBox="1"/>
              <p:nvPr/>
            </p:nvSpPr>
            <p:spPr>
              <a:xfrm>
                <a:off x="3015733" y="4688657"/>
                <a:ext cx="555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F46BE7F-5485-4B3A-91A9-DF7E520D9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33" y="4688657"/>
                <a:ext cx="555152" cy="369332"/>
              </a:xfrm>
              <a:prstGeom prst="rect">
                <a:avLst/>
              </a:prstGeom>
              <a:blipFill>
                <a:blip r:embed="rId18"/>
                <a:stretch>
                  <a:fillRect l="-10989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402E7E13-52FC-4885-84C5-2AD63807A824}"/>
                  </a:ext>
                </a:extLst>
              </p:cNvPr>
              <p:cNvSpPr txBox="1"/>
              <p:nvPr/>
            </p:nvSpPr>
            <p:spPr>
              <a:xfrm>
                <a:off x="4635290" y="4713307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402E7E13-52FC-4885-84C5-2AD63807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90" y="4713307"/>
                <a:ext cx="553549" cy="369332"/>
              </a:xfrm>
              <a:prstGeom prst="rect">
                <a:avLst/>
              </a:prstGeom>
              <a:blipFill>
                <a:blip r:embed="rId19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弧 13">
            <a:extLst>
              <a:ext uri="{FF2B5EF4-FFF2-40B4-BE49-F238E27FC236}">
                <a16:creationId xmlns:a16="http://schemas.microsoft.com/office/drawing/2014/main" id="{48BD5C56-7D38-476E-8E0E-EBC30CAEEAE5}"/>
              </a:ext>
            </a:extLst>
          </p:cNvPr>
          <p:cNvSpPr/>
          <p:nvPr/>
        </p:nvSpPr>
        <p:spPr>
          <a:xfrm rot="5400000">
            <a:off x="4831570" y="3818020"/>
            <a:ext cx="201215" cy="1502442"/>
          </a:xfrm>
          <a:prstGeom prst="rightBrace">
            <a:avLst>
              <a:gd name="adj1" fmla="val 2026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9983727A-23A5-4A65-9DCE-D2A18FE456B9}"/>
              </a:ext>
            </a:extLst>
          </p:cNvPr>
          <p:cNvSpPr/>
          <p:nvPr/>
        </p:nvSpPr>
        <p:spPr>
          <a:xfrm rot="5400000">
            <a:off x="3114000" y="3826211"/>
            <a:ext cx="201215" cy="1502442"/>
          </a:xfrm>
          <a:prstGeom prst="rightBrace">
            <a:avLst>
              <a:gd name="adj1" fmla="val 2026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47DA901-89A6-47B5-9C0E-FA04E494BD65}"/>
                  </a:ext>
                </a:extLst>
              </p:cNvPr>
              <p:cNvSpPr txBox="1"/>
              <p:nvPr/>
            </p:nvSpPr>
            <p:spPr>
              <a:xfrm>
                <a:off x="1582829" y="5123873"/>
                <a:ext cx="2959010" cy="901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47DA901-89A6-47B5-9C0E-FA04E494B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29" y="5123873"/>
                <a:ext cx="2959010" cy="90108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2BDD9BD-6F31-461C-ABC5-5CF335EC9FB1}"/>
                  </a:ext>
                </a:extLst>
              </p:cNvPr>
              <p:cNvSpPr txBox="1"/>
              <p:nvPr/>
            </p:nvSpPr>
            <p:spPr>
              <a:xfrm>
                <a:off x="3965829" y="5148523"/>
                <a:ext cx="2959010" cy="890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2BDD9BD-6F31-461C-ABC5-5CF335EC9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29" y="5148523"/>
                <a:ext cx="2959010" cy="8904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ACD933A2-0359-45D7-818F-9570D27116CA}"/>
                  </a:ext>
                </a:extLst>
              </p:cNvPr>
              <p:cNvSpPr txBox="1"/>
              <p:nvPr/>
            </p:nvSpPr>
            <p:spPr>
              <a:xfrm>
                <a:off x="6543622" y="5148522"/>
                <a:ext cx="2358621" cy="890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ACD933A2-0359-45D7-818F-9570D2711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22" y="5148522"/>
                <a:ext cx="2358621" cy="8904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右大括弧 40">
            <a:extLst>
              <a:ext uri="{FF2B5EF4-FFF2-40B4-BE49-F238E27FC236}">
                <a16:creationId xmlns:a16="http://schemas.microsoft.com/office/drawing/2014/main" id="{5D2C6068-B6D4-42E7-9E40-F5492FDD266A}"/>
              </a:ext>
            </a:extLst>
          </p:cNvPr>
          <p:cNvSpPr/>
          <p:nvPr/>
        </p:nvSpPr>
        <p:spPr>
          <a:xfrm rot="16200000" flipV="1">
            <a:off x="8280472" y="4879165"/>
            <a:ext cx="257496" cy="799967"/>
          </a:xfrm>
          <a:prstGeom prst="rightBrace">
            <a:avLst>
              <a:gd name="adj1" fmla="val 2026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853C578E-7989-4F74-AE29-2070EA5D4DBD}"/>
                  </a:ext>
                </a:extLst>
              </p:cNvPr>
              <p:cNvSpPr txBox="1"/>
              <p:nvPr/>
            </p:nvSpPr>
            <p:spPr>
              <a:xfrm>
                <a:off x="7984582" y="4625608"/>
                <a:ext cx="849278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853C578E-7989-4F74-AE29-2070EA5D4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82" y="4625608"/>
                <a:ext cx="849278" cy="491417"/>
              </a:xfrm>
              <a:prstGeom prst="rect">
                <a:avLst/>
              </a:prstGeom>
              <a:blipFill>
                <a:blip r:embed="rId23"/>
                <a:stretch>
                  <a:fillRect l="-2158" b="-1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E1C3508-FD64-4A90-82E7-07FAA276877E}"/>
                  </a:ext>
                </a:extLst>
              </p:cNvPr>
              <p:cNvSpPr txBox="1"/>
              <p:nvPr/>
            </p:nvSpPr>
            <p:spPr>
              <a:xfrm>
                <a:off x="4541839" y="6206266"/>
                <a:ext cx="4577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E1C3508-FD64-4A90-82E7-07FAA276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839" y="6206266"/>
                <a:ext cx="4577948" cy="461665"/>
              </a:xfrm>
              <a:prstGeom prst="rect">
                <a:avLst/>
              </a:prstGeom>
              <a:blipFill>
                <a:blip r:embed="rId24"/>
                <a:stretch>
                  <a:fillRect l="-199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0BC5EBE-4BFD-4E63-99DA-35AB55F44D0C}"/>
                  </a:ext>
                </a:extLst>
              </p:cNvPr>
              <p:cNvSpPr txBox="1"/>
              <p:nvPr/>
            </p:nvSpPr>
            <p:spPr>
              <a:xfrm>
                <a:off x="24213" y="6196564"/>
                <a:ext cx="552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orthonormal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0BC5EBE-4BFD-4E63-99DA-35AB55F4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" y="6196564"/>
                <a:ext cx="5529944" cy="461665"/>
              </a:xfrm>
              <a:prstGeom prst="rect">
                <a:avLst/>
              </a:prstGeom>
              <a:blipFill>
                <a:blip r:embed="rId2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D237D82-B574-48D1-AD19-18E52939148A}"/>
              </a:ext>
            </a:extLst>
          </p:cNvPr>
          <p:cNvCxnSpPr>
            <a:cxnSpLocks/>
          </p:cNvCxnSpPr>
          <p:nvPr/>
        </p:nvCxnSpPr>
        <p:spPr>
          <a:xfrm>
            <a:off x="4246317" y="6455440"/>
            <a:ext cx="3309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C3AF1CDC-A497-4FF6-B594-460FAB35D719}"/>
              </a:ext>
            </a:extLst>
          </p:cNvPr>
          <p:cNvSpPr txBox="1"/>
          <p:nvPr/>
        </p:nvSpPr>
        <p:spPr>
          <a:xfrm>
            <a:off x="313197" y="4159264"/>
            <a:ext cx="162262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 smtClean="0"/>
              <a:t>semidefinite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59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6" grpId="0"/>
      <p:bldP spid="17" grpId="0"/>
      <p:bldP spid="18" grpId="0"/>
      <p:bldP spid="19" grpId="0"/>
      <p:bldP spid="20" grpId="0"/>
      <p:bldP spid="34" grpId="0"/>
      <p:bldP spid="35" grpId="0"/>
      <p:bldP spid="14" grpId="0" animBg="1"/>
      <p:bldP spid="36" grpId="0" animBg="1"/>
      <p:bldP spid="37" grpId="0"/>
      <p:bldP spid="39" grpId="0"/>
      <p:bldP spid="40" grpId="0"/>
      <p:bldP spid="41" grpId="0" animBg="1"/>
      <p:bldP spid="42" grpId="0"/>
      <p:bldP spid="44" grpId="0"/>
      <p:bldP spid="4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06CDE-0B9C-4DFD-90A8-DF6B4001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9A4FEC-4444-486E-B6A1-3B9110B2F77A}"/>
              </a:ext>
            </a:extLst>
          </p:cNvPr>
          <p:cNvSpPr/>
          <p:nvPr/>
        </p:nvSpPr>
        <p:spPr>
          <a:xfrm>
            <a:off x="2485849" y="2764651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52B76A-BC44-43F5-8F50-BE63916662EE}"/>
              </a:ext>
            </a:extLst>
          </p:cNvPr>
          <p:cNvSpPr/>
          <p:nvPr/>
        </p:nvSpPr>
        <p:spPr>
          <a:xfrm>
            <a:off x="4213357" y="2735794"/>
            <a:ext cx="1621809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1E82056-4D5C-41C2-ACCB-27D41012E6ED}"/>
              </a:ext>
            </a:extLst>
          </p:cNvPr>
          <p:cNvSpPr/>
          <p:nvPr/>
        </p:nvSpPr>
        <p:spPr>
          <a:xfrm>
            <a:off x="6101297" y="2735794"/>
            <a:ext cx="1087272" cy="1392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BD8317-62C0-4046-B601-D8DE0448F785}"/>
              </a:ext>
            </a:extLst>
          </p:cNvPr>
          <p:cNvSpPr/>
          <p:nvPr/>
        </p:nvSpPr>
        <p:spPr>
          <a:xfrm>
            <a:off x="7448160" y="2735794"/>
            <a:ext cx="1199866" cy="9937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78EBE0-C18B-4904-9FBD-0C7087125366}"/>
              </a:ext>
            </a:extLst>
          </p:cNvPr>
          <p:cNvSpPr txBox="1"/>
          <p:nvPr/>
        </p:nvSpPr>
        <p:spPr>
          <a:xfrm>
            <a:off x="3577669" y="3169898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080AFDE-D432-481B-9EF8-37C29E624CEE}"/>
              </a:ext>
            </a:extLst>
          </p:cNvPr>
          <p:cNvSpPr txBox="1"/>
          <p:nvPr/>
        </p:nvSpPr>
        <p:spPr>
          <a:xfrm>
            <a:off x="2581382" y="2302986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867F37B-9C47-491B-AA30-2B8475573D87}"/>
              </a:ext>
            </a:extLst>
          </p:cNvPr>
          <p:cNvSpPr txBox="1"/>
          <p:nvPr/>
        </p:nvSpPr>
        <p:spPr>
          <a:xfrm>
            <a:off x="6146789" y="2274129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AA56FF-58B6-47F6-BC9A-F00574927A25}"/>
              </a:ext>
            </a:extLst>
          </p:cNvPr>
          <p:cNvSpPr/>
          <p:nvPr/>
        </p:nvSpPr>
        <p:spPr>
          <a:xfrm>
            <a:off x="6101297" y="3451849"/>
            <a:ext cx="1105290" cy="70487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26E2397-8314-4717-9747-19DA7D21CD58}"/>
              </a:ext>
            </a:extLst>
          </p:cNvPr>
          <p:cNvSpPr/>
          <p:nvPr/>
        </p:nvSpPr>
        <p:spPr>
          <a:xfrm>
            <a:off x="6845100" y="2759821"/>
            <a:ext cx="361488" cy="1396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7C1E09-EA14-451C-8E40-878071E6990E}"/>
              </a:ext>
            </a:extLst>
          </p:cNvPr>
          <p:cNvSpPr/>
          <p:nvPr/>
        </p:nvSpPr>
        <p:spPr>
          <a:xfrm>
            <a:off x="5020890" y="2753367"/>
            <a:ext cx="838835" cy="137449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B55FB2-E45E-4718-BC43-72332C996FED}"/>
              </a:ext>
            </a:extLst>
          </p:cNvPr>
          <p:cNvSpPr/>
          <p:nvPr/>
        </p:nvSpPr>
        <p:spPr>
          <a:xfrm rot="5400000">
            <a:off x="7856926" y="2908928"/>
            <a:ext cx="407105" cy="1238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EB2271-1C3D-4116-B5A5-892FD0926DE3}"/>
              </a:ext>
            </a:extLst>
          </p:cNvPr>
          <p:cNvSpPr/>
          <p:nvPr/>
        </p:nvSpPr>
        <p:spPr>
          <a:xfrm>
            <a:off x="2437462" y="4907301"/>
            <a:ext cx="1187355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A’</a:t>
            </a:r>
            <a:endParaRPr lang="zh-TW" alt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47BCD78-7F1E-45B0-932A-13BA9FD08086}"/>
              </a:ext>
            </a:extLst>
          </p:cNvPr>
          <p:cNvSpPr/>
          <p:nvPr/>
        </p:nvSpPr>
        <p:spPr>
          <a:xfrm>
            <a:off x="4225419" y="4918312"/>
            <a:ext cx="931265" cy="1392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U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113E3B-5030-45E5-8D03-3C11AEAE6519}"/>
              </a:ext>
            </a:extLst>
          </p:cNvPr>
          <p:cNvSpPr/>
          <p:nvPr/>
        </p:nvSpPr>
        <p:spPr>
          <a:xfrm>
            <a:off x="5278530" y="4939333"/>
            <a:ext cx="771098" cy="717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∑</a:t>
            </a:r>
            <a:r>
              <a:rPr lang="en-US" altLang="zh-TW" sz="2800" dirty="0"/>
              <a:t>’</a:t>
            </a:r>
            <a:endParaRPr lang="zh-TW" altLang="en-US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E7C949-62EB-4000-B26A-F83EBA56B36B}"/>
              </a:ext>
            </a:extLst>
          </p:cNvPr>
          <p:cNvSpPr/>
          <p:nvPr/>
        </p:nvSpPr>
        <p:spPr>
          <a:xfrm>
            <a:off x="6219266" y="4939333"/>
            <a:ext cx="1199866" cy="705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baseline="30000" dirty="0"/>
              <a:t>T</a:t>
            </a:r>
            <a:endParaRPr lang="zh-TW" altLang="en-US" sz="2800" baseline="300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753A300-1C8C-48D2-A232-95ECE363A11F}"/>
              </a:ext>
            </a:extLst>
          </p:cNvPr>
          <p:cNvSpPr txBox="1"/>
          <p:nvPr/>
        </p:nvSpPr>
        <p:spPr>
          <a:xfrm>
            <a:off x="3529282" y="5312548"/>
            <a:ext cx="72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38E7E70-924B-465A-BC18-1931E104C25F}"/>
              </a:ext>
            </a:extLst>
          </p:cNvPr>
          <p:cNvSpPr txBox="1"/>
          <p:nvPr/>
        </p:nvSpPr>
        <p:spPr>
          <a:xfrm>
            <a:off x="2532995" y="4445636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813E70-915B-46C3-BF0C-FC48D66E5DE1}"/>
              </a:ext>
            </a:extLst>
          </p:cNvPr>
          <p:cNvSpPr txBox="1"/>
          <p:nvPr/>
        </p:nvSpPr>
        <p:spPr>
          <a:xfrm>
            <a:off x="5140357" y="4466657"/>
            <a:ext cx="108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x a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85413DF-1E6A-4E58-B206-00AE1E154872}"/>
              </a:ext>
            </a:extLst>
          </p:cNvPr>
          <p:cNvSpPr txBox="1"/>
          <p:nvPr/>
        </p:nvSpPr>
        <p:spPr>
          <a:xfrm>
            <a:off x="6090910" y="4476666"/>
            <a:ext cx="13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x n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FFE01B6-99D2-4499-8A61-1FBFC253AD0E}"/>
              </a:ext>
            </a:extLst>
          </p:cNvPr>
          <p:cNvSpPr txBox="1"/>
          <p:nvPr/>
        </p:nvSpPr>
        <p:spPr>
          <a:xfrm>
            <a:off x="3974460" y="4445636"/>
            <a:ext cx="143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a</a:t>
            </a:r>
            <a:endParaRPr lang="zh-TW" altLang="en-US" sz="2400" dirty="0"/>
          </a:p>
        </p:txBody>
      </p:sp>
      <p:pic>
        <p:nvPicPr>
          <p:cNvPr id="1026" name="Picture 2" descr="Image of Abraham Lincoln as a matrix of pixel values | Download Scientific  Diagram">
            <a:extLst>
              <a:ext uri="{FF2B5EF4-FFF2-40B4-BE49-F238E27FC236}">
                <a16:creationId xmlns:a16="http://schemas.microsoft.com/office/drawing/2014/main" id="{BF3B8792-9F31-4382-8868-C96169FF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44" y="166571"/>
            <a:ext cx="5059665" cy="21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10A0F026-58A7-41B7-9F7E-5B136E8E14AE}"/>
              </a:ext>
            </a:extLst>
          </p:cNvPr>
          <p:cNvSpPr txBox="1"/>
          <p:nvPr/>
        </p:nvSpPr>
        <p:spPr>
          <a:xfrm>
            <a:off x="1180170" y="3174692"/>
            <a:ext cx="138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C3FFFD9D-92A2-41F6-9D73-FDBDC868EAA2}"/>
              </a:ext>
            </a:extLst>
          </p:cNvPr>
          <p:cNvSpPr txBox="1"/>
          <p:nvPr/>
        </p:nvSpPr>
        <p:spPr>
          <a:xfrm>
            <a:off x="254096" y="5298718"/>
            <a:ext cx="208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approximation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45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7" grpId="0"/>
      <p:bldP spid="2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Low rank approximation using the singular value decomposition</a:t>
            </a:r>
            <a:endParaRPr lang="zh-TW" altLang="en-US" dirty="0"/>
          </a:p>
        </p:txBody>
      </p:sp>
      <p:pic>
        <p:nvPicPr>
          <p:cNvPr id="4" name="Low rank approximation using the singular value decomposi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3082925"/>
            <a:ext cx="7886700" cy="1836738"/>
          </a:xfrm>
        </p:spPr>
      </p:pic>
      <p:sp>
        <p:nvSpPr>
          <p:cNvPr id="3" name="矩形 2"/>
          <p:cNvSpPr/>
          <p:nvPr/>
        </p:nvSpPr>
        <p:spPr>
          <a:xfrm>
            <a:off x="1617260" y="5665568"/>
            <a:ext cx="6393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https://www.youtube.com/watch?v=pAiVb7gWUrM</a:t>
            </a:r>
          </a:p>
        </p:txBody>
      </p:sp>
    </p:spTree>
    <p:extLst>
      <p:ext uri="{BB962C8B-B14F-4D97-AF65-F5344CB8AC3E}">
        <p14:creationId xmlns:p14="http://schemas.microsoft.com/office/powerpoint/2010/main" val="18591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Orthogonal </a:t>
            </a:r>
            <a:r>
              <a:rPr lang="en-US" altLang="zh-TW" b="1" dirty="0" smtClean="0"/>
              <a:t>Basis</a:t>
            </a:r>
            <a:br>
              <a:rPr lang="en-US" altLang="zh-TW" b="1" dirty="0" smtClean="0"/>
            </a:br>
            <a:r>
              <a:rPr lang="en-US" altLang="zh-TW" sz="3600" dirty="0"/>
              <a:t>(Chapter </a:t>
            </a:r>
            <a:r>
              <a:rPr lang="en-US" altLang="zh-TW" sz="3600" dirty="0" smtClean="0"/>
              <a:t>6.2)</a:t>
            </a:r>
            <a:endParaRPr lang="zh-TW" altLang="en-US" sz="3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182339" y="6081066"/>
            <a:ext cx="477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Reference: Textbook Chapter </a:t>
            </a:r>
            <a:r>
              <a:rPr lang="en-US" altLang="zh-TW" sz="2400" dirty="0" smtClean="0"/>
              <a:t>6.2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6.3</a:t>
            </a:r>
            <a:endParaRPr lang="zh-TW" altLang="en-US" sz="24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572231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2176530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5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3539"/>
          </a:xfrm>
        </p:spPr>
        <p:txBody>
          <a:bodyPr>
            <a:normAutofit/>
          </a:bodyPr>
          <a:lstStyle/>
          <a:p>
            <a:r>
              <a:rPr lang="en-US" altLang="zh-TW" dirty="0"/>
              <a:t>A set of vectors is called an orthogonal set if every pair of distinct vectors in the set is orthogonal.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96773"/>
            <a:ext cx="3784600" cy="927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21154" y="3098713"/>
            <a:ext cx="29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An orthogonal set?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367524" y="4079040"/>
            <a:ext cx="640895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By definition, a set with only one vector is an orthogonal set.</a:t>
            </a:r>
          </a:p>
        </p:txBody>
      </p:sp>
      <p:sp>
        <p:nvSpPr>
          <p:cNvPr id="8" name="矩形 7"/>
          <p:cNvSpPr/>
          <p:nvPr/>
        </p:nvSpPr>
        <p:spPr>
          <a:xfrm>
            <a:off x="1367523" y="5094944"/>
            <a:ext cx="640895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orthogonal set independent?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E1929C4-0046-484B-9C1A-560C2171A1CC}"/>
              </a:ext>
            </a:extLst>
          </p:cNvPr>
          <p:cNvSpPr/>
          <p:nvPr/>
        </p:nvSpPr>
        <p:spPr>
          <a:xfrm>
            <a:off x="4571998" y="5817207"/>
            <a:ext cx="1319645" cy="6026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NO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CB7615-F3D2-4B94-9734-FE3EECE93C92}"/>
              </a:ext>
            </a:extLst>
          </p:cNvPr>
          <p:cNvSpPr txBox="1"/>
          <p:nvPr/>
        </p:nvSpPr>
        <p:spPr>
          <a:xfrm>
            <a:off x="6089073" y="5724376"/>
            <a:ext cx="263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(A</a:t>
            </a:r>
            <a:r>
              <a:rPr lang="zh-TW" altLang="en-US" sz="2400" dirty="0"/>
              <a:t> </a:t>
            </a:r>
            <a:r>
              <a:rPr lang="en-US" altLang="zh-TW" sz="2400" dirty="0"/>
              <a:t>vector set with all zero vectors)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03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orthogonal set of </a:t>
            </a:r>
            <a:r>
              <a:rPr lang="en-US" altLang="zh-TW" dirty="0">
                <a:solidFill>
                  <a:srgbClr val="FF0000"/>
                </a:solidFill>
              </a:rPr>
              <a:t>nonzero</a:t>
            </a:r>
            <a:r>
              <a:rPr lang="en-US" altLang="zh-TW" dirty="0"/>
              <a:t> vectors is linearly independent.  </a:t>
            </a:r>
            <a:endParaRPr lang="zh-TW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00154" y="3669539"/>
            <a:ext cx="658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Assume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 make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dirty="0">
                <a:sym typeface="MT Extra" pitchFamily="18" charset="2"/>
              </a:rPr>
              <a:t> +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en-US" altLang="zh-TW" sz="2400" dirty="0">
              <a:sym typeface="MT Extra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76773" y="529417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c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= 0</a:t>
            </a:r>
          </a:p>
        </p:txBody>
      </p:sp>
      <p:sp>
        <p:nvSpPr>
          <p:cNvPr id="9" name="矩形 8"/>
          <p:cNvSpPr/>
          <p:nvPr/>
        </p:nvSpPr>
        <p:spPr>
          <a:xfrm>
            <a:off x="1196979" y="2838542"/>
            <a:ext cx="665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be an orthogonal set 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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for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1, 2, </a:t>
            </a:r>
            <a:r>
              <a:rPr lang="en-US" altLang="zh-TW" sz="2400" dirty="0">
                <a:sym typeface="MT Extra" pitchFamily="18" charset="2"/>
              </a:rPr>
              <a:t>, </a:t>
            </a:r>
            <a:r>
              <a:rPr lang="en-US" altLang="zh-TW" sz="2400" i="1" dirty="0">
                <a:sym typeface="MT Extra" pitchFamily="18" charset="2"/>
              </a:rPr>
              <a:t>k</a:t>
            </a:r>
            <a:r>
              <a:rPr lang="en-US" altLang="zh-TW" sz="2400" dirty="0">
                <a:sym typeface="MT Extra" pitchFamily="18" charset="2"/>
              </a:rPr>
              <a:t>.</a:t>
            </a:r>
            <a:r>
              <a:rPr lang="en-US" altLang="zh-TW" sz="2400" dirty="0">
                <a:sym typeface="Symbol" pitchFamily="18" charset="2"/>
              </a:rPr>
              <a:t>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8" y="4264554"/>
            <a:ext cx="4752975" cy="3619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9" y="4770942"/>
            <a:ext cx="6286500" cy="333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5339266"/>
            <a:ext cx="1695450" cy="3714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939" y="5297863"/>
            <a:ext cx="146685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111" r="-1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3789364" y="5697913"/>
            <a:ext cx="550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616453" y="5317685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616453" y="5988859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3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20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Orthonormal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set of vectors is called an orthonormal set if it is an orthogonal set, and the norm of all the vectors is 1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7347"/>
            <a:ext cx="4207522" cy="1030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5323" y="3269500"/>
            <a:ext cx="329337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orthonormal set independent?</a:t>
            </a:r>
          </a:p>
        </p:txBody>
      </p:sp>
      <p:sp>
        <p:nvSpPr>
          <p:cNvPr id="6" name="矩形 5"/>
          <p:cNvSpPr/>
          <p:nvPr/>
        </p:nvSpPr>
        <p:spPr>
          <a:xfrm>
            <a:off x="7607300" y="4430489"/>
            <a:ext cx="1041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Yes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1746249" y="3970126"/>
            <a:ext cx="520700" cy="729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2815323" y="3924095"/>
            <a:ext cx="520700" cy="77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009123" y="3924096"/>
            <a:ext cx="520700" cy="77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81000" y="5926255"/>
            <a:ext cx="8382000" cy="539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 vector that has norm equal to 1 is called a unit vector.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07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basis that is an orthogonal (orthonormal) set is called an orthogonal (orthonormal)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112976" y="3914802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Orthogonal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2975" y="4526538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Orthonormal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715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893807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013655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6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89427" y="365153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Proof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>
            <a:endCxn id="21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0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10" t="-1667" r="-135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255469" y="5898960"/>
            <a:ext cx="672796" cy="43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3591655" y="4113204"/>
            <a:ext cx="46732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How about orthonormal basis?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996BDEC-2730-422A-82E5-74B9D8C7CA2B}"/>
                  </a:ext>
                </a:extLst>
              </p:cNvPr>
              <p:cNvSpPr txBox="1"/>
              <p:nvPr/>
            </p:nvSpPr>
            <p:spPr>
              <a:xfrm>
                <a:off x="6671331" y="284296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996BDEC-2730-422A-82E5-74B9D8C7C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31" y="284296"/>
                <a:ext cx="2041212" cy="16797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7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27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314" y="238147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The geometry of vectors</a:t>
            </a:r>
            <a:br>
              <a:rPr lang="en-US" altLang="zh-TW" b="1" dirty="0" smtClean="0"/>
            </a:br>
            <a:r>
              <a:rPr lang="en-US" altLang="zh-TW" sz="4000" dirty="0" smtClean="0"/>
              <a:t>(Chapter 6.1)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892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30000" dirty="0"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/>
              <a:t>is an orthogonal basis for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2586891"/>
            <a:ext cx="5331025" cy="1075041"/>
          </a:xfrm>
          <a:prstGeom prst="rect">
            <a:avLst/>
          </a:prstGeom>
        </p:spPr>
      </p:pic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1" y="3851242"/>
            <a:ext cx="6017291" cy="1143912"/>
          </a:xfrm>
          <a:prstGeom prst="rect">
            <a:avLst/>
          </a:prstGeom>
        </p:spPr>
      </p:pic>
      <p:pic>
        <p:nvPicPr>
          <p:cNvPr id="6" name="Picture 2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98240"/>
            <a:ext cx="8119565" cy="813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00" y="5498240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76500" y="5457930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00475" y="5517233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59375" y="5498211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4720" y="5498182"/>
            <a:ext cx="1512993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6687" y="5498211"/>
            <a:ext cx="961528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E823026-203F-4E5E-9A49-438F8E6B3A9C}"/>
                  </a:ext>
                </a:extLst>
              </p:cNvPr>
              <p:cNvSpPr txBox="1"/>
              <p:nvPr/>
            </p:nvSpPr>
            <p:spPr>
              <a:xfrm>
                <a:off x="6489213" y="457994"/>
                <a:ext cx="2041212" cy="123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E823026-203F-4E5E-9A49-438F8E6B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13" y="457994"/>
                <a:ext cx="2041212" cy="12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0949898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889418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4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7786687" cy="62865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Projection of One vector onto Another Vector</a:t>
            </a:r>
          </a:p>
        </p:txBody>
      </p:sp>
      <p:pic>
        <p:nvPicPr>
          <p:cNvPr id="9225" name="Picture 4" descr="未命名 -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32" y="1512908"/>
            <a:ext cx="3527425" cy="2840038"/>
          </a:xfrm>
        </p:spPr>
      </p:pic>
      <p:sp>
        <p:nvSpPr>
          <p:cNvPr id="9227" name="Text Box 6"/>
          <p:cNvSpPr txBox="1">
            <a:spLocks noChangeArrowheads="1"/>
          </p:cNvSpPr>
          <p:nvPr/>
        </p:nvSpPr>
        <p:spPr bwMode="auto">
          <a:xfrm>
            <a:off x="285750" y="686489"/>
            <a:ext cx="867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/>
              <a:t>Let </a:t>
            </a:r>
            <a:r>
              <a:rPr lang="en-US" altLang="zh-TW" b="1" dirty="0"/>
              <a:t>v</a:t>
            </a:r>
            <a:r>
              <a:rPr lang="en-US" altLang="zh-TW" dirty="0"/>
              <a:t> and </a:t>
            </a:r>
            <a:r>
              <a:rPr lang="en-US" altLang="zh-TW" b="1" dirty="0"/>
              <a:t>u</a:t>
            </a:r>
            <a:r>
              <a:rPr lang="en-US" altLang="zh-TW" dirty="0"/>
              <a:t> be vectors in </a:t>
            </a:r>
            <a:r>
              <a:rPr lang="en-US" altLang="zh-TW" b="1" dirty="0"/>
              <a:t>R</a:t>
            </a:r>
            <a:r>
              <a:rPr lang="en-US" altLang="zh-TW" i="1" baseline="30000" dirty="0"/>
              <a:t>n</a:t>
            </a:r>
            <a:r>
              <a:rPr lang="en-US" altLang="zh-TW" dirty="0"/>
              <a:t> with angle </a:t>
            </a:r>
            <a:r>
              <a:rPr lang="en-US" altLang="zh-TW" dirty="0">
                <a:latin typeface="Symbol" panose="05050102010706020507" pitchFamily="18" charset="2"/>
              </a:rPr>
              <a:t>a</a:t>
            </a:r>
            <a:r>
              <a:rPr lang="en-US" altLang="zh-TW" dirty="0"/>
              <a:t> (0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dirty="0">
                <a:latin typeface="Symbol" panose="05050102010706020507" pitchFamily="18" charset="2"/>
                <a:sym typeface="Symbol" panose="05050102010706020507" pitchFamily="18" charset="2"/>
              </a:rPr>
              <a:t>a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zh-TW" dirty="0">
                <a:sym typeface="Symbol" panose="05050102010706020507" pitchFamily="18" charset="2"/>
              </a:rPr>
              <a:t>) between them.</a:t>
            </a:r>
          </a:p>
        </p:txBody>
      </p:sp>
      <p:graphicFrame>
        <p:nvGraphicFramePr>
          <p:cNvPr id="308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5789"/>
              </p:ext>
            </p:extLst>
          </p:nvPr>
        </p:nvGraphicFramePr>
        <p:xfrm>
          <a:off x="4242593" y="2065339"/>
          <a:ext cx="360045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方程式" r:id="rId4" imgW="1701720" imgH="685800" progId="Equation.3">
                  <p:embed/>
                </p:oleObj>
              </mc:Choice>
              <mc:Fallback>
                <p:oleObj name="方程式" r:id="rId4" imgW="1701720" imgH="685800" progId="Equation.3">
                  <p:embed/>
                  <p:pic>
                    <p:nvPicPr>
                      <p:cNvPr id="308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93" y="2065339"/>
                        <a:ext cx="3600450" cy="144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1943" y="4575426"/>
            <a:ext cx="3930650" cy="495300"/>
            <a:chOff x="2990" y="1344"/>
            <a:chExt cx="2476" cy="312"/>
          </a:xfrm>
        </p:grpSpPr>
        <p:sp>
          <p:nvSpPr>
            <p:cNvPr id="9231" name="Text Box 9"/>
            <p:cNvSpPr txBox="1">
              <a:spLocks noChangeArrowheads="1"/>
            </p:cNvSpPr>
            <p:nvPr/>
          </p:nvSpPr>
          <p:spPr bwMode="auto">
            <a:xfrm>
              <a:off x="2990" y="1368"/>
              <a:ext cx="2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i="1" dirty="0"/>
                <a:t>OA </a:t>
              </a:r>
              <a:r>
                <a:rPr lang="en-US" altLang="zh-TW" dirty="0"/>
                <a:t>: the projection of </a:t>
              </a:r>
              <a:r>
                <a:rPr lang="en-US" altLang="zh-TW" b="1" dirty="0"/>
                <a:t>v</a:t>
              </a:r>
              <a:r>
                <a:rPr lang="en-US" altLang="zh-TW" dirty="0"/>
                <a:t> onto </a:t>
              </a:r>
              <a:r>
                <a:rPr lang="en-US" altLang="zh-TW" b="1" dirty="0"/>
                <a:t>u</a:t>
              </a:r>
              <a:endParaRPr lang="en-US" altLang="zh-TW" dirty="0">
                <a:sym typeface="Symbol" panose="05050102010706020507" pitchFamily="18" charset="2"/>
              </a:endParaRPr>
            </a:p>
          </p:txBody>
        </p:sp>
        <p:sp>
          <p:nvSpPr>
            <p:cNvPr id="9232" name="Line 10"/>
            <p:cNvSpPr>
              <a:spLocks noChangeShapeType="1"/>
            </p:cNvSpPr>
            <p:nvPr/>
          </p:nvSpPr>
          <p:spPr bwMode="auto">
            <a:xfrm>
              <a:off x="3061" y="1344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308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03625"/>
              </p:ext>
            </p:extLst>
          </p:nvPr>
        </p:nvGraphicFramePr>
        <p:xfrm>
          <a:off x="285750" y="5058486"/>
          <a:ext cx="38687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方程式" r:id="rId6" imgW="1828800" imgH="419040" progId="Equation.3">
                  <p:embed/>
                </p:oleObj>
              </mc:Choice>
              <mc:Fallback>
                <p:oleObj name="方程式" r:id="rId6" imgW="1828800" imgH="419040" progId="Equation.3">
                  <p:embed/>
                  <p:pic>
                    <p:nvPicPr>
                      <p:cNvPr id="308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058486"/>
                        <a:ext cx="386873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168780"/>
              </p:ext>
            </p:extLst>
          </p:nvPr>
        </p:nvGraphicFramePr>
        <p:xfrm>
          <a:off x="4429125" y="3781676"/>
          <a:ext cx="41370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方程式" r:id="rId8" imgW="1955520" imgH="393480" progId="Equation.3">
                  <p:embed/>
                </p:oleObj>
              </mc:Choice>
              <mc:Fallback>
                <p:oleObj name="方程式" r:id="rId8" imgW="1955520" imgH="393480" progId="Equation.3">
                  <p:embed/>
                  <p:pic>
                    <p:nvPicPr>
                      <p:cNvPr id="3082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781676"/>
                        <a:ext cx="41370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29125" y="5581650"/>
            <a:ext cx="3916363" cy="862013"/>
            <a:chOff x="2426" y="3663"/>
            <a:chExt cx="2467" cy="543"/>
          </a:xfrm>
        </p:grpSpPr>
        <p:graphicFrame>
          <p:nvGraphicFramePr>
            <p:cNvPr id="922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0944930"/>
                </p:ext>
              </p:extLst>
            </p:nvPr>
          </p:nvGraphicFramePr>
          <p:xfrm>
            <a:off x="3544" y="3663"/>
            <a:ext cx="1349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1" name="方程式" r:id="rId10" imgW="977760" imgH="393480" progId="Equation.3">
                    <p:embed/>
                  </p:oleObj>
                </mc:Choice>
                <mc:Fallback>
                  <p:oleObj name="方程式" r:id="rId10" imgW="977760" imgH="393480" progId="Equation.3">
                    <p:embed/>
                    <p:pic>
                      <p:nvPicPr>
                        <p:cNvPr id="922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3663"/>
                          <a:ext cx="1349" cy="54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0" name="Text Box 15"/>
            <p:cNvSpPr txBox="1">
              <a:spLocks noChangeArrowheads="1"/>
            </p:cNvSpPr>
            <p:nvPr/>
          </p:nvSpPr>
          <p:spPr bwMode="auto">
            <a:xfrm>
              <a:off x="2426" y="3793"/>
              <a:ext cx="11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So we define</a:t>
              </a:r>
              <a:endParaRPr lang="en-US" altLang="zh-TW">
                <a:sym typeface="Symbol" panose="05050102010706020507" pitchFamily="18" charset="2"/>
              </a:endParaRPr>
            </a:p>
          </p:txBody>
        </p:sp>
      </p:grpSp>
      <p:cxnSp>
        <p:nvCxnSpPr>
          <p:cNvPr id="5" name="直線單箭頭接點 4"/>
          <p:cNvCxnSpPr/>
          <p:nvPr/>
        </p:nvCxnSpPr>
        <p:spPr>
          <a:xfrm flipV="1">
            <a:off x="1672389" y="4079541"/>
            <a:ext cx="300790" cy="621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711635" y="1160813"/>
                <a:ext cx="3400739" cy="463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fName>
                        <m:e/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635" y="1160813"/>
                <a:ext cx="3400739" cy="463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74730" y="3042479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67812" y="3573626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6468618" y="4192007"/>
            <a:ext cx="1191604" cy="56916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888790" y="2814180"/>
            <a:ext cx="1626692" cy="159231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888790" y="3469632"/>
            <a:ext cx="1915040" cy="9368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7532791" y="2764585"/>
            <a:ext cx="138285" cy="13567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5623518" y="3441023"/>
            <a:ext cx="272351" cy="997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7171475" y="2971712"/>
            <a:ext cx="269171" cy="786664"/>
          </a:xfrm>
          <a:prstGeom prst="straightConnector1">
            <a:avLst/>
          </a:prstGeom>
          <a:ln w="28575" cap="flat" cmpd="sng" algn="ctr">
            <a:solidFill>
              <a:srgbClr val="92D05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318643" y="3086726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643" y="3086726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5252610" y="3046051"/>
            <a:ext cx="184731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21329" y="3548391"/>
                <a:ext cx="871071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29" y="3548391"/>
                <a:ext cx="871071" cy="612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309063" y="3614122"/>
                <a:ext cx="29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63" y="3614122"/>
                <a:ext cx="295609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5904914" y="4426449"/>
            <a:ext cx="1103630" cy="65153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6446297" y="2898985"/>
            <a:ext cx="1016927" cy="1818778"/>
          </a:xfrm>
          <a:prstGeom prst="straightConnector1">
            <a:avLst/>
          </a:prstGeom>
          <a:ln w="28575" cap="flat" cmpd="sng" algn="ctr">
            <a:solidFill>
              <a:srgbClr val="92D05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7208929" y="3808996"/>
            <a:ext cx="463433" cy="334331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7120775" y="4424728"/>
                <a:ext cx="87639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775" y="4424728"/>
                <a:ext cx="876394" cy="612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7803830" y="4531270"/>
                <a:ext cx="29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830" y="4531270"/>
                <a:ext cx="295609" cy="369332"/>
              </a:xfrm>
              <a:prstGeom prst="rect">
                <a:avLst/>
              </a:prstGeom>
              <a:blipFill>
                <a:blip r:embed="rId7"/>
                <a:stretch>
                  <a:fillRect r="-26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6434416" y="4848941"/>
                <a:ext cx="295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416" y="4848941"/>
                <a:ext cx="295609" cy="461665"/>
              </a:xfrm>
              <a:prstGeom prst="rect">
                <a:avLst/>
              </a:prstGeom>
              <a:blipFill>
                <a:blip r:embed="rId8"/>
                <a:stretch>
                  <a:fillRect r="-54167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7515836" y="3003117"/>
                <a:ext cx="5598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36" y="3003117"/>
                <a:ext cx="559897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圖片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5091" y="1810622"/>
            <a:ext cx="3738940" cy="623157"/>
          </a:xfrm>
          <a:prstGeom prst="rect">
            <a:avLst/>
          </a:prstGeom>
        </p:spPr>
      </p:pic>
      <p:grpSp>
        <p:nvGrpSpPr>
          <p:cNvPr id="62" name="群組 61"/>
          <p:cNvGrpSpPr/>
          <p:nvPr/>
        </p:nvGrpSpPr>
        <p:grpSpPr>
          <a:xfrm>
            <a:off x="1175323" y="3239059"/>
            <a:ext cx="2876628" cy="1609882"/>
            <a:chOff x="1138712" y="2302894"/>
            <a:chExt cx="3738088" cy="1973081"/>
          </a:xfrm>
        </p:grpSpPr>
        <p:cxnSp>
          <p:nvCxnSpPr>
            <p:cNvPr id="63" name="直線接點 62"/>
            <p:cNvCxnSpPr/>
            <p:nvPr/>
          </p:nvCxnSpPr>
          <p:spPr>
            <a:xfrm flipV="1">
              <a:off x="1378764" y="3280199"/>
              <a:ext cx="3498036" cy="995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單箭頭接點 63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/>
            <p:nvPr/>
          </p:nvCxnSpPr>
          <p:spPr>
            <a:xfrm flipH="1" flipV="1">
              <a:off x="3110989" y="2621691"/>
              <a:ext cx="302161" cy="1043919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矩形 68"/>
                <p:cNvSpPr/>
                <p:nvPr/>
              </p:nvSpPr>
              <p:spPr>
                <a:xfrm>
                  <a:off x="2278560" y="2302894"/>
                  <a:ext cx="743983" cy="5658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60" y="2302894"/>
                  <a:ext cx="743983" cy="56581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矩形 69"/>
                <p:cNvSpPr/>
                <p:nvPr/>
              </p:nvSpPr>
              <p:spPr>
                <a:xfrm>
                  <a:off x="3588657" y="3506393"/>
                  <a:ext cx="1248164" cy="5658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b="1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657" y="3506393"/>
                  <a:ext cx="1248164" cy="565819"/>
                </a:xfrm>
                <a:prstGeom prst="rect">
                  <a:avLst/>
                </a:prstGeom>
                <a:blipFill>
                  <a:blip r:embed="rId12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矩形 70"/>
            <p:cNvSpPr/>
            <p:nvPr/>
          </p:nvSpPr>
          <p:spPr>
            <a:xfrm>
              <a:off x="1138712" y="3388276"/>
              <a:ext cx="240052" cy="5658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矩形 71"/>
                <p:cNvSpPr/>
                <p:nvPr/>
              </p:nvSpPr>
              <p:spPr>
                <a:xfrm>
                  <a:off x="3235563" y="2806271"/>
                  <a:ext cx="727568" cy="565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563" y="2806271"/>
                  <a:ext cx="727568" cy="565820"/>
                </a:xfrm>
                <a:prstGeom prst="rect">
                  <a:avLst/>
                </a:prstGeom>
                <a:blipFill>
                  <a:blip r:embed="rId1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1786606" y="4628891"/>
                <a:ext cx="871071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06" y="4628891"/>
                <a:ext cx="871071" cy="6140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2501046" y="4713737"/>
                <a:ext cx="29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46" y="4713737"/>
                <a:ext cx="295609" cy="369332"/>
              </a:xfrm>
              <a:prstGeom prst="rect">
                <a:avLst/>
              </a:prstGeom>
              <a:blipFill>
                <a:blip r:embed="rId1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72"/>
          <p:cNvGrpSpPr>
            <a:grpSpLocks noChangeAspect="1"/>
          </p:cNvGrpSpPr>
          <p:nvPr/>
        </p:nvGrpSpPr>
        <p:grpSpPr bwMode="auto">
          <a:xfrm>
            <a:off x="1301534" y="1909005"/>
            <a:ext cx="2196800" cy="524774"/>
            <a:chOff x="-499" y="1540"/>
            <a:chExt cx="1394" cy="333"/>
          </a:xfrm>
        </p:grpSpPr>
        <p:sp>
          <p:nvSpPr>
            <p:cNvPr id="148" name="Freeform 73"/>
            <p:cNvSpPr>
              <a:spLocks/>
            </p:cNvSpPr>
            <p:nvPr/>
          </p:nvSpPr>
          <p:spPr bwMode="auto">
            <a:xfrm>
              <a:off x="-499" y="1650"/>
              <a:ext cx="88" cy="72"/>
            </a:xfrm>
            <a:custGeom>
              <a:avLst/>
              <a:gdLst>
                <a:gd name="T0" fmla="*/ 127 w 147"/>
                <a:gd name="T1" fmla="*/ 18 h 119"/>
                <a:gd name="T2" fmla="*/ 127 w 147"/>
                <a:gd name="T3" fmla="*/ 18 h 119"/>
                <a:gd name="T4" fmla="*/ 147 w 147"/>
                <a:gd name="T5" fmla="*/ 13 h 119"/>
                <a:gd name="T6" fmla="*/ 147 w 147"/>
                <a:gd name="T7" fmla="*/ 0 h 119"/>
                <a:gd name="T8" fmla="*/ 126 w 147"/>
                <a:gd name="T9" fmla="*/ 1 h 119"/>
                <a:gd name="T10" fmla="*/ 102 w 147"/>
                <a:gd name="T11" fmla="*/ 0 h 119"/>
                <a:gd name="T12" fmla="*/ 102 w 147"/>
                <a:gd name="T13" fmla="*/ 13 h 119"/>
                <a:gd name="T14" fmla="*/ 115 w 147"/>
                <a:gd name="T15" fmla="*/ 16 h 119"/>
                <a:gd name="T16" fmla="*/ 113 w 147"/>
                <a:gd name="T17" fmla="*/ 19 h 119"/>
                <a:gd name="T18" fmla="*/ 83 w 147"/>
                <a:gd name="T19" fmla="*/ 85 h 119"/>
                <a:gd name="T20" fmla="*/ 49 w 147"/>
                <a:gd name="T21" fmla="*/ 13 h 119"/>
                <a:gd name="T22" fmla="*/ 63 w 147"/>
                <a:gd name="T23" fmla="*/ 13 h 119"/>
                <a:gd name="T24" fmla="*/ 63 w 147"/>
                <a:gd name="T25" fmla="*/ 0 h 119"/>
                <a:gd name="T26" fmla="*/ 30 w 147"/>
                <a:gd name="T27" fmla="*/ 1 h 119"/>
                <a:gd name="T28" fmla="*/ 0 w 147"/>
                <a:gd name="T29" fmla="*/ 0 h 119"/>
                <a:gd name="T30" fmla="*/ 0 w 147"/>
                <a:gd name="T31" fmla="*/ 13 h 119"/>
                <a:gd name="T32" fmla="*/ 17 w 147"/>
                <a:gd name="T33" fmla="*/ 13 h 119"/>
                <a:gd name="T34" fmla="*/ 64 w 147"/>
                <a:gd name="T35" fmla="*/ 113 h 119"/>
                <a:gd name="T36" fmla="*/ 74 w 147"/>
                <a:gd name="T37" fmla="*/ 119 h 119"/>
                <a:gd name="T38" fmla="*/ 83 w 147"/>
                <a:gd name="T39" fmla="*/ 113 h 119"/>
                <a:gd name="T40" fmla="*/ 127 w 147"/>
                <a:gd name="T41" fmla="*/ 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19">
                  <a:moveTo>
                    <a:pt x="127" y="18"/>
                  </a:moveTo>
                  <a:lnTo>
                    <a:pt x="127" y="18"/>
                  </a:lnTo>
                  <a:cubicBezTo>
                    <a:pt x="129" y="15"/>
                    <a:pt x="130" y="13"/>
                    <a:pt x="147" y="13"/>
                  </a:cubicBezTo>
                  <a:lnTo>
                    <a:pt x="147" y="0"/>
                  </a:lnTo>
                  <a:cubicBezTo>
                    <a:pt x="140" y="1"/>
                    <a:pt x="133" y="1"/>
                    <a:pt x="126" y="1"/>
                  </a:cubicBezTo>
                  <a:cubicBezTo>
                    <a:pt x="119" y="1"/>
                    <a:pt x="108" y="1"/>
                    <a:pt x="102" y="0"/>
                  </a:cubicBezTo>
                  <a:lnTo>
                    <a:pt x="102" y="13"/>
                  </a:lnTo>
                  <a:cubicBezTo>
                    <a:pt x="107" y="13"/>
                    <a:pt x="115" y="14"/>
                    <a:pt x="115" y="16"/>
                  </a:cubicBezTo>
                  <a:cubicBezTo>
                    <a:pt x="115" y="16"/>
                    <a:pt x="114" y="17"/>
                    <a:pt x="113" y="19"/>
                  </a:cubicBezTo>
                  <a:lnTo>
                    <a:pt x="83" y="85"/>
                  </a:lnTo>
                  <a:lnTo>
                    <a:pt x="49" y="13"/>
                  </a:lnTo>
                  <a:lnTo>
                    <a:pt x="63" y="13"/>
                  </a:lnTo>
                  <a:lnTo>
                    <a:pt x="63" y="0"/>
                  </a:lnTo>
                  <a:cubicBezTo>
                    <a:pt x="55" y="1"/>
                    <a:pt x="31" y="1"/>
                    <a:pt x="30" y="1"/>
                  </a:cubicBezTo>
                  <a:cubicBezTo>
                    <a:pt x="23" y="1"/>
                    <a:pt x="11" y="1"/>
                    <a:pt x="0" y="0"/>
                  </a:cubicBezTo>
                  <a:lnTo>
                    <a:pt x="0" y="13"/>
                  </a:lnTo>
                  <a:lnTo>
                    <a:pt x="17" y="13"/>
                  </a:lnTo>
                  <a:lnTo>
                    <a:pt x="64" y="113"/>
                  </a:lnTo>
                  <a:cubicBezTo>
                    <a:pt x="67" y="119"/>
                    <a:pt x="70" y="119"/>
                    <a:pt x="74" y="119"/>
                  </a:cubicBezTo>
                  <a:cubicBezTo>
                    <a:pt x="78" y="119"/>
                    <a:pt x="81" y="118"/>
                    <a:pt x="83" y="113"/>
                  </a:cubicBezTo>
                  <a:lnTo>
                    <a:pt x="127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49" name="Freeform 74"/>
            <p:cNvSpPr>
              <a:spLocks/>
            </p:cNvSpPr>
            <p:nvPr/>
          </p:nvSpPr>
          <p:spPr bwMode="auto">
            <a:xfrm>
              <a:off x="-397" y="1671"/>
              <a:ext cx="49" cy="75"/>
            </a:xfrm>
            <a:custGeom>
              <a:avLst/>
              <a:gdLst>
                <a:gd name="T0" fmla="*/ 82 w 82"/>
                <a:gd name="T1" fmla="*/ 89 h 123"/>
                <a:gd name="T2" fmla="*/ 82 w 82"/>
                <a:gd name="T3" fmla="*/ 89 h 123"/>
                <a:gd name="T4" fmla="*/ 76 w 82"/>
                <a:gd name="T5" fmla="*/ 89 h 123"/>
                <a:gd name="T6" fmla="*/ 71 w 82"/>
                <a:gd name="T7" fmla="*/ 106 h 123"/>
                <a:gd name="T8" fmla="*/ 53 w 82"/>
                <a:gd name="T9" fmla="*/ 107 h 123"/>
                <a:gd name="T10" fmla="*/ 19 w 82"/>
                <a:gd name="T11" fmla="*/ 107 h 123"/>
                <a:gd name="T12" fmla="*/ 56 w 82"/>
                <a:gd name="T13" fmla="*/ 76 h 123"/>
                <a:gd name="T14" fmla="*/ 82 w 82"/>
                <a:gd name="T15" fmla="*/ 36 h 123"/>
                <a:gd name="T16" fmla="*/ 39 w 82"/>
                <a:gd name="T17" fmla="*/ 0 h 123"/>
                <a:gd name="T18" fmla="*/ 0 w 82"/>
                <a:gd name="T19" fmla="*/ 33 h 123"/>
                <a:gd name="T20" fmla="*/ 10 w 82"/>
                <a:gd name="T21" fmla="*/ 44 h 123"/>
                <a:gd name="T22" fmla="*/ 20 w 82"/>
                <a:gd name="T23" fmla="*/ 34 h 123"/>
                <a:gd name="T24" fmla="*/ 9 w 82"/>
                <a:gd name="T25" fmla="*/ 24 h 123"/>
                <a:gd name="T26" fmla="*/ 36 w 82"/>
                <a:gd name="T27" fmla="*/ 7 h 123"/>
                <a:gd name="T28" fmla="*/ 64 w 82"/>
                <a:gd name="T29" fmla="*/ 36 h 123"/>
                <a:gd name="T30" fmla="*/ 47 w 82"/>
                <a:gd name="T31" fmla="*/ 72 h 123"/>
                <a:gd name="T32" fmla="*/ 2 w 82"/>
                <a:gd name="T33" fmla="*/ 116 h 123"/>
                <a:gd name="T34" fmla="*/ 0 w 82"/>
                <a:gd name="T35" fmla="*/ 123 h 123"/>
                <a:gd name="T36" fmla="*/ 77 w 82"/>
                <a:gd name="T37" fmla="*/ 123 h 123"/>
                <a:gd name="T38" fmla="*/ 82 w 82"/>
                <a:gd name="T39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23">
                  <a:moveTo>
                    <a:pt x="82" y="89"/>
                  </a:moveTo>
                  <a:lnTo>
                    <a:pt x="82" y="89"/>
                  </a:lnTo>
                  <a:lnTo>
                    <a:pt x="76" y="89"/>
                  </a:lnTo>
                  <a:cubicBezTo>
                    <a:pt x="75" y="93"/>
                    <a:pt x="74" y="104"/>
                    <a:pt x="71" y="106"/>
                  </a:cubicBezTo>
                  <a:cubicBezTo>
                    <a:pt x="70" y="107"/>
                    <a:pt x="55" y="107"/>
                    <a:pt x="53" y="107"/>
                  </a:cubicBezTo>
                  <a:lnTo>
                    <a:pt x="19" y="107"/>
                  </a:lnTo>
                  <a:cubicBezTo>
                    <a:pt x="38" y="90"/>
                    <a:pt x="45" y="85"/>
                    <a:pt x="56" y="76"/>
                  </a:cubicBezTo>
                  <a:cubicBezTo>
                    <a:pt x="69" y="65"/>
                    <a:pt x="82" y="54"/>
                    <a:pt x="82" y="36"/>
                  </a:cubicBezTo>
                  <a:cubicBezTo>
                    <a:pt x="82" y="14"/>
                    <a:pt x="63" y="0"/>
                    <a:pt x="39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43"/>
                    <a:pt x="8" y="44"/>
                    <a:pt x="10" y="44"/>
                  </a:cubicBezTo>
                  <a:cubicBezTo>
                    <a:pt x="15" y="44"/>
                    <a:pt x="20" y="40"/>
                    <a:pt x="20" y="34"/>
                  </a:cubicBezTo>
                  <a:cubicBezTo>
                    <a:pt x="20" y="30"/>
                    <a:pt x="19" y="24"/>
                    <a:pt x="9" y="24"/>
                  </a:cubicBezTo>
                  <a:cubicBezTo>
                    <a:pt x="15" y="11"/>
                    <a:pt x="27" y="7"/>
                    <a:pt x="36" y="7"/>
                  </a:cubicBezTo>
                  <a:cubicBezTo>
                    <a:pt x="55" y="7"/>
                    <a:pt x="64" y="21"/>
                    <a:pt x="64" y="36"/>
                  </a:cubicBezTo>
                  <a:cubicBezTo>
                    <a:pt x="64" y="52"/>
                    <a:pt x="53" y="65"/>
                    <a:pt x="47" y="72"/>
                  </a:cubicBezTo>
                  <a:lnTo>
                    <a:pt x="2" y="116"/>
                  </a:lnTo>
                  <a:cubicBezTo>
                    <a:pt x="0" y="117"/>
                    <a:pt x="0" y="118"/>
                    <a:pt x="0" y="123"/>
                  </a:cubicBezTo>
                  <a:lnTo>
                    <a:pt x="77" y="123"/>
                  </a:lnTo>
                  <a:lnTo>
                    <a:pt x="82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0" name="Freeform 75"/>
            <p:cNvSpPr>
              <a:spLocks noEditPoints="1"/>
            </p:cNvSpPr>
            <p:nvPr/>
          </p:nvSpPr>
          <p:spPr bwMode="auto">
            <a:xfrm>
              <a:off x="-279" y="1663"/>
              <a:ext cx="106" cy="37"/>
            </a:xfrm>
            <a:custGeom>
              <a:avLst/>
              <a:gdLst>
                <a:gd name="T0" fmla="*/ 167 w 176"/>
                <a:gd name="T1" fmla="*/ 10 h 62"/>
                <a:gd name="T2" fmla="*/ 167 w 176"/>
                <a:gd name="T3" fmla="*/ 10 h 62"/>
                <a:gd name="T4" fmla="*/ 176 w 176"/>
                <a:gd name="T5" fmla="*/ 5 h 62"/>
                <a:gd name="T6" fmla="*/ 167 w 176"/>
                <a:gd name="T7" fmla="*/ 0 h 62"/>
                <a:gd name="T8" fmla="*/ 8 w 176"/>
                <a:gd name="T9" fmla="*/ 0 h 62"/>
                <a:gd name="T10" fmla="*/ 0 w 176"/>
                <a:gd name="T11" fmla="*/ 5 h 62"/>
                <a:gd name="T12" fmla="*/ 9 w 176"/>
                <a:gd name="T13" fmla="*/ 10 h 62"/>
                <a:gd name="T14" fmla="*/ 167 w 176"/>
                <a:gd name="T15" fmla="*/ 10 h 62"/>
                <a:gd name="T16" fmla="*/ 167 w 176"/>
                <a:gd name="T17" fmla="*/ 62 h 62"/>
                <a:gd name="T18" fmla="*/ 167 w 176"/>
                <a:gd name="T19" fmla="*/ 62 h 62"/>
                <a:gd name="T20" fmla="*/ 176 w 176"/>
                <a:gd name="T21" fmla="*/ 57 h 62"/>
                <a:gd name="T22" fmla="*/ 167 w 176"/>
                <a:gd name="T23" fmla="*/ 51 h 62"/>
                <a:gd name="T24" fmla="*/ 9 w 176"/>
                <a:gd name="T25" fmla="*/ 51 h 62"/>
                <a:gd name="T26" fmla="*/ 0 w 176"/>
                <a:gd name="T27" fmla="*/ 57 h 62"/>
                <a:gd name="T28" fmla="*/ 8 w 176"/>
                <a:gd name="T29" fmla="*/ 62 h 62"/>
                <a:gd name="T30" fmla="*/ 167 w 176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62">
                  <a:moveTo>
                    <a:pt x="167" y="10"/>
                  </a:moveTo>
                  <a:lnTo>
                    <a:pt x="167" y="10"/>
                  </a:lnTo>
                  <a:cubicBezTo>
                    <a:pt x="171" y="10"/>
                    <a:pt x="176" y="10"/>
                    <a:pt x="176" y="5"/>
                  </a:cubicBezTo>
                  <a:cubicBezTo>
                    <a:pt x="176" y="0"/>
                    <a:pt x="171" y="0"/>
                    <a:pt x="167" y="0"/>
                  </a:cubicBezTo>
                  <a:lnTo>
                    <a:pt x="8" y="0"/>
                  </a:lnTo>
                  <a:cubicBezTo>
                    <a:pt x="5" y="0"/>
                    <a:pt x="0" y="0"/>
                    <a:pt x="0" y="5"/>
                  </a:cubicBezTo>
                  <a:cubicBezTo>
                    <a:pt x="0" y="10"/>
                    <a:pt x="5" y="10"/>
                    <a:pt x="9" y="10"/>
                  </a:cubicBezTo>
                  <a:lnTo>
                    <a:pt x="167" y="10"/>
                  </a:lnTo>
                  <a:close/>
                  <a:moveTo>
                    <a:pt x="167" y="62"/>
                  </a:moveTo>
                  <a:lnTo>
                    <a:pt x="167" y="62"/>
                  </a:lnTo>
                  <a:cubicBezTo>
                    <a:pt x="171" y="62"/>
                    <a:pt x="176" y="62"/>
                    <a:pt x="176" y="57"/>
                  </a:cubicBezTo>
                  <a:cubicBezTo>
                    <a:pt x="176" y="51"/>
                    <a:pt x="171" y="51"/>
                    <a:pt x="167" y="51"/>
                  </a:cubicBezTo>
                  <a:lnTo>
                    <a:pt x="9" y="51"/>
                  </a:lnTo>
                  <a:cubicBezTo>
                    <a:pt x="5" y="51"/>
                    <a:pt x="0" y="51"/>
                    <a:pt x="0" y="57"/>
                  </a:cubicBezTo>
                  <a:cubicBezTo>
                    <a:pt x="0" y="62"/>
                    <a:pt x="5" y="62"/>
                    <a:pt x="8" y="62"/>
                  </a:cubicBezTo>
                  <a:lnTo>
                    <a:pt x="16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1" name="Freeform 76"/>
            <p:cNvSpPr>
              <a:spLocks/>
            </p:cNvSpPr>
            <p:nvPr/>
          </p:nvSpPr>
          <p:spPr bwMode="auto">
            <a:xfrm>
              <a:off x="-112" y="1649"/>
              <a:ext cx="91" cy="74"/>
            </a:xfrm>
            <a:custGeom>
              <a:avLst/>
              <a:gdLst>
                <a:gd name="T0" fmla="*/ 104 w 151"/>
                <a:gd name="T1" fmla="*/ 100 h 121"/>
                <a:gd name="T2" fmla="*/ 104 w 151"/>
                <a:gd name="T3" fmla="*/ 100 h 121"/>
                <a:gd name="T4" fmla="*/ 104 w 151"/>
                <a:gd name="T5" fmla="*/ 121 h 121"/>
                <a:gd name="T6" fmla="*/ 151 w 151"/>
                <a:gd name="T7" fmla="*/ 119 h 121"/>
                <a:gd name="T8" fmla="*/ 151 w 151"/>
                <a:gd name="T9" fmla="*/ 107 h 121"/>
                <a:gd name="T10" fmla="*/ 133 w 151"/>
                <a:gd name="T11" fmla="*/ 96 h 121"/>
                <a:gd name="T12" fmla="*/ 133 w 151"/>
                <a:gd name="T13" fmla="*/ 0 h 121"/>
                <a:gd name="T14" fmla="*/ 84 w 151"/>
                <a:gd name="T15" fmla="*/ 2 h 121"/>
                <a:gd name="T16" fmla="*/ 84 w 151"/>
                <a:gd name="T17" fmla="*/ 14 h 121"/>
                <a:gd name="T18" fmla="*/ 103 w 151"/>
                <a:gd name="T19" fmla="*/ 25 h 121"/>
                <a:gd name="T20" fmla="*/ 103 w 151"/>
                <a:gd name="T21" fmla="*/ 75 h 121"/>
                <a:gd name="T22" fmla="*/ 70 w 151"/>
                <a:gd name="T23" fmla="*/ 111 h 121"/>
                <a:gd name="T24" fmla="*/ 49 w 151"/>
                <a:gd name="T25" fmla="*/ 90 h 121"/>
                <a:gd name="T26" fmla="*/ 49 w 151"/>
                <a:gd name="T27" fmla="*/ 0 h 121"/>
                <a:gd name="T28" fmla="*/ 0 w 151"/>
                <a:gd name="T29" fmla="*/ 2 h 121"/>
                <a:gd name="T30" fmla="*/ 0 w 151"/>
                <a:gd name="T31" fmla="*/ 14 h 121"/>
                <a:gd name="T32" fmla="*/ 18 w 151"/>
                <a:gd name="T33" fmla="*/ 25 h 121"/>
                <a:gd name="T34" fmla="*/ 18 w 151"/>
                <a:gd name="T35" fmla="*/ 87 h 121"/>
                <a:gd name="T36" fmla="*/ 66 w 151"/>
                <a:gd name="T37" fmla="*/ 121 h 121"/>
                <a:gd name="T38" fmla="*/ 104 w 151"/>
                <a:gd name="T39" fmla="*/ 10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21">
                  <a:moveTo>
                    <a:pt x="104" y="100"/>
                  </a:moveTo>
                  <a:lnTo>
                    <a:pt x="104" y="100"/>
                  </a:lnTo>
                  <a:lnTo>
                    <a:pt x="104" y="121"/>
                  </a:lnTo>
                  <a:lnTo>
                    <a:pt x="151" y="119"/>
                  </a:lnTo>
                  <a:lnTo>
                    <a:pt x="151" y="107"/>
                  </a:lnTo>
                  <a:cubicBezTo>
                    <a:pt x="135" y="107"/>
                    <a:pt x="133" y="107"/>
                    <a:pt x="133" y="96"/>
                  </a:cubicBezTo>
                  <a:lnTo>
                    <a:pt x="133" y="0"/>
                  </a:lnTo>
                  <a:lnTo>
                    <a:pt x="84" y="2"/>
                  </a:lnTo>
                  <a:lnTo>
                    <a:pt x="84" y="14"/>
                  </a:lnTo>
                  <a:cubicBezTo>
                    <a:pt x="101" y="14"/>
                    <a:pt x="103" y="14"/>
                    <a:pt x="103" y="25"/>
                  </a:cubicBezTo>
                  <a:lnTo>
                    <a:pt x="103" y="75"/>
                  </a:lnTo>
                  <a:cubicBezTo>
                    <a:pt x="103" y="97"/>
                    <a:pt x="89" y="111"/>
                    <a:pt x="70" y="111"/>
                  </a:cubicBezTo>
                  <a:cubicBezTo>
                    <a:pt x="49" y="111"/>
                    <a:pt x="49" y="105"/>
                    <a:pt x="49" y="90"/>
                  </a:cubicBezTo>
                  <a:lnTo>
                    <a:pt x="49" y="0"/>
                  </a:lnTo>
                  <a:lnTo>
                    <a:pt x="0" y="2"/>
                  </a:lnTo>
                  <a:lnTo>
                    <a:pt x="0" y="14"/>
                  </a:lnTo>
                  <a:cubicBezTo>
                    <a:pt x="17" y="14"/>
                    <a:pt x="18" y="14"/>
                    <a:pt x="18" y="25"/>
                  </a:cubicBezTo>
                  <a:lnTo>
                    <a:pt x="18" y="87"/>
                  </a:lnTo>
                  <a:cubicBezTo>
                    <a:pt x="18" y="115"/>
                    <a:pt x="40" y="121"/>
                    <a:pt x="66" y="121"/>
                  </a:cubicBezTo>
                  <a:cubicBezTo>
                    <a:pt x="73" y="121"/>
                    <a:pt x="92" y="121"/>
                    <a:pt x="104" y="1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2" name="Freeform 77"/>
            <p:cNvSpPr>
              <a:spLocks/>
            </p:cNvSpPr>
            <p:nvPr/>
          </p:nvSpPr>
          <p:spPr bwMode="auto">
            <a:xfrm>
              <a:off x="-10" y="1671"/>
              <a:ext cx="49" cy="75"/>
            </a:xfrm>
            <a:custGeom>
              <a:avLst/>
              <a:gdLst>
                <a:gd name="T0" fmla="*/ 81 w 81"/>
                <a:gd name="T1" fmla="*/ 89 h 123"/>
                <a:gd name="T2" fmla="*/ 81 w 81"/>
                <a:gd name="T3" fmla="*/ 89 h 123"/>
                <a:gd name="T4" fmla="*/ 75 w 81"/>
                <a:gd name="T5" fmla="*/ 89 h 123"/>
                <a:gd name="T6" fmla="*/ 70 w 81"/>
                <a:gd name="T7" fmla="*/ 106 h 123"/>
                <a:gd name="T8" fmla="*/ 52 w 81"/>
                <a:gd name="T9" fmla="*/ 107 h 123"/>
                <a:gd name="T10" fmla="*/ 18 w 81"/>
                <a:gd name="T11" fmla="*/ 107 h 123"/>
                <a:gd name="T12" fmla="*/ 55 w 81"/>
                <a:gd name="T13" fmla="*/ 76 h 123"/>
                <a:gd name="T14" fmla="*/ 81 w 81"/>
                <a:gd name="T15" fmla="*/ 36 h 123"/>
                <a:gd name="T16" fmla="*/ 38 w 81"/>
                <a:gd name="T17" fmla="*/ 0 h 123"/>
                <a:gd name="T18" fmla="*/ 0 w 81"/>
                <a:gd name="T19" fmla="*/ 33 h 123"/>
                <a:gd name="T20" fmla="*/ 9 w 81"/>
                <a:gd name="T21" fmla="*/ 44 h 123"/>
                <a:gd name="T22" fmla="*/ 19 w 81"/>
                <a:gd name="T23" fmla="*/ 34 h 123"/>
                <a:gd name="T24" fmla="*/ 8 w 81"/>
                <a:gd name="T25" fmla="*/ 24 h 123"/>
                <a:gd name="T26" fmla="*/ 35 w 81"/>
                <a:gd name="T27" fmla="*/ 7 h 123"/>
                <a:gd name="T28" fmla="*/ 63 w 81"/>
                <a:gd name="T29" fmla="*/ 36 h 123"/>
                <a:gd name="T30" fmla="*/ 46 w 81"/>
                <a:gd name="T31" fmla="*/ 72 h 123"/>
                <a:gd name="T32" fmla="*/ 1 w 81"/>
                <a:gd name="T33" fmla="*/ 116 h 123"/>
                <a:gd name="T34" fmla="*/ 0 w 81"/>
                <a:gd name="T35" fmla="*/ 123 h 123"/>
                <a:gd name="T36" fmla="*/ 76 w 81"/>
                <a:gd name="T37" fmla="*/ 123 h 123"/>
                <a:gd name="T38" fmla="*/ 81 w 81"/>
                <a:gd name="T39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23">
                  <a:moveTo>
                    <a:pt x="81" y="89"/>
                  </a:moveTo>
                  <a:lnTo>
                    <a:pt x="81" y="89"/>
                  </a:lnTo>
                  <a:lnTo>
                    <a:pt x="75" y="89"/>
                  </a:lnTo>
                  <a:cubicBezTo>
                    <a:pt x="75" y="93"/>
                    <a:pt x="73" y="104"/>
                    <a:pt x="70" y="106"/>
                  </a:cubicBezTo>
                  <a:cubicBezTo>
                    <a:pt x="69" y="107"/>
                    <a:pt x="55" y="107"/>
                    <a:pt x="52" y="107"/>
                  </a:cubicBezTo>
                  <a:lnTo>
                    <a:pt x="18" y="107"/>
                  </a:lnTo>
                  <a:cubicBezTo>
                    <a:pt x="37" y="90"/>
                    <a:pt x="44" y="85"/>
                    <a:pt x="55" y="76"/>
                  </a:cubicBezTo>
                  <a:cubicBezTo>
                    <a:pt x="69" y="65"/>
                    <a:pt x="81" y="54"/>
                    <a:pt x="81" y="36"/>
                  </a:cubicBezTo>
                  <a:cubicBezTo>
                    <a:pt x="81" y="14"/>
                    <a:pt x="62" y="0"/>
                    <a:pt x="38" y="0"/>
                  </a:cubicBezTo>
                  <a:cubicBezTo>
                    <a:pt x="15" y="0"/>
                    <a:pt x="0" y="16"/>
                    <a:pt x="0" y="33"/>
                  </a:cubicBezTo>
                  <a:cubicBezTo>
                    <a:pt x="0" y="43"/>
                    <a:pt x="8" y="44"/>
                    <a:pt x="9" y="44"/>
                  </a:cubicBezTo>
                  <a:cubicBezTo>
                    <a:pt x="14" y="44"/>
                    <a:pt x="19" y="40"/>
                    <a:pt x="19" y="34"/>
                  </a:cubicBezTo>
                  <a:cubicBezTo>
                    <a:pt x="19" y="30"/>
                    <a:pt x="18" y="24"/>
                    <a:pt x="8" y="24"/>
                  </a:cubicBezTo>
                  <a:cubicBezTo>
                    <a:pt x="14" y="11"/>
                    <a:pt x="27" y="7"/>
                    <a:pt x="35" y="7"/>
                  </a:cubicBezTo>
                  <a:cubicBezTo>
                    <a:pt x="54" y="7"/>
                    <a:pt x="63" y="21"/>
                    <a:pt x="63" y="36"/>
                  </a:cubicBezTo>
                  <a:cubicBezTo>
                    <a:pt x="63" y="52"/>
                    <a:pt x="52" y="65"/>
                    <a:pt x="46" y="72"/>
                  </a:cubicBezTo>
                  <a:lnTo>
                    <a:pt x="1" y="116"/>
                  </a:lnTo>
                  <a:cubicBezTo>
                    <a:pt x="0" y="117"/>
                    <a:pt x="0" y="118"/>
                    <a:pt x="0" y="123"/>
                  </a:cubicBezTo>
                  <a:lnTo>
                    <a:pt x="76" y="123"/>
                  </a:lnTo>
                  <a:lnTo>
                    <a:pt x="81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3" name="Freeform 78"/>
            <p:cNvSpPr>
              <a:spLocks/>
            </p:cNvSpPr>
            <p:nvPr/>
          </p:nvSpPr>
          <p:spPr bwMode="auto">
            <a:xfrm>
              <a:off x="103" y="1678"/>
              <a:ext cx="97" cy="6"/>
            </a:xfrm>
            <a:custGeom>
              <a:avLst/>
              <a:gdLst>
                <a:gd name="T0" fmla="*/ 153 w 162"/>
                <a:gd name="T1" fmla="*/ 10 h 10"/>
                <a:gd name="T2" fmla="*/ 153 w 162"/>
                <a:gd name="T3" fmla="*/ 10 h 10"/>
                <a:gd name="T4" fmla="*/ 162 w 162"/>
                <a:gd name="T5" fmla="*/ 5 h 10"/>
                <a:gd name="T6" fmla="*/ 153 w 162"/>
                <a:gd name="T7" fmla="*/ 0 h 10"/>
                <a:gd name="T8" fmla="*/ 9 w 162"/>
                <a:gd name="T9" fmla="*/ 0 h 10"/>
                <a:gd name="T10" fmla="*/ 0 w 162"/>
                <a:gd name="T11" fmla="*/ 5 h 10"/>
                <a:gd name="T12" fmla="*/ 9 w 162"/>
                <a:gd name="T13" fmla="*/ 10 h 10"/>
                <a:gd name="T14" fmla="*/ 153 w 16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">
                  <a:moveTo>
                    <a:pt x="153" y="10"/>
                  </a:moveTo>
                  <a:lnTo>
                    <a:pt x="153" y="10"/>
                  </a:lnTo>
                  <a:cubicBezTo>
                    <a:pt x="157" y="10"/>
                    <a:pt x="162" y="10"/>
                    <a:pt x="162" y="5"/>
                  </a:cubicBezTo>
                  <a:cubicBezTo>
                    <a:pt x="162" y="0"/>
                    <a:pt x="157" y="0"/>
                    <a:pt x="153" y="0"/>
                  </a:cubicBezTo>
                  <a:lnTo>
                    <a:pt x="9" y="0"/>
                  </a:lnTo>
                  <a:cubicBezTo>
                    <a:pt x="5" y="0"/>
                    <a:pt x="0" y="0"/>
                    <a:pt x="0" y="5"/>
                  </a:cubicBezTo>
                  <a:cubicBezTo>
                    <a:pt x="0" y="10"/>
                    <a:pt x="5" y="10"/>
                    <a:pt x="9" y="10"/>
                  </a:cubicBezTo>
                  <a:lnTo>
                    <a:pt x="15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4" name="Freeform 79"/>
            <p:cNvSpPr>
              <a:spLocks/>
            </p:cNvSpPr>
            <p:nvPr/>
          </p:nvSpPr>
          <p:spPr bwMode="auto">
            <a:xfrm>
              <a:off x="276" y="1540"/>
              <a:ext cx="91" cy="73"/>
            </a:xfrm>
            <a:custGeom>
              <a:avLst/>
              <a:gdLst>
                <a:gd name="T0" fmla="*/ 104 w 151"/>
                <a:gd name="T1" fmla="*/ 100 h 121"/>
                <a:gd name="T2" fmla="*/ 104 w 151"/>
                <a:gd name="T3" fmla="*/ 100 h 121"/>
                <a:gd name="T4" fmla="*/ 104 w 151"/>
                <a:gd name="T5" fmla="*/ 121 h 121"/>
                <a:gd name="T6" fmla="*/ 151 w 151"/>
                <a:gd name="T7" fmla="*/ 119 h 121"/>
                <a:gd name="T8" fmla="*/ 151 w 151"/>
                <a:gd name="T9" fmla="*/ 107 h 121"/>
                <a:gd name="T10" fmla="*/ 132 w 151"/>
                <a:gd name="T11" fmla="*/ 97 h 121"/>
                <a:gd name="T12" fmla="*/ 132 w 151"/>
                <a:gd name="T13" fmla="*/ 0 h 121"/>
                <a:gd name="T14" fmla="*/ 84 w 151"/>
                <a:gd name="T15" fmla="*/ 2 h 121"/>
                <a:gd name="T16" fmla="*/ 84 w 151"/>
                <a:gd name="T17" fmla="*/ 15 h 121"/>
                <a:gd name="T18" fmla="*/ 102 w 151"/>
                <a:gd name="T19" fmla="*/ 25 h 121"/>
                <a:gd name="T20" fmla="*/ 102 w 151"/>
                <a:gd name="T21" fmla="*/ 76 h 121"/>
                <a:gd name="T22" fmla="*/ 69 w 151"/>
                <a:gd name="T23" fmla="*/ 111 h 121"/>
                <a:gd name="T24" fmla="*/ 48 w 151"/>
                <a:gd name="T25" fmla="*/ 91 h 121"/>
                <a:gd name="T26" fmla="*/ 48 w 151"/>
                <a:gd name="T27" fmla="*/ 0 h 121"/>
                <a:gd name="T28" fmla="*/ 0 w 151"/>
                <a:gd name="T29" fmla="*/ 2 h 121"/>
                <a:gd name="T30" fmla="*/ 0 w 151"/>
                <a:gd name="T31" fmla="*/ 15 h 121"/>
                <a:gd name="T32" fmla="*/ 18 w 151"/>
                <a:gd name="T33" fmla="*/ 25 h 121"/>
                <a:gd name="T34" fmla="*/ 18 w 151"/>
                <a:gd name="T35" fmla="*/ 87 h 121"/>
                <a:gd name="T36" fmla="*/ 66 w 151"/>
                <a:gd name="T37" fmla="*/ 121 h 121"/>
                <a:gd name="T38" fmla="*/ 104 w 151"/>
                <a:gd name="T39" fmla="*/ 10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21">
                  <a:moveTo>
                    <a:pt x="104" y="100"/>
                  </a:moveTo>
                  <a:lnTo>
                    <a:pt x="104" y="100"/>
                  </a:lnTo>
                  <a:lnTo>
                    <a:pt x="104" y="121"/>
                  </a:lnTo>
                  <a:lnTo>
                    <a:pt x="151" y="119"/>
                  </a:lnTo>
                  <a:lnTo>
                    <a:pt x="151" y="107"/>
                  </a:lnTo>
                  <a:cubicBezTo>
                    <a:pt x="134" y="107"/>
                    <a:pt x="132" y="107"/>
                    <a:pt x="132" y="97"/>
                  </a:cubicBezTo>
                  <a:lnTo>
                    <a:pt x="132" y="0"/>
                  </a:lnTo>
                  <a:lnTo>
                    <a:pt x="84" y="2"/>
                  </a:lnTo>
                  <a:lnTo>
                    <a:pt x="84" y="15"/>
                  </a:lnTo>
                  <a:cubicBezTo>
                    <a:pt x="100" y="15"/>
                    <a:pt x="102" y="15"/>
                    <a:pt x="102" y="25"/>
                  </a:cubicBezTo>
                  <a:lnTo>
                    <a:pt x="102" y="76"/>
                  </a:lnTo>
                  <a:cubicBezTo>
                    <a:pt x="102" y="97"/>
                    <a:pt x="89" y="111"/>
                    <a:pt x="69" y="111"/>
                  </a:cubicBezTo>
                  <a:cubicBezTo>
                    <a:pt x="49" y="111"/>
                    <a:pt x="48" y="105"/>
                    <a:pt x="48" y="91"/>
                  </a:cubicBezTo>
                  <a:lnTo>
                    <a:pt x="48" y="0"/>
                  </a:lnTo>
                  <a:lnTo>
                    <a:pt x="0" y="2"/>
                  </a:lnTo>
                  <a:lnTo>
                    <a:pt x="0" y="15"/>
                  </a:lnTo>
                  <a:cubicBezTo>
                    <a:pt x="16" y="15"/>
                    <a:pt x="18" y="15"/>
                    <a:pt x="18" y="25"/>
                  </a:cubicBezTo>
                  <a:lnTo>
                    <a:pt x="18" y="87"/>
                  </a:lnTo>
                  <a:cubicBezTo>
                    <a:pt x="18" y="115"/>
                    <a:pt x="39" y="121"/>
                    <a:pt x="66" y="121"/>
                  </a:cubicBezTo>
                  <a:cubicBezTo>
                    <a:pt x="72" y="121"/>
                    <a:pt x="92" y="121"/>
                    <a:pt x="104" y="1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5" name="Freeform 80"/>
            <p:cNvSpPr>
              <a:spLocks/>
            </p:cNvSpPr>
            <p:nvPr/>
          </p:nvSpPr>
          <p:spPr bwMode="auto">
            <a:xfrm>
              <a:off x="378" y="1562"/>
              <a:ext cx="49" cy="74"/>
            </a:xfrm>
            <a:custGeom>
              <a:avLst/>
              <a:gdLst>
                <a:gd name="T0" fmla="*/ 82 w 82"/>
                <a:gd name="T1" fmla="*/ 90 h 123"/>
                <a:gd name="T2" fmla="*/ 82 w 82"/>
                <a:gd name="T3" fmla="*/ 90 h 123"/>
                <a:gd name="T4" fmla="*/ 76 w 82"/>
                <a:gd name="T5" fmla="*/ 90 h 123"/>
                <a:gd name="T6" fmla="*/ 71 w 82"/>
                <a:gd name="T7" fmla="*/ 106 h 123"/>
                <a:gd name="T8" fmla="*/ 52 w 82"/>
                <a:gd name="T9" fmla="*/ 108 h 123"/>
                <a:gd name="T10" fmla="*/ 18 w 82"/>
                <a:gd name="T11" fmla="*/ 108 h 123"/>
                <a:gd name="T12" fmla="*/ 55 w 82"/>
                <a:gd name="T13" fmla="*/ 76 h 123"/>
                <a:gd name="T14" fmla="*/ 82 w 82"/>
                <a:gd name="T15" fmla="*/ 36 h 123"/>
                <a:gd name="T16" fmla="*/ 39 w 82"/>
                <a:gd name="T17" fmla="*/ 0 h 123"/>
                <a:gd name="T18" fmla="*/ 0 w 82"/>
                <a:gd name="T19" fmla="*/ 34 h 123"/>
                <a:gd name="T20" fmla="*/ 10 w 82"/>
                <a:gd name="T21" fmla="*/ 44 h 123"/>
                <a:gd name="T22" fmla="*/ 20 w 82"/>
                <a:gd name="T23" fmla="*/ 34 h 123"/>
                <a:gd name="T24" fmla="*/ 9 w 82"/>
                <a:gd name="T25" fmla="*/ 24 h 123"/>
                <a:gd name="T26" fmla="*/ 36 w 82"/>
                <a:gd name="T27" fmla="*/ 7 h 123"/>
                <a:gd name="T28" fmla="*/ 64 w 82"/>
                <a:gd name="T29" fmla="*/ 36 h 123"/>
                <a:gd name="T30" fmla="*/ 47 w 82"/>
                <a:gd name="T31" fmla="*/ 72 h 123"/>
                <a:gd name="T32" fmla="*/ 2 w 82"/>
                <a:gd name="T33" fmla="*/ 116 h 123"/>
                <a:gd name="T34" fmla="*/ 0 w 82"/>
                <a:gd name="T35" fmla="*/ 123 h 123"/>
                <a:gd name="T36" fmla="*/ 76 w 82"/>
                <a:gd name="T37" fmla="*/ 123 h 123"/>
                <a:gd name="T38" fmla="*/ 82 w 82"/>
                <a:gd name="T3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23">
                  <a:moveTo>
                    <a:pt x="82" y="90"/>
                  </a:moveTo>
                  <a:lnTo>
                    <a:pt x="82" y="90"/>
                  </a:lnTo>
                  <a:lnTo>
                    <a:pt x="76" y="90"/>
                  </a:lnTo>
                  <a:cubicBezTo>
                    <a:pt x="75" y="94"/>
                    <a:pt x="73" y="105"/>
                    <a:pt x="71" y="106"/>
                  </a:cubicBezTo>
                  <a:cubicBezTo>
                    <a:pt x="69" y="108"/>
                    <a:pt x="55" y="108"/>
                    <a:pt x="52" y="108"/>
                  </a:cubicBezTo>
                  <a:lnTo>
                    <a:pt x="18" y="108"/>
                  </a:lnTo>
                  <a:cubicBezTo>
                    <a:pt x="38" y="90"/>
                    <a:pt x="44" y="85"/>
                    <a:pt x="55" y="76"/>
                  </a:cubicBezTo>
                  <a:cubicBezTo>
                    <a:pt x="69" y="66"/>
                    <a:pt x="82" y="54"/>
                    <a:pt x="82" y="36"/>
                  </a:cubicBezTo>
                  <a:cubicBezTo>
                    <a:pt x="82" y="14"/>
                    <a:pt x="62" y="0"/>
                    <a:pt x="39" y="0"/>
                  </a:cubicBezTo>
                  <a:cubicBezTo>
                    <a:pt x="16" y="0"/>
                    <a:pt x="0" y="17"/>
                    <a:pt x="0" y="34"/>
                  </a:cubicBezTo>
                  <a:cubicBezTo>
                    <a:pt x="0" y="43"/>
                    <a:pt x="8" y="44"/>
                    <a:pt x="10" y="44"/>
                  </a:cubicBezTo>
                  <a:cubicBezTo>
                    <a:pt x="14" y="44"/>
                    <a:pt x="20" y="41"/>
                    <a:pt x="20" y="34"/>
                  </a:cubicBezTo>
                  <a:cubicBezTo>
                    <a:pt x="20" y="31"/>
                    <a:pt x="18" y="24"/>
                    <a:pt x="9" y="24"/>
                  </a:cubicBezTo>
                  <a:cubicBezTo>
                    <a:pt x="14" y="11"/>
                    <a:pt x="27" y="7"/>
                    <a:pt x="36" y="7"/>
                  </a:cubicBezTo>
                  <a:cubicBezTo>
                    <a:pt x="54" y="7"/>
                    <a:pt x="64" y="22"/>
                    <a:pt x="64" y="36"/>
                  </a:cubicBezTo>
                  <a:cubicBezTo>
                    <a:pt x="64" y="53"/>
                    <a:pt x="52" y="65"/>
                    <a:pt x="47" y="72"/>
                  </a:cubicBezTo>
                  <a:lnTo>
                    <a:pt x="2" y="116"/>
                  </a:lnTo>
                  <a:cubicBezTo>
                    <a:pt x="0" y="118"/>
                    <a:pt x="0" y="118"/>
                    <a:pt x="0" y="123"/>
                  </a:cubicBezTo>
                  <a:lnTo>
                    <a:pt x="76" y="123"/>
                  </a:lnTo>
                  <a:lnTo>
                    <a:pt x="82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6" name="Freeform 81"/>
            <p:cNvSpPr>
              <a:spLocks/>
            </p:cNvSpPr>
            <p:nvPr/>
          </p:nvSpPr>
          <p:spPr bwMode="auto">
            <a:xfrm>
              <a:off x="491" y="1563"/>
              <a:ext cx="18" cy="17"/>
            </a:xfrm>
            <a:custGeom>
              <a:avLst/>
              <a:gdLst>
                <a:gd name="T0" fmla="*/ 29 w 29"/>
                <a:gd name="T1" fmla="*/ 14 h 28"/>
                <a:gd name="T2" fmla="*/ 29 w 29"/>
                <a:gd name="T3" fmla="*/ 14 h 28"/>
                <a:gd name="T4" fmla="*/ 14 w 29"/>
                <a:gd name="T5" fmla="*/ 0 h 28"/>
                <a:gd name="T6" fmla="*/ 0 w 29"/>
                <a:gd name="T7" fmla="*/ 14 h 28"/>
                <a:gd name="T8" fmla="*/ 14 w 29"/>
                <a:gd name="T9" fmla="*/ 28 h 28"/>
                <a:gd name="T10" fmla="*/ 29 w 2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lnTo>
                    <a:pt x="29" y="14"/>
                  </a:lnTo>
                  <a:cubicBezTo>
                    <a:pt x="29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7" name="Freeform 82"/>
            <p:cNvSpPr>
              <a:spLocks/>
            </p:cNvSpPr>
            <p:nvPr/>
          </p:nvSpPr>
          <p:spPr bwMode="auto">
            <a:xfrm>
              <a:off x="561" y="1541"/>
              <a:ext cx="89" cy="72"/>
            </a:xfrm>
            <a:custGeom>
              <a:avLst/>
              <a:gdLst>
                <a:gd name="T0" fmla="*/ 128 w 147"/>
                <a:gd name="T1" fmla="*/ 18 h 118"/>
                <a:gd name="T2" fmla="*/ 128 w 147"/>
                <a:gd name="T3" fmla="*/ 18 h 118"/>
                <a:gd name="T4" fmla="*/ 147 w 147"/>
                <a:gd name="T5" fmla="*/ 12 h 118"/>
                <a:gd name="T6" fmla="*/ 147 w 147"/>
                <a:gd name="T7" fmla="*/ 0 h 118"/>
                <a:gd name="T8" fmla="*/ 126 w 147"/>
                <a:gd name="T9" fmla="*/ 1 h 118"/>
                <a:gd name="T10" fmla="*/ 102 w 147"/>
                <a:gd name="T11" fmla="*/ 0 h 118"/>
                <a:gd name="T12" fmla="*/ 102 w 147"/>
                <a:gd name="T13" fmla="*/ 12 h 118"/>
                <a:gd name="T14" fmla="*/ 115 w 147"/>
                <a:gd name="T15" fmla="*/ 15 h 118"/>
                <a:gd name="T16" fmla="*/ 114 w 147"/>
                <a:gd name="T17" fmla="*/ 18 h 118"/>
                <a:gd name="T18" fmla="*/ 83 w 147"/>
                <a:gd name="T19" fmla="*/ 85 h 118"/>
                <a:gd name="T20" fmla="*/ 49 w 147"/>
                <a:gd name="T21" fmla="*/ 12 h 118"/>
                <a:gd name="T22" fmla="*/ 63 w 147"/>
                <a:gd name="T23" fmla="*/ 12 h 118"/>
                <a:gd name="T24" fmla="*/ 63 w 147"/>
                <a:gd name="T25" fmla="*/ 0 h 118"/>
                <a:gd name="T26" fmla="*/ 31 w 147"/>
                <a:gd name="T27" fmla="*/ 1 h 118"/>
                <a:gd name="T28" fmla="*/ 0 w 147"/>
                <a:gd name="T29" fmla="*/ 0 h 118"/>
                <a:gd name="T30" fmla="*/ 0 w 147"/>
                <a:gd name="T31" fmla="*/ 12 h 118"/>
                <a:gd name="T32" fmla="*/ 17 w 147"/>
                <a:gd name="T33" fmla="*/ 12 h 118"/>
                <a:gd name="T34" fmla="*/ 64 w 147"/>
                <a:gd name="T35" fmla="*/ 112 h 118"/>
                <a:gd name="T36" fmla="*/ 74 w 147"/>
                <a:gd name="T37" fmla="*/ 118 h 118"/>
                <a:gd name="T38" fmla="*/ 84 w 147"/>
                <a:gd name="T39" fmla="*/ 112 h 118"/>
                <a:gd name="T40" fmla="*/ 128 w 147"/>
                <a:gd name="T41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18">
                  <a:moveTo>
                    <a:pt x="128" y="18"/>
                  </a:moveTo>
                  <a:lnTo>
                    <a:pt x="128" y="18"/>
                  </a:lnTo>
                  <a:cubicBezTo>
                    <a:pt x="129" y="14"/>
                    <a:pt x="130" y="12"/>
                    <a:pt x="147" y="12"/>
                  </a:cubicBezTo>
                  <a:lnTo>
                    <a:pt x="147" y="0"/>
                  </a:lnTo>
                  <a:cubicBezTo>
                    <a:pt x="141" y="0"/>
                    <a:pt x="133" y="1"/>
                    <a:pt x="126" y="1"/>
                  </a:cubicBezTo>
                  <a:cubicBezTo>
                    <a:pt x="120" y="1"/>
                    <a:pt x="108" y="0"/>
                    <a:pt x="102" y="0"/>
                  </a:cubicBezTo>
                  <a:lnTo>
                    <a:pt x="102" y="12"/>
                  </a:lnTo>
                  <a:cubicBezTo>
                    <a:pt x="107" y="12"/>
                    <a:pt x="115" y="13"/>
                    <a:pt x="115" y="15"/>
                  </a:cubicBezTo>
                  <a:cubicBezTo>
                    <a:pt x="115" y="15"/>
                    <a:pt x="115" y="16"/>
                    <a:pt x="114" y="18"/>
                  </a:cubicBezTo>
                  <a:lnTo>
                    <a:pt x="83" y="85"/>
                  </a:lnTo>
                  <a:lnTo>
                    <a:pt x="49" y="12"/>
                  </a:lnTo>
                  <a:lnTo>
                    <a:pt x="63" y="12"/>
                  </a:lnTo>
                  <a:lnTo>
                    <a:pt x="63" y="0"/>
                  </a:lnTo>
                  <a:cubicBezTo>
                    <a:pt x="55" y="0"/>
                    <a:pt x="31" y="1"/>
                    <a:pt x="31" y="1"/>
                  </a:cubicBezTo>
                  <a:cubicBezTo>
                    <a:pt x="23" y="1"/>
                    <a:pt x="11" y="0"/>
                    <a:pt x="0" y="0"/>
                  </a:cubicBezTo>
                  <a:lnTo>
                    <a:pt x="0" y="12"/>
                  </a:lnTo>
                  <a:lnTo>
                    <a:pt x="17" y="12"/>
                  </a:lnTo>
                  <a:lnTo>
                    <a:pt x="64" y="112"/>
                  </a:lnTo>
                  <a:cubicBezTo>
                    <a:pt x="67" y="118"/>
                    <a:pt x="70" y="118"/>
                    <a:pt x="74" y="118"/>
                  </a:cubicBezTo>
                  <a:cubicBezTo>
                    <a:pt x="78" y="118"/>
                    <a:pt x="81" y="118"/>
                    <a:pt x="84" y="112"/>
                  </a:cubicBezTo>
                  <a:lnTo>
                    <a:pt x="12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8" name="Freeform 83"/>
            <p:cNvSpPr>
              <a:spLocks/>
            </p:cNvSpPr>
            <p:nvPr/>
          </p:nvSpPr>
          <p:spPr bwMode="auto">
            <a:xfrm>
              <a:off x="667" y="1562"/>
              <a:ext cx="40" cy="74"/>
            </a:xfrm>
            <a:custGeom>
              <a:avLst/>
              <a:gdLst>
                <a:gd name="T0" fmla="*/ 42 w 67"/>
                <a:gd name="T1" fmla="*/ 6 h 123"/>
                <a:gd name="T2" fmla="*/ 42 w 67"/>
                <a:gd name="T3" fmla="*/ 6 h 123"/>
                <a:gd name="T4" fmla="*/ 36 w 67"/>
                <a:gd name="T5" fmla="*/ 0 h 123"/>
                <a:gd name="T6" fmla="*/ 0 w 67"/>
                <a:gd name="T7" fmla="*/ 12 h 123"/>
                <a:gd name="T8" fmla="*/ 0 w 67"/>
                <a:gd name="T9" fmla="*/ 19 h 123"/>
                <a:gd name="T10" fmla="*/ 27 w 67"/>
                <a:gd name="T11" fmla="*/ 14 h 123"/>
                <a:gd name="T12" fmla="*/ 27 w 67"/>
                <a:gd name="T13" fmla="*/ 108 h 123"/>
                <a:gd name="T14" fmla="*/ 8 w 67"/>
                <a:gd name="T15" fmla="*/ 117 h 123"/>
                <a:gd name="T16" fmla="*/ 1 w 67"/>
                <a:gd name="T17" fmla="*/ 117 h 123"/>
                <a:gd name="T18" fmla="*/ 1 w 67"/>
                <a:gd name="T19" fmla="*/ 123 h 123"/>
                <a:gd name="T20" fmla="*/ 34 w 67"/>
                <a:gd name="T21" fmla="*/ 123 h 123"/>
                <a:gd name="T22" fmla="*/ 67 w 67"/>
                <a:gd name="T23" fmla="*/ 123 h 123"/>
                <a:gd name="T24" fmla="*/ 67 w 67"/>
                <a:gd name="T25" fmla="*/ 117 h 123"/>
                <a:gd name="T26" fmla="*/ 60 w 67"/>
                <a:gd name="T27" fmla="*/ 117 h 123"/>
                <a:gd name="T28" fmla="*/ 42 w 67"/>
                <a:gd name="T29" fmla="*/ 108 h 123"/>
                <a:gd name="T30" fmla="*/ 42 w 67"/>
                <a:gd name="T3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23">
                  <a:moveTo>
                    <a:pt x="42" y="6"/>
                  </a:moveTo>
                  <a:lnTo>
                    <a:pt x="42" y="6"/>
                  </a:lnTo>
                  <a:cubicBezTo>
                    <a:pt x="42" y="1"/>
                    <a:pt x="41" y="0"/>
                    <a:pt x="36" y="0"/>
                  </a:cubicBezTo>
                  <a:cubicBezTo>
                    <a:pt x="24" y="12"/>
                    <a:pt x="7" y="12"/>
                    <a:pt x="0" y="12"/>
                  </a:cubicBezTo>
                  <a:lnTo>
                    <a:pt x="0" y="19"/>
                  </a:lnTo>
                  <a:cubicBezTo>
                    <a:pt x="4" y="19"/>
                    <a:pt x="17" y="19"/>
                    <a:pt x="27" y="14"/>
                  </a:cubicBezTo>
                  <a:lnTo>
                    <a:pt x="27" y="108"/>
                  </a:lnTo>
                  <a:cubicBezTo>
                    <a:pt x="27" y="114"/>
                    <a:pt x="27" y="117"/>
                    <a:pt x="8" y="117"/>
                  </a:cubicBezTo>
                  <a:lnTo>
                    <a:pt x="1" y="117"/>
                  </a:lnTo>
                  <a:lnTo>
                    <a:pt x="1" y="123"/>
                  </a:lnTo>
                  <a:cubicBezTo>
                    <a:pt x="5" y="123"/>
                    <a:pt x="27" y="123"/>
                    <a:pt x="34" y="123"/>
                  </a:cubicBezTo>
                  <a:cubicBezTo>
                    <a:pt x="40" y="123"/>
                    <a:pt x="63" y="123"/>
                    <a:pt x="67" y="123"/>
                  </a:cubicBezTo>
                  <a:lnTo>
                    <a:pt x="67" y="117"/>
                  </a:lnTo>
                  <a:lnTo>
                    <a:pt x="60" y="117"/>
                  </a:lnTo>
                  <a:cubicBezTo>
                    <a:pt x="42" y="117"/>
                    <a:pt x="42" y="114"/>
                    <a:pt x="42" y="108"/>
                  </a:cubicBezTo>
                  <a:lnTo>
                    <a:pt x="4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59" name="Freeform 84"/>
            <p:cNvSpPr>
              <a:spLocks/>
            </p:cNvSpPr>
            <p:nvPr/>
          </p:nvSpPr>
          <p:spPr bwMode="auto">
            <a:xfrm>
              <a:off x="269" y="1681"/>
              <a:ext cx="457" cy="0"/>
            </a:xfrm>
            <a:custGeom>
              <a:avLst/>
              <a:gdLst>
                <a:gd name="T0" fmla="*/ 0 w 761"/>
                <a:gd name="T1" fmla="*/ 0 w 761"/>
                <a:gd name="T2" fmla="*/ 761 w 7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1">
                  <a:moveTo>
                    <a:pt x="0" y="0"/>
                  </a:moveTo>
                  <a:lnTo>
                    <a:pt x="0" y="0"/>
                  </a:lnTo>
                  <a:lnTo>
                    <a:pt x="761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0" name="Freeform 85"/>
            <p:cNvSpPr>
              <a:spLocks/>
            </p:cNvSpPr>
            <p:nvPr/>
          </p:nvSpPr>
          <p:spPr bwMode="auto">
            <a:xfrm>
              <a:off x="307" y="1712"/>
              <a:ext cx="7" cy="161"/>
            </a:xfrm>
            <a:custGeom>
              <a:avLst/>
              <a:gdLst>
                <a:gd name="T0" fmla="*/ 11 w 11"/>
                <a:gd name="T1" fmla="*/ 9 h 265"/>
                <a:gd name="T2" fmla="*/ 11 w 11"/>
                <a:gd name="T3" fmla="*/ 9 h 265"/>
                <a:gd name="T4" fmla="*/ 6 w 11"/>
                <a:gd name="T5" fmla="*/ 0 h 265"/>
                <a:gd name="T6" fmla="*/ 0 w 11"/>
                <a:gd name="T7" fmla="*/ 9 h 265"/>
                <a:gd name="T8" fmla="*/ 0 w 11"/>
                <a:gd name="T9" fmla="*/ 255 h 265"/>
                <a:gd name="T10" fmla="*/ 6 w 11"/>
                <a:gd name="T11" fmla="*/ 265 h 265"/>
                <a:gd name="T12" fmla="*/ 11 w 11"/>
                <a:gd name="T13" fmla="*/ 255 h 265"/>
                <a:gd name="T14" fmla="*/ 11 w 11"/>
                <a:gd name="T15" fmla="*/ 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5">
                  <a:moveTo>
                    <a:pt x="11" y="9"/>
                  </a:moveTo>
                  <a:lnTo>
                    <a:pt x="11" y="9"/>
                  </a:lnTo>
                  <a:cubicBezTo>
                    <a:pt x="11" y="4"/>
                    <a:pt x="11" y="0"/>
                    <a:pt x="6" y="0"/>
                  </a:cubicBezTo>
                  <a:cubicBezTo>
                    <a:pt x="0" y="0"/>
                    <a:pt x="0" y="4"/>
                    <a:pt x="0" y="9"/>
                  </a:cubicBezTo>
                  <a:lnTo>
                    <a:pt x="0" y="255"/>
                  </a:lnTo>
                  <a:cubicBezTo>
                    <a:pt x="0" y="260"/>
                    <a:pt x="0" y="265"/>
                    <a:pt x="6" y="265"/>
                  </a:cubicBezTo>
                  <a:cubicBezTo>
                    <a:pt x="11" y="265"/>
                    <a:pt x="11" y="260"/>
                    <a:pt x="11" y="255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1" name="Freeform 86"/>
            <p:cNvSpPr>
              <a:spLocks/>
            </p:cNvSpPr>
            <p:nvPr/>
          </p:nvSpPr>
          <p:spPr bwMode="auto">
            <a:xfrm>
              <a:off x="352" y="1712"/>
              <a:ext cx="6" cy="161"/>
            </a:xfrm>
            <a:custGeom>
              <a:avLst/>
              <a:gdLst>
                <a:gd name="T0" fmla="*/ 11 w 11"/>
                <a:gd name="T1" fmla="*/ 9 h 265"/>
                <a:gd name="T2" fmla="*/ 11 w 11"/>
                <a:gd name="T3" fmla="*/ 9 h 265"/>
                <a:gd name="T4" fmla="*/ 6 w 11"/>
                <a:gd name="T5" fmla="*/ 0 h 265"/>
                <a:gd name="T6" fmla="*/ 0 w 11"/>
                <a:gd name="T7" fmla="*/ 9 h 265"/>
                <a:gd name="T8" fmla="*/ 0 w 11"/>
                <a:gd name="T9" fmla="*/ 255 h 265"/>
                <a:gd name="T10" fmla="*/ 6 w 11"/>
                <a:gd name="T11" fmla="*/ 265 h 265"/>
                <a:gd name="T12" fmla="*/ 11 w 11"/>
                <a:gd name="T13" fmla="*/ 255 h 265"/>
                <a:gd name="T14" fmla="*/ 11 w 11"/>
                <a:gd name="T15" fmla="*/ 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5">
                  <a:moveTo>
                    <a:pt x="11" y="9"/>
                  </a:moveTo>
                  <a:lnTo>
                    <a:pt x="11" y="9"/>
                  </a:lnTo>
                  <a:cubicBezTo>
                    <a:pt x="11" y="4"/>
                    <a:pt x="11" y="0"/>
                    <a:pt x="6" y="0"/>
                  </a:cubicBezTo>
                  <a:cubicBezTo>
                    <a:pt x="0" y="0"/>
                    <a:pt x="0" y="4"/>
                    <a:pt x="0" y="9"/>
                  </a:cubicBezTo>
                  <a:lnTo>
                    <a:pt x="0" y="255"/>
                  </a:lnTo>
                  <a:cubicBezTo>
                    <a:pt x="0" y="260"/>
                    <a:pt x="0" y="265"/>
                    <a:pt x="6" y="265"/>
                  </a:cubicBezTo>
                  <a:cubicBezTo>
                    <a:pt x="11" y="265"/>
                    <a:pt x="11" y="260"/>
                    <a:pt x="11" y="255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2" name="Freeform 87"/>
            <p:cNvSpPr>
              <a:spLocks/>
            </p:cNvSpPr>
            <p:nvPr/>
          </p:nvSpPr>
          <p:spPr bwMode="auto">
            <a:xfrm>
              <a:off x="381" y="1761"/>
              <a:ext cx="89" cy="72"/>
            </a:xfrm>
            <a:custGeom>
              <a:avLst/>
              <a:gdLst>
                <a:gd name="T0" fmla="*/ 128 w 147"/>
                <a:gd name="T1" fmla="*/ 18 h 118"/>
                <a:gd name="T2" fmla="*/ 128 w 147"/>
                <a:gd name="T3" fmla="*/ 18 h 118"/>
                <a:gd name="T4" fmla="*/ 147 w 147"/>
                <a:gd name="T5" fmla="*/ 12 h 118"/>
                <a:gd name="T6" fmla="*/ 147 w 147"/>
                <a:gd name="T7" fmla="*/ 0 h 118"/>
                <a:gd name="T8" fmla="*/ 126 w 147"/>
                <a:gd name="T9" fmla="*/ 1 h 118"/>
                <a:gd name="T10" fmla="*/ 102 w 147"/>
                <a:gd name="T11" fmla="*/ 0 h 118"/>
                <a:gd name="T12" fmla="*/ 102 w 147"/>
                <a:gd name="T13" fmla="*/ 12 h 118"/>
                <a:gd name="T14" fmla="*/ 115 w 147"/>
                <a:gd name="T15" fmla="*/ 15 h 118"/>
                <a:gd name="T16" fmla="*/ 114 w 147"/>
                <a:gd name="T17" fmla="*/ 18 h 118"/>
                <a:gd name="T18" fmla="*/ 83 w 147"/>
                <a:gd name="T19" fmla="*/ 85 h 118"/>
                <a:gd name="T20" fmla="*/ 49 w 147"/>
                <a:gd name="T21" fmla="*/ 12 h 118"/>
                <a:gd name="T22" fmla="*/ 63 w 147"/>
                <a:gd name="T23" fmla="*/ 12 h 118"/>
                <a:gd name="T24" fmla="*/ 63 w 147"/>
                <a:gd name="T25" fmla="*/ 0 h 118"/>
                <a:gd name="T26" fmla="*/ 31 w 147"/>
                <a:gd name="T27" fmla="*/ 1 h 118"/>
                <a:gd name="T28" fmla="*/ 0 w 147"/>
                <a:gd name="T29" fmla="*/ 0 h 118"/>
                <a:gd name="T30" fmla="*/ 0 w 147"/>
                <a:gd name="T31" fmla="*/ 12 h 118"/>
                <a:gd name="T32" fmla="*/ 17 w 147"/>
                <a:gd name="T33" fmla="*/ 12 h 118"/>
                <a:gd name="T34" fmla="*/ 64 w 147"/>
                <a:gd name="T35" fmla="*/ 112 h 118"/>
                <a:gd name="T36" fmla="*/ 74 w 147"/>
                <a:gd name="T37" fmla="*/ 118 h 118"/>
                <a:gd name="T38" fmla="*/ 84 w 147"/>
                <a:gd name="T39" fmla="*/ 112 h 118"/>
                <a:gd name="T40" fmla="*/ 128 w 147"/>
                <a:gd name="T41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18">
                  <a:moveTo>
                    <a:pt x="128" y="18"/>
                  </a:moveTo>
                  <a:lnTo>
                    <a:pt x="128" y="18"/>
                  </a:lnTo>
                  <a:cubicBezTo>
                    <a:pt x="129" y="14"/>
                    <a:pt x="130" y="12"/>
                    <a:pt x="147" y="12"/>
                  </a:cubicBezTo>
                  <a:lnTo>
                    <a:pt x="147" y="0"/>
                  </a:lnTo>
                  <a:cubicBezTo>
                    <a:pt x="141" y="0"/>
                    <a:pt x="133" y="1"/>
                    <a:pt x="126" y="1"/>
                  </a:cubicBezTo>
                  <a:cubicBezTo>
                    <a:pt x="120" y="1"/>
                    <a:pt x="108" y="0"/>
                    <a:pt x="102" y="0"/>
                  </a:cubicBezTo>
                  <a:lnTo>
                    <a:pt x="102" y="12"/>
                  </a:lnTo>
                  <a:cubicBezTo>
                    <a:pt x="107" y="12"/>
                    <a:pt x="115" y="13"/>
                    <a:pt x="115" y="15"/>
                  </a:cubicBezTo>
                  <a:cubicBezTo>
                    <a:pt x="115" y="15"/>
                    <a:pt x="115" y="16"/>
                    <a:pt x="114" y="18"/>
                  </a:cubicBezTo>
                  <a:lnTo>
                    <a:pt x="83" y="85"/>
                  </a:lnTo>
                  <a:lnTo>
                    <a:pt x="49" y="12"/>
                  </a:lnTo>
                  <a:lnTo>
                    <a:pt x="63" y="12"/>
                  </a:lnTo>
                  <a:lnTo>
                    <a:pt x="63" y="0"/>
                  </a:lnTo>
                  <a:cubicBezTo>
                    <a:pt x="55" y="0"/>
                    <a:pt x="31" y="1"/>
                    <a:pt x="31" y="1"/>
                  </a:cubicBezTo>
                  <a:cubicBezTo>
                    <a:pt x="23" y="1"/>
                    <a:pt x="11" y="0"/>
                    <a:pt x="0" y="0"/>
                  </a:cubicBezTo>
                  <a:lnTo>
                    <a:pt x="0" y="12"/>
                  </a:lnTo>
                  <a:lnTo>
                    <a:pt x="17" y="12"/>
                  </a:lnTo>
                  <a:lnTo>
                    <a:pt x="64" y="112"/>
                  </a:lnTo>
                  <a:cubicBezTo>
                    <a:pt x="67" y="118"/>
                    <a:pt x="70" y="118"/>
                    <a:pt x="74" y="118"/>
                  </a:cubicBezTo>
                  <a:cubicBezTo>
                    <a:pt x="78" y="118"/>
                    <a:pt x="81" y="118"/>
                    <a:pt x="84" y="112"/>
                  </a:cubicBezTo>
                  <a:lnTo>
                    <a:pt x="12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3" name="Freeform 88"/>
            <p:cNvSpPr>
              <a:spLocks/>
            </p:cNvSpPr>
            <p:nvPr/>
          </p:nvSpPr>
          <p:spPr bwMode="auto">
            <a:xfrm>
              <a:off x="486" y="1782"/>
              <a:ext cx="41" cy="75"/>
            </a:xfrm>
            <a:custGeom>
              <a:avLst/>
              <a:gdLst>
                <a:gd name="T0" fmla="*/ 42 w 67"/>
                <a:gd name="T1" fmla="*/ 6 h 123"/>
                <a:gd name="T2" fmla="*/ 42 w 67"/>
                <a:gd name="T3" fmla="*/ 6 h 123"/>
                <a:gd name="T4" fmla="*/ 36 w 67"/>
                <a:gd name="T5" fmla="*/ 0 h 123"/>
                <a:gd name="T6" fmla="*/ 0 w 67"/>
                <a:gd name="T7" fmla="*/ 12 h 123"/>
                <a:gd name="T8" fmla="*/ 0 w 67"/>
                <a:gd name="T9" fmla="*/ 19 h 123"/>
                <a:gd name="T10" fmla="*/ 27 w 67"/>
                <a:gd name="T11" fmla="*/ 14 h 123"/>
                <a:gd name="T12" fmla="*/ 27 w 67"/>
                <a:gd name="T13" fmla="*/ 108 h 123"/>
                <a:gd name="T14" fmla="*/ 8 w 67"/>
                <a:gd name="T15" fmla="*/ 117 h 123"/>
                <a:gd name="T16" fmla="*/ 1 w 67"/>
                <a:gd name="T17" fmla="*/ 117 h 123"/>
                <a:gd name="T18" fmla="*/ 1 w 67"/>
                <a:gd name="T19" fmla="*/ 123 h 123"/>
                <a:gd name="T20" fmla="*/ 34 w 67"/>
                <a:gd name="T21" fmla="*/ 122 h 123"/>
                <a:gd name="T22" fmla="*/ 67 w 67"/>
                <a:gd name="T23" fmla="*/ 123 h 123"/>
                <a:gd name="T24" fmla="*/ 67 w 67"/>
                <a:gd name="T25" fmla="*/ 117 h 123"/>
                <a:gd name="T26" fmla="*/ 60 w 67"/>
                <a:gd name="T27" fmla="*/ 117 h 123"/>
                <a:gd name="T28" fmla="*/ 42 w 67"/>
                <a:gd name="T29" fmla="*/ 108 h 123"/>
                <a:gd name="T30" fmla="*/ 42 w 67"/>
                <a:gd name="T3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23">
                  <a:moveTo>
                    <a:pt x="42" y="6"/>
                  </a:moveTo>
                  <a:lnTo>
                    <a:pt x="42" y="6"/>
                  </a:lnTo>
                  <a:cubicBezTo>
                    <a:pt x="42" y="1"/>
                    <a:pt x="41" y="0"/>
                    <a:pt x="36" y="0"/>
                  </a:cubicBezTo>
                  <a:cubicBezTo>
                    <a:pt x="24" y="12"/>
                    <a:pt x="7" y="12"/>
                    <a:pt x="0" y="12"/>
                  </a:cubicBezTo>
                  <a:lnTo>
                    <a:pt x="0" y="19"/>
                  </a:lnTo>
                  <a:cubicBezTo>
                    <a:pt x="4" y="19"/>
                    <a:pt x="17" y="19"/>
                    <a:pt x="27" y="14"/>
                  </a:cubicBezTo>
                  <a:lnTo>
                    <a:pt x="27" y="108"/>
                  </a:lnTo>
                  <a:cubicBezTo>
                    <a:pt x="27" y="114"/>
                    <a:pt x="27" y="117"/>
                    <a:pt x="8" y="117"/>
                  </a:cubicBezTo>
                  <a:lnTo>
                    <a:pt x="1" y="117"/>
                  </a:lnTo>
                  <a:lnTo>
                    <a:pt x="1" y="123"/>
                  </a:lnTo>
                  <a:cubicBezTo>
                    <a:pt x="5" y="123"/>
                    <a:pt x="27" y="122"/>
                    <a:pt x="34" y="122"/>
                  </a:cubicBezTo>
                  <a:cubicBezTo>
                    <a:pt x="40" y="122"/>
                    <a:pt x="63" y="123"/>
                    <a:pt x="67" y="123"/>
                  </a:cubicBezTo>
                  <a:lnTo>
                    <a:pt x="67" y="117"/>
                  </a:lnTo>
                  <a:lnTo>
                    <a:pt x="60" y="117"/>
                  </a:lnTo>
                  <a:cubicBezTo>
                    <a:pt x="42" y="117"/>
                    <a:pt x="42" y="114"/>
                    <a:pt x="42" y="108"/>
                  </a:cubicBezTo>
                  <a:lnTo>
                    <a:pt x="4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4" name="Freeform 89"/>
            <p:cNvSpPr>
              <a:spLocks/>
            </p:cNvSpPr>
            <p:nvPr/>
          </p:nvSpPr>
          <p:spPr bwMode="auto">
            <a:xfrm>
              <a:off x="564" y="1712"/>
              <a:ext cx="7" cy="161"/>
            </a:xfrm>
            <a:custGeom>
              <a:avLst/>
              <a:gdLst>
                <a:gd name="T0" fmla="*/ 11 w 11"/>
                <a:gd name="T1" fmla="*/ 9 h 265"/>
                <a:gd name="T2" fmla="*/ 11 w 11"/>
                <a:gd name="T3" fmla="*/ 9 h 265"/>
                <a:gd name="T4" fmla="*/ 6 w 11"/>
                <a:gd name="T5" fmla="*/ 0 h 265"/>
                <a:gd name="T6" fmla="*/ 0 w 11"/>
                <a:gd name="T7" fmla="*/ 9 h 265"/>
                <a:gd name="T8" fmla="*/ 0 w 11"/>
                <a:gd name="T9" fmla="*/ 255 h 265"/>
                <a:gd name="T10" fmla="*/ 6 w 11"/>
                <a:gd name="T11" fmla="*/ 265 h 265"/>
                <a:gd name="T12" fmla="*/ 11 w 11"/>
                <a:gd name="T13" fmla="*/ 255 h 265"/>
                <a:gd name="T14" fmla="*/ 11 w 11"/>
                <a:gd name="T15" fmla="*/ 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5">
                  <a:moveTo>
                    <a:pt x="11" y="9"/>
                  </a:moveTo>
                  <a:lnTo>
                    <a:pt x="11" y="9"/>
                  </a:lnTo>
                  <a:cubicBezTo>
                    <a:pt x="11" y="4"/>
                    <a:pt x="11" y="0"/>
                    <a:pt x="6" y="0"/>
                  </a:cubicBezTo>
                  <a:cubicBezTo>
                    <a:pt x="0" y="0"/>
                    <a:pt x="0" y="4"/>
                    <a:pt x="0" y="9"/>
                  </a:cubicBezTo>
                  <a:lnTo>
                    <a:pt x="0" y="255"/>
                  </a:lnTo>
                  <a:cubicBezTo>
                    <a:pt x="0" y="260"/>
                    <a:pt x="0" y="265"/>
                    <a:pt x="6" y="265"/>
                  </a:cubicBezTo>
                  <a:cubicBezTo>
                    <a:pt x="11" y="265"/>
                    <a:pt x="11" y="260"/>
                    <a:pt x="11" y="255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5" name="Freeform 90"/>
            <p:cNvSpPr>
              <a:spLocks/>
            </p:cNvSpPr>
            <p:nvPr/>
          </p:nvSpPr>
          <p:spPr bwMode="auto">
            <a:xfrm>
              <a:off x="609" y="1712"/>
              <a:ext cx="7" cy="161"/>
            </a:xfrm>
            <a:custGeom>
              <a:avLst/>
              <a:gdLst>
                <a:gd name="T0" fmla="*/ 11 w 11"/>
                <a:gd name="T1" fmla="*/ 9 h 265"/>
                <a:gd name="T2" fmla="*/ 11 w 11"/>
                <a:gd name="T3" fmla="*/ 9 h 265"/>
                <a:gd name="T4" fmla="*/ 6 w 11"/>
                <a:gd name="T5" fmla="*/ 0 h 265"/>
                <a:gd name="T6" fmla="*/ 0 w 11"/>
                <a:gd name="T7" fmla="*/ 9 h 265"/>
                <a:gd name="T8" fmla="*/ 0 w 11"/>
                <a:gd name="T9" fmla="*/ 255 h 265"/>
                <a:gd name="T10" fmla="*/ 6 w 11"/>
                <a:gd name="T11" fmla="*/ 265 h 265"/>
                <a:gd name="T12" fmla="*/ 11 w 11"/>
                <a:gd name="T13" fmla="*/ 255 h 265"/>
                <a:gd name="T14" fmla="*/ 11 w 11"/>
                <a:gd name="T15" fmla="*/ 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5">
                  <a:moveTo>
                    <a:pt x="11" y="9"/>
                  </a:moveTo>
                  <a:lnTo>
                    <a:pt x="11" y="9"/>
                  </a:lnTo>
                  <a:cubicBezTo>
                    <a:pt x="11" y="4"/>
                    <a:pt x="11" y="0"/>
                    <a:pt x="6" y="0"/>
                  </a:cubicBezTo>
                  <a:cubicBezTo>
                    <a:pt x="0" y="0"/>
                    <a:pt x="0" y="4"/>
                    <a:pt x="0" y="9"/>
                  </a:cubicBezTo>
                  <a:lnTo>
                    <a:pt x="0" y="255"/>
                  </a:lnTo>
                  <a:cubicBezTo>
                    <a:pt x="0" y="260"/>
                    <a:pt x="0" y="265"/>
                    <a:pt x="6" y="265"/>
                  </a:cubicBezTo>
                  <a:cubicBezTo>
                    <a:pt x="11" y="265"/>
                    <a:pt x="11" y="260"/>
                    <a:pt x="11" y="255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6" name="Freeform 91"/>
            <p:cNvSpPr>
              <a:spLocks/>
            </p:cNvSpPr>
            <p:nvPr/>
          </p:nvSpPr>
          <p:spPr bwMode="auto">
            <a:xfrm>
              <a:off x="641" y="1711"/>
              <a:ext cx="50" cy="75"/>
            </a:xfrm>
            <a:custGeom>
              <a:avLst/>
              <a:gdLst>
                <a:gd name="T0" fmla="*/ 82 w 82"/>
                <a:gd name="T1" fmla="*/ 89 h 123"/>
                <a:gd name="T2" fmla="*/ 82 w 82"/>
                <a:gd name="T3" fmla="*/ 89 h 123"/>
                <a:gd name="T4" fmla="*/ 76 w 82"/>
                <a:gd name="T5" fmla="*/ 89 h 123"/>
                <a:gd name="T6" fmla="*/ 71 w 82"/>
                <a:gd name="T7" fmla="*/ 106 h 123"/>
                <a:gd name="T8" fmla="*/ 53 w 82"/>
                <a:gd name="T9" fmla="*/ 107 h 123"/>
                <a:gd name="T10" fmla="*/ 18 w 82"/>
                <a:gd name="T11" fmla="*/ 107 h 123"/>
                <a:gd name="T12" fmla="*/ 55 w 82"/>
                <a:gd name="T13" fmla="*/ 76 h 123"/>
                <a:gd name="T14" fmla="*/ 82 w 82"/>
                <a:gd name="T15" fmla="*/ 36 h 123"/>
                <a:gd name="T16" fmla="*/ 39 w 82"/>
                <a:gd name="T17" fmla="*/ 0 h 123"/>
                <a:gd name="T18" fmla="*/ 0 w 82"/>
                <a:gd name="T19" fmla="*/ 33 h 123"/>
                <a:gd name="T20" fmla="*/ 10 w 82"/>
                <a:gd name="T21" fmla="*/ 43 h 123"/>
                <a:gd name="T22" fmla="*/ 20 w 82"/>
                <a:gd name="T23" fmla="*/ 33 h 123"/>
                <a:gd name="T24" fmla="*/ 9 w 82"/>
                <a:gd name="T25" fmla="*/ 24 h 123"/>
                <a:gd name="T26" fmla="*/ 36 w 82"/>
                <a:gd name="T27" fmla="*/ 6 h 123"/>
                <a:gd name="T28" fmla="*/ 64 w 82"/>
                <a:gd name="T29" fmla="*/ 36 h 123"/>
                <a:gd name="T30" fmla="*/ 47 w 82"/>
                <a:gd name="T31" fmla="*/ 71 h 123"/>
                <a:gd name="T32" fmla="*/ 2 w 82"/>
                <a:gd name="T33" fmla="*/ 115 h 123"/>
                <a:gd name="T34" fmla="*/ 0 w 82"/>
                <a:gd name="T35" fmla="*/ 123 h 123"/>
                <a:gd name="T36" fmla="*/ 76 w 82"/>
                <a:gd name="T37" fmla="*/ 123 h 123"/>
                <a:gd name="T38" fmla="*/ 82 w 82"/>
                <a:gd name="T39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23">
                  <a:moveTo>
                    <a:pt x="82" y="89"/>
                  </a:moveTo>
                  <a:lnTo>
                    <a:pt x="82" y="89"/>
                  </a:lnTo>
                  <a:lnTo>
                    <a:pt x="76" y="89"/>
                  </a:lnTo>
                  <a:cubicBezTo>
                    <a:pt x="75" y="93"/>
                    <a:pt x="73" y="104"/>
                    <a:pt x="71" y="106"/>
                  </a:cubicBezTo>
                  <a:cubicBezTo>
                    <a:pt x="69" y="107"/>
                    <a:pt x="55" y="107"/>
                    <a:pt x="53" y="107"/>
                  </a:cubicBezTo>
                  <a:lnTo>
                    <a:pt x="18" y="107"/>
                  </a:lnTo>
                  <a:cubicBezTo>
                    <a:pt x="38" y="90"/>
                    <a:pt x="44" y="85"/>
                    <a:pt x="55" y="76"/>
                  </a:cubicBezTo>
                  <a:cubicBezTo>
                    <a:pt x="69" y="65"/>
                    <a:pt x="82" y="53"/>
                    <a:pt x="82" y="36"/>
                  </a:cubicBezTo>
                  <a:cubicBezTo>
                    <a:pt x="82" y="13"/>
                    <a:pt x="62" y="0"/>
                    <a:pt x="39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42"/>
                    <a:pt x="8" y="43"/>
                    <a:pt x="10" y="43"/>
                  </a:cubicBezTo>
                  <a:cubicBezTo>
                    <a:pt x="14" y="43"/>
                    <a:pt x="20" y="40"/>
                    <a:pt x="20" y="33"/>
                  </a:cubicBezTo>
                  <a:cubicBezTo>
                    <a:pt x="20" y="30"/>
                    <a:pt x="18" y="24"/>
                    <a:pt x="9" y="24"/>
                  </a:cubicBezTo>
                  <a:cubicBezTo>
                    <a:pt x="15" y="11"/>
                    <a:pt x="27" y="6"/>
                    <a:pt x="36" y="6"/>
                  </a:cubicBezTo>
                  <a:cubicBezTo>
                    <a:pt x="54" y="6"/>
                    <a:pt x="64" y="21"/>
                    <a:pt x="64" y="36"/>
                  </a:cubicBezTo>
                  <a:cubicBezTo>
                    <a:pt x="64" y="52"/>
                    <a:pt x="53" y="65"/>
                    <a:pt x="47" y="71"/>
                  </a:cubicBezTo>
                  <a:lnTo>
                    <a:pt x="2" y="115"/>
                  </a:lnTo>
                  <a:cubicBezTo>
                    <a:pt x="0" y="117"/>
                    <a:pt x="0" y="117"/>
                    <a:pt x="0" y="123"/>
                  </a:cubicBezTo>
                  <a:lnTo>
                    <a:pt x="76" y="123"/>
                  </a:lnTo>
                  <a:lnTo>
                    <a:pt x="82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7" name="Freeform 92"/>
            <p:cNvSpPr>
              <a:spLocks/>
            </p:cNvSpPr>
            <p:nvPr/>
          </p:nvSpPr>
          <p:spPr bwMode="auto">
            <a:xfrm>
              <a:off x="750" y="1650"/>
              <a:ext cx="87" cy="72"/>
            </a:xfrm>
            <a:custGeom>
              <a:avLst/>
              <a:gdLst>
                <a:gd name="T0" fmla="*/ 127 w 146"/>
                <a:gd name="T1" fmla="*/ 18 h 119"/>
                <a:gd name="T2" fmla="*/ 127 w 146"/>
                <a:gd name="T3" fmla="*/ 18 h 119"/>
                <a:gd name="T4" fmla="*/ 146 w 146"/>
                <a:gd name="T5" fmla="*/ 13 h 119"/>
                <a:gd name="T6" fmla="*/ 146 w 146"/>
                <a:gd name="T7" fmla="*/ 0 h 119"/>
                <a:gd name="T8" fmla="*/ 126 w 146"/>
                <a:gd name="T9" fmla="*/ 1 h 119"/>
                <a:gd name="T10" fmla="*/ 101 w 146"/>
                <a:gd name="T11" fmla="*/ 0 h 119"/>
                <a:gd name="T12" fmla="*/ 101 w 146"/>
                <a:gd name="T13" fmla="*/ 13 h 119"/>
                <a:gd name="T14" fmla="*/ 114 w 146"/>
                <a:gd name="T15" fmla="*/ 16 h 119"/>
                <a:gd name="T16" fmla="*/ 113 w 146"/>
                <a:gd name="T17" fmla="*/ 19 h 119"/>
                <a:gd name="T18" fmla="*/ 82 w 146"/>
                <a:gd name="T19" fmla="*/ 85 h 119"/>
                <a:gd name="T20" fmla="*/ 48 w 146"/>
                <a:gd name="T21" fmla="*/ 13 h 119"/>
                <a:gd name="T22" fmla="*/ 63 w 146"/>
                <a:gd name="T23" fmla="*/ 13 h 119"/>
                <a:gd name="T24" fmla="*/ 63 w 146"/>
                <a:gd name="T25" fmla="*/ 0 h 119"/>
                <a:gd name="T26" fmla="*/ 30 w 146"/>
                <a:gd name="T27" fmla="*/ 1 h 119"/>
                <a:gd name="T28" fmla="*/ 0 w 146"/>
                <a:gd name="T29" fmla="*/ 0 h 119"/>
                <a:gd name="T30" fmla="*/ 0 w 146"/>
                <a:gd name="T31" fmla="*/ 13 h 119"/>
                <a:gd name="T32" fmla="*/ 17 w 146"/>
                <a:gd name="T33" fmla="*/ 13 h 119"/>
                <a:gd name="T34" fmla="*/ 63 w 146"/>
                <a:gd name="T35" fmla="*/ 113 h 119"/>
                <a:gd name="T36" fmla="*/ 73 w 146"/>
                <a:gd name="T37" fmla="*/ 119 h 119"/>
                <a:gd name="T38" fmla="*/ 83 w 146"/>
                <a:gd name="T39" fmla="*/ 113 h 119"/>
                <a:gd name="T40" fmla="*/ 127 w 146"/>
                <a:gd name="T41" fmla="*/ 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19">
                  <a:moveTo>
                    <a:pt x="127" y="18"/>
                  </a:moveTo>
                  <a:lnTo>
                    <a:pt x="127" y="18"/>
                  </a:lnTo>
                  <a:cubicBezTo>
                    <a:pt x="128" y="15"/>
                    <a:pt x="130" y="13"/>
                    <a:pt x="146" y="13"/>
                  </a:cubicBezTo>
                  <a:lnTo>
                    <a:pt x="146" y="0"/>
                  </a:lnTo>
                  <a:cubicBezTo>
                    <a:pt x="140" y="1"/>
                    <a:pt x="132" y="1"/>
                    <a:pt x="126" y="1"/>
                  </a:cubicBezTo>
                  <a:cubicBezTo>
                    <a:pt x="119" y="1"/>
                    <a:pt x="107" y="1"/>
                    <a:pt x="101" y="0"/>
                  </a:cubicBezTo>
                  <a:lnTo>
                    <a:pt x="101" y="13"/>
                  </a:lnTo>
                  <a:cubicBezTo>
                    <a:pt x="106" y="13"/>
                    <a:pt x="114" y="14"/>
                    <a:pt x="114" y="16"/>
                  </a:cubicBezTo>
                  <a:cubicBezTo>
                    <a:pt x="114" y="16"/>
                    <a:pt x="114" y="17"/>
                    <a:pt x="113" y="19"/>
                  </a:cubicBezTo>
                  <a:lnTo>
                    <a:pt x="82" y="85"/>
                  </a:lnTo>
                  <a:lnTo>
                    <a:pt x="48" y="13"/>
                  </a:lnTo>
                  <a:lnTo>
                    <a:pt x="63" y="13"/>
                  </a:lnTo>
                  <a:lnTo>
                    <a:pt x="63" y="0"/>
                  </a:lnTo>
                  <a:cubicBezTo>
                    <a:pt x="54" y="1"/>
                    <a:pt x="30" y="1"/>
                    <a:pt x="30" y="1"/>
                  </a:cubicBezTo>
                  <a:cubicBezTo>
                    <a:pt x="22" y="1"/>
                    <a:pt x="11" y="1"/>
                    <a:pt x="0" y="0"/>
                  </a:cubicBezTo>
                  <a:lnTo>
                    <a:pt x="0" y="13"/>
                  </a:lnTo>
                  <a:lnTo>
                    <a:pt x="17" y="13"/>
                  </a:lnTo>
                  <a:lnTo>
                    <a:pt x="63" y="113"/>
                  </a:lnTo>
                  <a:cubicBezTo>
                    <a:pt x="66" y="119"/>
                    <a:pt x="70" y="119"/>
                    <a:pt x="73" y="119"/>
                  </a:cubicBezTo>
                  <a:cubicBezTo>
                    <a:pt x="78" y="119"/>
                    <a:pt x="80" y="118"/>
                    <a:pt x="83" y="113"/>
                  </a:cubicBezTo>
                  <a:lnTo>
                    <a:pt x="127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68" name="Freeform 93"/>
            <p:cNvSpPr>
              <a:spLocks/>
            </p:cNvSpPr>
            <p:nvPr/>
          </p:nvSpPr>
          <p:spPr bwMode="auto">
            <a:xfrm>
              <a:off x="854" y="1671"/>
              <a:ext cx="41" cy="75"/>
            </a:xfrm>
            <a:custGeom>
              <a:avLst/>
              <a:gdLst>
                <a:gd name="T0" fmla="*/ 42 w 68"/>
                <a:gd name="T1" fmla="*/ 5 h 123"/>
                <a:gd name="T2" fmla="*/ 42 w 68"/>
                <a:gd name="T3" fmla="*/ 5 h 123"/>
                <a:gd name="T4" fmla="*/ 36 w 68"/>
                <a:gd name="T5" fmla="*/ 0 h 123"/>
                <a:gd name="T6" fmla="*/ 0 w 68"/>
                <a:gd name="T7" fmla="*/ 12 h 123"/>
                <a:gd name="T8" fmla="*/ 0 w 68"/>
                <a:gd name="T9" fmla="*/ 19 h 123"/>
                <a:gd name="T10" fmla="*/ 27 w 68"/>
                <a:gd name="T11" fmla="*/ 13 h 123"/>
                <a:gd name="T12" fmla="*/ 27 w 68"/>
                <a:gd name="T13" fmla="*/ 108 h 123"/>
                <a:gd name="T14" fmla="*/ 9 w 68"/>
                <a:gd name="T15" fmla="*/ 116 h 123"/>
                <a:gd name="T16" fmla="*/ 1 w 68"/>
                <a:gd name="T17" fmla="*/ 116 h 123"/>
                <a:gd name="T18" fmla="*/ 1 w 68"/>
                <a:gd name="T19" fmla="*/ 123 h 123"/>
                <a:gd name="T20" fmla="*/ 34 w 68"/>
                <a:gd name="T21" fmla="*/ 122 h 123"/>
                <a:gd name="T22" fmla="*/ 68 w 68"/>
                <a:gd name="T23" fmla="*/ 123 h 123"/>
                <a:gd name="T24" fmla="*/ 68 w 68"/>
                <a:gd name="T25" fmla="*/ 116 h 123"/>
                <a:gd name="T26" fmla="*/ 61 w 68"/>
                <a:gd name="T27" fmla="*/ 116 h 123"/>
                <a:gd name="T28" fmla="*/ 42 w 68"/>
                <a:gd name="T29" fmla="*/ 108 h 123"/>
                <a:gd name="T30" fmla="*/ 42 w 68"/>
                <a:gd name="T31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23">
                  <a:moveTo>
                    <a:pt x="42" y="5"/>
                  </a:moveTo>
                  <a:lnTo>
                    <a:pt x="42" y="5"/>
                  </a:lnTo>
                  <a:cubicBezTo>
                    <a:pt x="42" y="0"/>
                    <a:pt x="42" y="0"/>
                    <a:pt x="36" y="0"/>
                  </a:cubicBezTo>
                  <a:cubicBezTo>
                    <a:pt x="25" y="12"/>
                    <a:pt x="8" y="12"/>
                    <a:pt x="0" y="12"/>
                  </a:cubicBezTo>
                  <a:lnTo>
                    <a:pt x="0" y="19"/>
                  </a:lnTo>
                  <a:cubicBezTo>
                    <a:pt x="5" y="19"/>
                    <a:pt x="17" y="19"/>
                    <a:pt x="27" y="13"/>
                  </a:cubicBezTo>
                  <a:lnTo>
                    <a:pt x="27" y="108"/>
                  </a:lnTo>
                  <a:cubicBezTo>
                    <a:pt x="27" y="114"/>
                    <a:pt x="27" y="116"/>
                    <a:pt x="9" y="116"/>
                  </a:cubicBezTo>
                  <a:lnTo>
                    <a:pt x="1" y="116"/>
                  </a:lnTo>
                  <a:lnTo>
                    <a:pt x="1" y="123"/>
                  </a:lnTo>
                  <a:cubicBezTo>
                    <a:pt x="5" y="123"/>
                    <a:pt x="28" y="122"/>
                    <a:pt x="34" y="122"/>
                  </a:cubicBezTo>
                  <a:cubicBezTo>
                    <a:pt x="40" y="122"/>
                    <a:pt x="63" y="123"/>
                    <a:pt x="68" y="123"/>
                  </a:cubicBezTo>
                  <a:lnTo>
                    <a:pt x="68" y="116"/>
                  </a:lnTo>
                  <a:lnTo>
                    <a:pt x="61" y="116"/>
                  </a:lnTo>
                  <a:cubicBezTo>
                    <a:pt x="42" y="116"/>
                    <a:pt x="42" y="114"/>
                    <a:pt x="42" y="108"/>
                  </a:cubicBez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</p:grpSp>
      <p:sp>
        <p:nvSpPr>
          <p:cNvPr id="213" name="文字方塊 2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4646" y="841829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62753" y="1426604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3" y="1426604"/>
                <a:ext cx="8263719" cy="830997"/>
              </a:xfrm>
              <a:prstGeom prst="rect">
                <a:avLst/>
              </a:prstGeom>
              <a:blipFill>
                <a:blip r:embed="rId3"/>
                <a:stretch>
                  <a:fillRect l="-1106" t="-5882" r="-44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139" y="2349258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62751" y="5277445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1" y="5277445"/>
                <a:ext cx="6944333" cy="461665"/>
              </a:xfrm>
              <a:prstGeom prst="rect">
                <a:avLst/>
              </a:prstGeom>
              <a:blipFill>
                <a:blip r:embed="rId5"/>
                <a:stretch>
                  <a:fillRect l="-131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426293" y="350537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271139" y="2305242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287437" y="2668182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218646" y="3368966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932424" y="4169242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43684" y="4463202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6267372" y="2321454"/>
            <a:ext cx="2876628" cy="1609882"/>
            <a:chOff x="1138712" y="2302894"/>
            <a:chExt cx="3738088" cy="1973081"/>
          </a:xfrm>
        </p:grpSpPr>
        <p:cxnSp>
          <p:nvCxnSpPr>
            <p:cNvPr id="13" name="直線接點 12"/>
            <p:cNvCxnSpPr/>
            <p:nvPr/>
          </p:nvCxnSpPr>
          <p:spPr>
            <a:xfrm flipV="1">
              <a:off x="1378764" y="3280199"/>
              <a:ext cx="3498036" cy="995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H="1" flipV="1">
              <a:off x="3110989" y="2621691"/>
              <a:ext cx="302161" cy="1043919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2278560" y="2302894"/>
                  <a:ext cx="743983" cy="5658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60" y="2302894"/>
                  <a:ext cx="743983" cy="5658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588657" y="3506393"/>
                  <a:ext cx="1248164" cy="5658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b="1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657" y="3506393"/>
                  <a:ext cx="1248164" cy="565819"/>
                </a:xfrm>
                <a:prstGeom prst="rect">
                  <a:avLst/>
                </a:prstGeom>
                <a:blipFill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/>
            <p:cNvSpPr/>
            <p:nvPr/>
          </p:nvSpPr>
          <p:spPr>
            <a:xfrm>
              <a:off x="1138712" y="3388276"/>
              <a:ext cx="240052" cy="5658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3235563" y="2806271"/>
                  <a:ext cx="727568" cy="565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563" y="2806271"/>
                  <a:ext cx="727568" cy="565820"/>
                </a:xfrm>
                <a:prstGeom prst="rect">
                  <a:avLst/>
                </a:prstGeom>
                <a:blipFill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878655" y="3711286"/>
                <a:ext cx="871071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55" y="3711286"/>
                <a:ext cx="871071" cy="614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593095" y="3796132"/>
                <a:ext cx="29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95" y="3796132"/>
                <a:ext cx="295609" cy="369332"/>
              </a:xfrm>
              <a:prstGeom prst="rect">
                <a:avLst/>
              </a:prstGeom>
              <a:blipFill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4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" y="2933280"/>
            <a:ext cx="1866900" cy="1231900"/>
          </a:xfrm>
          <a:prstGeom prst="rect">
            <a:avLst/>
          </a:prstGeom>
        </p:spPr>
      </p:pic>
      <p:pic>
        <p:nvPicPr>
          <p:cNvPr id="5" name="Pictur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0493"/>
            <a:ext cx="5905500" cy="1231900"/>
          </a:xfrm>
          <a:prstGeom prst="rect">
            <a:avLst/>
          </a:prstGeom>
        </p:spPr>
      </p:pic>
      <p:pic>
        <p:nvPicPr>
          <p:cNvPr id="6" name="Picture 1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1284"/>
            <a:ext cx="8915400" cy="1231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404" y="527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</a:t>
            </a:r>
            <a:endParaRPr lang="zh-TW" altLang="en-US" sz="32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28650" y="693144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14600" y="69314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a basis for subspace W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23316" y="1642434"/>
            <a:ext cx="319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(independent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529596" y="2875432"/>
            <a:ext cx="62905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Then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an orthogonal basis for W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2529597" y="3410664"/>
            <a:ext cx="5585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4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also an orthogonal basis.</a:t>
            </a:r>
          </a:p>
        </p:txBody>
      </p:sp>
      <p:sp>
        <p:nvSpPr>
          <p:cNvPr id="15" name="矩形 14"/>
          <p:cNvSpPr/>
          <p:nvPr/>
        </p:nvSpPr>
        <p:spPr>
          <a:xfrm>
            <a:off x="1183941" y="2875432"/>
            <a:ext cx="1187191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471829" y="3872329"/>
            <a:ext cx="227359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46118" y="3927119"/>
            <a:ext cx="1237493" cy="135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673574" y="5255206"/>
            <a:ext cx="383081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504386" y="5195898"/>
            <a:ext cx="1639614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4" y="5675655"/>
            <a:ext cx="3738940" cy="6231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57650" y="2930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9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>
                <a:blip r:embed="rId3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/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to prove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orthogonal basis of 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blipFill>
                <a:blip r:embed="rId4"/>
                <a:stretch>
                  <a:fillRect l="-1369" t="-10526" r="-85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D6608F4-C9F8-42C9-9065-DFD21255EE25}"/>
              </a:ext>
            </a:extLst>
          </p:cNvPr>
          <p:cNvCxnSpPr>
            <a:cxnSpLocks/>
          </p:cNvCxnSpPr>
          <p:nvPr/>
        </p:nvCxnSpPr>
        <p:spPr>
          <a:xfrm>
            <a:off x="5269558" y="3973285"/>
            <a:ext cx="1407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/>
              <p:nvPr/>
            </p:nvSpPr>
            <p:spPr>
              <a:xfrm>
                <a:off x="391776" y="4648281"/>
                <a:ext cx="4045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orthogonal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6" y="4648281"/>
                <a:ext cx="4045716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/>
              <p:nvPr/>
            </p:nvSpPr>
            <p:spPr>
              <a:xfrm>
                <a:off x="391776" y="4156736"/>
                <a:ext cx="2514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orthogonal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6" y="4156736"/>
                <a:ext cx="251477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/>
              <p:nvPr/>
            </p:nvSpPr>
            <p:spPr>
              <a:xfrm>
                <a:off x="4569875" y="4648281"/>
                <a:ext cx="4429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orthogonal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75" y="4648281"/>
                <a:ext cx="4429435" cy="461665"/>
              </a:xfrm>
              <a:prstGeom prst="rect">
                <a:avLst/>
              </a:prstGeom>
              <a:blipFill>
                <a:blip r:embed="rId7"/>
                <a:stretch>
                  <a:fillRect t="-10667" r="-1515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CCC14A9-1D1A-4B1D-BED2-95F2AC9524C6}"/>
                  </a:ext>
                </a:extLst>
              </p:cNvPr>
              <p:cNvSpPr txBox="1"/>
              <p:nvPr/>
            </p:nvSpPr>
            <p:spPr>
              <a:xfrm>
                <a:off x="435318" y="5158637"/>
                <a:ext cx="21060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CCC14A9-1D1A-4B1D-BED2-95F2AC952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8" y="5158637"/>
                <a:ext cx="210603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8BFD955D-905B-4F11-B646-6E64DC46E5C2}"/>
              </a:ext>
            </a:extLst>
          </p:cNvPr>
          <p:cNvSpPr txBox="1"/>
          <p:nvPr/>
        </p:nvSpPr>
        <p:spPr>
          <a:xfrm>
            <a:off x="2027178" y="5161910"/>
            <a:ext cx="102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&lt; 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873C06-ABDE-4AD6-A4DC-83981231875A}"/>
                  </a:ext>
                </a:extLst>
              </p:cNvPr>
              <p:cNvSpPr txBox="1"/>
              <p:nvPr/>
            </p:nvSpPr>
            <p:spPr>
              <a:xfrm>
                <a:off x="3336141" y="5620302"/>
                <a:ext cx="6682606" cy="1155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873C06-ABDE-4AD6-A4DC-839812318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41" y="5620302"/>
                <a:ext cx="6682606" cy="1155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/>
              <p:nvPr/>
            </p:nvSpPr>
            <p:spPr>
              <a:xfrm>
                <a:off x="7429041" y="5802283"/>
                <a:ext cx="11701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41" y="5802283"/>
                <a:ext cx="117019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A195E1B-E569-4394-AE9B-BD5747E9F501}"/>
              </a:ext>
            </a:extLst>
          </p:cNvPr>
          <p:cNvCxnSpPr>
            <a:cxnSpLocks/>
          </p:cNvCxnSpPr>
          <p:nvPr/>
        </p:nvCxnSpPr>
        <p:spPr>
          <a:xfrm>
            <a:off x="4341253" y="4897658"/>
            <a:ext cx="2702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018C387-1309-420A-8D20-0389A9495FBE}"/>
              </a:ext>
            </a:extLst>
          </p:cNvPr>
          <p:cNvCxnSpPr>
            <a:cxnSpLocks/>
          </p:cNvCxnSpPr>
          <p:nvPr/>
        </p:nvCxnSpPr>
        <p:spPr>
          <a:xfrm>
            <a:off x="5916354" y="6058826"/>
            <a:ext cx="615274" cy="299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DA8D33C-A844-435A-885B-64B7AC6E7DE1}"/>
              </a:ext>
            </a:extLst>
          </p:cNvPr>
          <p:cNvCxnSpPr>
            <a:cxnSpLocks/>
          </p:cNvCxnSpPr>
          <p:nvPr/>
        </p:nvCxnSpPr>
        <p:spPr>
          <a:xfrm>
            <a:off x="6707345" y="5939419"/>
            <a:ext cx="684057" cy="155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>
                <a:blip r:embed="rId3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/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to prove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orthogonal basis of 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blipFill>
                <a:blip r:embed="rId4"/>
                <a:stretch>
                  <a:fillRect l="-1369" t="-10526" r="-85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D6608F4-C9F8-42C9-9065-DFD21255EE25}"/>
              </a:ext>
            </a:extLst>
          </p:cNvPr>
          <p:cNvCxnSpPr>
            <a:cxnSpLocks/>
          </p:cNvCxnSpPr>
          <p:nvPr/>
        </p:nvCxnSpPr>
        <p:spPr>
          <a:xfrm>
            <a:off x="6720114" y="3976965"/>
            <a:ext cx="1407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/>
              <p:nvPr/>
            </p:nvSpPr>
            <p:spPr>
              <a:xfrm>
                <a:off x="335442" y="5024806"/>
                <a:ext cx="4045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non-zero set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2" y="5024806"/>
                <a:ext cx="404571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/>
              <p:nvPr/>
            </p:nvSpPr>
            <p:spPr>
              <a:xfrm>
                <a:off x="335442" y="4454156"/>
                <a:ext cx="3546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non-zero set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2" y="4454156"/>
                <a:ext cx="3546387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/>
              <p:nvPr/>
            </p:nvSpPr>
            <p:spPr>
              <a:xfrm>
                <a:off x="4495998" y="4996484"/>
                <a:ext cx="4429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non-zero set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998" y="4996484"/>
                <a:ext cx="4429435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/>
              <p:nvPr/>
            </p:nvSpPr>
            <p:spPr>
              <a:xfrm>
                <a:off x="9813798" y="6467929"/>
                <a:ext cx="11701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798" y="6467929"/>
                <a:ext cx="117019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55A25CC5-96C6-4348-86BD-7EC883A8D657}"/>
              </a:ext>
            </a:extLst>
          </p:cNvPr>
          <p:cNvSpPr txBox="1"/>
          <p:nvPr/>
        </p:nvSpPr>
        <p:spPr>
          <a:xfrm>
            <a:off x="2893595" y="4034736"/>
            <a:ext cx="18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Independent?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3C2875-34DC-4B04-B8FE-A572C220156B}"/>
              </a:ext>
            </a:extLst>
          </p:cNvPr>
          <p:cNvSpPr txBox="1"/>
          <p:nvPr/>
        </p:nvSpPr>
        <p:spPr>
          <a:xfrm>
            <a:off x="4748769" y="4023529"/>
            <a:ext cx="18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nonzero?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E7D349B-228C-4878-A341-116D3F779BEE}"/>
                  </a:ext>
                </a:extLst>
              </p:cNvPr>
              <p:cNvSpPr txBox="1"/>
              <p:nvPr/>
            </p:nvSpPr>
            <p:spPr>
              <a:xfrm>
                <a:off x="5385357" y="4593634"/>
                <a:ext cx="2339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be zero?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E7D349B-228C-4878-A341-116D3F779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57" y="4593634"/>
                <a:ext cx="2339378" cy="461665"/>
              </a:xfrm>
              <a:prstGeom prst="rect">
                <a:avLst/>
              </a:prstGeom>
              <a:blipFill>
                <a:blip r:embed="rId9"/>
                <a:stretch>
                  <a:fillRect l="-3906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CECA88F-CE5C-4133-83F4-A5F88D19EAE7}"/>
                  </a:ext>
                </a:extLst>
              </p:cNvPr>
              <p:cNvSpPr txBox="1"/>
              <p:nvPr/>
            </p:nvSpPr>
            <p:spPr>
              <a:xfrm>
                <a:off x="518302" y="5706311"/>
                <a:ext cx="3073667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CECA88F-CE5C-4133-83F4-A5F88D19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2" y="5706311"/>
                <a:ext cx="3073667" cy="822469"/>
              </a:xfrm>
              <a:prstGeom prst="rect">
                <a:avLst/>
              </a:prstGeom>
              <a:blipFill>
                <a:blip r:embed="rId10"/>
                <a:stretch>
                  <a:fillRect l="-1587" b="-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F1EF0F7-CC26-4597-A98B-18ABBD71070E}"/>
                  </a:ext>
                </a:extLst>
              </p:cNvPr>
              <p:cNvSpPr txBox="1"/>
              <p:nvPr/>
            </p:nvSpPr>
            <p:spPr>
              <a:xfrm>
                <a:off x="3821182" y="5539513"/>
                <a:ext cx="1499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F1EF0F7-CC26-4597-A98B-18ABBD71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82" y="5539513"/>
                <a:ext cx="1499669" cy="461665"/>
              </a:xfrm>
              <a:prstGeom prst="rect">
                <a:avLst/>
              </a:prstGeom>
              <a:blipFill>
                <a:blip r:embed="rId11"/>
                <a:stretch>
                  <a:fillRect l="-650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9DD7EF5-526C-4C28-BC18-572D127CE90B}"/>
                  </a:ext>
                </a:extLst>
              </p:cNvPr>
              <p:cNvSpPr txBox="1"/>
              <p:nvPr/>
            </p:nvSpPr>
            <p:spPr>
              <a:xfrm>
                <a:off x="5221710" y="5735545"/>
                <a:ext cx="3771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9DD7EF5-526C-4C28-BC18-572D127CE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10" y="5735545"/>
                <a:ext cx="3771991" cy="461665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5D74C37-83CB-4A39-BD2D-74FF9DA99294}"/>
                  </a:ext>
                </a:extLst>
              </p:cNvPr>
              <p:cNvSpPr txBox="1"/>
              <p:nvPr/>
            </p:nvSpPr>
            <p:spPr>
              <a:xfrm>
                <a:off x="5236245" y="6170635"/>
                <a:ext cx="3771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5D74C37-83CB-4A39-BD2D-74FF9DA99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45" y="6170635"/>
                <a:ext cx="3771991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C2AAFAC-BEC6-44D8-82AC-679BC4F60F94}"/>
              </a:ext>
            </a:extLst>
          </p:cNvPr>
          <p:cNvCxnSpPr>
            <a:cxnSpLocks/>
          </p:cNvCxnSpPr>
          <p:nvPr/>
        </p:nvCxnSpPr>
        <p:spPr>
          <a:xfrm>
            <a:off x="4205214" y="5246000"/>
            <a:ext cx="2702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E7D349B-228C-4878-A341-116D3F779BEE}"/>
              </a:ext>
            </a:extLst>
          </p:cNvPr>
          <p:cNvSpPr txBox="1"/>
          <p:nvPr/>
        </p:nvSpPr>
        <p:spPr>
          <a:xfrm>
            <a:off x="335442" y="4003483"/>
            <a:ext cx="23393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Induction proof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54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6" grpId="0"/>
      <p:bldP spid="28" grpId="0"/>
      <p:bldP spid="29" grpId="0"/>
      <p:bldP spid="30" grpId="0"/>
      <p:bldP spid="31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41" y="439435"/>
            <a:ext cx="7023209" cy="28841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>
                <a:blip r:embed="rId3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/>
              <p:nvPr/>
            </p:nvSpPr>
            <p:spPr>
              <a:xfrm>
                <a:off x="4882634" y="4272594"/>
                <a:ext cx="2765158" cy="21828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zh-TW" sz="2400" i="1" baseline="-25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zh-TW" sz="2400" i="1" baseline="-250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400" b="0" i="1" baseline="-180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b="0" i="1" baseline="-25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zh-TW" sz="2400" i="1" baseline="-250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zh-TW" sz="2400" i="1" baseline="-250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400" i="1" baseline="-18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 baseline="-25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zh-TW" sz="2400" i="1" baseline="-250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      0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34" y="4272594"/>
                <a:ext cx="2765158" cy="2182842"/>
              </a:xfrm>
              <a:prstGeom prst="rect">
                <a:avLst/>
              </a:prstGeom>
              <a:blipFill>
                <a:blip r:embed="rId4"/>
                <a:stretch>
                  <a:fillRect r="-29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2410214" y="5231208"/>
            <a:ext cx="27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=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77943" y="3670959"/>
                <a:ext cx="84317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Let matrix A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</m:e>
                    </m:d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]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43" y="3670959"/>
                <a:ext cx="8431730" cy="523220"/>
              </a:xfrm>
              <a:prstGeom prst="rect">
                <a:avLst/>
              </a:prstGeom>
              <a:blipFill>
                <a:blip r:embed="rId5"/>
                <a:stretch>
                  <a:fillRect l="-144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63280" y="5152793"/>
                <a:ext cx="259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</m:e>
                    </m:d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]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0" y="5152793"/>
                <a:ext cx="2592925" cy="461665"/>
              </a:xfrm>
              <a:prstGeom prst="rect">
                <a:avLst/>
              </a:prstGeom>
              <a:blipFill>
                <a:blip r:embed="rId6"/>
                <a:stretch>
                  <a:fillRect l="-352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582447" y="5152793"/>
                <a:ext cx="259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</m:e>
                    </m:d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]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47" y="5152793"/>
                <a:ext cx="2592925" cy="461665"/>
              </a:xfrm>
              <a:prstGeom prst="rect">
                <a:avLst/>
              </a:prstGeom>
              <a:blipFill>
                <a:blip r:embed="rId7"/>
                <a:stretch>
                  <a:fillRect l="-376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QR Decomposition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Following </a:t>
            </a:r>
            <a:r>
              <a:rPr lang="en-US" altLang="zh-TW" dirty="0" smtClean="0">
                <a:latin typeface="Arial" charset="0"/>
              </a:rPr>
              <a:t>Gram-Schmidt Process, any matrix A </a:t>
            </a:r>
            <a:r>
              <a:rPr lang="en-US" altLang="zh-TW" dirty="0">
                <a:latin typeface="Arial" charset="0"/>
              </a:rPr>
              <a:t>in </a:t>
            </a:r>
            <a:r>
              <a:rPr lang="en-US" altLang="zh-TW" dirty="0" err="1">
                <a:latin typeface="Script MT Bold" panose="03040602040607080904" pitchFamily="66" charset="0"/>
              </a:rPr>
              <a:t>M</a:t>
            </a:r>
            <a:r>
              <a:rPr lang="en-US" altLang="zh-TW" baseline="-25000" dirty="0" err="1"/>
              <a:t>mxn</a:t>
            </a:r>
            <a:r>
              <a:rPr lang="en-US" altLang="zh-TW" baseline="-25000" dirty="0"/>
              <a:t> </a:t>
            </a:r>
            <a:r>
              <a:rPr lang="en-US" altLang="zh-TW" dirty="0" smtClean="0">
                <a:latin typeface="Arial" charset="0"/>
              </a:rPr>
              <a:t>with </a:t>
            </a:r>
            <a:r>
              <a:rPr lang="en-US" altLang="zh-TW" dirty="0" smtClean="0">
                <a:solidFill>
                  <a:srgbClr val="0000FF"/>
                </a:solidFill>
                <a:latin typeface="Arial" charset="0"/>
              </a:rPr>
              <a:t>linearly independent columns </a:t>
            </a:r>
            <a:r>
              <a:rPr lang="en-US" altLang="zh-TW" dirty="0" smtClean="0">
                <a:latin typeface="Arial" charset="0"/>
              </a:rPr>
              <a:t>can be decomposed into </a:t>
            </a:r>
          </a:p>
          <a:p>
            <a:pPr marL="0" indent="0" algn="ctr">
              <a:buNone/>
            </a:pPr>
            <a:r>
              <a:rPr lang="en-US" altLang="zh-TW" dirty="0" smtClean="0">
                <a:latin typeface="Arial" charset="0"/>
              </a:rPr>
              <a:t>A=QR</a:t>
            </a:r>
          </a:p>
          <a:p>
            <a:pPr marL="0" indent="0">
              <a:buNone/>
            </a:pPr>
            <a:r>
              <a:rPr lang="en-US" altLang="zh-TW" dirty="0" smtClean="0"/>
              <a:t>where R is an upper triangular matrix (</a:t>
            </a:r>
            <a:r>
              <a:rPr lang="en-US" altLang="zh-TW" dirty="0" err="1" smtClean="0"/>
              <a:t>nxn</a:t>
            </a:r>
            <a:r>
              <a:rPr lang="en-US" altLang="zh-TW" dirty="0" smtClean="0"/>
              <a:t>) and Q (</a:t>
            </a:r>
            <a:r>
              <a:rPr lang="en-US" altLang="zh-TW" dirty="0" err="1" smtClean="0"/>
              <a:t>mxn</a:t>
            </a:r>
            <a:r>
              <a:rPr lang="en-US" altLang="zh-TW" dirty="0" smtClean="0"/>
              <a:t>) consists of orthonormal column vectors.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 &amp; Distance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dirty="0"/>
                  <a:t>Norm</a:t>
                </a:r>
                <a:r>
                  <a:rPr lang="en-US" altLang="zh-TW" dirty="0"/>
                  <a:t>: Norm of vector v is the length of v</a:t>
                </a:r>
              </a:p>
              <a:p>
                <a:pPr lvl="1"/>
                <a:r>
                  <a:rPr lang="en-US" altLang="zh-TW" sz="2800" dirty="0"/>
                  <a:t>Denoted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r>
                  <a:rPr lang="en-US" altLang="zh-TW" b="1" dirty="0"/>
                  <a:t>Distance</a:t>
                </a:r>
                <a:r>
                  <a:rPr lang="en-US" altLang="zh-TW" dirty="0"/>
                  <a:t>: The distance between two vectors u and v is defined by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652100" y="2514145"/>
                <a:ext cx="4125104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100" y="2514145"/>
                <a:ext cx="4125104" cy="876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99570" y="5106568"/>
                <a:ext cx="106875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0" y="5106568"/>
                <a:ext cx="1068754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15037" y="5106568"/>
                <a:ext cx="128958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037" y="5106568"/>
                <a:ext cx="1289584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98348" y="4299597"/>
                <a:ext cx="2868606" cy="457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48" y="4299597"/>
                <a:ext cx="2868606" cy="4574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094369" y="4891966"/>
                <a:ext cx="92557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69" y="4891966"/>
                <a:ext cx="925574" cy="4128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928391" y="5106568"/>
                <a:ext cx="183979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91" y="5106568"/>
                <a:ext cx="1839798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980899" y="5371256"/>
                <a:ext cx="390350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99" y="5371256"/>
                <a:ext cx="3903504" cy="447238"/>
              </a:xfrm>
              <a:prstGeom prst="rect">
                <a:avLst/>
              </a:prstGeom>
              <a:blipFill rotWithShape="0">
                <a:blip r:embed="rId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5000" y="6000711"/>
                <a:ext cx="925574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00" y="6000711"/>
                <a:ext cx="925574" cy="4203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0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Orthogonal </a:t>
            </a:r>
            <a:r>
              <a:rPr lang="en-US" altLang="zh-TW" b="1" dirty="0" smtClean="0"/>
              <a:t>Projection</a:t>
            </a:r>
            <a:br>
              <a:rPr lang="en-US" altLang="zh-TW" b="1" dirty="0" smtClean="0"/>
            </a:br>
            <a:r>
              <a:rPr lang="en-US" altLang="zh-TW" sz="3600" dirty="0"/>
              <a:t>(Chapter </a:t>
            </a:r>
            <a:r>
              <a:rPr lang="en-US" altLang="zh-TW" sz="3600" dirty="0" smtClean="0"/>
              <a:t>6.3)</a:t>
            </a:r>
            <a:endParaRPr lang="zh-TW" altLang="en-US" sz="3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920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80456" y="182562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4834" y="4938610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</a:t>
            </a:r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r>
              <a:rPr lang="en-US" altLang="zh-TW" sz="2800" b="0" dirty="0"/>
              <a:t>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24833" y="564786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endParaRPr lang="en-US" altLang="zh-TW" sz="2800" b="0" dirty="0"/>
          </a:p>
        </p:txBody>
      </p:sp>
      <p:sp>
        <p:nvSpPr>
          <p:cNvPr id="4" name="矩形 3"/>
          <p:cNvSpPr/>
          <p:nvPr/>
        </p:nvSpPr>
        <p:spPr>
          <a:xfrm>
            <a:off x="6141493" y="4938610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93634" y="5775469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386902" y="5404502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847201" y="4500399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03130" y="554822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186443" y="453897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86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4" grpId="0" animBg="1"/>
      <p:bldP spid="10" grpId="0" animBg="1"/>
      <p:bldP spid="15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47992" y="5453935"/>
                <a:ext cx="193040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92" y="5453935"/>
                <a:ext cx="1930400" cy="1038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82911" y="5759073"/>
                <a:ext cx="822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b="0" i="1" dirty="0">
                    <a:sym typeface="Symbol" pitchFamily="18" charset="2"/>
                  </a:rPr>
                  <a:t>W</a:t>
                </a:r>
                <a:r>
                  <a:rPr lang="en-US" altLang="zh-TW" sz="2400" b="0" baseline="40000" dirty="0">
                    <a:sym typeface="Symbol" pitchFamily="18" charset="2"/>
                  </a:rPr>
                  <a:t>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1" y="5759073"/>
                <a:ext cx="822661" cy="461665"/>
              </a:xfrm>
              <a:prstGeom prst="rect">
                <a:avLst/>
              </a:prstGeom>
              <a:blipFill>
                <a:blip r:embed="rId5"/>
                <a:stretch>
                  <a:fillRect l="-11852" t="-120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4365212" y="4219521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/>
              <a:t>V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: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365212" y="5212602"/>
            <a:ext cx="119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V: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436540" y="4701701"/>
            <a:ext cx="443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/>
              <a:t>for all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V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/>
              <a:t>= 0 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366820" y="57359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0" dirty="0"/>
              <a:t>since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all </a:t>
            </a:r>
            <a:r>
              <a:rPr lang="en-US" altLang="zh-TW" sz="2400" b="1" dirty="0">
                <a:sym typeface="Symbol" pitchFamily="18" charset="2"/>
              </a:rPr>
              <a:t>z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dirty="0"/>
              <a:t>[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3</a:t>
            </a:r>
            <a:r>
              <a:rPr lang="en-US" altLang="zh-TW" sz="2400" b="0" dirty="0"/>
              <a:t>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must have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FE5F71-4BA5-4944-89F9-D932B1805B24}"/>
                  </a:ext>
                </a:extLst>
              </p:cNvPr>
              <p:cNvSpPr/>
              <p:nvPr/>
            </p:nvSpPr>
            <p:spPr>
              <a:xfrm>
                <a:off x="3229415" y="5778433"/>
                <a:ext cx="7430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V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FE5F71-4BA5-4944-89F9-D932B1805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5" y="5778433"/>
                <a:ext cx="7430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7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/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Yes 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may not be a subspace)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  <a:blipFill>
                <a:blip r:embed="rId7"/>
                <a:stretch>
                  <a:fillRect l="-5141" t="-5696" r="-5656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945BD74-EC6B-46F2-9411-BFBCCEC9BD2D}"/>
                  </a:ext>
                </a:extLst>
              </p:cNvPr>
              <p:cNvSpPr txBox="1"/>
              <p:nvPr/>
            </p:nvSpPr>
            <p:spPr>
              <a:xfrm>
                <a:off x="6096553" y="3601342"/>
                <a:ext cx="4372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945BD74-EC6B-46F2-9411-BFBCCEC9B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53" y="3601342"/>
                <a:ext cx="43723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C0833A7-4843-457D-B91D-79B4EEF5B74B}"/>
                  </a:ext>
                </a:extLst>
              </p:cNvPr>
              <p:cNvSpPr txBox="1"/>
              <p:nvPr/>
            </p:nvSpPr>
            <p:spPr>
              <a:xfrm>
                <a:off x="7625808" y="3601342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dirty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C0833A7-4843-457D-B91D-79B4EEF5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08" y="3601342"/>
                <a:ext cx="31418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A123BB3-BC0B-4E28-A754-13B09117289E}"/>
                  </a:ext>
                </a:extLst>
              </p:cNvPr>
              <p:cNvSpPr txBox="1"/>
              <p:nvPr/>
            </p:nvSpPr>
            <p:spPr>
              <a:xfrm>
                <a:off x="628650" y="3816787"/>
                <a:ext cx="10672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A123BB3-BC0B-4E28-A754-13B091172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16787"/>
                <a:ext cx="106728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號: 向右 7">
            <a:extLst>
              <a:ext uri="{FF2B5EF4-FFF2-40B4-BE49-F238E27FC236}">
                <a16:creationId xmlns:a16="http://schemas.microsoft.com/office/drawing/2014/main" id="{8F4D6ACE-3DD4-4811-9E94-D96C12BED70D}"/>
              </a:ext>
            </a:extLst>
          </p:cNvPr>
          <p:cNvSpPr/>
          <p:nvPr/>
        </p:nvSpPr>
        <p:spPr>
          <a:xfrm>
            <a:off x="1897118" y="3869319"/>
            <a:ext cx="525517" cy="3258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FE6EBAF-1A7B-4AB2-BF99-99BDB78CD809}"/>
                  </a:ext>
                </a:extLst>
              </p:cNvPr>
              <p:cNvSpPr txBox="1"/>
              <p:nvPr/>
            </p:nvSpPr>
            <p:spPr>
              <a:xfrm>
                <a:off x="2549005" y="3816785"/>
                <a:ext cx="965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FE6EBAF-1A7B-4AB2-BF99-99BDB78C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05" y="3816785"/>
                <a:ext cx="96564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A8ED372-7FD2-431A-86C7-B60FF5AB3B78}"/>
                  </a:ext>
                </a:extLst>
              </p:cNvPr>
              <p:cNvSpPr txBox="1"/>
              <p:nvPr/>
            </p:nvSpPr>
            <p:spPr>
              <a:xfrm>
                <a:off x="628650" y="4397547"/>
                <a:ext cx="965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A8ED372-7FD2-431A-86C7-B60FF5AB3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97547"/>
                <a:ext cx="965649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528B77E-F0E9-4692-8DF7-CB9BE1AF337F}"/>
                  </a:ext>
                </a:extLst>
              </p:cNvPr>
              <p:cNvSpPr txBox="1"/>
              <p:nvPr/>
            </p:nvSpPr>
            <p:spPr>
              <a:xfrm>
                <a:off x="1897118" y="4431411"/>
                <a:ext cx="25866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528B77E-F0E9-4692-8DF7-CB9BE1AF3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18" y="4431411"/>
                <a:ext cx="2586606" cy="369332"/>
              </a:xfrm>
              <a:prstGeom prst="rect">
                <a:avLst/>
              </a:prstGeom>
              <a:blipFill>
                <a:blip r:embed="rId17"/>
                <a:stretch>
                  <a:fillRect l="-2118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54F30E0-6D55-4500-B00F-7FC47A24D9A4}"/>
                  </a:ext>
                </a:extLst>
              </p:cNvPr>
              <p:cNvSpPr txBox="1"/>
              <p:nvPr/>
            </p:nvSpPr>
            <p:spPr>
              <a:xfrm>
                <a:off x="4768098" y="4432997"/>
                <a:ext cx="13690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54F30E0-6D55-4500-B00F-7FC47A24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98" y="4432997"/>
                <a:ext cx="1369029" cy="369332"/>
              </a:xfrm>
              <a:prstGeom prst="rect">
                <a:avLst/>
              </a:prstGeom>
              <a:blipFill>
                <a:blip r:embed="rId18"/>
                <a:stretch>
                  <a:fillRect l="-2222" r="-488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C7DC6D1-D485-47F2-87FF-686D1CDC9656}"/>
                  </a:ext>
                </a:extLst>
              </p:cNvPr>
              <p:cNvSpPr txBox="1"/>
              <p:nvPr/>
            </p:nvSpPr>
            <p:spPr>
              <a:xfrm>
                <a:off x="1897118" y="4923312"/>
                <a:ext cx="1541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C7DC6D1-D485-47F2-87FF-686D1CDC9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18" y="4923312"/>
                <a:ext cx="1541383" cy="369332"/>
              </a:xfrm>
              <a:prstGeom prst="rect">
                <a:avLst/>
              </a:prstGeom>
              <a:blipFill>
                <a:blip r:embed="rId19"/>
                <a:stretch>
                  <a:fillRect l="-1976" r="-355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D3176FE-D8D6-4FA2-9E3A-AAD2057C86E8}"/>
                  </a:ext>
                </a:extLst>
              </p:cNvPr>
              <p:cNvSpPr txBox="1"/>
              <p:nvPr/>
            </p:nvSpPr>
            <p:spPr>
              <a:xfrm>
                <a:off x="3881251" y="4923312"/>
                <a:ext cx="39890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D3176FE-D8D6-4FA2-9E3A-AAD2057C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51" y="4923312"/>
                <a:ext cx="3989041" cy="369332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E4DDE12-65A3-4325-9D0C-B74BA71E9A83}"/>
                  </a:ext>
                </a:extLst>
              </p:cNvPr>
              <p:cNvSpPr txBox="1"/>
              <p:nvPr/>
            </p:nvSpPr>
            <p:spPr>
              <a:xfrm>
                <a:off x="1864542" y="5413627"/>
                <a:ext cx="5126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E4DDE12-65A3-4325-9D0C-B74BA71E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42" y="5413627"/>
                <a:ext cx="5126853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E93CFC5-640C-456F-8DCC-D24CB7A04E72}"/>
                  </a:ext>
                </a:extLst>
              </p:cNvPr>
              <p:cNvSpPr txBox="1"/>
              <p:nvPr/>
            </p:nvSpPr>
            <p:spPr>
              <a:xfrm>
                <a:off x="1896072" y="5864493"/>
                <a:ext cx="48454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E93CFC5-640C-456F-8DCC-D24CB7A0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72" y="5864493"/>
                <a:ext cx="4845429" cy="369332"/>
              </a:xfrm>
              <a:prstGeom prst="rect">
                <a:avLst/>
              </a:prstGeom>
              <a:blipFill>
                <a:blip r:embed="rId22"/>
                <a:stretch>
                  <a:fillRect l="-252" r="-252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B2030A6-1B94-4C33-8479-87B983B232D6}"/>
                  </a:ext>
                </a:extLst>
              </p:cNvPr>
              <p:cNvSpPr txBox="1"/>
              <p:nvPr/>
            </p:nvSpPr>
            <p:spPr>
              <a:xfrm>
                <a:off x="6844779" y="5855820"/>
                <a:ext cx="567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B2030A6-1B94-4C33-8479-87B983B2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779" y="5855820"/>
                <a:ext cx="567976" cy="369332"/>
              </a:xfrm>
              <a:prstGeom prst="rect">
                <a:avLst/>
              </a:prstGeom>
              <a:blipFill>
                <a:blip r:embed="rId23"/>
                <a:stretch>
                  <a:fillRect l="-5376" r="-1182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072FE89C-C075-44B5-9B44-3C8F5A949BF0}"/>
              </a:ext>
            </a:extLst>
          </p:cNvPr>
          <p:cNvSpPr/>
          <p:nvPr/>
        </p:nvSpPr>
        <p:spPr>
          <a:xfrm>
            <a:off x="6891448" y="6346135"/>
            <a:ext cx="525517" cy="3258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CF2804D-3E66-4D73-B09E-F6439B40DCF6}"/>
                  </a:ext>
                </a:extLst>
              </p:cNvPr>
              <p:cNvSpPr txBox="1"/>
              <p:nvPr/>
            </p:nvSpPr>
            <p:spPr>
              <a:xfrm>
                <a:off x="7543335" y="6293601"/>
                <a:ext cx="10672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CF2804D-3E66-4D73-B09E-F6439B40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35" y="6293601"/>
                <a:ext cx="1067280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7682958" y="4179671"/>
            <a:ext cx="1190642" cy="974248"/>
            <a:chOff x="7490962" y="3828245"/>
            <a:chExt cx="1190642" cy="974248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8386F99F-A9C0-4479-89B9-C9946346D1D3}"/>
                </a:ext>
              </a:extLst>
            </p:cNvPr>
            <p:cNvSpPr/>
            <p:nvPr/>
          </p:nvSpPr>
          <p:spPr>
            <a:xfrm rot="21372973">
              <a:off x="7490962" y="4144742"/>
              <a:ext cx="1190642" cy="65775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EAAB7EAE-0AC0-467A-B706-11929E0A209C}"/>
                </a:ext>
              </a:extLst>
            </p:cNvPr>
            <p:cNvSpPr/>
            <p:nvPr/>
          </p:nvSpPr>
          <p:spPr>
            <a:xfrm>
              <a:off x="7986938" y="4185924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AFEC4657-E1EF-4207-9915-063ABD23D730}"/>
                </a:ext>
              </a:extLst>
            </p:cNvPr>
            <p:cNvSpPr/>
            <p:nvPr/>
          </p:nvSpPr>
          <p:spPr>
            <a:xfrm>
              <a:off x="7806938" y="4447826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D7996BB0-C88C-42E8-BF65-F37D2C55FCE7}"/>
                </a:ext>
              </a:extLst>
            </p:cNvPr>
            <p:cNvSpPr/>
            <p:nvPr/>
          </p:nvSpPr>
          <p:spPr>
            <a:xfrm>
              <a:off x="8185574" y="4424626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4" name="直線單箭頭接點 3"/>
            <p:cNvCxnSpPr/>
            <p:nvPr/>
          </p:nvCxnSpPr>
          <p:spPr>
            <a:xfrm flipV="1">
              <a:off x="8059061" y="3828245"/>
              <a:ext cx="0" cy="3651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flipV="1">
              <a:off x="8300853" y="4172700"/>
              <a:ext cx="0" cy="3651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flipV="1">
              <a:off x="7856280" y="4172700"/>
              <a:ext cx="0" cy="3651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EAAB7EAE-0AC0-467A-B706-11929E0A209C}"/>
                </a:ext>
              </a:extLst>
            </p:cNvPr>
            <p:cNvSpPr/>
            <p:nvPr/>
          </p:nvSpPr>
          <p:spPr>
            <a:xfrm>
              <a:off x="8437772" y="4258497"/>
              <a:ext cx="180000" cy="1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V="1">
              <a:off x="8527772" y="3983371"/>
              <a:ext cx="0" cy="3651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7A123BB3-BC0B-4E28-A754-13B09117289E}"/>
                  </a:ext>
                </a:extLst>
              </p:cNvPr>
              <p:cNvSpPr txBox="1"/>
              <p:nvPr/>
            </p:nvSpPr>
            <p:spPr>
              <a:xfrm>
                <a:off x="8048276" y="3829924"/>
                <a:ext cx="287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7A123BB3-BC0B-4E28-A754-13B091172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276" y="3829924"/>
                <a:ext cx="287835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>
            <a:extLst>
              <a:ext uri="{FF2B5EF4-FFF2-40B4-BE49-F238E27FC236}">
                <a16:creationId xmlns:a16="http://schemas.microsoft.com/office/drawing/2014/main" id="{7A123BB3-BC0B-4E28-A754-13B09117289E}"/>
              </a:ext>
            </a:extLst>
          </p:cNvPr>
          <p:cNvSpPr txBox="1"/>
          <p:nvPr/>
        </p:nvSpPr>
        <p:spPr>
          <a:xfrm>
            <a:off x="8835528" y="4435165"/>
            <a:ext cx="1891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/>
              <a:t>u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68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6" grpId="0" animBg="1"/>
      <p:bldP spid="7" grpId="0"/>
      <p:bldP spid="16" grpId="0"/>
      <p:bldP spid="17" grpId="0"/>
      <p:bldP spid="8" grpId="0" animBg="1"/>
      <p:bldP spid="22" grpId="0"/>
      <p:bldP spid="23" grpId="0"/>
      <p:bldP spid="9" grpId="0"/>
      <p:bldP spid="24" grpId="0"/>
      <p:bldP spid="25" grpId="0"/>
      <p:bldP spid="26" grpId="0"/>
      <p:bldP spid="27" grpId="0"/>
      <p:bldP spid="29" grpId="0"/>
      <p:bldP spid="30" grpId="0"/>
      <p:bldP spid="31" grpId="0" animBg="1"/>
      <p:bldP spid="32" grpId="0"/>
      <p:bldP spid="43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828675" y="3763589"/>
            <a:ext cx="74866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Let W be a subspace, and B be a basis of W.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5227351" y="4572032"/>
            <a:ext cx="3087974" cy="593946"/>
            <a:chOff x="5218386" y="4877049"/>
            <a:chExt cx="3087974" cy="593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向右箭號 20"/>
            <p:cNvSpPr/>
            <p:nvPr/>
          </p:nvSpPr>
          <p:spPr>
            <a:xfrm>
              <a:off x="5218386" y="4877050"/>
              <a:ext cx="1087821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What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706932" y="5428657"/>
            <a:ext cx="2977881" cy="593945"/>
            <a:chOff x="3706932" y="5428657"/>
            <a:chExt cx="2977881" cy="593945"/>
          </a:xfrm>
        </p:grpSpPr>
        <p:sp>
          <p:nvSpPr>
            <p:cNvPr id="12" name="向右箭號 11"/>
            <p:cNvSpPr/>
            <p:nvPr/>
          </p:nvSpPr>
          <p:spPr>
            <a:xfrm>
              <a:off x="3706932" y="5428657"/>
              <a:ext cx="684453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91409" y="5468787"/>
              <a:ext cx="2093404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Zero vector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/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Yes 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may not be a subspace)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  <a:blipFill>
                <a:blip r:embed="rId7"/>
                <a:stretch>
                  <a:fillRect l="-5141" t="-5696" r="-5656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3233" y="2327259"/>
            <a:ext cx="8597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0" dirty="0"/>
              <a:t>For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Span{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}, where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= </a:t>
            </a:r>
            <a:r>
              <a:rPr lang="en-US" altLang="zh-TW" sz="2400" b="0" dirty="0">
                <a:sym typeface="Symbol" pitchFamily="18" charset="2"/>
              </a:rPr>
              <a:t>[ 1  1  1  4 ]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=</a:t>
            </a:r>
            <a:r>
              <a:rPr lang="en-US" altLang="zh-TW" sz="2400" b="0" dirty="0">
                <a:sym typeface="Symbol" pitchFamily="18" charset="2"/>
              </a:rPr>
              <a:t>[ 1 1  1  2 ]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77635" y="4246233"/>
            <a:ext cx="945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4584" y="5390088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" y="4198462"/>
            <a:ext cx="2741454" cy="557206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73233" y="3357819"/>
            <a:ext cx="41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i.e., </a:t>
            </a:r>
            <a:r>
              <a:rPr lang="en-US" altLang="zh-TW" sz="2400" b="1" dirty="0"/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satisfies</a:t>
            </a:r>
            <a:endParaRPr lang="en-US" sz="2400" dirty="0"/>
          </a:p>
        </p:txBody>
      </p:sp>
      <p:pic>
        <p:nvPicPr>
          <p:cNvPr id="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7" y="3902553"/>
            <a:ext cx="5015383" cy="1158315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915946" y="5093932"/>
            <a:ext cx="4837990" cy="1148214"/>
            <a:chOff x="968379" y="5031130"/>
            <a:chExt cx="4837990" cy="11482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50532" y="5373066"/>
              <a:ext cx="22558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0" dirty="0"/>
                <a:t>is a basis for </a:t>
              </a:r>
              <a:r>
                <a:rPr lang="en-US" altLang="zh-TW" sz="2400" b="0" i="1" dirty="0">
                  <a:sym typeface="Symbol" pitchFamily="18" charset="2"/>
                </a:rPr>
                <a:t>W</a:t>
              </a:r>
              <a:r>
                <a:rPr lang="en-US" altLang="zh-TW" sz="2400" b="0" baseline="40000" dirty="0">
                  <a:sym typeface="Symbol" pitchFamily="18" charset="2"/>
                </a:rPr>
                <a:t></a:t>
              </a:r>
              <a:r>
                <a:rPr lang="en-US" altLang="zh-TW" sz="2400" b="0" dirty="0"/>
                <a:t>.</a:t>
              </a:r>
            </a:p>
          </p:txBody>
        </p:sp>
        <p:pic>
          <p:nvPicPr>
            <p:cNvPr id="12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79" y="5031130"/>
              <a:ext cx="2533174" cy="114821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73233" y="2864638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if and only if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92" y="5390088"/>
            <a:ext cx="2847975" cy="6572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4059" y="612183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W</a:t>
            </a:r>
            <a:r>
              <a:rPr lang="en-US" altLang="zh-TW" sz="2400" baseline="40000" dirty="0">
                <a:sym typeface="Symbol" pitchFamily="18" charset="2"/>
              </a:rPr>
              <a:t>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07491" y="6139421"/>
            <a:ext cx="280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Solutions of “Ax=0”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617287" y="6149179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Null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2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For </a:t>
            </a:r>
            <a:r>
              <a:rPr lang="en-US" altLang="zh-TW" dirty="0"/>
              <a:t>any matrix A</a:t>
            </a:r>
            <a:endParaRPr lang="zh-TW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89971" y="4879282"/>
            <a:ext cx="390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/>
              <a:t>(Col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/>
              <a:t> = (Row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</a:t>
            </a:r>
            <a:r>
              <a:rPr lang="en-US" altLang="zh-TW" sz="2400" b="0" dirty="0"/>
              <a:t>)</a:t>
            </a:r>
            <a:r>
              <a:rPr lang="en-US" altLang="zh-TW" sz="2400" baseline="40000" dirty="0">
                <a:sym typeface="Symbol" pitchFamily="18" charset="2"/>
              </a:rPr>
              <a:t> </a:t>
            </a:r>
            <a:r>
              <a:rPr lang="en-US" altLang="zh-TW" sz="2400" b="0" dirty="0"/>
              <a:t> = Null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 </a:t>
            </a:r>
            <a:r>
              <a:rPr lang="en-US" altLang="zh-TW" sz="2400" b="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82494" y="2912642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𝑅𝑜𝑤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4" y="2912642"/>
                <a:ext cx="3514725" cy="5939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8765" y="4813143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𝑜𝑙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𝑢𝑙𝑙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4813143"/>
                <a:ext cx="3514725" cy="593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032989" y="3754877"/>
            <a:ext cx="7447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(Row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 F</a:t>
            </a:r>
            <a:r>
              <a:rPr lang="en-US" altLang="zh-TW" sz="2400" b="0" dirty="0"/>
              <a:t>or all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Span{rows of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},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= 0 </a:t>
            </a:r>
            <a:endParaRPr lang="en-US" altLang="zh-TW" sz="2400" b="0" dirty="0"/>
          </a:p>
        </p:txBody>
      </p:sp>
      <p:sp>
        <p:nvSpPr>
          <p:cNvPr id="11" name="矩形 10"/>
          <p:cNvSpPr/>
          <p:nvPr/>
        </p:nvSpPr>
        <p:spPr>
          <a:xfrm>
            <a:off x="2947194" y="421654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1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8765" y="5788679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23073" y="5810287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73" y="5810287"/>
                <a:ext cx="3412344" cy="501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760916" y="1636322"/>
                <a:ext cx="3629904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16" y="1636322"/>
                <a:ext cx="3629904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296486" y="1636322"/>
                <a:ext cx="760914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86" y="1636322"/>
                <a:ext cx="760914" cy="15874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For any matrix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R</a:t>
                </a:r>
                <a:r>
                  <a:rPr lang="en-US" altLang="zh-TW" baseline="30000" dirty="0">
                    <a:solidFill>
                      <a:srgbClr val="0000FF"/>
                    </a:solidFill>
                  </a:rPr>
                  <a:t>m</a:t>
                </a:r>
                <a:br>
                  <a:rPr lang="en-US" altLang="zh-TW" baseline="30000" dirty="0">
                    <a:solidFill>
                      <a:srgbClr val="0000FF"/>
                    </a:solidFill>
                  </a:rPr>
                </a:b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 rot="3061832">
            <a:off x="1247454" y="2942448"/>
            <a:ext cx="1560224" cy="1419634"/>
          </a:xfrm>
          <a:prstGeom prst="rect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8315378">
            <a:off x="1771215" y="4762644"/>
            <a:ext cx="753539" cy="1485769"/>
          </a:xfrm>
          <a:prstGeom prst="rect">
            <a:avLst/>
          </a:prstGeom>
          <a:solidFill>
            <a:srgbClr val="F4B18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74374" y="4210125"/>
                <a:ext cx="36173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solidFill>
                            <a:srgbClr val="FF00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3200" b="0" i="0" baseline="30000" dirty="0" smtClean="0">
                          <a:solidFill>
                            <a:srgbClr val="FF0000"/>
                          </a:solidFill>
                        </a:rPr>
                        <m:t>n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4" y="4210125"/>
                <a:ext cx="361736" cy="584775"/>
              </a:xfrm>
              <a:prstGeom prst="rect">
                <a:avLst/>
              </a:prstGeom>
              <a:blipFill>
                <a:blip r:embed="rId3"/>
                <a:stretch>
                  <a:fillRect r="-203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87550" y="2891388"/>
                <a:ext cx="23686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ow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2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2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2"/>
                          </a:solidFill>
                        </a:rPr>
                        <m:t>)</m:t>
                      </m:r>
                    </m:oMath>
                  </m:oMathPara>
                </a14:m>
                <a:endParaRPr lang="en-US" altLang="zh-TW" sz="24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TW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2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2"/>
                        </a:solidFill>
                      </a:rPr>
                      <m:t>)</m:t>
                    </m:r>
                  </m:oMath>
                </a14:m>
                <a:r>
                  <a:rPr lang="en-US" altLang="zh-TW" sz="2400" baseline="40000" dirty="0">
                    <a:sym typeface="Symbol" pitchFamily="18" charset="2"/>
                  </a:rPr>
                  <a:t> 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50" y="2891388"/>
                <a:ext cx="2368609" cy="830997"/>
              </a:xfrm>
              <a:prstGeom prst="rect">
                <a:avLst/>
              </a:prstGeom>
              <a:blipFill>
                <a:blip r:embed="rId4"/>
                <a:stretch>
                  <a:fillRect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985079" y="5558689"/>
                <a:ext cx="2381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2"/>
                        </a:solidFill>
                      </a:rPr>
                      <m:t>):</m:t>
                    </m:r>
                  </m:oMath>
                </a14:m>
                <a:r>
                  <a:rPr lang="zh-TW" alt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2"/>
                    </a:solidFill>
                  </a:rPr>
                  <a:t>Ax=0</a:t>
                </a: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79" y="5558689"/>
                <a:ext cx="2381005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1884825" y="4647543"/>
            <a:ext cx="106545" cy="111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80297" y="2599334"/>
            <a:ext cx="2575861" cy="3819395"/>
          </a:xfrm>
          <a:prstGeom prst="ellipse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791439" y="4210125"/>
            <a:ext cx="106545" cy="1110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905027" y="3856057"/>
            <a:ext cx="46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</a:t>
            </a:r>
            <a:r>
              <a:rPr lang="en-US" altLang="zh-TW" baseline="-25000" dirty="0" smtClean="0"/>
              <a:t>0</a:t>
            </a:r>
            <a:endParaRPr lang="zh-TW" altLang="en-US" baseline="-250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2367931" y="4232493"/>
            <a:ext cx="1415627" cy="1333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2139797" y="4224340"/>
            <a:ext cx="106545" cy="111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3188997" y="3798492"/>
            <a:ext cx="76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Ax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=b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263133" y="4461998"/>
            <a:ext cx="115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=b</a:t>
            </a:r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2624650" y="4724163"/>
            <a:ext cx="106545" cy="111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2752145" y="4349479"/>
            <a:ext cx="1073670" cy="3782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544222" y="4340672"/>
            <a:ext cx="46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34" name="橢圓 33"/>
          <p:cNvSpPr/>
          <p:nvPr/>
        </p:nvSpPr>
        <p:spPr>
          <a:xfrm>
            <a:off x="1943385" y="5080510"/>
            <a:ext cx="106545" cy="111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796114" y="4853642"/>
            <a:ext cx="46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baseline="-25000" dirty="0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2250324" y="4342879"/>
            <a:ext cx="332009" cy="35809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2071855" y="4866852"/>
            <a:ext cx="525084" cy="24794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2224026" y="4474984"/>
            <a:ext cx="46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+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4491318" y="2420471"/>
                <a:ext cx="4509247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Facts:</a:t>
                </a:r>
              </a:p>
              <a:p>
                <a:endParaRPr lang="en-US" altLang="zh-TW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If Ax</a:t>
                </a:r>
                <a:r>
                  <a:rPr lang="en-US" altLang="zh-TW" sz="2400" baseline="-25000" dirty="0" smtClean="0"/>
                  <a:t>1</a:t>
                </a:r>
                <a:r>
                  <a:rPr lang="en-US" altLang="zh-TW" sz="2400" dirty="0" smtClean="0"/>
                  <a:t>=b, then x</a:t>
                </a:r>
                <a:r>
                  <a:rPr lang="en-US" altLang="zh-TW" sz="2400" baseline="-25000" dirty="0" smtClean="0"/>
                  <a:t>1</a:t>
                </a:r>
                <a:r>
                  <a:rPr lang="en-US" altLang="zh-TW" sz="2400" dirty="0" smtClean="0"/>
                  <a:t>= x</a:t>
                </a:r>
                <a:r>
                  <a:rPr lang="en-US" altLang="zh-TW" sz="2400" baseline="-25000" dirty="0" smtClean="0"/>
                  <a:t>0</a:t>
                </a:r>
                <a:r>
                  <a:rPr lang="en-US" altLang="zh-TW" sz="2400" dirty="0" smtClean="0"/>
                  <a:t> + r, for some r in N(A)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If Ay</a:t>
                </a:r>
                <a:r>
                  <a:rPr lang="en-US" altLang="zh-TW" sz="2400" baseline="-25000" dirty="0" smtClean="0"/>
                  <a:t>0</a:t>
                </a:r>
                <a:r>
                  <a:rPr lang="en-US" altLang="zh-TW" sz="2400" dirty="0" smtClean="0"/>
                  <a:t>=b and y</a:t>
                </a:r>
                <a:r>
                  <a:rPr lang="en-US" altLang="zh-TW" sz="2400" baseline="-25000" dirty="0" smtClean="0"/>
                  <a:t>0 </a:t>
                </a:r>
                <a:r>
                  <a:rPr lang="en-US" altLang="zh-TW" sz="2400" dirty="0" smtClean="0"/>
                  <a:t>in Row(A), then y</a:t>
                </a:r>
                <a:r>
                  <a:rPr lang="en-US" altLang="zh-TW" sz="2400" baseline="-25000" dirty="0" smtClean="0"/>
                  <a:t>0</a:t>
                </a:r>
                <a:r>
                  <a:rPr lang="en-US" altLang="zh-TW" sz="2400" dirty="0"/>
                  <a:t> = x</a:t>
                </a:r>
                <a:r>
                  <a:rPr lang="en-US" altLang="zh-TW" sz="2400" baseline="-25000" dirty="0"/>
                  <a:t>0</a:t>
                </a:r>
                <a:r>
                  <a:rPr lang="en-US" altLang="zh-TW" sz="2400" dirty="0"/>
                  <a:t> </a:t>
                </a:r>
                <a:endParaRPr lang="en-US" altLang="zh-TW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For every x with Ax=b,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≧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x</m:t>
                        </m:r>
                        <m:r>
                          <m:rPr>
                            <m:nor/>
                          </m:rPr>
                          <a:rPr lang="en-US" altLang="zh-TW" sz="2400" baseline="-25000" dirty="0"/>
                          <m:t>0</m:t>
                        </m:r>
                      </m:e>
                    </m:d>
                  </m:oMath>
                </a14:m>
                <a:endParaRPr lang="en-US" altLang="zh-TW" sz="2400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 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18" y="2420471"/>
                <a:ext cx="4509247" cy="4585871"/>
              </a:xfrm>
              <a:prstGeom prst="rect">
                <a:avLst/>
              </a:prstGeom>
              <a:blipFill>
                <a:blip r:embed="rId6"/>
                <a:stretch>
                  <a:fillRect l="-2842" t="-1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44"/>
          <p:cNvSpPr txBox="1"/>
          <p:nvPr/>
        </p:nvSpPr>
        <p:spPr>
          <a:xfrm>
            <a:off x="2184876" y="3784502"/>
            <a:ext cx="46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y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0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857914" y="4073986"/>
            <a:ext cx="46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baseline="-25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6978873" y="810433"/>
            <a:ext cx="1082981" cy="1294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6998087" y="1683134"/>
            <a:ext cx="1283607" cy="3839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 flipV="1">
            <a:off x="8061854" y="855602"/>
            <a:ext cx="232527" cy="851757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7421263" y="595488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63" y="595488"/>
                <a:ext cx="549574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6544098" y="1481076"/>
            <a:ext cx="184731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8157720" y="1006205"/>
                <a:ext cx="4062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720" y="1006205"/>
                <a:ext cx="4062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7486992" y="1772847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92" y="1772847"/>
                <a:ext cx="5566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3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772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5935" y="2094019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55935" y="4012441"/>
            <a:ext cx="39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</a:t>
            </a:r>
            <a:r>
              <a:rPr lang="en-US" altLang="zh-TW" sz="2800" b="1" i="1" u="sng" dirty="0"/>
              <a:t>every</a:t>
            </a:r>
            <a:r>
              <a:rPr lang="en-US" altLang="zh-TW" sz="2800" dirty="0"/>
              <a:t> vector u,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49278" y="4670597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  =  w  +  z  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39236" y="4670597"/>
            <a:ext cx="146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(unique)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stCxn id="9" idx="2"/>
            <a:endCxn id="11" idx="0"/>
          </p:cNvCxnSpPr>
          <p:nvPr/>
        </p:nvCxnSpPr>
        <p:spPr>
          <a:xfrm flipH="1">
            <a:off x="1905942" y="5193817"/>
            <a:ext cx="563503" cy="521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3" idx="0"/>
          </p:cNvCxnSpPr>
          <p:nvPr/>
        </p:nvCxnSpPr>
        <p:spPr>
          <a:xfrm>
            <a:off x="3143025" y="5169361"/>
            <a:ext cx="550380" cy="52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636588" y="5169361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096887" y="4265258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46182" y="526136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436129" y="4303838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482687" y="4670597"/>
            <a:ext cx="818865" cy="1044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6522270" y="5415288"/>
            <a:ext cx="1048127" cy="299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6219219" y="4788120"/>
            <a:ext cx="257943" cy="902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147047" y="4274878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268092" y="5453399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700142" y="4816504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655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 flipH="1">
            <a:off x="4057650" y="2617230"/>
            <a:ext cx="1642492" cy="422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557087" y="2617239"/>
            <a:ext cx="3527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968639" y="2617239"/>
            <a:ext cx="6017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7144991" y="2626485"/>
            <a:ext cx="156561" cy="459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大括弧 44"/>
          <p:cNvSpPr/>
          <p:nvPr/>
        </p:nvSpPr>
        <p:spPr>
          <a:xfrm rot="5400000">
            <a:off x="5155361" y="-117770"/>
            <a:ext cx="265654" cy="7140121"/>
          </a:xfrm>
          <a:prstGeom prst="rightBrace">
            <a:avLst>
              <a:gd name="adj1" fmla="val 9151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4118682" y="3619297"/>
            <a:ext cx="22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Basis for R</a:t>
            </a:r>
            <a:r>
              <a:rPr lang="en-US" altLang="zh-TW" sz="2800" baseline="30000" dirty="0">
                <a:solidFill>
                  <a:srgbClr val="0070C0"/>
                </a:solidFill>
              </a:rPr>
              <a:t>n</a:t>
            </a: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121997" y="5736948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4A8E4F1-A2B6-4EAF-A587-8BFE2245521B}"/>
              </a:ext>
            </a:extLst>
          </p:cNvPr>
          <p:cNvGrpSpPr/>
          <p:nvPr/>
        </p:nvGrpSpPr>
        <p:grpSpPr>
          <a:xfrm>
            <a:off x="3109261" y="517257"/>
            <a:ext cx="4388079" cy="776775"/>
            <a:chOff x="3344482" y="548301"/>
            <a:chExt cx="4388079" cy="776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A9CE6317-3483-4348-81C3-9FF4AAA71D14}"/>
                    </a:ext>
                  </a:extLst>
                </p:cNvPr>
                <p:cNvSpPr txBox="1"/>
                <p:nvPr/>
              </p:nvSpPr>
              <p:spPr>
                <a:xfrm>
                  <a:off x="3344482" y="548301"/>
                  <a:ext cx="39890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A9CE6317-3483-4348-81C3-9FF4AAA71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482" y="548301"/>
                  <a:ext cx="398904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2FE796FC-7C3C-4FDA-A9D5-31876067E79C}"/>
                    </a:ext>
                  </a:extLst>
                </p:cNvPr>
                <p:cNvSpPr txBox="1"/>
                <p:nvPr/>
              </p:nvSpPr>
              <p:spPr>
                <a:xfrm>
                  <a:off x="3700945" y="955744"/>
                  <a:ext cx="4031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2FE796FC-7C3C-4FDA-A9D5-31876067E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945" y="955744"/>
                  <a:ext cx="403161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059" r="-303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189113B-8DE9-4CCA-BAF0-392ED0093658}"/>
              </a:ext>
            </a:extLst>
          </p:cNvPr>
          <p:cNvSpPr txBox="1"/>
          <p:nvPr/>
        </p:nvSpPr>
        <p:spPr>
          <a:xfrm>
            <a:off x="6861554" y="55319"/>
            <a:ext cx="17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DBF9282-2BE5-4EB3-B173-201F69DABCA4}"/>
              </a:ext>
            </a:extLst>
          </p:cNvPr>
          <p:cNvSpPr txBox="1"/>
          <p:nvPr/>
        </p:nvSpPr>
        <p:spPr>
          <a:xfrm>
            <a:off x="6930621" y="1247527"/>
            <a:ext cx="17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7FDC665A-8F2F-4B64-A9B3-BEAC5AEE5D0E}"/>
              </a:ext>
            </a:extLst>
          </p:cNvPr>
          <p:cNvSpPr/>
          <p:nvPr/>
        </p:nvSpPr>
        <p:spPr>
          <a:xfrm>
            <a:off x="3715260" y="575409"/>
            <a:ext cx="3404897" cy="3251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B2F020A1-7AA7-499A-9636-89BF351EA7B5}"/>
              </a:ext>
            </a:extLst>
          </p:cNvPr>
          <p:cNvSpPr/>
          <p:nvPr/>
        </p:nvSpPr>
        <p:spPr>
          <a:xfrm>
            <a:off x="3503703" y="935432"/>
            <a:ext cx="3993637" cy="4053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D246AB0-852E-49B2-A6C8-8919120CF7F0}"/>
              </a:ext>
            </a:extLst>
          </p:cNvPr>
          <p:cNvCxnSpPr>
            <a:stCxn id="5" idx="3"/>
          </p:cNvCxnSpPr>
          <p:nvPr/>
        </p:nvCxnSpPr>
        <p:spPr>
          <a:xfrm flipV="1">
            <a:off x="7120157" y="365126"/>
            <a:ext cx="450240" cy="372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273EF99-8657-4E69-A9AE-3F060026D77D}"/>
              </a:ext>
            </a:extLst>
          </p:cNvPr>
          <p:cNvCxnSpPr>
            <a:cxnSpLocks/>
          </p:cNvCxnSpPr>
          <p:nvPr/>
        </p:nvCxnSpPr>
        <p:spPr>
          <a:xfrm>
            <a:off x="7308671" y="1329329"/>
            <a:ext cx="416231" cy="2090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21" grpId="0"/>
      <p:bldP spid="22" grpId="0"/>
      <p:bldP spid="30" grpId="0"/>
      <p:bldP spid="31" grpId="0"/>
      <p:bldP spid="32" grpId="0"/>
      <p:bldP spid="33" grpId="0"/>
      <p:bldP spid="34" grpId="0"/>
      <p:bldP spid="45" grpId="0" animBg="1"/>
      <p:bldP spid="46" grpId="0"/>
      <p:bldP spid="47" grpId="0"/>
      <p:bldP spid="40" grpId="0"/>
      <p:bldP spid="41" grpId="0"/>
      <p:bldP spid="5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D8D01B8-4DD6-4525-87D0-399C2559742D}"/>
                  </a:ext>
                </a:extLst>
              </p:cNvPr>
              <p:cNvSpPr txBox="1"/>
              <p:nvPr/>
            </p:nvSpPr>
            <p:spPr>
              <a:xfrm>
                <a:off x="2064533" y="1328535"/>
                <a:ext cx="3405356" cy="1278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D8D01B8-4DD6-4525-87D0-399C25597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3" y="1328535"/>
                <a:ext cx="3405356" cy="1278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E03F310-4909-4C03-8000-7FF21F7F5C76}"/>
                  </a:ext>
                </a:extLst>
              </p:cNvPr>
              <p:cNvSpPr txBox="1"/>
              <p:nvPr/>
            </p:nvSpPr>
            <p:spPr>
              <a:xfrm>
                <a:off x="2064533" y="2841879"/>
                <a:ext cx="46188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E03F310-4909-4C03-8000-7FF21F7F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3" y="2841879"/>
                <a:ext cx="461889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E4D9B1-74AF-4A4E-A845-CA3C5029175B}"/>
                  </a:ext>
                </a:extLst>
              </p:cNvPr>
              <p:cNvSpPr txBox="1"/>
              <p:nvPr/>
            </p:nvSpPr>
            <p:spPr>
              <a:xfrm>
                <a:off x="2040136" y="3521932"/>
                <a:ext cx="4380430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E4D9B1-74AF-4A4E-A845-CA3C5029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36" y="3521932"/>
                <a:ext cx="4380430" cy="876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101177-E207-49AE-A54B-53BAAF49B6AE}"/>
                  </a:ext>
                </a:extLst>
              </p:cNvPr>
              <p:cNvSpPr txBox="1"/>
              <p:nvPr/>
            </p:nvSpPr>
            <p:spPr>
              <a:xfrm>
                <a:off x="2040136" y="4726240"/>
                <a:ext cx="5521768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101177-E207-49AE-A54B-53BAAF49B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36" y="4726240"/>
                <a:ext cx="5521768" cy="521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B94EEDE-E01B-4A5B-BD6E-B177540DE92A}"/>
                  </a:ext>
                </a:extLst>
              </p:cNvPr>
              <p:cNvSpPr txBox="1"/>
              <p:nvPr/>
            </p:nvSpPr>
            <p:spPr>
              <a:xfrm>
                <a:off x="2064533" y="5600376"/>
                <a:ext cx="4419800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B94EEDE-E01B-4A5B-BD6E-B177540DE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3" y="5600376"/>
                <a:ext cx="4419800" cy="876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D1FCD27-1F80-4E62-8E82-8489E5AC4A52}"/>
                  </a:ext>
                </a:extLst>
              </p:cNvPr>
              <p:cNvSpPr txBox="1"/>
              <p:nvPr/>
            </p:nvSpPr>
            <p:spPr>
              <a:xfrm>
                <a:off x="1483508" y="341551"/>
                <a:ext cx="4125104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D1FCD27-1F80-4E62-8E82-8489E5AC4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08" y="341551"/>
                <a:ext cx="4125104" cy="876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: 圓角 1">
            <a:extLst>
              <a:ext uri="{FF2B5EF4-FFF2-40B4-BE49-F238E27FC236}">
                <a16:creationId xmlns:a16="http://schemas.microsoft.com/office/drawing/2014/main" id="{DF5396FC-D264-45B3-A6F9-05B2AC9EA438}"/>
              </a:ext>
            </a:extLst>
          </p:cNvPr>
          <p:cNvSpPr/>
          <p:nvPr/>
        </p:nvSpPr>
        <p:spPr>
          <a:xfrm>
            <a:off x="5888989" y="504626"/>
            <a:ext cx="1978661" cy="5218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2-norm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42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2917454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2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03" y="1439846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94515" y="2079431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15" y="2079431"/>
                <a:ext cx="1057212" cy="522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572000" y="3898824"/>
            <a:ext cx="432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Orthogonal Projection Operator: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72000" y="4420426"/>
                <a:ext cx="4391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orthogonal projection of u on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20426"/>
                <a:ext cx="4391025" cy="830997"/>
              </a:xfrm>
              <a:prstGeom prst="rect">
                <a:avLst/>
              </a:prstGeom>
              <a:blipFill>
                <a:blip r:embed="rId4"/>
                <a:stretch>
                  <a:fillRect l="-2083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36751" y="2417024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751" y="2417024"/>
                <a:ext cx="223266" cy="369332"/>
              </a:xfrm>
              <a:prstGeom prst="rect">
                <a:avLst/>
              </a:prstGeom>
              <a:blipFill>
                <a:blip r:embed="rId5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839010" y="2026398"/>
            <a:ext cx="3850965" cy="1525673"/>
            <a:chOff x="4839010" y="1853858"/>
            <a:chExt cx="3850965" cy="1525673"/>
          </a:xfrm>
        </p:grpSpPr>
        <p:sp>
          <p:nvSpPr>
            <p:cNvPr id="13" name="文字方塊 12"/>
            <p:cNvSpPr txBox="1"/>
            <p:nvPr/>
          </p:nvSpPr>
          <p:spPr>
            <a:xfrm>
              <a:off x="4839010" y="1853858"/>
              <a:ext cx="2840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u  =  w  +  z   </a:t>
              </a:r>
              <a:endParaRPr lang="zh-TW" altLang="en-US" sz="28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228968" y="1853858"/>
              <a:ext cx="146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u="sng" dirty="0"/>
                <a:t>(unique)</a:t>
              </a:r>
              <a:endParaRPr lang="zh-TW" altLang="en-US" sz="2800" b="1" i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TW" sz="2800" dirty="0">
                                <a:sym typeface="Symbol" pitchFamily="18" charset="2"/>
                              </a:rPr>
                              <m:t>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>
              <a:stCxn id="13" idx="2"/>
              <a:endCxn id="15" idx="0"/>
            </p:cNvCxnSpPr>
            <p:nvPr/>
          </p:nvCxnSpPr>
          <p:spPr>
            <a:xfrm flipH="1">
              <a:off x="5695674" y="2377078"/>
              <a:ext cx="563503" cy="521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16" idx="0"/>
            </p:cNvCxnSpPr>
            <p:nvPr/>
          </p:nvCxnSpPr>
          <p:spPr>
            <a:xfrm>
              <a:off x="6932757" y="2352622"/>
              <a:ext cx="550380" cy="5252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259178" y="499877"/>
            <a:ext cx="2213277" cy="1618855"/>
            <a:chOff x="6259178" y="750720"/>
            <a:chExt cx="2213277" cy="1618855"/>
          </a:xfrm>
        </p:grpSpPr>
        <p:sp>
          <p:nvSpPr>
            <p:cNvPr id="8" name="矩形 7"/>
            <p:cNvSpPr/>
            <p:nvPr/>
          </p:nvSpPr>
          <p:spPr>
            <a:xfrm>
              <a:off x="6493819" y="750720"/>
              <a:ext cx="1978636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800" dirty="0"/>
                <a:t>orthogonal projection </a:t>
              </a:r>
              <a:endParaRPr lang="zh-TW" altLang="en-US" sz="2800" dirty="0"/>
            </a:p>
          </p:txBody>
        </p:sp>
        <p:cxnSp>
          <p:nvCxnSpPr>
            <p:cNvPr id="19" name="直線單箭頭接點 18"/>
            <p:cNvCxnSpPr>
              <a:endCxn id="8" idx="2"/>
            </p:cNvCxnSpPr>
            <p:nvPr/>
          </p:nvCxnSpPr>
          <p:spPr>
            <a:xfrm flipV="1">
              <a:off x="6259178" y="1704827"/>
              <a:ext cx="1223959" cy="6647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363061" y="5755553"/>
            <a:ext cx="232011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0B88D9C-A28A-4C53-B2E0-B0E62FC6009E}"/>
              </a:ext>
            </a:extLst>
          </p:cNvPr>
          <p:cNvSpPr txBox="1"/>
          <p:nvPr/>
        </p:nvSpPr>
        <p:spPr>
          <a:xfrm>
            <a:off x="2697527" y="5991570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ku</a:t>
            </a:r>
            <a:r>
              <a:rPr lang="en-US" altLang="zh-TW" sz="2800" dirty="0"/>
              <a:t>  =  kw  +  </a:t>
            </a:r>
            <a:r>
              <a:rPr lang="en-US" altLang="zh-TW" sz="2800" dirty="0" err="1"/>
              <a:t>kz</a:t>
            </a:r>
            <a:r>
              <a:rPr lang="en-US" altLang="zh-TW" sz="2800" dirty="0"/>
              <a:t>   </a:t>
            </a:r>
            <a:endParaRPr lang="zh-TW" altLang="en-US" sz="2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0DD64A5-9870-4F7F-9A38-B3DF6D2B5605}"/>
              </a:ext>
            </a:extLst>
          </p:cNvPr>
          <p:cNvSpPr txBox="1"/>
          <p:nvPr/>
        </p:nvSpPr>
        <p:spPr>
          <a:xfrm>
            <a:off x="5632121" y="5493943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u’  =  w’  +  z’   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0B3E171-63FF-49D2-B657-6CDA1ED22D77}"/>
              </a:ext>
            </a:extLst>
          </p:cNvPr>
          <p:cNvSpPr txBox="1"/>
          <p:nvPr/>
        </p:nvSpPr>
        <p:spPr>
          <a:xfrm>
            <a:off x="2603772" y="5461403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  =  w  +  z   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D4DE34E-D1C8-4ADB-AA34-DE6BC2021752}"/>
              </a:ext>
            </a:extLst>
          </p:cNvPr>
          <p:cNvSpPr txBox="1"/>
          <p:nvPr/>
        </p:nvSpPr>
        <p:spPr>
          <a:xfrm>
            <a:off x="5033455" y="6010577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u+u</a:t>
            </a:r>
            <a:r>
              <a:rPr lang="en-US" altLang="zh-TW" sz="2800" dirty="0"/>
              <a:t>’  =  (</a:t>
            </a:r>
            <a:r>
              <a:rPr lang="en-US" altLang="zh-TW" sz="2800" dirty="0" err="1"/>
              <a:t>w+w</a:t>
            </a:r>
            <a:r>
              <a:rPr lang="en-US" altLang="zh-TW" sz="2800" dirty="0"/>
              <a:t>’) +</a:t>
            </a:r>
            <a:r>
              <a:rPr lang="zh-TW" altLang="en-US" sz="2800" dirty="0"/>
              <a:t> </a:t>
            </a:r>
            <a:r>
              <a:rPr lang="en-US" altLang="zh-TW" sz="2800" dirty="0"/>
              <a:t>(</a:t>
            </a:r>
            <a:r>
              <a:rPr lang="en-US" altLang="zh-TW" sz="2800" dirty="0" err="1"/>
              <a:t>z+z</a:t>
            </a:r>
            <a:r>
              <a:rPr lang="en-US" altLang="zh-TW" sz="2800" dirty="0"/>
              <a:t>’)  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18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0" grpId="0"/>
      <p:bldP spid="21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3132" y="2209723"/>
            <a:ext cx="329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dirty="0"/>
              <a:t> in subspace </a:t>
            </a:r>
            <a:r>
              <a:rPr lang="en-US" sz="2400" i="1" dirty="0"/>
              <a:t>W</a:t>
            </a:r>
            <a:r>
              <a:rPr lang="en-US" sz="2400" dirty="0"/>
              <a:t>  is “closest” to vector </a:t>
            </a:r>
            <a:r>
              <a:rPr lang="en-US" sz="2400" b="1" dirty="0"/>
              <a:t>u</a:t>
            </a:r>
            <a:r>
              <a:rPr lang="en-US" sz="2400" dirty="0"/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311795" y="4995550"/>
            <a:ext cx="329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z</a:t>
            </a:r>
            <a:r>
              <a:rPr lang="en-US" altLang="zh-TW" sz="2400" dirty="0"/>
              <a:t> is always orthogonal to all vectors in </a:t>
            </a:r>
            <a:r>
              <a:rPr lang="en-US" altLang="zh-TW" sz="2400" i="1" dirty="0"/>
              <a:t>W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10" name="TextBox 7"/>
          <p:cNvSpPr txBox="1"/>
          <p:nvPr/>
        </p:nvSpPr>
        <p:spPr>
          <a:xfrm>
            <a:off x="5677753" y="3192652"/>
            <a:ext cx="14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“closest”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345961" y="4206337"/>
            <a:ext cx="25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Always </a:t>
            </a:r>
            <a:r>
              <a:rPr lang="en-US" altLang="zh-TW" sz="2400" dirty="0"/>
              <a:t>orthogonal</a:t>
            </a:r>
            <a:r>
              <a:rPr lang="en-US" sz="2400" dirty="0"/>
              <a:t>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80787" y="3959499"/>
            <a:ext cx="1522345" cy="477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816227" y="3057716"/>
            <a:ext cx="823182" cy="3657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大括弧 16"/>
          <p:cNvSpPr/>
          <p:nvPr/>
        </p:nvSpPr>
        <p:spPr>
          <a:xfrm>
            <a:off x="4077475" y="2121941"/>
            <a:ext cx="639602" cy="1879353"/>
          </a:xfrm>
          <a:prstGeom prst="rightBrace">
            <a:avLst>
              <a:gd name="adj1" fmla="val 4109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Closest Vector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Among all vectors in subspace W, the vector closest to u is the orthogonal projection of u on W</a:t>
            </a:r>
            <a:endParaRPr lang="zh-TW" altLang="en-US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922578"/>
            <a:ext cx="5589569" cy="2851150"/>
            <a:chOff x="338" y="2694"/>
            <a:chExt cx="2380" cy="1214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237" y="3656"/>
              <a:ext cx="21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0" i="1" dirty="0"/>
                <a:t>W</a:t>
              </a:r>
              <a:endParaRPr lang="en-US" altLang="zh-TW" sz="2800" b="0" dirty="0"/>
            </a:p>
          </p:txBody>
        </p:sp>
        <p:sp>
          <p:nvSpPr>
            <p:cNvPr id="8" name="AutoShape 18" descr="50%"/>
            <p:cNvSpPr>
              <a:spLocks noChangeArrowheads="1"/>
            </p:cNvSpPr>
            <p:nvPr/>
          </p:nvSpPr>
          <p:spPr bwMode="auto">
            <a:xfrm>
              <a:off x="338" y="2850"/>
              <a:ext cx="2380" cy="1058"/>
            </a:xfrm>
            <a:prstGeom prst="parallelogram">
              <a:avLst>
                <a:gd name="adj" fmla="val 56238"/>
              </a:avLst>
            </a:prstGeom>
            <a:pattFill prst="pct50">
              <a:fgClr>
                <a:schemeClr val="folHlink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03" y="3698"/>
              <a:ext cx="2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400" dirty="0"/>
                <a:t>0</a:t>
              </a:r>
              <a:endParaRPr lang="en-US" altLang="zh-TW" sz="2400" b="0" dirty="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V="1">
              <a:off x="628" y="3371"/>
              <a:ext cx="832" cy="3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1483" y="2694"/>
              <a:ext cx="832" cy="6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631" y="2694"/>
              <a:ext cx="834" cy="1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633" y="3373"/>
              <a:ext cx="1704" cy="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1378" y="3271"/>
              <a:ext cx="87" cy="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>
              <a:off x="1375" y="3311"/>
              <a:ext cx="0" cy="1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441" y="3374"/>
              <a:ext cx="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1474" y="2699"/>
              <a:ext cx="0" cy="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481" y="3269"/>
              <a:ext cx="108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1589" y="3269"/>
              <a:ext cx="0" cy="10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79321" y="2688981"/>
            <a:ext cx="3331361" cy="33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</a:t>
            </a:r>
            <a:r>
              <a:rPr lang="en-US" altLang="zh-TW" sz="2400" b="0" dirty="0"/>
              <a:t> </a:t>
            </a:r>
            <a:r>
              <a:rPr lang="en-US" altLang="zh-TW" sz="2400" b="1" dirty="0">
                <a:sym typeface="Symbol" pitchFamily="18" charset="2"/>
              </a:rPr>
              <a:t>w, w</a:t>
            </a:r>
            <a:r>
              <a:rPr lang="en-US" altLang="zh-TW" sz="2400" b="0" dirty="0">
                <a:sym typeface="Symbol" pitchFamily="18" charset="2"/>
              </a:rPr>
              <a:t>,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 = 0.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sz="2400" b="0" baseline="40000" dirty="0">
                <a:sym typeface="Symbol" pitchFamily="18" charset="2"/>
              </a:rPr>
              <a:t>        </a:t>
            </a:r>
            <a:r>
              <a:rPr lang="en-US" altLang="zh-TW" sz="2400" b="0" dirty="0">
                <a:sym typeface="Symbol" pitchFamily="18" charset="2"/>
              </a:rPr>
              <a:t>= (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+ 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=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r>
              <a:rPr lang="en-US" altLang="zh-TW" sz="2400" b="0" dirty="0">
                <a:sym typeface="Symbol" pitchFamily="18" charset="2"/>
              </a:rPr>
              <a:t> + 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&gt;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341850" y="5216447"/>
            <a:ext cx="175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54243" y="2456140"/>
            <a:ext cx="460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3" name="Object 32"/>
          <p:cNvGraphicFramePr>
            <a:graphicFrameLocks noChangeAspect="1"/>
          </p:cNvGraphicFramePr>
          <p:nvPr>
            <p:extLst/>
          </p:nvPr>
        </p:nvGraphicFramePr>
        <p:xfrm>
          <a:off x="1582928" y="3440435"/>
          <a:ext cx="1068595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3" imgW="469696" imgH="253890" progId="">
                  <p:embed/>
                </p:oleObj>
              </mc:Choice>
              <mc:Fallback>
                <p:oleObj name="Equation" r:id="rId3" imgW="469696" imgH="253890" progId="">
                  <p:embed/>
                  <p:pic>
                    <p:nvPicPr>
                      <p:cNvPr id="2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28" y="3440435"/>
                        <a:ext cx="1068595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1"/>
          <p:cNvGraphicFramePr>
            <a:graphicFrameLocks noChangeAspect="1"/>
          </p:cNvGraphicFramePr>
          <p:nvPr>
            <p:extLst/>
          </p:nvPr>
        </p:nvGraphicFramePr>
        <p:xfrm>
          <a:off x="3513443" y="3130160"/>
          <a:ext cx="1155491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5" imgW="507780" imgH="253890" progId="">
                  <p:embed/>
                </p:oleObj>
              </mc:Choice>
              <mc:Fallback>
                <p:oleObj name="Equation" r:id="rId5" imgW="507780" imgH="253890" progId="">
                  <p:embed/>
                  <p:pic>
                    <p:nvPicPr>
                      <p:cNvPr id="2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443" y="3130160"/>
                        <a:ext cx="1155491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35"/>
          <p:cNvCxnSpPr>
            <a:stCxn id="21" idx="0"/>
            <a:endCxn id="17" idx="1"/>
          </p:cNvCxnSpPr>
          <p:nvPr/>
        </p:nvCxnSpPr>
        <p:spPr>
          <a:xfrm flipH="1" flipV="1">
            <a:off x="2667963" y="4526645"/>
            <a:ext cx="551762" cy="689802"/>
          </a:xfrm>
          <a:prstGeom prst="line">
            <a:avLst/>
          </a:prstGeom>
          <a:ln w="38100">
            <a:solidFill>
              <a:srgbClr val="00B05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485441" y="4091486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w’</a:t>
            </a:r>
            <a:endParaRPr lang="en-US" altLang="zh-TW" sz="2400" b="0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99198" y="4072025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endParaRPr lang="en-US" altLang="zh-TW" sz="2400" b="0" dirty="0"/>
          </a:p>
        </p:txBody>
      </p:sp>
      <p:sp>
        <p:nvSpPr>
          <p:cNvPr id="4" name="矩形 3"/>
          <p:cNvSpPr/>
          <p:nvPr/>
        </p:nvSpPr>
        <p:spPr>
          <a:xfrm>
            <a:off x="5479321" y="328895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62601" y="386301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522254" y="4347109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579259" y="4993092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500787" y="5497617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1785" y="5962947"/>
            <a:ext cx="779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distance from a vector u to a subspace W is the distance between u and the orthogonal projection of u on 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69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4" grpId="0" animBg="1"/>
      <p:bldP spid="28" grpId="0" animBg="1"/>
      <p:bldP spid="31" grpId="0" animBg="1"/>
      <p:bldP spid="32" grpId="0" animBg="1"/>
      <p:bldP spid="33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6" name="AutoShape 9" descr="50%"/>
          <p:cNvSpPr>
            <a:spLocks noChangeArrowheads="1"/>
          </p:cNvSpPr>
          <p:nvPr/>
        </p:nvSpPr>
        <p:spPr bwMode="auto">
          <a:xfrm>
            <a:off x="1703122" y="4181527"/>
            <a:ext cx="5079815" cy="2035880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3185558" y="5001809"/>
            <a:ext cx="1764099" cy="58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755652" y="4176586"/>
            <a:ext cx="429907" cy="14083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4588931" y="3707148"/>
            <a:ext cx="365668" cy="12897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190500" y="3707148"/>
            <a:ext cx="1398432" cy="187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195441" y="5589842"/>
            <a:ext cx="1037705" cy="370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761882" y="4848624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766824" y="4888156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150968" y="5387243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289329" y="5392184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55652" y="5313121"/>
            <a:ext cx="52379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63966" y="5649140"/>
            <a:ext cx="13218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v</a:t>
            </a:r>
            <a:r>
              <a:rPr lang="en-US" altLang="zh-TW" sz="2400" b="0" dirty="0"/>
              <a:t>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006484" y="4747324"/>
            <a:ext cx="14231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49400" y="3205590"/>
            <a:ext cx="350843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0" name="Object 23"/>
          <p:cNvGraphicFramePr>
            <a:graphicFrameLocks noChangeAspect="1"/>
          </p:cNvGraphicFramePr>
          <p:nvPr>
            <p:extLst/>
          </p:nvPr>
        </p:nvGraphicFramePr>
        <p:xfrm>
          <a:off x="2602466" y="3675028"/>
          <a:ext cx="274251" cy="5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方程式" r:id="rId4" imgW="114120" imgH="215640" progId="Equation.3">
                  <p:embed/>
                </p:oleObj>
              </mc:Choice>
              <mc:Fallback>
                <p:oleObj name="方程式" r:id="rId4" imgW="114120" imgH="215640" progId="Equation.3">
                  <p:embed/>
                  <p:pic>
                    <p:nvPicPr>
                      <p:cNvPr id="2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466" y="3675028"/>
                        <a:ext cx="274251" cy="51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347337" y="5775147"/>
            <a:ext cx="508970" cy="5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/>
              <a:t>W</a:t>
            </a:r>
            <a:endParaRPr lang="en-US" altLang="zh-TW" sz="2800" b="1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251385" y="3680330"/>
            <a:ext cx="1250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z = u - w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581773" y="2459054"/>
            <a:ext cx="317228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Orthogonal Projection Matrix P</a:t>
            </a:r>
            <a:r>
              <a:rPr lang="en-US" altLang="zh-TW" sz="2800" baseline="-25000" dirty="0"/>
              <a:t>w</a:t>
            </a:r>
            <a:endParaRPr lang="zh-TW" altLang="en-US" sz="28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94437" y="2486291"/>
            <a:ext cx="342483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It has standard matrix.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28650" y="1739812"/>
            <a:ext cx="60463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Orthogonal projection operator is linear.</a:t>
            </a:r>
            <a:endParaRPr lang="zh-TW" altLang="en-US" sz="2800" dirty="0"/>
          </a:p>
        </p:txBody>
      </p:sp>
      <p:sp>
        <p:nvSpPr>
          <p:cNvPr id="4" name="向右箭號 3"/>
          <p:cNvSpPr/>
          <p:nvPr/>
        </p:nvSpPr>
        <p:spPr>
          <a:xfrm>
            <a:off x="628650" y="2459745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850700" y="2478653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0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3" grpId="0"/>
      <p:bldP spid="24" grpId="0" animBg="1"/>
      <p:bldP spid="25" grpId="0" animBg="1"/>
      <p:bldP spid="26" grpId="0" animBg="1"/>
      <p:bldP spid="27" grpId="0" animBg="1"/>
      <p:bldP spid="3" grpId="0" animBg="1"/>
      <p:bldP spid="4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402291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0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on a 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Orthogonal projection of a vector on a line</a:t>
            </a:r>
          </a:p>
          <a:p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84575" y="2441402"/>
            <a:ext cx="36881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: any vector </a:t>
            </a:r>
          </a:p>
          <a:p>
            <a:r>
              <a:rPr lang="en-US" altLang="zh-TW" sz="2400" b="1" dirty="0"/>
              <a:t>u</a:t>
            </a:r>
            <a:r>
              <a:rPr lang="en-US" altLang="zh-TW" sz="2400" dirty="0"/>
              <a:t>: any nonzero vector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</a:p>
          <a:p>
            <a:r>
              <a:rPr lang="en-US" altLang="zh-TW" sz="2400" b="1" dirty="0"/>
              <a:t>w</a:t>
            </a:r>
            <a:r>
              <a:rPr lang="en-US" altLang="zh-TW" sz="2400" dirty="0"/>
              <a:t>: orthogonal projection of </a:t>
            </a:r>
          </a:p>
          <a:p>
            <a:r>
              <a:rPr lang="en-US" altLang="zh-TW" sz="2400" dirty="0"/>
              <a:t>     </a:t>
            </a:r>
            <a:r>
              <a:rPr lang="en-US" altLang="zh-TW" sz="2400" b="1" dirty="0"/>
              <a:t>v</a:t>
            </a:r>
            <a:r>
              <a:rPr lang="en-US" altLang="zh-TW" sz="2400" dirty="0"/>
              <a:t> onto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endParaRPr lang="en-US" altLang="zh-TW" sz="2400" dirty="0">
              <a:sym typeface="Symbol" pitchFamily="18" charset="2"/>
            </a:endParaRPr>
          </a:p>
          <a:p>
            <a:r>
              <a:rPr lang="en-US" altLang="zh-TW" sz="2400" b="1" dirty="0"/>
              <a:t>z</a:t>
            </a:r>
            <a:r>
              <a:rPr lang="en-US" altLang="zh-TW" sz="2400" dirty="0"/>
              <a:t>: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28650" y="3280198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655903" y="2593920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78597" y="3466571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728656" y="3635919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311190" y="2999326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094502" y="2592000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45652" y="2852569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37850" y="340678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41213" y="2419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28161" y="3639083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138712" y="338827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37570" y="6037101"/>
            <a:ext cx="368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Distance from tip of </a:t>
            </a:r>
            <a:r>
              <a:rPr lang="en-US" altLang="zh-TW" sz="2400" b="1" dirty="0"/>
              <a:t>v</a:t>
            </a:r>
            <a:r>
              <a:rPr lang="en-US" altLang="zh-TW" sz="2400" dirty="0"/>
              <a:t> to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13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4" r="-1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0" r="-118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0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3235563" y="280627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8004084" y="5080001"/>
            <a:ext cx="868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2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18" grpId="0" animBg="1"/>
      <p:bldP spid="45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136804" y="2878154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dirty="0"/>
              <a:t> is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(1/2)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658402" y="2561965"/>
            <a:ext cx="4811726" cy="2099163"/>
            <a:chOff x="175766" y="2365736"/>
            <a:chExt cx="4811726" cy="2099163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628650" y="3280198"/>
              <a:ext cx="4248150" cy="1184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H="1" flipV="1">
              <a:off x="3094502" y="2592000"/>
              <a:ext cx="302161" cy="1043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45652" y="2852569"/>
              <a:ext cx="341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Script MT Bold" pitchFamily="66" charset="0"/>
                  <a:sym typeface="Symbol" pitchFamily="18" charset="2"/>
                </a:rPr>
                <a:t>L</a:t>
              </a:r>
              <a:endParaRPr lang="zh-TW" altLang="en-US" sz="24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37850" y="3406786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u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41213" y="2419653"/>
              <a:ext cx="330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v</a:t>
              </a:r>
              <a:endParaRPr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28161" y="3639083"/>
              <a:ext cx="4138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w</a:t>
              </a:r>
              <a:endParaRPr lang="zh-TW" altLang="en-US" sz="24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138712" y="3388276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235563" y="2806271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195BC74-2C33-4B89-BCB3-3A48E839D2C1}"/>
                  </a:ext>
                </a:extLst>
              </p:cNvPr>
              <p:cNvSpPr txBox="1"/>
              <p:nvPr/>
            </p:nvSpPr>
            <p:spPr>
              <a:xfrm>
                <a:off x="1246081" y="5199048"/>
                <a:ext cx="1773145" cy="775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2400" b="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195BC74-2C33-4B89-BCB3-3A48E839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81" y="5199048"/>
                <a:ext cx="177314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481CBA3-FEE9-4144-BCC7-67B98C6D62D8}"/>
                  </a:ext>
                </a:extLst>
              </p:cNvPr>
              <p:cNvSpPr txBox="1"/>
              <p:nvPr/>
            </p:nvSpPr>
            <p:spPr>
              <a:xfrm>
                <a:off x="2868282" y="5166328"/>
                <a:ext cx="106474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481CBA3-FEE9-4144-BCC7-67B98C6D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282" y="5166328"/>
                <a:ext cx="1064748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215E09F-CF9C-44A4-B27A-6992844C0455}"/>
                  </a:ext>
                </a:extLst>
              </p:cNvPr>
              <p:cNvSpPr txBox="1"/>
              <p:nvPr/>
            </p:nvSpPr>
            <p:spPr>
              <a:xfrm>
                <a:off x="4640028" y="5426188"/>
                <a:ext cx="17731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altLang="zh-TW" sz="2400" b="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215E09F-CF9C-44A4-B27A-6992844C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28" y="5426188"/>
                <a:ext cx="177314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F148EDA-F089-45E5-B0E6-D85296734CA8}"/>
                  </a:ext>
                </a:extLst>
              </p:cNvPr>
              <p:cNvSpPr txBox="1"/>
              <p:nvPr/>
            </p:nvSpPr>
            <p:spPr>
              <a:xfrm>
                <a:off x="6062016" y="5246489"/>
                <a:ext cx="251518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F148EDA-F089-45E5-B0E6-D8529673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016" y="5246489"/>
                <a:ext cx="2515184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1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altLang="zh-TW" dirty="0" smtClean="0"/>
              <a:t>Projection on a Line in </a:t>
            </a:r>
            <a:r>
              <a:rPr lang="en-US" altLang="zh-TW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i="1" baseline="40000" dirty="0" smtClean="0">
                <a:sym typeface="Symbol" pitchFamily="18" charset="2"/>
              </a:rPr>
              <a:t>2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5624377" y="1447871"/>
                <a:ext cx="159345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377" y="1447871"/>
                <a:ext cx="1593450" cy="682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 flipV="1">
            <a:off x="444054" y="2373653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1471307" y="1687375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1494001" y="2560026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544060" y="2729374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 flipV="1">
            <a:off x="1126594" y="2092781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2909906" y="1685455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461056" y="1946024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3853254" y="2500241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2356617" y="1513108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2943565" y="2732538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954116" y="248173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3050967" y="189972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70924" y="1534857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4" y="1534857"/>
                <a:ext cx="140346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5946517" y="2279219"/>
                <a:ext cx="1271309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baseline="30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17" y="2279219"/>
                <a:ext cx="1271309" cy="682687"/>
              </a:xfrm>
              <a:prstGeom prst="rect">
                <a:avLst/>
              </a:prstGeom>
              <a:blipFill>
                <a:blip r:embed="rId5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716957" y="3121711"/>
                <a:ext cx="1773640" cy="682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𝑢𝑢</m:t>
                          </m:r>
                          <m:r>
                            <a:rPr lang="en-US" altLang="zh-TW" sz="2400" b="0" i="1" baseline="30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957" y="3121711"/>
                <a:ext cx="1773640" cy="682687"/>
              </a:xfrm>
              <a:prstGeom prst="rect">
                <a:avLst/>
              </a:prstGeom>
              <a:blipFill>
                <a:blip r:embed="rId6"/>
                <a:stretch>
                  <a:fillRect t="-53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369731" y="3883301"/>
                <a:ext cx="688615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altLang="zh-TW" dirty="0" smtClean="0"/>
                  <a:t>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731" y="3883301"/>
                <a:ext cx="688615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145907" y="3825023"/>
            <a:ext cx="145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Projection matrix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466075" y="5477943"/>
                <a:ext cx="143667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400" dirty="0" smtClean="0"/>
                  <a:t>[2 1] =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075" y="5477943"/>
                <a:ext cx="1436675" cy="613438"/>
              </a:xfrm>
              <a:prstGeom prst="rect">
                <a:avLst/>
              </a:prstGeom>
              <a:blipFill>
                <a:blip r:embed="rId8"/>
                <a:stretch>
                  <a:fillRect l="-426" r="-12340" b="-1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255421" y="4890541"/>
            <a:ext cx="3339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Projection Matrix P is </a:t>
            </a:r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53018" y="3777571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18" y="3777571"/>
                <a:ext cx="1039580" cy="612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423775" y="3777571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75" y="3777571"/>
                <a:ext cx="1039580" cy="612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372825" y="5350467"/>
                <a:ext cx="21764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25" y="5350467"/>
                <a:ext cx="2176462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900043" y="5415170"/>
                <a:ext cx="2752875" cy="613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b="0" dirty="0" smtClean="0"/>
                  <a:t>w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43" y="5415170"/>
                <a:ext cx="2752875" cy="613438"/>
              </a:xfrm>
              <a:prstGeom prst="rect">
                <a:avLst/>
              </a:prstGeom>
              <a:blipFill>
                <a:blip r:embed="rId12"/>
                <a:stretch>
                  <a:fillRect l="-6874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236452" y="5516474"/>
                <a:ext cx="1245735" cy="618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  <m:r>
                          <a:rPr lang="en-US" altLang="zh-TW" sz="2800" b="0" i="1" baseline="3000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52" y="5516474"/>
                <a:ext cx="1245735" cy="618631"/>
              </a:xfrm>
              <a:prstGeom prst="rect">
                <a:avLst/>
              </a:prstGeom>
              <a:blipFill>
                <a:blip r:embed="rId13"/>
                <a:stretch>
                  <a:fillRect t="-5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5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56" grpId="0"/>
      <p:bldP spid="5" grpId="0" animBg="1"/>
      <p:bldP spid="4" grpId="0"/>
      <p:bldP spid="24" grpId="0"/>
      <p:bldP spid="7" grpId="0"/>
      <p:bldP spid="27" grpId="0"/>
      <p:bldP spid="28" grpId="0"/>
      <p:bldP spid="34" grpId="0"/>
      <p:bldP spid="37" grpId="0"/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613" y="41759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Orthogonal Projection on W in </a:t>
            </a:r>
            <a:r>
              <a:rPr lang="en-US" altLang="zh-TW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i="1" baseline="40000" dirty="0" smtClean="0">
                <a:sym typeface="Symbol" pitchFamily="18" charset="2"/>
              </a:rPr>
              <a:t>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AutoShape 9" descr="50%"/>
          <p:cNvSpPr>
            <a:spLocks noChangeArrowheads="1"/>
          </p:cNvSpPr>
          <p:nvPr/>
        </p:nvSpPr>
        <p:spPr bwMode="auto">
          <a:xfrm>
            <a:off x="355785" y="1952035"/>
            <a:ext cx="5079815" cy="2035880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1838221" y="2772317"/>
            <a:ext cx="1764099" cy="58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1408315" y="1947094"/>
            <a:ext cx="429907" cy="14083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 flipV="1">
            <a:off x="3241594" y="1477656"/>
            <a:ext cx="365668" cy="12897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843163" y="1477656"/>
            <a:ext cx="1398432" cy="187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3414545" y="2619132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419487" y="2658664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1803631" y="3157751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941992" y="3162692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408315" y="3083629"/>
            <a:ext cx="52379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659147" y="2517832"/>
            <a:ext cx="31761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/>
              <a:t>w</a:t>
            </a:r>
            <a:r>
              <a:rPr lang="en-US" altLang="zh-TW" sz="2400" b="0" dirty="0"/>
              <a:t> </a:t>
            </a:r>
            <a:r>
              <a:rPr lang="en-US" altLang="zh-TW" sz="2400" b="0" dirty="0" smtClean="0"/>
              <a:t>= </a:t>
            </a:r>
            <a:r>
              <a:rPr lang="en-US" altLang="zh-TW" sz="2400" b="0" dirty="0" err="1" smtClean="0"/>
              <a:t>Cb</a:t>
            </a:r>
            <a:r>
              <a:rPr lang="en-US" altLang="zh-TW" sz="2400" b="0" dirty="0" smtClean="0"/>
              <a:t>= 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P</a:t>
            </a:r>
            <a:r>
              <a:rPr lang="en-US" altLang="zh-TW" sz="2400" b="1" i="1" baseline="-25000" dirty="0" smtClean="0">
                <a:solidFill>
                  <a:srgbClr val="FF0000"/>
                </a:solidFill>
              </a:rPr>
              <a:t>W</a:t>
            </a:r>
            <a:r>
              <a:rPr lang="en-US" altLang="zh-TW" sz="2400" b="0" dirty="0" smtClean="0"/>
              <a:t>(</a:t>
            </a:r>
            <a:r>
              <a:rPr lang="en-US" altLang="zh-TW" sz="2400" dirty="0" smtClean="0"/>
              <a:t>u</a:t>
            </a:r>
            <a:r>
              <a:rPr lang="en-US" altLang="zh-TW" sz="2400" b="0" dirty="0" smtClean="0"/>
              <a:t>),</a:t>
            </a:r>
          </a:p>
          <a:p>
            <a:r>
              <a:rPr lang="en-US" altLang="zh-TW" sz="2400" b="0" dirty="0" smtClean="0"/>
              <a:t> for some b</a:t>
            </a:r>
            <a:endParaRPr lang="en-US" altLang="zh-TW" sz="2400" b="0" dirty="0"/>
          </a:p>
        </p:txBody>
      </p:sp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52482"/>
              </p:ext>
            </p:extLst>
          </p:nvPr>
        </p:nvGraphicFramePr>
        <p:xfrm>
          <a:off x="1255129" y="1445536"/>
          <a:ext cx="274251" cy="5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方程式" r:id="rId3" imgW="114120" imgH="215640" progId="Equation.3">
                  <p:embed/>
                </p:oleObj>
              </mc:Choice>
              <mc:Fallback>
                <p:oleObj name="方程式" r:id="rId3" imgW="114120" imgH="215640" progId="Equation.3">
                  <p:embed/>
                  <p:pic>
                    <p:nvPicPr>
                      <p:cNvPr id="2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129" y="1445536"/>
                        <a:ext cx="274251" cy="51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0" y="3545655"/>
            <a:ext cx="163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 smtClean="0"/>
              <a:t>W= </a:t>
            </a:r>
            <a:r>
              <a:rPr lang="en-US" altLang="zh-TW" sz="2800" dirty="0" smtClean="0"/>
              <a:t>Col(</a:t>
            </a:r>
            <a:r>
              <a:rPr lang="en-US" altLang="zh-TW" sz="2800" i="1" dirty="0" smtClean="0"/>
              <a:t>C</a:t>
            </a:r>
            <a:r>
              <a:rPr lang="en-US" altLang="zh-TW" sz="2800" dirty="0" smtClean="0"/>
              <a:t>)</a:t>
            </a:r>
            <a:endParaRPr lang="en-US" altLang="zh-TW" sz="2800" b="1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04048" y="1450838"/>
            <a:ext cx="811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u </a:t>
            </a:r>
            <a:r>
              <a:rPr lang="en-US" altLang="zh-TW" sz="2400" b="1" dirty="0"/>
              <a:t>- w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8650" y="4215881"/>
            <a:ext cx="8424132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</a:t>
            </a:r>
            <a:r>
              <a:rPr lang="en-US" altLang="zh-TW" sz="2400" b="0" dirty="0"/>
              <a:t>  Let </a:t>
            </a:r>
            <a:r>
              <a:rPr lang="en-US" altLang="zh-TW" sz="2400" b="1" dirty="0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>
                <a:sym typeface="Symbol" pitchFamily="18" charset="2"/>
              </a:rPr>
              <a:t>n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 smtClean="0"/>
              <a:t>P</a:t>
            </a:r>
            <a:r>
              <a:rPr lang="en-US" altLang="zh-TW" sz="2400" b="0" i="1" baseline="-25000" dirty="0" smtClean="0"/>
              <a:t>W</a:t>
            </a:r>
            <a:r>
              <a:rPr lang="en-US" altLang="zh-TW" sz="2400" b="0" dirty="0" smtClean="0">
                <a:sym typeface="Symbol" pitchFamily="18" charset="2"/>
              </a:rPr>
              <a:t>(</a:t>
            </a:r>
            <a:r>
              <a:rPr lang="en-US" altLang="zh-TW" sz="2400" b="1" dirty="0" smtClean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).  </a:t>
            </a:r>
          </a:p>
          <a:p>
            <a:r>
              <a:rPr lang="en-US" altLang="zh-TW" sz="2400" dirty="0">
                <a:sym typeface="Symbol" pitchFamily="18" charset="2"/>
              </a:rPr>
              <a:t>	</a:t>
            </a:r>
            <a:r>
              <a:rPr lang="en-US" altLang="zh-TW" sz="2400" b="0" dirty="0">
                <a:sym typeface="Symbol" pitchFamily="18" charset="2"/>
              </a:rPr>
              <a:t>Since</a:t>
            </a:r>
            <a:r>
              <a:rPr lang="en-US" altLang="zh-TW" sz="2400" b="0" dirty="0"/>
              <a:t>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Col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 err="1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 err="1">
                <a:sym typeface="Symbol" pitchFamily="18" charset="2"/>
              </a:rPr>
              <a:t>k</a:t>
            </a:r>
            <a:r>
              <a:rPr lang="en-US" altLang="zh-TW" sz="2400" b="0" dirty="0">
                <a:sym typeface="Symbol" pitchFamily="18" charset="2"/>
              </a:rPr>
              <a:t> </a:t>
            </a:r>
          </a:p>
          <a:p>
            <a:r>
              <a:rPr lang="en-US" altLang="zh-TW" sz="2400" dirty="0">
                <a:sym typeface="Symbol" pitchFamily="18" charset="2"/>
              </a:rPr>
              <a:t>                             </a:t>
            </a:r>
            <a:r>
              <a:rPr lang="en-US" altLang="zh-TW" sz="2400" b="0" dirty="0">
                <a:sym typeface="Symbol" pitchFamily="18" charset="2"/>
              </a:rPr>
              <a:t>and</a:t>
            </a:r>
            <a:r>
              <a:rPr lang="en-US" altLang="zh-TW" sz="2400" dirty="0"/>
              <a:t> 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0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/>
              <a:t>)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>
                <a:sym typeface="Symbol" pitchFamily="18" charset="2"/>
              </a:rPr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/>
              <a:t>           </a:t>
            </a:r>
            <a:r>
              <a:rPr lang="en-US" altLang="zh-TW" sz="2400" b="0" dirty="0">
                <a:sym typeface="Symbol" pitchFamily="18" charset="2"/>
              </a:rPr>
              <a:t>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is invertible.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279378" y="120710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u</a:t>
            </a:r>
            <a:endParaRPr lang="en-US" altLang="zh-TW" sz="24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749383" y="3281997"/>
            <a:ext cx="327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Note:  </a:t>
            </a:r>
          </a:p>
          <a:p>
            <a:r>
              <a:rPr lang="en-US" altLang="zh-TW" sz="2400" dirty="0" smtClean="0"/>
              <a:t>Null(C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) is perp. to Col(C)</a:t>
            </a:r>
          </a:p>
          <a:p>
            <a:r>
              <a:rPr lang="en-US" altLang="zh-TW" sz="2400" dirty="0" smtClean="0"/>
              <a:t>u-w is in </a:t>
            </a:r>
            <a:r>
              <a:rPr lang="en-US" altLang="zh-TW" sz="2400" dirty="0"/>
              <a:t>Null(C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)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710998" y="1860524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98" y="1860524"/>
                <a:ext cx="296472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6905460" y="2665061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C1908DD-B8AC-4B4D-AF87-2FA150147F2D}"/>
              </a:ext>
            </a:extLst>
          </p:cNvPr>
          <p:cNvSpPr txBox="1"/>
          <p:nvPr/>
        </p:nvSpPr>
        <p:spPr>
          <a:xfrm>
            <a:off x="7388417" y="2174263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nxk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BA8A59A-8004-47B2-BE57-05128797D6FB}"/>
              </a:ext>
            </a:extLst>
          </p:cNvPr>
          <p:cNvSpPr txBox="1"/>
          <p:nvPr/>
        </p:nvSpPr>
        <p:spPr>
          <a:xfrm>
            <a:off x="6861246" y="2174264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kxn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D0D2740-84C5-414C-A659-04EA9FD86C34}"/>
              </a:ext>
            </a:extLst>
          </p:cNvPr>
          <p:cNvSpPr txBox="1"/>
          <p:nvPr/>
        </p:nvSpPr>
        <p:spPr>
          <a:xfrm>
            <a:off x="6272222" y="2188830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nxk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0063889-DAD5-45ED-A20B-48741082D785}"/>
              </a:ext>
            </a:extLst>
          </p:cNvPr>
          <p:cNvSpPr txBox="1"/>
          <p:nvPr/>
        </p:nvSpPr>
        <p:spPr>
          <a:xfrm>
            <a:off x="8032068" y="2167541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kxn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710998" y="1445536"/>
            <a:ext cx="276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Theorem: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5640780" y="1477656"/>
            <a:ext cx="3297737" cy="1761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-718872" y="2566837"/>
                <a:ext cx="2850115" cy="124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8872" y="2566837"/>
                <a:ext cx="2850115" cy="124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6D0D2740-84C5-414C-A659-04EA9FD86C34}"/>
              </a:ext>
            </a:extLst>
          </p:cNvPr>
          <p:cNvSpPr txBox="1"/>
          <p:nvPr/>
        </p:nvSpPr>
        <p:spPr>
          <a:xfrm>
            <a:off x="213468" y="3083990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/>
              <a:t>nxk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66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56" y="2758785"/>
            <a:ext cx="3748087" cy="14316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Dot Product &amp; Orthogonal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/>
                  <a:t>Dot product</a:t>
                </a:r>
                <a:r>
                  <a:rPr lang="en-US" altLang="zh-TW" dirty="0"/>
                  <a:t>: dot product of u and v is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b="1" dirty="0"/>
                  <a:t>Orthogonal</a:t>
                </a:r>
                <a:r>
                  <a:rPr lang="en-US" altLang="zh-TW" dirty="0"/>
                  <a:t>: u and v are orthogonal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06515" y="2559665"/>
                <a:ext cx="43965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15" y="2559665"/>
                <a:ext cx="439658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807109" y="5125322"/>
            <a:ext cx="54181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 is actually “perpendicular”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807108" y="5695689"/>
            <a:ext cx="54181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Zero vector is orthogonal to every vector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971861" y="3289934"/>
                <a:ext cx="900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861" y="3289934"/>
                <a:ext cx="90095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01" t="-1667" r="-4082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966743" y="3214766"/>
            <a:ext cx="1021557" cy="496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6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5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851478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0622" y="4468832"/>
            <a:ext cx="8533378" cy="21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 </a:t>
            </a:r>
            <a:r>
              <a:rPr lang="en-US" altLang="zh-TW" sz="2400" b="0" dirty="0"/>
              <a:t>  We want to prove that </a:t>
            </a:r>
            <a:r>
              <a:rPr lang="en-US" altLang="zh-TW" sz="2400" i="1" dirty="0"/>
              <a:t>C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/>
              <a:t>C </a:t>
            </a:r>
            <a:r>
              <a:rPr lang="en-US" altLang="zh-TW" sz="2400" dirty="0"/>
              <a:t>has independent columns</a:t>
            </a:r>
            <a:r>
              <a:rPr lang="en-US" altLang="zh-TW" sz="2400" i="1" dirty="0"/>
              <a:t>.</a:t>
            </a:r>
            <a:endParaRPr lang="en-US" altLang="zh-TW" sz="2400" b="0" dirty="0"/>
          </a:p>
          <a:p>
            <a:r>
              <a:rPr lang="en-US" altLang="zh-TW" sz="2400" dirty="0"/>
              <a:t>           </a:t>
            </a:r>
            <a:r>
              <a:rPr lang="en-US" altLang="zh-TW" sz="2400" b="0" dirty="0"/>
              <a:t>Suppose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= (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</a:t>
            </a:r>
            <a:r>
              <a:rPr lang="en-US" altLang="zh-TW" sz="2400" dirty="0">
                <a:sym typeface="Symbol" pitchFamily="18" charset="2"/>
              </a:rPr>
              <a:t>= 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0</a:t>
            </a:r>
            <a:r>
              <a:rPr lang="en-US" altLang="zh-TW" sz="2400" b="0" dirty="0"/>
              <a:t>.</a:t>
            </a:r>
            <a:r>
              <a:rPr lang="en-US" altLang="zh-TW" sz="2400" b="0" dirty="0">
                <a:sym typeface="Symbol" pitchFamily="18" charset="2"/>
              </a:rPr>
              <a:t> 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  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b="0" dirty="0">
                <a:sym typeface="Symbol" pitchFamily="18" charset="2"/>
              </a:rPr>
              <a:t> since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has </a:t>
            </a:r>
            <a:r>
              <a:rPr lang="en-US" altLang="zh-TW" sz="2400" dirty="0">
                <a:sym typeface="Symbol" pitchFamily="18" charset="2"/>
              </a:rPr>
              <a:t>linear independent</a:t>
            </a:r>
            <a:r>
              <a:rPr lang="en-US" altLang="zh-TW" sz="2400" b="0" dirty="0">
                <a:sym typeface="Symbol" pitchFamily="18" charset="2"/>
              </a:rPr>
              <a:t> columns.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Thus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is invertible.</a:t>
            </a:r>
            <a:endParaRPr lang="en-US" altLang="zh-TW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C be a matrix with linearly independent columns.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43" t="-5696" r="-2504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Let </a:t>
            </a:r>
            <a:r>
              <a:rPr lang="en-US" altLang="zh-TW" i="1" dirty="0"/>
              <a:t>W</a:t>
            </a:r>
            <a:r>
              <a:rPr lang="en-US" altLang="zh-TW" dirty="0"/>
              <a:t> be the 2-dimensional subspace of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r>
              <a:rPr lang="en-US" altLang="zh-TW" dirty="0"/>
              <a:t> with equation </a:t>
            </a:r>
            <a:r>
              <a:rPr lang="en-US" altLang="zh-TW" i="1" dirty="0"/>
              <a:t>x</a:t>
            </a:r>
            <a:r>
              <a:rPr lang="en-US" altLang="zh-TW" baseline="-25000" dirty="0"/>
              <a:t>1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+2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0.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867911" y="3269585"/>
            <a:ext cx="3354689" cy="1428621"/>
            <a:chOff x="1561741" y="2771903"/>
            <a:chExt cx="3354689" cy="1428621"/>
          </a:xfrm>
        </p:grpSpPr>
        <p:sp>
          <p:nvSpPr>
            <p:cNvPr id="4" name="矩形 3"/>
            <p:cNvSpPr/>
            <p:nvPr/>
          </p:nvSpPr>
          <p:spPr>
            <a:xfrm>
              <a:off x="1561741" y="3263384"/>
              <a:ext cx="19319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/>
                <a:t>W</a:t>
              </a:r>
              <a:r>
                <a:rPr lang="en-US" altLang="zh-TW" sz="2400" dirty="0"/>
                <a:t> has a basis</a:t>
              </a:r>
              <a:endParaRPr lang="zh-TW" altLang="en-US" sz="2400" dirty="0"/>
            </a:p>
          </p:txBody>
        </p:sp>
        <p:graphicFrame>
          <p:nvGraphicFramePr>
            <p:cNvPr id="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388905" y="2771903"/>
            <a:ext cx="1527525" cy="142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" name="Equation" r:id="rId3" imgW="787400" imgH="736600" progId="">
                    <p:embed/>
                  </p:oleObj>
                </mc:Choice>
                <mc:Fallback>
                  <p:oleObj name="Equation" r:id="rId3" imgW="787400" imgH="736600" progId="">
                    <p:embed/>
                    <p:pic>
                      <p:nvPicPr>
                        <p:cNvPr id="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905" y="2771903"/>
                          <a:ext cx="1527525" cy="14286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6466279" y="3304381"/>
            <a:ext cx="1827164" cy="1393825"/>
            <a:chOff x="6175511" y="2890152"/>
            <a:chExt cx="1827164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77" name="Equation" r:id="rId6" imgW="558558" imgH="710891" progId="">
                        <p:embed/>
                      </p:oleObj>
                    </mc:Choice>
                    <mc:Fallback>
                      <p:oleObj name="Equation" r:id="rId6" imgW="558558" imgH="710891" progId="">
                        <p:embed/>
                        <p:pic>
                          <p:nvPicPr>
                            <p:cNvPr id="7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2" name="Equation" r:id="rId8" imgW="558558" imgH="710891" progId="">
                        <p:embed/>
                      </p:oleObj>
                    </mc:Choice>
                    <mc:Fallback>
                      <p:oleObj name="Equation" r:id="rId8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93135" y="5501046"/>
                <a:ext cx="132671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 smtClean="0"/>
                  <a:t> 1/6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35" y="5501046"/>
                <a:ext cx="1326710" cy="420949"/>
              </a:xfrm>
              <a:prstGeom prst="rect">
                <a:avLst/>
              </a:prstGeom>
              <a:blipFill>
                <a:blip r:embed="rId11"/>
                <a:stretch>
                  <a:fillRect t="-10145" r="-12903" b="-434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FCB1F4F7-B23C-48C9-859A-4AAD41D7A8BD}"/>
              </a:ext>
            </a:extLst>
          </p:cNvPr>
          <p:cNvSpPr/>
          <p:nvPr/>
        </p:nvSpPr>
        <p:spPr>
          <a:xfrm>
            <a:off x="695778" y="2887558"/>
            <a:ext cx="3138102" cy="636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0444000-9AE8-459F-8F53-BF2575E43FBF}"/>
              </a:ext>
            </a:extLst>
          </p:cNvPr>
          <p:cNvSpPr txBox="1"/>
          <p:nvPr/>
        </p:nvSpPr>
        <p:spPr>
          <a:xfrm>
            <a:off x="594318" y="3595133"/>
            <a:ext cx="193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記得起來嗎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519845" y="5156101"/>
                <a:ext cx="2218108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845" y="5156101"/>
                <a:ext cx="2218108" cy="11453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6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4" grpId="0" animBg="1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 of Projection Matrices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In </a:t>
                </a:r>
                <a:r>
                  <a:rPr lang="en-US" altLang="zh-TW" dirty="0">
                    <a:latin typeface="Script MT Bold" pitchFamily="66" charset="0"/>
                    <a:sym typeface="Symbol" pitchFamily="18" charset="2"/>
                  </a:rPr>
                  <a:t>R</a:t>
                </a:r>
                <a:r>
                  <a:rPr lang="en-US" altLang="zh-TW" i="1" baseline="40000" dirty="0">
                    <a:sym typeface="Symbol" pitchFamily="18" charset="2"/>
                  </a:rPr>
                  <a:t>n </a:t>
                </a:r>
                <a:r>
                  <a:rPr lang="en-US" altLang="zh-TW" dirty="0" smtClean="0">
                    <a:sym typeface="Symbol" pitchFamily="18" charset="2"/>
                  </a:rPr>
                  <a:t>, s</a:t>
                </a:r>
                <a:r>
                  <a:rPr lang="en-US" altLang="zh-TW" dirty="0" smtClean="0"/>
                  <a:t>uppose C is an n x k matrix with rank(C)=k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dirty="0" smtClean="0"/>
                  <a:t> : </a:t>
                </a:r>
                <a:r>
                  <a:rPr lang="en-US" altLang="zh-TW" dirty="0">
                    <a:latin typeface="Script MT Bold" pitchFamily="66" charset="0"/>
                    <a:sym typeface="Symbol" pitchFamily="18" charset="2"/>
                  </a:rPr>
                  <a:t>R</a:t>
                </a:r>
                <a:r>
                  <a:rPr lang="en-US" altLang="zh-TW" i="1" baseline="40000" dirty="0">
                    <a:sym typeface="Symbol" pitchFamily="18" charset="2"/>
                  </a:rPr>
                  <a:t>n </a:t>
                </a:r>
                <a:r>
                  <a:rPr lang="en-US" altLang="zh-TW" dirty="0"/>
                  <a:t>-&gt; </a:t>
                </a:r>
                <a:r>
                  <a:rPr lang="en-US" altLang="zh-TW" dirty="0" smtClean="0">
                    <a:latin typeface="Script MT Bold" pitchFamily="66" charset="0"/>
                    <a:sym typeface="Symbol" pitchFamily="18" charset="2"/>
                  </a:rPr>
                  <a:t>R</a:t>
                </a:r>
                <a:r>
                  <a:rPr lang="en-US" altLang="zh-TW" i="1" baseline="40000" dirty="0" smtClean="0">
                    <a:sym typeface="Symbol" pitchFamily="18" charset="2"/>
                  </a:rPr>
                  <a:t>n </a:t>
                </a:r>
                <a:r>
                  <a:rPr lang="en-US" altLang="zh-TW" dirty="0" smtClean="0"/>
                  <a:t>is an </a:t>
                </a:r>
                <a:r>
                  <a:rPr lang="en-US" altLang="zh-TW" dirty="0"/>
                  <a:t>n x </a:t>
                </a:r>
                <a:r>
                  <a:rPr lang="en-US" altLang="zh-TW" dirty="0" smtClean="0"/>
                  <a:t>n matrix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(P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baseline="30000" dirty="0" smtClean="0"/>
                  <a:t>2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altLang="zh-TW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dirty="0" smtClean="0"/>
                  <a:t> 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symmetric</a:t>
                </a:r>
                <a:endParaRPr lang="en-US" altLang="zh-TW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Rank(</a:t>
                </a:r>
                <a:r>
                  <a:rPr lang="en-US" altLang="zh-TW" dirty="0"/>
                  <a:t>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dirty="0" smtClean="0"/>
                  <a:t>)=k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The eigenvalues of 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dirty="0" smtClean="0"/>
                  <a:t> consists of k 1s and n-k 0s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dirty="0" smtClean="0"/>
                  <a:t>C=C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If columns of C are orthonormal,</a:t>
                </a:r>
              </a:p>
              <a:p>
                <a:pPr marL="0" indent="0">
                  <a:buNone/>
                </a:pPr>
                <a:r>
                  <a:rPr lang="en-US" altLang="zh-TW"/>
                  <a:t> </a:t>
                </a:r>
                <a:r>
                  <a:rPr lang="en-US" altLang="zh-TW" smtClean="0"/>
                  <a:t>     </a:t>
                </a:r>
                <a:r>
                  <a:rPr lang="en-US" altLang="zh-TW" dirty="0"/>
                  <a:t>P</a:t>
                </a:r>
                <a14:m>
                  <m:oMath xmlns:m="http://schemas.openxmlformats.org/officeDocument/2006/math"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23" t="-3221" b="-2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AutoShape 9" descr="50%"/>
          <p:cNvSpPr>
            <a:spLocks noChangeArrowheads="1"/>
          </p:cNvSpPr>
          <p:nvPr/>
        </p:nvSpPr>
        <p:spPr bwMode="auto">
          <a:xfrm>
            <a:off x="5355462" y="5322458"/>
            <a:ext cx="3661217" cy="1258506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6423910" y="5829526"/>
            <a:ext cx="1271454" cy="36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7435375" y="5029214"/>
            <a:ext cx="263551" cy="79725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6427472" y="5029214"/>
            <a:ext cx="1007903" cy="11577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7560027" y="5734833"/>
            <a:ext cx="96160" cy="27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7563589" y="5759270"/>
            <a:ext cx="28492" cy="94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01317" y="6055710"/>
            <a:ext cx="377518" cy="28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graphicFrame>
        <p:nvGraphicFramePr>
          <p:cNvPr id="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010857"/>
              </p:ext>
            </p:extLst>
          </p:nvPr>
        </p:nvGraphicFramePr>
        <p:xfrm>
          <a:off x="6003654" y="5009359"/>
          <a:ext cx="197663" cy="31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方程式" r:id="rId5" imgW="114120" imgH="215640" progId="Equation.3">
                  <p:embed/>
                </p:oleObj>
              </mc:Choice>
              <mc:Fallback>
                <p:oleObj name="方程式" r:id="rId5" imgW="114120" imgH="215640" progId="Equation.3">
                  <p:embed/>
                  <p:pic>
                    <p:nvPicPr>
                      <p:cNvPr id="1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654" y="5009359"/>
                        <a:ext cx="197663" cy="319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662930" y="6099421"/>
            <a:ext cx="1622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dim(W)=k</a:t>
            </a:r>
            <a:endParaRPr lang="en-US" altLang="zh-TW" sz="2800" dirty="0"/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7592081" y="5198604"/>
            <a:ext cx="163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 smtClean="0"/>
              <a:t>W= </a:t>
            </a:r>
            <a:r>
              <a:rPr lang="en-US" altLang="zh-TW" sz="2800" dirty="0" smtClean="0"/>
              <a:t>Col(</a:t>
            </a:r>
            <a:r>
              <a:rPr lang="en-US" altLang="zh-TW" sz="2800" i="1" dirty="0" smtClean="0"/>
              <a:t>C</a:t>
            </a:r>
            <a:r>
              <a:rPr lang="en-US" altLang="zh-TW" sz="2800" dirty="0" smtClean="0"/>
              <a:t>)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0386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orthogonal basis </a:t>
                </a:r>
                <a:r>
                  <a:rPr lang="en-US" altLang="zh-TW" sz="2400" dirty="0"/>
                  <a:t>for a subspace W, and let u be a vector in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endCxn id="13" idx="0"/>
          </p:cNvCxnSpPr>
          <p:nvPr/>
        </p:nvCxnSpPr>
        <p:spPr>
          <a:xfrm>
            <a:off x="3707505" y="55687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631429" y="55793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215875" y="55968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orthogonal basis </a:t>
                </a:r>
                <a:r>
                  <a:rPr lang="en-US" altLang="zh-TW" sz="2400" dirty="0"/>
                  <a:t>for a subspace W. 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5092701" y="3125100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016625" y="3135677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7601071" y="3153149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04" r="-7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blipFill>
                <a:blip r:embed="rId8"/>
                <a:stretch>
                  <a:fillRect l="-124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5609747" y="5202589"/>
            <a:ext cx="2911652" cy="954107"/>
            <a:chOff x="5609747" y="5202589"/>
            <a:chExt cx="291165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609747" y="5202589"/>
              <a:ext cx="1874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Projected: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45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 in </a:t>
                </a:r>
                <a:r>
                  <a:rPr lang="en-US" altLang="zh-TW" dirty="0" err="1" smtClean="0">
                    <a:latin typeface="Script MT Bold" pitchFamily="66" charset="0"/>
                    <a:sym typeface="Symbol" pitchFamily="18" charset="2"/>
                  </a:rPr>
                  <a:t>R</a:t>
                </a:r>
                <a:r>
                  <a:rPr lang="en-US" altLang="zh-TW" i="1" baseline="40000" dirty="0" err="1" smtClean="0">
                    <a:sym typeface="Symbol" pitchFamily="18" charset="2"/>
                  </a:rPr>
                  <a:t>mxn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52375"/>
                <a:ext cx="7886700" cy="487288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200" dirty="0" smtClean="0"/>
                  <a:t>Consider the standard equation</a:t>
                </a:r>
              </a:p>
              <a:p>
                <a:pPr lvl="1"/>
                <a:r>
                  <a:rPr lang="en-US" altLang="zh-TW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 is invertible, x=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baseline="30000" dirty="0" smtClean="0"/>
                  <a:t>-1</a:t>
                </a:r>
                <a:r>
                  <a:rPr lang="en-US" altLang="zh-TW" sz="2800" dirty="0" smtClean="0"/>
                  <a:t>b.</a:t>
                </a:r>
              </a:p>
              <a:p>
                <a:pPr lvl="1"/>
                <a:r>
                  <a:rPr lang="en-US" altLang="zh-TW" sz="2800" dirty="0" smtClean="0"/>
                  <a:t>What if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 is not invertible, can we find some matrix which is like “inverse”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?</a:t>
                </a:r>
              </a:p>
              <a:p>
                <a:pPr lvl="1"/>
                <a:r>
                  <a:rPr lang="en-US" altLang="zh-TW" sz="3200" dirty="0" smtClean="0">
                    <a:solidFill>
                      <a:srgbClr val="0000FF"/>
                    </a:solidFill>
                  </a:rPr>
                  <a:t>Pseudo-inverse</a:t>
                </a:r>
                <a:r>
                  <a:rPr lang="en-US" altLang="zh-TW" sz="3200" dirty="0" smtClean="0"/>
                  <a:t>: </a:t>
                </a:r>
              </a:p>
              <a:p>
                <a:pPr marL="457200" lvl="1" indent="0">
                  <a:buNone/>
                </a:pPr>
                <a:r>
                  <a:rPr lang="en-US" altLang="zh-TW" sz="32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TW" sz="3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32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3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3200" dirty="0"/>
                  <a:t>) </a:t>
                </a:r>
                <a:r>
                  <a:rPr lang="en-US" altLang="zh-TW" sz="3200" dirty="0" smtClean="0"/>
                  <a:t>=I </a:t>
                </a:r>
              </a:p>
              <a:p>
                <a:pPr marL="457200" lvl="1" indent="0">
                  <a:buNone/>
                </a:pPr>
                <a:r>
                  <a:rPr lang="en-US" altLang="zh-TW" sz="3200" dirty="0" smtClean="0"/>
                  <a:t>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3200" dirty="0" smtClean="0"/>
                  <a:t> exists</a:t>
                </a:r>
              </a:p>
              <a:p>
                <a:pPr marL="457200" lvl="1" indent="0">
                  <a:buNone/>
                </a:pPr>
                <a:endParaRPr lang="en-US" altLang="zh-TW" sz="3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52375"/>
                <a:ext cx="7886700" cy="4872889"/>
              </a:xfrm>
              <a:blipFill>
                <a:blip r:embed="rId5"/>
                <a:stretch>
                  <a:fillRect l="-1777" t="-2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20" y="1985657"/>
            <a:ext cx="1443514" cy="3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Magic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16276" y="1196672"/>
                <a:ext cx="8523316" cy="5399718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altLang="zh-TW" sz="32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 smtClean="0"/>
                  <a:t>is symmetric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/>
                  <a:t>is </a:t>
                </a:r>
                <a:r>
                  <a:rPr lang="en-US" altLang="zh-TW" sz="3600" dirty="0" smtClean="0">
                    <a:solidFill>
                      <a:srgbClr val="0000FF"/>
                    </a:solidFill>
                  </a:rPr>
                  <a:t>positive semidefinite </a:t>
                </a:r>
                <a:r>
                  <a:rPr lang="en-US" altLang="zh-TW" sz="36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36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sz="3600" dirty="0" smtClean="0"/>
                  <a:t>, for all </a:t>
                </a:r>
                <a14:m>
                  <m:oMath xmlns:m="http://schemas.openxmlformats.org/officeDocument/2006/math">
                    <m:r>
                      <a:rPr lang="en-US" altLang="zh-TW" sz="3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3600" dirty="0" smtClean="0"/>
                  <a:t>.</a:t>
                </a:r>
              </a:p>
              <a:p>
                <a:pPr marL="914400" lvl="2" indent="0">
                  <a:buNone/>
                </a:pPr>
                <a:r>
                  <a:rPr lang="en-US" altLang="zh-TW" sz="3200" dirty="0" smtClean="0"/>
                  <a:t>(pf)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3200" dirty="0" smtClean="0"/>
                  <a:t>=</a:t>
                </a:r>
                <a:r>
                  <a:rPr lang="zh-TW" alt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3200" dirty="0" smtClean="0"/>
                  <a:t> </a:t>
                </a:r>
                <a:r>
                  <a:rPr lang="en-US" altLang="zh-TW" sz="3200" dirty="0" smtClean="0"/>
                  <a:t>=</a:t>
                </a:r>
                <a:r>
                  <a:rPr lang="zh-TW" alt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zh-TW" sz="3200" baseline="3000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zh-TW" altLang="en-US" sz="3200" baseline="30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/>
                  <a:t>is </a:t>
                </a:r>
                <a:r>
                  <a:rPr lang="en-US" altLang="zh-TW" sz="3600" dirty="0">
                    <a:solidFill>
                      <a:srgbClr val="0000FF"/>
                    </a:solidFill>
                  </a:rPr>
                  <a:t>positive </a:t>
                </a:r>
                <a:r>
                  <a:rPr lang="en-US" altLang="zh-TW" sz="3600" dirty="0" smtClean="0">
                    <a:solidFill>
                      <a:srgbClr val="0000FF"/>
                    </a:solidFill>
                  </a:rPr>
                  <a:t>definite </a:t>
                </a:r>
                <a:r>
                  <a:rPr lang="en-US" altLang="zh-TW" sz="3600" dirty="0"/>
                  <a:t>if</a:t>
                </a:r>
                <a14:m>
                  <m:oMath xmlns:m="http://schemas.openxmlformats.org/officeDocument/2006/math">
                    <m:r>
                      <a:rPr lang="en-US" altLang="zh-TW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columns</m:t>
                    </m:r>
                    <m:r>
                      <a:rPr lang="en-US" altLang="zh-TW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altLang="zh-TW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linearly</m:t>
                    </m:r>
                    <m:r>
                      <a:rPr lang="en-US" altLang="zh-TW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independent</m:t>
                    </m:r>
                  </m:oMath>
                </a14:m>
                <a:endParaRPr lang="en-US" altLang="zh-TW" sz="3600" dirty="0" smtClean="0"/>
              </a:p>
              <a:p>
                <a:pPr lvl="1"/>
                <a:r>
                  <a:rPr lang="en-US" altLang="zh-TW" sz="360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 smtClean="0"/>
                  <a:t> always invertible? </a:t>
                </a:r>
              </a:p>
              <a:p>
                <a:pPr lvl="2"/>
                <a:r>
                  <a:rPr lang="en-US" altLang="zh-TW" sz="3200" dirty="0" smtClean="0"/>
                  <a:t>Not necessarily unless it is </a:t>
                </a:r>
                <a:r>
                  <a:rPr lang="en-US" altLang="zh-TW" sz="3200" dirty="0">
                    <a:solidFill>
                      <a:srgbClr val="0000FF"/>
                    </a:solidFill>
                  </a:rPr>
                  <a:t>positive </a:t>
                </a:r>
                <a:r>
                  <a:rPr lang="en-US" altLang="zh-TW" sz="3200" dirty="0" smtClean="0">
                    <a:solidFill>
                      <a:srgbClr val="0000FF"/>
                    </a:solidFill>
                  </a:rPr>
                  <a:t>definite</a:t>
                </a:r>
                <a:r>
                  <a:rPr lang="en-US" altLang="zh-TW" sz="3200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3200" dirty="0"/>
                  <a:t>, for all </a:t>
                </a:r>
                <a14:m>
                  <m:oMath xmlns:m="http://schemas.openxmlformats.org/officeDocument/2006/math"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3200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32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altLang="zh-TW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altLang="zh-TW" sz="32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columns</m:t>
                    </m:r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linearly</m:t>
                    </m:r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independent</m:t>
                    </m:r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then</m:t>
                    </m:r>
                  </m:oMath>
                </a14:m>
                <a:endParaRPr lang="en-US" altLang="zh-TW" sz="3200" b="0" i="0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is </a:t>
                </a:r>
                <a:r>
                  <a:rPr lang="en-US" altLang="zh-TW" sz="3200" dirty="0"/>
                  <a:t>invertible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TW" sz="3200" dirty="0" smtClean="0"/>
              </a:p>
              <a:p>
                <a:pPr lvl="1"/>
                <a:endParaRPr lang="en-US" altLang="zh-TW" sz="3600" dirty="0"/>
              </a:p>
              <a:p>
                <a:pPr lvl="1"/>
                <a:endParaRPr lang="en-US" altLang="zh-TW" sz="3600" dirty="0" smtClean="0"/>
              </a:p>
              <a:p>
                <a:pPr lvl="1"/>
                <a:endParaRPr lang="en-US" altLang="zh-TW" sz="3600" dirty="0" smtClean="0"/>
              </a:p>
              <a:p>
                <a:pPr lvl="2"/>
                <a:endParaRPr lang="en-US" altLang="zh-TW" sz="3600" dirty="0"/>
              </a:p>
              <a:p>
                <a:pPr lvl="2"/>
                <a:endParaRPr lang="en-US" altLang="zh-TW" sz="3600" dirty="0"/>
              </a:p>
              <a:p>
                <a:pPr lvl="2"/>
                <a:endParaRPr lang="en-US" altLang="zh-TW" sz="2800" dirty="0"/>
              </a:p>
              <a:p>
                <a:pPr marL="457200" lvl="1" indent="0">
                  <a:buNone/>
                </a:pPr>
                <a:endParaRPr lang="en-US" altLang="zh-TW" sz="3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276" y="1196672"/>
                <a:ext cx="8523316" cy="5399718"/>
              </a:xfrm>
              <a:blipFill>
                <a:blip r:embed="rId4"/>
                <a:stretch>
                  <a:fillRect r="-3004" b="-10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接點 53"/>
          <p:cNvCxnSpPr/>
          <p:nvPr/>
        </p:nvCxnSpPr>
        <p:spPr>
          <a:xfrm flipV="1">
            <a:off x="5123955" y="3302000"/>
            <a:ext cx="1195565" cy="22719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Magic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437" y="1416487"/>
            <a:ext cx="8382615" cy="51342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altLang="zh-TW" sz="3600" dirty="0"/>
          </a:p>
          <a:p>
            <a:pPr lvl="2"/>
            <a:endParaRPr lang="en-US" altLang="zh-TW" sz="2800" dirty="0"/>
          </a:p>
          <a:p>
            <a:pPr marL="457200" lvl="1" indent="0">
              <a:buNone/>
            </a:pPr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5530187" y="5453074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>
            <a:off x="4854451" y="4837962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14364" y="6430044"/>
            <a:ext cx="1101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dim </a:t>
            </a:r>
            <a:r>
              <a:rPr lang="en-US" altLang="zh-TW" sz="2000" dirty="0" smtClean="0">
                <a:latin typeface="Script MT Bold"/>
                <a:cs typeface="Script MT Bold"/>
              </a:rPr>
              <a:t>S</a:t>
            </a:r>
            <a:r>
              <a:rPr lang="en-US" altLang="zh-TW" sz="2000" i="1" dirty="0" smtClean="0">
                <a:sym typeface="Symbol" pitchFamily="18" charset="2"/>
              </a:rPr>
              <a:t>=2 </a:t>
            </a:r>
            <a:endParaRPr lang="en-US" altLang="zh-TW" sz="2000" i="1" dirty="0">
              <a:sym typeface="Symbol" pitchFamily="18" charset="2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374092" y="5143198"/>
            <a:ext cx="1175151" cy="1345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2102517">
            <a:off x="4916867" y="4354682"/>
            <a:ext cx="2537114" cy="1668075"/>
          </a:xfrm>
          <a:prstGeom prst="rect">
            <a:avLst/>
          </a:prstGeom>
          <a:solidFill>
            <a:srgbClr val="FFC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11591" y="6436988"/>
            <a:ext cx="31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467791" y="5268408"/>
            <a:ext cx="31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135763" y="3023390"/>
            <a:ext cx="31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z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021835" y="5453074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6200000">
            <a:off x="346099" y="4837962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786709" y="5453074"/>
            <a:ext cx="44537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794578" y="4994447"/>
            <a:ext cx="4974" cy="44372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46008" y="5496492"/>
                <a:ext cx="698282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08" y="5496492"/>
                <a:ext cx="698282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096296" y="4739124"/>
                <a:ext cx="698282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96" y="4739124"/>
                <a:ext cx="698282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6295061" y="5268408"/>
            <a:ext cx="612280" cy="1746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891290" y="4836350"/>
                <a:ext cx="1197422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290" y="4836350"/>
                <a:ext cx="1197422" cy="585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單箭頭接點 29"/>
          <p:cNvCxnSpPr/>
          <p:nvPr/>
        </p:nvCxnSpPr>
        <p:spPr>
          <a:xfrm>
            <a:off x="6314364" y="5492193"/>
            <a:ext cx="449844" cy="50673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682369" y="5582441"/>
                <a:ext cx="1280492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69" y="5582441"/>
                <a:ext cx="1280492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5983437" y="3822238"/>
            <a:ext cx="90994" cy="90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526699" y="3300173"/>
            <a:ext cx="90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 </a:t>
            </a:r>
            <a:r>
              <a:rPr lang="zh-TW" altLang="en-US" dirty="0"/>
              <a:t>∉</a:t>
            </a:r>
            <a:r>
              <a:rPr lang="en-US" altLang="zh-TW" dirty="0" smtClean="0"/>
              <a:t> </a:t>
            </a:r>
            <a:r>
              <a:rPr lang="en-US" altLang="zh-TW" dirty="0">
                <a:latin typeface="Script MT Bold"/>
                <a:cs typeface="Script MT Bold"/>
              </a:rPr>
              <a:t>S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37" name="弧形 36"/>
          <p:cNvSpPr/>
          <p:nvPr/>
        </p:nvSpPr>
        <p:spPr>
          <a:xfrm rot="16968552">
            <a:off x="3650515" y="2826847"/>
            <a:ext cx="2284315" cy="3368626"/>
          </a:xfrm>
          <a:prstGeom prst="arc">
            <a:avLst>
              <a:gd name="adj1" fmla="val 16296986"/>
              <a:gd name="adj2" fmla="val 2747260"/>
            </a:avLst>
          </a:prstGeom>
          <a:ln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786052" y="3498011"/>
                <a:ext cx="686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b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52" y="3498011"/>
                <a:ext cx="686988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橢圓 38"/>
          <p:cNvSpPr/>
          <p:nvPr/>
        </p:nvSpPr>
        <p:spPr>
          <a:xfrm>
            <a:off x="3038552" y="4076096"/>
            <a:ext cx="90994" cy="90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565819" y="4138716"/>
                <a:ext cx="863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x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19" y="4138716"/>
                <a:ext cx="863419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4281095" y="3002444"/>
                <a:ext cx="792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95" y="3002444"/>
                <a:ext cx="792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橢圓 41"/>
          <p:cNvSpPr/>
          <p:nvPr/>
        </p:nvSpPr>
        <p:spPr>
          <a:xfrm>
            <a:off x="2844533" y="4963375"/>
            <a:ext cx="90994" cy="90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2592622" y="4744628"/>
            <a:ext cx="22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  </a:t>
            </a:r>
            <a:endParaRPr lang="zh-TW" altLang="en-US" dirty="0"/>
          </a:p>
        </p:txBody>
      </p:sp>
      <p:sp>
        <p:nvSpPr>
          <p:cNvPr id="44" name="弧形 43"/>
          <p:cNvSpPr/>
          <p:nvPr/>
        </p:nvSpPr>
        <p:spPr>
          <a:xfrm rot="5785978">
            <a:off x="2936937" y="2622445"/>
            <a:ext cx="1577479" cy="3610907"/>
          </a:xfrm>
          <a:prstGeom prst="arc">
            <a:avLst>
              <a:gd name="adj1" fmla="val 16296986"/>
              <a:gd name="adj2" fmla="val 2747260"/>
            </a:avLst>
          </a:prstGeom>
          <a:ln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5550564" y="4613824"/>
            <a:ext cx="90994" cy="90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542287" y="4590779"/>
                <a:ext cx="686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x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7" y="4590779"/>
                <a:ext cx="686988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單箭頭接點 47"/>
          <p:cNvCxnSpPr/>
          <p:nvPr/>
        </p:nvCxnSpPr>
        <p:spPr>
          <a:xfrm flipH="1" flipV="1">
            <a:off x="3174700" y="4143601"/>
            <a:ext cx="2366692" cy="5094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700401" y="4998927"/>
                <a:ext cx="79248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/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401" y="4998927"/>
                <a:ext cx="792480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050380" y="4081017"/>
                <a:ext cx="792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80" y="4081017"/>
                <a:ext cx="7924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1001663" y="1372368"/>
                <a:ext cx="7762240" cy="1384995"/>
              </a:xfrm>
              <a:prstGeom prst="rect">
                <a:avLst/>
              </a:prstGeom>
              <a:solidFill>
                <a:srgbClr val="FFFF00">
                  <a:alpha val="36863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latin typeface="Cambria Math" panose="02040503050406030204" pitchFamily="18" charset="0"/>
                  </a:rPr>
                  <a:t>Theorem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b  </a:t>
                </a:r>
                <a:r>
                  <a:rPr lang="zh-TW" altLang="en-US" sz="2800" dirty="0" smtClean="0"/>
                  <a:t>⟺  </a:t>
                </a:r>
                <a:r>
                  <a:rPr lang="en-US" altLang="zh-TW" sz="2800" dirty="0" smtClean="0"/>
                  <a:t>the line through b and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x is orthogonal to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>
                    <a:latin typeface="Script MT Bold"/>
                    <a:cs typeface="Script MT Bold"/>
                  </a:rPr>
                  <a:t>S</a:t>
                </a:r>
                <a:r>
                  <a:rPr lang="en-US" altLang="zh-TW" sz="2800" dirty="0" smtClean="0"/>
                  <a:t> </a:t>
                </a:r>
                <a:r>
                  <a:rPr lang="en-US" altLang="zh-TW" dirty="0" smtClean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63" y="1372368"/>
                <a:ext cx="7762240" cy="1384995"/>
              </a:xfrm>
              <a:prstGeom prst="rect">
                <a:avLst/>
              </a:prstGeom>
              <a:blipFill>
                <a:blip r:embed="rId14"/>
                <a:stretch>
                  <a:fillRect l="-1570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6353609" y="3260503"/>
                <a:ext cx="2829053" cy="1543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  <m:e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609" y="3260503"/>
                <a:ext cx="2829053" cy="15431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群組 59"/>
          <p:cNvGrpSpPr/>
          <p:nvPr/>
        </p:nvGrpSpPr>
        <p:grpSpPr>
          <a:xfrm>
            <a:off x="5687772" y="4527037"/>
            <a:ext cx="79660" cy="126000"/>
            <a:chOff x="5687772" y="4547165"/>
            <a:chExt cx="77252" cy="105871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5687772" y="4547165"/>
              <a:ext cx="77252" cy="309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H="1">
              <a:off x="5721737" y="4578112"/>
              <a:ext cx="43287" cy="749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6838972" y="876387"/>
                <a:ext cx="535403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altLang="zh-TW" sz="1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72" y="876387"/>
                <a:ext cx="535403" cy="7825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/>
      <p:bldP spid="14" grpId="0"/>
      <p:bldP spid="25" grpId="0"/>
      <p:bldP spid="26" grpId="0"/>
      <p:bldP spid="29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/>
      <p:bldP spid="49" grpId="0"/>
      <p:bldP spid="50" grpId="0"/>
      <p:bldP spid="51" grpId="0" animBg="1"/>
      <p:bldP spid="52" grpId="0"/>
      <p:bldP spid="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5169338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9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314" y="238147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Least Square Approximation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4000" dirty="0" smtClean="0"/>
              <a:t>(Chapter 6.4)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9536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about Dot Product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813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Let u and v be vectors, A be a matrix, and c be a scalar</a:t>
                </a:r>
                <a:endParaRPr lang="en-US" altLang="zh-TW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if and only 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𝑐𝑢</m:t>
                        </m:r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𝑐𝑣</m:t>
                        </m:r>
                      </m:e>
                    </m:d>
                  </m:oMath>
                </a14:m>
                <a:endParaRPr lang="en-US" altLang="zh-TW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𝑐𝑢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𝐴𝑢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8130"/>
              </a:xfrm>
              <a:blipFill rotWithShape="0">
                <a:blip r:embed="rId2"/>
                <a:stretch>
                  <a:fillRect l="-1005" t="-17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下箭號 5"/>
          <p:cNvSpPr/>
          <p:nvPr/>
        </p:nvSpPr>
        <p:spPr>
          <a:xfrm rot="5400000">
            <a:off x="2879678" y="2169994"/>
            <a:ext cx="464024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616657" y="2279176"/>
            <a:ext cx="414891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Connect norm and dot product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778000" y="5435600"/>
            <a:ext cx="13335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11500" y="5435600"/>
            <a:ext cx="14986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91050" y="5435600"/>
            <a:ext cx="14986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9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5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of Inconsistent </a:t>
            </a:r>
            <a:br>
              <a:rPr lang="en-US" altLang="zh-TW" dirty="0"/>
            </a:br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 is an inconsistent system of linear equations. </a:t>
            </a:r>
          </a:p>
          <a:p>
            <a:r>
              <a:rPr lang="en-US" altLang="zh-TW" sz="2400" b="1" dirty="0"/>
              <a:t>b</a:t>
            </a:r>
            <a:r>
              <a:rPr lang="en-US" altLang="zh-TW" sz="2400" dirty="0"/>
              <a:t> is not in the column space of A</a:t>
            </a:r>
          </a:p>
          <a:p>
            <a:r>
              <a:rPr lang="en-US" altLang="zh-TW" sz="2400" dirty="0"/>
              <a:t>Find vector </a:t>
            </a:r>
            <a:r>
              <a:rPr lang="en-US" altLang="zh-TW" sz="2400" b="1" dirty="0"/>
              <a:t>z</a:t>
            </a:r>
            <a:r>
              <a:rPr lang="en-US" altLang="zh-TW" sz="2400" dirty="0"/>
              <a:t> minimizing 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  <a:endParaRPr lang="zh-TW" altLang="en-US" sz="2400" dirty="0"/>
          </a:p>
        </p:txBody>
      </p:sp>
      <p:sp>
        <p:nvSpPr>
          <p:cNvPr id="5" name="AutoShape 4" descr="50%"/>
          <p:cNvSpPr>
            <a:spLocks noChangeArrowheads="1"/>
          </p:cNvSpPr>
          <p:nvPr/>
        </p:nvSpPr>
        <p:spPr bwMode="auto">
          <a:xfrm>
            <a:off x="1880288" y="3905249"/>
            <a:ext cx="5726112" cy="2406650"/>
          </a:xfrm>
          <a:prstGeom prst="parallelogram">
            <a:avLst>
              <a:gd name="adj" fmla="val 59482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78788" y="5095874"/>
            <a:ext cx="2044700" cy="876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15550" y="3549649"/>
            <a:ext cx="2058987" cy="154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85138" y="3535362"/>
            <a:ext cx="2025650" cy="2430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596250" y="5094287"/>
            <a:ext cx="4094162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01238" y="4862512"/>
            <a:ext cx="209550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407588" y="4946649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10788" y="5097462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13963" y="3560762"/>
            <a:ext cx="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29838" y="4857749"/>
            <a:ext cx="260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890188" y="4857749"/>
            <a:ext cx="0" cy="231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48495" y="5502571"/>
            <a:ext cx="39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128881" y="3346598"/>
            <a:ext cx="34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b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72000" y="4312919"/>
            <a:ext cx="151996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252798" y="3716318"/>
            <a:ext cx="153920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648924" y="4857749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372912" y="5792787"/>
            <a:ext cx="165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i="1" dirty="0"/>
              <a:t>W</a:t>
            </a:r>
            <a:r>
              <a:rPr lang="en-US" altLang="zh-TW" sz="2400" dirty="0"/>
              <a:t> = Col </a:t>
            </a:r>
            <a:r>
              <a:rPr lang="en-US" altLang="zh-TW" sz="2400" i="1" dirty="0"/>
              <a:t>A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4464514" y="5103812"/>
            <a:ext cx="1282723" cy="990599"/>
            <a:chOff x="4464514" y="5103812"/>
            <a:chExt cx="1282723" cy="990599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464514" y="5632746"/>
              <a:ext cx="1282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i="1" dirty="0" err="1"/>
                <a:t>A</a:t>
              </a:r>
              <a:r>
                <a:rPr lang="en-US" altLang="zh-TW" sz="2400" b="1" dirty="0" err="1"/>
                <a:t>z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=</a:t>
              </a:r>
              <a:r>
                <a:rPr lang="en-US" altLang="zh-TW" sz="2400" dirty="0"/>
                <a:t> </a:t>
              </a:r>
              <a:r>
                <a:rPr lang="en-US" altLang="zh-TW" sz="2400" i="1" dirty="0" err="1"/>
                <a:t>P</a:t>
              </a:r>
              <a:r>
                <a:rPr lang="en-US" altLang="zh-TW" sz="2400" i="1" baseline="-25000" dirty="0" err="1"/>
                <a:t>W</a:t>
              </a:r>
              <a:r>
                <a:rPr lang="en-US" altLang="zh-TW" sz="2400" b="1" dirty="0" err="1"/>
                <a:t>b</a:t>
              </a:r>
              <a:endParaRPr lang="en-US" altLang="zh-TW" sz="2400" b="1" dirty="0"/>
            </a:p>
          </p:txBody>
        </p:sp>
        <p:cxnSp>
          <p:nvCxnSpPr>
            <p:cNvPr id="25" name="直線單箭頭接點 24"/>
            <p:cNvCxnSpPr>
              <a:stCxn id="13" idx="1"/>
            </p:cNvCxnSpPr>
            <p:nvPr/>
          </p:nvCxnSpPr>
          <p:spPr>
            <a:xfrm>
              <a:off x="4613964" y="5103812"/>
              <a:ext cx="401624" cy="638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36812" y="1825625"/>
            <a:ext cx="1686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   data pairs:</a:t>
            </a:r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1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2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endParaRPr lang="en-US" altLang="zh-TW" sz="2400" dirty="0"/>
          </a:p>
          <a:p>
            <a:r>
              <a:rPr lang="en-US" altLang="zh-TW" sz="2400" dirty="0"/>
              <a:t>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i</a:t>
            </a:r>
            <a:endParaRPr lang="en-US" altLang="zh-TW" sz="2400" i="1" baseline="-25000" dirty="0"/>
          </a:p>
          <a:p>
            <a:r>
              <a:rPr lang="en-US" altLang="zh-TW" sz="2400" i="1" baseline="-25000" dirty="0"/>
              <a:t>     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943" y="5678914"/>
            <a:ext cx="8640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the “least-square line” </a:t>
            </a:r>
            <a:r>
              <a:rPr lang="en-US" altLang="zh-TW" sz="2800" i="1" dirty="0"/>
              <a:t>y</a:t>
            </a:r>
            <a:r>
              <a:rPr lang="en-US" altLang="zh-TW" sz="2800" dirty="0"/>
              <a:t> =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 +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i="1" dirty="0"/>
              <a:t>x</a:t>
            </a:r>
            <a:r>
              <a:rPr lang="en-US" altLang="zh-TW" sz="2800" dirty="0"/>
              <a:t> to best fit the data</a:t>
            </a:r>
            <a:endParaRPr lang="en-US" altLang="zh-TW" sz="2800" baseline="-25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022600" y="3632200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16200000" flipV="1">
            <a:off x="2189164" y="2942431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69184" y="4133949"/>
            <a:ext cx="1447800" cy="47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predict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4500" y="4133949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59498" y="4594459"/>
            <a:ext cx="33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今天股票</a:t>
            </a:r>
            <a:r>
              <a:rPr lang="en-US" altLang="zh-TW" sz="2400" dirty="0"/>
              <a:t>,</a:t>
            </a:r>
            <a:r>
              <a:rPr lang="zh-TW" altLang="en-US" sz="2400" dirty="0"/>
              <a:t>明天股票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59498" y="5056124"/>
            <a:ext cx="31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</a:t>
            </a:r>
            <a:r>
              <a:rPr lang="en-US" altLang="zh-TW" sz="2400" dirty="0"/>
              <a:t>PM2.5,</a:t>
            </a:r>
            <a:r>
              <a:rPr lang="zh-TW" altLang="en-US" sz="2400" dirty="0"/>
              <a:t>明天</a:t>
            </a:r>
            <a:r>
              <a:rPr lang="en-US" altLang="zh-TW" sz="2400" dirty="0"/>
              <a:t>PM2.5)</a:t>
            </a:r>
            <a:endParaRPr lang="zh-TW" altLang="en-US" sz="24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63890" y="6202134"/>
            <a:ext cx="176061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Regression</a:t>
            </a:r>
            <a:endParaRPr lang="en-US" altLang="zh-TW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7307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26891"/>
            <a:ext cx="7962900" cy="317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84875" y="464103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716" r="-135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12091" y="3937276"/>
            <a:ext cx="133952" cy="133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86050" y="1814786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2736802" y="4250205"/>
            <a:ext cx="8537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06" y="2275293"/>
            <a:ext cx="3435382" cy="176804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471" y="5127997"/>
            <a:ext cx="1171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1" grpId="0" animBg="1"/>
      <p:bldP spid="9" grpId="0" animBg="1"/>
      <p:bldP spid="22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4516822"/>
            <a:ext cx="3686175" cy="733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9836" y="430608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9836" y="1934071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5" y="2395736"/>
            <a:ext cx="3205305" cy="1649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432" y="4793047"/>
            <a:ext cx="1171575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490" y="2154718"/>
            <a:ext cx="4045065" cy="4616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490" y="2827177"/>
            <a:ext cx="4643638" cy="153789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65366" y="5753754"/>
            <a:ext cx="5052986" cy="5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(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+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2</a:t>
            </a:r>
            <a:r>
              <a:rPr lang="en-US" altLang="zh-TW" sz="2800" b="1" dirty="0">
                <a:sym typeface="Symbol" pitchFamily="18" charset="2"/>
              </a:rPr>
              <a:t>)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6973935" y="1898048"/>
            <a:ext cx="136936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2432" y="2479362"/>
            <a:ext cx="364858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00453" y="2479362"/>
            <a:ext cx="610012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33062" y="2479362"/>
            <a:ext cx="673737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07494" y="2808216"/>
            <a:ext cx="1368730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46021" y="2808216"/>
            <a:ext cx="1437790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53608" y="2808216"/>
            <a:ext cx="1514519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4829175" y="2560830"/>
            <a:ext cx="244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72075" y="2560830"/>
            <a:ext cx="7715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1691" y="2560830"/>
            <a:ext cx="9122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9112" y="-55130"/>
            <a:ext cx="7886700" cy="1325563"/>
          </a:xfrm>
        </p:spPr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4334" y="2553829"/>
            <a:ext cx="209063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43" y="4007645"/>
            <a:ext cx="4314825" cy="858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743" y="2141959"/>
            <a:ext cx="4429125" cy="1466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7852" y="2030609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</a:t>
            </a:r>
            <a:r>
              <a:rPr lang="en-US" altLang="zh-TW" sz="2800" b="1" dirty="0"/>
              <a:t>a</a:t>
            </a:r>
            <a:r>
              <a:rPr lang="en-US" altLang="zh-TW" sz="2800" dirty="0"/>
              <a:t> minimizing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98449" y="459525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find </a:t>
            </a:r>
            <a:r>
              <a:rPr lang="en-US" altLang="zh-TW" sz="2400" b="1" dirty="0">
                <a:solidFill>
                  <a:srgbClr val="FF0000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such that </a:t>
            </a:r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= </a:t>
            </a:r>
            <a:r>
              <a:rPr lang="en-US" altLang="zh-TW" sz="2400" i="1" dirty="0" err="1">
                <a:solidFill>
                  <a:srgbClr val="FF0000"/>
                </a:solidFill>
              </a:rPr>
              <a:t>P</a:t>
            </a:r>
            <a:r>
              <a:rPr lang="en-US" altLang="zh-TW" sz="2400" i="1" baseline="-25000" dirty="0" err="1">
                <a:solidFill>
                  <a:srgbClr val="FF0000"/>
                </a:solidFill>
              </a:rPr>
              <a:t>W</a:t>
            </a:r>
            <a:r>
              <a:rPr lang="en-US" altLang="zh-TW" sz="2400" b="1" dirty="0" err="1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endParaRPr lang="en-US" altLang="zh-TW" sz="2400" dirty="0"/>
          </a:p>
        </p:txBody>
      </p:sp>
      <p:sp>
        <p:nvSpPr>
          <p:cNvPr id="9" name="矩形 8"/>
          <p:cNvSpPr/>
          <p:nvPr/>
        </p:nvSpPr>
        <p:spPr>
          <a:xfrm>
            <a:off x="554794" y="320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</a:rPr>
              <a:t>B </a:t>
            </a:r>
            <a:r>
              <a:rPr lang="en-US" altLang="zh-TW" sz="2400" dirty="0"/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baseline="-250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89188" y="3221703"/>
            <a:ext cx="258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 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98449" y="3723812"/>
            <a:ext cx="407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is the orthogonal projection of </a:t>
            </a:r>
            <a:r>
              <a:rPr lang="en-US" altLang="zh-TW" sz="2400" b="1" dirty="0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on </a:t>
            </a:r>
            <a:r>
              <a:rPr lang="en-US" altLang="zh-TW" sz="2400" i="1" dirty="0">
                <a:solidFill>
                  <a:srgbClr val="FF0000"/>
                </a:solidFill>
              </a:rPr>
              <a:t>W</a:t>
            </a:r>
            <a:r>
              <a:rPr lang="en-US" altLang="zh-TW" sz="2400" dirty="0">
                <a:solidFill>
                  <a:srgbClr val="FF0000"/>
                </a:solidFill>
              </a:rPr>
              <a:t> = Span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</a:rPr>
              <a:t>B</a:t>
            </a:r>
            <a:r>
              <a:rPr lang="en-US" altLang="zh-TW" sz="2400" i="1" baseline="-25000" dirty="0"/>
              <a:t> </a:t>
            </a:r>
            <a:r>
              <a:rPr lang="en-US" altLang="zh-TW" sz="2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3193E3-CA2C-4FF8-8CCB-1DFAB592A4B8}"/>
                  </a:ext>
                </a:extLst>
              </p:cNvPr>
              <p:cNvSpPr txBox="1"/>
              <p:nvPr/>
            </p:nvSpPr>
            <p:spPr>
              <a:xfrm>
                <a:off x="1376490" y="5509348"/>
                <a:ext cx="3156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3193E3-CA2C-4FF8-8CCB-1DFAB592A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90" y="5509348"/>
                <a:ext cx="31564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4529719-6923-41B8-974F-A5BCF1DCB98E}"/>
                  </a:ext>
                </a:extLst>
              </p:cNvPr>
              <p:cNvSpPr txBox="1"/>
              <p:nvPr/>
            </p:nvSpPr>
            <p:spPr>
              <a:xfrm>
                <a:off x="5124824" y="5509348"/>
                <a:ext cx="27110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4529719-6923-41B8-974F-A5BCF1DCB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824" y="5509348"/>
                <a:ext cx="271106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9" descr="50%"/>
          <p:cNvSpPr>
            <a:spLocks noChangeArrowheads="1"/>
          </p:cNvSpPr>
          <p:nvPr/>
        </p:nvSpPr>
        <p:spPr bwMode="auto">
          <a:xfrm>
            <a:off x="5482783" y="673229"/>
            <a:ext cx="3661217" cy="1258506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6551231" y="1180297"/>
            <a:ext cx="1271454" cy="36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7562696" y="379985"/>
            <a:ext cx="263551" cy="79725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6554793" y="379985"/>
            <a:ext cx="1007903" cy="11577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7687348" y="1085604"/>
            <a:ext cx="96160" cy="27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690910" y="1110041"/>
            <a:ext cx="28492" cy="94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328638" y="1406481"/>
            <a:ext cx="377518" cy="28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43921"/>
              </p:ext>
            </p:extLst>
          </p:nvPr>
        </p:nvGraphicFramePr>
        <p:xfrm>
          <a:off x="6130975" y="360130"/>
          <a:ext cx="197663" cy="31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方程式" r:id="rId7" imgW="114120" imgH="215640" progId="Equation.3">
                  <p:embed/>
                </p:oleObj>
              </mc:Choice>
              <mc:Fallback>
                <p:oleObj name="方程式" r:id="rId7" imgW="114120" imgH="215640" progId="Equation.3">
                  <p:embed/>
                  <p:pic>
                    <p:nvPicPr>
                      <p:cNvPr id="3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75" y="360130"/>
                        <a:ext cx="197663" cy="319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47226" y="1395659"/>
            <a:ext cx="1051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Col(</a:t>
            </a:r>
            <a:r>
              <a:rPr lang="en-US" altLang="zh-TW" sz="2800" i="1" dirty="0" smtClean="0"/>
              <a:t>C</a:t>
            </a:r>
            <a:r>
              <a:rPr lang="en-US" altLang="zh-TW" sz="2800" dirty="0" smtClean="0"/>
              <a:t>)</a:t>
            </a:r>
            <a:endParaRPr lang="en-US" altLang="zh-TW" sz="2800" b="1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187608" y="20627"/>
            <a:ext cx="346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y</a:t>
            </a:r>
            <a:endParaRPr lang="en-US" altLang="zh-TW" sz="2800" b="1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764499" y="80774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C</a:t>
            </a:r>
            <a:r>
              <a:rPr lang="en-US" altLang="zh-TW" sz="2800" dirty="0" smtClean="0"/>
              <a:t>a</a:t>
            </a:r>
            <a:endParaRPr lang="en-US" altLang="zh-TW" sz="2800" b="1" dirty="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426700" y="6204592"/>
            <a:ext cx="2409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Pseudo-Inverse</a:t>
            </a:r>
            <a:endParaRPr lang="en-US" altLang="zh-TW" sz="2800" b="1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>
            <a:endCxn id="14" idx="2"/>
          </p:cNvCxnSpPr>
          <p:nvPr/>
        </p:nvCxnSpPr>
        <p:spPr>
          <a:xfrm flipV="1">
            <a:off x="6328638" y="5940235"/>
            <a:ext cx="151717" cy="264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5" name="Picture 2" descr="http://www.impulsemotor.com/images/pro_connecting_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3" y="365126"/>
            <a:ext cx="373243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4925993"/>
            <a:ext cx="1768617" cy="1452013"/>
          </a:xfrm>
          <a:prstGeom prst="rect">
            <a:avLst/>
          </a:prstGeom>
        </p:spPr>
      </p:pic>
      <p:pic>
        <p:nvPicPr>
          <p:cNvPr id="8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6" y="4925992"/>
            <a:ext cx="1375591" cy="1452013"/>
          </a:xfrm>
          <a:prstGeom prst="rect">
            <a:avLst/>
          </a:prstGeom>
        </p:spPr>
      </p:pic>
      <p:pic>
        <p:nvPicPr>
          <p:cNvPr id="9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2982396"/>
            <a:ext cx="3962400" cy="6223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08352" y="4664175"/>
            <a:ext cx="384991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Prediction: </a:t>
            </a:r>
          </a:p>
          <a:p>
            <a:r>
              <a:rPr lang="en-US" altLang="zh-TW" sz="2400" dirty="0"/>
              <a:t>if the rough weight is 2.65, </a:t>
            </a:r>
          </a:p>
          <a:p>
            <a:r>
              <a:rPr lang="en-US" altLang="zh-TW" sz="2400" dirty="0"/>
              <a:t>the finished weight is </a:t>
            </a:r>
          </a:p>
          <a:p>
            <a:r>
              <a:rPr lang="en-US" altLang="zh-TW" sz="2400" dirty="0"/>
              <a:t>0.056 +0.745(2.65) = 2.030.</a:t>
            </a:r>
          </a:p>
        </p:txBody>
      </p:sp>
      <p:sp>
        <p:nvSpPr>
          <p:cNvPr id="11" name="矩形 10"/>
          <p:cNvSpPr/>
          <p:nvPr/>
        </p:nvSpPr>
        <p:spPr>
          <a:xfrm>
            <a:off x="5215995" y="3926983"/>
            <a:ext cx="3347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0.056 + 0.745</a:t>
            </a:r>
            <a:r>
              <a:rPr lang="en-US" altLang="zh-TW" sz="2400" i="1" dirty="0"/>
              <a:t>x</a:t>
            </a:r>
            <a:r>
              <a:rPr lang="en-US" altLang="zh-TW" sz="2400" dirty="0"/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24238" y="6233835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(estimation)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14" y="1946206"/>
            <a:ext cx="3648593" cy="2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4" name="Picture 2" descr="https://upload.wikimedia.org/wikipedia/commons/thumb/9/94/Linear_least_squares2.png/800px-Linear_least_squar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3" y="2866768"/>
            <a:ext cx="3051209" cy="36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48038" y="3349109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3" y="3257596"/>
            <a:ext cx="4065877" cy="123079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75" y="4788963"/>
            <a:ext cx="2362200" cy="5238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1" y="5477102"/>
            <a:ext cx="3133367" cy="1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" y="436562"/>
            <a:ext cx="4021315" cy="521656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9" y="2023182"/>
            <a:ext cx="2832100" cy="168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5" y="1993235"/>
            <a:ext cx="1524000" cy="1689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4488" y="5791948"/>
            <a:ext cx="818286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Best fitting polynomial of any desired maximum degree may be</a:t>
            </a:r>
          </a:p>
          <a:p>
            <a:r>
              <a:rPr lang="en-US" altLang="zh-TW" sz="2400" dirty="0"/>
              <a:t>found with the same method.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355" y="643945"/>
            <a:ext cx="4986664" cy="1082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=101.00+29.77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−16.11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4" t="-1667" r="-14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44488" y="3451503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658619" y="436562"/>
            <a:ext cx="2135104" cy="143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Multivariable 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7134" y="5988733"/>
            <a:ext cx="784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http://www.palass.org/publications/newsletter/palaeomath-101/palaeomath-part-4-regression-iv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82" y="2024747"/>
            <a:ext cx="508635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77" r="-967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769" r="-76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355" r="-96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9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tex-image-1.pdf">
            <a:extLst>
              <a:ext uri="{FF2B5EF4-FFF2-40B4-BE49-F238E27FC236}">
                <a16:creationId xmlns:a16="http://schemas.microsoft.com/office/drawing/2014/main" id="{C5598FA2-B194-49DE-BAE9-6FB4CD8DB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25" y="1353339"/>
            <a:ext cx="1511300" cy="279400"/>
          </a:xfrm>
          <a:prstGeom prst="rect">
            <a:avLst/>
          </a:prstGeom>
        </p:spPr>
      </p:pic>
      <p:pic>
        <p:nvPicPr>
          <p:cNvPr id="5" name="Picture 3" descr="latex-image-1.pdf">
            <a:extLst>
              <a:ext uri="{FF2B5EF4-FFF2-40B4-BE49-F238E27FC236}">
                <a16:creationId xmlns:a16="http://schemas.microsoft.com/office/drawing/2014/main" id="{FFA595F1-EFDE-4E56-B2B2-490AF2DD2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69" y="5718815"/>
            <a:ext cx="3251200" cy="2794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2E4CE43-1A0E-4102-9C14-F3A46BE3A20E}"/>
              </a:ext>
            </a:extLst>
          </p:cNvPr>
          <p:cNvSpPr txBox="1"/>
          <p:nvPr/>
        </p:nvSpPr>
        <p:spPr>
          <a:xfrm>
            <a:off x="3868147" y="115279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015295-AAA8-492D-A1F6-1985C6D0BE88}"/>
              </a:ext>
            </a:extLst>
          </p:cNvPr>
          <p:cNvSpPr/>
          <p:nvPr/>
        </p:nvSpPr>
        <p:spPr>
          <a:xfrm>
            <a:off x="702736" y="1246554"/>
            <a:ext cx="124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E4CD1EC-0DC5-4F73-825D-12D65BA6CFE6}"/>
                  </a:ext>
                </a:extLst>
              </p:cNvPr>
              <p:cNvSpPr txBox="1"/>
              <p:nvPr/>
            </p:nvSpPr>
            <p:spPr>
              <a:xfrm>
                <a:off x="1758811" y="2281701"/>
                <a:ext cx="3567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E4CD1EC-0DC5-4F73-825D-12D65BA6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1" y="2281701"/>
                <a:ext cx="356752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26024CC-A0F3-4DCB-9D4D-0E4779F3E474}"/>
                  </a:ext>
                </a:extLst>
              </p:cNvPr>
              <p:cNvSpPr txBox="1"/>
              <p:nvPr/>
            </p:nvSpPr>
            <p:spPr>
              <a:xfrm>
                <a:off x="1758811" y="3052039"/>
                <a:ext cx="6560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26024CC-A0F3-4DCB-9D4D-0E4779F3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1" y="3052039"/>
                <a:ext cx="6560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946804E-A64F-4396-8862-F97F91F920C8}"/>
                  </a:ext>
                </a:extLst>
              </p:cNvPr>
              <p:cNvSpPr txBox="1"/>
              <p:nvPr/>
            </p:nvSpPr>
            <p:spPr>
              <a:xfrm>
                <a:off x="1758811" y="3892464"/>
                <a:ext cx="6560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946804E-A64F-4396-8862-F97F91F9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1" y="3892464"/>
                <a:ext cx="65605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3E7D4CC-85CC-484D-99B0-327BC4896F11}"/>
                  </a:ext>
                </a:extLst>
              </p:cNvPr>
              <p:cNvSpPr txBox="1"/>
              <p:nvPr/>
            </p:nvSpPr>
            <p:spPr>
              <a:xfrm>
                <a:off x="2357202" y="4650860"/>
                <a:ext cx="960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3E7D4CC-85CC-484D-99B0-327BC4896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02" y="4650860"/>
                <a:ext cx="96094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56FF0F1-28FB-49C7-BD2C-E1BB1F7A8B80}"/>
                  </a:ext>
                </a:extLst>
              </p:cNvPr>
              <p:cNvSpPr txBox="1"/>
              <p:nvPr/>
            </p:nvSpPr>
            <p:spPr>
              <a:xfrm>
                <a:off x="6437042" y="4650861"/>
                <a:ext cx="960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56FF0F1-28FB-49C7-BD2C-E1BB1F7A8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42" y="4650861"/>
                <a:ext cx="96094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3180793-2614-4549-A63D-461B227FE701}"/>
                  </a:ext>
                </a:extLst>
              </p:cNvPr>
              <p:cNvSpPr txBox="1"/>
              <p:nvPr/>
            </p:nvSpPr>
            <p:spPr>
              <a:xfrm>
                <a:off x="3954107" y="4650861"/>
                <a:ext cx="1516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3180793-2614-4549-A63D-461B227F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07" y="4650861"/>
                <a:ext cx="151650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F60E2C7-8ADB-4DE4-A9D7-4A597D0F80DB}"/>
              </a:ext>
            </a:extLst>
          </p:cNvPr>
          <p:cNvCxnSpPr/>
          <p:nvPr/>
        </p:nvCxnSpPr>
        <p:spPr>
          <a:xfrm>
            <a:off x="2743200" y="4354129"/>
            <a:ext cx="0" cy="29673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71CCFAD-7FDA-40C6-A413-3B905D965732}"/>
              </a:ext>
            </a:extLst>
          </p:cNvPr>
          <p:cNvCxnSpPr/>
          <p:nvPr/>
        </p:nvCxnSpPr>
        <p:spPr>
          <a:xfrm>
            <a:off x="6821117" y="4354128"/>
            <a:ext cx="0" cy="29673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大括弧 17">
            <a:extLst>
              <a:ext uri="{FF2B5EF4-FFF2-40B4-BE49-F238E27FC236}">
                <a16:creationId xmlns:a16="http://schemas.microsoft.com/office/drawing/2014/main" id="{83B23632-AF6D-480C-A6A9-EDB2F0BD80DD}"/>
              </a:ext>
            </a:extLst>
          </p:cNvPr>
          <p:cNvSpPr/>
          <p:nvPr/>
        </p:nvSpPr>
        <p:spPr>
          <a:xfrm rot="5400000">
            <a:off x="4583268" y="3313534"/>
            <a:ext cx="296732" cy="2377919"/>
          </a:xfrm>
          <a:prstGeom prst="rightBrace">
            <a:avLst>
              <a:gd name="adj1" fmla="val 492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4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4" grpId="0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67795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Orthogonal Matrices &amp;</a:t>
            </a:r>
            <a:br>
              <a:rPr lang="en-US" altLang="zh-TW" b="1" dirty="0"/>
            </a:br>
            <a:r>
              <a:rPr lang="en-US" altLang="zh-TW" b="1" dirty="0"/>
              <a:t>Symmetric </a:t>
            </a:r>
            <a:r>
              <a:rPr lang="en-US" altLang="zh-TW" b="1" dirty="0" smtClean="0"/>
              <a:t>Matrices</a:t>
            </a:r>
            <a:br>
              <a:rPr lang="en-US" altLang="zh-TW" b="1" dirty="0" smtClean="0"/>
            </a:br>
            <a:r>
              <a:rPr lang="en-US" altLang="zh-TW" sz="4000" dirty="0"/>
              <a:t>(Chapter </a:t>
            </a:r>
            <a:r>
              <a:rPr lang="en-US" altLang="zh-TW" sz="4000" dirty="0" smtClean="0"/>
              <a:t>6.5, 6.6)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6327" y="4832905"/>
            <a:ext cx="6858000" cy="1655762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262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609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28650" y="1825625"/>
            <a:ext cx="7886700" cy="1776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7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</a:t>
            </a:r>
            <a:r>
              <a:rPr lang="en-US" altLang="zh-TW" dirty="0" err="1">
                <a:solidFill>
                  <a:srgbClr val="FF0000"/>
                </a:solidFill>
              </a:rPr>
              <a:t>nxn</a:t>
            </a:r>
            <a:r>
              <a:rPr lang="en-US" altLang="zh-TW" dirty="0"/>
              <a:t> matrix Q is called an </a:t>
            </a:r>
            <a:r>
              <a:rPr lang="en-US" altLang="zh-TW" b="1" dirty="0"/>
              <a:t>orthogonal matrix </a:t>
            </a:r>
            <a:r>
              <a:rPr lang="en-US" altLang="zh-TW" dirty="0"/>
              <a:t>if the columns of Q are </a:t>
            </a:r>
            <a:r>
              <a:rPr lang="en-US" altLang="zh-TW" dirty="0">
                <a:solidFill>
                  <a:srgbClr val="FF0000"/>
                </a:solidFill>
              </a:rPr>
              <a:t>orthonormal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Orthogonal operator: standard matrix is an orthogonal matrix.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528441" y="4792278"/>
            <a:ext cx="6397239" cy="747528"/>
            <a:chOff x="1054930" y="2826658"/>
            <a:chExt cx="6397239" cy="747528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300537" y="2969589"/>
              <a:ext cx="31516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is an orthogonal matrix.</a:t>
              </a:r>
            </a:p>
          </p:txBody>
        </p:sp>
        <p:pic>
          <p:nvPicPr>
            <p:cNvPr id="5" name="Picture 18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30" y="2826658"/>
              <a:ext cx="3096902" cy="74752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522435" y="5634523"/>
            <a:ext cx="1968285" cy="542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408117" y="4114902"/>
            <a:ext cx="849520" cy="5424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unit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641200" y="4114902"/>
            <a:ext cx="849520" cy="5424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unit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1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Norm-preserving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linear operator is norm-preserving if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00338" y="2489446"/>
                <a:ext cx="22593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38" y="2489446"/>
                <a:ext cx="225933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343525" y="2443279"/>
            <a:ext cx="23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all u</a:t>
            </a:r>
            <a:endParaRPr lang="zh-TW" altLang="en-US" sz="2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8650" y="3609790"/>
            <a:ext cx="77285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Example: linear operator </a:t>
            </a:r>
            <a:r>
              <a:rPr lang="en-US" altLang="zh-TW" sz="2400" i="1" dirty="0"/>
              <a:t>T</a:t>
            </a:r>
            <a:r>
              <a:rPr lang="en-US" altLang="zh-TW" sz="2400" dirty="0"/>
              <a:t>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/>
              <a:t> that rotates a vector by </a:t>
            </a:r>
            <a:r>
              <a:rPr lang="en-US" altLang="zh-TW" sz="2400" dirty="0">
                <a:sym typeface="Symbol" pitchFamily="18" charset="2"/>
              </a:rPr>
              <a:t>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                  </a:t>
            </a:r>
            <a:r>
              <a:rPr lang="en-US" altLang="zh-TW" sz="2400" dirty="0">
                <a:sym typeface="Symbol" pitchFamily="18" charset="2"/>
              </a:rPr>
              <a:t> Is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norm-preserving?</a:t>
            </a:r>
            <a:endParaRPr lang="en-US" altLang="zh-TW" sz="2400" dirty="0"/>
          </a:p>
        </p:txBody>
      </p:sp>
      <p:pic>
        <p:nvPicPr>
          <p:cNvPr id="8" name="Picture 10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05" y="4448353"/>
            <a:ext cx="3429793" cy="82788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28650" y="5515987"/>
            <a:ext cx="50252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Example: linear operator </a:t>
            </a:r>
            <a:r>
              <a:rPr lang="en-US" altLang="zh-TW" sz="2400" i="1" dirty="0"/>
              <a:t>T</a:t>
            </a:r>
            <a:r>
              <a:rPr lang="en-US" altLang="zh-TW" sz="2400" dirty="0"/>
              <a:t> is reflection</a:t>
            </a:r>
          </a:p>
          <a:p>
            <a:r>
              <a:rPr lang="en-US" altLang="zh-TW" sz="2400" dirty="0"/>
              <a:t>                  </a:t>
            </a:r>
            <a:r>
              <a:rPr lang="en-US" altLang="zh-TW" sz="2400" dirty="0">
                <a:sym typeface="Symbol" pitchFamily="18" charset="2"/>
              </a:rPr>
              <a:t> Is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norm-preserving?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951688" y="5553830"/>
                <a:ext cx="217646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688" y="5553830"/>
                <a:ext cx="2176462" cy="708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8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Norm-preserving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linear operator is norm-preserving if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00338" y="2489446"/>
                <a:ext cx="22593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38" y="2489446"/>
                <a:ext cx="225933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343525" y="2443279"/>
            <a:ext cx="23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all u</a:t>
            </a:r>
            <a:endParaRPr lang="zh-TW" alt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1839" y="5053846"/>
            <a:ext cx="84850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Example: linear operator </a:t>
            </a:r>
            <a:r>
              <a:rPr lang="en-US" altLang="zh-TW" sz="2400" i="1" dirty="0"/>
              <a:t>U</a:t>
            </a:r>
            <a:r>
              <a:rPr lang="en-US" altLang="zh-TW" sz="2400" dirty="0"/>
              <a:t>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n</a:t>
            </a:r>
            <a:r>
              <a:rPr lang="en-US" altLang="zh-TW" sz="2400" dirty="0"/>
              <a:t> that has an eigenvalue </a:t>
            </a:r>
            <a:r>
              <a:rPr lang="en-US" altLang="zh-TW" sz="2400" dirty="0">
                <a:sym typeface="Symbol" pitchFamily="18" charset="2"/>
              </a:rPr>
              <a:t>  ±1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                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U</a:t>
            </a:r>
            <a:r>
              <a:rPr lang="en-US" altLang="zh-TW" sz="2400" dirty="0">
                <a:sym typeface="Symbol" pitchFamily="18" charset="2"/>
              </a:rPr>
              <a:t> is 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not</a:t>
            </a:r>
            <a:r>
              <a:rPr lang="en-US" altLang="zh-TW" sz="2400" dirty="0">
                <a:sym typeface="Symbol" pitchFamily="18" charset="2"/>
              </a:rPr>
              <a:t> norm-preserving, since for the corresponding</a:t>
            </a:r>
          </a:p>
          <a:p>
            <a:r>
              <a:rPr lang="en-US" altLang="zh-TW" sz="2400" dirty="0">
                <a:sym typeface="Symbol" pitchFamily="18" charset="2"/>
              </a:rPr>
              <a:t>                      eigenvector 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, </a:t>
            </a:r>
            <a:r>
              <a:rPr lang="en-US" altLang="zh-TW" sz="2400" i="1" dirty="0"/>
              <a:t>U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) = 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 = ·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  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.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1839" y="3802497"/>
            <a:ext cx="509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Example: linear operator </a:t>
            </a:r>
            <a:r>
              <a:rPr lang="en-US" altLang="zh-TW" sz="2400" i="1" dirty="0"/>
              <a:t>T</a:t>
            </a:r>
            <a:r>
              <a:rPr lang="en-US" altLang="zh-TW" sz="2400" dirty="0"/>
              <a:t> is projection</a:t>
            </a:r>
          </a:p>
          <a:p>
            <a:r>
              <a:rPr lang="en-US" altLang="zh-TW" sz="2400" dirty="0"/>
              <a:t>                  </a:t>
            </a:r>
            <a:r>
              <a:rPr lang="en-US" altLang="zh-TW" sz="2400" dirty="0">
                <a:sym typeface="Symbol" pitchFamily="18" charset="2"/>
              </a:rPr>
              <a:t> Is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norm-preserving?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26247" y="3865109"/>
                <a:ext cx="217646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247" y="3865109"/>
                <a:ext cx="2176462" cy="705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487837" y="5517397"/>
            <a:ext cx="7237709" cy="97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Norm-preserving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Necessary conditions: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788" y="2463118"/>
            <a:ext cx="229448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Norm-preserving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5926563" y="2483917"/>
            <a:ext cx="942975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3722717" y="2603948"/>
            <a:ext cx="2114549" cy="2857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3715573" y="3024634"/>
            <a:ext cx="2114549" cy="2857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439319" y="3238148"/>
            <a:ext cx="7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???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973187" y="4472361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="1" dirty="0" err="1"/>
              <a:t>q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 = </a:t>
            </a:r>
            <a:r>
              <a:rPr lang="en-US" altLang="zh-TW" sz="2400" i="1" dirty="0" err="1"/>
              <a:t>Q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 = 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 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43782" y="3799084"/>
            <a:ext cx="4880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Linear operator Q is norm-preserving 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468383" y="4449882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="1" dirty="0" err="1"/>
              <a:t>q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 = 1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562766" y="5123662"/>
            <a:ext cx="3142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q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and </a:t>
            </a:r>
            <a:r>
              <a:rPr lang="en-US" altLang="zh-TW" sz="2400" b="1" dirty="0" err="1"/>
              <a:t>q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 are orthogonal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34416" y="5928362"/>
            <a:ext cx="887754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="1" dirty="0"/>
              <a:t>q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b="1" dirty="0" err="1"/>
              <a:t>q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</a:t>
            </a:r>
            <a:r>
              <a:rPr lang="en-US" altLang="zh-TW" sz="2400" i="1" dirty="0" err="1"/>
              <a:t>Q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 err="1"/>
              <a:t>Q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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)</a:t>
            </a:r>
            <a:r>
              <a:rPr lang="en-US" altLang="zh-TW" sz="2400" baseline="40000" dirty="0">
                <a:sym typeface="Symbol" pitchFamily="18" charset="2"/>
              </a:rPr>
              <a:t>2 </a:t>
            </a:r>
            <a:r>
              <a:rPr lang="en-US" altLang="zh-TW" sz="2400" dirty="0">
                <a:sym typeface="Symbol" pitchFamily="18" charset="2"/>
              </a:rPr>
              <a:t>= 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2 = </a:t>
            </a:r>
            <a:r>
              <a:rPr lang="en-US" altLang="zh-TW" sz="2400" b="1" dirty="0"/>
              <a:t>q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</a:t>
            </a:r>
            <a:r>
              <a:rPr lang="en-US" altLang="zh-TW" sz="2400" b="1" dirty="0" err="1"/>
              <a:t>q</a:t>
            </a:r>
            <a:r>
              <a:rPr lang="en-US" altLang="zh-TW" sz="2400" i="1" baseline="-25000" dirty="0" err="1">
                <a:sym typeface="Symbol" pitchFamily="18" charset="2"/>
              </a:rPr>
              <a:t>j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917405" y="2481413"/>
            <a:ext cx="211331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Orthogonal Matrix</a:t>
            </a:r>
            <a:endParaRPr lang="zh-TW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765246" y="4472242"/>
            <a:ext cx="566542" cy="453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765246" y="5177624"/>
            <a:ext cx="566542" cy="453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772847" y="5118212"/>
            <a:ext cx="184492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畢式定理</a:t>
            </a:r>
          </a:p>
        </p:txBody>
      </p:sp>
    </p:spTree>
    <p:extLst>
      <p:ext uri="{BB962C8B-B14F-4D97-AF65-F5344CB8AC3E}">
        <p14:creationId xmlns:p14="http://schemas.microsoft.com/office/powerpoint/2010/main" val="26620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5" grpId="0" animBg="1"/>
      <p:bldP spid="16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Q is an orthogonal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𝑄𝑄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dirty="0"/>
                  <a:t> is invertible,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for any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𝑄𝑢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for any u</a:t>
                </a:r>
                <a:endParaRPr lang="zh-TW" altLang="en-US" dirty="0"/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285326" y="5192146"/>
            <a:ext cx="229448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Norm-preserving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3676255" y="5332976"/>
            <a:ext cx="2114549" cy="2857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3669111" y="5753662"/>
            <a:ext cx="2114549" cy="2857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925163" y="5192146"/>
            <a:ext cx="197671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Orthogonal Matrix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79090" y="3355969"/>
            <a:ext cx="375751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Q preserves </a:t>
            </a:r>
            <a:r>
              <a:rPr lang="en-US" altLang="zh-TW" sz="2400" dirty="0" smtClean="0"/>
              <a:t>dot products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77919" y="3914206"/>
            <a:ext cx="253560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Q preserves norms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72445" y="325724"/>
            <a:ext cx="33982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Those properties are used to check orthogonal matrix.</a:t>
            </a:r>
            <a:endParaRPr lang="zh-TW" altLang="en-US" sz="2400" dirty="0"/>
          </a:p>
        </p:txBody>
      </p:sp>
      <p:sp>
        <p:nvSpPr>
          <p:cNvPr id="4" name="弧形向右箭號 3"/>
          <p:cNvSpPr/>
          <p:nvPr/>
        </p:nvSpPr>
        <p:spPr>
          <a:xfrm>
            <a:off x="193222" y="2032000"/>
            <a:ext cx="435428" cy="5950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弧形向右箭號 16"/>
          <p:cNvSpPr/>
          <p:nvPr/>
        </p:nvSpPr>
        <p:spPr>
          <a:xfrm>
            <a:off x="193222" y="2555174"/>
            <a:ext cx="435428" cy="11003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弧形向右箭號 17"/>
          <p:cNvSpPr/>
          <p:nvPr/>
        </p:nvSpPr>
        <p:spPr>
          <a:xfrm>
            <a:off x="193222" y="3542380"/>
            <a:ext cx="435428" cy="6087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弧形向右箭號 18"/>
          <p:cNvSpPr/>
          <p:nvPr/>
        </p:nvSpPr>
        <p:spPr>
          <a:xfrm flipH="1" flipV="1">
            <a:off x="4236371" y="2258399"/>
            <a:ext cx="435428" cy="18619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左-右雙向箭號 19"/>
          <p:cNvSpPr/>
          <p:nvPr/>
        </p:nvSpPr>
        <p:spPr>
          <a:xfrm rot="1326156">
            <a:off x="2336800" y="2478314"/>
            <a:ext cx="812800" cy="29754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450958" y="2825802"/>
            <a:ext cx="209671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Simple inverse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64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Q is an orthogonal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dirty="0"/>
                  <a:t> is invertible,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for any u and v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𝑄𝑢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for any u</a:t>
                </a:r>
                <a:endParaRPr lang="zh-TW" altLang="en-US" dirty="0"/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弧形向右箭號 3"/>
          <p:cNvSpPr/>
          <p:nvPr/>
        </p:nvSpPr>
        <p:spPr>
          <a:xfrm>
            <a:off x="193222" y="2032000"/>
            <a:ext cx="435428" cy="5950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弧形向右箭號 16"/>
          <p:cNvSpPr/>
          <p:nvPr/>
        </p:nvSpPr>
        <p:spPr>
          <a:xfrm>
            <a:off x="193222" y="2555174"/>
            <a:ext cx="435428" cy="11003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弧形向右箭號 17"/>
          <p:cNvSpPr/>
          <p:nvPr/>
        </p:nvSpPr>
        <p:spPr>
          <a:xfrm>
            <a:off x="193222" y="3542380"/>
            <a:ext cx="435428" cy="6087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弧形向右箭號 18"/>
          <p:cNvSpPr/>
          <p:nvPr/>
        </p:nvSpPr>
        <p:spPr>
          <a:xfrm flipH="1" flipV="1">
            <a:off x="4236371" y="2258399"/>
            <a:ext cx="435428" cy="18619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左-右雙向箭號 19"/>
          <p:cNvSpPr/>
          <p:nvPr/>
        </p:nvSpPr>
        <p:spPr>
          <a:xfrm rot="1326156">
            <a:off x="2336800" y="2478314"/>
            <a:ext cx="812800" cy="29754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2478163-949B-4DED-A307-A4FF999C3861}"/>
              </a:ext>
            </a:extLst>
          </p:cNvPr>
          <p:cNvSpPr/>
          <p:nvPr/>
        </p:nvSpPr>
        <p:spPr>
          <a:xfrm>
            <a:off x="175986" y="2810894"/>
            <a:ext cx="469899" cy="469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E86A072-5662-4589-B626-7D02DFAB69E9}"/>
              </a:ext>
            </a:extLst>
          </p:cNvPr>
          <p:cNvSpPr/>
          <p:nvPr/>
        </p:nvSpPr>
        <p:spPr>
          <a:xfrm>
            <a:off x="505463" y="4905016"/>
            <a:ext cx="469899" cy="469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8FE9705-3C0E-46BB-9DE7-1918F5017A7C}"/>
                  </a:ext>
                </a:extLst>
              </p:cNvPr>
              <p:cNvSpPr txBox="1"/>
              <p:nvPr/>
            </p:nvSpPr>
            <p:spPr>
              <a:xfrm>
                <a:off x="1123227" y="4986544"/>
                <a:ext cx="26587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𝑄𝑢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8FE9705-3C0E-46BB-9DE7-1918F501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27" y="4986544"/>
                <a:ext cx="2658741" cy="369332"/>
              </a:xfrm>
              <a:prstGeom prst="rect">
                <a:avLst/>
              </a:prstGeom>
              <a:blipFill>
                <a:blip r:embed="rId4"/>
                <a:stretch>
                  <a:fillRect l="-3211" r="-3211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D77F6F4-E893-40EC-8EAA-E3D73AD8A660}"/>
                  </a:ext>
                </a:extLst>
              </p:cNvPr>
              <p:cNvSpPr txBox="1"/>
              <p:nvPr/>
            </p:nvSpPr>
            <p:spPr>
              <a:xfrm>
                <a:off x="3790400" y="5021481"/>
                <a:ext cx="14841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D77F6F4-E893-40EC-8EAA-E3D73AD8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400" y="5021481"/>
                <a:ext cx="1484188" cy="369332"/>
              </a:xfrm>
              <a:prstGeom prst="rect">
                <a:avLst/>
              </a:prstGeom>
              <a:blipFill>
                <a:blip r:embed="rId5"/>
                <a:stretch>
                  <a:fillRect l="-1646" t="-1667" r="-6173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BB723E5-96E3-425B-B170-5A61260136B5}"/>
                  </a:ext>
                </a:extLst>
              </p:cNvPr>
              <p:cNvSpPr txBox="1"/>
              <p:nvPr/>
            </p:nvSpPr>
            <p:spPr>
              <a:xfrm>
                <a:off x="5367670" y="5021481"/>
                <a:ext cx="1017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BB723E5-96E3-425B-B170-5A612601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670" y="5021481"/>
                <a:ext cx="1017971" cy="369332"/>
              </a:xfrm>
              <a:prstGeom prst="rect">
                <a:avLst/>
              </a:prstGeom>
              <a:blipFill>
                <a:blip r:embed="rId6"/>
                <a:stretch>
                  <a:fillRect l="-2994" t="-1667" r="-359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237813F-5EC6-4C28-A17C-88C814760C92}"/>
                  </a:ext>
                </a:extLst>
              </p:cNvPr>
              <p:cNvSpPr txBox="1"/>
              <p:nvPr/>
            </p:nvSpPr>
            <p:spPr>
              <a:xfrm>
                <a:off x="6423625" y="5021481"/>
                <a:ext cx="900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237813F-5EC6-4C28-A17C-88C81476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25" y="5021481"/>
                <a:ext cx="900952" cy="369332"/>
              </a:xfrm>
              <a:prstGeom prst="rect">
                <a:avLst/>
              </a:prstGeom>
              <a:blipFill>
                <a:blip r:embed="rId7"/>
                <a:stretch>
                  <a:fillRect l="-3378" t="-1667" r="-3378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3EC24F3-0E56-4AE7-A653-E92756AC490E}"/>
                  </a:ext>
                </a:extLst>
              </p:cNvPr>
              <p:cNvSpPr txBox="1"/>
              <p:nvPr/>
            </p:nvSpPr>
            <p:spPr>
              <a:xfrm>
                <a:off x="7391718" y="4986544"/>
                <a:ext cx="9669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3EC24F3-0E56-4AE7-A653-E92756AC4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718" y="4986544"/>
                <a:ext cx="966931" cy="369332"/>
              </a:xfrm>
              <a:prstGeom prst="rect">
                <a:avLst/>
              </a:prstGeom>
              <a:blipFill>
                <a:blip r:embed="rId8"/>
                <a:stretch>
                  <a:fillRect l="-3165" r="-3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橢圓 26">
            <a:extLst>
              <a:ext uri="{FF2B5EF4-FFF2-40B4-BE49-F238E27FC236}">
                <a16:creationId xmlns:a16="http://schemas.microsoft.com/office/drawing/2014/main" id="{FCA032C4-7B0D-49E6-97F1-03A0418421EB}"/>
              </a:ext>
            </a:extLst>
          </p:cNvPr>
          <p:cNvSpPr/>
          <p:nvPr/>
        </p:nvSpPr>
        <p:spPr>
          <a:xfrm>
            <a:off x="505462" y="5618389"/>
            <a:ext cx="469899" cy="469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EF53D19-18B5-4912-B706-325810EA81D8}"/>
                  </a:ext>
                </a:extLst>
              </p:cNvPr>
              <p:cNvSpPr txBox="1"/>
              <p:nvPr/>
            </p:nvSpPr>
            <p:spPr>
              <a:xfrm>
                <a:off x="1123227" y="5640434"/>
                <a:ext cx="20524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𝑄𝑢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EF53D19-18B5-4912-B706-325810EA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27" y="5640434"/>
                <a:ext cx="2052485" cy="369332"/>
              </a:xfrm>
              <a:prstGeom prst="rect">
                <a:avLst/>
              </a:prstGeom>
              <a:blipFill>
                <a:blip r:embed="rId9"/>
                <a:stretch>
                  <a:fillRect l="-4451" r="-1187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5C0A947-D0F7-4151-8D49-D2C77EC36BC1}"/>
                  </a:ext>
                </a:extLst>
              </p:cNvPr>
              <p:cNvSpPr txBox="1"/>
              <p:nvPr/>
            </p:nvSpPr>
            <p:spPr>
              <a:xfrm>
                <a:off x="3807371" y="5640434"/>
                <a:ext cx="20692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𝑄𝑢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5C0A947-D0F7-4151-8D49-D2C77EC3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71" y="5640434"/>
                <a:ext cx="2069284" cy="369332"/>
              </a:xfrm>
              <a:prstGeom prst="rect">
                <a:avLst/>
              </a:prstGeom>
              <a:blipFill>
                <a:blip r:embed="rId10"/>
                <a:stretch>
                  <a:fillRect l="-4425" r="-1180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891F597-992A-4B8B-90CC-AF5BA0649465}"/>
                  </a:ext>
                </a:extLst>
              </p:cNvPr>
              <p:cNvSpPr txBox="1"/>
              <p:nvPr/>
            </p:nvSpPr>
            <p:spPr>
              <a:xfrm>
                <a:off x="3850087" y="6176963"/>
                <a:ext cx="1981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𝑄𝑢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891F597-992A-4B8B-90CC-AF5BA064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87" y="6176963"/>
                <a:ext cx="1981953" cy="369332"/>
              </a:xfrm>
              <a:prstGeom prst="rect">
                <a:avLst/>
              </a:prstGeom>
              <a:blipFill>
                <a:blip r:embed="rId11"/>
                <a:stretch>
                  <a:fillRect r="-923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551C81D0-6F9D-4F0F-A87F-ECA66228815B}"/>
                  </a:ext>
                </a:extLst>
              </p:cNvPr>
              <p:cNvSpPr txBox="1"/>
              <p:nvPr/>
            </p:nvSpPr>
            <p:spPr>
              <a:xfrm>
                <a:off x="6489259" y="6193649"/>
                <a:ext cx="1696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551C81D0-6F9D-4F0F-A87F-ECA66228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59" y="6193649"/>
                <a:ext cx="1696747" cy="369332"/>
              </a:xfrm>
              <a:prstGeom prst="rect">
                <a:avLst/>
              </a:prstGeom>
              <a:blipFill>
                <a:blip r:embed="rId12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D8F816C-775F-44F7-8F9C-B26C0B404DC6}"/>
              </a:ext>
            </a:extLst>
          </p:cNvPr>
          <p:cNvSpPr/>
          <p:nvPr/>
        </p:nvSpPr>
        <p:spPr>
          <a:xfrm>
            <a:off x="3345188" y="5761005"/>
            <a:ext cx="381712" cy="1846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C7EF3402-579C-473A-83B1-D67712413403}"/>
              </a:ext>
            </a:extLst>
          </p:cNvPr>
          <p:cNvSpPr/>
          <p:nvPr/>
        </p:nvSpPr>
        <p:spPr>
          <a:xfrm>
            <a:off x="3345188" y="6293039"/>
            <a:ext cx="381712" cy="1846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85E08338-B5DB-4AD6-A592-1D0A0AF484ED}"/>
              </a:ext>
            </a:extLst>
          </p:cNvPr>
          <p:cNvSpPr/>
          <p:nvPr/>
        </p:nvSpPr>
        <p:spPr>
          <a:xfrm>
            <a:off x="5997029" y="6285982"/>
            <a:ext cx="381712" cy="1846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59231616-AB80-43D0-AB7F-87CAEEA580E3}"/>
              </a:ext>
            </a:extLst>
          </p:cNvPr>
          <p:cNvSpPr/>
          <p:nvPr/>
        </p:nvSpPr>
        <p:spPr>
          <a:xfrm>
            <a:off x="193222" y="3852008"/>
            <a:ext cx="469899" cy="469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A6E44E31-86D0-4E8C-8B99-BFD6A81344E5}"/>
              </a:ext>
            </a:extLst>
          </p:cNvPr>
          <p:cNvSpPr/>
          <p:nvPr/>
        </p:nvSpPr>
        <p:spPr>
          <a:xfrm>
            <a:off x="195129" y="1905095"/>
            <a:ext cx="469899" cy="469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7D4A5A-2FE4-48F5-8063-5694A437FECD}"/>
                  </a:ext>
                </a:extLst>
              </p:cNvPr>
              <p:cNvSpPr txBox="1"/>
              <p:nvPr/>
            </p:nvSpPr>
            <p:spPr>
              <a:xfrm>
                <a:off x="6242002" y="1683037"/>
                <a:ext cx="1936749" cy="406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7D4A5A-2FE4-48F5-8063-5694A437F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02" y="1683037"/>
                <a:ext cx="1936749" cy="406714"/>
              </a:xfrm>
              <a:prstGeom prst="rect">
                <a:avLst/>
              </a:prstGeom>
              <a:blipFill>
                <a:blip r:embed="rId13"/>
                <a:stretch>
                  <a:fillRect l="-3459" r="-1887" b="-238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橢圓 39">
            <a:extLst>
              <a:ext uri="{FF2B5EF4-FFF2-40B4-BE49-F238E27FC236}">
                <a16:creationId xmlns:a16="http://schemas.microsoft.com/office/drawing/2014/main" id="{416C4986-ECEC-4F39-891E-253A27FC3C66}"/>
              </a:ext>
            </a:extLst>
          </p:cNvPr>
          <p:cNvSpPr/>
          <p:nvPr/>
        </p:nvSpPr>
        <p:spPr>
          <a:xfrm>
            <a:off x="5739531" y="1241758"/>
            <a:ext cx="469899" cy="469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D52281-186E-464D-A99A-86DA5BC75754}"/>
                  </a:ext>
                </a:extLst>
              </p:cNvPr>
              <p:cNvSpPr txBox="1"/>
              <p:nvPr/>
            </p:nvSpPr>
            <p:spPr>
              <a:xfrm>
                <a:off x="6109483" y="3228719"/>
                <a:ext cx="9009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D52281-186E-464D-A99A-86DA5BC7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83" y="3228719"/>
                <a:ext cx="900952" cy="461665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CED6EEB-78A2-4BFA-A78E-C169D3F15E69}"/>
                  </a:ext>
                </a:extLst>
              </p:cNvPr>
              <p:cNvSpPr txBox="1"/>
              <p:nvPr/>
            </p:nvSpPr>
            <p:spPr>
              <a:xfrm>
                <a:off x="7317906" y="2699439"/>
                <a:ext cx="1197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:   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CED6EEB-78A2-4BFA-A78E-C169D3F15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906" y="2699439"/>
                <a:ext cx="1197444" cy="369332"/>
              </a:xfrm>
              <a:prstGeom prst="rect">
                <a:avLst/>
              </a:prstGeom>
              <a:blipFill>
                <a:blip r:embed="rId15"/>
                <a:stretch>
                  <a:fillRect l="-5076" r="-558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B28CD60-A97C-4E7A-BF44-4CB20F0B36FB}"/>
                  </a:ext>
                </a:extLst>
              </p:cNvPr>
              <p:cNvSpPr txBox="1"/>
              <p:nvPr/>
            </p:nvSpPr>
            <p:spPr>
              <a:xfrm>
                <a:off x="7315085" y="2271244"/>
                <a:ext cx="1197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:   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B28CD60-A97C-4E7A-BF44-4CB20F0B3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085" y="2271244"/>
                <a:ext cx="1197444" cy="369332"/>
              </a:xfrm>
              <a:prstGeom prst="rect">
                <a:avLst/>
              </a:prstGeom>
              <a:blipFill>
                <a:blip r:embed="rId16"/>
                <a:stretch>
                  <a:fillRect l="-5612" r="-561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左大括弧 45">
            <a:extLst>
              <a:ext uri="{FF2B5EF4-FFF2-40B4-BE49-F238E27FC236}">
                <a16:creationId xmlns:a16="http://schemas.microsoft.com/office/drawing/2014/main" id="{0AD7F93F-0666-4262-B6E5-5537A4318F17}"/>
              </a:ext>
            </a:extLst>
          </p:cNvPr>
          <p:cNvSpPr/>
          <p:nvPr/>
        </p:nvSpPr>
        <p:spPr>
          <a:xfrm>
            <a:off x="6891056" y="2248673"/>
            <a:ext cx="433521" cy="871027"/>
          </a:xfrm>
          <a:prstGeom prst="leftBrace">
            <a:avLst>
              <a:gd name="adj1" fmla="val 288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0243DCAD-6DA4-452B-8FDD-C51B166398AE}"/>
                  </a:ext>
                </a:extLst>
              </p:cNvPr>
              <p:cNvSpPr txBox="1"/>
              <p:nvPr/>
            </p:nvSpPr>
            <p:spPr>
              <a:xfrm>
                <a:off x="6289582" y="3919387"/>
                <a:ext cx="2069990" cy="406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 err="1"/>
                  <a:t>i</a:t>
                </a:r>
                <a:r>
                  <a:rPr lang="en-US" altLang="zh-TW" sz="2400" dirty="0"/>
                  <a:t>-j entry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0243DCAD-6DA4-452B-8FDD-C51B1663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582" y="3919387"/>
                <a:ext cx="2069990" cy="406714"/>
              </a:xfrm>
              <a:prstGeom prst="rect">
                <a:avLst/>
              </a:prstGeom>
              <a:blipFill>
                <a:blip r:embed="rId17"/>
                <a:stretch>
                  <a:fillRect l="-9145" t="-20896" b="-37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9" grpId="0"/>
      <p:bldP spid="23" grpId="0"/>
      <p:bldP spid="24" grpId="0"/>
      <p:bldP spid="25" grpId="0"/>
      <p:bldP spid="26" grpId="0"/>
      <p:bldP spid="27" grpId="0" animBg="1"/>
      <p:bldP spid="28" grpId="0"/>
      <p:bldP spid="33" grpId="0"/>
      <p:bldP spid="34" grpId="0"/>
      <p:bldP spid="35" grpId="0"/>
      <p:bldP spid="11" grpId="0" animBg="1"/>
      <p:bldP spid="36" grpId="0" animBg="1"/>
      <p:bldP spid="37" grpId="0" animBg="1"/>
      <p:bldP spid="39" grpId="0" animBg="1"/>
      <p:bldP spid="15" grpId="0"/>
      <p:bldP spid="40" grpId="0" animBg="1"/>
      <p:bldP spid="42" grpId="0"/>
      <p:bldP spid="44" grpId="0"/>
      <p:bldP spid="45" grpId="0"/>
      <p:bldP spid="46" grpId="0" animBg="1"/>
      <p:bldP spid="4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Let P and Q be n x n orthogonal matrices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𝑑𝑒𝑡𝑄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an orthogonal matrix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an orthogonal matrix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an orthogonal matrix</a:t>
                </a:r>
              </a:p>
              <a:p>
                <a:pPr lvl="1"/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8650" y="3916998"/>
            <a:ext cx="7175169" cy="12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b="1" i="1" dirty="0">
                <a:sym typeface="Symbol" pitchFamily="18" charset="2"/>
              </a:rPr>
              <a:t>Proof</a:t>
            </a:r>
            <a:r>
              <a:rPr lang="en-US" altLang="zh-TW" sz="2400" dirty="0">
                <a:sym typeface="Symbol" pitchFamily="18" charset="2"/>
              </a:rPr>
              <a:t>  (a) </a:t>
            </a:r>
            <a:r>
              <a:rPr lang="en-US" altLang="zh-TW" sz="2400" i="1" dirty="0">
                <a:sym typeface="Symbol" pitchFamily="18" charset="2"/>
              </a:rPr>
              <a:t>QQ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I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 det(</a:t>
            </a:r>
            <a:r>
              <a:rPr lang="en-US" altLang="zh-TW" sz="2400" i="1" dirty="0">
                <a:sym typeface="Symbol" pitchFamily="18" charset="2"/>
              </a:rPr>
              <a:t>I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) = det(</a:t>
            </a:r>
            <a:r>
              <a:rPr lang="en-US" altLang="zh-TW" sz="2400" i="1" dirty="0">
                <a:sym typeface="Symbol" pitchFamily="18" charset="2"/>
              </a:rPr>
              <a:t>QQ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) = det(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dirty="0">
                <a:sym typeface="Symbol" pitchFamily="18" charset="2"/>
              </a:rPr>
              <a:t>)det(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sym typeface="Symbol" pitchFamily="18" charset="2"/>
              </a:rPr>
              <a:t>                = </a:t>
            </a:r>
            <a:r>
              <a:rPr lang="en-US" altLang="zh-TW" sz="2400" dirty="0" err="1">
                <a:sym typeface="Symbol" pitchFamily="18" charset="2"/>
              </a:rPr>
              <a:t>det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 </a:t>
            </a:r>
            <a:r>
              <a:rPr lang="en-US" altLang="zh-TW" sz="2400" dirty="0" err="1">
                <a:sym typeface="Symbol" pitchFamily="18" charset="2"/>
              </a:rPr>
              <a:t>det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dirty="0">
                <a:sym typeface="Symbol" pitchFamily="18" charset="2"/>
              </a:rPr>
              <a:t>) = ±1.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sym typeface="Symbol" pitchFamily="18" charset="2"/>
              </a:rPr>
              <a:t>            (b) (</a:t>
            </a:r>
            <a:r>
              <a:rPr lang="en-US" altLang="zh-TW" sz="2400" i="1" dirty="0">
                <a:sym typeface="Symbol" pitchFamily="18" charset="2"/>
              </a:rPr>
              <a:t>PQ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>
                <a:sym typeface="Symbol" pitchFamily="18" charset="2"/>
              </a:rPr>
              <a:t>T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baseline="40000" dirty="0">
                <a:sym typeface="Symbol" pitchFamily="18" charset="2"/>
              </a:rPr>
              <a:t>1 </a:t>
            </a:r>
            <a:r>
              <a:rPr lang="en-US" altLang="zh-TW" sz="2400" dirty="0">
                <a:sym typeface="Symbol" pitchFamily="18" charset="2"/>
              </a:rPr>
              <a:t>= (</a:t>
            </a:r>
            <a:r>
              <a:rPr lang="en-US" altLang="zh-TW" sz="2400" i="1" dirty="0">
                <a:sym typeface="Symbol" pitchFamily="18" charset="2"/>
              </a:rPr>
              <a:t>PQ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209098" y="6204121"/>
            <a:ext cx="26996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Rows and columns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98" y="5086268"/>
            <a:ext cx="2476500" cy="94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53349" y="3008733"/>
                <a:ext cx="379270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Check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49" y="3008733"/>
                <a:ext cx="3792705" cy="461665"/>
              </a:xfrm>
              <a:prstGeom prst="rect">
                <a:avLst/>
              </a:prstGeom>
              <a:blipFill>
                <a:blip r:embed="rId4"/>
                <a:stretch>
                  <a:fillRect l="-256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953349" y="2479338"/>
                <a:ext cx="379270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Check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𝑃𝑄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𝑃𝑄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49" y="2479338"/>
                <a:ext cx="3792705" cy="461665"/>
              </a:xfrm>
              <a:prstGeom prst="rect">
                <a:avLst/>
              </a:prstGeom>
              <a:blipFill>
                <a:blip r:embed="rId5"/>
                <a:stretch>
                  <a:fillRect l="-256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DB4DE13-0CA7-48D3-B97E-F114822FDCF3}"/>
              </a:ext>
            </a:extLst>
          </p:cNvPr>
          <p:cNvSpPr/>
          <p:nvPr/>
        </p:nvSpPr>
        <p:spPr>
          <a:xfrm>
            <a:off x="1551398" y="3877073"/>
            <a:ext cx="1356189" cy="4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A794A1-BCA3-41B7-96E5-8BE29D8147A3}"/>
              </a:ext>
            </a:extLst>
          </p:cNvPr>
          <p:cNvSpPr/>
          <p:nvPr/>
        </p:nvSpPr>
        <p:spPr>
          <a:xfrm>
            <a:off x="2988067" y="3889840"/>
            <a:ext cx="4583987" cy="4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AB7CE6-100F-4C80-87DD-FFD51F307FDF}"/>
              </a:ext>
            </a:extLst>
          </p:cNvPr>
          <p:cNvSpPr/>
          <p:nvPr/>
        </p:nvSpPr>
        <p:spPr>
          <a:xfrm>
            <a:off x="1724494" y="4340485"/>
            <a:ext cx="1183093" cy="4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D8956D-42A3-4967-BFE9-D15FF9E689A8}"/>
              </a:ext>
            </a:extLst>
          </p:cNvPr>
          <p:cNvSpPr/>
          <p:nvPr/>
        </p:nvSpPr>
        <p:spPr>
          <a:xfrm>
            <a:off x="2928135" y="4300560"/>
            <a:ext cx="2045762" cy="4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D6E0D3-4412-4259-9F5E-F01EA4089338}"/>
              </a:ext>
            </a:extLst>
          </p:cNvPr>
          <p:cNvSpPr/>
          <p:nvPr/>
        </p:nvSpPr>
        <p:spPr>
          <a:xfrm>
            <a:off x="1470627" y="4726591"/>
            <a:ext cx="4200708" cy="4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23F41A3-368B-4B38-B593-28781DB507F4}"/>
              </a:ext>
            </a:extLst>
          </p:cNvPr>
          <p:cNvSpPr txBox="1"/>
          <p:nvPr/>
        </p:nvSpPr>
        <p:spPr>
          <a:xfrm rot="5400000">
            <a:off x="1118338" y="3225902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=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C983A8E2-CD69-4ECB-93CD-39287F67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778258"/>
            <a:ext cx="4252061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>
                <a:sym typeface="Symbol" pitchFamily="18" charset="2"/>
              </a:rPr>
              <a:t>            (C) 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i="1" baseline="40000" dirty="0">
                <a:sym typeface="Symbol" pitchFamily="18" charset="2"/>
              </a:rPr>
              <a:t>-1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>
                <a:sym typeface="Symbol" pitchFamily="18" charset="2"/>
              </a:rPr>
              <a:t>-1 </a:t>
            </a:r>
            <a:r>
              <a:rPr lang="en-US" altLang="zh-TW" sz="2400" dirty="0">
                <a:sym typeface="Symbol" pitchFamily="18" charset="2"/>
              </a:rPr>
              <a:t>= 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>
                <a:sym typeface="Symbol" pitchFamily="18" charset="2"/>
              </a:rPr>
              <a:t>-1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zh-TW" altLang="en-US" sz="24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Q</a:t>
            </a:r>
            <a:r>
              <a:rPr lang="en-US" altLang="zh-TW" sz="2400" i="1" baseline="40000" dirty="0">
                <a:sym typeface="Symbol" pitchFamily="18" charset="2"/>
              </a:rPr>
              <a:t>-1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>
                <a:sym typeface="Symbol" pitchFamily="18" charset="2"/>
              </a:rPr>
              <a:t> </a:t>
            </a:r>
            <a:endParaRPr lang="en-US" altLang="zh-TW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71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4" grpId="0" animBg="1"/>
      <p:bldP spid="13" grpId="0" animBg="1"/>
      <p:bldP spid="14" grpId="0" animBg="1"/>
      <p:bldP spid="15" grpId="0" animBg="1"/>
      <p:bldP spid="16" grpId="0" animBg="1"/>
      <p:bldP spid="5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Applying the properties of orthogonal matrices on orthogonal operators</a:t>
                </a:r>
              </a:p>
              <a:p>
                <a:r>
                  <a:rPr lang="en-US" altLang="zh-TW" dirty="0"/>
                  <a:t>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is an orthogonal operator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sz="28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r>
                  <a:rPr lang="en-US" altLang="zh-TW" dirty="0"/>
                  <a:t>T and U are orthogonal operators,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𝑇𝑈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orthogonal operators.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069640" y="3570695"/>
            <a:ext cx="294370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Preserves dot product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295296" y="4157176"/>
            <a:ext cx="27627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Preserves norms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90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081" y="470928"/>
            <a:ext cx="7886700" cy="1325563"/>
          </a:xfrm>
        </p:spPr>
        <p:txBody>
          <a:bodyPr/>
          <a:lstStyle/>
          <a:p>
            <a:r>
              <a:rPr lang="en-US" altLang="zh-TW" dirty="0"/>
              <a:t>Pythagorean Theorem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061" y="1978711"/>
            <a:ext cx="3403837" cy="3138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02" y="1832761"/>
            <a:ext cx="3314148" cy="427986"/>
          </a:xfrm>
          <a:prstGeom prst="rect">
            <a:avLst/>
          </a:prstGeom>
        </p:spPr>
      </p:pic>
      <p:sp>
        <p:nvSpPr>
          <p:cNvPr id="6" name="左-右雙向箭號 5"/>
          <p:cNvSpPr/>
          <p:nvPr/>
        </p:nvSpPr>
        <p:spPr>
          <a:xfrm>
            <a:off x="4263669" y="1870882"/>
            <a:ext cx="766559" cy="4367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3003" y="1720757"/>
            <a:ext cx="3896435" cy="73697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84459" y="1710057"/>
            <a:ext cx="3896435" cy="73697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21" y="3276529"/>
            <a:ext cx="4542824" cy="3446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3003" y="2944785"/>
            <a:ext cx="103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Proof:</a:t>
            </a:r>
            <a:endParaRPr lang="zh-TW" altLang="en-US" sz="2400" b="1" i="1" u="sng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4123183" y="3621157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202295" y="3035620"/>
            <a:ext cx="28067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=0 if and only if u and v are orthogonal</a:t>
            </a:r>
            <a:endParaRPr lang="zh-TW" altLang="en-US" sz="2400" dirty="0"/>
          </a:p>
        </p:txBody>
      </p:sp>
      <p:pic>
        <p:nvPicPr>
          <p:cNvPr id="7170" name="Picture 2" descr="https://upload.wikimedia.org/wikipedia/commons/thumb/a/a0/Visual_proof_of_the_Pythagorean_theorem_by_area-preserving_shearing.gif/220px-Visual_proof_of_the_Pythagorean_theorem_by_area-preserving_shear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53" y="3772578"/>
            <a:ext cx="2403845" cy="28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819346" y="5841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https://en.wikipedia.org/wiki/File:Visual_proof_of_the_Pythagorean_theorem_by_area-preserving_shearing.gif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75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1424" y="198332"/>
            <a:ext cx="7117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Example: Find an orthogonal operator </a:t>
            </a:r>
            <a:r>
              <a:rPr lang="en-US" altLang="zh-TW" sz="2400" i="1" dirty="0"/>
              <a:t>T</a:t>
            </a:r>
            <a:r>
              <a:rPr lang="en-US" altLang="zh-TW" sz="2400" dirty="0"/>
              <a:t>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aseline="40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such that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84005" y="1096080"/>
            <a:ext cx="2579427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Norm-preserving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6911" y="2127535"/>
                <a:ext cx="160845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1" y="2127535"/>
                <a:ext cx="1608453" cy="11738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28924" y="743128"/>
                <a:ext cx="2508572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24" y="743128"/>
                <a:ext cx="2508572" cy="11890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42903" y="2529792"/>
                <a:ext cx="11262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903" y="2529792"/>
                <a:ext cx="112627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486" r="-216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981247" y="2535856"/>
                <a:ext cx="14293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47" y="2535856"/>
                <a:ext cx="14293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53" r="-170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614610" y="2219302"/>
                <a:ext cx="2748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first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610" y="2219302"/>
                <a:ext cx="274882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32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22605" y="2666887"/>
                <a:ext cx="26060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605" y="2666887"/>
                <a:ext cx="2606097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37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9433" y="3384513"/>
                <a:ext cx="3029740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3" y="3384513"/>
                <a:ext cx="3029740" cy="126618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3666103" y="3436778"/>
            <a:ext cx="226982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Also orthogonal </a:t>
            </a:r>
            <a:endParaRPr lang="zh-TW" altLang="en-US" sz="2400" dirty="0"/>
          </a:p>
        </p:txBody>
      </p:sp>
      <p:cxnSp>
        <p:nvCxnSpPr>
          <p:cNvPr id="18" name="直線單箭頭接點 17"/>
          <p:cNvCxnSpPr>
            <a:cxnSpLocks/>
          </p:cNvCxnSpPr>
          <p:nvPr/>
        </p:nvCxnSpPr>
        <p:spPr>
          <a:xfrm flipV="1">
            <a:off x="1752600" y="4582459"/>
            <a:ext cx="134694" cy="3578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</p:cNvCxnSpPr>
          <p:nvPr/>
        </p:nvCxnSpPr>
        <p:spPr>
          <a:xfrm flipH="1" flipV="1">
            <a:off x="3354091" y="4580103"/>
            <a:ext cx="8812" cy="36019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997794" y="4940300"/>
                <a:ext cx="126175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4" y="4940300"/>
                <a:ext cx="1261756" cy="11738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114541" y="5038916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41" y="5038916"/>
                <a:ext cx="484427" cy="9766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484883" y="4021164"/>
                <a:ext cx="3955314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83" y="4021164"/>
                <a:ext cx="3955314" cy="126618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035176" y="5346802"/>
                <a:ext cx="4854727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76" y="5346802"/>
                <a:ext cx="4854727" cy="126618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5784005" y="5346802"/>
            <a:ext cx="3194895" cy="140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188E299-1952-4866-B17B-C09BDC722F29}"/>
                  </a:ext>
                </a:extLst>
              </p:cNvPr>
              <p:cNvSpPr txBox="1"/>
              <p:nvPr/>
            </p:nvSpPr>
            <p:spPr>
              <a:xfrm>
                <a:off x="346539" y="6271821"/>
                <a:ext cx="397057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188E299-1952-4866-B17B-C09BDC722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9" y="6271821"/>
                <a:ext cx="3970574" cy="4128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2" grpId="0"/>
      <p:bldP spid="15" grpId="0"/>
      <p:bldP spid="5" grpId="0"/>
      <p:bldP spid="16" grpId="0" animBg="1"/>
      <p:bldP spid="24" grpId="0"/>
      <p:bldP spid="25" grpId="0"/>
      <p:bldP spid="27" grpId="0"/>
      <p:bldP spid="28" grpId="0"/>
      <p:bldP spid="29" grpId="0" animBg="1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Orthogonal Matrix (Operator)</a:t>
            </a:r>
          </a:p>
          <a:p>
            <a:pPr lvl="1"/>
            <a:r>
              <a:rPr lang="en-US" altLang="zh-TW" sz="2800" dirty="0"/>
              <a:t>Columns and rows are orthogonal unit vectors</a:t>
            </a:r>
          </a:p>
          <a:p>
            <a:pPr lvl="1"/>
            <a:r>
              <a:rPr lang="en-US" altLang="zh-TW" sz="2800" dirty="0"/>
              <a:t>Preserving norms, dot products</a:t>
            </a:r>
          </a:p>
          <a:p>
            <a:pPr lvl="1"/>
            <a:r>
              <a:rPr lang="en-US" altLang="zh-TW" sz="2800" dirty="0"/>
              <a:t>Its inverse </a:t>
            </a:r>
            <a:r>
              <a:rPr lang="en-US" altLang="zh-TW" sz="2800" dirty="0" smtClean="0"/>
              <a:t>equals </a:t>
            </a:r>
            <a:r>
              <a:rPr lang="en-US" altLang="zh-TW" sz="2800" dirty="0"/>
              <a:t>its </a:t>
            </a:r>
            <a:r>
              <a:rPr lang="en-US" altLang="zh-TW" sz="2800" dirty="0" smtClean="0"/>
              <a:t>transpose</a:t>
            </a:r>
          </a:p>
          <a:p>
            <a:pPr marL="457200" lvl="1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NOTE:</a:t>
            </a:r>
            <a:r>
              <a:rPr lang="en-US" altLang="zh-TW" sz="2800" dirty="0" smtClean="0"/>
              <a:t> </a:t>
            </a:r>
          </a:p>
          <a:p>
            <a:pPr lvl="1"/>
            <a:r>
              <a:rPr lang="en-US" altLang="zh-TW" sz="2800" dirty="0" smtClean="0"/>
              <a:t>Orthogonal Matrices  correspond to </a:t>
            </a:r>
            <a:r>
              <a:rPr lang="en-US" altLang="zh-TW" sz="2800" dirty="0" smtClean="0">
                <a:solidFill>
                  <a:srgbClr val="0000FF"/>
                </a:solidFill>
              </a:rPr>
              <a:t>Unitary Matrices </a:t>
            </a:r>
            <a:r>
              <a:rPr lang="en-US" altLang="zh-TW" sz="2800" dirty="0" smtClean="0"/>
              <a:t>in </a:t>
            </a:r>
            <a:r>
              <a:rPr lang="en-US" altLang="zh-TW" sz="2800" dirty="0"/>
              <a:t>complex domain </a:t>
            </a:r>
            <a:r>
              <a:rPr lang="en-US" altLang="zh-TW" sz="2800" dirty="0" smtClean="0">
                <a:latin typeface="Script MT Bold" pitchFamily="66" charset="0"/>
                <a:sym typeface="Symbol" pitchFamily="18" charset="2"/>
              </a:rPr>
              <a:t>C</a:t>
            </a:r>
            <a:r>
              <a:rPr lang="en-US" altLang="zh-TW" sz="2800" baseline="40000" dirty="0" smtClean="0">
                <a:sym typeface="Symbol" pitchFamily="18" charset="2"/>
              </a:rPr>
              <a:t>n</a:t>
            </a:r>
          </a:p>
          <a:p>
            <a:pPr lvl="1"/>
            <a:r>
              <a:rPr lang="en-US" altLang="zh-TW" sz="2800" dirty="0" smtClean="0">
                <a:sym typeface="Symbol" pitchFamily="18" charset="2"/>
              </a:rPr>
              <a:t>In </a:t>
            </a:r>
            <a:r>
              <a:rPr lang="en-US" altLang="zh-TW" sz="2800" dirty="0">
                <a:sym typeface="Symbol" pitchFamily="18" charset="2"/>
              </a:rPr>
              <a:t>quantum </a:t>
            </a:r>
            <a:r>
              <a:rPr lang="en-US" altLang="zh-TW" sz="2800" dirty="0" smtClean="0">
                <a:sym typeface="Symbol" pitchFamily="18" charset="2"/>
              </a:rPr>
              <a:t>computing, operators are always unitary.</a:t>
            </a:r>
            <a:endParaRPr lang="en-US" altLang="zh-TW" sz="2800" dirty="0"/>
          </a:p>
        </p:txBody>
      </p:sp>
      <p:pic>
        <p:nvPicPr>
          <p:cNvPr id="4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671094"/>
            <a:ext cx="12223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53" y="5480844"/>
            <a:ext cx="2428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51" y="5480844"/>
            <a:ext cx="2555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7193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28650" y="3917658"/>
            <a:ext cx="7886700" cy="1776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9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are real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The eigenvalues for symmetric matrices are always </a:t>
            </a:r>
            <a:r>
              <a:rPr lang="en-US" altLang="zh-TW" dirty="0">
                <a:solidFill>
                  <a:srgbClr val="0000FF"/>
                </a:solidFill>
              </a:rPr>
              <a:t>real</a:t>
            </a:r>
            <a:r>
              <a:rPr lang="en-US" altLang="zh-TW" dirty="0">
                <a:solidFill>
                  <a:srgbClr val="FF0000"/>
                </a:solidFill>
              </a:rPr>
              <a:t>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98780" y="2852942"/>
            <a:ext cx="4456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Consider 2 x 2 symmetric matrices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7" y="3421009"/>
            <a:ext cx="3303159" cy="10204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47" y="5277393"/>
            <a:ext cx="6349848" cy="45451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227206" y="5834909"/>
            <a:ext cx="697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symmetric matrices always have real eigenvalues.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706719" y="3083774"/>
            <a:ext cx="235684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How about more general cases?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2047684-BF17-4B79-9AA8-C27BC66263B1}"/>
                  </a:ext>
                </a:extLst>
              </p:cNvPr>
              <p:cNvSpPr txBox="1"/>
              <p:nvPr/>
            </p:nvSpPr>
            <p:spPr>
              <a:xfrm>
                <a:off x="1306547" y="4725160"/>
                <a:ext cx="52216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2047684-BF17-4B79-9AA8-C27BC6626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7" y="4725160"/>
                <a:ext cx="5221622" cy="369332"/>
              </a:xfrm>
              <a:prstGeom prst="rect">
                <a:avLst/>
              </a:prstGeom>
              <a:blipFill>
                <a:blip r:embed="rId4"/>
                <a:stretch>
                  <a:fillRect l="-9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DDEF288-E2CE-4AD9-A2D2-FBD131ACC77C}"/>
              </a:ext>
            </a:extLst>
          </p:cNvPr>
          <p:cNvCxnSpPr>
            <a:cxnSpLocks/>
          </p:cNvCxnSpPr>
          <p:nvPr/>
        </p:nvCxnSpPr>
        <p:spPr>
          <a:xfrm>
            <a:off x="3746500" y="5094492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B653581-C406-4443-9321-AB672656BE57}"/>
              </a:ext>
            </a:extLst>
          </p:cNvPr>
          <p:cNvCxnSpPr>
            <a:cxnSpLocks/>
          </p:cNvCxnSpPr>
          <p:nvPr/>
        </p:nvCxnSpPr>
        <p:spPr>
          <a:xfrm>
            <a:off x="2197100" y="5731908"/>
            <a:ext cx="8297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27BDA04-A0AB-4FE8-B140-E6A6F583198A}"/>
              </a:ext>
            </a:extLst>
          </p:cNvPr>
          <p:cNvCxnSpPr>
            <a:cxnSpLocks/>
          </p:cNvCxnSpPr>
          <p:nvPr/>
        </p:nvCxnSpPr>
        <p:spPr>
          <a:xfrm>
            <a:off x="3721100" y="5731908"/>
            <a:ext cx="116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91E23BA-2DA4-4420-A927-0024F2FE0B5B}"/>
              </a:ext>
            </a:extLst>
          </p:cNvPr>
          <p:cNvCxnSpPr>
            <a:cxnSpLocks/>
          </p:cNvCxnSpPr>
          <p:nvPr/>
        </p:nvCxnSpPr>
        <p:spPr>
          <a:xfrm>
            <a:off x="5461000" y="5094492"/>
            <a:ext cx="9525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1E32CF-476A-4EB4-83BD-8394B111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are real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F679F6B-E7D9-499B-9A0F-45EEA97DFAFD}"/>
                  </a:ext>
                </a:extLst>
              </p:cNvPr>
              <p:cNvSpPr txBox="1"/>
              <p:nvPr/>
            </p:nvSpPr>
            <p:spPr>
              <a:xfrm>
                <a:off x="689865" y="1695758"/>
                <a:ext cx="558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 symmetric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an eigenvalue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F679F6B-E7D9-499B-9A0F-45EEA97D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5" y="1695758"/>
                <a:ext cx="5588000" cy="461665"/>
              </a:xfrm>
              <a:prstGeom prst="rect">
                <a:avLst/>
              </a:prstGeom>
              <a:blipFill>
                <a:blip r:embed="rId2"/>
                <a:stretch>
                  <a:fillRect l="-163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9C0C753-C277-4D3E-AAFE-CAF7AD49829F}"/>
                  </a:ext>
                </a:extLst>
              </p:cNvPr>
              <p:cNvSpPr txBox="1"/>
              <p:nvPr/>
            </p:nvSpPr>
            <p:spPr>
              <a:xfrm>
                <a:off x="6541390" y="1700223"/>
                <a:ext cx="1771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9C0C753-C277-4D3E-AAFE-CAF7AD49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90" y="1700223"/>
                <a:ext cx="1771650" cy="461665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57FF27A-8DD5-4477-BAC8-6E6D050A1667}"/>
                  </a:ext>
                </a:extLst>
              </p:cNvPr>
              <p:cNvSpPr txBox="1"/>
              <p:nvPr/>
            </p:nvSpPr>
            <p:spPr>
              <a:xfrm>
                <a:off x="6414765" y="5744292"/>
                <a:ext cx="1771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57FF27A-8DD5-4477-BAC8-6E6D050A1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65" y="5744292"/>
                <a:ext cx="177165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DF4A8BE-74E7-4D66-B08F-BC8912433443}"/>
                  </a:ext>
                </a:extLst>
              </p:cNvPr>
              <p:cNvSpPr txBox="1"/>
              <p:nvPr/>
            </p:nvSpPr>
            <p:spPr>
              <a:xfrm>
                <a:off x="628650" y="2359835"/>
                <a:ext cx="1457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DF4A8BE-74E7-4D66-B08F-BC891243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59835"/>
                <a:ext cx="1457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F4D6D34-69E8-4CC4-8E6C-434241ADB2F6}"/>
                  </a:ext>
                </a:extLst>
              </p:cNvPr>
              <p:cNvSpPr txBox="1"/>
              <p:nvPr/>
            </p:nvSpPr>
            <p:spPr>
              <a:xfrm>
                <a:off x="2306743" y="2351563"/>
                <a:ext cx="14573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𝐴𝑣</m:t>
                          </m:r>
                        </m:e>
                      </m:acc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F4D6D34-69E8-4CC4-8E6C-434241ADB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43" y="2351563"/>
                <a:ext cx="1457325" cy="469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898AD6B-AEE1-4F44-A78D-90051A736E7A}"/>
                  </a:ext>
                </a:extLst>
              </p:cNvPr>
              <p:cNvSpPr txBox="1"/>
              <p:nvPr/>
            </p:nvSpPr>
            <p:spPr>
              <a:xfrm>
                <a:off x="4118901" y="2351563"/>
                <a:ext cx="14573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898AD6B-AEE1-4F44-A78D-90051A736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01" y="2351563"/>
                <a:ext cx="1457325" cy="469937"/>
              </a:xfrm>
              <a:prstGeom prst="rect">
                <a:avLst/>
              </a:prstGeom>
              <a:blipFill>
                <a:blip r:embed="rId7"/>
                <a:stretch>
                  <a:fillRect r="-196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9EF0EB6-9CBB-4F54-9927-07C21CAFA823}"/>
                  </a:ext>
                </a:extLst>
              </p:cNvPr>
              <p:cNvSpPr txBox="1"/>
              <p:nvPr/>
            </p:nvSpPr>
            <p:spPr>
              <a:xfrm>
                <a:off x="6960455" y="2359835"/>
                <a:ext cx="14573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9EF0EB6-9CBB-4F54-9927-07C21CAF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455" y="2359835"/>
                <a:ext cx="1457325" cy="469937"/>
              </a:xfrm>
              <a:prstGeom prst="rect">
                <a:avLst/>
              </a:prstGeom>
              <a:blipFill>
                <a:blip r:embed="rId8"/>
                <a:stretch>
                  <a:fillRect r="-196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6E3C396-8CE6-4085-8DDF-E737C335FB28}"/>
                  </a:ext>
                </a:extLst>
              </p:cNvPr>
              <p:cNvSpPr txBox="1"/>
              <p:nvPr/>
            </p:nvSpPr>
            <p:spPr>
              <a:xfrm>
                <a:off x="563197" y="3812674"/>
                <a:ext cx="13049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6E3C396-8CE6-4085-8DDF-E737C335F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97" y="3812674"/>
                <a:ext cx="1304925" cy="469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99AB0FB-95BA-4A53-8C3F-5C3493F7C239}"/>
                  </a:ext>
                </a:extLst>
              </p:cNvPr>
              <p:cNvSpPr txBox="1"/>
              <p:nvPr/>
            </p:nvSpPr>
            <p:spPr>
              <a:xfrm>
                <a:off x="2178940" y="3079405"/>
                <a:ext cx="13049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99AB0FB-95BA-4A53-8C3F-5C3493F7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40" y="3079405"/>
                <a:ext cx="1304925" cy="4699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D07C3AC-C15C-4649-9A2B-86054E2B7430}"/>
                  </a:ext>
                </a:extLst>
              </p:cNvPr>
              <p:cNvSpPr txBox="1"/>
              <p:nvPr/>
            </p:nvSpPr>
            <p:spPr>
              <a:xfrm>
                <a:off x="3316236" y="3073960"/>
                <a:ext cx="1782064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D07C3AC-C15C-4649-9A2B-86054E2B7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36" y="3073960"/>
                <a:ext cx="1782064" cy="4699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59F4D93-B212-4CAE-9526-C444897ED734}"/>
                  </a:ext>
                </a:extLst>
              </p:cNvPr>
              <p:cNvSpPr txBox="1"/>
              <p:nvPr/>
            </p:nvSpPr>
            <p:spPr>
              <a:xfrm>
                <a:off x="2308992" y="4429167"/>
                <a:ext cx="13049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59F4D93-B212-4CAE-9526-C444897E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992" y="4429167"/>
                <a:ext cx="1304925" cy="4699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ABFB10C-69CB-4C8A-88EF-7F3ECD496197}"/>
                  </a:ext>
                </a:extLst>
              </p:cNvPr>
              <p:cNvSpPr txBox="1"/>
              <p:nvPr/>
            </p:nvSpPr>
            <p:spPr>
              <a:xfrm>
                <a:off x="3461837" y="4414095"/>
                <a:ext cx="170002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ABFB10C-69CB-4C8A-88EF-7F3ECD496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37" y="4414095"/>
                <a:ext cx="1700022" cy="4682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565AB1A-4E6A-41E0-9274-565EFECFC4DF}"/>
                  </a:ext>
                </a:extLst>
              </p:cNvPr>
              <p:cNvSpPr txBox="1"/>
              <p:nvPr/>
            </p:nvSpPr>
            <p:spPr>
              <a:xfrm>
                <a:off x="1916502" y="4856195"/>
                <a:ext cx="1700022" cy="58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565AB1A-4E6A-41E0-9274-565EFECFC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02" y="4856195"/>
                <a:ext cx="1700022" cy="589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1E95ED5-7DAB-407B-927D-B78E5DC04628}"/>
                  </a:ext>
                </a:extLst>
              </p:cNvPr>
              <p:cNvSpPr txBox="1"/>
              <p:nvPr/>
            </p:nvSpPr>
            <p:spPr>
              <a:xfrm>
                <a:off x="3461837" y="4977767"/>
                <a:ext cx="170002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1E95ED5-7DAB-407B-927D-B78E5DC04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37" y="4977767"/>
                <a:ext cx="1700022" cy="468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B09418-E90F-4CDE-84E5-5B0CE6B9F762}"/>
                  </a:ext>
                </a:extLst>
              </p:cNvPr>
              <p:cNvSpPr txBox="1"/>
              <p:nvPr/>
            </p:nvSpPr>
            <p:spPr>
              <a:xfrm>
                <a:off x="1725365" y="5744293"/>
                <a:ext cx="170002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B09418-E90F-4CDE-84E5-5B0CE6B9F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65" y="5744293"/>
                <a:ext cx="1700022" cy="4682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DA7961A-6227-49F4-91F0-CB6E9690210F}"/>
                  </a:ext>
                </a:extLst>
              </p:cNvPr>
              <p:cNvSpPr txBox="1"/>
              <p:nvPr/>
            </p:nvSpPr>
            <p:spPr>
              <a:xfrm>
                <a:off x="5403321" y="3273286"/>
                <a:ext cx="2830040" cy="1091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DA7961A-6227-49F4-91F0-CB6E9690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21" y="3273286"/>
                <a:ext cx="2830040" cy="10913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C0FDB78-E125-4F80-A6FD-F2FDD5CB9751}"/>
                  </a:ext>
                </a:extLst>
              </p:cNvPr>
              <p:cNvSpPr txBox="1"/>
              <p:nvPr/>
            </p:nvSpPr>
            <p:spPr>
              <a:xfrm>
                <a:off x="5436466" y="4401912"/>
                <a:ext cx="2830040" cy="1091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C0FDB78-E125-4F80-A6FD-F2FDD5CB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466" y="4401912"/>
                <a:ext cx="2830040" cy="10913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84DA4A-5219-4540-88B9-F94E2C5EFBEF}"/>
                  </a:ext>
                </a:extLst>
              </p:cNvPr>
              <p:cNvSpPr txBox="1"/>
              <p:nvPr/>
            </p:nvSpPr>
            <p:spPr>
              <a:xfrm>
                <a:off x="7714777" y="3597826"/>
                <a:ext cx="803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84DA4A-5219-4540-88B9-F94E2C5EF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77" y="3597826"/>
                <a:ext cx="80330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87D6D5F-41B0-464A-A7FE-3C02DB37C9E6}"/>
                  </a:ext>
                </a:extLst>
              </p:cNvPr>
              <p:cNvSpPr txBox="1"/>
              <p:nvPr/>
            </p:nvSpPr>
            <p:spPr>
              <a:xfrm>
                <a:off x="3320702" y="5750833"/>
                <a:ext cx="803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87D6D5F-41B0-464A-A7FE-3C02DB37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02" y="5750833"/>
                <a:ext cx="80330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1FB0D32-ACE9-4287-BA93-1E064869ABEE}"/>
                  </a:ext>
                </a:extLst>
              </p:cNvPr>
              <p:cNvSpPr txBox="1"/>
              <p:nvPr/>
            </p:nvSpPr>
            <p:spPr>
              <a:xfrm>
                <a:off x="4440942" y="5744292"/>
                <a:ext cx="170002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1FB0D32-ACE9-4287-BA93-1E064869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942" y="5744292"/>
                <a:ext cx="1700022" cy="4682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30D0635-A2EA-4460-AC79-1F30FBA54C73}"/>
              </a:ext>
            </a:extLst>
          </p:cNvPr>
          <p:cNvCxnSpPr/>
          <p:nvPr/>
        </p:nvCxnSpPr>
        <p:spPr>
          <a:xfrm>
            <a:off x="2009117" y="2584909"/>
            <a:ext cx="3738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411DB1E-8796-4A3E-9075-26B24BD8045A}"/>
              </a:ext>
            </a:extLst>
          </p:cNvPr>
          <p:cNvCxnSpPr/>
          <p:nvPr/>
        </p:nvCxnSpPr>
        <p:spPr>
          <a:xfrm>
            <a:off x="3779268" y="2589066"/>
            <a:ext cx="3738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8DB47AE-9FFF-462F-AD5F-5F89F52C5212}"/>
              </a:ext>
            </a:extLst>
          </p:cNvPr>
          <p:cNvCxnSpPr>
            <a:cxnSpLocks/>
          </p:cNvCxnSpPr>
          <p:nvPr/>
        </p:nvCxnSpPr>
        <p:spPr>
          <a:xfrm>
            <a:off x="5566178" y="2593224"/>
            <a:ext cx="14877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9BB3945-CBC5-4C92-9A51-E8E13F06BCC9}"/>
              </a:ext>
            </a:extLst>
          </p:cNvPr>
          <p:cNvCxnSpPr>
            <a:cxnSpLocks/>
          </p:cNvCxnSpPr>
          <p:nvPr/>
        </p:nvCxnSpPr>
        <p:spPr>
          <a:xfrm flipV="1">
            <a:off x="1776412" y="3334901"/>
            <a:ext cx="484539" cy="633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AF4748C-812E-4482-853C-9416A5064F0C}"/>
              </a:ext>
            </a:extLst>
          </p:cNvPr>
          <p:cNvCxnSpPr>
            <a:cxnSpLocks/>
          </p:cNvCxnSpPr>
          <p:nvPr/>
        </p:nvCxnSpPr>
        <p:spPr>
          <a:xfrm>
            <a:off x="1776412" y="4088431"/>
            <a:ext cx="484539" cy="633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F6E89B74-2B57-4F62-B625-825C6C2BB128}"/>
              </a:ext>
            </a:extLst>
          </p:cNvPr>
          <p:cNvCxnSpPr>
            <a:cxnSpLocks/>
          </p:cNvCxnSpPr>
          <p:nvPr/>
        </p:nvCxnSpPr>
        <p:spPr>
          <a:xfrm>
            <a:off x="4145539" y="5994137"/>
            <a:ext cx="6350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1F31F637-1D1C-4CB7-BB2B-18A011311FA5}"/>
              </a:ext>
            </a:extLst>
          </p:cNvPr>
          <p:cNvCxnSpPr>
            <a:cxnSpLocks/>
          </p:cNvCxnSpPr>
          <p:nvPr/>
        </p:nvCxnSpPr>
        <p:spPr>
          <a:xfrm>
            <a:off x="5997887" y="5975124"/>
            <a:ext cx="6350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6BBD34E-89E1-4F79-84E8-7E21A77B8A71}"/>
                  </a:ext>
                </a:extLst>
              </p:cNvPr>
              <p:cNvSpPr txBox="1"/>
              <p:nvPr/>
            </p:nvSpPr>
            <p:spPr>
              <a:xfrm>
                <a:off x="5506933" y="2632232"/>
                <a:ext cx="1457325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6BBD34E-89E1-4F79-84E8-7E21A77B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933" y="2632232"/>
                <a:ext cx="1457325" cy="4699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C3800895-2A17-4BB5-AE43-243D4E4FF0B3}"/>
              </a:ext>
            </a:extLst>
          </p:cNvPr>
          <p:cNvSpPr/>
          <p:nvPr/>
        </p:nvSpPr>
        <p:spPr>
          <a:xfrm>
            <a:off x="3652864" y="3057504"/>
            <a:ext cx="1108808" cy="4767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E86B064-AB95-43A9-BB16-714141E86ED7}"/>
              </a:ext>
            </a:extLst>
          </p:cNvPr>
          <p:cNvSpPr/>
          <p:nvPr/>
        </p:nvSpPr>
        <p:spPr>
          <a:xfrm>
            <a:off x="3891131" y="4935463"/>
            <a:ext cx="1108808" cy="4767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8DD7A0B-1B7E-4537-9A10-16CFE83BF8C5}"/>
                  </a:ext>
                </a:extLst>
              </p:cNvPr>
              <p:cNvSpPr txBox="1"/>
              <p:nvPr/>
            </p:nvSpPr>
            <p:spPr>
              <a:xfrm>
                <a:off x="741295" y="6205957"/>
                <a:ext cx="5536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+… 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8DD7A0B-1B7E-4537-9A10-16CFE83BF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95" y="6205957"/>
                <a:ext cx="5536570" cy="461665"/>
              </a:xfrm>
              <a:prstGeom prst="rect">
                <a:avLst/>
              </a:prstGeom>
              <a:blipFill>
                <a:blip r:embed="rId2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F9F1B2A-658E-4057-BC7A-B35DD6E94CEC}"/>
                  </a:ext>
                </a:extLst>
              </p:cNvPr>
              <p:cNvSpPr txBox="1"/>
              <p:nvPr/>
            </p:nvSpPr>
            <p:spPr>
              <a:xfrm>
                <a:off x="5600702" y="559577"/>
                <a:ext cx="31301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Symmetric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always has eigenvalue.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F9F1B2A-658E-4057-BC7A-B35DD6E94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2" y="559577"/>
                <a:ext cx="3130140" cy="830997"/>
              </a:xfrm>
              <a:prstGeom prst="rect">
                <a:avLst/>
              </a:prstGeom>
              <a:blipFill>
                <a:blip r:embed="rId24"/>
                <a:stretch>
                  <a:fillRect l="-311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7" grpId="0"/>
      <p:bldP spid="38" grpId="0" animBg="1"/>
      <p:bldP spid="39" grpId="0" animBg="1"/>
      <p:bldP spid="40" grpId="0"/>
      <p:bldP spid="3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Eigenvectors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6942629" y="3917662"/>
            <a:ext cx="1338531" cy="10577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618285" y="3891318"/>
            <a:ext cx="1482347" cy="10841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003320" y="3911374"/>
            <a:ext cx="1486915" cy="10440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54921" y="2247998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21" y="2247998"/>
                <a:ext cx="202869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150038" y="3460431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38" y="3460431"/>
                <a:ext cx="42659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753886" y="3460431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86" y="3460431"/>
                <a:ext cx="43486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35667" y="3965438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667" y="3965438"/>
                <a:ext cx="4714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175177" y="2862496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77" y="2862496"/>
                <a:ext cx="663021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3214068" y="2232610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45518" y="3438462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044624" y="3972688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41178" y="4420940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179588" y="3965439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88" y="3965439"/>
                <a:ext cx="44903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743537" y="3990053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537" y="3990053"/>
                <a:ext cx="45730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020042" y="3460431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460431"/>
                <a:ext cx="44896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48118" y="4013866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18" y="4013866"/>
                <a:ext cx="778803" cy="369332"/>
              </a:xfrm>
              <a:prstGeom prst="rect">
                <a:avLst/>
              </a:prstGeom>
              <a:blipFill>
                <a:blip r:embed="rId10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224129" y="3999154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29" y="3999154"/>
                <a:ext cx="778803" cy="369332"/>
              </a:xfrm>
              <a:prstGeom prst="rect">
                <a:avLst/>
              </a:prstGeom>
              <a:blipFill>
                <a:blip r:embed="rId11"/>
                <a:stretch>
                  <a:fillRect l="-9375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507078" y="3996215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78" y="3996215"/>
                <a:ext cx="798937" cy="369332"/>
              </a:xfrm>
              <a:prstGeom prst="rect">
                <a:avLst/>
              </a:prstGeom>
              <a:blipFill>
                <a:blip r:embed="rId12"/>
                <a:stretch>
                  <a:fillRect l="-8333" r="-227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/>
          <p:nvPr/>
        </p:nvCxnSpPr>
        <p:spPr>
          <a:xfrm>
            <a:off x="2774997" y="3144614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4403771" y="3144614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6404021" y="3113608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6048639" y="3368098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068633" y="3901608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4" name="矩形 33"/>
          <p:cNvSpPr/>
          <p:nvPr/>
        </p:nvSpPr>
        <p:spPr>
          <a:xfrm>
            <a:off x="2918955" y="5392170"/>
            <a:ext cx="2215595" cy="6687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  <p:sp>
        <p:nvSpPr>
          <p:cNvPr id="35" name="橢圓 34"/>
          <p:cNvSpPr/>
          <p:nvPr/>
        </p:nvSpPr>
        <p:spPr>
          <a:xfrm>
            <a:off x="3602385" y="4579576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579606" y="4538041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7467502" y="4545898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3711609" y="4736990"/>
            <a:ext cx="143233" cy="655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36" idx="3"/>
          </p:cNvCxnSpPr>
          <p:nvPr/>
        </p:nvCxnSpPr>
        <p:spPr>
          <a:xfrm flipH="1">
            <a:off x="4037519" y="4661287"/>
            <a:ext cx="1563233" cy="683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7" idx="3"/>
          </p:cNvCxnSpPr>
          <p:nvPr/>
        </p:nvCxnSpPr>
        <p:spPr>
          <a:xfrm flipH="1">
            <a:off x="4326190" y="4669144"/>
            <a:ext cx="3162458" cy="659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163574" y="5374817"/>
            <a:ext cx="2215595" cy="668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orthogonal</a:t>
            </a:r>
            <a:endParaRPr lang="zh-TW" altLang="en-US" sz="2800" dirty="0"/>
          </a:p>
        </p:txBody>
      </p:sp>
      <p:sp>
        <p:nvSpPr>
          <p:cNvPr id="52" name="向右箭號 51"/>
          <p:cNvSpPr/>
          <p:nvPr/>
        </p:nvSpPr>
        <p:spPr>
          <a:xfrm>
            <a:off x="5298993" y="5392170"/>
            <a:ext cx="778803" cy="668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907419" y="1901042"/>
            <a:ext cx="2666853" cy="68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 is symmetric</a:t>
            </a:r>
            <a:endParaRPr lang="zh-TW" altLang="en-US" sz="2800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6ABF2B72-3C72-4277-B02F-037549093961}"/>
              </a:ext>
            </a:extLst>
          </p:cNvPr>
          <p:cNvCxnSpPr/>
          <p:nvPr/>
        </p:nvCxnSpPr>
        <p:spPr>
          <a:xfrm flipV="1">
            <a:off x="696682" y="5094515"/>
            <a:ext cx="1364343" cy="130628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05EC03E-A586-4445-865B-905A3D16F637}"/>
              </a:ext>
            </a:extLst>
          </p:cNvPr>
          <p:cNvCxnSpPr>
            <a:cxnSpLocks/>
          </p:cNvCxnSpPr>
          <p:nvPr/>
        </p:nvCxnSpPr>
        <p:spPr>
          <a:xfrm>
            <a:off x="679098" y="5895224"/>
            <a:ext cx="1725345" cy="36353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E796D5E-EAAA-483A-92A4-07F0915331B1}"/>
              </a:ext>
            </a:extLst>
          </p:cNvPr>
          <p:cNvCxnSpPr>
            <a:cxnSpLocks/>
          </p:cNvCxnSpPr>
          <p:nvPr/>
        </p:nvCxnSpPr>
        <p:spPr>
          <a:xfrm>
            <a:off x="1192193" y="6060911"/>
            <a:ext cx="744360" cy="1659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63B24B81-D6DD-4C03-A19F-C8F9BED31293}"/>
              </a:ext>
            </a:extLst>
          </p:cNvPr>
          <p:cNvCxnSpPr>
            <a:cxnSpLocks/>
          </p:cNvCxnSpPr>
          <p:nvPr/>
        </p:nvCxnSpPr>
        <p:spPr>
          <a:xfrm flipV="1">
            <a:off x="1214858" y="5388259"/>
            <a:ext cx="653824" cy="6063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3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51" grpId="0" animBg="1"/>
      <p:bldP spid="52" grpId="0" animBg="1"/>
      <p:bldP spid="5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E2149CF-BF66-46DB-AFAC-52D7208A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74" y="5368042"/>
            <a:ext cx="3515216" cy="50489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023471" y="5352810"/>
            <a:ext cx="2262882" cy="61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Eigenvectors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The set of eigenvectors of a symmetric matrix are orthogonal.   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are eigenvectors corresponding to eigenvalues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3618764" y="3515254"/>
            <a:ext cx="4543816" cy="523220"/>
            <a:chOff x="3604986" y="3162599"/>
            <a:chExt cx="454381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494019" y="3162599"/>
                  <a:ext cx="365478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altLang="zh-TW" sz="2800" dirty="0"/>
                    <a:t> and </a:t>
                  </a:r>
                  <a14:m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TW" sz="2800" dirty="0"/>
                    <a:t> are orthogonal.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19" y="3162599"/>
                  <a:ext cx="3654783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1628" r="-2167" b="-325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向右箭號 8"/>
            <p:cNvSpPr/>
            <p:nvPr/>
          </p:nvSpPr>
          <p:spPr>
            <a:xfrm>
              <a:off x="3604986" y="3270606"/>
              <a:ext cx="740228" cy="300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91" y="4766630"/>
            <a:ext cx="1191941" cy="45168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939" y="4252394"/>
            <a:ext cx="3550662" cy="533841"/>
          </a:xfrm>
          <a:prstGeom prst="rect">
            <a:avLst/>
          </a:prstGeom>
        </p:spPr>
      </p:pic>
      <p:cxnSp>
        <p:nvCxnSpPr>
          <p:cNvPr id="13" name="直線單箭頭接點 12"/>
          <p:cNvCxnSpPr>
            <a:stCxn id="10" idx="3"/>
          </p:cNvCxnSpPr>
          <p:nvPr/>
        </p:nvCxnSpPr>
        <p:spPr>
          <a:xfrm flipV="1">
            <a:off x="2401332" y="4395649"/>
            <a:ext cx="675104" cy="596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V="1">
            <a:off x="2362307" y="5002888"/>
            <a:ext cx="675104" cy="596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656" y="5990276"/>
            <a:ext cx="3348068" cy="48876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71319" y="4117457"/>
            <a:ext cx="2262882" cy="61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479962" y="5832310"/>
            <a:ext cx="2262882" cy="61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5890672" y="4610841"/>
            <a:ext cx="1749824" cy="114670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78896" y="1868484"/>
            <a:ext cx="1870437" cy="8747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 is symmetric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3489828" y="1904184"/>
            <a:ext cx="1945629" cy="3490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H="1">
            <a:off x="3489828" y="2397778"/>
            <a:ext cx="1887334" cy="3490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958712" y="3155108"/>
            <a:ext cx="915546" cy="523220"/>
            <a:chOff x="738840" y="3172840"/>
            <a:chExt cx="915546" cy="523220"/>
          </a:xfrm>
        </p:grpSpPr>
        <p:sp>
          <p:nvSpPr>
            <p:cNvPr id="10" name="向右箭號 9"/>
            <p:cNvSpPr/>
            <p:nvPr/>
          </p:nvSpPr>
          <p:spPr>
            <a:xfrm flipH="1">
              <a:off x="738840" y="3279494"/>
              <a:ext cx="496446" cy="34909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346622" y="3172840"/>
              <a:ext cx="307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:</a:t>
              </a:r>
              <a:endParaRPr lang="zh-TW" altLang="en-US" sz="2800" dirty="0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57814" y="3185885"/>
            <a:ext cx="117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simple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10637" y="2796969"/>
            <a:ext cx="408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 is an orthogonal matrix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617657" y="1845432"/>
                <a:ext cx="1999366" cy="87471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57" y="1845432"/>
                <a:ext cx="1999366" cy="8747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747175" y="3262390"/>
            <a:ext cx="408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 is a diagonal matrix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28753" y="3979417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3" y="3979417"/>
                <a:ext cx="1999366" cy="595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144899" y="4037349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99" y="4037349"/>
                <a:ext cx="1999366" cy="595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3105524" y="4010195"/>
            <a:ext cx="961301" cy="5954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144899" y="4778343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99" y="4778343"/>
                <a:ext cx="1999366" cy="5954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105524" y="4751189"/>
            <a:ext cx="961301" cy="5954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271181" y="4841331"/>
            <a:ext cx="256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Diagonalization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123073" y="6066396"/>
            <a:ext cx="39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 consists of eigenvectors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91247" y="6068691"/>
            <a:ext cx="39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, D are eigenvalues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144899" y="5438941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99" y="5438941"/>
                <a:ext cx="1999366" cy="595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617657" y="1192239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57" y="1192239"/>
                <a:ext cx="1999366" cy="5954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7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/>
      <p:bldP spid="15" grpId="0" animBg="1"/>
      <p:bldP spid="20" grpId="0"/>
      <p:bldP spid="21" grpId="0" animBg="1"/>
      <p:bldP spid="22" grpId="0" animBg="1"/>
      <p:bldP spid="4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88622-3AC1-4D05-B754-FBE3C630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4EE925F-59BF-48E2-AB32-662A2C43678C}"/>
              </a:ext>
            </a:extLst>
          </p:cNvPr>
          <p:cNvGrpSpPr/>
          <p:nvPr/>
        </p:nvGrpSpPr>
        <p:grpSpPr>
          <a:xfrm>
            <a:off x="4528924" y="316171"/>
            <a:ext cx="4350645" cy="874712"/>
            <a:chOff x="1407924" y="1868483"/>
            <a:chExt cx="4350645" cy="8747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BA75E7F-BC7A-47A1-98E0-990505DB2815}"/>
                </a:ext>
              </a:extLst>
            </p:cNvPr>
            <p:cNvSpPr/>
            <p:nvPr/>
          </p:nvSpPr>
          <p:spPr>
            <a:xfrm>
              <a:off x="1407924" y="1868484"/>
              <a:ext cx="1870437" cy="8747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A is symmetric</a:t>
              </a:r>
              <a:endParaRPr lang="zh-TW" altLang="en-US" sz="2800" dirty="0"/>
            </a:p>
          </p:txBody>
        </p:sp>
        <p:sp>
          <p:nvSpPr>
            <p:cNvPr id="5" name="向右箭號 6">
              <a:extLst>
                <a:ext uri="{FF2B5EF4-FFF2-40B4-BE49-F238E27FC236}">
                  <a16:creationId xmlns:a16="http://schemas.microsoft.com/office/drawing/2014/main" id="{7A4BC0A0-2C89-4C2C-8122-E9F95AF4C363}"/>
                </a:ext>
              </a:extLst>
            </p:cNvPr>
            <p:cNvSpPr/>
            <p:nvPr/>
          </p:nvSpPr>
          <p:spPr>
            <a:xfrm>
              <a:off x="3330055" y="2131290"/>
              <a:ext cx="385606" cy="34909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92A7DFC-6E4C-4913-9087-3E19369DEFB9}"/>
                    </a:ext>
                  </a:extLst>
                </p:cNvPr>
                <p:cNvSpPr/>
                <p:nvPr/>
              </p:nvSpPr>
              <p:spPr>
                <a:xfrm>
                  <a:off x="3759203" y="1868483"/>
                  <a:ext cx="1999366" cy="874711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92A7DFC-6E4C-4913-9087-3E19369DE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03" y="1868483"/>
                  <a:ext cx="1999366" cy="87471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6B7F0B-F07D-4764-8332-80001024AE1B}"/>
                  </a:ext>
                </a:extLst>
              </p:cNvPr>
              <p:cNvSpPr txBox="1"/>
              <p:nvPr/>
            </p:nvSpPr>
            <p:spPr>
              <a:xfrm>
                <a:off x="628650" y="1924865"/>
                <a:ext cx="3740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eigenvalue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6B7F0B-F07D-4764-8332-80001024A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24865"/>
                <a:ext cx="3740150" cy="461665"/>
              </a:xfrm>
              <a:prstGeom prst="rect">
                <a:avLst/>
              </a:prstGeom>
              <a:blipFill>
                <a:blip r:embed="rId3"/>
                <a:stretch>
                  <a:fillRect l="-211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6C7340F-0171-4EC0-93A4-EE6DA0DE6AC7}"/>
                  </a:ext>
                </a:extLst>
              </p:cNvPr>
              <p:cNvSpPr txBox="1"/>
              <p:nvPr/>
            </p:nvSpPr>
            <p:spPr>
              <a:xfrm>
                <a:off x="3671220" y="1904541"/>
                <a:ext cx="1715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6C7340F-0171-4EC0-93A4-EE6DA0DE6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220" y="1904541"/>
                <a:ext cx="1715408" cy="461665"/>
              </a:xfrm>
              <a:prstGeom prst="rect">
                <a:avLst/>
              </a:prstGeom>
              <a:blipFill>
                <a:blip r:embed="rId4"/>
                <a:stretch>
                  <a:fillRect l="-709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E903F184-194B-4951-BD36-49D2F60D4308}"/>
              </a:ext>
            </a:extLst>
          </p:cNvPr>
          <p:cNvSpPr txBox="1"/>
          <p:nvPr/>
        </p:nvSpPr>
        <p:spPr>
          <a:xfrm>
            <a:off x="628650" y="2580058"/>
            <a:ext cx="374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Find an orthonormal basis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82124DC-D6AB-4759-975C-9D0C7D8D4C9C}"/>
                  </a:ext>
                </a:extLst>
              </p:cNvPr>
              <p:cNvSpPr txBox="1"/>
              <p:nvPr/>
            </p:nvSpPr>
            <p:spPr>
              <a:xfrm>
                <a:off x="4499679" y="2609086"/>
                <a:ext cx="1999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82124DC-D6AB-4759-975C-9D0C7D8D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79" y="2609086"/>
                <a:ext cx="1999843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A9C493-47DB-44D4-8F81-8CD0DC78B461}"/>
                  </a:ext>
                </a:extLst>
              </p:cNvPr>
              <p:cNvSpPr txBox="1"/>
              <p:nvPr/>
            </p:nvSpPr>
            <p:spPr>
              <a:xfrm>
                <a:off x="4904053" y="1225491"/>
                <a:ext cx="1120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A9C493-47DB-44D4-8F81-8CD0DC78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053" y="1225491"/>
                <a:ext cx="1120178" cy="369332"/>
              </a:xfrm>
              <a:prstGeom prst="rect">
                <a:avLst/>
              </a:prstGeom>
              <a:blipFill>
                <a:blip r:embed="rId6"/>
                <a:stretch>
                  <a:fillRect l="-5978" r="-326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9AE9E65A-FF65-4A65-A567-B8C9DE91C397}"/>
              </a:ext>
            </a:extLst>
          </p:cNvPr>
          <p:cNvSpPr txBox="1"/>
          <p:nvPr/>
        </p:nvSpPr>
        <p:spPr>
          <a:xfrm>
            <a:off x="3424924" y="3074094"/>
            <a:ext cx="188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eigenvector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B7569A-1A90-4E33-B960-66EFAD6874D4}"/>
              </a:ext>
            </a:extLst>
          </p:cNvPr>
          <p:cNvSpPr txBox="1"/>
          <p:nvPr/>
        </p:nvSpPr>
        <p:spPr>
          <a:xfrm>
            <a:off x="5555646" y="3074094"/>
            <a:ext cx="188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don’t care</a:t>
            </a:r>
            <a:endParaRPr lang="zh-TW" altLang="en-US" sz="2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BD6AAF4-6BF8-4ABB-BCFD-F363B4FB5644}"/>
              </a:ext>
            </a:extLst>
          </p:cNvPr>
          <p:cNvCxnSpPr/>
          <p:nvPr/>
        </p:nvCxnSpPr>
        <p:spPr>
          <a:xfrm flipH="1">
            <a:off x="4528924" y="2978418"/>
            <a:ext cx="217247" cy="20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46993D3-DE55-4E8D-A20C-0F9C8466304C}"/>
              </a:ext>
            </a:extLst>
          </p:cNvPr>
          <p:cNvCxnSpPr>
            <a:cxnSpLocks/>
          </p:cNvCxnSpPr>
          <p:nvPr/>
        </p:nvCxnSpPr>
        <p:spPr>
          <a:xfrm>
            <a:off x="5206390" y="2978418"/>
            <a:ext cx="541267" cy="20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4A16153-8FF0-4D2F-9F7C-840CBDD8F2C4}"/>
              </a:ext>
            </a:extLst>
          </p:cNvPr>
          <p:cNvCxnSpPr>
            <a:cxnSpLocks/>
          </p:cNvCxnSpPr>
          <p:nvPr/>
        </p:nvCxnSpPr>
        <p:spPr>
          <a:xfrm flipH="1">
            <a:off x="6024231" y="2934876"/>
            <a:ext cx="30028" cy="24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D977E20-10DD-4DBC-BE87-06E79AD4335C}"/>
              </a:ext>
            </a:extLst>
          </p:cNvPr>
          <p:cNvSpPr txBox="1"/>
          <p:nvPr/>
        </p:nvSpPr>
        <p:spPr>
          <a:xfrm>
            <a:off x="1400409" y="3503546"/>
            <a:ext cx="746011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TW" sz="2400" dirty="0"/>
              <a:t>by the Extension Theorem and Gram-Schmidt Process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B8BBCCF7-45D0-4031-A36D-9915F520A1BC}"/>
                  </a:ext>
                </a:extLst>
              </p:cNvPr>
              <p:cNvSpPr txBox="1"/>
              <p:nvPr/>
            </p:nvSpPr>
            <p:spPr>
              <a:xfrm>
                <a:off x="5435753" y="1908251"/>
                <a:ext cx="28018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unit vector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B8BBCCF7-45D0-4031-A36D-9915F520A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53" y="1908251"/>
                <a:ext cx="2801816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1208639-4127-4461-A4B5-4E669881C09E}"/>
                  </a:ext>
                </a:extLst>
              </p:cNvPr>
              <p:cNvSpPr txBox="1"/>
              <p:nvPr/>
            </p:nvSpPr>
            <p:spPr>
              <a:xfrm>
                <a:off x="6625105" y="2626224"/>
                <a:ext cx="59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1208639-4127-4461-A4B5-4E669881C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05" y="2626224"/>
                <a:ext cx="593881" cy="369332"/>
              </a:xfrm>
              <a:prstGeom prst="rect">
                <a:avLst/>
              </a:prstGeom>
              <a:blipFill>
                <a:blip r:embed="rId8"/>
                <a:stretch>
                  <a:fillRect l="-5155" r="-1030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6481EBA-1ABF-4BE7-BCA4-8EDE026970CE}"/>
                  </a:ext>
                </a:extLst>
              </p:cNvPr>
              <p:cNvSpPr txBox="1"/>
              <p:nvPr/>
            </p:nvSpPr>
            <p:spPr>
              <a:xfrm>
                <a:off x="539829" y="4280440"/>
                <a:ext cx="12869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6481EBA-1ABF-4BE7-BCA4-8EDE0269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9" y="4280440"/>
                <a:ext cx="1286955" cy="369332"/>
              </a:xfrm>
              <a:prstGeom prst="rect">
                <a:avLst/>
              </a:prstGeom>
              <a:blipFill>
                <a:blip r:embed="rId9"/>
                <a:stretch>
                  <a:fillRect l="-5213" r="-473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989B66E-982B-497E-AE1B-03CCCB5B67F9}"/>
                  </a:ext>
                </a:extLst>
              </p:cNvPr>
              <p:cNvSpPr txBox="1"/>
              <p:nvPr/>
            </p:nvSpPr>
            <p:spPr>
              <a:xfrm>
                <a:off x="2041267" y="4303844"/>
                <a:ext cx="4327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989B66E-982B-497E-AE1B-03CCCB5B6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67" y="4303844"/>
                <a:ext cx="4327275" cy="369332"/>
              </a:xfrm>
              <a:prstGeom prst="rect">
                <a:avLst/>
              </a:prstGeom>
              <a:blipFill>
                <a:blip r:embed="rId10"/>
                <a:stretch>
                  <a:fillRect r="-98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76CBEE1F-D50D-465A-9834-3D6E438AB3E5}"/>
              </a:ext>
            </a:extLst>
          </p:cNvPr>
          <p:cNvSpPr txBox="1"/>
          <p:nvPr/>
        </p:nvSpPr>
        <p:spPr>
          <a:xfrm>
            <a:off x="6538895" y="4234273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symmetric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9E3D2A8-4AE8-4C54-9B65-A4E6E45A2855}"/>
                  </a:ext>
                </a:extLst>
              </p:cNvPr>
              <p:cNvSpPr txBox="1"/>
              <p:nvPr/>
            </p:nvSpPr>
            <p:spPr>
              <a:xfrm>
                <a:off x="539829" y="4866468"/>
                <a:ext cx="1146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9E3D2A8-4AE8-4C54-9B65-A4E6E45A2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9" y="4866468"/>
                <a:ext cx="1146211" cy="369332"/>
              </a:xfrm>
              <a:prstGeom prst="rect">
                <a:avLst/>
              </a:prstGeom>
              <a:blipFill>
                <a:blip r:embed="rId11"/>
                <a:stretch>
                  <a:fillRect l="-5851" r="-159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11A0738-D683-438E-8D60-68596E003E1F}"/>
                  </a:ext>
                </a:extLst>
              </p:cNvPr>
              <p:cNvSpPr txBox="1"/>
              <p:nvPr/>
            </p:nvSpPr>
            <p:spPr>
              <a:xfrm>
                <a:off x="1758609" y="4887370"/>
                <a:ext cx="1284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11A0738-D683-438E-8D60-68596E003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09" y="4887370"/>
                <a:ext cx="1284134" cy="369332"/>
              </a:xfrm>
              <a:prstGeom prst="rect">
                <a:avLst/>
              </a:prstGeom>
              <a:blipFill>
                <a:blip r:embed="rId12"/>
                <a:stretch>
                  <a:fillRect l="-1896" t="-1667" r="-142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811E4E9-EA3C-4507-92AB-65306016C1F5}"/>
                  </a:ext>
                </a:extLst>
              </p:cNvPr>
              <p:cNvSpPr txBox="1"/>
              <p:nvPr/>
            </p:nvSpPr>
            <p:spPr>
              <a:xfrm>
                <a:off x="3185466" y="4887370"/>
                <a:ext cx="1284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811E4E9-EA3C-4507-92AB-65306016C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66" y="4887370"/>
                <a:ext cx="1284134" cy="369332"/>
              </a:xfrm>
              <a:prstGeom prst="rect">
                <a:avLst/>
              </a:prstGeom>
              <a:blipFill>
                <a:blip r:embed="rId13"/>
                <a:stretch>
                  <a:fillRect l="-952" t="-1667" r="-47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6BD5E09-CFB3-4A6F-B06B-62A5DF849942}"/>
                  </a:ext>
                </a:extLst>
              </p:cNvPr>
              <p:cNvSpPr txBox="1"/>
              <p:nvPr/>
            </p:nvSpPr>
            <p:spPr>
              <a:xfrm>
                <a:off x="4581636" y="4887370"/>
                <a:ext cx="1249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6BD5E09-CFB3-4A6F-B06B-62A5DF849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36" y="4887370"/>
                <a:ext cx="1249509" cy="369332"/>
              </a:xfrm>
              <a:prstGeom prst="rect">
                <a:avLst/>
              </a:prstGeom>
              <a:blipFill>
                <a:blip r:embed="rId14"/>
                <a:stretch>
                  <a:fillRect l="-1951" t="-1667" r="-146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08507495-941E-4F83-BE51-1BCBC35543AA}"/>
                  </a:ext>
                </a:extLst>
              </p:cNvPr>
              <p:cNvSpPr txBox="1"/>
              <p:nvPr/>
            </p:nvSpPr>
            <p:spPr>
              <a:xfrm>
                <a:off x="1758609" y="5355560"/>
                <a:ext cx="1734449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1" i="1" smtClean="0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08507495-941E-4F83-BE51-1BCBC3554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09" y="5355560"/>
                <a:ext cx="1734449" cy="11738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7B491FA-CAB6-4E08-87F0-D04104CB44FC}"/>
                  </a:ext>
                </a:extLst>
              </p:cNvPr>
              <p:cNvSpPr txBox="1"/>
              <p:nvPr/>
            </p:nvSpPr>
            <p:spPr>
              <a:xfrm>
                <a:off x="3567256" y="5470896"/>
                <a:ext cx="101438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7B491FA-CAB6-4E08-87F0-D04104CB4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56" y="5470896"/>
                <a:ext cx="1014380" cy="9766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7371275-5DCF-4070-823F-84FA74466429}"/>
                  </a:ext>
                </a:extLst>
              </p:cNvPr>
              <p:cNvSpPr txBox="1"/>
              <p:nvPr/>
            </p:nvSpPr>
            <p:spPr>
              <a:xfrm>
                <a:off x="4806825" y="5470896"/>
                <a:ext cx="79912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7371275-5DCF-4070-823F-84FA74466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25" y="5470896"/>
                <a:ext cx="799129" cy="9766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B69484F-7C40-49BB-9D00-F2D3BACA6152}"/>
                  </a:ext>
                </a:extLst>
              </p:cNvPr>
              <p:cNvSpPr/>
              <p:nvPr/>
            </p:nvSpPr>
            <p:spPr>
              <a:xfrm>
                <a:off x="6755532" y="4857850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B69484F-7C40-49BB-9D00-F2D3BACA6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532" y="4857850"/>
                <a:ext cx="385606" cy="369332"/>
              </a:xfrm>
              <a:prstGeom prst="rect">
                <a:avLst/>
              </a:prstGeom>
              <a:blipFill>
                <a:blip r:embed="rId18"/>
                <a:stretch>
                  <a:fillRect l="-6154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6F53E19-7E1B-474A-9C44-A5D6275570E6}"/>
                  </a:ext>
                </a:extLst>
              </p:cNvPr>
              <p:cNvSpPr/>
              <p:nvPr/>
            </p:nvSpPr>
            <p:spPr>
              <a:xfrm>
                <a:off x="7229861" y="5318591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6F53E19-7E1B-474A-9C44-A5D627557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61" y="5318591"/>
                <a:ext cx="1176730" cy="10709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5EE915FD-F90C-4554-9D41-71C40A880104}"/>
              </a:ext>
            </a:extLst>
          </p:cNvPr>
          <p:cNvSpPr txBox="1"/>
          <p:nvPr/>
        </p:nvSpPr>
        <p:spPr>
          <a:xfrm>
            <a:off x="7141138" y="6338279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symmetric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0CA5013-BD68-48CF-9557-E27B0D06DC6D}"/>
              </a:ext>
            </a:extLst>
          </p:cNvPr>
          <p:cNvSpPr/>
          <p:nvPr/>
        </p:nvSpPr>
        <p:spPr>
          <a:xfrm>
            <a:off x="6755532" y="5290560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B435E55-AEA0-40C4-B292-476B77D6DB9C}"/>
              </a:ext>
            </a:extLst>
          </p:cNvPr>
          <p:cNvSpPr/>
          <p:nvPr/>
        </p:nvSpPr>
        <p:spPr>
          <a:xfrm>
            <a:off x="7218986" y="4857850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61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 animBg="1"/>
      <p:bldP spid="4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88622-3AC1-4D05-B754-FBE3C630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4EE925F-59BF-48E2-AB32-662A2C43678C}"/>
              </a:ext>
            </a:extLst>
          </p:cNvPr>
          <p:cNvGrpSpPr/>
          <p:nvPr/>
        </p:nvGrpSpPr>
        <p:grpSpPr>
          <a:xfrm>
            <a:off x="4528924" y="316171"/>
            <a:ext cx="4350645" cy="874712"/>
            <a:chOff x="1407924" y="1868483"/>
            <a:chExt cx="4350645" cy="8747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BA75E7F-BC7A-47A1-98E0-990505DB2815}"/>
                </a:ext>
              </a:extLst>
            </p:cNvPr>
            <p:cNvSpPr/>
            <p:nvPr/>
          </p:nvSpPr>
          <p:spPr>
            <a:xfrm>
              <a:off x="1407924" y="1868484"/>
              <a:ext cx="1870437" cy="8747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A is symmetric</a:t>
              </a:r>
              <a:endParaRPr lang="zh-TW" altLang="en-US" sz="2800" dirty="0"/>
            </a:p>
          </p:txBody>
        </p:sp>
        <p:sp>
          <p:nvSpPr>
            <p:cNvPr id="5" name="向右箭號 6">
              <a:extLst>
                <a:ext uri="{FF2B5EF4-FFF2-40B4-BE49-F238E27FC236}">
                  <a16:creationId xmlns:a16="http://schemas.microsoft.com/office/drawing/2014/main" id="{7A4BC0A0-2C89-4C2C-8122-E9F95AF4C363}"/>
                </a:ext>
              </a:extLst>
            </p:cNvPr>
            <p:cNvSpPr/>
            <p:nvPr/>
          </p:nvSpPr>
          <p:spPr>
            <a:xfrm>
              <a:off x="3330055" y="2131290"/>
              <a:ext cx="385606" cy="34909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92A7DFC-6E4C-4913-9087-3E19369DEFB9}"/>
                    </a:ext>
                  </a:extLst>
                </p:cNvPr>
                <p:cNvSpPr/>
                <p:nvPr/>
              </p:nvSpPr>
              <p:spPr>
                <a:xfrm>
                  <a:off x="3759203" y="1868483"/>
                  <a:ext cx="1999366" cy="874711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92A7DFC-6E4C-4913-9087-3E19369DE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03" y="1868483"/>
                  <a:ext cx="1999366" cy="87471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A9C493-47DB-44D4-8F81-8CD0DC78B461}"/>
                  </a:ext>
                </a:extLst>
              </p:cNvPr>
              <p:cNvSpPr txBox="1"/>
              <p:nvPr/>
            </p:nvSpPr>
            <p:spPr>
              <a:xfrm>
                <a:off x="4904053" y="1225491"/>
                <a:ext cx="1120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A9C493-47DB-44D4-8F81-8CD0DC78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053" y="1225491"/>
                <a:ext cx="1120178" cy="369332"/>
              </a:xfrm>
              <a:prstGeom prst="rect">
                <a:avLst/>
              </a:prstGeom>
              <a:blipFill>
                <a:blip r:embed="rId3"/>
                <a:stretch>
                  <a:fillRect l="-5978" r="-326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6481EBA-1ABF-4BE7-BCA4-8EDE026970CE}"/>
                  </a:ext>
                </a:extLst>
              </p:cNvPr>
              <p:cNvSpPr txBox="1"/>
              <p:nvPr/>
            </p:nvSpPr>
            <p:spPr>
              <a:xfrm>
                <a:off x="212051" y="2472710"/>
                <a:ext cx="1157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6481EBA-1ABF-4BE7-BCA4-8EDE0269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1" y="2472710"/>
                <a:ext cx="1157112" cy="369332"/>
              </a:xfrm>
              <a:prstGeom prst="rect">
                <a:avLst/>
              </a:prstGeom>
              <a:blipFill>
                <a:blip r:embed="rId4"/>
                <a:stretch>
                  <a:fillRect l="-6316" t="-1667" r="-210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B69484F-7C40-49BB-9D00-F2D3BACA6152}"/>
                  </a:ext>
                </a:extLst>
              </p:cNvPr>
              <p:cNvSpPr/>
              <p:nvPr/>
            </p:nvSpPr>
            <p:spPr>
              <a:xfrm>
                <a:off x="1413524" y="1857411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B69484F-7C40-49BB-9D00-F2D3BACA6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24" y="1857411"/>
                <a:ext cx="385606" cy="369332"/>
              </a:xfrm>
              <a:prstGeom prst="rect">
                <a:avLst/>
              </a:prstGeom>
              <a:blipFill>
                <a:blip r:embed="rId5"/>
                <a:stretch>
                  <a:fillRect l="-7692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6F53E19-7E1B-474A-9C44-A5D6275570E6}"/>
                  </a:ext>
                </a:extLst>
              </p:cNvPr>
              <p:cNvSpPr/>
              <p:nvPr/>
            </p:nvSpPr>
            <p:spPr>
              <a:xfrm>
                <a:off x="1887853" y="2318152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6F53E19-7E1B-474A-9C44-A5D627557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53" y="2318152"/>
                <a:ext cx="1176730" cy="1070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5EE915FD-F90C-4554-9D41-71C40A880104}"/>
              </a:ext>
            </a:extLst>
          </p:cNvPr>
          <p:cNvSpPr txBox="1"/>
          <p:nvPr/>
        </p:nvSpPr>
        <p:spPr>
          <a:xfrm>
            <a:off x="1711769" y="3309833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symmetric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0CA5013-BD68-48CF-9557-E27B0D06DC6D}"/>
              </a:ext>
            </a:extLst>
          </p:cNvPr>
          <p:cNvSpPr/>
          <p:nvPr/>
        </p:nvSpPr>
        <p:spPr>
          <a:xfrm>
            <a:off x="1413524" y="2290121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B435E55-AEA0-40C4-B292-476B77D6DB9C}"/>
              </a:ext>
            </a:extLst>
          </p:cNvPr>
          <p:cNvSpPr/>
          <p:nvPr/>
        </p:nvSpPr>
        <p:spPr>
          <a:xfrm>
            <a:off x="1876978" y="1857411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D47C8AC8-2B7D-45E6-988A-95EC1BF35385}"/>
                  </a:ext>
                </a:extLst>
              </p:cNvPr>
              <p:cNvSpPr txBox="1"/>
              <p:nvPr/>
            </p:nvSpPr>
            <p:spPr>
              <a:xfrm>
                <a:off x="3180768" y="2513902"/>
                <a:ext cx="1390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D47C8AC8-2B7D-45E6-988A-95EC1BF35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68" y="2513902"/>
                <a:ext cx="1390765" cy="369332"/>
              </a:xfrm>
              <a:prstGeom prst="rect">
                <a:avLst/>
              </a:prstGeom>
              <a:blipFill>
                <a:blip r:embed="rId7"/>
                <a:stretch>
                  <a:fillRect l="-5702" t="-1639" r="-1754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7104265-891C-4F86-91B8-343041942D9A}"/>
                  </a:ext>
                </a:extLst>
              </p:cNvPr>
              <p:cNvSpPr/>
              <p:nvPr/>
            </p:nvSpPr>
            <p:spPr>
              <a:xfrm>
                <a:off x="4580445" y="1870572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7104265-891C-4F86-91B8-343041942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445" y="1870572"/>
                <a:ext cx="385606" cy="369332"/>
              </a:xfrm>
              <a:prstGeom prst="rect">
                <a:avLst/>
              </a:prstGeom>
              <a:blipFill>
                <a:blip r:embed="rId8"/>
                <a:stretch>
                  <a:fillRect l="-12121" t="-22581" r="-30303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6F1207A-F0E1-4E42-8254-5C577C5C29E4}"/>
                  </a:ext>
                </a:extLst>
              </p:cNvPr>
              <p:cNvSpPr/>
              <p:nvPr/>
            </p:nvSpPr>
            <p:spPr>
              <a:xfrm>
                <a:off x="5054774" y="2331313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6F1207A-F0E1-4E42-8254-5C577C5C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774" y="2331313"/>
                <a:ext cx="1176730" cy="10709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A8BC768A-F000-498A-9783-70F489F719D8}"/>
              </a:ext>
            </a:extLst>
          </p:cNvPr>
          <p:cNvSpPr txBox="1"/>
          <p:nvPr/>
        </p:nvSpPr>
        <p:spPr>
          <a:xfrm>
            <a:off x="4904053" y="3318238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symmetric</a:t>
            </a:r>
            <a:endParaRPr lang="zh-TW" altLang="en-US" sz="24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5804992-3BA3-4AF8-A255-ED5F8916837E}"/>
              </a:ext>
            </a:extLst>
          </p:cNvPr>
          <p:cNvSpPr/>
          <p:nvPr/>
        </p:nvSpPr>
        <p:spPr>
          <a:xfrm>
            <a:off x="4580445" y="2303282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D8AC912-080F-4C08-BE43-39777FC862F7}"/>
              </a:ext>
            </a:extLst>
          </p:cNvPr>
          <p:cNvSpPr/>
          <p:nvPr/>
        </p:nvSpPr>
        <p:spPr>
          <a:xfrm>
            <a:off x="5043899" y="1870572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5D2B320-0C54-4F48-B6D7-EE2D2094F567}"/>
              </a:ext>
            </a:extLst>
          </p:cNvPr>
          <p:cNvGrpSpPr/>
          <p:nvPr/>
        </p:nvGrpSpPr>
        <p:grpSpPr>
          <a:xfrm>
            <a:off x="6503503" y="1904541"/>
            <a:ext cx="2294777" cy="1531674"/>
            <a:chOff x="5738165" y="4108097"/>
            <a:chExt cx="2294777" cy="1531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6A6F2EEC-DCBC-4F02-AC20-5FB34C6B04C6}"/>
                    </a:ext>
                  </a:extLst>
                </p:cNvPr>
                <p:cNvSpPr txBox="1"/>
                <p:nvPr/>
              </p:nvSpPr>
              <p:spPr>
                <a:xfrm>
                  <a:off x="5738165" y="4734973"/>
                  <a:ext cx="5815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6A6F2EEC-DCBC-4F02-AC20-5FB34C6B0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165" y="4734973"/>
                  <a:ext cx="58150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2632" r="-5263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DB17A6B2-A243-4B2F-A8FD-B4B417D12BB2}"/>
                    </a:ext>
                  </a:extLst>
                </p:cNvPr>
                <p:cNvSpPr/>
                <p:nvPr/>
              </p:nvSpPr>
              <p:spPr>
                <a:xfrm>
                  <a:off x="6381883" y="4108097"/>
                  <a:ext cx="385606" cy="3693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DB17A6B2-A243-4B2F-A8FD-B4B417D12B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1883" y="4108097"/>
                  <a:ext cx="38560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061" b="-476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7DEBDCC4-67C1-4E34-A147-08CBEE732C17}"/>
                    </a:ext>
                  </a:extLst>
                </p:cNvPr>
                <p:cNvSpPr/>
                <p:nvPr/>
              </p:nvSpPr>
              <p:spPr>
                <a:xfrm>
                  <a:off x="6856212" y="4568838"/>
                  <a:ext cx="1176730" cy="1070933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7DEBDCC4-67C1-4E34-A147-08CBEE732C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212" y="4568838"/>
                  <a:ext cx="1176730" cy="10709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A313D28-4AC9-49AC-811C-DB7082C566D5}"/>
                </a:ext>
              </a:extLst>
            </p:cNvPr>
            <p:cNvSpPr/>
            <p:nvPr/>
          </p:nvSpPr>
          <p:spPr>
            <a:xfrm>
              <a:off x="6381883" y="4540807"/>
              <a:ext cx="385606" cy="10988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/>
                <a:t>0</a:t>
              </a:r>
              <a:endParaRPr lang="zh-TW" altLang="en-US" sz="2400" b="1" dirty="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A4D85D6-80D8-4F25-B49C-3777A77DA632}"/>
                </a:ext>
              </a:extLst>
            </p:cNvPr>
            <p:cNvSpPr/>
            <p:nvPr/>
          </p:nvSpPr>
          <p:spPr>
            <a:xfrm>
              <a:off x="6845337" y="4108097"/>
              <a:ext cx="1176730" cy="38659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/>
                <a:t>0</a:t>
              </a:r>
              <a:endParaRPr lang="zh-TW" alt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E7234B0-A0B5-42F5-9F43-ABD37611A993}"/>
                  </a:ext>
                </a:extLst>
              </p:cNvPr>
              <p:cNvSpPr txBox="1"/>
              <p:nvPr/>
            </p:nvSpPr>
            <p:spPr>
              <a:xfrm>
                <a:off x="622135" y="4138699"/>
                <a:ext cx="1836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E7234B0-A0B5-42F5-9F43-ABD37611A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5" y="4138699"/>
                <a:ext cx="1836337" cy="369332"/>
              </a:xfrm>
              <a:prstGeom prst="rect">
                <a:avLst/>
              </a:prstGeom>
              <a:blipFill>
                <a:blip r:embed="rId13"/>
                <a:stretch>
                  <a:fillRect l="-3322" r="-3654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3036507-6C18-448B-9015-1E9955017E1C}"/>
                  </a:ext>
                </a:extLst>
              </p:cNvPr>
              <p:cNvSpPr/>
              <p:nvPr/>
            </p:nvSpPr>
            <p:spPr>
              <a:xfrm>
                <a:off x="2843549" y="4711698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3036507-6C18-448B-9015-1E9955017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49" y="4711698"/>
                <a:ext cx="385606" cy="369332"/>
              </a:xfrm>
              <a:prstGeom prst="rect">
                <a:avLst/>
              </a:prstGeom>
              <a:blipFill>
                <a:blip r:embed="rId14"/>
                <a:stretch>
                  <a:fillRect l="-6061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B322B6F-9F0C-4947-A50B-FE8CB257F129}"/>
                  </a:ext>
                </a:extLst>
              </p:cNvPr>
              <p:cNvSpPr/>
              <p:nvPr/>
            </p:nvSpPr>
            <p:spPr>
              <a:xfrm>
                <a:off x="3317878" y="5172439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B322B6F-9F0C-4947-A50B-FE8CB257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78" y="5172439"/>
                <a:ext cx="1176730" cy="10709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A51B0F7-9A9A-46C7-AABA-A769BC74852C}"/>
              </a:ext>
            </a:extLst>
          </p:cNvPr>
          <p:cNvSpPr/>
          <p:nvPr/>
        </p:nvSpPr>
        <p:spPr>
          <a:xfrm>
            <a:off x="2843549" y="5144408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9D856E6-E3B4-4B7C-BD7A-32457BF91725}"/>
              </a:ext>
            </a:extLst>
          </p:cNvPr>
          <p:cNvSpPr/>
          <p:nvPr/>
        </p:nvSpPr>
        <p:spPr>
          <a:xfrm>
            <a:off x="3307003" y="4711698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1E9DD70-E669-4A54-958D-C1E43B302F07}"/>
                  </a:ext>
                </a:extLst>
              </p:cNvPr>
              <p:cNvSpPr/>
              <p:nvPr/>
            </p:nvSpPr>
            <p:spPr>
              <a:xfrm>
                <a:off x="1087513" y="4711698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1E9DD70-E669-4A54-958D-C1E43B302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13" y="4711698"/>
                <a:ext cx="385606" cy="369332"/>
              </a:xfrm>
              <a:prstGeom prst="rect">
                <a:avLst/>
              </a:prstGeom>
              <a:blipFill>
                <a:blip r:embed="rId16"/>
                <a:stretch>
                  <a:fillRect l="-6061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259ECD1-F233-482E-9A5B-D978F25A959F}"/>
                  </a:ext>
                </a:extLst>
              </p:cNvPr>
              <p:cNvSpPr/>
              <p:nvPr/>
            </p:nvSpPr>
            <p:spPr>
              <a:xfrm>
                <a:off x="1561842" y="5172439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259ECD1-F233-482E-9A5B-D978F25A9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42" y="5172439"/>
                <a:ext cx="1176730" cy="10709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>
            <a:extLst>
              <a:ext uri="{FF2B5EF4-FFF2-40B4-BE49-F238E27FC236}">
                <a16:creationId xmlns:a16="http://schemas.microsoft.com/office/drawing/2014/main" id="{FB0BAED5-7653-4DE7-A8C4-641E7ADBD712}"/>
              </a:ext>
            </a:extLst>
          </p:cNvPr>
          <p:cNvSpPr/>
          <p:nvPr/>
        </p:nvSpPr>
        <p:spPr>
          <a:xfrm>
            <a:off x="1087513" y="5144408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6F1EDA2-5907-43B8-89D5-74438BFFF56C}"/>
              </a:ext>
            </a:extLst>
          </p:cNvPr>
          <p:cNvSpPr/>
          <p:nvPr/>
        </p:nvSpPr>
        <p:spPr>
          <a:xfrm>
            <a:off x="1550967" y="4711698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6904C67-1BAD-438E-9FF6-54F8184A5B00}"/>
                  </a:ext>
                </a:extLst>
              </p:cNvPr>
              <p:cNvSpPr/>
              <p:nvPr/>
            </p:nvSpPr>
            <p:spPr>
              <a:xfrm>
                <a:off x="4636868" y="4711628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6904C67-1BAD-438E-9FF6-54F8184A5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868" y="4711628"/>
                <a:ext cx="385606" cy="369332"/>
              </a:xfrm>
              <a:prstGeom prst="rect">
                <a:avLst/>
              </a:prstGeom>
              <a:blipFill>
                <a:blip r:embed="rId18"/>
                <a:stretch>
                  <a:fillRect l="-6154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51139809-36E3-40BB-B2DC-208113793E6E}"/>
                  </a:ext>
                </a:extLst>
              </p:cNvPr>
              <p:cNvSpPr/>
              <p:nvPr/>
            </p:nvSpPr>
            <p:spPr>
              <a:xfrm>
                <a:off x="5111197" y="5172369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51139809-36E3-40BB-B2DC-208113793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97" y="5172369"/>
                <a:ext cx="1176730" cy="10709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>
            <a:extLst>
              <a:ext uri="{FF2B5EF4-FFF2-40B4-BE49-F238E27FC236}">
                <a16:creationId xmlns:a16="http://schemas.microsoft.com/office/drawing/2014/main" id="{89DBC0F8-BA58-4C89-8EBB-029A10E8A79F}"/>
              </a:ext>
            </a:extLst>
          </p:cNvPr>
          <p:cNvSpPr/>
          <p:nvPr/>
        </p:nvSpPr>
        <p:spPr>
          <a:xfrm>
            <a:off x="4636868" y="5144338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18DC02A3-AF01-4C03-A9BA-1BC4DE6ACF23}"/>
              </a:ext>
            </a:extLst>
          </p:cNvPr>
          <p:cNvSpPr/>
          <p:nvPr/>
        </p:nvSpPr>
        <p:spPr>
          <a:xfrm>
            <a:off x="5100322" y="4711628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A624E84B-5E66-4A3F-977D-FFF4009B17CD}"/>
                  </a:ext>
                </a:extLst>
              </p:cNvPr>
              <p:cNvSpPr txBox="1"/>
              <p:nvPr/>
            </p:nvSpPr>
            <p:spPr>
              <a:xfrm>
                <a:off x="6452810" y="526747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A624E84B-5E66-4A3F-977D-FFF4009B1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10" y="5267478"/>
                <a:ext cx="298159" cy="369332"/>
              </a:xfrm>
              <a:prstGeom prst="rect">
                <a:avLst/>
              </a:prstGeom>
              <a:blipFill>
                <a:blip r:embed="rId20"/>
                <a:stretch>
                  <a:fillRect l="-10417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37142719-8C9A-47EB-AA62-394B265E7EB1}"/>
                  </a:ext>
                </a:extLst>
              </p:cNvPr>
              <p:cNvSpPr/>
              <p:nvPr/>
            </p:nvSpPr>
            <p:spPr>
              <a:xfrm>
                <a:off x="6879237" y="4686956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37142719-8C9A-47EB-AA62-394B265E7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237" y="4686956"/>
                <a:ext cx="385606" cy="369332"/>
              </a:xfrm>
              <a:prstGeom prst="rect">
                <a:avLst/>
              </a:prstGeom>
              <a:blipFill>
                <a:blip r:embed="rId21"/>
                <a:stretch>
                  <a:fillRect l="-6061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9D2AF95A-1DAC-4E5B-8E48-934607DCA01F}"/>
                  </a:ext>
                </a:extLst>
              </p:cNvPr>
              <p:cNvSpPr/>
              <p:nvPr/>
            </p:nvSpPr>
            <p:spPr>
              <a:xfrm>
                <a:off x="7353566" y="5147697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9D2AF95A-1DAC-4E5B-8E48-934607DCA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66" y="5147697"/>
                <a:ext cx="1176730" cy="1070933"/>
              </a:xfrm>
              <a:prstGeom prst="rect">
                <a:avLst/>
              </a:prstGeom>
              <a:blipFill>
                <a:blip r:embed="rId22"/>
                <a:stretch>
                  <a:fillRect l="-51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>
            <a:extLst>
              <a:ext uri="{FF2B5EF4-FFF2-40B4-BE49-F238E27FC236}">
                <a16:creationId xmlns:a16="http://schemas.microsoft.com/office/drawing/2014/main" id="{33322619-2551-4021-B065-1C7EA3D73567}"/>
              </a:ext>
            </a:extLst>
          </p:cNvPr>
          <p:cNvSpPr/>
          <p:nvPr/>
        </p:nvSpPr>
        <p:spPr>
          <a:xfrm>
            <a:off x="6879237" y="5119666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0092E8E-51D4-42FE-93D8-436CEBEE9EC3}"/>
              </a:ext>
            </a:extLst>
          </p:cNvPr>
          <p:cNvSpPr/>
          <p:nvPr/>
        </p:nvSpPr>
        <p:spPr>
          <a:xfrm>
            <a:off x="7342691" y="4686956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50624272-F987-46EA-81BD-03C0F633DD5E}"/>
              </a:ext>
            </a:extLst>
          </p:cNvPr>
          <p:cNvSpPr txBox="1"/>
          <p:nvPr/>
        </p:nvSpPr>
        <p:spPr>
          <a:xfrm>
            <a:off x="7715625" y="2957990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ortho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9ED6AEC5-8C12-4FFB-892C-B1728EE09448}"/>
              </a:ext>
            </a:extLst>
          </p:cNvPr>
          <p:cNvSpPr txBox="1"/>
          <p:nvPr/>
        </p:nvSpPr>
        <p:spPr>
          <a:xfrm>
            <a:off x="7532827" y="3441343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ortho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D2DC508-9427-49A6-8A80-CAF60D337E85}"/>
              </a:ext>
            </a:extLst>
          </p:cNvPr>
          <p:cNvSpPr/>
          <p:nvPr/>
        </p:nvSpPr>
        <p:spPr>
          <a:xfrm>
            <a:off x="7366614" y="5110937"/>
            <a:ext cx="1176730" cy="1116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3C8F44C-B776-4C9D-8E44-AC517FE48F74}"/>
              </a:ext>
            </a:extLst>
          </p:cNvPr>
          <p:cNvSpPr/>
          <p:nvPr/>
        </p:nvSpPr>
        <p:spPr>
          <a:xfrm>
            <a:off x="4500408" y="1794550"/>
            <a:ext cx="1867096" cy="1976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F5DBF41-6ED1-4C03-B5E3-B2F08A5BF8FB}"/>
              </a:ext>
            </a:extLst>
          </p:cNvPr>
          <p:cNvCxnSpPr/>
          <p:nvPr/>
        </p:nvCxnSpPr>
        <p:spPr>
          <a:xfrm>
            <a:off x="6389698" y="3778527"/>
            <a:ext cx="976916" cy="1318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8B407DC1-C749-413F-9CFA-769C2CEDF97E}"/>
              </a:ext>
            </a:extLst>
          </p:cNvPr>
          <p:cNvSpPr txBox="1"/>
          <p:nvPr/>
        </p:nvSpPr>
        <p:spPr>
          <a:xfrm>
            <a:off x="355698" y="2974480"/>
            <a:ext cx="679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sym</a:t>
            </a:r>
            <a:endParaRPr lang="zh-TW" altLang="en-US" sz="2400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FEDBCA00-D9F8-4BD9-A9C3-7492B2DE56C6}"/>
              </a:ext>
            </a:extLst>
          </p:cNvPr>
          <p:cNvSpPr txBox="1"/>
          <p:nvPr/>
        </p:nvSpPr>
        <p:spPr>
          <a:xfrm>
            <a:off x="147889" y="1558834"/>
            <a:ext cx="1068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ortho</a:t>
            </a:r>
            <a:endParaRPr lang="zh-TW" altLang="en-US" sz="24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7DFE095-8ECE-49FC-90DF-3AF4F4688586}"/>
              </a:ext>
            </a:extLst>
          </p:cNvPr>
          <p:cNvCxnSpPr>
            <a:cxnSpLocks/>
          </p:cNvCxnSpPr>
          <p:nvPr/>
        </p:nvCxnSpPr>
        <p:spPr>
          <a:xfrm>
            <a:off x="697117" y="2802520"/>
            <a:ext cx="0" cy="2926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3631E01D-8ACE-4649-9FB8-38981A5E2889}"/>
              </a:ext>
            </a:extLst>
          </p:cNvPr>
          <p:cNvCxnSpPr>
            <a:cxnSpLocks/>
          </p:cNvCxnSpPr>
          <p:nvPr/>
        </p:nvCxnSpPr>
        <p:spPr>
          <a:xfrm flipV="1">
            <a:off x="411480" y="2003421"/>
            <a:ext cx="233202" cy="4692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8552BCB7-7456-4D64-91A6-7819E8B74BBF}"/>
              </a:ext>
            </a:extLst>
          </p:cNvPr>
          <p:cNvCxnSpPr>
            <a:cxnSpLocks/>
          </p:cNvCxnSpPr>
          <p:nvPr/>
        </p:nvCxnSpPr>
        <p:spPr>
          <a:xfrm flipH="1" flipV="1">
            <a:off x="760867" y="1948786"/>
            <a:ext cx="159264" cy="5783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 animBg="1"/>
      <p:bldP spid="47" grpId="0"/>
      <p:bldP spid="48" grpId="0" animBg="1"/>
      <p:bldP spid="49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15" grpId="0" animBg="1"/>
      <p:bldP spid="75" grpId="0" animBg="1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C4F96-ED63-474F-B131-C03A3D6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Dot Product </a:t>
            </a:r>
            <a:r>
              <a:rPr lang="en-US" altLang="zh-TW" dirty="0" smtClean="0"/>
              <a:t>vs</a:t>
            </a:r>
            <a:r>
              <a:rPr lang="en-US" altLang="zh-TW" dirty="0"/>
              <a:t>. Geometry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417E31E-0867-4A65-A508-344C7F6F52D8}"/>
                  </a:ext>
                </a:extLst>
              </p:cNvPr>
              <p:cNvSpPr txBox="1"/>
              <p:nvPr/>
            </p:nvSpPr>
            <p:spPr>
              <a:xfrm>
                <a:off x="1559007" y="2874052"/>
                <a:ext cx="2255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417E31E-0867-4A65-A508-344C7F6F5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07" y="2874052"/>
                <a:ext cx="2255169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255295F-3E67-4061-8656-15A6263CD836}"/>
                  </a:ext>
                </a:extLst>
              </p:cNvPr>
              <p:cNvSpPr txBox="1"/>
              <p:nvPr/>
            </p:nvSpPr>
            <p:spPr>
              <a:xfrm>
                <a:off x="1559007" y="3429000"/>
                <a:ext cx="2045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255295F-3E67-4061-8656-15A6263CD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07" y="3429000"/>
                <a:ext cx="2045753" cy="369332"/>
              </a:xfrm>
              <a:prstGeom prst="rect">
                <a:avLst/>
              </a:prstGeom>
              <a:blipFill>
                <a:blip r:embed="rId4"/>
                <a:stretch>
                  <a:fillRect l="-1194" t="-1667" r="-8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BC37C7BE-0D6B-4A08-BFF5-B241E986374D}"/>
              </a:ext>
            </a:extLst>
          </p:cNvPr>
          <p:cNvGrpSpPr/>
          <p:nvPr/>
        </p:nvGrpSpPr>
        <p:grpSpPr>
          <a:xfrm>
            <a:off x="776363" y="1793267"/>
            <a:ext cx="7738987" cy="867302"/>
            <a:chOff x="252618" y="1778616"/>
            <a:chExt cx="7738987" cy="867302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BC027EFE-81CD-42DB-9FC4-792ED179F155}"/>
                </a:ext>
              </a:extLst>
            </p:cNvPr>
            <p:cNvSpPr txBox="1"/>
            <p:nvPr/>
          </p:nvSpPr>
          <p:spPr>
            <a:xfrm>
              <a:off x="290246" y="1814921"/>
              <a:ext cx="3896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The diagonals of a parallelogram are orthogonal.</a:t>
              </a:r>
              <a:endParaRPr lang="zh-TW" altLang="en-US" sz="2400" dirty="0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2EE32A0-B6AA-421C-BD2B-EE931B7584BB}"/>
                </a:ext>
              </a:extLst>
            </p:cNvPr>
            <p:cNvSpPr txBox="1"/>
            <p:nvPr/>
          </p:nvSpPr>
          <p:spPr>
            <a:xfrm>
              <a:off x="5206946" y="1778616"/>
              <a:ext cx="2784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The parallelogram is a rhombus (</a:t>
              </a:r>
              <a:r>
                <a:rPr lang="zh-TW" altLang="en-US" sz="2400" dirty="0"/>
                <a:t>菱形</a:t>
              </a:r>
              <a:r>
                <a:rPr lang="en-US" altLang="zh-TW" sz="2400" dirty="0"/>
                <a:t>). </a:t>
              </a:r>
              <a:endParaRPr lang="zh-TW" altLang="en-US" sz="2400" dirty="0"/>
            </a:p>
          </p:txBody>
        </p:sp>
        <p:sp>
          <p:nvSpPr>
            <p:cNvPr id="6" name="左-右雙向箭號 18">
              <a:extLst>
                <a:ext uri="{FF2B5EF4-FFF2-40B4-BE49-F238E27FC236}">
                  <a16:creationId xmlns:a16="http://schemas.microsoft.com/office/drawing/2014/main" id="{FC238F31-EABE-42B9-B744-D6B94BC6662B}"/>
                </a:ext>
              </a:extLst>
            </p:cNvPr>
            <p:cNvSpPr/>
            <p:nvPr/>
          </p:nvSpPr>
          <p:spPr>
            <a:xfrm>
              <a:off x="4292630" y="2039908"/>
              <a:ext cx="764009" cy="4367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72F24EB-1107-44BA-AE7F-0013A75B0A11}"/>
                </a:ext>
              </a:extLst>
            </p:cNvPr>
            <p:cNvSpPr/>
            <p:nvPr/>
          </p:nvSpPr>
          <p:spPr>
            <a:xfrm>
              <a:off x="252618" y="1872634"/>
              <a:ext cx="3896435" cy="73697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587AC3E-69B8-44F0-9A0D-37F9CD4B6472}"/>
                </a:ext>
              </a:extLst>
            </p:cNvPr>
            <p:cNvSpPr/>
            <p:nvPr/>
          </p:nvSpPr>
          <p:spPr>
            <a:xfrm>
              <a:off x="5194836" y="1825624"/>
              <a:ext cx="2784659" cy="78398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537D0CF-7017-4A70-A269-27493AABBAF1}"/>
              </a:ext>
            </a:extLst>
          </p:cNvPr>
          <p:cNvSpPr txBox="1"/>
          <p:nvPr/>
        </p:nvSpPr>
        <p:spPr>
          <a:xfrm>
            <a:off x="295307" y="2831534"/>
            <a:ext cx="103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Proof: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F5228D4-C4A9-4085-8843-55F9E8479EB9}"/>
                  </a:ext>
                </a:extLst>
              </p:cNvPr>
              <p:cNvSpPr txBox="1"/>
              <p:nvPr/>
            </p:nvSpPr>
            <p:spPr>
              <a:xfrm>
                <a:off x="3814176" y="2875959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F5228D4-C4A9-4085-8843-55F9E847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76" y="2875959"/>
                <a:ext cx="553548" cy="369332"/>
              </a:xfrm>
              <a:prstGeom prst="rect">
                <a:avLst/>
              </a:prstGeom>
              <a:blipFill>
                <a:blip r:embed="rId5"/>
                <a:stretch>
                  <a:fillRect l="-5556" r="-1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>
            <a:extLst>
              <a:ext uri="{FF2B5EF4-FFF2-40B4-BE49-F238E27FC236}">
                <a16:creationId xmlns:a16="http://schemas.microsoft.com/office/drawing/2014/main" id="{3A5814DA-8805-4C86-A719-DC8EF816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54" y="3274156"/>
            <a:ext cx="2195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  <a:sym typeface="Symbol" pitchFamily="18" charset="2"/>
              </a:rPr>
              <a:t></a:t>
            </a:r>
            <a:r>
              <a:rPr lang="en-US" altLang="zh-TW" sz="2800" b="1" dirty="0">
                <a:solidFill>
                  <a:srgbClr val="FF0000"/>
                </a:solidFill>
              </a:rPr>
              <a:t>u</a:t>
            </a:r>
            <a:r>
              <a:rPr lang="en-US" altLang="zh-TW" sz="2800" dirty="0">
                <a:solidFill>
                  <a:srgbClr val="FF0000"/>
                </a:solidFill>
                <a:sym typeface="Symbol" pitchFamily="18" charset="2"/>
              </a:rPr>
              <a:t></a:t>
            </a:r>
            <a:r>
              <a:rPr lang="en-US" altLang="zh-TW" sz="2800" dirty="0">
                <a:solidFill>
                  <a:srgbClr val="FF0000"/>
                </a:solidFill>
              </a:rPr>
              <a:t> = </a:t>
            </a:r>
            <a:r>
              <a:rPr lang="en-US" altLang="zh-TW" sz="2800" dirty="0">
                <a:solidFill>
                  <a:srgbClr val="FF0000"/>
                </a:solidFill>
                <a:sym typeface="Symbol" pitchFamily="18" charset="2"/>
              </a:rPr>
              <a:t></a:t>
            </a:r>
            <a:r>
              <a:rPr lang="en-US" altLang="zh-TW" sz="2800" b="1" dirty="0">
                <a:solidFill>
                  <a:srgbClr val="FF0000"/>
                </a:solidFill>
              </a:rPr>
              <a:t>v</a:t>
            </a:r>
            <a:r>
              <a:rPr lang="en-US" altLang="zh-TW" sz="2800" dirty="0">
                <a:solidFill>
                  <a:srgbClr val="FF0000"/>
                </a:solidFill>
                <a:sym typeface="Symbol" pitchFamily="18" charset="2"/>
              </a:rPr>
              <a:t></a:t>
            </a:r>
            <a:endParaRPr lang="en-US" altLang="zh-TW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154677F-AE98-4D9B-A437-B6F704FBE75C}"/>
              </a:ext>
            </a:extLst>
          </p:cNvPr>
          <p:cNvCxnSpPr>
            <a:cxnSpLocks/>
          </p:cNvCxnSpPr>
          <p:nvPr/>
        </p:nvCxnSpPr>
        <p:spPr>
          <a:xfrm>
            <a:off x="4653458" y="3623138"/>
            <a:ext cx="1372797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279DAAB-A345-463D-A406-CD8008C9128B}"/>
                  </a:ext>
                </a:extLst>
              </p:cNvPr>
              <p:cNvSpPr txBox="1"/>
              <p:nvPr/>
            </p:nvSpPr>
            <p:spPr>
              <a:xfrm>
                <a:off x="3814176" y="3428044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279DAAB-A345-463D-A406-CD8008C9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76" y="3428044"/>
                <a:ext cx="553548" cy="369332"/>
              </a:xfrm>
              <a:prstGeom prst="rect">
                <a:avLst/>
              </a:prstGeom>
              <a:blipFill>
                <a:blip r:embed="rId6"/>
                <a:stretch>
                  <a:fillRect l="-5556" r="-133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971B75B-2558-440B-BA10-41BB116E7F9A}"/>
              </a:ext>
            </a:extLst>
          </p:cNvPr>
          <p:cNvCxnSpPr>
            <a:cxnSpLocks/>
          </p:cNvCxnSpPr>
          <p:nvPr/>
        </p:nvCxnSpPr>
        <p:spPr>
          <a:xfrm>
            <a:off x="2121802" y="5477385"/>
            <a:ext cx="3731796" cy="73172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C2194DB3-4C7E-459B-87FF-858047A118FA}"/>
              </a:ext>
            </a:extLst>
          </p:cNvPr>
          <p:cNvCxnSpPr>
            <a:cxnSpLocks/>
          </p:cNvCxnSpPr>
          <p:nvPr/>
        </p:nvCxnSpPr>
        <p:spPr>
          <a:xfrm flipV="1">
            <a:off x="2072749" y="4362415"/>
            <a:ext cx="1269422" cy="1114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210F907-1874-447F-A293-277B1F21A871}"/>
              </a:ext>
            </a:extLst>
          </p:cNvPr>
          <p:cNvCxnSpPr>
            <a:cxnSpLocks/>
          </p:cNvCxnSpPr>
          <p:nvPr/>
        </p:nvCxnSpPr>
        <p:spPr>
          <a:xfrm flipV="1">
            <a:off x="5853598" y="5094138"/>
            <a:ext cx="1269422" cy="1114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8BDAD5D-AAFB-46F9-BEA0-04721D4AD52F}"/>
              </a:ext>
            </a:extLst>
          </p:cNvPr>
          <p:cNvCxnSpPr>
            <a:cxnSpLocks/>
          </p:cNvCxnSpPr>
          <p:nvPr/>
        </p:nvCxnSpPr>
        <p:spPr>
          <a:xfrm>
            <a:off x="3342171" y="4351222"/>
            <a:ext cx="3731796" cy="73172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6268F5D-51B3-4BAA-A233-B646BDFEE06F}"/>
              </a:ext>
            </a:extLst>
          </p:cNvPr>
          <p:cNvCxnSpPr>
            <a:cxnSpLocks/>
          </p:cNvCxnSpPr>
          <p:nvPr/>
        </p:nvCxnSpPr>
        <p:spPr>
          <a:xfrm flipV="1">
            <a:off x="2190696" y="5089354"/>
            <a:ext cx="4932324" cy="35945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7B96BC5-9864-49ED-A313-D3AB5747C177}"/>
              </a:ext>
            </a:extLst>
          </p:cNvPr>
          <p:cNvCxnSpPr>
            <a:cxnSpLocks/>
          </p:cNvCxnSpPr>
          <p:nvPr/>
        </p:nvCxnSpPr>
        <p:spPr>
          <a:xfrm>
            <a:off x="3380086" y="4375235"/>
            <a:ext cx="2461402" cy="18226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7E9694AE-7578-40B1-B154-588CA78A9CC7}"/>
                  </a:ext>
                </a:extLst>
              </p:cNvPr>
              <p:cNvSpPr txBox="1"/>
              <p:nvPr/>
            </p:nvSpPr>
            <p:spPr>
              <a:xfrm>
                <a:off x="3845264" y="5868355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7E9694AE-7578-40B1-B154-588CA78A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64" y="5868355"/>
                <a:ext cx="253083" cy="369332"/>
              </a:xfrm>
              <a:prstGeom prst="rect">
                <a:avLst/>
              </a:prstGeom>
              <a:blipFill>
                <a:blip r:embed="rId7"/>
                <a:stretch>
                  <a:fillRect l="-17073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D40CABB-7BD6-4FAE-8A8B-0A7340A0C3E9}"/>
                  </a:ext>
                </a:extLst>
              </p:cNvPr>
              <p:cNvSpPr txBox="1"/>
              <p:nvPr/>
            </p:nvSpPr>
            <p:spPr>
              <a:xfrm>
                <a:off x="2472541" y="4586390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D40CABB-7BD6-4FAE-8A8B-0A7340A0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541" y="4586390"/>
                <a:ext cx="253083" cy="369332"/>
              </a:xfrm>
              <a:prstGeom prst="rect">
                <a:avLst/>
              </a:prstGeom>
              <a:blipFill>
                <a:blip r:embed="rId8"/>
                <a:stretch>
                  <a:fillRect l="-17073" r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61583AB-7566-48D2-A31D-4FAB3B5305CF}"/>
                  </a:ext>
                </a:extLst>
              </p:cNvPr>
              <p:cNvSpPr txBox="1"/>
              <p:nvPr/>
            </p:nvSpPr>
            <p:spPr>
              <a:xfrm>
                <a:off x="5561986" y="5157034"/>
                <a:ext cx="7948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61583AB-7566-48D2-A31D-4FAB3B53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86" y="5157034"/>
                <a:ext cx="794898" cy="369332"/>
              </a:xfrm>
              <a:prstGeom prst="rect">
                <a:avLst/>
              </a:prstGeom>
              <a:blipFill>
                <a:blip r:embed="rId9"/>
                <a:stretch>
                  <a:fillRect l="-4580" r="-381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482D996F-5F6C-4AB4-B0EC-7B1E41B34986}"/>
                  </a:ext>
                </a:extLst>
              </p:cNvPr>
              <p:cNvSpPr txBox="1"/>
              <p:nvPr/>
            </p:nvSpPr>
            <p:spPr>
              <a:xfrm>
                <a:off x="3193755" y="4775168"/>
                <a:ext cx="7948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482D996F-5F6C-4AB4-B0EC-7B1E41B3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755" y="4775168"/>
                <a:ext cx="794898" cy="369332"/>
              </a:xfrm>
              <a:prstGeom prst="rect">
                <a:avLst/>
              </a:prstGeom>
              <a:blipFill>
                <a:blip r:embed="rId10"/>
                <a:stretch>
                  <a:fillRect l="-5385" r="-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2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5" grpId="0"/>
      <p:bldP spid="31" grpId="0"/>
      <p:bldP spid="32" grpId="0"/>
      <p:bldP spid="33" grpId="0"/>
      <p:bldP spid="3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88622-3AC1-4D05-B754-FBE3C630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4EE925F-59BF-48E2-AB32-662A2C43678C}"/>
              </a:ext>
            </a:extLst>
          </p:cNvPr>
          <p:cNvGrpSpPr/>
          <p:nvPr/>
        </p:nvGrpSpPr>
        <p:grpSpPr>
          <a:xfrm>
            <a:off x="4528924" y="316171"/>
            <a:ext cx="4350645" cy="874712"/>
            <a:chOff x="1407924" y="1868483"/>
            <a:chExt cx="4350645" cy="8747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BA75E7F-BC7A-47A1-98E0-990505DB2815}"/>
                </a:ext>
              </a:extLst>
            </p:cNvPr>
            <p:cNvSpPr/>
            <p:nvPr/>
          </p:nvSpPr>
          <p:spPr>
            <a:xfrm>
              <a:off x="1407924" y="1868484"/>
              <a:ext cx="1870437" cy="8747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A is symmetric</a:t>
              </a:r>
              <a:endParaRPr lang="zh-TW" altLang="en-US" sz="2800" dirty="0"/>
            </a:p>
          </p:txBody>
        </p:sp>
        <p:sp>
          <p:nvSpPr>
            <p:cNvPr id="5" name="向右箭號 6">
              <a:extLst>
                <a:ext uri="{FF2B5EF4-FFF2-40B4-BE49-F238E27FC236}">
                  <a16:creationId xmlns:a16="http://schemas.microsoft.com/office/drawing/2014/main" id="{7A4BC0A0-2C89-4C2C-8122-E9F95AF4C363}"/>
                </a:ext>
              </a:extLst>
            </p:cNvPr>
            <p:cNvSpPr/>
            <p:nvPr/>
          </p:nvSpPr>
          <p:spPr>
            <a:xfrm>
              <a:off x="3330055" y="2131290"/>
              <a:ext cx="385606" cy="34909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92A7DFC-6E4C-4913-9087-3E19369DEFB9}"/>
                    </a:ext>
                  </a:extLst>
                </p:cNvPr>
                <p:cNvSpPr/>
                <p:nvPr/>
              </p:nvSpPr>
              <p:spPr>
                <a:xfrm>
                  <a:off x="3759203" y="1868483"/>
                  <a:ext cx="1999366" cy="874711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92A7DFC-6E4C-4913-9087-3E19369DE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203" y="1868483"/>
                  <a:ext cx="1999366" cy="87471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A9C493-47DB-44D4-8F81-8CD0DC78B461}"/>
                  </a:ext>
                </a:extLst>
              </p:cNvPr>
              <p:cNvSpPr txBox="1"/>
              <p:nvPr/>
            </p:nvSpPr>
            <p:spPr>
              <a:xfrm>
                <a:off x="4904053" y="1225491"/>
                <a:ext cx="1120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A9C493-47DB-44D4-8F81-8CD0DC78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053" y="1225491"/>
                <a:ext cx="1120178" cy="369332"/>
              </a:xfrm>
              <a:prstGeom prst="rect">
                <a:avLst/>
              </a:prstGeom>
              <a:blipFill>
                <a:blip r:embed="rId3"/>
                <a:stretch>
                  <a:fillRect l="-5978" r="-326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E7234B0-A0B5-42F5-9F43-ABD37611A993}"/>
                  </a:ext>
                </a:extLst>
              </p:cNvPr>
              <p:cNvSpPr txBox="1"/>
              <p:nvPr/>
            </p:nvSpPr>
            <p:spPr>
              <a:xfrm>
                <a:off x="607189" y="1763176"/>
                <a:ext cx="1836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E7234B0-A0B5-42F5-9F43-ABD37611A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89" y="1763176"/>
                <a:ext cx="1836337" cy="369332"/>
              </a:xfrm>
              <a:prstGeom prst="rect">
                <a:avLst/>
              </a:prstGeom>
              <a:blipFill>
                <a:blip r:embed="rId4"/>
                <a:stretch>
                  <a:fillRect l="-3654" r="-33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3036507-6C18-448B-9015-1E9955017E1C}"/>
                  </a:ext>
                </a:extLst>
              </p:cNvPr>
              <p:cNvSpPr/>
              <p:nvPr/>
            </p:nvSpPr>
            <p:spPr>
              <a:xfrm>
                <a:off x="2261276" y="2399856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3036507-6C18-448B-9015-1E9955017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76" y="2399856"/>
                <a:ext cx="385606" cy="369332"/>
              </a:xfrm>
              <a:prstGeom prst="rect">
                <a:avLst/>
              </a:prstGeom>
              <a:blipFill>
                <a:blip r:embed="rId5"/>
                <a:stretch>
                  <a:fillRect l="-7692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B322B6F-9F0C-4947-A50B-FE8CB257F129}"/>
                  </a:ext>
                </a:extLst>
              </p:cNvPr>
              <p:cNvSpPr/>
              <p:nvPr/>
            </p:nvSpPr>
            <p:spPr>
              <a:xfrm>
                <a:off x="2735605" y="2860597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B322B6F-9F0C-4947-A50B-FE8CB257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05" y="2860597"/>
                <a:ext cx="1176730" cy="1070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>
            <a:extLst>
              <a:ext uri="{FF2B5EF4-FFF2-40B4-BE49-F238E27FC236}">
                <a16:creationId xmlns:a16="http://schemas.microsoft.com/office/drawing/2014/main" id="{7A51B0F7-9A9A-46C7-AABA-A769BC74852C}"/>
              </a:ext>
            </a:extLst>
          </p:cNvPr>
          <p:cNvSpPr/>
          <p:nvPr/>
        </p:nvSpPr>
        <p:spPr>
          <a:xfrm>
            <a:off x="2261276" y="2832566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9D856E6-E3B4-4B7C-BD7A-32457BF91725}"/>
              </a:ext>
            </a:extLst>
          </p:cNvPr>
          <p:cNvSpPr/>
          <p:nvPr/>
        </p:nvSpPr>
        <p:spPr>
          <a:xfrm>
            <a:off x="2724730" y="2399856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1E9DD70-E669-4A54-958D-C1E43B302F07}"/>
                  </a:ext>
                </a:extLst>
              </p:cNvPr>
              <p:cNvSpPr/>
              <p:nvPr/>
            </p:nvSpPr>
            <p:spPr>
              <a:xfrm>
                <a:off x="505240" y="2399856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1E9DD70-E669-4A54-958D-C1E43B302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0" y="2399856"/>
                <a:ext cx="385606" cy="369332"/>
              </a:xfrm>
              <a:prstGeom prst="rect">
                <a:avLst/>
              </a:prstGeom>
              <a:blipFill>
                <a:blip r:embed="rId7"/>
                <a:stretch>
                  <a:fillRect l="-6154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259ECD1-F233-482E-9A5B-D978F25A959F}"/>
                  </a:ext>
                </a:extLst>
              </p:cNvPr>
              <p:cNvSpPr/>
              <p:nvPr/>
            </p:nvSpPr>
            <p:spPr>
              <a:xfrm>
                <a:off x="979569" y="2860597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259ECD1-F233-482E-9A5B-D978F25A9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69" y="2860597"/>
                <a:ext cx="1176730" cy="10709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>
            <a:extLst>
              <a:ext uri="{FF2B5EF4-FFF2-40B4-BE49-F238E27FC236}">
                <a16:creationId xmlns:a16="http://schemas.microsoft.com/office/drawing/2014/main" id="{FB0BAED5-7653-4DE7-A8C4-641E7ADBD712}"/>
              </a:ext>
            </a:extLst>
          </p:cNvPr>
          <p:cNvSpPr/>
          <p:nvPr/>
        </p:nvSpPr>
        <p:spPr>
          <a:xfrm>
            <a:off x="505240" y="2832566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6F1EDA2-5907-43B8-89D5-74438BFFF56C}"/>
              </a:ext>
            </a:extLst>
          </p:cNvPr>
          <p:cNvSpPr/>
          <p:nvPr/>
        </p:nvSpPr>
        <p:spPr>
          <a:xfrm>
            <a:off x="968694" y="2399856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6904C67-1BAD-438E-9FF6-54F8184A5B00}"/>
                  </a:ext>
                </a:extLst>
              </p:cNvPr>
              <p:cNvSpPr/>
              <p:nvPr/>
            </p:nvSpPr>
            <p:spPr>
              <a:xfrm>
                <a:off x="4054595" y="2399786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6904C67-1BAD-438E-9FF6-54F8184A5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595" y="2399786"/>
                <a:ext cx="385606" cy="369332"/>
              </a:xfrm>
              <a:prstGeom prst="rect">
                <a:avLst/>
              </a:prstGeom>
              <a:blipFill>
                <a:blip r:embed="rId9"/>
                <a:stretch>
                  <a:fillRect l="-6154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51139809-36E3-40BB-B2DC-208113793E6E}"/>
                  </a:ext>
                </a:extLst>
              </p:cNvPr>
              <p:cNvSpPr/>
              <p:nvPr/>
            </p:nvSpPr>
            <p:spPr>
              <a:xfrm>
                <a:off x="4528924" y="2860527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51139809-36E3-40BB-B2DC-208113793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24" y="2860527"/>
                <a:ext cx="1176730" cy="1070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>
            <a:extLst>
              <a:ext uri="{FF2B5EF4-FFF2-40B4-BE49-F238E27FC236}">
                <a16:creationId xmlns:a16="http://schemas.microsoft.com/office/drawing/2014/main" id="{89DBC0F8-BA58-4C89-8EBB-029A10E8A79F}"/>
              </a:ext>
            </a:extLst>
          </p:cNvPr>
          <p:cNvSpPr/>
          <p:nvPr/>
        </p:nvSpPr>
        <p:spPr>
          <a:xfrm>
            <a:off x="4054595" y="2832496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18DC02A3-AF01-4C03-A9BA-1BC4DE6ACF23}"/>
              </a:ext>
            </a:extLst>
          </p:cNvPr>
          <p:cNvSpPr/>
          <p:nvPr/>
        </p:nvSpPr>
        <p:spPr>
          <a:xfrm>
            <a:off x="4518049" y="2399786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FF94934-E06E-4816-9469-E962B6D9C195}"/>
                  </a:ext>
                </a:extLst>
              </p:cNvPr>
              <p:cNvSpPr txBox="1"/>
              <p:nvPr/>
            </p:nvSpPr>
            <p:spPr>
              <a:xfrm>
                <a:off x="466806" y="5039094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FF94934-E06E-4816-9469-E962B6D9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6" y="5039094"/>
                <a:ext cx="298159" cy="369332"/>
              </a:xfrm>
              <a:prstGeom prst="rect">
                <a:avLst/>
              </a:prstGeom>
              <a:blipFill>
                <a:blip r:embed="rId11"/>
                <a:stretch>
                  <a:fillRect l="-10417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127462E8-2F11-476E-880D-BB9CF82F1E10}"/>
                  </a:ext>
                </a:extLst>
              </p:cNvPr>
              <p:cNvSpPr/>
              <p:nvPr/>
            </p:nvSpPr>
            <p:spPr>
              <a:xfrm>
                <a:off x="893233" y="4458572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127462E8-2F11-476E-880D-BB9CF82F1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3" y="4458572"/>
                <a:ext cx="385606" cy="369332"/>
              </a:xfrm>
              <a:prstGeom prst="rect">
                <a:avLst/>
              </a:prstGeom>
              <a:blipFill>
                <a:blip r:embed="rId12"/>
                <a:stretch>
                  <a:fillRect l="-7692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06FD76F4-BEFA-4B96-952D-F9AFEB79DC85}"/>
                  </a:ext>
                </a:extLst>
              </p:cNvPr>
              <p:cNvSpPr/>
              <p:nvPr/>
            </p:nvSpPr>
            <p:spPr>
              <a:xfrm>
                <a:off x="1367562" y="4919313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06FD76F4-BEFA-4B96-952D-F9AFEB79D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62" y="4919313"/>
                <a:ext cx="1176730" cy="1070933"/>
              </a:xfrm>
              <a:prstGeom prst="rect">
                <a:avLst/>
              </a:prstGeom>
              <a:blipFill>
                <a:blip r:embed="rId13"/>
                <a:stretch>
                  <a:fillRect l="-51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3">
            <a:extLst>
              <a:ext uri="{FF2B5EF4-FFF2-40B4-BE49-F238E27FC236}">
                <a16:creationId xmlns:a16="http://schemas.microsoft.com/office/drawing/2014/main" id="{F317D213-5079-428D-A5E7-61E302DBB532}"/>
              </a:ext>
            </a:extLst>
          </p:cNvPr>
          <p:cNvSpPr/>
          <p:nvPr/>
        </p:nvSpPr>
        <p:spPr>
          <a:xfrm>
            <a:off x="893233" y="4891282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76723DEA-9093-41DA-8AD8-87FB12C086B4}"/>
              </a:ext>
            </a:extLst>
          </p:cNvPr>
          <p:cNvSpPr/>
          <p:nvPr/>
        </p:nvSpPr>
        <p:spPr>
          <a:xfrm>
            <a:off x="1356687" y="4458572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CB76FCA9-E171-4011-9A1A-52882528127D}"/>
                  </a:ext>
                </a:extLst>
              </p:cNvPr>
              <p:cNvSpPr txBox="1"/>
              <p:nvPr/>
            </p:nvSpPr>
            <p:spPr>
              <a:xfrm>
                <a:off x="6391342" y="1873699"/>
                <a:ext cx="1390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CB76FCA9-E171-4011-9A1A-52882528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42" y="1873699"/>
                <a:ext cx="1390765" cy="369332"/>
              </a:xfrm>
              <a:prstGeom prst="rect">
                <a:avLst/>
              </a:prstGeom>
              <a:blipFill>
                <a:blip r:embed="rId14"/>
                <a:stretch>
                  <a:fillRect l="-5240" t="-1639" r="-131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79DBB9CE-D7D6-4642-8ABD-CC2059DE29AD}"/>
                  </a:ext>
                </a:extLst>
              </p:cNvPr>
              <p:cNvSpPr/>
              <p:nvPr/>
            </p:nvSpPr>
            <p:spPr>
              <a:xfrm>
                <a:off x="3965678" y="4930274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79DBB9CE-D7D6-4642-8ABD-CC2059DE2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78" y="4930274"/>
                <a:ext cx="385606" cy="369332"/>
              </a:xfrm>
              <a:prstGeom prst="rect">
                <a:avLst/>
              </a:prstGeom>
              <a:blipFill>
                <a:blip r:embed="rId15"/>
                <a:stretch>
                  <a:fillRect l="-13846" t="-22581" r="-30769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C2B0783C-754E-476B-AA70-89D509D1CBD4}"/>
                  </a:ext>
                </a:extLst>
              </p:cNvPr>
              <p:cNvSpPr/>
              <p:nvPr/>
            </p:nvSpPr>
            <p:spPr>
              <a:xfrm>
                <a:off x="4440007" y="5391015"/>
                <a:ext cx="709483" cy="62719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C2B0783C-754E-476B-AA70-89D509D1C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007" y="5391015"/>
                <a:ext cx="709483" cy="627193"/>
              </a:xfrm>
              <a:prstGeom prst="rect">
                <a:avLst/>
              </a:prstGeom>
              <a:blipFill>
                <a:blip r:embed="rId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矩形 90">
            <a:extLst>
              <a:ext uri="{FF2B5EF4-FFF2-40B4-BE49-F238E27FC236}">
                <a16:creationId xmlns:a16="http://schemas.microsoft.com/office/drawing/2014/main" id="{28580C40-F74F-47A6-8B8E-F184145427FB}"/>
              </a:ext>
            </a:extLst>
          </p:cNvPr>
          <p:cNvSpPr/>
          <p:nvPr/>
        </p:nvSpPr>
        <p:spPr>
          <a:xfrm>
            <a:off x="3965678" y="5362984"/>
            <a:ext cx="385606" cy="6271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B31DE1DA-5B99-4CCF-8A6C-0346AEB2132C}"/>
              </a:ext>
            </a:extLst>
          </p:cNvPr>
          <p:cNvSpPr/>
          <p:nvPr/>
        </p:nvSpPr>
        <p:spPr>
          <a:xfrm>
            <a:off x="4429132" y="4930274"/>
            <a:ext cx="720358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C861B6A2-CDF0-4203-9279-90284D77E1CB}"/>
                  </a:ext>
                </a:extLst>
              </p:cNvPr>
              <p:cNvSpPr txBox="1"/>
              <p:nvPr/>
            </p:nvSpPr>
            <p:spPr>
              <a:xfrm>
                <a:off x="2883435" y="5039094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C861B6A2-CDF0-4203-9279-90284D77E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35" y="5039094"/>
                <a:ext cx="298159" cy="369332"/>
              </a:xfrm>
              <a:prstGeom prst="rect">
                <a:avLst/>
              </a:prstGeom>
              <a:blipFill>
                <a:blip r:embed="rId17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197F2137-A178-4A0E-B441-769CABFD4194}"/>
                  </a:ext>
                </a:extLst>
              </p:cNvPr>
              <p:cNvSpPr/>
              <p:nvPr/>
            </p:nvSpPr>
            <p:spPr>
              <a:xfrm>
                <a:off x="3509306" y="4458572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197F2137-A178-4A0E-B441-769CABFD4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306" y="4458572"/>
                <a:ext cx="385606" cy="369332"/>
              </a:xfrm>
              <a:prstGeom prst="rect">
                <a:avLst/>
              </a:prstGeom>
              <a:blipFill>
                <a:blip r:embed="rId18"/>
                <a:stretch>
                  <a:fillRect l="-7692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矩形 96">
            <a:extLst>
              <a:ext uri="{FF2B5EF4-FFF2-40B4-BE49-F238E27FC236}">
                <a16:creationId xmlns:a16="http://schemas.microsoft.com/office/drawing/2014/main" id="{059F7060-2F72-4F94-A75F-B64886E958BF}"/>
              </a:ext>
            </a:extLst>
          </p:cNvPr>
          <p:cNvSpPr/>
          <p:nvPr/>
        </p:nvSpPr>
        <p:spPr>
          <a:xfrm>
            <a:off x="3509306" y="4891282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CE19AE6-1472-4756-BCED-4826763DB9A4}"/>
              </a:ext>
            </a:extLst>
          </p:cNvPr>
          <p:cNvSpPr/>
          <p:nvPr/>
        </p:nvSpPr>
        <p:spPr>
          <a:xfrm>
            <a:off x="3972760" y="4458572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7EB217CB-91F8-49B0-A824-94E015103EFE}"/>
                  </a:ext>
                </a:extLst>
              </p:cNvPr>
              <p:cNvSpPr/>
              <p:nvPr/>
            </p:nvSpPr>
            <p:spPr>
              <a:xfrm>
                <a:off x="6900745" y="2393827"/>
                <a:ext cx="385606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7EB217CB-91F8-49B0-A824-94E015103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45" y="2393827"/>
                <a:ext cx="385606" cy="369332"/>
              </a:xfrm>
              <a:prstGeom prst="rect">
                <a:avLst/>
              </a:prstGeom>
              <a:blipFill>
                <a:blip r:embed="rId19"/>
                <a:stretch>
                  <a:fillRect l="-12308" t="-24194" r="-30769" b="-46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EB13D9E4-886F-4755-974D-57B812A61881}"/>
                  </a:ext>
                </a:extLst>
              </p:cNvPr>
              <p:cNvSpPr/>
              <p:nvPr/>
            </p:nvSpPr>
            <p:spPr>
              <a:xfrm>
                <a:off x="7375074" y="2854568"/>
                <a:ext cx="1176730" cy="10709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400" dirty="0"/>
                  <a:t>’’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EB13D9E4-886F-4755-974D-57B812A61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074" y="2854568"/>
                <a:ext cx="1176730" cy="10709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矩形 101">
            <a:extLst>
              <a:ext uri="{FF2B5EF4-FFF2-40B4-BE49-F238E27FC236}">
                <a16:creationId xmlns:a16="http://schemas.microsoft.com/office/drawing/2014/main" id="{524E5CDB-1608-402A-B866-0AE319D97055}"/>
              </a:ext>
            </a:extLst>
          </p:cNvPr>
          <p:cNvSpPr/>
          <p:nvPr/>
        </p:nvSpPr>
        <p:spPr>
          <a:xfrm>
            <a:off x="6900745" y="2826537"/>
            <a:ext cx="385606" cy="10988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40AD23C2-69D1-4008-82A5-073A78BF8C64}"/>
              </a:ext>
            </a:extLst>
          </p:cNvPr>
          <p:cNvSpPr/>
          <p:nvPr/>
        </p:nvSpPr>
        <p:spPr>
          <a:xfrm>
            <a:off x="7364199" y="2393827"/>
            <a:ext cx="1176730" cy="386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B429E08C-8B60-468C-980C-29F53498779B}"/>
                  </a:ext>
                </a:extLst>
              </p:cNvPr>
              <p:cNvSpPr txBox="1"/>
              <p:nvPr/>
            </p:nvSpPr>
            <p:spPr>
              <a:xfrm>
                <a:off x="6104469" y="5114940"/>
                <a:ext cx="2023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B429E08C-8B60-468C-980C-29F53498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469" y="5114940"/>
                <a:ext cx="2023374" cy="369332"/>
              </a:xfrm>
              <a:prstGeom prst="rect">
                <a:avLst/>
              </a:prstGeom>
              <a:blipFill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E1DCBF09-F534-4B28-9D19-9C0A58A860B0}"/>
                  </a:ext>
                </a:extLst>
              </p:cNvPr>
              <p:cNvSpPr txBox="1"/>
              <p:nvPr/>
            </p:nvSpPr>
            <p:spPr>
              <a:xfrm>
                <a:off x="6748293" y="5750381"/>
                <a:ext cx="605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E1DCBF09-F534-4B28-9D19-9C0A58A86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93" y="5750381"/>
                <a:ext cx="605871" cy="369332"/>
              </a:xfrm>
              <a:prstGeom prst="rect">
                <a:avLst/>
              </a:prstGeom>
              <a:blipFill>
                <a:blip r:embed="rId22"/>
                <a:stretch>
                  <a:fillRect l="-5051" r="-1111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弧 7">
            <a:extLst>
              <a:ext uri="{FF2B5EF4-FFF2-40B4-BE49-F238E27FC236}">
                <a16:creationId xmlns:a16="http://schemas.microsoft.com/office/drawing/2014/main" id="{8F5C8875-33F6-4402-BF45-28046E999A55}"/>
              </a:ext>
            </a:extLst>
          </p:cNvPr>
          <p:cNvSpPr/>
          <p:nvPr/>
        </p:nvSpPr>
        <p:spPr>
          <a:xfrm rot="16200000">
            <a:off x="7654481" y="4615876"/>
            <a:ext cx="341353" cy="809401"/>
          </a:xfrm>
          <a:prstGeom prst="rightBrace">
            <a:avLst>
              <a:gd name="adj1" fmla="val 2395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右大括弧 106">
            <a:extLst>
              <a:ext uri="{FF2B5EF4-FFF2-40B4-BE49-F238E27FC236}">
                <a16:creationId xmlns:a16="http://schemas.microsoft.com/office/drawing/2014/main" id="{94D9174B-021A-4BC0-BE92-75D29E6E65C4}"/>
              </a:ext>
            </a:extLst>
          </p:cNvPr>
          <p:cNvSpPr/>
          <p:nvPr/>
        </p:nvSpPr>
        <p:spPr>
          <a:xfrm rot="16200000">
            <a:off x="6495609" y="4450754"/>
            <a:ext cx="341353" cy="1123629"/>
          </a:xfrm>
          <a:prstGeom prst="rightBrace">
            <a:avLst>
              <a:gd name="adj1" fmla="val 2395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F44B5B4-4DE3-4E02-B5A8-74F54ABFD2CF}"/>
              </a:ext>
            </a:extLst>
          </p:cNvPr>
          <p:cNvSpPr txBox="1"/>
          <p:nvPr/>
        </p:nvSpPr>
        <p:spPr>
          <a:xfrm>
            <a:off x="7420457" y="4395139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ortho</a:t>
            </a:r>
            <a:endParaRPr lang="zh-TW" altLang="en-US" sz="2400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1552E138-BD1D-456C-AC86-B3F961C97FBC}"/>
              </a:ext>
            </a:extLst>
          </p:cNvPr>
          <p:cNvSpPr txBox="1"/>
          <p:nvPr/>
        </p:nvSpPr>
        <p:spPr>
          <a:xfrm>
            <a:off x="6214277" y="4403363"/>
            <a:ext cx="159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ortho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46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1" grpId="0" animBg="1"/>
      <p:bldP spid="92" grpId="0" animBg="1"/>
      <p:bldP spid="94" grpId="0"/>
      <p:bldP spid="95" grpId="0" animBg="1"/>
      <p:bldP spid="97" grpId="0" animBg="1"/>
      <p:bldP spid="98" grpId="0" animBg="1"/>
      <p:bldP spid="105" grpId="0"/>
      <p:bldP spid="106" grpId="0"/>
      <p:bldP spid="8" grpId="0" animBg="1"/>
      <p:bldP spid="107" grpId="0" animBg="1"/>
      <p:bldP spid="108" grpId="0"/>
      <p:bldP spid="10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2674" y="4775354"/>
            <a:ext cx="5569153" cy="50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/>
              <a:t>1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dirty="0"/>
              <a:t>[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1  2 ]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/5} and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/>
              <a:t>2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dirty="0"/>
              <a:t>[ </a:t>
            </a:r>
            <a:r>
              <a:rPr lang="en-US" altLang="zh-TW" sz="2400" dirty="0">
                <a:sym typeface="Symbol" pitchFamily="18" charset="2"/>
              </a:rPr>
              <a:t>2  </a:t>
            </a:r>
            <a:r>
              <a:rPr lang="en-US" altLang="zh-TW" sz="2400" dirty="0"/>
              <a:t>1 ]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/5}</a:t>
            </a:r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>
            <p:extLst/>
          </p:nvPr>
        </p:nvGraphicFramePr>
        <p:xfrm>
          <a:off x="1473815" y="2310497"/>
          <a:ext cx="18240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3" imgW="901700" imgH="457200" progId="">
                  <p:embed/>
                </p:oleObj>
              </mc:Choice>
              <mc:Fallback>
                <p:oleObj name="Equation" r:id="rId3" imgW="901700" imgH="457200" progId="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815" y="2310497"/>
                        <a:ext cx="1824038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>
            <p:extLst/>
          </p:nvPr>
        </p:nvGraphicFramePr>
        <p:xfrm>
          <a:off x="4044187" y="5512139"/>
          <a:ext cx="42386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5" imgW="2082800" imgH="457200" progId="Equation.3">
                  <p:embed/>
                </p:oleObj>
              </mc:Choice>
              <mc:Fallback>
                <p:oleObj name="Equation" r:id="rId5" imgW="2082800" imgH="457200" progId="Equation.3">
                  <p:embed/>
                  <p:pic>
                    <p:nvPicPr>
                      <p:cNvPr id="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87" y="5512139"/>
                        <a:ext cx="42386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02674" y="3349396"/>
            <a:ext cx="4590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A has eigenvalues </a:t>
            </a:r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6 and </a:t>
            </a:r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1</a:t>
            </a:r>
            <a:r>
              <a:rPr lang="en-US" altLang="zh-TW" sz="2400" dirty="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729204" y="2408672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04" y="2408672"/>
                <a:ext cx="1999366" cy="595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02674" y="3884789"/>
            <a:ext cx="7782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with corresponding </a:t>
            </a:r>
            <a:r>
              <a:rPr lang="en-US" altLang="zh-TW" sz="2400" dirty="0" err="1"/>
              <a:t>eigenspaces</a:t>
            </a:r>
            <a:r>
              <a:rPr lang="en-US" altLang="zh-TW" sz="2400" dirty="0"/>
              <a:t>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E</a:t>
            </a:r>
            <a:r>
              <a:rPr lang="en-US" altLang="zh-TW" sz="2400" baseline="-25000" dirty="0"/>
              <a:t>1 </a:t>
            </a:r>
            <a:r>
              <a:rPr lang="en-US" altLang="zh-TW" sz="2400" dirty="0">
                <a:sym typeface="Symbol" pitchFamily="18" charset="2"/>
              </a:rPr>
              <a:t>= Span{</a:t>
            </a:r>
            <a:r>
              <a:rPr lang="en-US" altLang="zh-TW" sz="2400" dirty="0"/>
              <a:t>[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1  2 ]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} and</a:t>
            </a:r>
          </a:p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E</a:t>
            </a:r>
            <a:r>
              <a:rPr lang="en-US" altLang="zh-TW" sz="2400" baseline="-25000" dirty="0"/>
              <a:t>2 </a:t>
            </a:r>
            <a:r>
              <a:rPr lang="en-US" altLang="zh-TW" sz="2400" dirty="0">
                <a:sym typeface="Symbol" pitchFamily="18" charset="2"/>
              </a:rPr>
              <a:t>= Span{</a:t>
            </a:r>
            <a:r>
              <a:rPr lang="en-US" altLang="zh-TW" sz="2400" dirty="0"/>
              <a:t>[ 2  1 ]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571827" y="2066399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27" y="2066399"/>
                <a:ext cx="1999366" cy="595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向右箭號 15"/>
          <p:cNvSpPr/>
          <p:nvPr/>
        </p:nvSpPr>
        <p:spPr>
          <a:xfrm>
            <a:off x="5832179" y="2408672"/>
            <a:ext cx="662642" cy="5954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71827" y="2811518"/>
                <a:ext cx="1999366" cy="55258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27" y="2811518"/>
                <a:ext cx="1999366" cy="5525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901078" y="4558681"/>
            <a:ext cx="175352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4" idx="1"/>
          </p:cNvCxnSpPr>
          <p:nvPr/>
        </p:nvCxnSpPr>
        <p:spPr>
          <a:xfrm flipH="1" flipV="1">
            <a:off x="3450869" y="4487176"/>
            <a:ext cx="3450209" cy="30233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4" idx="1"/>
          </p:cNvCxnSpPr>
          <p:nvPr/>
        </p:nvCxnSpPr>
        <p:spPr>
          <a:xfrm flipH="1" flipV="1">
            <a:off x="6581328" y="4300287"/>
            <a:ext cx="319750" cy="4892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5" grpId="0" animBg="1"/>
      <p:bldP spid="16" grpId="0" animBg="1"/>
      <p:bldP spid="12" grpId="0" animBg="1"/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166848" y="2341314"/>
                <a:ext cx="3614647" cy="145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48" y="2341314"/>
                <a:ext cx="3614647" cy="1459887"/>
              </a:xfrm>
              <a:prstGeom prst="rect">
                <a:avLst/>
              </a:prstGeom>
              <a:blipFill rotWithShape="0">
                <a:blip r:embed="rId2"/>
                <a:stretch>
                  <a:fillRect r="-3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2" y="909531"/>
            <a:ext cx="2311400" cy="1104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5036" y="223844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2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5035" y="3578975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-18073" y="2510028"/>
                <a:ext cx="413203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Eigenspace: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73" y="2510028"/>
                <a:ext cx="4132035" cy="1068947"/>
              </a:xfrm>
              <a:prstGeom prst="rect">
                <a:avLst/>
              </a:prstGeom>
              <a:blipFill rotWithShape="0">
                <a:blip r:embed="rId4"/>
                <a:stretch>
                  <a:fillRect l="-2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0" y="3948261"/>
                <a:ext cx="331073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Eigenspace: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48261"/>
                <a:ext cx="3310735" cy="1068947"/>
              </a:xfrm>
              <a:prstGeom prst="rect">
                <a:avLst/>
              </a:prstGeom>
              <a:blipFill rotWithShape="0"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5551483" y="1583641"/>
            <a:ext cx="342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 is an orthogonal</a:t>
            </a:r>
            <a:r>
              <a:rPr lang="zh-TW" altLang="en-US" sz="2400" dirty="0"/>
              <a:t> </a:t>
            </a:r>
            <a:r>
              <a:rPr lang="en-US" altLang="zh-TW" sz="2400" dirty="0"/>
              <a:t>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421885" y="965059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85" y="965059"/>
                <a:ext cx="1999366" cy="5954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256810" y="961307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10" y="961307"/>
                <a:ext cx="1999366" cy="595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向右箭號 22"/>
          <p:cNvSpPr/>
          <p:nvPr/>
        </p:nvSpPr>
        <p:spPr>
          <a:xfrm>
            <a:off x="5517162" y="961307"/>
            <a:ext cx="662642" cy="5954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4075045" y="2881974"/>
            <a:ext cx="1091803" cy="3785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008517" y="2099682"/>
            <a:ext cx="1266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Gram-</a:t>
            </a:r>
          </a:p>
          <a:p>
            <a:r>
              <a:rPr lang="en-US" altLang="zh-TW" sz="2400" dirty="0">
                <a:sym typeface="Symbol" pitchFamily="18" charset="2"/>
              </a:rPr>
              <a:t>Schmidt </a:t>
            </a:r>
            <a:endParaRPr lang="zh-TW" altLang="en-US" sz="2400" dirty="0"/>
          </a:p>
        </p:txBody>
      </p:sp>
      <p:sp>
        <p:nvSpPr>
          <p:cNvPr id="27" name="向右箭號 26"/>
          <p:cNvSpPr/>
          <p:nvPr/>
        </p:nvSpPr>
        <p:spPr>
          <a:xfrm>
            <a:off x="3230861" y="4329817"/>
            <a:ext cx="1935987" cy="3785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072578" y="3269408"/>
            <a:ext cx="119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normalization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233500" y="3775497"/>
                <a:ext cx="2340191" cy="145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00" y="3775497"/>
                <a:ext cx="2340191" cy="1459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3156982" y="4628227"/>
            <a:ext cx="211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normalization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446325" y="5305462"/>
                <a:ext cx="358970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25" y="5305462"/>
                <a:ext cx="3589701" cy="13606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920965" y="73928"/>
            <a:ext cx="7121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Example of Diagonalization of Symmetric Matrix</a:t>
            </a:r>
            <a:endParaRPr lang="zh-TW" altLang="en-US" sz="28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10865" y="5457953"/>
                <a:ext cx="206223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65" y="5457953"/>
                <a:ext cx="2062231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1572262" y="3486596"/>
            <a:ext cx="24534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orthogonal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781984" y="2116455"/>
            <a:ext cx="19244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independent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56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  <p:bldP spid="13" grpId="0"/>
      <p:bldP spid="14" grpId="0"/>
      <p:bldP spid="16" grpId="0"/>
      <p:bldP spid="19" grpId="0"/>
      <p:bldP spid="21" grpId="0" animBg="1"/>
      <p:bldP spid="22" grpId="0" animBg="1"/>
      <p:bldP spid="23" grpId="0" animBg="1"/>
      <p:bldP spid="24" grpId="0" animBg="1"/>
      <p:bldP spid="26" grpId="0"/>
      <p:bldP spid="27" grpId="0" animBg="1"/>
      <p:bldP spid="28" grpId="0"/>
      <p:bldP spid="29" grpId="0"/>
      <p:bldP spid="31" grpId="0"/>
      <p:bldP spid="32" grpId="0"/>
      <p:bldP spid="36" grpId="0"/>
      <p:bldP spid="25" grpId="0" animBg="1"/>
      <p:bldP spid="3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940933" y="5282338"/>
            <a:ext cx="7472856" cy="47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378896" y="1706355"/>
            <a:ext cx="6238127" cy="901444"/>
            <a:chOff x="1378896" y="1947030"/>
            <a:chExt cx="6238127" cy="901444"/>
          </a:xfrm>
        </p:grpSpPr>
        <p:sp>
          <p:nvSpPr>
            <p:cNvPr id="4" name="矩形 3"/>
            <p:cNvSpPr/>
            <p:nvPr/>
          </p:nvSpPr>
          <p:spPr>
            <a:xfrm>
              <a:off x="1378896" y="1970082"/>
              <a:ext cx="1870437" cy="8747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A is symmetric</a:t>
              </a:r>
              <a:endParaRPr lang="zh-TW" altLang="en-US" sz="2800" dirty="0"/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3489828" y="2005782"/>
              <a:ext cx="1945629" cy="34909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右箭號 5"/>
            <p:cNvSpPr/>
            <p:nvPr/>
          </p:nvSpPr>
          <p:spPr>
            <a:xfrm flipH="1">
              <a:off x="3489828" y="2499376"/>
              <a:ext cx="1887334" cy="34909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5617657" y="1947030"/>
                  <a:ext cx="1999366" cy="874711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657" y="1947030"/>
                  <a:ext cx="1999366" cy="87471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矩形 9"/>
          <p:cNvSpPr/>
          <p:nvPr/>
        </p:nvSpPr>
        <p:spPr>
          <a:xfrm>
            <a:off x="721665" y="3815440"/>
            <a:ext cx="7896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Finding an orthonormal basis consisting of eigenvectors of </a:t>
            </a:r>
            <a:r>
              <a:rPr lang="en-US" altLang="zh-TW" sz="2400" i="1" dirty="0"/>
              <a:t>A</a:t>
            </a:r>
            <a:br>
              <a:rPr lang="en-US" altLang="zh-TW" sz="2400" i="1" dirty="0"/>
            </a:br>
            <a:r>
              <a:rPr lang="en-US" altLang="zh-TW" sz="2400" dirty="0">
                <a:sym typeface="Symbol" pitchFamily="18" charset="2"/>
              </a:rPr>
              <a:t>  (1) Compute all distinct eigenvalues </a:t>
            </a:r>
            <a:r>
              <a:rPr lang="en-US" altLang="zh-TW" sz="2400" baseline="-25000" dirty="0"/>
              <a:t>1</a:t>
            </a:r>
            <a:r>
              <a:rPr lang="en-US" altLang="zh-TW" sz="2400" dirty="0">
                <a:sym typeface="Symbol" pitchFamily="18" charset="2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/>
              <a:t>2</a:t>
            </a:r>
            <a:r>
              <a:rPr lang="en-US" altLang="zh-TW" sz="2400" dirty="0">
                <a:sym typeface="Symbol" pitchFamily="18" charset="2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i="1" baseline="-25000" dirty="0"/>
              <a:t>k</a:t>
            </a:r>
            <a:r>
              <a:rPr lang="en-US" altLang="zh-TW" sz="2400" dirty="0"/>
              <a:t> of </a:t>
            </a:r>
            <a:r>
              <a:rPr lang="en-US" altLang="zh-TW" sz="2400" i="1" dirty="0"/>
              <a:t>A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  (2) Determine the corresponding </a:t>
            </a:r>
            <a:r>
              <a:rPr lang="en-US" altLang="zh-TW" sz="2400" dirty="0" err="1"/>
              <a:t>eigenspaces</a:t>
            </a:r>
            <a:r>
              <a:rPr lang="en-US" altLang="zh-TW" sz="2400" dirty="0"/>
              <a:t>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E</a:t>
            </a:r>
            <a:r>
              <a:rPr lang="en-US" altLang="zh-TW" sz="2400" baseline="-25000" dirty="0"/>
              <a:t>1</a:t>
            </a:r>
            <a:r>
              <a:rPr lang="en-US" altLang="zh-TW" sz="2400" dirty="0">
                <a:sym typeface="Symbol" pitchFamily="18" charset="2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E</a:t>
            </a:r>
            <a:r>
              <a:rPr lang="en-US" altLang="zh-TW" sz="2400" baseline="-25000" dirty="0"/>
              <a:t>2</a:t>
            </a:r>
            <a:r>
              <a:rPr lang="en-US" altLang="zh-TW" sz="2400" dirty="0">
                <a:sym typeface="Symbol" pitchFamily="18" charset="2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E</a:t>
            </a:r>
            <a:r>
              <a:rPr lang="en-US" altLang="zh-TW" sz="2400" i="1" baseline="-25000" dirty="0" err="1"/>
              <a:t>k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  (3) Get an orthonormal basis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i="1" baseline="-25000" dirty="0" err="1"/>
              <a:t>i</a:t>
            </a:r>
            <a:r>
              <a:rPr lang="en-US" altLang="zh-TW" sz="2400" dirty="0"/>
              <a:t> for each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E</a:t>
            </a:r>
            <a:r>
              <a:rPr lang="en-US" altLang="zh-TW" sz="2400" i="1" baseline="-25000" dirty="0" err="1"/>
              <a:t>i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  (4)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dirty="0"/>
              <a:t> =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 </a:t>
            </a:r>
            <a:r>
              <a:rPr lang="en-US" altLang="zh-TW" sz="2400" baseline="-25000" dirty="0"/>
              <a:t>1</a:t>
            </a:r>
            <a:r>
              <a:rPr lang="en-US" altLang="zh-TW" sz="2400" dirty="0">
                <a:sym typeface="Symbol" pitchFamily="18" charset="2"/>
              </a:rPr>
              <a:t>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 B </a:t>
            </a:r>
            <a:r>
              <a:rPr lang="en-US" altLang="zh-TW" sz="2400" baseline="-25000" dirty="0"/>
              <a:t>2</a:t>
            </a:r>
            <a:r>
              <a:rPr lang="en-US" altLang="zh-TW" sz="2400" dirty="0">
                <a:sym typeface="Symbol" pitchFamily="18" charset="2"/>
              </a:rPr>
              <a:t></a:t>
            </a:r>
            <a:r>
              <a:rPr lang="en-US" altLang="zh-TW" sz="2400" dirty="0">
                <a:latin typeface="Academy Engraved LET" pitchFamily="2" charset="0"/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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 B </a:t>
            </a:r>
            <a:r>
              <a:rPr lang="en-US" altLang="zh-TW" sz="2400" i="1" baseline="-25000" dirty="0"/>
              <a:t>k</a:t>
            </a:r>
            <a:r>
              <a:rPr lang="en-US" altLang="zh-TW" sz="2400" dirty="0"/>
              <a:t> is an orthonormal basis for </a:t>
            </a:r>
            <a:r>
              <a:rPr lang="en-US" altLang="zh-TW" sz="2400" i="1" dirty="0"/>
              <a:t>A</a:t>
            </a:r>
            <a:r>
              <a:rPr lang="en-US" altLang="zh-TW" sz="2400" dirty="0"/>
              <a:t>.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15101" y="3279387"/>
            <a:ext cx="39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 consists of eigenvectors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83275" y="3281682"/>
            <a:ext cx="39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, D are eigenvalues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621004" y="1130191"/>
            <a:ext cx="408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 is an orthogonal matrix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617657" y="2673370"/>
                <a:ext cx="1999366" cy="5954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TW" sz="2800" dirty="0"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57" y="2673370"/>
                <a:ext cx="1999366" cy="595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940933" y="5822236"/>
                <a:ext cx="776906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Note:  There are always eigenvectors which are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real</a:t>
                </a:r>
                <a:r>
                  <a:rPr lang="en-US" altLang="zh-TW" sz="2400" dirty="0" smtClean="0"/>
                  <a:t>.</a:t>
                </a:r>
              </a:p>
              <a:p>
                <a:pPr algn="ctr"/>
                <a:r>
                  <a:rPr lang="en-US" altLang="zh-TW" sz="2400" dirty="0" smtClean="0"/>
                  <a:t> </a:t>
                </a:r>
                <a:r>
                  <a:rPr lang="en-US" altLang="zh-TW" sz="2800" dirty="0" smtClean="0"/>
                  <a:t>A(</a:t>
                </a:r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err="1" smtClean="0"/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i="1" dirty="0"/>
                      <m:t>i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 smtClean="0"/>
                  <a:t>) = </a:t>
                </a:r>
                <a:r>
                  <a:rPr lang="en-US" altLang="zh-TW" sz="2800" dirty="0" smtClean="0">
                    <a:sym typeface="Symbol" pitchFamily="18" charset="2"/>
                  </a:rPr>
                  <a:t>(</a:t>
                </a:r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+</a:t>
                </a:r>
                <a:r>
                  <a:rPr lang="en-US" altLang="zh-TW" sz="2800" i="1" dirty="0"/>
                  <a:t>i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 smtClean="0">
                    <a:sym typeface="Symbol" pitchFamily="18" charset="2"/>
                  </a:rPr>
                  <a:t>)                    A</a:t>
                </a:r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>
                    <a:sym typeface="Symbol" pitchFamily="18" charset="2"/>
                  </a:rPr>
                  <a:t>=</a:t>
                </a:r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A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=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3" y="5822236"/>
                <a:ext cx="7769060" cy="1261884"/>
              </a:xfrm>
              <a:prstGeom prst="rect">
                <a:avLst/>
              </a:prstGeom>
              <a:blipFill>
                <a:blip r:embed="rId4"/>
                <a:stretch>
                  <a:fillRect l="-1176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右箭號 17"/>
          <p:cNvSpPr/>
          <p:nvPr/>
        </p:nvSpPr>
        <p:spPr>
          <a:xfrm>
            <a:off x="4678273" y="6294743"/>
            <a:ext cx="636952" cy="3061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3" grpId="0"/>
      <p:bldP spid="1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</a:t>
            </a:r>
            <a:br>
              <a:rPr lang="en-US" altLang="zh-TW" dirty="0"/>
            </a:br>
            <a:r>
              <a:rPr lang="en-US" altLang="zh-TW" dirty="0"/>
              <a:t>Symmetric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257967" y="5477243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67" y="5477243"/>
                <a:ext cx="32784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39291" y="5546692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91" y="5546692"/>
                <a:ext cx="9211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036446" y="2535956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46" y="2535956"/>
                <a:ext cx="1129540" cy="621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1750" y="2571878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50" y="2571878"/>
                <a:ext cx="1722844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874077" y="5570646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1488371" y="4122680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5562035" y="4194428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295592" y="2685324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149577" y="2210692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7" y="2210692"/>
                <a:ext cx="841704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73787" y="3831776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87" y="3831776"/>
                <a:ext cx="37330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86285" y="3831776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285" y="3831776"/>
                <a:ext cx="78149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876093" y="4279912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93172" y="4279911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40274" y="2973979"/>
            <a:ext cx="14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25198" y="4887897"/>
                <a:ext cx="2490461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98" y="4887897"/>
                <a:ext cx="2490461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49705" y="3640069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05" y="3640069"/>
                <a:ext cx="1047514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996291" y="3633580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91" y="3633580"/>
                <a:ext cx="1047514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060943" y="2038993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943" y="2038993"/>
                <a:ext cx="1047514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201686" y="3514184"/>
            <a:ext cx="2880540" cy="9659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Eigenvectors form the good system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6130184" y="3809942"/>
            <a:ext cx="785008" cy="425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flipH="1">
            <a:off x="2367780" y="3784404"/>
            <a:ext cx="798206" cy="425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165986" y="5961824"/>
            <a:ext cx="281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A is symmetric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" y="1932620"/>
            <a:ext cx="2167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Orthonormal  basis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4696003" y="879238"/>
            <a:ext cx="4600575" cy="1108459"/>
            <a:chOff x="4696003" y="879238"/>
            <a:chExt cx="4600575" cy="1108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4696003" y="879238"/>
                  <a:ext cx="46005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879238"/>
                  <a:ext cx="4600575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5342962" y="1592079"/>
                  <a:ext cx="7756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962" y="1592079"/>
                  <a:ext cx="77566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688" r="-234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6424516" y="1592079"/>
                  <a:ext cx="7827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516" y="1592079"/>
                  <a:ext cx="78277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5469" r="-3125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7937659" y="1618365"/>
                  <a:ext cx="7957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659" y="1618365"/>
                  <a:ext cx="795794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4580" r="-2290"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單箭頭接點 32"/>
            <p:cNvCxnSpPr>
              <a:endCxn id="30" idx="0"/>
            </p:cNvCxnSpPr>
            <p:nvPr/>
          </p:nvCxnSpPr>
          <p:spPr>
            <a:xfrm flipH="1">
              <a:off x="5730793" y="1306147"/>
              <a:ext cx="95999" cy="2859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H="1">
              <a:off x="6715125" y="1289816"/>
              <a:ext cx="78047" cy="3285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H="1">
              <a:off x="8299571" y="1275742"/>
              <a:ext cx="66250" cy="360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手繪多邊形 37"/>
          <p:cNvSpPr/>
          <p:nvPr/>
        </p:nvSpPr>
        <p:spPr>
          <a:xfrm>
            <a:off x="2146300" y="2248576"/>
            <a:ext cx="948075" cy="507324"/>
          </a:xfrm>
          <a:custGeom>
            <a:avLst/>
            <a:gdLst>
              <a:gd name="connsiteX0" fmla="*/ 736600 w 948075"/>
              <a:gd name="connsiteY0" fmla="*/ 507324 h 507324"/>
              <a:gd name="connsiteX1" fmla="*/ 901700 w 948075"/>
              <a:gd name="connsiteY1" fmla="*/ 24724 h 507324"/>
              <a:gd name="connsiteX2" fmla="*/ 0 w 948075"/>
              <a:gd name="connsiteY2" fmla="*/ 113624 h 50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075" h="507324">
                <a:moveTo>
                  <a:pt x="736600" y="507324"/>
                </a:moveTo>
                <a:cubicBezTo>
                  <a:pt x="880533" y="298832"/>
                  <a:pt x="1024467" y="90341"/>
                  <a:pt x="901700" y="24724"/>
                </a:cubicBezTo>
                <a:cubicBezTo>
                  <a:pt x="778933" y="-40893"/>
                  <a:pt x="389466" y="36365"/>
                  <a:pt x="0" y="11362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26" grpId="0" animBg="1"/>
      <p:bldP spid="27" grpId="0"/>
      <p:bldP spid="28" grpId="0"/>
      <p:bldP spid="3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891" y="19268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Spectral </a:t>
            </a:r>
            <a:r>
              <a:rPr lang="en-US" altLang="zh-TW" dirty="0" smtClean="0"/>
              <a:t>Decomposition</a:t>
            </a:r>
            <a:r>
              <a:rPr lang="zh-TW" altLang="en-US" dirty="0" smtClean="0"/>
              <a:t>*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100" dirty="0">
                <a:solidFill>
                  <a:srgbClr val="FF0000"/>
                </a:solidFill>
              </a:rPr>
              <a:t>quadratic forms</a:t>
            </a:r>
            <a:r>
              <a:rPr lang="zh-TW" altLang="en-US" sz="3100" dirty="0">
                <a:solidFill>
                  <a:srgbClr val="FF0000"/>
                </a:solidFill>
              </a:rPr>
              <a:t>、</a:t>
            </a:r>
            <a:r>
              <a:rPr lang="en-US" altLang="zh-TW" sz="3100" dirty="0">
                <a:solidFill>
                  <a:srgbClr val="FF0000"/>
                </a:solidFill>
              </a:rPr>
              <a:t>spectral decomposition</a:t>
            </a:r>
            <a:r>
              <a:rPr lang="zh-TW" altLang="en-US" sz="3100" dirty="0">
                <a:solidFill>
                  <a:srgbClr val="FF0000"/>
                </a:solidFill>
              </a:rPr>
              <a:t>、</a:t>
            </a:r>
            <a:r>
              <a:rPr lang="en-US" altLang="zh-TW" sz="3100" dirty="0">
                <a:solidFill>
                  <a:srgbClr val="FF0000"/>
                </a:solidFill>
              </a:rPr>
              <a:t>spectral </a:t>
            </a:r>
            <a:r>
              <a:rPr lang="en-US" altLang="zh-TW" sz="3100" dirty="0" smtClean="0">
                <a:solidFill>
                  <a:srgbClr val="FF0000"/>
                </a:solidFill>
              </a:rPr>
              <a:t>approximation (</a:t>
            </a:r>
            <a:r>
              <a:rPr lang="zh-TW" altLang="en-US" sz="3100" dirty="0" smtClean="0">
                <a:solidFill>
                  <a:srgbClr val="FF0000"/>
                </a:solidFill>
              </a:rPr>
              <a:t>期末考不考</a:t>
            </a:r>
            <a:r>
              <a:rPr lang="en-US" altLang="zh-TW" sz="3100" dirty="0" smtClean="0">
                <a:solidFill>
                  <a:srgbClr val="FF0000"/>
                </a:solidFill>
              </a:rPr>
              <a:t>)</a:t>
            </a:r>
            <a:r>
              <a:rPr lang="zh-TW" altLang="en-US" sz="3100" dirty="0" smtClean="0">
                <a:solidFill>
                  <a:srgbClr val="FF0000"/>
                </a:solidFill>
              </a:rPr>
              <a:t>。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05081" y="3478163"/>
            <a:ext cx="7014613" cy="50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/>
              <a:t>= </a:t>
            </a:r>
            <a:r>
              <a:rPr lang="en-US" altLang="zh-TW" sz="2400" dirty="0">
                <a:sym typeface="Symbol" pitchFamily="18" charset="2"/>
              </a:rPr>
              <a:t>[ 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/>
              <a:t>P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/>
              <a:t>P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 err="1"/>
              <a:t>P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</a:t>
            </a:r>
            <a:r>
              <a:rPr lang="en-US" altLang="zh-TW" sz="2400" i="1" dirty="0"/>
              <a:t>P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= [ 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b="1" dirty="0"/>
              <a:t>u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</a:t>
            </a:r>
            <a:r>
              <a:rPr lang="en-US" altLang="zh-TW" sz="2400" i="1" dirty="0"/>
              <a:t>P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9463" y="2086665"/>
            <a:ext cx="7168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/>
              <a:t>P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[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b="1" dirty="0"/>
              <a:t>u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 and </a:t>
            </a:r>
            <a:r>
              <a:rPr lang="en-US" altLang="zh-TW" sz="2400" i="1" dirty="0"/>
              <a:t>D</a:t>
            </a:r>
            <a:r>
              <a:rPr lang="en-US" altLang="zh-TW" sz="2400" dirty="0"/>
              <a:t> = </a:t>
            </a:r>
            <a:r>
              <a:rPr lang="en-US" altLang="zh-TW" sz="2400" dirty="0" err="1"/>
              <a:t>diag</a:t>
            </a:r>
            <a:r>
              <a:rPr lang="en-US" altLang="zh-TW" sz="2400" dirty="0">
                <a:sym typeface="Symbol" pitchFamily="18" charset="2"/>
              </a:rPr>
              <a:t>[ 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].</a:t>
            </a:r>
            <a:endParaRPr lang="en-US" altLang="zh-TW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81400" y="1625000"/>
            <a:ext cx="25681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81" y="4102994"/>
            <a:ext cx="7890767" cy="1962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05081" y="6077242"/>
                <a:ext cx="34845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81" y="6077242"/>
                <a:ext cx="348454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2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59594" y="5347340"/>
                <a:ext cx="506437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594" y="5347340"/>
                <a:ext cx="50643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216894" y="5347340"/>
                <a:ext cx="506437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94" y="5347340"/>
                <a:ext cx="50643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979019" y="5360167"/>
                <a:ext cx="506437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19" y="5360167"/>
                <a:ext cx="50643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16062" y="6077242"/>
                <a:ext cx="2106474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symmetric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2" y="6077242"/>
                <a:ext cx="21064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202" t="-25806" r="-7803" b="-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17774" y="2090530"/>
            <a:ext cx="1374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 A</a:t>
            </a:r>
            <a:r>
              <a:rPr lang="en-US" altLang="zh-TW" sz="2400" dirty="0"/>
              <a:t> = </a:t>
            </a:r>
            <a:r>
              <a:rPr lang="en-US" altLang="zh-TW" sz="2400" i="1" dirty="0"/>
              <a:t>PDP</a:t>
            </a:r>
            <a:r>
              <a:rPr lang="en-US" altLang="zh-TW" sz="2400" i="1" baseline="40000" dirty="0">
                <a:sym typeface="Symbol" pitchFamily="18" charset="2"/>
              </a:rPr>
              <a:t>T 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62619" y="2761831"/>
            <a:ext cx="3471400" cy="502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/>
              <a:t>= </a:t>
            </a:r>
            <a:r>
              <a:rPr lang="en-US" altLang="zh-TW" sz="2400" i="1" dirty="0"/>
              <a:t>P</a:t>
            </a:r>
            <a:r>
              <a:rPr lang="en-US" altLang="zh-TW" sz="2400" dirty="0">
                <a:sym typeface="Symbol" pitchFamily="18" charset="2"/>
              </a:rPr>
              <a:t>[ 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</a:t>
            </a:r>
            <a:r>
              <a:rPr lang="en-US" altLang="zh-TW" sz="2400" i="1" dirty="0"/>
              <a:t>P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</a:p>
        </p:txBody>
      </p:sp>
      <p:sp>
        <p:nvSpPr>
          <p:cNvPr id="15" name="矩形 14"/>
          <p:cNvSpPr/>
          <p:nvPr/>
        </p:nvSpPr>
        <p:spPr>
          <a:xfrm>
            <a:off x="4516062" y="3478386"/>
            <a:ext cx="3303631" cy="50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414462" y="4811402"/>
            <a:ext cx="4281386" cy="50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C6AB1A6-0BFA-49F6-BD66-0DF86C5B0034}"/>
              </a:ext>
            </a:extLst>
          </p:cNvPr>
          <p:cNvSpPr/>
          <p:nvPr/>
        </p:nvSpPr>
        <p:spPr>
          <a:xfrm>
            <a:off x="4953739" y="4790058"/>
            <a:ext cx="663290" cy="4616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C37BB85-3C8A-4656-868B-635139716DA0}"/>
              </a:ext>
            </a:extLst>
          </p:cNvPr>
          <p:cNvSpPr txBox="1"/>
          <p:nvPr/>
        </p:nvSpPr>
        <p:spPr>
          <a:xfrm>
            <a:off x="4632241" y="4363855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nx1  1xn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3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3" grpId="0"/>
      <p:bldP spid="4" grpId="0"/>
      <p:bldP spid="15" grpId="0" animBg="1"/>
      <p:bldP spid="16" grpId="0" animBg="1"/>
      <p:bldP spid="6" grpId="0" animBg="1"/>
      <p:bldP spid="1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Spectral Decomposition</a:t>
            </a:r>
            <a:endParaRPr lang="zh-TW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0656" y="1775916"/>
            <a:ext cx="1826526" cy="5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    A</a:t>
            </a:r>
            <a:r>
              <a:rPr lang="en-US" altLang="zh-TW" sz="2800" dirty="0"/>
              <a:t> = </a:t>
            </a:r>
            <a:r>
              <a:rPr lang="en-US" altLang="zh-TW" sz="2800" i="1" dirty="0"/>
              <a:t>PDP</a:t>
            </a:r>
            <a:r>
              <a:rPr lang="en-US" altLang="zh-TW" sz="2800" i="1" baseline="40000" dirty="0">
                <a:sym typeface="Symbol" pitchFamily="18" charset="2"/>
              </a:rPr>
              <a:t>T </a:t>
            </a:r>
          </a:p>
        </p:txBody>
      </p:sp>
      <p:sp>
        <p:nvSpPr>
          <p:cNvPr id="5" name="矩形 4"/>
          <p:cNvSpPr/>
          <p:nvPr/>
        </p:nvSpPr>
        <p:spPr>
          <a:xfrm>
            <a:off x="2217182" y="1832533"/>
            <a:ext cx="6601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/>
              <a:t>P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[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b="1" dirty="0"/>
              <a:t>u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 and </a:t>
            </a:r>
            <a:r>
              <a:rPr lang="en-US" altLang="zh-TW" sz="2400" i="1" dirty="0"/>
              <a:t>D</a:t>
            </a:r>
            <a:r>
              <a:rPr lang="en-US" altLang="zh-TW" sz="2400" dirty="0"/>
              <a:t> = </a:t>
            </a:r>
            <a:r>
              <a:rPr lang="en-US" altLang="zh-TW" sz="2400" dirty="0" err="1"/>
              <a:t>diag</a:t>
            </a:r>
            <a:r>
              <a:rPr lang="en-US" altLang="zh-TW" sz="2400" dirty="0">
                <a:sym typeface="Symbol" pitchFamily="18" charset="2"/>
              </a:rPr>
              <a:t>[ 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>
                <a:sym typeface="Symbol" pitchFamily="18" charset="2"/>
              </a:rPr>
              <a:t>  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].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87421" y="2485751"/>
                <a:ext cx="4072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21" y="2485751"/>
                <a:ext cx="407278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31" y="2915761"/>
            <a:ext cx="3686175" cy="5524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1" y="3644059"/>
            <a:ext cx="2520505" cy="588445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2247673" y="4169957"/>
            <a:ext cx="691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26" y="3628718"/>
            <a:ext cx="1885950" cy="6191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21" y="4401431"/>
            <a:ext cx="2600325" cy="638175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2287583" y="5023369"/>
            <a:ext cx="691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175" y="4490336"/>
            <a:ext cx="638175" cy="5048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403" y="5121308"/>
            <a:ext cx="4924425" cy="6953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403" y="5896835"/>
            <a:ext cx="5553075" cy="609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633354" y="1396715"/>
            <a:ext cx="25681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4585129" y="3695991"/>
            <a:ext cx="808748" cy="50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626028" y="5224637"/>
            <a:ext cx="1353097" cy="50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059892" y="5282099"/>
            <a:ext cx="1626407" cy="50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704557" y="5282099"/>
            <a:ext cx="1626407" cy="50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719269" y="5919961"/>
                <a:ext cx="1340624" cy="586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8D4F78B-702A-4B2E-A1A3-6662734F5D17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9" y="5919961"/>
                <a:ext cx="1340624" cy="586473"/>
              </a:xfrm>
              <a:prstGeom prst="rect">
                <a:avLst/>
              </a:prstGeom>
              <a:blipFill>
                <a:blip r:embed="rId10"/>
                <a:stretch>
                  <a:fillRect l="-37273" r="-3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110276" y="5894343"/>
            <a:ext cx="1728423" cy="58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811439" y="5931712"/>
            <a:ext cx="1049390" cy="58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885539" y="5987277"/>
            <a:ext cx="1049390" cy="58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CDC3EBF-92AE-480D-9324-0C6C5E1DCF0E}"/>
                  </a:ext>
                </a:extLst>
              </p:cNvPr>
              <p:cNvSpPr txBox="1"/>
              <p:nvPr/>
            </p:nvSpPr>
            <p:spPr>
              <a:xfrm>
                <a:off x="3479575" y="6007112"/>
                <a:ext cx="6640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CDC3EBF-92AE-480D-9324-0C6C5E1D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75" y="6007112"/>
                <a:ext cx="66402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6FBD0DD-8542-4567-904F-A7426EF74284}"/>
                  </a:ext>
                </a:extLst>
              </p:cNvPr>
              <p:cNvSpPr txBox="1"/>
              <p:nvPr/>
            </p:nvSpPr>
            <p:spPr>
              <a:xfrm>
                <a:off x="3468012" y="5332319"/>
                <a:ext cx="796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6FBD0DD-8542-4567-904F-A7426EF74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12" y="5332319"/>
                <a:ext cx="79682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0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7" grpId="0"/>
      <p:bldP spid="2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Spectral Decomposition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68780" y="2380130"/>
                <a:ext cx="199856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2380130"/>
                <a:ext cx="1998560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3930650" y="2470775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</a:t>
            </a:r>
            <a:r>
              <a:rPr lang="en-US" altLang="zh-TW" sz="2400" dirty="0" smtClean="0"/>
              <a:t>spectral </a:t>
            </a:r>
            <a:r>
              <a:rPr lang="en-US" altLang="zh-TW" sz="2400" dirty="0"/>
              <a:t>decomposition.</a:t>
            </a:r>
            <a:endParaRPr lang="zh-TW" altLang="en-US" sz="24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2060" y="3475051"/>
            <a:ext cx="401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Eigenvalues </a:t>
            </a:r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5 and </a:t>
            </a:r>
            <a:r>
              <a:rPr lang="en-US" altLang="zh-TW" sz="2400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</a:t>
            </a:r>
            <a:r>
              <a:rPr lang="en-US" altLang="zh-TW" sz="2400" dirty="0"/>
              <a:t>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2060" y="4253582"/>
                <a:ext cx="4572000" cy="16919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TW" sz="2400" dirty="0">
                    <a:sym typeface="Symbol" pitchFamily="18" charset="2"/>
                  </a:rPr>
                  <a:t>An orthonormal basis consisting of eigenvectors of </a:t>
                </a:r>
                <a:r>
                  <a:rPr lang="en-US" altLang="zh-TW" sz="2400" i="1" dirty="0">
                    <a:sym typeface="Symbol" pitchFamily="18" charset="2"/>
                  </a:rPr>
                  <a:t>A</a:t>
                </a:r>
                <a:r>
                  <a:rPr lang="en-US" altLang="zh-TW" sz="2400" dirty="0">
                    <a:sym typeface="Symbol" pitchFamily="18" charset="2"/>
                  </a:rPr>
                  <a:t>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0" y="4253582"/>
                <a:ext cx="4572000" cy="1691938"/>
              </a:xfrm>
              <a:prstGeom prst="rect">
                <a:avLst/>
              </a:prstGeom>
              <a:blipFill rotWithShape="0">
                <a:blip r:embed="rId3"/>
                <a:stretch>
                  <a:fillRect l="-2133" t="-2888" r="-10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294219" y="5944219"/>
                <a:ext cx="44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19" y="5944219"/>
                <a:ext cx="44743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474948" y="5944218"/>
                <a:ext cx="4557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48" y="5944218"/>
                <a:ext cx="45570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53439" y="6212851"/>
                <a:ext cx="22226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39" y="6212851"/>
                <a:ext cx="22226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40" r="-82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34030" y="2994325"/>
                <a:ext cx="3181320" cy="1440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30" y="2994325"/>
                <a:ext cx="3181320" cy="14407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15339" y="4504805"/>
                <a:ext cx="2737096" cy="1440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39" y="4504805"/>
                <a:ext cx="2737096" cy="14407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819900" y="2932440"/>
            <a:ext cx="1866900" cy="157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776948" y="4431772"/>
            <a:ext cx="1866900" cy="157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9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4" grpId="0" animBg="1"/>
      <p:bldP spid="1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97330"/>
            <a:ext cx="7886700" cy="536067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Any symmetric matrix </a:t>
            </a:r>
          </a:p>
          <a:p>
            <a:pPr lvl="1"/>
            <a:r>
              <a:rPr lang="en-US" altLang="zh-TW" sz="2800" dirty="0"/>
              <a:t>has only real eigenvalues </a:t>
            </a:r>
          </a:p>
          <a:p>
            <a:pPr lvl="1"/>
            <a:r>
              <a:rPr lang="en-US" altLang="zh-TW" sz="2800" dirty="0"/>
              <a:t>has orthogonal eigenvectors.</a:t>
            </a:r>
          </a:p>
          <a:p>
            <a:pPr lvl="1"/>
            <a:r>
              <a:rPr lang="en-US" altLang="zh-TW" sz="2800" dirty="0"/>
              <a:t>is always diagonalizable </a:t>
            </a:r>
          </a:p>
          <a:p>
            <a:pPr lvl="1"/>
            <a:endParaRPr lang="en-US" altLang="zh-TW" sz="2800" dirty="0" smtClean="0"/>
          </a:p>
          <a:p>
            <a:pPr lvl="1"/>
            <a:endParaRPr lang="en-US" altLang="zh-TW" sz="2800" dirty="0"/>
          </a:p>
          <a:p>
            <a:pPr lvl="1"/>
            <a:endParaRPr lang="en-US" altLang="zh-TW" sz="2800" dirty="0" smtClean="0"/>
          </a:p>
          <a:p>
            <a:pPr lvl="1"/>
            <a:endParaRPr lang="en-US" altLang="zh-TW" sz="2800" dirty="0"/>
          </a:p>
          <a:p>
            <a:pPr marL="457200" lvl="1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NOTE</a:t>
            </a:r>
            <a:r>
              <a:rPr lang="en-US" altLang="zh-TW" sz="2800" dirty="0">
                <a:solidFill>
                  <a:srgbClr val="FF0000"/>
                </a:solidFill>
              </a:rPr>
              <a:t>:</a:t>
            </a:r>
            <a:r>
              <a:rPr lang="en-US" altLang="zh-TW" sz="2800" dirty="0"/>
              <a:t> </a:t>
            </a:r>
          </a:p>
          <a:p>
            <a:pPr lvl="1"/>
            <a:r>
              <a:rPr lang="en-US" altLang="zh-TW" sz="2800" dirty="0" smtClean="0"/>
              <a:t>Symmetric </a:t>
            </a:r>
            <a:r>
              <a:rPr lang="en-US" altLang="zh-TW" sz="2800" dirty="0"/>
              <a:t>Matrices  correspond to </a:t>
            </a:r>
            <a:r>
              <a:rPr lang="en-US" altLang="zh-TW" sz="2800" dirty="0" smtClean="0">
                <a:solidFill>
                  <a:srgbClr val="0000FF"/>
                </a:solidFill>
              </a:rPr>
              <a:t>Hermitian </a:t>
            </a:r>
            <a:r>
              <a:rPr lang="en-US" altLang="zh-TW" sz="2800" dirty="0">
                <a:solidFill>
                  <a:srgbClr val="0000FF"/>
                </a:solidFill>
              </a:rPr>
              <a:t>Matrices </a:t>
            </a:r>
            <a:r>
              <a:rPr lang="en-US" altLang="zh-TW" sz="2800" dirty="0"/>
              <a:t>in complex domain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C</a:t>
            </a:r>
            <a:r>
              <a:rPr lang="en-US" altLang="zh-TW" sz="2800" baseline="40000" dirty="0">
                <a:sym typeface="Symbol" pitchFamily="18" charset="2"/>
              </a:rPr>
              <a:t>n</a:t>
            </a:r>
          </a:p>
          <a:p>
            <a:pPr lvl="1"/>
            <a:r>
              <a:rPr lang="en-US" altLang="zh-TW" sz="2800" dirty="0" smtClean="0">
                <a:sym typeface="Symbol" pitchFamily="18" charset="2"/>
              </a:rPr>
              <a:t>In </a:t>
            </a:r>
            <a:r>
              <a:rPr lang="en-US" altLang="zh-TW" sz="2800" dirty="0">
                <a:sym typeface="Symbol" pitchFamily="18" charset="2"/>
              </a:rPr>
              <a:t>quantum computing, </a:t>
            </a:r>
            <a:r>
              <a:rPr lang="en-US" altLang="zh-TW" sz="2800" dirty="0" smtClean="0">
                <a:sym typeface="Symbol" pitchFamily="18" charset="2"/>
              </a:rPr>
              <a:t>measurements </a:t>
            </a:r>
            <a:r>
              <a:rPr lang="en-US" altLang="zh-TW" sz="2800" dirty="0">
                <a:sym typeface="Symbol" pitchFamily="18" charset="2"/>
              </a:rPr>
              <a:t>are always </a:t>
            </a:r>
            <a:r>
              <a:rPr lang="en-US" altLang="zh-TW" sz="2800" dirty="0" smtClean="0">
                <a:sym typeface="Symbol" pitchFamily="18" charset="2"/>
              </a:rPr>
              <a:t>Hermitian.</a:t>
            </a:r>
            <a:endParaRPr lang="en-US" altLang="zh-TW" sz="2800" dirty="0"/>
          </a:p>
          <a:p>
            <a:pPr lvl="1"/>
            <a:endParaRPr lang="zh-TW" altLang="en-US" sz="2800" dirty="0"/>
          </a:p>
        </p:txBody>
      </p:sp>
      <p:grpSp>
        <p:nvGrpSpPr>
          <p:cNvPr id="5" name="群組 4"/>
          <p:cNvGrpSpPr/>
          <p:nvPr/>
        </p:nvGrpSpPr>
        <p:grpSpPr>
          <a:xfrm>
            <a:off x="805691" y="3304193"/>
            <a:ext cx="7532618" cy="1217364"/>
            <a:chOff x="606829" y="4232760"/>
            <a:chExt cx="7532618" cy="1217364"/>
          </a:xfrm>
        </p:grpSpPr>
        <p:sp>
          <p:nvSpPr>
            <p:cNvPr id="14" name="矩形 13"/>
            <p:cNvSpPr/>
            <p:nvPr/>
          </p:nvSpPr>
          <p:spPr>
            <a:xfrm>
              <a:off x="606829" y="4232760"/>
              <a:ext cx="2372859" cy="64150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A is symmetric</a:t>
              </a:r>
              <a:endParaRPr lang="zh-TW" altLang="en-US" sz="2800" dirty="0"/>
            </a:p>
          </p:txBody>
        </p:sp>
        <p:sp>
          <p:nvSpPr>
            <p:cNvPr id="17" name="左-右雙向箭號 16"/>
            <p:cNvSpPr/>
            <p:nvPr/>
          </p:nvSpPr>
          <p:spPr>
            <a:xfrm>
              <a:off x="3018725" y="4282929"/>
              <a:ext cx="771087" cy="56832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3828848" y="4255774"/>
              <a:ext cx="4310599" cy="1194350"/>
              <a:chOff x="3828848" y="4255774"/>
              <a:chExt cx="4310599" cy="1194350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3828848" y="4926904"/>
                <a:ext cx="4310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P is an orthogonal matrix</a:t>
                </a:r>
                <a:endParaRPr lang="zh-TW" alt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矩形 7"/>
                  <p:cNvSpPr/>
                  <p:nvPr/>
                </p:nvSpPr>
                <p:spPr>
                  <a:xfrm>
                    <a:off x="3828849" y="4255774"/>
                    <a:ext cx="1999366" cy="595479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D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8" name="矩形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8849" y="4255774"/>
                    <a:ext cx="1999366" cy="59547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/>
                  <p:cNvSpPr/>
                  <p:nvPr/>
                </p:nvSpPr>
                <p:spPr>
                  <a:xfrm>
                    <a:off x="5965386" y="4269351"/>
                    <a:ext cx="1999366" cy="595479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5386" y="4269351"/>
                    <a:ext cx="1999366" cy="59547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68" y="4785892"/>
            <a:ext cx="1016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Quadratic Form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28650" y="5811253"/>
            <a:ext cx="7886700" cy="90236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Quadratic forms occur often in  science and engineering</a:t>
            </a:r>
            <a:endParaRPr lang="zh-TW" altLang="en-US" sz="3200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33487"/>
              </p:ext>
            </p:extLst>
          </p:nvPr>
        </p:nvGraphicFramePr>
        <p:xfrm>
          <a:off x="628650" y="2173704"/>
          <a:ext cx="8331200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8724600" imgH="3073320" progId="Equation.DSMT4">
                  <p:embed/>
                </p:oleObj>
              </mc:Choice>
              <mc:Fallback>
                <p:oleObj name="Equation" r:id="rId3" imgW="8724600" imgH="3073320" progId="Equation.DSMT4">
                  <p:embed/>
                  <p:pic>
                    <p:nvPicPr>
                      <p:cNvPr id="739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173704"/>
                        <a:ext cx="8331200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085348" y="4847382"/>
            <a:ext cx="254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Quadratic form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04323" y="1608120"/>
            <a:ext cx="296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Symmetric matrix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1239253" y="2131340"/>
            <a:ext cx="108284" cy="335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4572000" y="4993105"/>
            <a:ext cx="513348" cy="115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{color}&#10;\begin{document}&#10;\def\bmath#1{\mbox{\boldmath$#1$}}&#10;$$ &#10; U^\dagger U=I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64"/>
  <p:tag name="BOXFONT" val="10"/>
  <p:tag name="BOXWRAP" val="False"/>
  <p:tag name="WORKAROUNDTRANSPARENCYBUG" val="False"/>
  <p:tag name="ALLOWFONTSUBSTITUTION" val="False"/>
  <p:tag name="BITMAPFORMAT" val="bmp256"/>
  <p:tag name="ORIGWIDTH" val="80.875"/>
  <p:tag name="PICTUREFILESIZE" val="320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{color}&#10;\begin{document}&#10;\def\bmath#1{\mbox{\boldmath$#1$}}&#10;$$ &#10;U=\left[\begin{array}{cc}&#10;{1 \over \sqrt{2} } &amp; {1 \over \sqrt{2}} \\&#10;{-i \over \sqrt{2}} &amp; {i \over \sqrt{2}}&#10;\end{array} \right]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64"/>
  <p:tag name="BOXFONT" val="10"/>
  <p:tag name="BOXWRAP" val="False"/>
  <p:tag name="WORKAROUNDTRANSPARENCYBUG" val="False"/>
  <p:tag name="ALLOWFONTSUBSTITUTION" val="False"/>
  <p:tag name="BITMAPFORMAT" val="bmp256"/>
  <p:tag name="ORIGWIDTH" val="151"/>
  <p:tag name="PICTUREFILESIZE" val="1748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{color}&#10;\begin{document}&#10;\def\bmath#1{\mbox{\boldmath$#1$}}&#10;$$ &#10;U^\dagger=\left[\begin{array}{cc}&#10;{1 \over \sqrt{2} } &amp; {i \over \sqrt{2}} \\&#10;{1 \over \sqrt{2}} &amp; {-i \over \sqrt{2}}&#10;\end{array} \right]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64"/>
  <p:tag name="BOXFONT" val="10"/>
  <p:tag name="BOXWRAP" val="False"/>
  <p:tag name="WORKAROUNDTRANSPARENCYBUG" val="False"/>
  <p:tag name="ALLOWFONTSUBSTITUTION" val="False"/>
  <p:tag name="BITMAPFORMAT" val="bmp256"/>
  <p:tag name="ORIGWIDTH" val="158.875"/>
  <p:tag name="PICTUREFILESIZE" val="1836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{color}&#10;\begin{document}&#10;\def\bmath#1{\mbox{\boldmath$#1$}}&#10;$$&#10;H=H^\dagger&#10;$$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64"/>
  <p:tag name="BOXFONT" val="10"/>
  <p:tag name="BOXWRAP" val="False"/>
  <p:tag name="WORKAROUNDTRANSPARENCYBUG" val="False"/>
  <p:tag name="ALLOWFONTSUBSTITUTION" val="False"/>
  <p:tag name="BITMAPFORMAT" val="bmp256"/>
  <p:tag name="ORIGWIDTH" val="74.875"/>
  <p:tag name="PICTUREFILESIZE" val="28222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12856</TotalTime>
  <Words>4899</Words>
  <Application>Microsoft Office PowerPoint</Application>
  <PresentationFormat>如螢幕大小 (4:3)</PresentationFormat>
  <Paragraphs>1502</Paragraphs>
  <Slides>115</Slides>
  <Notes>34</Notes>
  <HiddenSlides>0</HiddenSlides>
  <MMClips>1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115</vt:i4>
      </vt:variant>
    </vt:vector>
  </HeadingPairs>
  <TitlesOfParts>
    <vt:vector size="131" baseType="lpstr">
      <vt:lpstr>Academy Engraved LET</vt:lpstr>
      <vt:lpstr>微軟正黑體</vt:lpstr>
      <vt:lpstr>PMingLiU</vt:lpstr>
      <vt:lpstr>PMingLiU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Times New Roman</vt:lpstr>
      <vt:lpstr>Wingdings</vt:lpstr>
      <vt:lpstr>Office 佈景主題</vt:lpstr>
      <vt:lpstr>方程式</vt:lpstr>
      <vt:lpstr>Equation</vt:lpstr>
      <vt:lpstr>Chapter 6 </vt:lpstr>
      <vt:lpstr>The geometry of vectors (Chapter 6.1)</vt:lpstr>
      <vt:lpstr>Norm &amp; Distance</vt:lpstr>
      <vt:lpstr>PowerPoint 簡報</vt:lpstr>
      <vt:lpstr>Dot Product &amp; Orthogonal</vt:lpstr>
      <vt:lpstr>More about Dot Product </vt:lpstr>
      <vt:lpstr>PowerPoint 簡報</vt:lpstr>
      <vt:lpstr>Pythagorean Theorem</vt:lpstr>
      <vt:lpstr>Dot Product vs. Geometry</vt:lpstr>
      <vt:lpstr>Triangle Inequality</vt:lpstr>
      <vt:lpstr>PowerPoint 簡報</vt:lpstr>
      <vt:lpstr>Orthogonal Basis (Chapter 6.2)</vt:lpstr>
      <vt:lpstr>Outline</vt:lpstr>
      <vt:lpstr>Orthogonal Set</vt:lpstr>
      <vt:lpstr>Independent?</vt:lpstr>
      <vt:lpstr>Orthonormal Set</vt:lpstr>
      <vt:lpstr>Orthogonal Basis</vt:lpstr>
      <vt:lpstr>Outline</vt:lpstr>
      <vt:lpstr>Orthogonal Basis</vt:lpstr>
      <vt:lpstr>Example</vt:lpstr>
      <vt:lpstr>Outline</vt:lpstr>
      <vt:lpstr>Projection of One vector onto Another Vector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QR Decomposition</vt:lpstr>
      <vt:lpstr>Orthogonal Projection (Chapter 6.3)</vt:lpstr>
      <vt:lpstr>Orthogonal Projection</vt:lpstr>
      <vt:lpstr>Orthogonal Complement</vt:lpstr>
      <vt:lpstr>Orthogonal Complement</vt:lpstr>
      <vt:lpstr>Properties of  Orthogonal Complement</vt:lpstr>
      <vt:lpstr>Properties of  Orthogonal Complement</vt:lpstr>
      <vt:lpstr>Properties of  Orthogonal Complement</vt:lpstr>
      <vt:lpstr>Properties of  Orthogonal Complement</vt:lpstr>
      <vt:lpstr>Properties of  Orthogonal Complement</vt:lpstr>
      <vt:lpstr>Unique</vt:lpstr>
      <vt:lpstr>Orthogonal Projection</vt:lpstr>
      <vt:lpstr>Orthogonal Projection</vt:lpstr>
      <vt:lpstr>Orthogonal Projection</vt:lpstr>
      <vt:lpstr>Closest Vector Property</vt:lpstr>
      <vt:lpstr>Orthogonal Projection Matrix</vt:lpstr>
      <vt:lpstr>Orthogonal Projection</vt:lpstr>
      <vt:lpstr>Orthogonal Projection on a line</vt:lpstr>
      <vt:lpstr>Orthogonal Projection</vt:lpstr>
      <vt:lpstr>Projection on a Line in R2 </vt:lpstr>
      <vt:lpstr>Orthogonal Projection on W in Rn </vt:lpstr>
      <vt:lpstr>Orthogonal Projection Matrix</vt:lpstr>
      <vt:lpstr>Orthogonal Projection Matrix</vt:lpstr>
      <vt:lpstr>Properties of Projection Matrices</vt:lpstr>
      <vt:lpstr>Orthogonal Projection</vt:lpstr>
      <vt:lpstr>Orthogonal Projection</vt:lpstr>
      <vt:lpstr>Matrix (A^T A)^(-1) A^T, A  in Rmxn</vt:lpstr>
      <vt:lpstr>〖The Magic of A〗^T A</vt:lpstr>
      <vt:lpstr>〖The Magic of A〗^T A</vt:lpstr>
      <vt:lpstr>Orthogonal Projection</vt:lpstr>
      <vt:lpstr>Least Square Approximation (Chapter 6.4)</vt:lpstr>
      <vt:lpstr>Solution of Inconsistent  System of Linear Equations</vt:lpstr>
      <vt:lpstr>Least Square Approximation</vt:lpstr>
      <vt:lpstr>Least Square Approximation</vt:lpstr>
      <vt:lpstr>Least Square Approximation</vt:lpstr>
      <vt:lpstr>Least Square Approximation</vt:lpstr>
      <vt:lpstr>Example 1</vt:lpstr>
      <vt:lpstr>Least Square Approximation</vt:lpstr>
      <vt:lpstr>Least Square Approximation</vt:lpstr>
      <vt:lpstr>PowerPoint 簡報</vt:lpstr>
      <vt:lpstr>Multivariable Least Square Approximation</vt:lpstr>
      <vt:lpstr>Orthogonal Matrices &amp; Symmetric Matrices (Chapter 6.5, 6.6)</vt:lpstr>
      <vt:lpstr>Outline</vt:lpstr>
      <vt:lpstr>Orthogonal Matrix</vt:lpstr>
      <vt:lpstr>Norm-preserving</vt:lpstr>
      <vt:lpstr>Norm-preserving</vt:lpstr>
      <vt:lpstr>Norm-preserving</vt:lpstr>
      <vt:lpstr>Orthogonal Matrix</vt:lpstr>
      <vt:lpstr>Orthogonal Matrix</vt:lpstr>
      <vt:lpstr>Orthogonal Matrix</vt:lpstr>
      <vt:lpstr>Orthogonal Operator</vt:lpstr>
      <vt:lpstr>PowerPoint 簡報</vt:lpstr>
      <vt:lpstr>Conclusion</vt:lpstr>
      <vt:lpstr>Outline</vt:lpstr>
      <vt:lpstr>Eigenvalues are real</vt:lpstr>
      <vt:lpstr>Eigenvalues are real</vt:lpstr>
      <vt:lpstr>Orthogonal Eigenvectors</vt:lpstr>
      <vt:lpstr>Orthogonal Eigenvectors</vt:lpstr>
      <vt:lpstr>Diagonalization</vt:lpstr>
      <vt:lpstr>Diagonalization</vt:lpstr>
      <vt:lpstr>Diagonalization</vt:lpstr>
      <vt:lpstr>Diagonalization</vt:lpstr>
      <vt:lpstr>Diagonalization</vt:lpstr>
      <vt:lpstr>PowerPoint 簡報</vt:lpstr>
      <vt:lpstr>Diagonalization</vt:lpstr>
      <vt:lpstr>Diagonalization of  Symmetric Matrix</vt:lpstr>
      <vt:lpstr>Spectral Decomposition* quadratic forms、spectral decomposition、spectral approximation (期末考不考)。</vt:lpstr>
      <vt:lpstr>Spectral Decomposition</vt:lpstr>
      <vt:lpstr>Spectral Decomposition</vt:lpstr>
      <vt:lpstr>Conclusion</vt:lpstr>
      <vt:lpstr>Quadratic Form</vt:lpstr>
      <vt:lpstr>Quadratic Form</vt:lpstr>
      <vt:lpstr>Diagonalization of Symmetric Matrix</vt:lpstr>
      <vt:lpstr>Singular Value Decomposition* (Chapter 6.7)</vt:lpstr>
      <vt:lpstr>Outline</vt:lpstr>
      <vt:lpstr>SVD</vt:lpstr>
      <vt:lpstr>SVD</vt:lpstr>
      <vt:lpstr>Four fundamental  subspaces  of  A: Rn → Rm </vt:lpstr>
      <vt:lpstr>SVD</vt:lpstr>
      <vt:lpstr>Summation of Matrices </vt:lpstr>
      <vt:lpstr>SVD</vt:lpstr>
      <vt:lpstr>SVD</vt:lpstr>
      <vt:lpstr>How to Find SVD  A=UΣV^T?</vt:lpstr>
      <vt:lpstr>PowerPoint 簡報</vt:lpstr>
      <vt:lpstr>PowerPoint 簡報</vt:lpstr>
      <vt:lpstr>Application </vt:lpstr>
      <vt:lpstr>Low rank approximation using the singular value decomposition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Orthogonality</dc:title>
  <dc:creator>Lee Hung-yi</dc:creator>
  <cp:lastModifiedBy>Hsu-Chun Yen</cp:lastModifiedBy>
  <cp:revision>173</cp:revision>
  <cp:lastPrinted>2024-10-31T12:42:41Z</cp:lastPrinted>
  <dcterms:created xsi:type="dcterms:W3CDTF">2016-05-02T15:29:34Z</dcterms:created>
  <dcterms:modified xsi:type="dcterms:W3CDTF">2024-12-12T14:25:39Z</dcterms:modified>
</cp:coreProperties>
</file>