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300" r:id="rId2"/>
    <p:sldId id="402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403" r:id="rId33"/>
    <p:sldId id="404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93" r:id="rId51"/>
    <p:sldId id="395" r:id="rId52"/>
    <p:sldId id="401" r:id="rId53"/>
    <p:sldId id="400" r:id="rId54"/>
    <p:sldId id="347" r:id="rId55"/>
    <p:sldId id="337" r:id="rId56"/>
    <p:sldId id="338" r:id="rId57"/>
    <p:sldId id="339" r:id="rId58"/>
    <p:sldId id="342" r:id="rId59"/>
    <p:sldId id="343" r:id="rId60"/>
    <p:sldId id="344" r:id="rId61"/>
    <p:sldId id="345" r:id="rId62"/>
    <p:sldId id="346" r:id="rId63"/>
    <p:sldId id="360" r:id="rId64"/>
    <p:sldId id="349" r:id="rId65"/>
    <p:sldId id="350" r:id="rId66"/>
    <p:sldId id="351" r:id="rId67"/>
    <p:sldId id="352" r:id="rId68"/>
    <p:sldId id="353" r:id="rId69"/>
    <p:sldId id="396" r:id="rId70"/>
    <p:sldId id="397" r:id="rId71"/>
    <p:sldId id="398" r:id="rId72"/>
    <p:sldId id="378" r:id="rId73"/>
    <p:sldId id="362" r:id="rId74"/>
    <p:sldId id="364" r:id="rId75"/>
    <p:sldId id="365" r:id="rId76"/>
    <p:sldId id="366" r:id="rId77"/>
    <p:sldId id="367" r:id="rId78"/>
    <p:sldId id="368" r:id="rId79"/>
    <p:sldId id="369" r:id="rId80"/>
    <p:sldId id="389" r:id="rId81"/>
    <p:sldId id="370" r:id="rId82"/>
    <p:sldId id="371" r:id="rId83"/>
    <p:sldId id="372" r:id="rId84"/>
    <p:sldId id="373" r:id="rId85"/>
    <p:sldId id="374" r:id="rId86"/>
    <p:sldId id="375" r:id="rId87"/>
    <p:sldId id="376" r:id="rId88"/>
    <p:sldId id="377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F99AB"/>
    <a:srgbClr val="F4B183"/>
    <a:srgbClr val="A7C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3673" autoAdjust="0"/>
  </p:normalViewPr>
  <p:slideViewPr>
    <p:cSldViewPr snapToGrid="0">
      <p:cViewPr varScale="1">
        <p:scale>
          <a:sx n="57" d="100"/>
          <a:sy n="57" d="100"/>
        </p:scale>
        <p:origin x="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4DDB5-15AB-484D-B693-7C78B3ADE6A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A19F0B6-BB96-40A9-A070-FE5CF7342C55}">
      <dgm:prSet phldrT="[文字]" custT="1"/>
      <dgm:spPr/>
      <dgm:t>
        <a:bodyPr/>
        <a:lstStyle/>
        <a:p>
          <a:r>
            <a:rPr lang="en-US" altLang="zh-TW" sz="2800" dirty="0"/>
            <a:t>Ax = b have </a:t>
          </a:r>
          <a:r>
            <a:rPr lang="en-US" altLang="zh-TW" sz="2800" dirty="0" smtClean="0"/>
            <a:t>a solution </a:t>
          </a:r>
          <a:r>
            <a:rPr lang="en-US" altLang="zh-TW" sz="2800" dirty="0"/>
            <a:t>(consistent) </a:t>
          </a:r>
          <a:endParaRPr lang="zh-TW" altLang="en-US" sz="2800" dirty="0"/>
        </a:p>
      </dgm:t>
    </dgm:pt>
    <dgm:pt modelId="{82B91042-D14B-48F8-922C-6A2EE14F1C09}" type="parTrans" cxnId="{9A635E8A-82FE-4809-AC12-DC5E815304B3}">
      <dgm:prSet/>
      <dgm:spPr/>
      <dgm:t>
        <a:bodyPr/>
        <a:lstStyle/>
        <a:p>
          <a:endParaRPr lang="zh-TW" altLang="en-US"/>
        </a:p>
      </dgm:t>
    </dgm:pt>
    <dgm:pt modelId="{707C132E-B7BC-4F51-A016-A28FC1F0681C}" type="sibTrans" cxnId="{9A635E8A-82FE-4809-AC12-DC5E815304B3}">
      <dgm:prSet/>
      <dgm:spPr/>
      <dgm:t>
        <a:bodyPr/>
        <a:lstStyle/>
        <a:p>
          <a:endParaRPr lang="zh-TW" altLang="en-US"/>
        </a:p>
      </dgm:t>
    </dgm:pt>
    <dgm:pt modelId="{A309C663-7EA3-4F12-BF50-3514781A80B5}">
      <dgm:prSet phldrT="[文字]" custT="1"/>
      <dgm:spPr/>
      <dgm:t>
        <a:bodyPr/>
        <a:lstStyle/>
        <a:p>
          <a:r>
            <a:rPr lang="en-US" altLang="zh-TW" sz="2800" dirty="0"/>
            <a:t>b is the linear combination of columns of A</a:t>
          </a:r>
          <a:endParaRPr lang="zh-TW" altLang="en-US" sz="2800" dirty="0"/>
        </a:p>
      </dgm:t>
    </dgm:pt>
    <dgm:pt modelId="{1059238C-C89F-42B6-B228-A3604DA20934}" type="parTrans" cxnId="{3550DA4E-53B6-4CD2-8933-4A159F5B0486}">
      <dgm:prSet/>
      <dgm:spPr/>
      <dgm:t>
        <a:bodyPr/>
        <a:lstStyle/>
        <a:p>
          <a:endParaRPr lang="zh-TW" altLang="en-US"/>
        </a:p>
      </dgm:t>
    </dgm:pt>
    <dgm:pt modelId="{E64F1A67-951B-400A-BBDC-71A26E06A378}" type="sibTrans" cxnId="{3550DA4E-53B6-4CD2-8933-4A159F5B0486}">
      <dgm:prSet/>
      <dgm:spPr/>
      <dgm:t>
        <a:bodyPr/>
        <a:lstStyle/>
        <a:p>
          <a:endParaRPr lang="zh-TW" altLang="en-US"/>
        </a:p>
      </dgm:t>
    </dgm:pt>
    <dgm:pt modelId="{C6C24C37-B8E4-4D50-9995-B4285DE91DB8}">
      <dgm:prSet phldrT="[文字]" custT="1"/>
      <dgm:spPr/>
      <dgm:t>
        <a:bodyPr/>
        <a:lstStyle/>
        <a:p>
          <a:r>
            <a:rPr lang="en-US" altLang="zh-TW" sz="2800" dirty="0"/>
            <a:t>b is in the span of the columns of A</a:t>
          </a:r>
          <a:endParaRPr lang="zh-TW" altLang="en-US" sz="2800" dirty="0"/>
        </a:p>
      </dgm:t>
    </dgm:pt>
    <dgm:pt modelId="{3DF990E4-0D84-4E8B-A987-CC866E1A9FDA}" type="parTrans" cxnId="{1492E763-C7B7-4687-B769-482F366F2F02}">
      <dgm:prSet/>
      <dgm:spPr/>
      <dgm:t>
        <a:bodyPr/>
        <a:lstStyle/>
        <a:p>
          <a:endParaRPr lang="zh-TW" altLang="en-US"/>
        </a:p>
      </dgm:t>
    </dgm:pt>
    <dgm:pt modelId="{5E3E3382-195A-449D-ABF2-10F487D78F2C}" type="sibTrans" cxnId="{1492E763-C7B7-4687-B769-482F366F2F02}">
      <dgm:prSet/>
      <dgm:spPr/>
      <dgm:t>
        <a:bodyPr/>
        <a:lstStyle/>
        <a:p>
          <a:endParaRPr lang="zh-TW" altLang="en-US"/>
        </a:p>
      </dgm:t>
    </dgm:pt>
    <dgm:pt modelId="{5562D8D7-142F-4F87-BFFF-747E9A327B2B}">
      <dgm:prSet phldrT="[文字]" custT="1"/>
      <dgm:spPr/>
      <dgm:t>
        <a:bodyPr/>
        <a:lstStyle/>
        <a:p>
          <a:r>
            <a:rPr lang="en-US" altLang="zh-TW" sz="2800" dirty="0"/>
            <a:t>b is in Col A</a:t>
          </a:r>
          <a:endParaRPr lang="zh-TW" altLang="en-US" sz="2800" dirty="0"/>
        </a:p>
      </dgm:t>
    </dgm:pt>
    <dgm:pt modelId="{3A01AB55-0971-4570-BAB6-52536DC003AE}" type="parTrans" cxnId="{6B1AE431-2538-4EF6-AFD1-C4FC87F8CCB8}">
      <dgm:prSet/>
      <dgm:spPr/>
      <dgm:t>
        <a:bodyPr/>
        <a:lstStyle/>
        <a:p>
          <a:endParaRPr lang="zh-TW" altLang="en-US"/>
        </a:p>
      </dgm:t>
    </dgm:pt>
    <dgm:pt modelId="{E84E24BB-9791-49E2-83C6-1CC16B1D332B}" type="sibTrans" cxnId="{6B1AE431-2538-4EF6-AFD1-C4FC87F8CCB8}">
      <dgm:prSet/>
      <dgm:spPr/>
      <dgm:t>
        <a:bodyPr/>
        <a:lstStyle/>
        <a:p>
          <a:endParaRPr lang="zh-TW" altLang="en-US"/>
        </a:p>
      </dgm:t>
    </dgm:pt>
    <dgm:pt modelId="{C9CF63AF-85D8-41B5-BAF5-B5B603202567}" type="pres">
      <dgm:prSet presAssocID="{1E24DDB5-15AB-484D-B693-7C78B3ADE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3D1AB2-F83F-48DA-B1A2-972DD55BD12E}" type="pres">
      <dgm:prSet presAssocID="{7A19F0B6-BB96-40A9-A070-FE5CF7342C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BC5854-BA61-47DF-9CEB-F99408ADE269}" type="pres">
      <dgm:prSet presAssocID="{707C132E-B7BC-4F51-A016-A28FC1F0681C}" presName="spacer" presStyleCnt="0"/>
      <dgm:spPr/>
    </dgm:pt>
    <dgm:pt modelId="{C6AD8556-FD46-4554-BF16-3769BDF04D12}" type="pres">
      <dgm:prSet presAssocID="{A309C663-7EA3-4F12-BF50-3514781A80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47AE3-B13E-4736-A84C-EF1F46A81444}" type="pres">
      <dgm:prSet presAssocID="{E64F1A67-951B-400A-BBDC-71A26E06A378}" presName="spacer" presStyleCnt="0"/>
      <dgm:spPr/>
    </dgm:pt>
    <dgm:pt modelId="{66A74153-EBE8-439C-877D-77BF886AF730}" type="pres">
      <dgm:prSet presAssocID="{C6C24C37-B8E4-4D50-9995-B4285DE91D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B41131-C6E6-4DB9-85D2-6276DDDD1C96}" type="pres">
      <dgm:prSet presAssocID="{5E3E3382-195A-449D-ABF2-10F487D78F2C}" presName="spacer" presStyleCnt="0"/>
      <dgm:spPr/>
    </dgm:pt>
    <dgm:pt modelId="{7EB467DF-077A-4568-8EEA-EFE927FEF734}" type="pres">
      <dgm:prSet presAssocID="{5562D8D7-142F-4F87-BFFF-747E9A327B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1AE431-2538-4EF6-AFD1-C4FC87F8CCB8}" srcId="{1E24DDB5-15AB-484D-B693-7C78B3ADE6AA}" destId="{5562D8D7-142F-4F87-BFFF-747E9A327B2B}" srcOrd="3" destOrd="0" parTransId="{3A01AB55-0971-4570-BAB6-52536DC003AE}" sibTransId="{E84E24BB-9791-49E2-83C6-1CC16B1D332B}"/>
    <dgm:cxn modelId="{E5218CB5-A349-41DE-8979-A67B7EE0C806}" type="presOf" srcId="{5562D8D7-142F-4F87-BFFF-747E9A327B2B}" destId="{7EB467DF-077A-4568-8EEA-EFE927FEF734}" srcOrd="0" destOrd="0" presId="urn:microsoft.com/office/officeart/2005/8/layout/vList2"/>
    <dgm:cxn modelId="{43213502-0235-4707-AFFA-BBA13629ABFF}" type="presOf" srcId="{7A19F0B6-BB96-40A9-A070-FE5CF7342C55}" destId="{503D1AB2-F83F-48DA-B1A2-972DD55BD12E}" srcOrd="0" destOrd="0" presId="urn:microsoft.com/office/officeart/2005/8/layout/vList2"/>
    <dgm:cxn modelId="{3550DA4E-53B6-4CD2-8933-4A159F5B0486}" srcId="{1E24DDB5-15AB-484D-B693-7C78B3ADE6AA}" destId="{A309C663-7EA3-4F12-BF50-3514781A80B5}" srcOrd="1" destOrd="0" parTransId="{1059238C-C89F-42B6-B228-A3604DA20934}" sibTransId="{E64F1A67-951B-400A-BBDC-71A26E06A378}"/>
    <dgm:cxn modelId="{350D6E5B-765D-4155-9521-A31647020F76}" type="presOf" srcId="{C6C24C37-B8E4-4D50-9995-B4285DE91DB8}" destId="{66A74153-EBE8-439C-877D-77BF886AF730}" srcOrd="0" destOrd="0" presId="urn:microsoft.com/office/officeart/2005/8/layout/vList2"/>
    <dgm:cxn modelId="{9A635E8A-82FE-4809-AC12-DC5E815304B3}" srcId="{1E24DDB5-15AB-484D-B693-7C78B3ADE6AA}" destId="{7A19F0B6-BB96-40A9-A070-FE5CF7342C55}" srcOrd="0" destOrd="0" parTransId="{82B91042-D14B-48F8-922C-6A2EE14F1C09}" sibTransId="{707C132E-B7BC-4F51-A016-A28FC1F0681C}"/>
    <dgm:cxn modelId="{1492E763-C7B7-4687-B769-482F366F2F02}" srcId="{1E24DDB5-15AB-484D-B693-7C78B3ADE6AA}" destId="{C6C24C37-B8E4-4D50-9995-B4285DE91DB8}" srcOrd="2" destOrd="0" parTransId="{3DF990E4-0D84-4E8B-A987-CC866E1A9FDA}" sibTransId="{5E3E3382-195A-449D-ABF2-10F487D78F2C}"/>
    <dgm:cxn modelId="{C130E1E7-688E-4C96-BEDA-D221DE9639B7}" type="presOf" srcId="{1E24DDB5-15AB-484D-B693-7C78B3ADE6AA}" destId="{C9CF63AF-85D8-41B5-BAF5-B5B603202567}" srcOrd="0" destOrd="0" presId="urn:microsoft.com/office/officeart/2005/8/layout/vList2"/>
    <dgm:cxn modelId="{3C4C7033-B4B2-4013-9A5C-C7BBFE726A1F}" type="presOf" srcId="{A309C663-7EA3-4F12-BF50-3514781A80B5}" destId="{C6AD8556-FD46-4554-BF16-3769BDF04D12}" srcOrd="0" destOrd="0" presId="urn:microsoft.com/office/officeart/2005/8/layout/vList2"/>
    <dgm:cxn modelId="{F8CF252D-041D-47CE-AF18-E5D8C0E0A594}" type="presParOf" srcId="{C9CF63AF-85D8-41B5-BAF5-B5B603202567}" destId="{503D1AB2-F83F-48DA-B1A2-972DD55BD12E}" srcOrd="0" destOrd="0" presId="urn:microsoft.com/office/officeart/2005/8/layout/vList2"/>
    <dgm:cxn modelId="{4EB0C1BE-3B3D-4651-9418-13B8104F729B}" type="presParOf" srcId="{C9CF63AF-85D8-41B5-BAF5-B5B603202567}" destId="{F1BC5854-BA61-47DF-9CEB-F99408ADE269}" srcOrd="1" destOrd="0" presId="urn:microsoft.com/office/officeart/2005/8/layout/vList2"/>
    <dgm:cxn modelId="{A93C5855-DAC9-4CBF-B60C-F4AEAFD1723F}" type="presParOf" srcId="{C9CF63AF-85D8-41B5-BAF5-B5B603202567}" destId="{C6AD8556-FD46-4554-BF16-3769BDF04D12}" srcOrd="2" destOrd="0" presId="urn:microsoft.com/office/officeart/2005/8/layout/vList2"/>
    <dgm:cxn modelId="{A1464EC5-8EF6-4D01-903A-0D47088D0E2E}" type="presParOf" srcId="{C9CF63AF-85D8-41B5-BAF5-B5B603202567}" destId="{28747AE3-B13E-4736-A84C-EF1F46A81444}" srcOrd="3" destOrd="0" presId="urn:microsoft.com/office/officeart/2005/8/layout/vList2"/>
    <dgm:cxn modelId="{88C8A24D-7CCF-4F96-923D-E00A49DE7D66}" type="presParOf" srcId="{C9CF63AF-85D8-41B5-BAF5-B5B603202567}" destId="{66A74153-EBE8-439C-877D-77BF886AF730}" srcOrd="4" destOrd="0" presId="urn:microsoft.com/office/officeart/2005/8/layout/vList2"/>
    <dgm:cxn modelId="{5F3AD2A6-4826-4B11-B0A8-40F61CFCCC55}" type="presParOf" srcId="{C9CF63AF-85D8-41B5-BAF5-B5B603202567}" destId="{ECB41131-C6E6-4DB9-85D2-6276DDDD1C96}" srcOrd="5" destOrd="0" presId="urn:microsoft.com/office/officeart/2005/8/layout/vList2"/>
    <dgm:cxn modelId="{13EA4334-633A-4DF6-B0E2-95CCE8CB4114}" type="presParOf" srcId="{C9CF63AF-85D8-41B5-BAF5-B5B603202567}" destId="{7EB467DF-077A-4568-8EEA-EFE927FEF7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2B96A-A54D-4D68-BE46-3B16B6FB9C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B3F4161-7DA4-434E-8FEF-A72F98844C4C}">
      <dgm:prSet phldrT="[文字]"/>
      <dgm:spPr/>
      <dgm:t>
        <a:bodyPr/>
        <a:lstStyle/>
        <a:p>
          <a:r>
            <a:rPr lang="en-US" altLang="zh-TW" dirty="0"/>
            <a:t>Maximum number of Independent Columns</a:t>
          </a:r>
          <a:endParaRPr lang="zh-TW" altLang="en-US" dirty="0"/>
        </a:p>
      </dgm:t>
    </dgm:pt>
    <dgm:pt modelId="{40C75D0E-6C3B-4865-8B34-5044D085A686}" type="parTrans" cxnId="{AEF9CF0C-0F83-4EDF-B67B-B6B16D7F4BEC}">
      <dgm:prSet/>
      <dgm:spPr/>
      <dgm:t>
        <a:bodyPr/>
        <a:lstStyle/>
        <a:p>
          <a:endParaRPr lang="zh-TW" altLang="en-US"/>
        </a:p>
      </dgm:t>
    </dgm:pt>
    <dgm:pt modelId="{9A23EF1F-AD14-40EE-A397-A973F667F192}" type="sibTrans" cxnId="{AEF9CF0C-0F83-4EDF-B67B-B6B16D7F4BEC}">
      <dgm:prSet/>
      <dgm:spPr/>
      <dgm:t>
        <a:bodyPr/>
        <a:lstStyle/>
        <a:p>
          <a:endParaRPr lang="zh-TW" altLang="en-US"/>
        </a:p>
      </dgm:t>
    </dgm:pt>
    <dgm:pt modelId="{AF8B95E0-2757-431D-B1D5-FB007AA679EE}">
      <dgm:prSet phldrT="[文字]"/>
      <dgm:spPr/>
      <dgm:t>
        <a:bodyPr/>
        <a:lstStyle/>
        <a:p>
          <a:r>
            <a:rPr lang="en-US" altLang="zh-TW" dirty="0"/>
            <a:t>Number of Pivot Columns</a:t>
          </a:r>
          <a:endParaRPr lang="zh-TW" altLang="en-US" dirty="0"/>
        </a:p>
      </dgm:t>
    </dgm:pt>
    <dgm:pt modelId="{0C974E20-8251-4FBE-AF93-73BF6D86AFE8}" type="parTrans" cxnId="{B5EC567B-4BB4-4978-9E89-3EFD98105752}">
      <dgm:prSet/>
      <dgm:spPr/>
      <dgm:t>
        <a:bodyPr/>
        <a:lstStyle/>
        <a:p>
          <a:endParaRPr lang="zh-TW" altLang="en-US"/>
        </a:p>
      </dgm:t>
    </dgm:pt>
    <dgm:pt modelId="{B71AAB9E-503C-4F04-95AC-BE813035BA9E}" type="sibTrans" cxnId="{B5EC567B-4BB4-4978-9E89-3EFD98105752}">
      <dgm:prSet/>
      <dgm:spPr/>
      <dgm:t>
        <a:bodyPr/>
        <a:lstStyle/>
        <a:p>
          <a:endParaRPr lang="zh-TW" altLang="en-US"/>
        </a:p>
      </dgm:t>
    </dgm:pt>
    <dgm:pt modelId="{5A9B15BD-5CF7-4091-BD94-5A89338EE593}">
      <dgm:prSet phldrT="[文字]"/>
      <dgm:spPr/>
      <dgm:t>
        <a:bodyPr/>
        <a:lstStyle/>
        <a:p>
          <a:r>
            <a:rPr lang="en-US" altLang="zh-TW" dirty="0"/>
            <a:t>Number of Non-zero rows</a:t>
          </a:r>
          <a:endParaRPr lang="zh-TW" altLang="en-US" dirty="0"/>
        </a:p>
      </dgm:t>
    </dgm:pt>
    <dgm:pt modelId="{1F454AF5-ED9A-499C-8581-8543A4B4615C}" type="parTrans" cxnId="{F9D23B50-E513-4AC5-8ECE-5E9FB192939B}">
      <dgm:prSet/>
      <dgm:spPr/>
      <dgm:t>
        <a:bodyPr/>
        <a:lstStyle/>
        <a:p>
          <a:endParaRPr lang="zh-TW" altLang="en-US"/>
        </a:p>
      </dgm:t>
    </dgm:pt>
    <dgm:pt modelId="{C6A5EE16-9955-4DC4-8337-76509B45BCAE}" type="sibTrans" cxnId="{F9D23B50-E513-4AC5-8ECE-5E9FB192939B}">
      <dgm:prSet/>
      <dgm:spPr/>
      <dgm:t>
        <a:bodyPr/>
        <a:lstStyle/>
        <a:p>
          <a:endParaRPr lang="zh-TW" altLang="en-US"/>
        </a:p>
      </dgm:t>
    </dgm:pt>
    <dgm:pt modelId="{A04C4A98-57FB-434D-8767-A394C05435D9}">
      <dgm:prSet phldrT="[文字]"/>
      <dgm:spPr/>
      <dgm:t>
        <a:bodyPr/>
        <a:lstStyle/>
        <a:p>
          <a:r>
            <a:rPr lang="en-US" altLang="zh-TW" dirty="0"/>
            <a:t>Number of Basic Variables</a:t>
          </a:r>
          <a:endParaRPr lang="zh-TW" altLang="en-US" dirty="0"/>
        </a:p>
      </dgm:t>
    </dgm:pt>
    <dgm:pt modelId="{0F71AEDA-4C6B-4216-B5D3-E17D68C1A6C7}" type="parTrans" cxnId="{973DB792-6E6E-4FBE-9F6D-7318425317B1}">
      <dgm:prSet/>
      <dgm:spPr/>
      <dgm:t>
        <a:bodyPr/>
        <a:lstStyle/>
        <a:p>
          <a:endParaRPr lang="zh-TW" altLang="en-US"/>
        </a:p>
      </dgm:t>
    </dgm:pt>
    <dgm:pt modelId="{1882F5C9-BF63-476F-AAA5-198BA583A5E7}" type="sibTrans" cxnId="{973DB792-6E6E-4FBE-9F6D-7318425317B1}">
      <dgm:prSet/>
      <dgm:spPr/>
      <dgm:t>
        <a:bodyPr/>
        <a:lstStyle/>
        <a:p>
          <a:endParaRPr lang="zh-TW" altLang="en-US"/>
        </a:p>
      </dgm:t>
    </dgm:pt>
    <dgm:pt modelId="{66BD65E3-0E7B-410D-89DC-1A7D60196CCC}">
      <dgm:prSet phldrT="[文字]"/>
      <dgm:spPr/>
      <dgm:t>
        <a:bodyPr/>
        <a:lstStyle/>
        <a:p>
          <a:r>
            <a:rPr lang="en-US" altLang="zh-TW" dirty="0"/>
            <a:t>Dim (Col A): dimension of column space</a:t>
          </a:r>
          <a:endParaRPr lang="zh-TW" altLang="en-US" dirty="0"/>
        </a:p>
      </dgm:t>
    </dgm:pt>
    <dgm:pt modelId="{FCDF068C-FA15-4D75-9F4D-D18C5054A320}" type="parTrans" cxnId="{D3845DD9-0AC5-4DD1-81AE-C6AB254CDEA4}">
      <dgm:prSet/>
      <dgm:spPr/>
      <dgm:t>
        <a:bodyPr/>
        <a:lstStyle/>
        <a:p>
          <a:endParaRPr lang="zh-TW" altLang="en-US"/>
        </a:p>
      </dgm:t>
    </dgm:pt>
    <dgm:pt modelId="{D7551023-37DF-493D-BF63-331005A1C5BB}" type="sibTrans" cxnId="{D3845DD9-0AC5-4DD1-81AE-C6AB254CDEA4}">
      <dgm:prSet/>
      <dgm:spPr/>
      <dgm:t>
        <a:bodyPr/>
        <a:lstStyle/>
        <a:p>
          <a:endParaRPr lang="zh-TW" altLang="en-US"/>
        </a:p>
      </dgm:t>
    </dgm:pt>
    <dgm:pt modelId="{9A445CC8-31FF-4EC3-B2BC-456D6DAD81DA}">
      <dgm:prSet phldrT="[文字]"/>
      <dgm:spPr/>
      <dgm:t>
        <a:bodyPr/>
        <a:lstStyle/>
        <a:p>
          <a:r>
            <a:rPr lang="en-US" altLang="zh-TW" dirty="0"/>
            <a:t>Dimension of the range of A</a:t>
          </a:r>
          <a:endParaRPr lang="zh-TW" altLang="en-US" dirty="0"/>
        </a:p>
      </dgm:t>
    </dgm:pt>
    <dgm:pt modelId="{9F7FF876-D336-4150-A8E6-17DC01AF3BED}" type="parTrans" cxnId="{61EB829F-712F-4A17-9162-A583FB2F97D0}">
      <dgm:prSet/>
      <dgm:spPr/>
      <dgm:t>
        <a:bodyPr/>
        <a:lstStyle/>
        <a:p>
          <a:endParaRPr lang="zh-TW" altLang="en-US"/>
        </a:p>
      </dgm:t>
    </dgm:pt>
    <dgm:pt modelId="{7E5122C5-E24F-443F-8EE8-251AC195E53C}" type="sibTrans" cxnId="{61EB829F-712F-4A17-9162-A583FB2F97D0}">
      <dgm:prSet/>
      <dgm:spPr/>
      <dgm:t>
        <a:bodyPr/>
        <a:lstStyle/>
        <a:p>
          <a:endParaRPr lang="zh-TW" altLang="en-US"/>
        </a:p>
      </dgm:t>
    </dgm:pt>
    <dgm:pt modelId="{2FC7CA33-D087-4867-905E-66D4857C482F}" type="pres">
      <dgm:prSet presAssocID="{3C52B96A-A54D-4D68-BE46-3B16B6FB9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437D23-B144-4F9B-9FAF-A93D41FA33D9}" type="pres">
      <dgm:prSet presAssocID="{5B3F4161-7DA4-434E-8FEF-A72F98844C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756276-80FF-4A7C-8C5A-608D1C046E53}" type="pres">
      <dgm:prSet presAssocID="{9A23EF1F-AD14-40EE-A397-A973F667F192}" presName="spacer" presStyleCnt="0"/>
      <dgm:spPr/>
    </dgm:pt>
    <dgm:pt modelId="{7111FA66-3076-48F4-8520-EE267788EB64}" type="pres">
      <dgm:prSet presAssocID="{AF8B95E0-2757-431D-B1D5-FB007AA679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7A9391-ADC4-40E0-B767-F2CB25CB6DA6}" type="pres">
      <dgm:prSet presAssocID="{B71AAB9E-503C-4F04-95AC-BE813035BA9E}" presName="spacer" presStyleCnt="0"/>
      <dgm:spPr/>
    </dgm:pt>
    <dgm:pt modelId="{4203B60F-55E6-455F-91B0-27800F6B2542}" type="pres">
      <dgm:prSet presAssocID="{5A9B15BD-5CF7-4091-BD94-5A89338EE59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1B7B1-C458-4ED1-A59A-6E8A3B52DCD2}" type="pres">
      <dgm:prSet presAssocID="{C6A5EE16-9955-4DC4-8337-76509B45BCAE}" presName="spacer" presStyleCnt="0"/>
      <dgm:spPr/>
    </dgm:pt>
    <dgm:pt modelId="{35BD4657-8117-4365-8128-D9E0940D9A77}" type="pres">
      <dgm:prSet presAssocID="{A04C4A98-57FB-434D-8767-A394C05435D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C78905-D523-4EA0-8621-4645A54D8A30}" type="pres">
      <dgm:prSet presAssocID="{1882F5C9-BF63-476F-AAA5-198BA583A5E7}" presName="spacer" presStyleCnt="0"/>
      <dgm:spPr/>
    </dgm:pt>
    <dgm:pt modelId="{5F70CAC2-04ED-448E-ABAE-FE09A5C060D3}" type="pres">
      <dgm:prSet presAssocID="{66BD65E3-0E7B-410D-89DC-1A7D60196CC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A15EDC-6A37-475E-B3C4-FB9F09044481}" type="pres">
      <dgm:prSet presAssocID="{D7551023-37DF-493D-BF63-331005A1C5BB}" presName="spacer" presStyleCnt="0"/>
      <dgm:spPr/>
    </dgm:pt>
    <dgm:pt modelId="{954A42CC-570C-46CF-811E-142B9530D6F7}" type="pres">
      <dgm:prSet presAssocID="{9A445CC8-31FF-4EC3-B2BC-456D6DAD81D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8FDB2D-8917-48C2-B351-3D4965C6CE96}" type="presOf" srcId="{66BD65E3-0E7B-410D-89DC-1A7D60196CCC}" destId="{5F70CAC2-04ED-448E-ABAE-FE09A5C060D3}" srcOrd="0" destOrd="0" presId="urn:microsoft.com/office/officeart/2005/8/layout/vList2"/>
    <dgm:cxn modelId="{B5EC567B-4BB4-4978-9E89-3EFD98105752}" srcId="{3C52B96A-A54D-4D68-BE46-3B16B6FB9CE4}" destId="{AF8B95E0-2757-431D-B1D5-FB007AA679EE}" srcOrd="1" destOrd="0" parTransId="{0C974E20-8251-4FBE-AF93-73BF6D86AFE8}" sibTransId="{B71AAB9E-503C-4F04-95AC-BE813035BA9E}"/>
    <dgm:cxn modelId="{F9D23B50-E513-4AC5-8ECE-5E9FB192939B}" srcId="{3C52B96A-A54D-4D68-BE46-3B16B6FB9CE4}" destId="{5A9B15BD-5CF7-4091-BD94-5A89338EE593}" srcOrd="2" destOrd="0" parTransId="{1F454AF5-ED9A-499C-8581-8543A4B4615C}" sibTransId="{C6A5EE16-9955-4DC4-8337-76509B45BCAE}"/>
    <dgm:cxn modelId="{A18F0C44-AB2A-421C-82AA-9DD75C38FA54}" type="presOf" srcId="{AF8B95E0-2757-431D-B1D5-FB007AA679EE}" destId="{7111FA66-3076-48F4-8520-EE267788EB64}" srcOrd="0" destOrd="0" presId="urn:microsoft.com/office/officeart/2005/8/layout/vList2"/>
    <dgm:cxn modelId="{BFB70D6B-CBBB-4E6D-9D82-C44D74D384E6}" type="presOf" srcId="{9A445CC8-31FF-4EC3-B2BC-456D6DAD81DA}" destId="{954A42CC-570C-46CF-811E-142B9530D6F7}" srcOrd="0" destOrd="0" presId="urn:microsoft.com/office/officeart/2005/8/layout/vList2"/>
    <dgm:cxn modelId="{AEF9CF0C-0F83-4EDF-B67B-B6B16D7F4BEC}" srcId="{3C52B96A-A54D-4D68-BE46-3B16B6FB9CE4}" destId="{5B3F4161-7DA4-434E-8FEF-A72F98844C4C}" srcOrd="0" destOrd="0" parTransId="{40C75D0E-6C3B-4865-8B34-5044D085A686}" sibTransId="{9A23EF1F-AD14-40EE-A397-A973F667F192}"/>
    <dgm:cxn modelId="{973DB792-6E6E-4FBE-9F6D-7318425317B1}" srcId="{3C52B96A-A54D-4D68-BE46-3B16B6FB9CE4}" destId="{A04C4A98-57FB-434D-8767-A394C05435D9}" srcOrd="3" destOrd="0" parTransId="{0F71AEDA-4C6B-4216-B5D3-E17D68C1A6C7}" sibTransId="{1882F5C9-BF63-476F-AAA5-198BA583A5E7}"/>
    <dgm:cxn modelId="{46C93C44-AE50-4538-8D7E-B9D38ADE557E}" type="presOf" srcId="{3C52B96A-A54D-4D68-BE46-3B16B6FB9CE4}" destId="{2FC7CA33-D087-4867-905E-66D4857C482F}" srcOrd="0" destOrd="0" presId="urn:microsoft.com/office/officeart/2005/8/layout/vList2"/>
    <dgm:cxn modelId="{61EB829F-712F-4A17-9162-A583FB2F97D0}" srcId="{3C52B96A-A54D-4D68-BE46-3B16B6FB9CE4}" destId="{9A445CC8-31FF-4EC3-B2BC-456D6DAD81DA}" srcOrd="5" destOrd="0" parTransId="{9F7FF876-D336-4150-A8E6-17DC01AF3BED}" sibTransId="{7E5122C5-E24F-443F-8EE8-251AC195E53C}"/>
    <dgm:cxn modelId="{A640143D-1C39-41F4-98E8-04E1A37FB5AA}" type="presOf" srcId="{5B3F4161-7DA4-434E-8FEF-A72F98844C4C}" destId="{07437D23-B144-4F9B-9FAF-A93D41FA33D9}" srcOrd="0" destOrd="0" presId="urn:microsoft.com/office/officeart/2005/8/layout/vList2"/>
    <dgm:cxn modelId="{2B5CA21C-6CDD-4BE1-AD5D-CE020CEDBBAB}" type="presOf" srcId="{A04C4A98-57FB-434D-8767-A394C05435D9}" destId="{35BD4657-8117-4365-8128-D9E0940D9A77}" srcOrd="0" destOrd="0" presId="urn:microsoft.com/office/officeart/2005/8/layout/vList2"/>
    <dgm:cxn modelId="{96212489-864D-4E00-8D22-256779A28758}" type="presOf" srcId="{5A9B15BD-5CF7-4091-BD94-5A89338EE593}" destId="{4203B60F-55E6-455F-91B0-27800F6B2542}" srcOrd="0" destOrd="0" presId="urn:microsoft.com/office/officeart/2005/8/layout/vList2"/>
    <dgm:cxn modelId="{D3845DD9-0AC5-4DD1-81AE-C6AB254CDEA4}" srcId="{3C52B96A-A54D-4D68-BE46-3B16B6FB9CE4}" destId="{66BD65E3-0E7B-410D-89DC-1A7D60196CCC}" srcOrd="4" destOrd="0" parTransId="{FCDF068C-FA15-4D75-9F4D-D18C5054A320}" sibTransId="{D7551023-37DF-493D-BF63-331005A1C5BB}"/>
    <dgm:cxn modelId="{CC61017B-4714-464E-B5AF-B03145EE7496}" type="presParOf" srcId="{2FC7CA33-D087-4867-905E-66D4857C482F}" destId="{07437D23-B144-4F9B-9FAF-A93D41FA33D9}" srcOrd="0" destOrd="0" presId="urn:microsoft.com/office/officeart/2005/8/layout/vList2"/>
    <dgm:cxn modelId="{78400A6C-0FD4-4A41-87DE-42EFFB8A9E48}" type="presParOf" srcId="{2FC7CA33-D087-4867-905E-66D4857C482F}" destId="{BE756276-80FF-4A7C-8C5A-608D1C046E53}" srcOrd="1" destOrd="0" presId="urn:microsoft.com/office/officeart/2005/8/layout/vList2"/>
    <dgm:cxn modelId="{F02EFDE9-C209-4C64-8F6D-98BF9987A445}" type="presParOf" srcId="{2FC7CA33-D087-4867-905E-66D4857C482F}" destId="{7111FA66-3076-48F4-8520-EE267788EB64}" srcOrd="2" destOrd="0" presId="urn:microsoft.com/office/officeart/2005/8/layout/vList2"/>
    <dgm:cxn modelId="{D0091549-E65F-42E2-9112-FA3223C1793A}" type="presParOf" srcId="{2FC7CA33-D087-4867-905E-66D4857C482F}" destId="{CD7A9391-ADC4-40E0-B767-F2CB25CB6DA6}" srcOrd="3" destOrd="0" presId="urn:microsoft.com/office/officeart/2005/8/layout/vList2"/>
    <dgm:cxn modelId="{B3E034C1-FF5B-4545-A0F2-0687543909B7}" type="presParOf" srcId="{2FC7CA33-D087-4867-905E-66D4857C482F}" destId="{4203B60F-55E6-455F-91B0-27800F6B2542}" srcOrd="4" destOrd="0" presId="urn:microsoft.com/office/officeart/2005/8/layout/vList2"/>
    <dgm:cxn modelId="{7343A3AA-8939-4E19-B085-810E1E6062BE}" type="presParOf" srcId="{2FC7CA33-D087-4867-905E-66D4857C482F}" destId="{4481B7B1-C458-4ED1-A59A-6E8A3B52DCD2}" srcOrd="5" destOrd="0" presId="urn:microsoft.com/office/officeart/2005/8/layout/vList2"/>
    <dgm:cxn modelId="{DC440457-814B-412F-A264-EAE3686D2326}" type="presParOf" srcId="{2FC7CA33-D087-4867-905E-66D4857C482F}" destId="{35BD4657-8117-4365-8128-D9E0940D9A77}" srcOrd="6" destOrd="0" presId="urn:microsoft.com/office/officeart/2005/8/layout/vList2"/>
    <dgm:cxn modelId="{56398554-ECA5-4CDA-A14F-3257A9C396F2}" type="presParOf" srcId="{2FC7CA33-D087-4867-905E-66D4857C482F}" destId="{C0C78905-D523-4EA0-8621-4645A54D8A30}" srcOrd="7" destOrd="0" presId="urn:microsoft.com/office/officeart/2005/8/layout/vList2"/>
    <dgm:cxn modelId="{E3B7F24A-534B-4F42-AAEA-F8FE9806ECB1}" type="presParOf" srcId="{2FC7CA33-D087-4867-905E-66D4857C482F}" destId="{5F70CAC2-04ED-448E-ABAE-FE09A5C060D3}" srcOrd="8" destOrd="0" presId="urn:microsoft.com/office/officeart/2005/8/layout/vList2"/>
    <dgm:cxn modelId="{A92C64E2-AAB0-45F7-8006-4DF7924CFDF8}" type="presParOf" srcId="{2FC7CA33-D087-4867-905E-66D4857C482F}" destId="{1AA15EDC-6A37-475E-B3C4-FB9F09044481}" srcOrd="9" destOrd="0" presId="urn:microsoft.com/office/officeart/2005/8/layout/vList2"/>
    <dgm:cxn modelId="{70F887E5-7636-49D8-8AC6-95D217C8CA9E}" type="presParOf" srcId="{2FC7CA33-D087-4867-905E-66D4857C482F}" destId="{954A42CC-570C-46CF-811E-142B9530D6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2B96A-A54D-4D68-BE46-3B16B6FB9C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B3F4161-7DA4-434E-8FEF-A72F98844C4C}">
      <dgm:prSet phldrT="[文字]"/>
      <dgm:spPr/>
      <dgm:t>
        <a:bodyPr/>
        <a:lstStyle/>
        <a:p>
          <a:r>
            <a:rPr lang="en-US" altLang="zh-TW" dirty="0"/>
            <a:t>Maximum number of Independent Columns</a:t>
          </a:r>
          <a:endParaRPr lang="zh-TW" altLang="en-US" dirty="0"/>
        </a:p>
      </dgm:t>
    </dgm:pt>
    <dgm:pt modelId="{40C75D0E-6C3B-4865-8B34-5044D085A686}" type="parTrans" cxnId="{AEF9CF0C-0F83-4EDF-B67B-B6B16D7F4BEC}">
      <dgm:prSet/>
      <dgm:spPr/>
      <dgm:t>
        <a:bodyPr/>
        <a:lstStyle/>
        <a:p>
          <a:endParaRPr lang="zh-TW" altLang="en-US"/>
        </a:p>
      </dgm:t>
    </dgm:pt>
    <dgm:pt modelId="{9A23EF1F-AD14-40EE-A397-A973F667F192}" type="sibTrans" cxnId="{AEF9CF0C-0F83-4EDF-B67B-B6B16D7F4BEC}">
      <dgm:prSet/>
      <dgm:spPr/>
      <dgm:t>
        <a:bodyPr/>
        <a:lstStyle/>
        <a:p>
          <a:endParaRPr lang="zh-TW" altLang="en-US"/>
        </a:p>
      </dgm:t>
    </dgm:pt>
    <dgm:pt modelId="{AF8B95E0-2757-431D-B1D5-FB007AA679EE}">
      <dgm:prSet phldrT="[文字]"/>
      <dgm:spPr/>
      <dgm:t>
        <a:bodyPr/>
        <a:lstStyle/>
        <a:p>
          <a:r>
            <a:rPr lang="en-US" altLang="zh-TW" dirty="0"/>
            <a:t>Number of Pivot Column</a:t>
          </a:r>
          <a:endParaRPr lang="zh-TW" altLang="en-US" dirty="0"/>
        </a:p>
      </dgm:t>
    </dgm:pt>
    <dgm:pt modelId="{0C974E20-8251-4FBE-AF93-73BF6D86AFE8}" type="parTrans" cxnId="{B5EC567B-4BB4-4978-9E89-3EFD98105752}">
      <dgm:prSet/>
      <dgm:spPr/>
      <dgm:t>
        <a:bodyPr/>
        <a:lstStyle/>
        <a:p>
          <a:endParaRPr lang="zh-TW" altLang="en-US"/>
        </a:p>
      </dgm:t>
    </dgm:pt>
    <dgm:pt modelId="{B71AAB9E-503C-4F04-95AC-BE813035BA9E}" type="sibTrans" cxnId="{B5EC567B-4BB4-4978-9E89-3EFD98105752}">
      <dgm:prSet/>
      <dgm:spPr/>
      <dgm:t>
        <a:bodyPr/>
        <a:lstStyle/>
        <a:p>
          <a:endParaRPr lang="zh-TW" altLang="en-US"/>
        </a:p>
      </dgm:t>
    </dgm:pt>
    <dgm:pt modelId="{5A9B15BD-5CF7-4091-BD94-5A89338EE593}">
      <dgm:prSet phldrT="[文字]"/>
      <dgm:spPr/>
      <dgm:t>
        <a:bodyPr/>
        <a:lstStyle/>
        <a:p>
          <a:r>
            <a:rPr lang="en-US" altLang="zh-TW" dirty="0"/>
            <a:t>Number of Non-zero rows</a:t>
          </a:r>
          <a:endParaRPr lang="zh-TW" altLang="en-US" dirty="0"/>
        </a:p>
      </dgm:t>
    </dgm:pt>
    <dgm:pt modelId="{1F454AF5-ED9A-499C-8581-8543A4B4615C}" type="parTrans" cxnId="{F9D23B50-E513-4AC5-8ECE-5E9FB192939B}">
      <dgm:prSet/>
      <dgm:spPr/>
      <dgm:t>
        <a:bodyPr/>
        <a:lstStyle/>
        <a:p>
          <a:endParaRPr lang="zh-TW" altLang="en-US"/>
        </a:p>
      </dgm:t>
    </dgm:pt>
    <dgm:pt modelId="{C6A5EE16-9955-4DC4-8337-76509B45BCAE}" type="sibTrans" cxnId="{F9D23B50-E513-4AC5-8ECE-5E9FB192939B}">
      <dgm:prSet/>
      <dgm:spPr/>
      <dgm:t>
        <a:bodyPr/>
        <a:lstStyle/>
        <a:p>
          <a:endParaRPr lang="zh-TW" altLang="en-US"/>
        </a:p>
      </dgm:t>
    </dgm:pt>
    <dgm:pt modelId="{A04C4A98-57FB-434D-8767-A394C05435D9}">
      <dgm:prSet phldrT="[文字]"/>
      <dgm:spPr/>
      <dgm:t>
        <a:bodyPr/>
        <a:lstStyle/>
        <a:p>
          <a:r>
            <a:rPr lang="en-US" altLang="zh-TW" dirty="0"/>
            <a:t>Number of Basic Variables</a:t>
          </a:r>
          <a:endParaRPr lang="zh-TW" altLang="en-US" dirty="0"/>
        </a:p>
      </dgm:t>
    </dgm:pt>
    <dgm:pt modelId="{0F71AEDA-4C6B-4216-B5D3-E17D68C1A6C7}" type="parTrans" cxnId="{973DB792-6E6E-4FBE-9F6D-7318425317B1}">
      <dgm:prSet/>
      <dgm:spPr/>
      <dgm:t>
        <a:bodyPr/>
        <a:lstStyle/>
        <a:p>
          <a:endParaRPr lang="zh-TW" altLang="en-US"/>
        </a:p>
      </dgm:t>
    </dgm:pt>
    <dgm:pt modelId="{1882F5C9-BF63-476F-AAA5-198BA583A5E7}" type="sibTrans" cxnId="{973DB792-6E6E-4FBE-9F6D-7318425317B1}">
      <dgm:prSet/>
      <dgm:spPr/>
      <dgm:t>
        <a:bodyPr/>
        <a:lstStyle/>
        <a:p>
          <a:endParaRPr lang="zh-TW" altLang="en-US"/>
        </a:p>
      </dgm:t>
    </dgm:pt>
    <dgm:pt modelId="{66BD65E3-0E7B-410D-89DC-1A7D60196CCC}">
      <dgm:prSet phldrT="[文字]"/>
      <dgm:spPr/>
      <dgm:t>
        <a:bodyPr/>
        <a:lstStyle/>
        <a:p>
          <a:r>
            <a:rPr lang="en-US" altLang="zh-TW" dirty="0"/>
            <a:t>Dim (Col A): dimension of column space</a:t>
          </a:r>
          <a:endParaRPr lang="zh-TW" altLang="en-US" dirty="0"/>
        </a:p>
      </dgm:t>
    </dgm:pt>
    <dgm:pt modelId="{FCDF068C-FA15-4D75-9F4D-D18C5054A320}" type="parTrans" cxnId="{D3845DD9-0AC5-4DD1-81AE-C6AB254CDEA4}">
      <dgm:prSet/>
      <dgm:spPr/>
      <dgm:t>
        <a:bodyPr/>
        <a:lstStyle/>
        <a:p>
          <a:endParaRPr lang="zh-TW" altLang="en-US"/>
        </a:p>
      </dgm:t>
    </dgm:pt>
    <dgm:pt modelId="{D7551023-37DF-493D-BF63-331005A1C5BB}" type="sibTrans" cxnId="{D3845DD9-0AC5-4DD1-81AE-C6AB254CDEA4}">
      <dgm:prSet/>
      <dgm:spPr/>
      <dgm:t>
        <a:bodyPr/>
        <a:lstStyle/>
        <a:p>
          <a:endParaRPr lang="zh-TW" altLang="en-US"/>
        </a:p>
      </dgm:t>
    </dgm:pt>
    <dgm:pt modelId="{9A445CC8-31FF-4EC3-B2BC-456D6DAD81DA}">
      <dgm:prSet phldrT="[文字]"/>
      <dgm:spPr/>
      <dgm:t>
        <a:bodyPr/>
        <a:lstStyle/>
        <a:p>
          <a:r>
            <a:rPr lang="en-US" altLang="zh-TW" dirty="0"/>
            <a:t>Dimension of the range of A</a:t>
          </a:r>
          <a:endParaRPr lang="zh-TW" altLang="en-US" dirty="0"/>
        </a:p>
      </dgm:t>
    </dgm:pt>
    <dgm:pt modelId="{9F7FF876-D336-4150-A8E6-17DC01AF3BED}" type="parTrans" cxnId="{61EB829F-712F-4A17-9162-A583FB2F97D0}">
      <dgm:prSet/>
      <dgm:spPr/>
      <dgm:t>
        <a:bodyPr/>
        <a:lstStyle/>
        <a:p>
          <a:endParaRPr lang="zh-TW" altLang="en-US"/>
        </a:p>
      </dgm:t>
    </dgm:pt>
    <dgm:pt modelId="{7E5122C5-E24F-443F-8EE8-251AC195E53C}" type="sibTrans" cxnId="{61EB829F-712F-4A17-9162-A583FB2F97D0}">
      <dgm:prSet/>
      <dgm:spPr/>
      <dgm:t>
        <a:bodyPr/>
        <a:lstStyle/>
        <a:p>
          <a:endParaRPr lang="zh-TW" altLang="en-US"/>
        </a:p>
      </dgm:t>
    </dgm:pt>
    <dgm:pt modelId="{2FC7CA33-D087-4867-905E-66D4857C482F}" type="pres">
      <dgm:prSet presAssocID="{3C52B96A-A54D-4D68-BE46-3B16B6FB9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7437D23-B144-4F9B-9FAF-A93D41FA33D9}" type="pres">
      <dgm:prSet presAssocID="{5B3F4161-7DA4-434E-8FEF-A72F98844C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756276-80FF-4A7C-8C5A-608D1C046E53}" type="pres">
      <dgm:prSet presAssocID="{9A23EF1F-AD14-40EE-A397-A973F667F192}" presName="spacer" presStyleCnt="0"/>
      <dgm:spPr/>
    </dgm:pt>
    <dgm:pt modelId="{7111FA66-3076-48F4-8520-EE267788EB64}" type="pres">
      <dgm:prSet presAssocID="{AF8B95E0-2757-431D-B1D5-FB007AA679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7A9391-ADC4-40E0-B767-F2CB25CB6DA6}" type="pres">
      <dgm:prSet presAssocID="{B71AAB9E-503C-4F04-95AC-BE813035BA9E}" presName="spacer" presStyleCnt="0"/>
      <dgm:spPr/>
    </dgm:pt>
    <dgm:pt modelId="{4203B60F-55E6-455F-91B0-27800F6B2542}" type="pres">
      <dgm:prSet presAssocID="{5A9B15BD-5CF7-4091-BD94-5A89338EE59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1B7B1-C458-4ED1-A59A-6E8A3B52DCD2}" type="pres">
      <dgm:prSet presAssocID="{C6A5EE16-9955-4DC4-8337-76509B45BCAE}" presName="spacer" presStyleCnt="0"/>
      <dgm:spPr/>
    </dgm:pt>
    <dgm:pt modelId="{35BD4657-8117-4365-8128-D9E0940D9A77}" type="pres">
      <dgm:prSet presAssocID="{A04C4A98-57FB-434D-8767-A394C05435D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C78905-D523-4EA0-8621-4645A54D8A30}" type="pres">
      <dgm:prSet presAssocID="{1882F5C9-BF63-476F-AAA5-198BA583A5E7}" presName="spacer" presStyleCnt="0"/>
      <dgm:spPr/>
    </dgm:pt>
    <dgm:pt modelId="{5F70CAC2-04ED-448E-ABAE-FE09A5C060D3}" type="pres">
      <dgm:prSet presAssocID="{66BD65E3-0E7B-410D-89DC-1A7D60196CC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A15EDC-6A37-475E-B3C4-FB9F09044481}" type="pres">
      <dgm:prSet presAssocID="{D7551023-37DF-493D-BF63-331005A1C5BB}" presName="spacer" presStyleCnt="0"/>
      <dgm:spPr/>
    </dgm:pt>
    <dgm:pt modelId="{954A42CC-570C-46CF-811E-142B9530D6F7}" type="pres">
      <dgm:prSet presAssocID="{9A445CC8-31FF-4EC3-B2BC-456D6DAD81D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8A6970-7770-43BB-BFD8-62C986AE775A}" type="presOf" srcId="{5B3F4161-7DA4-434E-8FEF-A72F98844C4C}" destId="{07437D23-B144-4F9B-9FAF-A93D41FA33D9}" srcOrd="0" destOrd="0" presId="urn:microsoft.com/office/officeart/2005/8/layout/vList2"/>
    <dgm:cxn modelId="{E638A941-4FD8-4F8B-90A6-7819E8217E21}" type="presOf" srcId="{A04C4A98-57FB-434D-8767-A394C05435D9}" destId="{35BD4657-8117-4365-8128-D9E0940D9A77}" srcOrd="0" destOrd="0" presId="urn:microsoft.com/office/officeart/2005/8/layout/vList2"/>
    <dgm:cxn modelId="{8EAB3B92-9390-4F43-A484-909C4A636A09}" type="presOf" srcId="{AF8B95E0-2757-431D-B1D5-FB007AA679EE}" destId="{7111FA66-3076-48F4-8520-EE267788EB64}" srcOrd="0" destOrd="0" presId="urn:microsoft.com/office/officeart/2005/8/layout/vList2"/>
    <dgm:cxn modelId="{B5EC567B-4BB4-4978-9E89-3EFD98105752}" srcId="{3C52B96A-A54D-4D68-BE46-3B16B6FB9CE4}" destId="{AF8B95E0-2757-431D-B1D5-FB007AA679EE}" srcOrd="1" destOrd="0" parTransId="{0C974E20-8251-4FBE-AF93-73BF6D86AFE8}" sibTransId="{B71AAB9E-503C-4F04-95AC-BE813035BA9E}"/>
    <dgm:cxn modelId="{DC52663A-6051-46BC-AB20-37F5298B805C}" type="presOf" srcId="{9A445CC8-31FF-4EC3-B2BC-456D6DAD81DA}" destId="{954A42CC-570C-46CF-811E-142B9530D6F7}" srcOrd="0" destOrd="0" presId="urn:microsoft.com/office/officeart/2005/8/layout/vList2"/>
    <dgm:cxn modelId="{F9D23B50-E513-4AC5-8ECE-5E9FB192939B}" srcId="{3C52B96A-A54D-4D68-BE46-3B16B6FB9CE4}" destId="{5A9B15BD-5CF7-4091-BD94-5A89338EE593}" srcOrd="2" destOrd="0" parTransId="{1F454AF5-ED9A-499C-8581-8543A4B4615C}" sibTransId="{C6A5EE16-9955-4DC4-8337-76509B45BCAE}"/>
    <dgm:cxn modelId="{8D98EE6B-DD97-4816-BCF3-A5EB86F829CD}" type="presOf" srcId="{5A9B15BD-5CF7-4091-BD94-5A89338EE593}" destId="{4203B60F-55E6-455F-91B0-27800F6B2542}" srcOrd="0" destOrd="0" presId="urn:microsoft.com/office/officeart/2005/8/layout/vList2"/>
    <dgm:cxn modelId="{055F0B2C-AA24-43E6-8252-487C1617ABE6}" type="presOf" srcId="{66BD65E3-0E7B-410D-89DC-1A7D60196CCC}" destId="{5F70CAC2-04ED-448E-ABAE-FE09A5C060D3}" srcOrd="0" destOrd="0" presId="urn:microsoft.com/office/officeart/2005/8/layout/vList2"/>
    <dgm:cxn modelId="{AEF9CF0C-0F83-4EDF-B67B-B6B16D7F4BEC}" srcId="{3C52B96A-A54D-4D68-BE46-3B16B6FB9CE4}" destId="{5B3F4161-7DA4-434E-8FEF-A72F98844C4C}" srcOrd="0" destOrd="0" parTransId="{40C75D0E-6C3B-4865-8B34-5044D085A686}" sibTransId="{9A23EF1F-AD14-40EE-A397-A973F667F192}"/>
    <dgm:cxn modelId="{973DB792-6E6E-4FBE-9F6D-7318425317B1}" srcId="{3C52B96A-A54D-4D68-BE46-3B16B6FB9CE4}" destId="{A04C4A98-57FB-434D-8767-A394C05435D9}" srcOrd="3" destOrd="0" parTransId="{0F71AEDA-4C6B-4216-B5D3-E17D68C1A6C7}" sibTransId="{1882F5C9-BF63-476F-AAA5-198BA583A5E7}"/>
    <dgm:cxn modelId="{61EB829F-712F-4A17-9162-A583FB2F97D0}" srcId="{3C52B96A-A54D-4D68-BE46-3B16B6FB9CE4}" destId="{9A445CC8-31FF-4EC3-B2BC-456D6DAD81DA}" srcOrd="5" destOrd="0" parTransId="{9F7FF876-D336-4150-A8E6-17DC01AF3BED}" sibTransId="{7E5122C5-E24F-443F-8EE8-251AC195E53C}"/>
    <dgm:cxn modelId="{1268F1F1-8A47-479E-93A5-BE7C140DEE03}" type="presOf" srcId="{3C52B96A-A54D-4D68-BE46-3B16B6FB9CE4}" destId="{2FC7CA33-D087-4867-905E-66D4857C482F}" srcOrd="0" destOrd="0" presId="urn:microsoft.com/office/officeart/2005/8/layout/vList2"/>
    <dgm:cxn modelId="{D3845DD9-0AC5-4DD1-81AE-C6AB254CDEA4}" srcId="{3C52B96A-A54D-4D68-BE46-3B16B6FB9CE4}" destId="{66BD65E3-0E7B-410D-89DC-1A7D60196CCC}" srcOrd="4" destOrd="0" parTransId="{FCDF068C-FA15-4D75-9F4D-D18C5054A320}" sibTransId="{D7551023-37DF-493D-BF63-331005A1C5BB}"/>
    <dgm:cxn modelId="{A4634CA5-A757-407D-9673-E2F55F2A6102}" type="presParOf" srcId="{2FC7CA33-D087-4867-905E-66D4857C482F}" destId="{07437D23-B144-4F9B-9FAF-A93D41FA33D9}" srcOrd="0" destOrd="0" presId="urn:microsoft.com/office/officeart/2005/8/layout/vList2"/>
    <dgm:cxn modelId="{00E25AFD-065A-4C28-B990-750E02F75A38}" type="presParOf" srcId="{2FC7CA33-D087-4867-905E-66D4857C482F}" destId="{BE756276-80FF-4A7C-8C5A-608D1C046E53}" srcOrd="1" destOrd="0" presId="urn:microsoft.com/office/officeart/2005/8/layout/vList2"/>
    <dgm:cxn modelId="{886C1FC9-DE44-498B-8BE9-BCBBAF289A2D}" type="presParOf" srcId="{2FC7CA33-D087-4867-905E-66D4857C482F}" destId="{7111FA66-3076-48F4-8520-EE267788EB64}" srcOrd="2" destOrd="0" presId="urn:microsoft.com/office/officeart/2005/8/layout/vList2"/>
    <dgm:cxn modelId="{DB6912AC-017C-4EB2-B218-7633D339C773}" type="presParOf" srcId="{2FC7CA33-D087-4867-905E-66D4857C482F}" destId="{CD7A9391-ADC4-40E0-B767-F2CB25CB6DA6}" srcOrd="3" destOrd="0" presId="urn:microsoft.com/office/officeart/2005/8/layout/vList2"/>
    <dgm:cxn modelId="{BBF8C0B8-29D7-4B0B-9F09-C1FCD908622F}" type="presParOf" srcId="{2FC7CA33-D087-4867-905E-66D4857C482F}" destId="{4203B60F-55E6-455F-91B0-27800F6B2542}" srcOrd="4" destOrd="0" presId="urn:microsoft.com/office/officeart/2005/8/layout/vList2"/>
    <dgm:cxn modelId="{8FD50810-2739-4611-A0EC-52FCE7EAE578}" type="presParOf" srcId="{2FC7CA33-D087-4867-905E-66D4857C482F}" destId="{4481B7B1-C458-4ED1-A59A-6E8A3B52DCD2}" srcOrd="5" destOrd="0" presId="urn:microsoft.com/office/officeart/2005/8/layout/vList2"/>
    <dgm:cxn modelId="{0B1E0C49-B9C5-4FBD-8F7C-6FFBD600AD73}" type="presParOf" srcId="{2FC7CA33-D087-4867-905E-66D4857C482F}" destId="{35BD4657-8117-4365-8128-D9E0940D9A77}" srcOrd="6" destOrd="0" presId="urn:microsoft.com/office/officeart/2005/8/layout/vList2"/>
    <dgm:cxn modelId="{148704EC-0541-4796-8C21-43DEC3066A20}" type="presParOf" srcId="{2FC7CA33-D087-4867-905E-66D4857C482F}" destId="{C0C78905-D523-4EA0-8621-4645A54D8A30}" srcOrd="7" destOrd="0" presId="urn:microsoft.com/office/officeart/2005/8/layout/vList2"/>
    <dgm:cxn modelId="{BBFD267E-5466-43D3-90F4-5C9EED49A700}" type="presParOf" srcId="{2FC7CA33-D087-4867-905E-66D4857C482F}" destId="{5F70CAC2-04ED-448E-ABAE-FE09A5C060D3}" srcOrd="8" destOrd="0" presId="urn:microsoft.com/office/officeart/2005/8/layout/vList2"/>
    <dgm:cxn modelId="{40A0EADC-B825-473F-8118-AD189CF665CF}" type="presParOf" srcId="{2FC7CA33-D087-4867-905E-66D4857C482F}" destId="{1AA15EDC-6A37-475E-B3C4-FB9F09044481}" srcOrd="9" destOrd="0" presId="urn:microsoft.com/office/officeart/2005/8/layout/vList2"/>
    <dgm:cxn modelId="{C9E02BAE-8F9D-4F15-973A-5D3EFFB733A3}" type="presParOf" srcId="{2FC7CA33-D087-4867-905E-66D4857C482F}" destId="{954A42CC-570C-46CF-811E-142B9530D6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D1AB2-F83F-48DA-B1A2-972DD55BD12E}">
      <dsp:nvSpPr>
        <dsp:cNvPr id="0" name=""/>
        <dsp:cNvSpPr/>
      </dsp:nvSpPr>
      <dsp:spPr>
        <a:xfrm>
          <a:off x="0" y="1075"/>
          <a:ext cx="7886700" cy="4831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Ax = b have </a:t>
          </a:r>
          <a:r>
            <a:rPr lang="en-US" altLang="zh-TW" sz="2800" kern="1200" dirty="0" smtClean="0"/>
            <a:t>a solution </a:t>
          </a:r>
          <a:r>
            <a:rPr lang="en-US" altLang="zh-TW" sz="2800" kern="1200" dirty="0"/>
            <a:t>(consistent) </a:t>
          </a:r>
          <a:endParaRPr lang="zh-TW" altLang="en-US" sz="2800" kern="1200" dirty="0"/>
        </a:p>
      </dsp:txBody>
      <dsp:txXfrm>
        <a:off x="23583" y="24658"/>
        <a:ext cx="7839534" cy="435938"/>
      </dsp:txXfrm>
    </dsp:sp>
    <dsp:sp modelId="{C6AD8556-FD46-4554-BF16-3769BDF04D12}">
      <dsp:nvSpPr>
        <dsp:cNvPr id="0" name=""/>
        <dsp:cNvSpPr/>
      </dsp:nvSpPr>
      <dsp:spPr>
        <a:xfrm>
          <a:off x="0" y="494431"/>
          <a:ext cx="7886700" cy="483104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b is the linear combination of columns of A</a:t>
          </a:r>
          <a:endParaRPr lang="zh-TW" altLang="en-US" sz="2800" kern="1200" dirty="0"/>
        </a:p>
      </dsp:txBody>
      <dsp:txXfrm>
        <a:off x="23583" y="518014"/>
        <a:ext cx="7839534" cy="435938"/>
      </dsp:txXfrm>
    </dsp:sp>
    <dsp:sp modelId="{66A74153-EBE8-439C-877D-77BF886AF730}">
      <dsp:nvSpPr>
        <dsp:cNvPr id="0" name=""/>
        <dsp:cNvSpPr/>
      </dsp:nvSpPr>
      <dsp:spPr>
        <a:xfrm>
          <a:off x="0" y="987788"/>
          <a:ext cx="7886700" cy="483104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b is in the span of the columns of A</a:t>
          </a:r>
          <a:endParaRPr lang="zh-TW" altLang="en-US" sz="2800" kern="1200" dirty="0"/>
        </a:p>
      </dsp:txBody>
      <dsp:txXfrm>
        <a:off x="23583" y="1011371"/>
        <a:ext cx="7839534" cy="435938"/>
      </dsp:txXfrm>
    </dsp:sp>
    <dsp:sp modelId="{7EB467DF-077A-4568-8EEA-EFE927FEF734}">
      <dsp:nvSpPr>
        <dsp:cNvPr id="0" name=""/>
        <dsp:cNvSpPr/>
      </dsp:nvSpPr>
      <dsp:spPr>
        <a:xfrm>
          <a:off x="0" y="1481144"/>
          <a:ext cx="7886700" cy="483104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/>
            <a:t>b is in Col A</a:t>
          </a:r>
          <a:endParaRPr lang="zh-TW" altLang="en-US" sz="2800" kern="1200" dirty="0"/>
        </a:p>
      </dsp:txBody>
      <dsp:txXfrm>
        <a:off x="23583" y="1504727"/>
        <a:ext cx="7839534" cy="435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37D23-B144-4F9B-9FAF-A93D41FA33D9}">
      <dsp:nvSpPr>
        <dsp:cNvPr id="0" name=""/>
        <dsp:cNvSpPr/>
      </dsp:nvSpPr>
      <dsp:spPr>
        <a:xfrm>
          <a:off x="0" y="38484"/>
          <a:ext cx="78867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Maximum number of Independent Columns</a:t>
          </a:r>
          <a:endParaRPr lang="zh-TW" altLang="en-US" sz="2700" kern="1200" dirty="0"/>
        </a:p>
      </dsp:txBody>
      <dsp:txXfrm>
        <a:off x="31613" y="70097"/>
        <a:ext cx="7823474" cy="584369"/>
      </dsp:txXfrm>
    </dsp:sp>
    <dsp:sp modelId="{7111FA66-3076-48F4-8520-EE267788EB64}">
      <dsp:nvSpPr>
        <dsp:cNvPr id="0" name=""/>
        <dsp:cNvSpPr/>
      </dsp:nvSpPr>
      <dsp:spPr>
        <a:xfrm>
          <a:off x="0" y="763839"/>
          <a:ext cx="7886700" cy="647595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Number of Pivot Columns</a:t>
          </a:r>
          <a:endParaRPr lang="zh-TW" altLang="en-US" sz="2700" kern="1200" dirty="0"/>
        </a:p>
      </dsp:txBody>
      <dsp:txXfrm>
        <a:off x="31613" y="795452"/>
        <a:ext cx="7823474" cy="584369"/>
      </dsp:txXfrm>
    </dsp:sp>
    <dsp:sp modelId="{4203B60F-55E6-455F-91B0-27800F6B2542}">
      <dsp:nvSpPr>
        <dsp:cNvPr id="0" name=""/>
        <dsp:cNvSpPr/>
      </dsp:nvSpPr>
      <dsp:spPr>
        <a:xfrm>
          <a:off x="0" y="1489194"/>
          <a:ext cx="7886700" cy="647595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Number of Non-zero rows</a:t>
          </a:r>
          <a:endParaRPr lang="zh-TW" altLang="en-US" sz="2700" kern="1200" dirty="0"/>
        </a:p>
      </dsp:txBody>
      <dsp:txXfrm>
        <a:off x="31613" y="1520807"/>
        <a:ext cx="7823474" cy="584369"/>
      </dsp:txXfrm>
    </dsp:sp>
    <dsp:sp modelId="{35BD4657-8117-4365-8128-D9E0940D9A77}">
      <dsp:nvSpPr>
        <dsp:cNvPr id="0" name=""/>
        <dsp:cNvSpPr/>
      </dsp:nvSpPr>
      <dsp:spPr>
        <a:xfrm>
          <a:off x="0" y="2214549"/>
          <a:ext cx="7886700" cy="647595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Number of Basic Variables</a:t>
          </a:r>
          <a:endParaRPr lang="zh-TW" altLang="en-US" sz="2700" kern="1200" dirty="0"/>
        </a:p>
      </dsp:txBody>
      <dsp:txXfrm>
        <a:off x="31613" y="2246162"/>
        <a:ext cx="7823474" cy="584369"/>
      </dsp:txXfrm>
    </dsp:sp>
    <dsp:sp modelId="{5F70CAC2-04ED-448E-ABAE-FE09A5C060D3}">
      <dsp:nvSpPr>
        <dsp:cNvPr id="0" name=""/>
        <dsp:cNvSpPr/>
      </dsp:nvSpPr>
      <dsp:spPr>
        <a:xfrm>
          <a:off x="0" y="2939904"/>
          <a:ext cx="7886700" cy="647595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Dim (Col A): dimension of column space</a:t>
          </a:r>
          <a:endParaRPr lang="zh-TW" altLang="en-US" sz="2700" kern="1200" dirty="0"/>
        </a:p>
      </dsp:txBody>
      <dsp:txXfrm>
        <a:off x="31613" y="2971517"/>
        <a:ext cx="7823474" cy="584369"/>
      </dsp:txXfrm>
    </dsp:sp>
    <dsp:sp modelId="{954A42CC-570C-46CF-811E-142B9530D6F7}">
      <dsp:nvSpPr>
        <dsp:cNvPr id="0" name=""/>
        <dsp:cNvSpPr/>
      </dsp:nvSpPr>
      <dsp:spPr>
        <a:xfrm>
          <a:off x="0" y="3665259"/>
          <a:ext cx="7886700" cy="64759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Dimension of the range of A</a:t>
          </a:r>
          <a:endParaRPr lang="zh-TW" altLang="en-US" sz="2700" kern="1200" dirty="0"/>
        </a:p>
      </dsp:txBody>
      <dsp:txXfrm>
        <a:off x="31613" y="3696872"/>
        <a:ext cx="78234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37D23-B144-4F9B-9FAF-A93D41FA33D9}">
      <dsp:nvSpPr>
        <dsp:cNvPr id="0" name=""/>
        <dsp:cNvSpPr/>
      </dsp:nvSpPr>
      <dsp:spPr>
        <a:xfrm>
          <a:off x="0" y="38484"/>
          <a:ext cx="78867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Maximum number of Independent Columns</a:t>
          </a:r>
          <a:endParaRPr lang="zh-TW" altLang="en-US" sz="2700" kern="1200" dirty="0"/>
        </a:p>
      </dsp:txBody>
      <dsp:txXfrm>
        <a:off x="31613" y="70097"/>
        <a:ext cx="7823474" cy="584369"/>
      </dsp:txXfrm>
    </dsp:sp>
    <dsp:sp modelId="{7111FA66-3076-48F4-8520-EE267788EB64}">
      <dsp:nvSpPr>
        <dsp:cNvPr id="0" name=""/>
        <dsp:cNvSpPr/>
      </dsp:nvSpPr>
      <dsp:spPr>
        <a:xfrm>
          <a:off x="0" y="763839"/>
          <a:ext cx="7886700" cy="647595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Number of Pivot Column</a:t>
          </a:r>
          <a:endParaRPr lang="zh-TW" altLang="en-US" sz="2700" kern="1200" dirty="0"/>
        </a:p>
      </dsp:txBody>
      <dsp:txXfrm>
        <a:off x="31613" y="795452"/>
        <a:ext cx="7823474" cy="584369"/>
      </dsp:txXfrm>
    </dsp:sp>
    <dsp:sp modelId="{4203B60F-55E6-455F-91B0-27800F6B2542}">
      <dsp:nvSpPr>
        <dsp:cNvPr id="0" name=""/>
        <dsp:cNvSpPr/>
      </dsp:nvSpPr>
      <dsp:spPr>
        <a:xfrm>
          <a:off x="0" y="1489194"/>
          <a:ext cx="7886700" cy="647595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Number of Non-zero rows</a:t>
          </a:r>
          <a:endParaRPr lang="zh-TW" altLang="en-US" sz="2700" kern="1200" dirty="0"/>
        </a:p>
      </dsp:txBody>
      <dsp:txXfrm>
        <a:off x="31613" y="1520807"/>
        <a:ext cx="7823474" cy="584369"/>
      </dsp:txXfrm>
    </dsp:sp>
    <dsp:sp modelId="{35BD4657-8117-4365-8128-D9E0940D9A77}">
      <dsp:nvSpPr>
        <dsp:cNvPr id="0" name=""/>
        <dsp:cNvSpPr/>
      </dsp:nvSpPr>
      <dsp:spPr>
        <a:xfrm>
          <a:off x="0" y="2214549"/>
          <a:ext cx="7886700" cy="647595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Number of Basic Variables</a:t>
          </a:r>
          <a:endParaRPr lang="zh-TW" altLang="en-US" sz="2700" kern="1200" dirty="0"/>
        </a:p>
      </dsp:txBody>
      <dsp:txXfrm>
        <a:off x="31613" y="2246162"/>
        <a:ext cx="7823474" cy="584369"/>
      </dsp:txXfrm>
    </dsp:sp>
    <dsp:sp modelId="{5F70CAC2-04ED-448E-ABAE-FE09A5C060D3}">
      <dsp:nvSpPr>
        <dsp:cNvPr id="0" name=""/>
        <dsp:cNvSpPr/>
      </dsp:nvSpPr>
      <dsp:spPr>
        <a:xfrm>
          <a:off x="0" y="2939904"/>
          <a:ext cx="7886700" cy="647595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Dim (Col A): dimension of column space</a:t>
          </a:r>
          <a:endParaRPr lang="zh-TW" altLang="en-US" sz="2700" kern="1200" dirty="0"/>
        </a:p>
      </dsp:txBody>
      <dsp:txXfrm>
        <a:off x="31613" y="2971517"/>
        <a:ext cx="7823474" cy="584369"/>
      </dsp:txXfrm>
    </dsp:sp>
    <dsp:sp modelId="{954A42CC-570C-46CF-811E-142B9530D6F7}">
      <dsp:nvSpPr>
        <dsp:cNvPr id="0" name=""/>
        <dsp:cNvSpPr/>
      </dsp:nvSpPr>
      <dsp:spPr>
        <a:xfrm>
          <a:off x="0" y="3665259"/>
          <a:ext cx="7886700" cy="64759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Dimension of the range of A</a:t>
          </a:r>
          <a:endParaRPr lang="zh-TW" altLang="en-US" sz="2700" kern="1200" dirty="0"/>
        </a:p>
      </dsp:txBody>
      <dsp:txXfrm>
        <a:off x="31613" y="3696872"/>
        <a:ext cx="782347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21:57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11271 3556 0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7F119-8EF7-46D1-90AE-4D2CD647E7D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C08C-07CA-4EC0-BFD1-5AAF1EB09C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63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vertible_matrix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Is kind of </a:t>
            </a:r>
            <a:r>
              <a:rPr lang="en-US" altLang="zh-TW" dirty="0" err="1"/>
              <a:t>redundent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5B73-BC65-4DC3-B604-FDE19E1294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70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Basis is a vector set</a:t>
            </a:r>
          </a:p>
          <a:p>
            <a:r>
              <a:rPr lang="en-US" altLang="zh-TW" dirty="0"/>
              <a:t>When I</a:t>
            </a:r>
            <a:r>
              <a:rPr lang="en-US" altLang="zh-TW" baseline="0" dirty="0"/>
              <a:t> say “large” or “small”, I mean the number of </a:t>
            </a:r>
            <a:r>
              <a:rPr lang="en-US" altLang="zh-TW" baseline="0" dirty="0" err="1"/>
              <a:t>elelemtns</a:t>
            </a:r>
            <a:r>
              <a:rPr lang="en-US" altLang="zh-TW" baseline="0" dirty="0"/>
              <a:t> in the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28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5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本來要兩個</a:t>
            </a:r>
            <a:endParaRPr lang="en-US" altLang="zh-TW" dirty="0"/>
          </a:p>
          <a:p>
            <a:r>
              <a:rPr lang="zh-TW" altLang="en-US" dirty="0"/>
              <a:t>但已經 </a:t>
            </a:r>
            <a:r>
              <a:rPr lang="en-US" altLang="zh-TW" dirty="0"/>
              <a:t>dim, </a:t>
            </a:r>
            <a:r>
              <a:rPr lang="zh-TW" altLang="en-US" dirty="0"/>
              <a:t>一個就夠了 </a:t>
            </a:r>
            <a:r>
              <a:rPr lang="en-US" altLang="zh-TW" dirty="0"/>
              <a:t>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10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https://www.lightnovel.cn/thread-743816-1-1.html</a:t>
            </a:r>
          </a:p>
          <a:p>
            <a:endParaRPr lang="en-US" altLang="zh-TW" dirty="0"/>
          </a:p>
          <a:p>
            <a:r>
              <a:rPr lang="en-US" altLang="zh-TW" b="1" i="1" dirty="0"/>
              <a:t>Proof</a:t>
            </a:r>
            <a:r>
              <a:rPr lang="en-US" altLang="zh-TW" dirty="0">
                <a:sym typeface="Symbol" pitchFamily="18" charset="2"/>
              </a:rPr>
              <a:t>  Let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/>
              <a:t> 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be L.I. and have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vectors.</a:t>
            </a:r>
          </a:p>
          <a:p>
            <a:r>
              <a:rPr lang="en-US" altLang="zh-TW" dirty="0">
                <a:sym typeface="Symbol" pitchFamily="18" charset="2"/>
              </a:rPr>
              <a:t>             By the Extension Theorem,  a basis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 err="1">
                <a:sym typeface="Symbol" pitchFamily="18" charset="2"/>
              </a:rPr>
              <a:t>s.t.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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has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vectors, since dim.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=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Let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/>
              <a:t> 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be a generating set for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and have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vectors.</a:t>
            </a:r>
          </a:p>
          <a:p>
            <a:r>
              <a:rPr lang="en-US" altLang="zh-TW" dirty="0">
                <a:sym typeface="Symbol" pitchFamily="18" charset="2"/>
              </a:rPr>
              <a:t>             By the Reduction Theorem,  a basis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has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vectors, since dim. </a:t>
            </a:r>
            <a:r>
              <a:rPr lang="en-US" altLang="zh-TW" i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i="1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r>
              <a:rPr lang="en-US" altLang="zh-TW" dirty="0">
                <a:sym typeface="Symbol" pitchFamily="18" charset="2"/>
              </a:rPr>
              <a:t>            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=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12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Textbook is</a:t>
            </a:r>
            <a:r>
              <a:rPr lang="en-US" altLang="zh-TW" baseline="0" dirty="0"/>
              <a:t> tedious ???</a:t>
            </a:r>
          </a:p>
          <a:p>
            <a:endParaRPr lang="en-US" altLang="zh-TW" baseline="0" dirty="0"/>
          </a:p>
          <a:p>
            <a:r>
              <a:rPr lang="en-US" altLang="zh-TW" dirty="0"/>
              <a:t>1.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/>
              <a:t>  </a:t>
            </a:r>
            <a:r>
              <a:rPr lang="en-US" altLang="zh-TW" dirty="0">
                <a:sym typeface="Symbol" pitchFamily="18" charset="2"/>
              </a:rPr>
              <a:t></a:t>
            </a:r>
            <a:r>
              <a:rPr lang="en-US" altLang="zh-TW" dirty="0"/>
              <a:t> </a:t>
            </a:r>
            <a:r>
              <a:rPr lang="en-US" altLang="zh-TW" i="1" dirty="0"/>
              <a:t>W</a:t>
            </a:r>
            <a:r>
              <a:rPr lang="en-US" altLang="zh-TW" dirty="0"/>
              <a:t> (you check that rank </a:t>
            </a:r>
            <a:r>
              <a:rPr lang="en-US" altLang="zh-TW" i="1" dirty="0"/>
              <a:t>A </a:t>
            </a:r>
            <a:r>
              <a:rPr lang="en-US" altLang="zh-TW" dirty="0"/>
              <a:t>= rank [ </a:t>
            </a:r>
            <a:r>
              <a:rPr lang="en-US" altLang="zh-TW" i="1" dirty="0"/>
              <a:t>A</a:t>
            </a:r>
            <a:r>
              <a:rPr lang="en-US" altLang="zh-TW" dirty="0"/>
              <a:t>  </a:t>
            </a:r>
            <a:r>
              <a:rPr lang="en-US" altLang="zh-TW" i="1" dirty="0"/>
              <a:t>B</a:t>
            </a:r>
            <a:r>
              <a:rPr lang="en-US" altLang="zh-TW" dirty="0"/>
              <a:t> ].)</a:t>
            </a:r>
          </a:p>
          <a:p>
            <a:r>
              <a:rPr lang="en-US" altLang="zh-TW" dirty="0"/>
              <a:t>2.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dirty="0"/>
              <a:t>  is L.I. (you check it).</a:t>
            </a:r>
          </a:p>
          <a:p>
            <a:r>
              <a:rPr lang="en-US" altLang="zh-TW" dirty="0"/>
              <a:t>3. dim. </a:t>
            </a:r>
            <a:r>
              <a:rPr lang="en-US" altLang="zh-TW" i="1" dirty="0"/>
              <a:t>W</a:t>
            </a:r>
            <a:r>
              <a:rPr lang="en-US" altLang="zh-TW" dirty="0"/>
              <a:t> = 3 (you check that rank </a:t>
            </a:r>
            <a:r>
              <a:rPr lang="en-US" altLang="zh-TW" i="1" dirty="0"/>
              <a:t>A</a:t>
            </a:r>
            <a:r>
              <a:rPr lang="en-US" altLang="zh-TW" dirty="0"/>
              <a:t> = 3.)</a:t>
            </a:r>
          </a:p>
          <a:p>
            <a:r>
              <a:rPr lang="en-US" altLang="zh-TW" dirty="0">
                <a:sym typeface="Symbol" pitchFamily="18" charset="2"/>
              </a:rPr>
              <a:t>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is a basis of </a:t>
            </a:r>
            <a:r>
              <a:rPr lang="en-US" altLang="zh-TW" i="1" dirty="0">
                <a:sym typeface="Symbol" pitchFamily="18" charset="2"/>
              </a:rPr>
              <a:t>W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180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Give an example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15A-2C59-42EB-B9E9-568CAE111D78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7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ㄑ一ㄡ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ㄆㄧㄢˋ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zh-CN" altLang="en-US" dirty="0"/>
              <a:t>ㄐㄩ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 換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神話傳說中的野獸。形似猿猴。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莊子．齊物論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：「猨，猵狙以為雌。」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74A-6148-4FEF-870E-3660CF53C0AD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443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/>
                        <m:t>(</m:t>
                      </m:r>
                      <m:r>
                        <m:rPr>
                          <m:nor/>
                        </m:rPr>
                        <a:rPr lang="zh-TW" altLang="en-US" sz="1200" dirty="0" smtClean="0"/>
                        <m:t>某種觀點</m:t>
                      </m:r>
                      <m:r>
                        <m:rPr>
                          <m:nor/>
                        </m:rPr>
                        <a:rPr lang="en-US" altLang="zh-TW" sz="1200" dirty="0" smtClean="0"/>
                        <m:t>)</m:t>
                      </m:r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/>
                  <a:t>根據某種觀點所看到的結果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[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𝑣]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 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406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750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59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 dirty="0">
                <a:latin typeface="Academy Engraved LET" pitchFamily="2" charset="0"/>
                <a:sym typeface="Symbol" pitchFamily="18" charset="2"/>
              </a:rPr>
              <a:t>S</a:t>
            </a:r>
            <a:r>
              <a:rPr lang="en-US" altLang="zh-TW" i="1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= {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, </a:t>
            </a:r>
            <a:r>
              <a:rPr lang="en-US" altLang="zh-TW" b="1" dirty="0" err="1"/>
              <a:t>w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}.</a:t>
            </a:r>
          </a:p>
          <a:p>
            <a:pPr>
              <a:lnSpc>
                <a:spcPct val="110000"/>
              </a:lnSpc>
            </a:pPr>
            <a:r>
              <a:rPr lang="en-US" altLang="zh-TW" dirty="0">
                <a:sym typeface="Symbol" pitchFamily="18" charset="2"/>
              </a:rPr>
              <a:t>   </a:t>
            </a:r>
            <a:r>
              <a:rPr lang="en-US" altLang="zh-TW" b="1" dirty="0">
                <a:sym typeface="Symbol" pitchFamily="18" charset="2"/>
              </a:rPr>
              <a:t>0</a:t>
            </a:r>
            <a:r>
              <a:rPr lang="en-US" altLang="zh-TW" dirty="0">
                <a:sym typeface="Symbol" pitchFamily="18" charset="2"/>
              </a:rPr>
              <a:t> = 0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 + 0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2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dirty="0">
                <a:sym typeface="MT Extra" pitchFamily="18" charset="2"/>
              </a:rPr>
              <a:t> </a:t>
            </a:r>
            <a:r>
              <a:rPr lang="en-US" altLang="zh-TW" dirty="0">
                <a:sym typeface="Symbol" pitchFamily="18" charset="2"/>
              </a:rPr>
              <a:t>+ 0</a:t>
            </a:r>
            <a:r>
              <a:rPr lang="en-US" altLang="zh-TW" b="1" dirty="0"/>
              <a:t>w</a:t>
            </a:r>
            <a:r>
              <a:rPr lang="en-US" altLang="zh-TW" i="1" baseline="-25000" dirty="0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  </a:t>
            </a:r>
            <a:r>
              <a:rPr lang="en-US" altLang="zh-TW" dirty="0" err="1">
                <a:sym typeface="Symbol" pitchFamily="18" charset="2"/>
              </a:rPr>
              <a:t>Span</a:t>
            </a:r>
            <a:r>
              <a:rPr lang="en-US" altLang="zh-TW" i="1" dirty="0" err="1">
                <a:latin typeface="Academy Engraved LET" pitchFamily="2" charset="0"/>
                <a:sym typeface="Symbol" pitchFamily="18" charset="2"/>
              </a:rPr>
              <a:t>S</a:t>
            </a:r>
            <a:r>
              <a:rPr lang="en-US" altLang="zh-TW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zh-TW" dirty="0">
                <a:sym typeface="Symbol" pitchFamily="18" charset="2"/>
              </a:rPr>
              <a:t>  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i="1" dirty="0">
                <a:sym typeface="Symbol" pitchFamily="18" charset="2"/>
              </a:rPr>
              <a:t>a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 + </a:t>
            </a:r>
            <a:r>
              <a:rPr lang="en-US" altLang="zh-TW" i="1" dirty="0">
                <a:sym typeface="Symbol" pitchFamily="18" charset="2"/>
              </a:rPr>
              <a:t>a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2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dirty="0">
                <a:sym typeface="MT Extra" pitchFamily="18" charset="2"/>
              </a:rPr>
              <a:t>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i="1" dirty="0" err="1">
                <a:sym typeface="Symbol" pitchFamily="18" charset="2"/>
              </a:rPr>
              <a:t>a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b="1" dirty="0" err="1"/>
              <a:t>w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,   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i="1" dirty="0">
                <a:sym typeface="Symbol" pitchFamily="18" charset="2"/>
              </a:rPr>
              <a:t>b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 + </a:t>
            </a:r>
            <a:r>
              <a:rPr lang="en-US" altLang="zh-TW" i="1" dirty="0">
                <a:sym typeface="Symbol" pitchFamily="18" charset="2"/>
              </a:rPr>
              <a:t>b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2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dirty="0">
                <a:sym typeface="MT Extra" pitchFamily="18" charset="2"/>
              </a:rPr>
              <a:t>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i="1" dirty="0" err="1">
                <a:sym typeface="Symbol" pitchFamily="18" charset="2"/>
              </a:rPr>
              <a:t>b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b="1" dirty="0" err="1"/>
              <a:t>w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,</a:t>
            </a:r>
            <a:endParaRPr lang="en-US" altLang="zh-TW" i="1" baseline="-25000" dirty="0"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altLang="zh-TW" dirty="0">
                <a:sym typeface="Symbol" pitchFamily="18" charset="2"/>
              </a:rPr>
              <a:t>   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 + 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(</a:t>
            </a:r>
            <a:r>
              <a:rPr lang="en-US" altLang="zh-TW" i="1" dirty="0">
                <a:sym typeface="Symbol" pitchFamily="18" charset="2"/>
              </a:rPr>
              <a:t>a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+</a:t>
            </a:r>
            <a:r>
              <a:rPr lang="en-US" altLang="zh-TW" i="1" dirty="0">
                <a:sym typeface="Symbol" pitchFamily="18" charset="2"/>
              </a:rPr>
              <a:t>b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)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 + (</a:t>
            </a:r>
            <a:r>
              <a:rPr lang="en-US" altLang="zh-TW" i="1" dirty="0">
                <a:sym typeface="Symbol" pitchFamily="18" charset="2"/>
              </a:rPr>
              <a:t>a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+</a:t>
            </a:r>
            <a:r>
              <a:rPr lang="en-US" altLang="zh-TW" i="1" dirty="0">
                <a:sym typeface="Symbol" pitchFamily="18" charset="2"/>
              </a:rPr>
              <a:t>b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)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2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dirty="0">
                <a:sym typeface="MT Extra" pitchFamily="18" charset="2"/>
              </a:rPr>
              <a:t> </a:t>
            </a:r>
            <a:r>
              <a:rPr lang="en-US" altLang="zh-TW" dirty="0">
                <a:sym typeface="Symbol" pitchFamily="18" charset="2"/>
              </a:rPr>
              <a:t>+ (</a:t>
            </a:r>
            <a:r>
              <a:rPr lang="en-US" altLang="zh-TW" i="1" dirty="0" err="1">
                <a:sym typeface="Symbol" pitchFamily="18" charset="2"/>
              </a:rPr>
              <a:t>a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dirty="0" err="1">
                <a:sym typeface="Symbol" pitchFamily="18" charset="2"/>
              </a:rPr>
              <a:t>+</a:t>
            </a:r>
            <a:r>
              <a:rPr lang="en-US" altLang="zh-TW" i="1" dirty="0" err="1">
                <a:sym typeface="Symbol" pitchFamily="18" charset="2"/>
              </a:rPr>
              <a:t>b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dirty="0">
                <a:sym typeface="Symbol" pitchFamily="18" charset="2"/>
              </a:rPr>
              <a:t>)</a:t>
            </a:r>
            <a:r>
              <a:rPr lang="en-US" altLang="zh-TW" b="1" dirty="0" err="1"/>
              <a:t>w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i="1" baseline="-25000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dirty="0" err="1">
                <a:sym typeface="Symbol" pitchFamily="18" charset="2"/>
              </a:rPr>
              <a:t>Span</a:t>
            </a:r>
            <a:r>
              <a:rPr lang="en-US" altLang="zh-TW" i="1" dirty="0" err="1">
                <a:latin typeface="Academy Engraved LET" pitchFamily="2" charset="0"/>
                <a:sym typeface="Symbol" pitchFamily="18" charset="2"/>
              </a:rPr>
              <a:t>S</a:t>
            </a:r>
            <a:r>
              <a:rPr lang="en-US" altLang="zh-TW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zh-TW" dirty="0">
                <a:sym typeface="Symbol" pitchFamily="18" charset="2"/>
              </a:rPr>
              <a:t>        </a:t>
            </a:r>
            <a:r>
              <a:rPr lang="en-US" altLang="zh-TW" i="1" dirty="0">
                <a:sym typeface="Symbol" pitchFamily="18" charset="2"/>
              </a:rPr>
              <a:t>c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i="1" dirty="0">
                <a:sym typeface="Symbol" pitchFamily="18" charset="2"/>
              </a:rPr>
              <a:t>ca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 + </a:t>
            </a:r>
            <a:r>
              <a:rPr lang="en-US" altLang="zh-TW" i="1" dirty="0">
                <a:sym typeface="Symbol" pitchFamily="18" charset="2"/>
              </a:rPr>
              <a:t>ca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b="1" dirty="0"/>
              <a:t>w</a:t>
            </a:r>
            <a:r>
              <a:rPr lang="en-US" altLang="zh-TW" baseline="-25000" dirty="0">
                <a:sym typeface="Symbol" pitchFamily="18" charset="2"/>
              </a:rPr>
              <a:t>2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dirty="0">
                <a:sym typeface="MT Extra" pitchFamily="18" charset="2"/>
              </a:rPr>
              <a:t> </a:t>
            </a:r>
            <a:r>
              <a:rPr lang="en-US" altLang="zh-TW" dirty="0">
                <a:sym typeface="Symbol" pitchFamily="18" charset="2"/>
              </a:rPr>
              <a:t>+ </a:t>
            </a:r>
            <a:r>
              <a:rPr lang="en-US" altLang="zh-TW" i="1" dirty="0" err="1">
                <a:sym typeface="Symbol" pitchFamily="18" charset="2"/>
              </a:rPr>
              <a:t>ca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b="1" dirty="0" err="1"/>
              <a:t>w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i="1" baseline="-25000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dirty="0" err="1">
                <a:sym typeface="Symbol" pitchFamily="18" charset="2"/>
              </a:rPr>
              <a:t>Span</a:t>
            </a:r>
            <a:r>
              <a:rPr lang="en-US" altLang="zh-TW" i="1" dirty="0" err="1">
                <a:latin typeface="Academy Engraved LET" pitchFamily="2" charset="0"/>
                <a:sym typeface="Symbol" pitchFamily="18" charset="2"/>
              </a:rPr>
              <a:t>S</a:t>
            </a:r>
            <a:r>
              <a:rPr lang="en-US" altLang="zh-TW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5B73-BC65-4DC3-B604-FDE19E1294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071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043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997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/>
                        <m:t>(</m:t>
                      </m:r>
                      <m:r>
                        <m:rPr>
                          <m:nor/>
                        </m:rPr>
                        <a:rPr lang="zh-TW" altLang="en-US" sz="1200" dirty="0" smtClean="0"/>
                        <m:t>某種觀點</m:t>
                      </m:r>
                      <m:r>
                        <m:rPr>
                          <m:nor/>
                        </m:rPr>
                        <a:rPr lang="en-US" altLang="zh-TW" sz="1200" dirty="0" smtClean="0"/>
                        <m:t>)</m:t>
                      </m:r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/>
                  <a:t>根據某種觀點所看到的結果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[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𝑣]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 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94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Draw by</a:t>
            </a:r>
          </a:p>
          <a:p>
            <a:r>
              <a:rPr lang="en-US" altLang="zh-TW" dirty="0"/>
              <a:t>http://web.geogebra.org/app/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19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710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Why we have to do that?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905BA-978C-4199-B4B0-E7758EACE15D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87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Why we have to do that?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905BA-978C-4199-B4B0-E7758EACE15D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274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A similar but simpler function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905BA-978C-4199-B4B0-E7758EACE15D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140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 </a:t>
            </a:r>
            <a:r>
              <a:rPr lang="en-US" altLang="zh-TW" baseline="0" dirty="0"/>
              <a:t> </a:t>
            </a:r>
            <a:r>
              <a:rPr lang="zh-TW" altLang="en-US" baseline="0" dirty="0"/>
              <a:t>下標 </a:t>
            </a:r>
            <a:r>
              <a:rPr lang="en-US" altLang="zh-TW" baseline="0" dirty="0"/>
              <a:t>B</a:t>
            </a:r>
            <a:r>
              <a:rPr lang="zh-TW" altLang="en-US" baseline="0" dirty="0"/>
              <a:t> 上標 </a:t>
            </a:r>
            <a:r>
              <a:rPr lang="en-US" altLang="zh-TW" baseline="0" dirty="0"/>
              <a:t>gamma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905BA-978C-4199-B4B0-E7758EACE15D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857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vertible matrix"/>
              </a:rPr>
              <a:t>invertible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-by-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matrix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905BA-978C-4199-B4B0-E7758EACE15D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51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某個線性 </a:t>
            </a:r>
            <a:r>
              <a:rPr lang="en-US" altLang="zh-TW" dirty="0"/>
              <a:t>function </a:t>
            </a:r>
            <a:r>
              <a:rPr lang="zh-TW" altLang="en-US" dirty="0"/>
              <a:t>得值域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5B73-BC65-4DC3-B604-FDE19E1294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662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    </a:t>
            </a:r>
            <a:r>
              <a:rPr lang="en-US" altLang="zh-TW" dirty="0"/>
              <a:t>0.6000    0.8000</a:t>
            </a:r>
          </a:p>
          <a:p>
            <a:r>
              <a:rPr lang="en-US" altLang="zh-TW" dirty="0"/>
              <a:t>    0.8000   -0.6000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905BA-978C-4199-B4B0-E7758EACE1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38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    -9     8</a:t>
            </a:r>
          </a:p>
          <a:p>
            <a:r>
              <a:rPr lang="en-US" altLang="zh-TW" dirty="0"/>
              <a:t>    -1     3    -3</a:t>
            </a:r>
          </a:p>
          <a:p>
            <a:r>
              <a:rPr lang="en-US" altLang="zh-TW" dirty="0"/>
              <a:t>     1     6     1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905BA-978C-4199-B4B0-E7758EACE1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98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Simple</a:t>
            </a:r>
            <a:r>
              <a:rPr lang="en-US" altLang="zh-TW" baseline="0" dirty="0"/>
              <a:t> …..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 = C B ^ -1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905BA-978C-4199-B4B0-E7758EACE1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(vector set)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1422F-B92F-40D2-934D-217E59208A3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8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Basis is a vector set</a:t>
            </a:r>
          </a:p>
          <a:p>
            <a:r>
              <a:rPr lang="en-US" altLang="zh-TW" dirty="0"/>
              <a:t>When I</a:t>
            </a:r>
            <a:r>
              <a:rPr lang="en-US" altLang="zh-TW" baseline="0" dirty="0"/>
              <a:t> say “large” or “small”, I mean the number of </a:t>
            </a:r>
            <a:r>
              <a:rPr lang="en-US" altLang="zh-TW" baseline="0" dirty="0" err="1"/>
              <a:t>elelemtns</a:t>
            </a:r>
            <a:r>
              <a:rPr lang="en-US" altLang="zh-TW" baseline="0" dirty="0"/>
              <a:t> in the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10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Understand as how large your span is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59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41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三神氣</a:t>
            </a:r>
            <a:endParaRPr lang="en-US" altLang="zh-TW" dirty="0"/>
          </a:p>
          <a:p>
            <a:r>
              <a:rPr lang="zh-TW" altLang="en-US" dirty="0"/>
              <a:t>三皇</a:t>
            </a:r>
            <a:endParaRPr lang="en-US" altLang="zh-TW" dirty="0"/>
          </a:p>
          <a:p>
            <a:r>
              <a:rPr lang="zh-TW" altLang="en-US" dirty="0"/>
              <a:t>三人形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Every subset of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/>
              <a:t> with more than </a:t>
            </a:r>
            <a:r>
              <a:rPr lang="en-US" altLang="zh-TW" i="1" dirty="0"/>
              <a:t>n </a:t>
            </a:r>
            <a:r>
              <a:rPr lang="en-US" altLang="zh-TW" dirty="0"/>
              <a:t>vectors is L.D. (Section 1.7).</a:t>
            </a:r>
          </a:p>
          <a:p>
            <a:r>
              <a:rPr lang="en-US" altLang="zh-TW" dirty="0">
                <a:sym typeface="Symbol" pitchFamily="18" charset="2"/>
              </a:rPr>
              <a:t> Every basis</a:t>
            </a:r>
            <a:r>
              <a:rPr lang="en-US" altLang="zh-TW" dirty="0"/>
              <a:t> of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/>
              <a:t>contains at most </a:t>
            </a:r>
            <a:r>
              <a:rPr lang="en-US" altLang="zh-TW" i="1" dirty="0"/>
              <a:t>n</a:t>
            </a:r>
            <a:r>
              <a:rPr lang="en-US" altLang="zh-TW" dirty="0"/>
              <a:t> vectors.</a:t>
            </a:r>
          </a:p>
          <a:p>
            <a:r>
              <a:rPr lang="en-US" altLang="zh-TW" dirty="0">
                <a:sym typeface="Symbol" pitchFamily="18" charset="2"/>
              </a:rPr>
              <a:t>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Every basis</a:t>
            </a:r>
            <a:r>
              <a:rPr lang="en-US" altLang="zh-TW" dirty="0">
                <a:solidFill>
                  <a:srgbClr val="FF0000"/>
                </a:solidFill>
              </a:rPr>
              <a:t> of </a:t>
            </a:r>
            <a:r>
              <a:rPr lang="en-US" altLang="zh-TW" dirty="0">
                <a:solidFill>
                  <a:srgbClr val="FF0000"/>
                </a:solidFill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contains exactly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vectors.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47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………………….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7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67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86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39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9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97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36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4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33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8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46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49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6184-3A04-49C9-97CC-B1DF1FF7A768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857C-6BFA-4547-9BC0-9125FD149D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86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NULL"/><Relationship Id="rId7" Type="http://schemas.openxmlformats.org/officeDocument/2006/relationships/image" Target="../media/image18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emf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29.png"/><Relationship Id="rId4" Type="http://schemas.openxmlformats.org/officeDocument/2006/relationships/image" Target="../media/image31.emf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30.png"/><Relationship Id="rId3" Type="http://schemas.openxmlformats.org/officeDocument/2006/relationships/image" Target="../media/image30.png"/><Relationship Id="rId7" Type="http://schemas.openxmlformats.org/officeDocument/2006/relationships/image" Target="../media/image710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112.png"/><Relationship Id="rId5" Type="http://schemas.openxmlformats.org/officeDocument/2006/relationships/image" Target="../media/image59.png"/><Relationship Id="rId10" Type="http://schemas.openxmlformats.org/officeDocument/2006/relationships/image" Target="../media/image100.png"/><Relationship Id="rId4" Type="http://schemas.openxmlformats.org/officeDocument/2006/relationships/image" Target="../media/image40.png"/><Relationship Id="rId9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0.png"/><Relationship Id="rId7" Type="http://schemas.openxmlformats.org/officeDocument/2006/relationships/image" Target="../media/image43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8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58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9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0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58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customXml" Target="../ink/ink1.xml"/><Relationship Id="rId2" Type="http://schemas.openxmlformats.org/officeDocument/2006/relationships/notesSlide" Target="../notesSlides/notesSlide20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0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1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490.png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60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5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1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2.wmf"/><Relationship Id="rId11" Type="http://schemas.openxmlformats.org/officeDocument/2006/relationships/image" Target="../media/image131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1.png"/><Relationship Id="rId4" Type="http://schemas.openxmlformats.org/officeDocument/2006/relationships/image" Target="../media/image81.png"/><Relationship Id="rId9" Type="http://schemas.openxmlformats.org/officeDocument/2006/relationships/image" Target="../media/image11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emf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9.png"/><Relationship Id="rId5" Type="http://schemas.openxmlformats.org/officeDocument/2006/relationships/image" Target="../media/image16.png"/><Relationship Id="rId10" Type="http://schemas.openxmlformats.org/officeDocument/2006/relationships/image" Target="../media/image88.emf"/><Relationship Id="rId4" Type="http://schemas.openxmlformats.org/officeDocument/2006/relationships/image" Target="../media/image84.emf"/><Relationship Id="rId9" Type="http://schemas.openxmlformats.org/officeDocument/2006/relationships/image" Target="../media/image8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93.png"/><Relationship Id="rId7" Type="http://schemas.openxmlformats.org/officeDocument/2006/relationships/image" Target="NULL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91.em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8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60.png"/><Relationship Id="rId7" Type="http://schemas.openxmlformats.org/officeDocument/2006/relationships/image" Target="../media/image93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97.png"/><Relationship Id="rId5" Type="http://schemas.openxmlformats.org/officeDocument/2006/relationships/image" Target="../media/image890.png"/><Relationship Id="rId10" Type="http://schemas.openxmlformats.org/officeDocument/2006/relationships/image" Target="../media/image96.png"/><Relationship Id="rId4" Type="http://schemas.openxmlformats.org/officeDocument/2006/relationships/image" Target="../media/image880.png"/><Relationship Id="rId9" Type="http://schemas.openxmlformats.org/officeDocument/2006/relationships/image" Target="../media/image9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0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98.png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1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94.emf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99.em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01.emf"/><Relationship Id="rId10" Type="http://schemas.openxmlformats.org/officeDocument/2006/relationships/image" Target="NULL"/><Relationship Id="rId4" Type="http://schemas.openxmlformats.org/officeDocument/2006/relationships/image" Target="../media/image100.emf"/><Relationship Id="rId9" Type="http://schemas.openxmlformats.org/officeDocument/2006/relationships/image" Target="NUL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1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02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929195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Chapter 4</a:t>
            </a:r>
            <a:r>
              <a:rPr lang="en-US" altLang="zh-TW" dirty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400" b="1" dirty="0"/>
              <a:t>Subspaces and Their Properties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en-US" altLang="zh-TW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2268536"/>
          </a:xfrm>
        </p:spPr>
        <p:txBody>
          <a:bodyPr>
            <a:normAutofit/>
          </a:bodyPr>
          <a:lstStyle/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</p:txBody>
      </p:sp>
      <p:sp>
        <p:nvSpPr>
          <p:cNvPr id="5" name="矩形 4"/>
          <p:cNvSpPr/>
          <p:nvPr/>
        </p:nvSpPr>
        <p:spPr>
          <a:xfrm>
            <a:off x="1261872" y="6083428"/>
            <a:ext cx="667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000"/>
              </a:spcBef>
            </a:pPr>
            <a:r>
              <a:rPr lang="zh-TW" altLang="en-US" dirty="0"/>
              <a:t>除了標註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dirty="0"/>
              <a:t>李宏毅教授之投影片教材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03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73961"/>
              </p:ext>
            </p:extLst>
          </p:nvPr>
        </p:nvGraphicFramePr>
        <p:xfrm>
          <a:off x="628650" y="1489838"/>
          <a:ext cx="7886700" cy="196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247634" y="3651857"/>
          <a:ext cx="377348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方程式" r:id="rId8" imgW="1777541" imgH="596923" progId="Equation.3">
                  <p:embed/>
                </p:oleObj>
              </mc:Choice>
              <mc:Fallback>
                <p:oleObj name="方程式" r:id="rId8" imgW="1777541" imgH="596923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634" y="3651857"/>
                        <a:ext cx="3773487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 descr="latex-image-1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4" y="3750163"/>
            <a:ext cx="2938091" cy="108873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56734" y="5016622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Solving Ax = u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79532" y="5016621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Solving Ax = v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2492" y="5794863"/>
            <a:ext cx="221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RREF([A u]) =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71051" y="5784746"/>
            <a:ext cx="221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RREF([A v]) = </a:t>
            </a:r>
            <a:endParaRPr lang="zh-TW" altLang="en-US" sz="2400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247634" y="6205791"/>
            <a:ext cx="223838" cy="254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2" name="Picture 14" descr="latex-image-1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17" y="5566207"/>
            <a:ext cx="2286000" cy="927100"/>
          </a:xfrm>
          <a:prstGeom prst="rect">
            <a:avLst/>
          </a:prstGeom>
        </p:spPr>
      </p:pic>
      <p:pic>
        <p:nvPicPr>
          <p:cNvPr id="13" name="Picture 16" descr="latex-image-1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4" y="5532691"/>
            <a:ext cx="2476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Null Space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null space of an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 matrix A is the solution set of Ax=0. It is denoted as Null A.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Null A is a </a:t>
                </a:r>
                <a:r>
                  <a:rPr lang="en-US" altLang="zh-TW" dirty="0" smtClean="0"/>
                  <a:t>subspace in </a:t>
                </a:r>
                <a:r>
                  <a:rPr lang="en-US" altLang="zh-TW" dirty="0">
                    <a:latin typeface="Script MT Bold"/>
                    <a:cs typeface="Script MT Bold"/>
                    <a:sym typeface="Symbol" pitchFamily="18" charset="2"/>
                  </a:rPr>
                  <a:t>R</a:t>
                </a:r>
                <a:r>
                  <a:rPr lang="en-US" altLang="zh-TW" i="1" baseline="40000" dirty="0">
                    <a:sym typeface="Symbol" pitchFamily="18" charset="2"/>
                  </a:rPr>
                  <a:t>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3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7040" y="2776628"/>
            <a:ext cx="348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Null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= {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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: 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 }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20517" y="3251833"/>
            <a:ext cx="62312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dirty="0"/>
              <a:t>The</a:t>
            </a:r>
            <a:r>
              <a:rPr lang="en-US" altLang="zh-TW" sz="2400" i="1" dirty="0"/>
              <a:t> </a:t>
            </a:r>
            <a:r>
              <a:rPr lang="en-US" altLang="zh-TW" sz="2400" dirty="0">
                <a:sym typeface="Symbol" pitchFamily="18" charset="2"/>
              </a:rPr>
              <a:t>solution set of the homogeneous linear equations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497480" y="5093540"/>
            <a:ext cx="259571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 linear function is one-to-one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07480" y="5093539"/>
            <a:ext cx="259571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Null space only contain </a:t>
            </a:r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6" name="向右箭號 5"/>
          <p:cNvSpPr/>
          <p:nvPr/>
        </p:nvSpPr>
        <p:spPr>
          <a:xfrm>
            <a:off x="4193055" y="5169824"/>
            <a:ext cx="1022555" cy="3392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flipH="1">
            <a:off x="4185065" y="5571783"/>
            <a:ext cx="1022555" cy="3392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7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 animBg="1"/>
      <p:bldP spid="8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Null Space - Example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23" y="1794218"/>
            <a:ext cx="6288353" cy="939639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35150" y="2781529"/>
            <a:ext cx="5615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Find a generating set for the null space of </a:t>
            </a:r>
            <a:r>
              <a:rPr lang="en-US" altLang="zh-TW" sz="2400" i="1" dirty="0"/>
              <a:t>T</a:t>
            </a:r>
            <a:r>
              <a:rPr lang="en-US" altLang="zh-TW" sz="2400" dirty="0"/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8650" y="3414153"/>
            <a:ext cx="6540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The null space of </a:t>
            </a:r>
            <a:r>
              <a:rPr lang="en-US" altLang="zh-TW" sz="2400" i="1" dirty="0"/>
              <a:t>T</a:t>
            </a:r>
            <a:r>
              <a:rPr lang="en-US" altLang="zh-TW" sz="2400" dirty="0"/>
              <a:t> is the set of solutions to 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= </a:t>
            </a:r>
            <a:r>
              <a:rPr lang="en-US" altLang="zh-TW" sz="2400" b="1" dirty="0"/>
              <a:t>0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35150" y="4010754"/>
                <a:ext cx="2705484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150" y="4010754"/>
                <a:ext cx="2705484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416505" y="3991518"/>
                <a:ext cx="22530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05" y="3991518"/>
                <a:ext cx="2253053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4542970" y="4096870"/>
            <a:ext cx="725715" cy="459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15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6" y="5349119"/>
            <a:ext cx="2307441" cy="621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650477" y="4967858"/>
                <a:ext cx="1068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77" y="4967858"/>
                <a:ext cx="106817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000" r="-228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/>
          <p:nvPr/>
        </p:nvCxnSpPr>
        <p:spPr>
          <a:xfrm>
            <a:off x="979879" y="5482499"/>
            <a:ext cx="24093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向右箭號 13"/>
          <p:cNvSpPr/>
          <p:nvPr/>
        </p:nvSpPr>
        <p:spPr>
          <a:xfrm>
            <a:off x="4542970" y="4067531"/>
            <a:ext cx="725715" cy="459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3811937" y="5252877"/>
            <a:ext cx="725715" cy="459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36876" y="6001808"/>
            <a:ext cx="4480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 generating set for the null space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760494" y="4994894"/>
                <a:ext cx="61760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94" y="4994894"/>
                <a:ext cx="617605" cy="9775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416505" y="4987788"/>
                <a:ext cx="115352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05" y="4987788"/>
                <a:ext cx="1153521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Basis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en-US" altLang="zh-TW" sz="3600" dirty="0"/>
              <a:t>(Chapter </a:t>
            </a:r>
            <a:r>
              <a:rPr lang="en-US" altLang="zh-TW" sz="3600" dirty="0" smtClean="0"/>
              <a:t>4.2)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V be a nonzero subspace of R</a:t>
            </a:r>
            <a:r>
              <a:rPr lang="en-US" altLang="zh-TW" baseline="30000" dirty="0"/>
              <a:t>n</a:t>
            </a:r>
            <a:r>
              <a:rPr lang="en-US" altLang="zh-TW" dirty="0"/>
              <a:t>. A </a:t>
            </a:r>
            <a:r>
              <a:rPr lang="en-US" altLang="zh-TW" dirty="0">
                <a:solidFill>
                  <a:srgbClr val="FF0000"/>
                </a:solidFill>
              </a:rPr>
              <a:t>basis</a:t>
            </a:r>
            <a:r>
              <a:rPr lang="en-US" altLang="zh-TW" dirty="0"/>
              <a:t> B for V is a </a:t>
            </a:r>
            <a:r>
              <a:rPr lang="en-US" altLang="zh-TW" dirty="0">
                <a:solidFill>
                  <a:srgbClr val="0000FF"/>
                </a:solidFill>
              </a:rPr>
              <a:t>linearly independent </a:t>
            </a:r>
            <a:r>
              <a:rPr lang="en-US" altLang="zh-TW" dirty="0" smtClean="0">
                <a:solidFill>
                  <a:srgbClr val="00B050"/>
                </a:solidFill>
              </a:rPr>
              <a:t>generating </a:t>
            </a:r>
            <a:r>
              <a:rPr lang="en-US" altLang="zh-TW" dirty="0">
                <a:solidFill>
                  <a:srgbClr val="00B050"/>
                </a:solidFill>
              </a:rPr>
              <a:t>set </a:t>
            </a:r>
            <a:r>
              <a:rPr lang="en-US" altLang="zh-TW" dirty="0"/>
              <a:t>of V.</a:t>
            </a:r>
            <a:endParaRPr lang="zh-TW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7805" y="2687763"/>
            <a:ext cx="4639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 is a basis for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MT Bold"/>
                <a:ea typeface="新細明體" panose="02020500000000000000" pitchFamily="18" charset="-120"/>
                <a:cs typeface="Script MT Bold"/>
              </a:rPr>
              <a:t>R</a:t>
            </a:r>
            <a:r>
              <a:rPr kumimoji="0" lang="en-US" altLang="zh-TW" sz="2800" b="0" i="1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endParaRPr kumimoji="0" lang="en-US" altLang="zh-TW" sz="2800" b="0" i="1" u="none" strike="noStrike" kern="1200" cap="none" spc="0" normalizeH="0" baseline="4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Symbol" pitchFamily="18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13888" y="3735905"/>
            <a:ext cx="4647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2. 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 generates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MT Bold"/>
                <a:ea typeface="新細明體" panose="02020500000000000000" pitchFamily="18" charset="-120"/>
                <a:cs typeface="Script MT Bold"/>
              </a:rPr>
              <a:t>R</a:t>
            </a:r>
            <a:r>
              <a:rPr kumimoji="0" lang="en-US" altLang="zh-TW" sz="2800" b="0" i="1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endParaRPr kumimoji="0" lang="en-US" altLang="zh-TW" sz="2800" b="0" i="1" u="none" strike="noStrike" kern="1200" cap="none" spc="0" normalizeH="0" baseline="4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Symbol" pitchFamily="18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18438" y="3212685"/>
            <a:ext cx="4802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1. 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 is independent</a:t>
            </a:r>
            <a:endParaRPr kumimoji="0" lang="en-US" altLang="zh-TW" sz="2800" b="0" i="1" u="none" strike="noStrike" kern="1200" cap="none" spc="0" normalizeH="0" baseline="4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 is a basis for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/>
                    <a:ea typeface="新細明體" panose="02020500000000000000" pitchFamily="18" charset="-120"/>
                    <a:cs typeface="Script MT Bold"/>
                  </a:rPr>
                  <a:t>R</a:t>
                </a:r>
                <a:r>
                  <a:rPr kumimoji="0" lang="en-US" altLang="zh-TW" sz="2800" b="0" i="1" u="none" strike="noStrike" kern="1200" cap="none" spc="0" normalizeH="0" baseline="4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blipFill rotWithShape="0">
                <a:blip r:embed="rId3"/>
                <a:stretch>
                  <a:fillRect l="-304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</a:t>
                </a:r>
                <a:endParaRPr kumimoji="0" lang="en-US" altLang="zh-TW" sz="2800" b="0" i="1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blipFill rotWithShape="0">
                <a:blip r:embed="rId4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5249853" y="701877"/>
            <a:ext cx="257067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Why nonzero?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</a:t>
                </a:r>
                <a:endParaRPr kumimoji="0" lang="en-US" altLang="zh-TW" sz="2800" b="0" i="1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blipFill rotWithShape="0">
                <a:blip r:embed="rId5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</a:t>
                </a:r>
                <a:endParaRPr kumimoji="0" lang="en-US" altLang="zh-TW" sz="2800" b="0" i="1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blipFill rotWithShape="0">
                <a:blip r:embed="rId6"/>
                <a:stretch>
                  <a:fillRect l="-8400" r="-680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337665" y="5401852"/>
            <a:ext cx="36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 any two independent vectors form a basis for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MT Bold"/>
                <a:ea typeface="新細明體" panose="02020500000000000000" pitchFamily="18" charset="-120"/>
                <a:cs typeface="Script MT Bold"/>
              </a:rPr>
              <a:t>R</a:t>
            </a:r>
            <a:r>
              <a:rPr kumimoji="0" lang="en-US" altLang="zh-TW" sz="2400" b="0" i="1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pivot columns of a matrix form a basis for its column space.</a:t>
            </a:r>
            <a:endParaRPr lang="zh-TW" alt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95493" y="3313829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RREF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178460" y="3843996"/>
            <a:ext cx="1209675" cy="133350"/>
          </a:xfrm>
          <a:prstGeom prst="rightArrow">
            <a:avLst>
              <a:gd name="adj1" fmla="val 50000"/>
              <a:gd name="adj2" fmla="val 2267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08426" y="4497977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901325" y="5401922"/>
            <a:ext cx="936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sym typeface="Symbol" pitchFamily="18" charset="2"/>
              </a:rPr>
              <a:t>Col </a:t>
            </a:r>
            <a:r>
              <a:rPr lang="en-US" altLang="zh-TW" sz="2800" i="1" dirty="0">
                <a:solidFill>
                  <a:srgbClr val="0000FF"/>
                </a:solidFill>
                <a:sym typeface="Symbol" pitchFamily="18" charset="2"/>
              </a:rPr>
              <a:t>A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pic>
        <p:nvPicPr>
          <p:cNvPr id="15" name="Picture 2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96" y="3266077"/>
            <a:ext cx="2857500" cy="1231900"/>
          </a:xfrm>
          <a:prstGeom prst="rect">
            <a:avLst/>
          </a:prstGeom>
        </p:spPr>
      </p:pic>
      <p:pic>
        <p:nvPicPr>
          <p:cNvPr id="16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" y="3221099"/>
            <a:ext cx="3060700" cy="1231900"/>
          </a:xfrm>
          <a:prstGeom prst="rect">
            <a:avLst/>
          </a:prstGeom>
        </p:spPr>
      </p:pic>
      <p:pic>
        <p:nvPicPr>
          <p:cNvPr id="17" name="Picture 2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54" y="5079999"/>
            <a:ext cx="3238500" cy="1231900"/>
          </a:xfrm>
          <a:prstGeom prst="rect">
            <a:avLst/>
          </a:prstGeom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242759" y="54449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= Span</a:t>
            </a:r>
            <a:endParaRPr lang="en-US" altLang="zh-TW" sz="2800" dirty="0"/>
          </a:p>
        </p:txBody>
      </p:sp>
      <p:sp>
        <p:nvSpPr>
          <p:cNvPr id="19" name="矩形 18"/>
          <p:cNvSpPr/>
          <p:nvPr/>
        </p:nvSpPr>
        <p:spPr>
          <a:xfrm>
            <a:off x="103251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146618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62588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719691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474900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884988" y="3266077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6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>
            <a:extLst>
              <a:ext uri="{FF2B5EF4-FFF2-40B4-BE49-F238E27FC236}">
                <a16:creationId xmlns:a16="http://schemas.microsoft.com/office/drawing/2014/main" id="{78B91822-A90F-4593-A203-D6858B0EF1BD}"/>
              </a:ext>
            </a:extLst>
          </p:cNvPr>
          <p:cNvSpPr/>
          <p:nvPr/>
        </p:nvSpPr>
        <p:spPr>
          <a:xfrm rot="20638032">
            <a:off x="5994689" y="5090282"/>
            <a:ext cx="1911414" cy="12322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90A4BBB8-2302-4726-A07E-4C10CA8D1547}"/>
              </a:ext>
            </a:extLst>
          </p:cNvPr>
          <p:cNvSpPr/>
          <p:nvPr/>
        </p:nvSpPr>
        <p:spPr>
          <a:xfrm rot="20638032">
            <a:off x="4215001" y="5190275"/>
            <a:ext cx="1208986" cy="10784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940619" y="1923928"/>
                <a:ext cx="7397750" cy="31818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(a) S is contained in Span S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(b) If a finite set S’ is contained in Span S, then Span S’ is also contained in Span S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Because Span S is a subspace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(c) For any vector z, Span S = Span S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∪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{z} if and only if z belongs to the Span S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9" y="1923928"/>
                <a:ext cx="7397750" cy="3181804"/>
              </a:xfrm>
              <a:prstGeom prst="rect">
                <a:avLst/>
              </a:prstGeom>
              <a:blipFill>
                <a:blip r:embed="rId2"/>
                <a:stretch>
                  <a:fillRect l="-1071" t="-2682" r="-1071" b="-80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>
            <a:extLst>
              <a:ext uri="{FF2B5EF4-FFF2-40B4-BE49-F238E27FC236}">
                <a16:creationId xmlns:a16="http://schemas.microsoft.com/office/drawing/2014/main" id="{2DB10D1E-BCB9-4CB4-88B7-437728A2A5C5}"/>
              </a:ext>
            </a:extLst>
          </p:cNvPr>
          <p:cNvSpPr/>
          <p:nvPr/>
        </p:nvSpPr>
        <p:spPr>
          <a:xfrm rot="20638032">
            <a:off x="6203173" y="3509217"/>
            <a:ext cx="1952625" cy="8091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386F99F-A9C0-4479-89B9-C9946346D1D3}"/>
              </a:ext>
            </a:extLst>
          </p:cNvPr>
          <p:cNvSpPr/>
          <p:nvPr/>
        </p:nvSpPr>
        <p:spPr>
          <a:xfrm rot="21372973">
            <a:off x="6302607" y="3671457"/>
            <a:ext cx="1190642" cy="6577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18251" y="1799771"/>
            <a:ext cx="235494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Basis is always in its subspace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AAB7EAE-0AC0-467A-B706-11929E0A209C}"/>
              </a:ext>
            </a:extLst>
          </p:cNvPr>
          <p:cNvSpPr/>
          <p:nvPr/>
        </p:nvSpPr>
        <p:spPr>
          <a:xfrm>
            <a:off x="6890849" y="3778250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2CC99D8-DDD1-411C-A0BA-DC05DCC4BA42}"/>
              </a:ext>
            </a:extLst>
          </p:cNvPr>
          <p:cNvSpPr txBox="1"/>
          <p:nvPr/>
        </p:nvSpPr>
        <p:spPr>
          <a:xfrm>
            <a:off x="5705475" y="3283997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Span 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FEC4657-E1EF-4207-9915-063ABD23D730}"/>
              </a:ext>
            </a:extLst>
          </p:cNvPr>
          <p:cNvSpPr/>
          <p:nvPr/>
        </p:nvSpPr>
        <p:spPr>
          <a:xfrm>
            <a:off x="6710849" y="4040152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7996BB0-C88C-42E8-BF65-F37D2C55FCE7}"/>
              </a:ext>
            </a:extLst>
          </p:cNvPr>
          <p:cNvSpPr/>
          <p:nvPr/>
        </p:nvSpPr>
        <p:spPr>
          <a:xfrm>
            <a:off x="7089485" y="4016952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0C8B29-3FB0-48F6-A219-F08D782AA9AC}"/>
              </a:ext>
            </a:extLst>
          </p:cNvPr>
          <p:cNvSpPr txBox="1"/>
          <p:nvPr/>
        </p:nvSpPr>
        <p:spPr>
          <a:xfrm>
            <a:off x="7790681" y="4000332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Span S’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5F16D3A-0B65-4BD2-B407-5CB1D5660AA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432383" y="4130152"/>
            <a:ext cx="358298" cy="1010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23761AA7-7CC9-4520-B20F-83B6865BAFC6}"/>
              </a:ext>
            </a:extLst>
          </p:cNvPr>
          <p:cNvSpPr/>
          <p:nvPr/>
        </p:nvSpPr>
        <p:spPr>
          <a:xfrm>
            <a:off x="4639494" y="5453271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8430556-4040-4676-B2B0-977783E8E0E4}"/>
              </a:ext>
            </a:extLst>
          </p:cNvPr>
          <p:cNvSpPr/>
          <p:nvPr/>
        </p:nvSpPr>
        <p:spPr>
          <a:xfrm>
            <a:off x="4506144" y="5729496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A3A9B48-4BAD-4A66-9084-423D0ABC2B57}"/>
              </a:ext>
            </a:extLst>
          </p:cNvPr>
          <p:cNvSpPr/>
          <p:nvPr/>
        </p:nvSpPr>
        <p:spPr>
          <a:xfrm>
            <a:off x="4820469" y="5767596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8F0C54FD-9A6F-4DED-8812-80042EFD363D}"/>
              </a:ext>
            </a:extLst>
          </p:cNvPr>
          <p:cNvSpPr/>
          <p:nvPr/>
        </p:nvSpPr>
        <p:spPr>
          <a:xfrm>
            <a:off x="4990470" y="549634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008CF778-C171-4941-8BA6-72DF42CF0AD8}"/>
              </a:ext>
            </a:extLst>
          </p:cNvPr>
          <p:cNvSpPr/>
          <p:nvPr/>
        </p:nvSpPr>
        <p:spPr>
          <a:xfrm rot="20638032">
            <a:off x="6106356" y="5240976"/>
            <a:ext cx="1208986" cy="10784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A5E66EC5-6176-4CE7-9EDB-1A38DDA74F24}"/>
              </a:ext>
            </a:extLst>
          </p:cNvPr>
          <p:cNvSpPr/>
          <p:nvPr/>
        </p:nvSpPr>
        <p:spPr>
          <a:xfrm>
            <a:off x="6530849" y="550397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AE0B0805-F089-45EF-AEC7-D202B50E85D8}"/>
              </a:ext>
            </a:extLst>
          </p:cNvPr>
          <p:cNvSpPr/>
          <p:nvPr/>
        </p:nvSpPr>
        <p:spPr>
          <a:xfrm>
            <a:off x="6397499" y="5780197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77932C26-EEE6-4AD3-8D25-F9549C6F5B45}"/>
              </a:ext>
            </a:extLst>
          </p:cNvPr>
          <p:cNvSpPr/>
          <p:nvPr/>
        </p:nvSpPr>
        <p:spPr>
          <a:xfrm>
            <a:off x="6711824" y="5818297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734CE97-B247-461D-9A79-AF5193B47C19}"/>
              </a:ext>
            </a:extLst>
          </p:cNvPr>
          <p:cNvSpPr/>
          <p:nvPr/>
        </p:nvSpPr>
        <p:spPr>
          <a:xfrm>
            <a:off x="7440756" y="550397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F2C1BFE-5C19-4A5B-9F20-D4BE88671CA5}"/>
              </a:ext>
            </a:extLst>
          </p:cNvPr>
          <p:cNvSpPr txBox="1"/>
          <p:nvPr/>
        </p:nvSpPr>
        <p:spPr>
          <a:xfrm>
            <a:off x="5112377" y="5363139"/>
            <a:ext cx="79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B9A2514-C214-4229-BB5D-D442CFAB2209}"/>
              </a:ext>
            </a:extLst>
          </p:cNvPr>
          <p:cNvSpPr txBox="1"/>
          <p:nvPr/>
        </p:nvSpPr>
        <p:spPr>
          <a:xfrm>
            <a:off x="7370452" y="5094996"/>
            <a:ext cx="79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9" grpId="0"/>
      <p:bldP spid="5" grpId="0" animBg="1"/>
      <p:bldP spid="11" grpId="0" animBg="1"/>
      <p:bldP spid="10" grpId="0" animBg="1"/>
      <p:bldP spid="6" grpId="0" animBg="1"/>
      <p:bldP spid="7" grpId="0"/>
      <p:bldP spid="12" grpId="0" animBg="1"/>
      <p:bldP spid="13" grpId="0" animBg="1"/>
      <p:bldP spid="14" grpId="0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 A basis is the </a:t>
            </a:r>
            <a:r>
              <a:rPr lang="en-US" altLang="zh-TW" dirty="0">
                <a:solidFill>
                  <a:srgbClr val="0000FF"/>
                </a:solidFill>
              </a:rPr>
              <a:t>smallest</a:t>
            </a:r>
            <a:r>
              <a:rPr lang="en-US" altLang="zh-TW" dirty="0"/>
              <a:t> </a:t>
            </a:r>
            <a:r>
              <a:rPr lang="en-US" altLang="zh-TW" dirty="0" smtClean="0"/>
              <a:t>generating </a:t>
            </a:r>
            <a:r>
              <a:rPr lang="en-US" altLang="zh-TW" dirty="0"/>
              <a:t>set.</a:t>
            </a:r>
            <a:endParaRPr lang="zh-TW" altLang="en-US" dirty="0"/>
          </a:p>
          <a:p>
            <a:r>
              <a:rPr lang="en-US" altLang="zh-TW" dirty="0"/>
              <a:t>2. A basis is the </a:t>
            </a:r>
            <a:r>
              <a:rPr lang="en-US" altLang="zh-TW" dirty="0">
                <a:solidFill>
                  <a:srgbClr val="FF0000"/>
                </a:solidFill>
              </a:rPr>
              <a:t>largest</a:t>
            </a:r>
            <a:r>
              <a:rPr lang="en-US" altLang="zh-TW" dirty="0"/>
              <a:t> independent vector set in the subspace.</a:t>
            </a:r>
            <a:endParaRPr lang="zh-TW" altLang="en-US" dirty="0"/>
          </a:p>
          <a:p>
            <a:r>
              <a:rPr lang="en-US" altLang="zh-TW" dirty="0"/>
              <a:t>3. Any two bases for a subspace </a:t>
            </a:r>
            <a:r>
              <a:rPr lang="en-US" altLang="zh-TW" dirty="0">
                <a:solidFill>
                  <a:srgbClr val="00B050"/>
                </a:solidFill>
              </a:rPr>
              <a:t>contain the same number of vectors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sz="2800" dirty="0"/>
              <a:t>The number of vectors in a basis for a nonzero subspace V is called </a:t>
            </a:r>
            <a:r>
              <a:rPr lang="en-US" altLang="zh-TW" sz="2800" dirty="0">
                <a:solidFill>
                  <a:srgbClr val="00B050"/>
                </a:solidFill>
              </a:rPr>
              <a:t>dimension</a:t>
            </a:r>
            <a:r>
              <a:rPr lang="en-US" altLang="zh-TW" sz="2800" dirty="0"/>
              <a:t> of V (dim V).</a:t>
            </a:r>
          </a:p>
        </p:txBody>
      </p:sp>
    </p:spTree>
    <p:extLst>
      <p:ext uri="{BB962C8B-B14F-4D97-AF65-F5344CB8AC3E}">
        <p14:creationId xmlns:p14="http://schemas.microsoft.com/office/powerpoint/2010/main" val="42911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number of vectors in a basis for a subspace V is called the dimension of V, and is denoted dim V</a:t>
            </a:r>
          </a:p>
          <a:p>
            <a:pPr lvl="1"/>
            <a:r>
              <a:rPr lang="en-US" altLang="zh-TW" dirty="0"/>
              <a:t>The dimension of zero subspace is 0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503632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>
            <a:off x="827896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60097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dim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2 </a:t>
            </a:r>
            <a:r>
              <a:rPr lang="en-US" altLang="zh-TW" sz="2800" i="1" dirty="0">
                <a:sym typeface="Symbol" pitchFamily="18" charset="2"/>
              </a:rPr>
              <a:t>=2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952240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>
            <a:off x="4276504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908705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dim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3</a:t>
            </a:r>
            <a:r>
              <a:rPr lang="en-US" altLang="zh-TW" sz="2800" i="1" dirty="0">
                <a:sym typeface="Symbol" pitchFamily="18" charset="2"/>
              </a:rPr>
              <a:t>=3 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4796145" y="5049524"/>
            <a:ext cx="1175151" cy="1345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160600" y="475648"/>
            <a:ext cx="267286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Every basis of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n</a:t>
            </a:r>
            <a:r>
              <a:rPr lang="en-US" altLang="zh-TW" sz="2800" dirty="0"/>
              <a:t> has n vectors.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74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5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2129297"/>
            <a:ext cx="5642770" cy="1275871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4008597"/>
            <a:ext cx="7747001" cy="12545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57633" y="2473283"/>
            <a:ext cx="188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Find dim V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63441" y="2930204"/>
            <a:ext cx="162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V = 3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64691" y="5515148"/>
            <a:ext cx="4325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Independent vector set that generates V</a:t>
            </a:r>
            <a:endParaRPr lang="zh-TW" altLang="en-US" sz="28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207000" y="5263120"/>
            <a:ext cx="355600" cy="325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7874000" y="5255174"/>
            <a:ext cx="247171" cy="330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689486" y="5213928"/>
            <a:ext cx="37859" cy="378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055323" y="4279364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526453" y="4575366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982556" y="4903018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18772" y="3784600"/>
            <a:ext cx="4648200" cy="1478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451123" y="5538279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Basis?</a:t>
            </a:r>
            <a:endParaRPr lang="zh-TW" altLang="en-US" sz="28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3249881" y="2767232"/>
            <a:ext cx="2874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−5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AD090AE8-2844-4CCA-BF39-08CA1B62A0FB}"/>
              </a:ext>
            </a:extLst>
          </p:cNvPr>
          <p:cNvSpPr txBox="1"/>
          <p:nvPr/>
        </p:nvSpPr>
        <p:spPr>
          <a:xfrm>
            <a:off x="8546866" y="5834"/>
            <a:ext cx="5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07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 animBg="1"/>
      <p:bldP spid="17" grpId="0" animBg="1"/>
      <p:bldP spid="18" grpId="0" animBg="1"/>
      <p:bldP spid="9" grpId="0" animBg="1"/>
      <p:bldP spid="1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3C918-5CB6-4A64-90DB-C6322986B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Subspaces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7CDA62-6252-4CDF-8A83-054EF2B18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(</a:t>
            </a:r>
            <a:r>
              <a:rPr lang="en-US" altLang="zh-TW" sz="3600" dirty="0"/>
              <a:t>Chapter </a:t>
            </a:r>
            <a:r>
              <a:rPr lang="en-US" altLang="zh-TW" sz="3600" dirty="0" smtClean="0"/>
              <a:t>4.1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558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</a:t>
            </a:r>
            <a:r>
              <a:rPr lang="en-US" altLang="zh-TW"/>
              <a:t>from Theorems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1900" y="3158813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smallest </a:t>
            </a:r>
            <a:r>
              <a:rPr lang="en-US" altLang="zh-TW" sz="2800" dirty="0" smtClean="0"/>
              <a:t>generating </a:t>
            </a:r>
            <a:r>
              <a:rPr lang="en-US" altLang="zh-TW" sz="2800" dirty="0"/>
              <a:t>set.</a:t>
            </a:r>
            <a:endParaRPr lang="zh-TW" alt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5649" y="3684036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cs typeface="Script MT Bold"/>
              </a:rPr>
              <a:t>A vector set generates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must contain at least </a:t>
            </a:r>
            <a:r>
              <a:rPr lang="en-US" altLang="zh-TW" sz="2400" i="1" dirty="0"/>
              <a:t>m</a:t>
            </a:r>
            <a:r>
              <a:rPr lang="en-US" altLang="zh-TW" sz="2400" dirty="0"/>
              <a:t> vectors.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1737" y="2332190"/>
            <a:ext cx="4704544" cy="6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have a basis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en-US" altLang="zh-TW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55649" y="4294856"/>
            <a:ext cx="652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Because a basis is the smallest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set 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99777" y="4737333"/>
            <a:ext cx="640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Any other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set has at least </a:t>
            </a:r>
            <a:r>
              <a:rPr lang="en-US" altLang="zh-TW" sz="2400" i="1" dirty="0"/>
              <a:t>m</a:t>
            </a:r>
            <a:r>
              <a:rPr lang="en-US" altLang="zh-TW" sz="2400" dirty="0"/>
              <a:t> vectors.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81167" y="5307421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95181" y="5839106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cs typeface="Script MT Bold"/>
              </a:rPr>
              <a:t>Any independent vector set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  </a:t>
            </a:r>
            <a:r>
              <a:rPr lang="en-US" altLang="zh-TW" sz="2400" dirty="0">
                <a:sym typeface="Symbol" pitchFamily="18" charset="2"/>
              </a:rPr>
              <a:t>contain </a:t>
            </a:r>
            <a:r>
              <a:rPr lang="en-US" altLang="zh-TW" sz="2400" dirty="0"/>
              <a:t>at most m vectors.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B4D0BDD-0FD2-4B4E-9527-DE0832D8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771" y="2823153"/>
            <a:ext cx="1815655" cy="6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b="1" dirty="0">
                <a:latin typeface="Script MT Bold"/>
                <a:cs typeface="Script MT Bold"/>
              </a:rPr>
              <a:t>dim</a:t>
            </a:r>
            <a:r>
              <a:rPr lang="en-US" altLang="zh-TW" sz="2400" dirty="0">
                <a:latin typeface="Script MT Bold"/>
                <a:cs typeface="Script MT Bold"/>
              </a:rPr>
              <a:t> 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= m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4B6628-0665-4D8C-82CB-E57FAC628172}"/>
              </a:ext>
            </a:extLst>
          </p:cNvPr>
          <p:cNvSpPr/>
          <p:nvPr/>
        </p:nvSpPr>
        <p:spPr>
          <a:xfrm>
            <a:off x="471900" y="1519144"/>
            <a:ext cx="8337526" cy="8701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bg1"/>
                </a:solidFill>
              </a:rPr>
              <a:t>Any two bases for a subspace contain the same number of vectors.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1D2D35C-B6B2-44E6-8588-48E3EDCC11E0}"/>
              </a:ext>
            </a:extLst>
          </p:cNvPr>
          <p:cNvSpPr txBox="1"/>
          <p:nvPr/>
        </p:nvSpPr>
        <p:spPr>
          <a:xfrm>
            <a:off x="4849347" y="2507186"/>
            <a:ext cx="352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bases have m vectors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15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  <p:bldP spid="13" grpId="0" animBg="1"/>
      <p:bldP spid="14" grpId="0"/>
      <p:bldP spid="12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E14454-F3E1-49BE-A22A-ACA4D056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25B352-4872-4BB7-995F-8205424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F038B5-E3B1-43BE-A6FE-166DAE72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9" y="491077"/>
            <a:ext cx="7876311" cy="5875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0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73E3B-17CB-4668-B4C7-E20BAE40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17E476-767C-4356-9625-396E0AF76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5D71DD-E18D-439D-9A99-4000ED0B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382364"/>
            <a:ext cx="8161867" cy="6093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8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D1C25-E1F8-403A-AA9E-64CA6DFA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9FE903-4173-4791-86FA-DEB6139C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17EECC8-837C-4468-9F33-E5CE0FA1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1" y="494026"/>
            <a:ext cx="8259757" cy="6131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3755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smallest </a:t>
            </a:r>
            <a:r>
              <a:rPr lang="en-US" altLang="zh-TW" sz="2800" dirty="0" smtClean="0"/>
              <a:t>generating </a:t>
            </a:r>
            <a:r>
              <a:rPr lang="en-US" altLang="zh-TW" sz="2800" dirty="0"/>
              <a:t>set.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8650" y="255260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there is a </a:t>
            </a:r>
            <a:r>
              <a:rPr lang="en-US" altLang="zh-TW" sz="2800" dirty="0" smtClean="0"/>
              <a:t>generating </a:t>
            </a:r>
            <a:r>
              <a:rPr lang="en-US" altLang="zh-TW" sz="2800" dirty="0"/>
              <a:t>set S for subspace V,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59457" y="3135004"/>
            <a:ext cx="7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size of basis for V is smaller than or equal to S.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59457" y="4516955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There is a basis containing in any </a:t>
            </a:r>
            <a:r>
              <a:rPr lang="en-US" altLang="zh-TW" sz="2800" dirty="0" smtClean="0"/>
              <a:t>generating </a:t>
            </a:r>
            <a:r>
              <a:rPr lang="en-US" altLang="zh-TW" sz="2800" dirty="0"/>
              <a:t>set S.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59457" y="5428489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50" y="4059627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0000FF"/>
                </a:solidFill>
              </a:rPr>
              <a:t>Reduction Theorem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 – Reduction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5513" y="1820822"/>
            <a:ext cx="7292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generating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心中都有一個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650" y="3539416"/>
            <a:ext cx="825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Suppose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= {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} is a </a:t>
            </a:r>
            <a:r>
              <a:rPr lang="en-US" altLang="zh-TW" sz="2800" dirty="0" smtClean="0">
                <a:sym typeface="Symbol" pitchFamily="18" charset="2"/>
              </a:rPr>
              <a:t>generating </a:t>
            </a:r>
            <a:r>
              <a:rPr lang="en-US" altLang="zh-TW" sz="2800" dirty="0">
                <a:sym typeface="Symbol" pitchFamily="18" charset="2"/>
              </a:rPr>
              <a:t>set of subspace V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Subspace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6591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4401430" y="4516606"/>
            <a:ext cx="3520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Let </a:t>
            </a:r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 = [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dirty="0">
                <a:sym typeface="MT Extra" pitchFamily="18" charset="2"/>
              </a:rPr>
              <a:t>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 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719226" y="5960116"/>
            <a:ext cx="19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Subset of </a:t>
            </a:r>
            <a:r>
              <a:rPr lang="en-US" altLang="zh-TW" sz="2800" dirty="0">
                <a:solidFill>
                  <a:srgbClr val="FF0000"/>
                </a:solidFill>
                <a:latin typeface="Script MT Bold"/>
                <a:cs typeface="Script MT Bold"/>
                <a:sym typeface="Symbol" pitchFamily="18" charset="2"/>
              </a:rPr>
              <a:t>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8650" y="2561619"/>
            <a:ext cx="793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398242" y="5524962"/>
            <a:ext cx="4395141" cy="954107"/>
            <a:chOff x="1457755" y="5429557"/>
            <a:chExt cx="4395141" cy="954107"/>
          </a:xfrm>
        </p:grpSpPr>
        <p:sp>
          <p:nvSpPr>
            <p:cNvPr id="3" name="向右箭號 2"/>
            <p:cNvSpPr/>
            <p:nvPr/>
          </p:nvSpPr>
          <p:spPr>
            <a:xfrm>
              <a:off x="1457755" y="5657884"/>
              <a:ext cx="741872" cy="4974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97517" y="5429557"/>
              <a:ext cx="34553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The basis of Col A is the pivot columns of A</a:t>
              </a:r>
              <a:endParaRPr lang="zh-TW" altLang="en-US" sz="28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3964608" y="5983199"/>
            <a:ext cx="2754618" cy="477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9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 – Reduction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Subspace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593" t="-24590" r="-263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32" r="-526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62" r="-607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66" y="5289744"/>
            <a:ext cx="3019340" cy="1301671"/>
          </a:xfrm>
          <a:prstGeom prst="rect">
            <a:avLst/>
          </a:prstGeom>
        </p:spPr>
      </p:pic>
      <p:pic>
        <p:nvPicPr>
          <p:cNvPr id="13" name="Picture 24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6" y="5289745"/>
            <a:ext cx="3234049" cy="1301671"/>
          </a:xfrm>
          <a:prstGeom prst="rect">
            <a:avLst/>
          </a:prstGeom>
        </p:spPr>
      </p:pic>
      <p:pic>
        <p:nvPicPr>
          <p:cNvPr id="14" name="Picture 26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4" y="2582871"/>
            <a:ext cx="3238500" cy="1231900"/>
          </a:xfrm>
          <a:prstGeom prst="rect">
            <a:avLst/>
          </a:prstGeom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499429" y="2947857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= Span</a:t>
            </a:r>
            <a:endParaRPr lang="en-US" altLang="zh-TW" sz="2800" dirty="0"/>
          </a:p>
        </p:txBody>
      </p:sp>
      <p:sp>
        <p:nvSpPr>
          <p:cNvPr id="16" name="向右箭號 15"/>
          <p:cNvSpPr/>
          <p:nvPr/>
        </p:nvSpPr>
        <p:spPr>
          <a:xfrm>
            <a:off x="4422336" y="5770377"/>
            <a:ext cx="1027523" cy="453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104" y="5390818"/>
            <a:ext cx="129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390539" y="4628997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Generating </a:t>
            </a:r>
            <a:r>
              <a:rPr lang="en-US" altLang="zh-TW" sz="2400" dirty="0"/>
              <a:t>set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59499" y="3772325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Smallest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set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675084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474573" y="5300980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877008" y="5300980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56814" y="5300980"/>
            <a:ext cx="514748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316536" y="5300980"/>
            <a:ext cx="492413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875109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D000483-DCC7-4AE5-AA67-E4E53F79AF91}"/>
              </a:ext>
            </a:extLst>
          </p:cNvPr>
          <p:cNvSpPr txBox="1"/>
          <p:nvPr/>
        </p:nvSpPr>
        <p:spPr>
          <a:xfrm>
            <a:off x="925513" y="1820822"/>
            <a:ext cx="7292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generating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心中都有一個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91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2804528"/>
            <a:ext cx="788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the size of basis is k, then you cannot find more than k </a:t>
            </a:r>
            <a:r>
              <a:rPr lang="en-US" altLang="zh-TW" sz="2400" b="1" i="1" u="sng" dirty="0"/>
              <a:t>independent</a:t>
            </a:r>
            <a:r>
              <a:rPr lang="en-US" altLang="zh-TW" sz="2400" dirty="0"/>
              <a:t> vectors in the subspace.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4475212"/>
            <a:ext cx="747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an independent vector set S in the space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0699" y="4933332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can be extended to a basis by adding more vectors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8650" y="3882510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FF0000"/>
                </a:solidFill>
              </a:rPr>
              <a:t>Extension Theorem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6377618A-0B99-4C04-8D36-CD6B4ACB4FEF}"/>
              </a:ext>
            </a:extLst>
          </p:cNvPr>
          <p:cNvGrpSpPr/>
          <p:nvPr/>
        </p:nvGrpSpPr>
        <p:grpSpPr>
          <a:xfrm>
            <a:off x="6820930" y="3429000"/>
            <a:ext cx="2063578" cy="2680353"/>
            <a:chOff x="6820930" y="3429000"/>
            <a:chExt cx="2063578" cy="2680353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F309136C-AE8B-414E-A753-D01561DABB40}"/>
                </a:ext>
              </a:extLst>
            </p:cNvPr>
            <p:cNvSpPr/>
            <p:nvPr/>
          </p:nvSpPr>
          <p:spPr>
            <a:xfrm>
              <a:off x="6820930" y="3429000"/>
              <a:ext cx="2063578" cy="25887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7CF6299-C612-4267-AB33-F7789C242CDA}"/>
                </a:ext>
              </a:extLst>
            </p:cNvPr>
            <p:cNvSpPr txBox="1"/>
            <p:nvPr/>
          </p:nvSpPr>
          <p:spPr>
            <a:xfrm>
              <a:off x="8515350" y="5647688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V</a:t>
              </a:r>
              <a:endParaRPr lang="zh-TW" altLang="en-US" sz="2400" dirty="0"/>
            </a:p>
          </p:txBody>
        </p:sp>
      </p:grpSp>
      <p:sp>
        <p:nvSpPr>
          <p:cNvPr id="22" name="橢圓 21">
            <a:extLst>
              <a:ext uri="{FF2B5EF4-FFF2-40B4-BE49-F238E27FC236}">
                <a16:creationId xmlns:a16="http://schemas.microsoft.com/office/drawing/2014/main" id="{1295AA8B-7E66-4E2E-961B-D9B667A2E1B7}"/>
              </a:ext>
            </a:extLst>
          </p:cNvPr>
          <p:cNvSpPr/>
          <p:nvPr/>
        </p:nvSpPr>
        <p:spPr>
          <a:xfrm>
            <a:off x="6963446" y="4624671"/>
            <a:ext cx="1031789" cy="10572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2 – Extension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66941" y="1504892"/>
            <a:ext cx="681011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Independent set: 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我不是一個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就是正在成為一個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7641" y="2886612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 independent vector set S (elements of S are in V)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7642" y="250862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There is a subspace V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7641" y="3268591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= V, then S is a basis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7642" y="3730256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≠ V, find 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in V, but not in Span S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= 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{v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} is still an independent set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blipFill>
                <a:blip r:embed="rId2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87642" y="4718602"/>
            <a:ext cx="5386532" cy="46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= V, then S is a basis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87641" y="5186023"/>
            <a:ext cx="552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≠ V, find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in V, but not in Span S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= 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{v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} is still an independent set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blipFill>
                <a:blip r:embed="rId3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4331306" y="6141172"/>
            <a:ext cx="424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will find the basis in the end.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29820" y="6106717"/>
            <a:ext cx="132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……</a:t>
            </a:r>
            <a:endParaRPr lang="zh-TW" altLang="en-US" sz="2400" b="1" dirty="0"/>
          </a:p>
        </p:txBody>
      </p:sp>
      <p:sp>
        <p:nvSpPr>
          <p:cNvPr id="9" name="左大括弧 8"/>
          <p:cNvSpPr/>
          <p:nvPr/>
        </p:nvSpPr>
        <p:spPr>
          <a:xfrm>
            <a:off x="510661" y="3318918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>
            <a:off x="510661" y="4733394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6C311395-50EC-4860-B923-98AE14773894}"/>
              </a:ext>
            </a:extLst>
          </p:cNvPr>
          <p:cNvSpPr/>
          <p:nvPr/>
        </p:nvSpPr>
        <p:spPr>
          <a:xfrm>
            <a:off x="6845984" y="3735866"/>
            <a:ext cx="1365105" cy="21298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9C698BB-FD85-4E7D-9079-0BE6D4AF6AE3}"/>
              </a:ext>
            </a:extLst>
          </p:cNvPr>
          <p:cNvGrpSpPr/>
          <p:nvPr/>
        </p:nvGrpSpPr>
        <p:grpSpPr>
          <a:xfrm>
            <a:off x="7224583" y="4999121"/>
            <a:ext cx="509515" cy="410659"/>
            <a:chOff x="6890950" y="365126"/>
            <a:chExt cx="509515" cy="410659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AAD603C1-AD17-4605-A87D-4DAFA237293F}"/>
                </a:ext>
              </a:extLst>
            </p:cNvPr>
            <p:cNvSpPr/>
            <p:nvPr/>
          </p:nvSpPr>
          <p:spPr>
            <a:xfrm>
              <a:off x="7055708" y="36512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5C6F0EFC-103E-4449-8AAB-D92DC0522B8F}"/>
                </a:ext>
              </a:extLst>
            </p:cNvPr>
            <p:cNvSpPr/>
            <p:nvPr/>
          </p:nvSpPr>
          <p:spPr>
            <a:xfrm>
              <a:off x="7220465" y="579311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25EEC3EC-C958-419A-B5F3-018C5EC41DA4}"/>
                </a:ext>
              </a:extLst>
            </p:cNvPr>
            <p:cNvSpPr/>
            <p:nvPr/>
          </p:nvSpPr>
          <p:spPr>
            <a:xfrm>
              <a:off x="6890950" y="59578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橢圓 22">
            <a:extLst>
              <a:ext uri="{FF2B5EF4-FFF2-40B4-BE49-F238E27FC236}">
                <a16:creationId xmlns:a16="http://schemas.microsoft.com/office/drawing/2014/main" id="{48EA4C9C-2629-4715-8D8A-60CC91992D70}"/>
              </a:ext>
            </a:extLst>
          </p:cNvPr>
          <p:cNvSpPr/>
          <p:nvPr/>
        </p:nvSpPr>
        <p:spPr>
          <a:xfrm>
            <a:off x="7569341" y="415284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74CEDBCD-69D2-4CD7-8CBF-D6416B71AC77}"/>
              </a:ext>
            </a:extLst>
          </p:cNvPr>
          <p:cNvSpPr/>
          <p:nvPr/>
        </p:nvSpPr>
        <p:spPr>
          <a:xfrm>
            <a:off x="8376651" y="481187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7" grpId="0"/>
      <p:bldP spid="8" grpId="0"/>
      <p:bldP spid="10" grpId="0"/>
      <p:bldP spid="6" grpId="0"/>
      <p:bldP spid="11" grpId="0"/>
      <p:bldP spid="12" grpId="0"/>
      <p:bldP spid="13" grpId="0"/>
      <p:bldP spid="14" grpId="0"/>
      <p:bldP spid="15" grpId="0"/>
      <p:bldP spid="9" grpId="0" animBg="1"/>
      <p:bldP spid="16" grpId="0" animBg="1"/>
      <p:bldP spid="25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two bases of a subspace V contain the same number of vectors</a:t>
            </a:r>
            <a:endParaRPr lang="zh-TW" altLang="en-US" dirty="0"/>
          </a:p>
        </p:txBody>
      </p:sp>
      <p:sp>
        <p:nvSpPr>
          <p:cNvPr id="8" name="Rectangle 1"/>
          <p:cNvSpPr/>
          <p:nvPr/>
        </p:nvSpPr>
        <p:spPr>
          <a:xfrm>
            <a:off x="547980" y="6100116"/>
            <a:ext cx="772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 Reversing the roles of the two bases one has </a:t>
            </a:r>
            <a:r>
              <a:rPr lang="en-US" altLang="zh-TW" sz="2400" i="1" dirty="0"/>
              <a:t>k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43365" y="180460"/>
            <a:ext cx="200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Textbook P245</a:t>
            </a:r>
            <a:endParaRPr lang="zh-TW" alt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7097" y="2691706"/>
            <a:ext cx="7830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Suppose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and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w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w</a:t>
            </a:r>
            <a:r>
              <a:rPr lang="en-US" altLang="zh-TW" sz="2400" i="1" baseline="-25000" dirty="0" err="1">
                <a:sym typeface="Symbol" pitchFamily="18" charset="2"/>
              </a:rPr>
              <a:t>p</a:t>
            </a:r>
            <a:r>
              <a:rPr lang="en-US" altLang="zh-TW" sz="2400" dirty="0">
                <a:sym typeface="Symbol" pitchFamily="18" charset="2"/>
              </a:rPr>
              <a:t>}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are two bases of </a:t>
            </a:r>
            <a:r>
              <a:rPr lang="en-US" altLang="zh-TW" sz="2400" i="1" dirty="0"/>
              <a:t>V</a:t>
            </a:r>
            <a:r>
              <a:rPr lang="en-US" altLang="zh-TW" sz="2400" dirty="0"/>
              <a:t>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7097" y="3153371"/>
            <a:ext cx="525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[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u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/>
              <a:t>] and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[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].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87097" y="3678726"/>
            <a:ext cx="8077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Since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spans 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,  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 err="1">
                <a:solidFill>
                  <a:srgbClr val="000000"/>
                </a:solidFill>
                <a:sym typeface="Symbol" pitchFamily="18" charset="2"/>
              </a:rPr>
              <a:t>s.t.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i="1" dirty="0" err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/>
              <a:t> =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/>
              <a:t> for all </a:t>
            </a:r>
            <a:r>
              <a:rPr lang="en-US" altLang="zh-TW" sz="2400" i="1" dirty="0" err="1"/>
              <a:t>i</a:t>
            </a:r>
            <a:r>
              <a:rPr lang="en-US" altLang="zh-TW" sz="2400" dirty="0"/>
              <a:t>           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3392" y="4179061"/>
            <a:ext cx="40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/>
              <a:t>[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</a:t>
            </a:r>
          </a:p>
        </p:txBody>
      </p:sp>
      <p:sp>
        <p:nvSpPr>
          <p:cNvPr id="21" name="矩形 20"/>
          <p:cNvSpPr/>
          <p:nvPr/>
        </p:nvSpPr>
        <p:spPr>
          <a:xfrm>
            <a:off x="4457876" y="4192459"/>
            <a:ext cx="162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AC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B</a:t>
            </a:r>
            <a:endParaRPr lang="en-US" altLang="zh-TW" sz="2400" dirty="0"/>
          </a:p>
        </p:txBody>
      </p:sp>
      <p:sp>
        <p:nvSpPr>
          <p:cNvPr id="24" name="Rectangle 1"/>
          <p:cNvSpPr/>
          <p:nvPr/>
        </p:nvSpPr>
        <p:spPr>
          <a:xfrm>
            <a:off x="624308" y="5166739"/>
            <a:ext cx="4346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 is independent vector set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92" y="4640726"/>
            <a:ext cx="681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Suppose </a:t>
            </a:r>
            <a:r>
              <a:rPr lang="en-US" altLang="zh-TW" sz="2400" i="1" dirty="0" err="1"/>
              <a:t>C</a:t>
            </a:r>
            <a:r>
              <a:rPr lang="en-US" altLang="zh-TW" sz="2400" b="1" dirty="0" err="1"/>
              <a:t>x</a:t>
            </a:r>
            <a:r>
              <a:rPr lang="en-US" altLang="zh-TW" sz="240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dirty="0"/>
              <a:t> for some </a:t>
            </a:r>
            <a:r>
              <a:rPr lang="en-US" altLang="zh-TW" sz="2400" b="1" dirty="0"/>
              <a:t>x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p</a:t>
            </a:r>
            <a:endParaRPr lang="en-US" altLang="zh-TW" sz="2400" dirty="0"/>
          </a:p>
        </p:txBody>
      </p:sp>
      <p:sp>
        <p:nvSpPr>
          <p:cNvPr id="20" name="矩形 19"/>
          <p:cNvSpPr/>
          <p:nvPr/>
        </p:nvSpPr>
        <p:spPr>
          <a:xfrm>
            <a:off x="4653561" y="4661130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/>
              <a:t> </a:t>
            </a:r>
            <a:r>
              <a:rPr lang="en-US" altLang="zh-TW" sz="2400" i="1" dirty="0" err="1">
                <a:sym typeface="Symbol" pitchFamily="18" charset="2"/>
              </a:rPr>
              <a:t>AC</a:t>
            </a:r>
            <a:r>
              <a:rPr lang="en-US" altLang="zh-TW" sz="2400" b="1" dirty="0" err="1">
                <a:sym typeface="Symbol" pitchFamily="18" charset="2"/>
              </a:rPr>
              <a:t>x</a:t>
            </a:r>
            <a:r>
              <a:rPr lang="en-US" altLang="zh-TW" sz="2400" b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i="1" dirty="0"/>
              <a:t> </a:t>
            </a:r>
            <a:r>
              <a:rPr lang="en-US" altLang="zh-TW" sz="2400" i="1" dirty="0" err="1"/>
              <a:t>B</a:t>
            </a:r>
            <a:r>
              <a:rPr lang="en-US" altLang="zh-TW" sz="2400" b="1" dirty="0" err="1"/>
              <a:t>x</a:t>
            </a:r>
            <a:r>
              <a:rPr lang="en-US" altLang="zh-TW" sz="2400" dirty="0">
                <a:sym typeface="Symbol" pitchFamily="18" charset="2"/>
              </a:rPr>
              <a:t> =</a:t>
            </a:r>
            <a:r>
              <a:rPr lang="en-US" altLang="zh-TW" sz="2400" dirty="0"/>
              <a:t> </a:t>
            </a:r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22" name="矩形 21"/>
          <p:cNvSpPr/>
          <p:nvPr/>
        </p:nvSpPr>
        <p:spPr>
          <a:xfrm>
            <a:off x="4120774" y="5174593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/>
              <a:t>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25" name="矩形 24"/>
          <p:cNvSpPr/>
          <p:nvPr/>
        </p:nvSpPr>
        <p:spPr>
          <a:xfrm>
            <a:off x="5208594" y="5166739"/>
            <a:ext cx="3935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are independent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623392" y="5612750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1708388" y="5638451"/>
            <a:ext cx="343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k</a:t>
            </a:r>
            <a:endParaRPr lang="en-US" altLang="zh-TW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53B3E67-9C60-48C0-809E-3C65C4FB0CDB}"/>
              </a:ext>
            </a:extLst>
          </p:cNvPr>
          <p:cNvGrpSpPr/>
          <p:nvPr/>
        </p:nvGrpSpPr>
        <p:grpSpPr>
          <a:xfrm>
            <a:off x="4580798" y="511187"/>
            <a:ext cx="1952625" cy="1068715"/>
            <a:chOff x="4056850" y="453816"/>
            <a:chExt cx="1952625" cy="1068715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F08865C6-4C09-4CB0-8A77-7E24CF0DD640}"/>
                </a:ext>
              </a:extLst>
            </p:cNvPr>
            <p:cNvSpPr/>
            <p:nvPr/>
          </p:nvSpPr>
          <p:spPr>
            <a:xfrm rot="12529395">
              <a:off x="4056850" y="453816"/>
              <a:ext cx="1952625" cy="10687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5460E61-C63C-4083-97F1-448D1CE9643A}"/>
                </a:ext>
              </a:extLst>
            </p:cNvPr>
            <p:cNvGrpSpPr/>
            <p:nvPr/>
          </p:nvGrpSpPr>
          <p:grpSpPr>
            <a:xfrm>
              <a:off x="4222391" y="464140"/>
              <a:ext cx="1644592" cy="1026406"/>
              <a:chOff x="4222391" y="464140"/>
              <a:chExt cx="1644592" cy="1026406"/>
            </a:xfrm>
          </p:grpSpPr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A38E41E2-4409-4D81-81C3-EC247A604414}"/>
                  </a:ext>
                </a:extLst>
              </p:cNvPr>
              <p:cNvSpPr/>
              <p:nvPr/>
            </p:nvSpPr>
            <p:spPr>
              <a:xfrm rot="21372973">
                <a:off x="4655935" y="832795"/>
                <a:ext cx="1190642" cy="65775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399A5EE-CC64-49BF-99BB-12FEEADCC066}"/>
                  </a:ext>
                </a:extLst>
              </p:cNvPr>
              <p:cNvSpPr txBox="1"/>
              <p:nvPr/>
            </p:nvSpPr>
            <p:spPr>
              <a:xfrm>
                <a:off x="4222391" y="464140"/>
                <a:ext cx="109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Null B</a:t>
                </a:r>
                <a:endParaRPr lang="zh-TW" altLang="en-US" sz="2400" dirty="0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3C63DDB-BA13-4236-95EC-C55BC566A683}"/>
                  </a:ext>
                </a:extLst>
              </p:cNvPr>
              <p:cNvSpPr txBox="1"/>
              <p:nvPr/>
            </p:nvSpPr>
            <p:spPr>
              <a:xfrm>
                <a:off x="4771608" y="952830"/>
                <a:ext cx="109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Null C</a:t>
                </a:r>
                <a:endParaRPr lang="zh-TW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10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/>
      <p:bldP spid="24" grpId="0"/>
      <p:bldP spid="14" grpId="0"/>
      <p:bldP spid="20" grpId="0"/>
      <p:bldP spid="22" grpId="0"/>
      <p:bldP spid="25" grpId="0"/>
      <p:bldP spid="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vector set V is called a </a:t>
            </a:r>
            <a:r>
              <a:rPr lang="en-US" altLang="zh-TW" dirty="0">
                <a:solidFill>
                  <a:srgbClr val="FF0000"/>
                </a:solidFill>
              </a:rPr>
              <a:t>subspace</a:t>
            </a:r>
            <a:r>
              <a:rPr lang="en-US" altLang="zh-TW" dirty="0"/>
              <a:t> </a:t>
            </a:r>
            <a:r>
              <a:rPr lang="en-US" altLang="zh-TW" dirty="0" smtClean="0"/>
              <a:t> of a vector space W if </a:t>
            </a:r>
            <a:r>
              <a:rPr lang="en-US" altLang="zh-TW" dirty="0"/>
              <a:t>it has the following three properties:</a:t>
            </a:r>
          </a:p>
          <a:p>
            <a:r>
              <a:rPr lang="en-US" altLang="zh-TW" dirty="0"/>
              <a:t>1. The zero vector </a:t>
            </a:r>
            <a:r>
              <a:rPr lang="en-US" altLang="zh-TW" b="1" dirty="0"/>
              <a:t>0</a:t>
            </a:r>
            <a:r>
              <a:rPr lang="en-US" altLang="zh-TW" dirty="0"/>
              <a:t> belongs to V</a:t>
            </a:r>
          </a:p>
          <a:p>
            <a:r>
              <a:rPr lang="en-US" altLang="zh-TW" dirty="0"/>
              <a:t>2. 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w</a:t>
            </a:r>
            <a:r>
              <a:rPr lang="en-US" altLang="zh-TW" dirty="0"/>
              <a:t> belong to V, then </a:t>
            </a:r>
            <a:r>
              <a:rPr lang="en-US" altLang="zh-TW" b="1" dirty="0" err="1"/>
              <a:t>u+w</a:t>
            </a:r>
            <a:r>
              <a:rPr lang="en-US" altLang="zh-TW" dirty="0"/>
              <a:t> belongs to V</a:t>
            </a:r>
          </a:p>
          <a:p>
            <a:endParaRPr lang="en-US" altLang="zh-TW" dirty="0"/>
          </a:p>
          <a:p>
            <a:r>
              <a:rPr lang="en-US" altLang="zh-TW" dirty="0"/>
              <a:t>3. If </a:t>
            </a:r>
            <a:r>
              <a:rPr lang="en-US" altLang="zh-TW" b="1" dirty="0"/>
              <a:t>u</a:t>
            </a:r>
            <a:r>
              <a:rPr lang="en-US" altLang="zh-TW" dirty="0"/>
              <a:t> belongs to V, and c is a scalar, then c</a:t>
            </a:r>
            <a:r>
              <a:rPr lang="en-US" altLang="zh-TW" b="1" dirty="0"/>
              <a:t>u</a:t>
            </a:r>
            <a:r>
              <a:rPr lang="en-US" altLang="zh-TW" dirty="0"/>
              <a:t> belongs to V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02050" y="3739684"/>
            <a:ext cx="48133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(vector) addition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5263" y="4829716"/>
            <a:ext cx="549008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scalar multiplication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63757" y="5675539"/>
            <a:ext cx="549008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2+3 is linear combination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82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</a:t>
            </a:r>
            <a:r>
              <a:rPr lang="en-US" altLang="zh-TW" dirty="0" smtClean="0"/>
              <a:t>4.9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If V and W are subspaces of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with V contained in W, then dim V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/>
                  <a:t> dim W</a:t>
                </a:r>
              </a:p>
              <a:p>
                <a:r>
                  <a:rPr lang="en-US" altLang="zh-TW" dirty="0"/>
                  <a:t>If dim V = dim W, V=W </a:t>
                </a:r>
              </a:p>
              <a:p>
                <a:r>
                  <a:rPr lang="en-US" altLang="zh-TW" dirty="0"/>
                  <a:t>Proof: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80860" y="3623797"/>
            <a:ext cx="523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a basis of V, V in W, 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in W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80860" y="4687661"/>
            <a:ext cx="71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By extension theorem, 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in the basis of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96615" y="4687661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TW" sz="2400" dirty="0"/>
                  <a:t>dim V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z="2400" dirty="0"/>
                  <a:t> dim W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15" y="4687661"/>
                <a:ext cx="2819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46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380860" y="5167776"/>
            <a:ext cx="281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If dim V = dim W =k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787158" y="5551191"/>
            <a:ext cx="70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a linear independent set in W, with k elements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744428" y="6061237"/>
            <a:ext cx="313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It is also the span of W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64630" y="4107760"/>
            <a:ext cx="482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an independent set in W</a:t>
            </a:r>
          </a:p>
        </p:txBody>
      </p:sp>
      <p:sp>
        <p:nvSpPr>
          <p:cNvPr id="20" name="向右箭號 19"/>
          <p:cNvSpPr/>
          <p:nvPr/>
        </p:nvSpPr>
        <p:spPr>
          <a:xfrm>
            <a:off x="6193379" y="4741932"/>
            <a:ext cx="418873" cy="3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1" name="向右箭號 20"/>
          <p:cNvSpPr/>
          <p:nvPr/>
        </p:nvSpPr>
        <p:spPr>
          <a:xfrm>
            <a:off x="5325555" y="6127289"/>
            <a:ext cx="418873" cy="3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5" name="向右箭號 14"/>
          <p:cNvSpPr/>
          <p:nvPr/>
        </p:nvSpPr>
        <p:spPr>
          <a:xfrm>
            <a:off x="4253229" y="4159264"/>
            <a:ext cx="418873" cy="3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6551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6" grpId="0"/>
      <p:bldP spid="17" grpId="0"/>
      <p:bldP spid="9" grpId="0"/>
      <p:bldP spid="20" grpId="0" animBg="1"/>
      <p:bldP spid="21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f/Linear_subspaces_with_shading.svg/2000px-Linear_subspaces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5" y="999670"/>
            <a:ext cx="7965926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09021" y="631123"/>
            <a:ext cx="75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is the only 3-dim subspace of itself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36556" y="1229511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98156" y="1572262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W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59751" y="4150064"/>
            <a:ext cx="29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4470375" y="4015128"/>
            <a:ext cx="178752" cy="178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674505" y="2482359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u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024304" y="320569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v</a:t>
            </a:r>
            <a:endParaRPr lang="zh-TW" altLang="en-US" sz="2800" b="1" dirty="0"/>
          </a:p>
        </p:txBody>
      </p:sp>
      <p:cxnSp>
        <p:nvCxnSpPr>
          <p:cNvPr id="12" name="直線單箭頭接點 11"/>
          <p:cNvCxnSpPr>
            <a:endCxn id="11" idx="1"/>
          </p:cNvCxnSpPr>
          <p:nvPr/>
        </p:nvCxnSpPr>
        <p:spPr>
          <a:xfrm flipV="1">
            <a:off x="4674505" y="3467300"/>
            <a:ext cx="1349799" cy="5478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4629946" y="2827049"/>
            <a:ext cx="446835" cy="11121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44672" y="2967613"/>
            <a:ext cx="256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0-dim subspace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042725" y="5351056"/>
            <a:ext cx="314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1-dim subspace with basis {u}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23595" y="1991584"/>
            <a:ext cx="295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2-dim subspace with basis {</a:t>
            </a:r>
            <a:r>
              <a:rPr lang="en-US" altLang="zh-TW" sz="2400" dirty="0" err="1"/>
              <a:t>u,v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cxnSp>
        <p:nvCxnSpPr>
          <p:cNvPr id="13" name="直線單箭頭接點 12"/>
          <p:cNvCxnSpPr>
            <a:stCxn id="6" idx="2"/>
          </p:cNvCxnSpPr>
          <p:nvPr/>
        </p:nvCxnSpPr>
        <p:spPr>
          <a:xfrm flipH="1" flipV="1">
            <a:off x="1775653" y="3436532"/>
            <a:ext cx="2694722" cy="667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4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  <p:bldP spid="10" grpId="0"/>
      <p:bldP spid="11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If  B=</a:t>
            </a:r>
            <a:r>
              <a:rPr lang="en-US" altLang="zh-TW" dirty="0">
                <a:sym typeface="Symbol" pitchFamily="18" charset="2"/>
              </a:rPr>
              <a:t> {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err="1"/>
              <a:t>u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} is a basis for vector space S, then </a:t>
            </a:r>
            <a:r>
              <a:rPr lang="en-US" altLang="zh-TW" dirty="0">
                <a:sym typeface="Symbol" pitchFamily="18" charset="2"/>
              </a:rPr>
              <a:t>{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smtClean="0"/>
              <a:t>u</a:t>
            </a:r>
            <a:r>
              <a:rPr lang="en-US" altLang="zh-TW" i="1" baseline="-25000" dirty="0" smtClean="0">
                <a:sym typeface="Symbol" pitchFamily="18" charset="2"/>
              </a:rPr>
              <a:t>k-1</a:t>
            </a:r>
            <a:r>
              <a:rPr lang="en-US" altLang="zh-TW" dirty="0" smtClean="0">
                <a:sym typeface="Symbol" pitchFamily="18" charset="2"/>
              </a:rPr>
              <a:t>}  cannot be a basis. </a:t>
            </a:r>
          </a:p>
          <a:p>
            <a:pPr marL="0" indent="0">
              <a:buNone/>
            </a:pPr>
            <a:r>
              <a:rPr lang="en-US" altLang="zh-TW" dirty="0" smtClean="0">
                <a:sym typeface="Symbol" pitchFamily="18" charset="2"/>
              </a:rPr>
              <a:t>(Proof) </a:t>
            </a:r>
            <a:r>
              <a:rPr lang="en-US" altLang="zh-TW" dirty="0" smtClean="0">
                <a:sym typeface="Symbol" pitchFamily="18" charset="2"/>
              </a:rPr>
              <a:t>Suppose </a:t>
            </a:r>
            <a:r>
              <a:rPr lang="en-US" altLang="zh-TW" dirty="0">
                <a:sym typeface="Symbol" pitchFamily="18" charset="2"/>
              </a:rPr>
              <a:t>{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/>
              <a:t>u</a:t>
            </a:r>
            <a:r>
              <a:rPr lang="en-US" altLang="zh-TW" i="1" baseline="-25000" dirty="0">
                <a:sym typeface="Symbol" pitchFamily="18" charset="2"/>
              </a:rPr>
              <a:t>k-1</a:t>
            </a:r>
            <a:r>
              <a:rPr lang="en-US" altLang="zh-TW" dirty="0">
                <a:sym typeface="Symbol" pitchFamily="18" charset="2"/>
              </a:rPr>
              <a:t>} </a:t>
            </a:r>
            <a:r>
              <a:rPr lang="en-US" altLang="zh-TW" dirty="0" smtClean="0">
                <a:sym typeface="Symbol" pitchFamily="18" charset="2"/>
              </a:rPr>
              <a:t> were a basis. Then </a:t>
            </a:r>
          </a:p>
          <a:p>
            <a:pPr marL="0" indent="0" algn="ctr">
              <a:buNone/>
            </a:pPr>
            <a:r>
              <a:rPr lang="en-US" altLang="zh-TW" b="1" dirty="0" err="1" smtClean="0"/>
              <a:t>u</a:t>
            </a:r>
            <a:r>
              <a:rPr lang="en-US" altLang="zh-TW" i="1" baseline="-25000" dirty="0" err="1" smtClean="0">
                <a:sym typeface="Symbol" pitchFamily="18" charset="2"/>
              </a:rPr>
              <a:t>k</a:t>
            </a:r>
            <a:r>
              <a:rPr lang="en-US" altLang="zh-TW" dirty="0" smtClean="0"/>
              <a:t> =</a:t>
            </a:r>
            <a:r>
              <a:rPr lang="en-US" altLang="zh-TW" b="1" dirty="0"/>
              <a:t> </a:t>
            </a:r>
            <a:r>
              <a:rPr lang="en-US" altLang="zh-TW" b="1" dirty="0" smtClean="0"/>
              <a:t>a</a:t>
            </a:r>
            <a:r>
              <a:rPr lang="en-US" altLang="zh-TW" baseline="-25000" dirty="0" smtClean="0">
                <a:sym typeface="Symbol" pitchFamily="18" charset="2"/>
              </a:rPr>
              <a:t>1</a:t>
            </a:r>
            <a:r>
              <a:rPr lang="en-US" altLang="zh-TW" b="1" dirty="0" smtClean="0"/>
              <a:t>u</a:t>
            </a:r>
            <a:r>
              <a:rPr lang="en-US" altLang="zh-TW" baseline="-25000" dirty="0" smtClean="0">
                <a:sym typeface="Symbol" pitchFamily="18" charset="2"/>
              </a:rPr>
              <a:t>1 </a:t>
            </a:r>
            <a:r>
              <a:rPr lang="en-US" altLang="zh-TW" dirty="0" smtClean="0"/>
              <a:t>+ </a:t>
            </a:r>
            <a:r>
              <a:rPr lang="en-US" altLang="zh-TW" b="1" dirty="0" smtClean="0"/>
              <a:t>a</a:t>
            </a:r>
            <a:r>
              <a:rPr lang="en-US" altLang="zh-TW" baseline="-25000" dirty="0" smtClean="0">
                <a:sym typeface="Symbol" pitchFamily="18" charset="2"/>
              </a:rPr>
              <a:t>2</a:t>
            </a:r>
            <a:r>
              <a:rPr lang="en-US" altLang="zh-TW" b="1" dirty="0" smtClean="0"/>
              <a:t>u</a:t>
            </a:r>
            <a:r>
              <a:rPr lang="en-US" altLang="zh-TW" baseline="-25000" dirty="0" smtClean="0">
                <a:sym typeface="Symbol" pitchFamily="18" charset="2"/>
              </a:rPr>
              <a:t>2 </a:t>
            </a:r>
            <a:r>
              <a:rPr lang="en-US" altLang="zh-TW" dirty="0" smtClean="0"/>
              <a:t>+ … +</a:t>
            </a:r>
            <a:r>
              <a:rPr lang="en-US" altLang="zh-TW" b="1" dirty="0" smtClean="0"/>
              <a:t>a</a:t>
            </a:r>
            <a:r>
              <a:rPr lang="en-US" altLang="zh-TW" baseline="-25000" dirty="0" smtClean="0">
                <a:sym typeface="Symbol" pitchFamily="18" charset="2"/>
              </a:rPr>
              <a:t>k-1</a:t>
            </a:r>
            <a:r>
              <a:rPr lang="en-US" altLang="zh-TW" b="1" dirty="0" smtClean="0"/>
              <a:t>u</a:t>
            </a:r>
            <a:r>
              <a:rPr lang="en-US" altLang="zh-TW" baseline="-25000" dirty="0" smtClean="0">
                <a:sym typeface="Symbol" pitchFamily="18" charset="2"/>
              </a:rPr>
              <a:t>k-1 </a:t>
            </a:r>
          </a:p>
          <a:p>
            <a:pPr marL="0" indent="0">
              <a:buNone/>
            </a:pPr>
            <a:r>
              <a:rPr lang="en-US" altLang="zh-TW" dirty="0" smtClean="0">
                <a:sym typeface="Symbol" pitchFamily="18" charset="2"/>
              </a:rPr>
              <a:t>Hence, </a:t>
            </a:r>
            <a:r>
              <a:rPr lang="en-US" altLang="zh-TW" b="1" dirty="0" smtClean="0"/>
              <a:t>a</a:t>
            </a:r>
            <a:r>
              <a:rPr lang="en-US" altLang="zh-TW" baseline="-25000" dirty="0" smtClean="0">
                <a:sym typeface="Symbol" pitchFamily="18" charset="2"/>
              </a:rPr>
              <a:t>1</a:t>
            </a:r>
            <a:r>
              <a:rPr lang="en-US" altLang="zh-TW" b="1" dirty="0" smtClean="0"/>
              <a:t>u</a:t>
            </a:r>
            <a:r>
              <a:rPr lang="en-US" altLang="zh-TW" baseline="-25000" dirty="0" smtClean="0">
                <a:sym typeface="Symbol" pitchFamily="18" charset="2"/>
              </a:rPr>
              <a:t>1 </a:t>
            </a:r>
            <a:r>
              <a:rPr lang="en-US" altLang="zh-TW" dirty="0"/>
              <a:t>+ </a:t>
            </a:r>
            <a:r>
              <a:rPr lang="en-US" altLang="zh-TW" b="1" dirty="0"/>
              <a:t>a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2 </a:t>
            </a:r>
            <a:r>
              <a:rPr lang="en-US" altLang="zh-TW" dirty="0"/>
              <a:t>+ … +</a:t>
            </a:r>
            <a:r>
              <a:rPr lang="en-US" altLang="zh-TW" b="1" dirty="0"/>
              <a:t>a</a:t>
            </a:r>
            <a:r>
              <a:rPr lang="en-US" altLang="zh-TW" baseline="-25000" dirty="0">
                <a:sym typeface="Symbol" pitchFamily="18" charset="2"/>
              </a:rPr>
              <a:t>n-1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n-1 </a:t>
            </a:r>
            <a:r>
              <a:rPr lang="en-US" altLang="zh-TW" dirty="0"/>
              <a:t>+ </a:t>
            </a:r>
            <a:r>
              <a:rPr lang="en-US" altLang="zh-TW" dirty="0" smtClean="0"/>
              <a:t>(-1)</a:t>
            </a:r>
            <a:r>
              <a:rPr lang="en-US" altLang="zh-TW" b="1" dirty="0" err="1" smtClean="0"/>
              <a:t>u</a:t>
            </a:r>
            <a:r>
              <a:rPr lang="en-US" altLang="zh-TW" i="1" baseline="-25000" dirty="0" err="1" smtClean="0">
                <a:sym typeface="Symbol" pitchFamily="18" charset="2"/>
              </a:rPr>
              <a:t>k</a:t>
            </a:r>
            <a:r>
              <a:rPr lang="en-US" altLang="zh-TW" dirty="0" smtClean="0"/>
              <a:t> =0,  </a:t>
            </a:r>
          </a:p>
          <a:p>
            <a:pPr marL="0" indent="0">
              <a:buNone/>
            </a:pPr>
            <a:r>
              <a:rPr lang="en-US" altLang="zh-TW" dirty="0" smtClean="0"/>
              <a:t>-- contradiction as vectors in B are linearly independent. </a:t>
            </a:r>
            <a:endParaRPr lang="en-US" altLang="zh-TW" baseline="-25000" dirty="0">
              <a:sym typeface="Symbol" pitchFamily="18" charset="2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86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3364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Rank(A+B)</a:t>
            </a:r>
            <a:r>
              <a:rPr lang="zh-TW" altLang="en-US" sz="3200" dirty="0" smtClean="0"/>
              <a:t> </a:t>
            </a:r>
            <a:r>
              <a:rPr lang="en-US" altLang="zh-TW" sz="3200" dirty="0" smtClean="0">
                <a:sym typeface="Symbol" pitchFamily="18" charset="2"/>
              </a:rPr>
              <a:t></a:t>
            </a:r>
            <a:r>
              <a:rPr lang="zh-TW" altLang="en-US" sz="3200" dirty="0" smtClean="0">
                <a:sym typeface="Symbol" pitchFamily="18" charset="2"/>
              </a:rPr>
              <a:t> </a:t>
            </a:r>
            <a:r>
              <a:rPr lang="en-US" altLang="zh-TW" sz="3200" dirty="0" smtClean="0">
                <a:sym typeface="Symbol" pitchFamily="18" charset="2"/>
              </a:rPr>
              <a:t>Rank(A) + Rank(B)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dirty="0" smtClean="0"/>
              <a:t>(proof) Suppose A=[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smtClean="0"/>
              <a:t>u</a:t>
            </a:r>
            <a:r>
              <a:rPr lang="en-US" altLang="zh-TW" i="1" baseline="-25000" dirty="0" smtClean="0">
                <a:sym typeface="Symbol" pitchFamily="18" charset="2"/>
              </a:rPr>
              <a:t>m</a:t>
            </a:r>
            <a:r>
              <a:rPr lang="en-US" altLang="zh-TW" dirty="0" smtClean="0"/>
              <a:t>] and B=[</a:t>
            </a:r>
            <a:r>
              <a:rPr lang="en-US" altLang="zh-TW" b="1" dirty="0" smtClean="0"/>
              <a:t>v</a:t>
            </a:r>
            <a:r>
              <a:rPr lang="en-US" altLang="zh-TW" baseline="-25000" dirty="0" smtClean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err="1" smtClean="0"/>
              <a:t>v</a:t>
            </a:r>
            <a:r>
              <a:rPr lang="en-US" altLang="zh-TW" i="1" baseline="-25000" dirty="0" err="1" smtClean="0">
                <a:sym typeface="Symbol" pitchFamily="18" charset="2"/>
              </a:rPr>
              <a:t>m</a:t>
            </a:r>
            <a:r>
              <a:rPr lang="en-US" altLang="zh-TW" dirty="0" smtClean="0"/>
              <a:t>].   A+B=[</a:t>
            </a:r>
            <a:r>
              <a:rPr lang="en-US" altLang="zh-TW" b="1" dirty="0" smtClean="0"/>
              <a:t>u</a:t>
            </a:r>
            <a:r>
              <a:rPr lang="en-US" altLang="zh-TW" baseline="-25000" dirty="0" smtClean="0">
                <a:sym typeface="Symbol" pitchFamily="18" charset="2"/>
              </a:rPr>
              <a:t>1</a:t>
            </a:r>
            <a:r>
              <a:rPr lang="en-US" altLang="zh-TW" dirty="0" smtClean="0"/>
              <a:t>+</a:t>
            </a:r>
            <a:r>
              <a:rPr lang="en-US" altLang="zh-TW" b="1" dirty="0"/>
              <a:t> 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 smtClean="0">
                <a:sym typeface="Symbol" pitchFamily="18" charset="2"/>
              </a:rPr>
              <a:t>, </a:t>
            </a:r>
            <a:r>
              <a:rPr lang="en-US" altLang="zh-TW" b="1" dirty="0" smtClean="0"/>
              <a:t>u</a:t>
            </a:r>
            <a:r>
              <a:rPr lang="en-US" altLang="zh-TW" baseline="-25000" dirty="0" smtClean="0">
                <a:sym typeface="Symbol" pitchFamily="18" charset="2"/>
              </a:rPr>
              <a:t>2</a:t>
            </a:r>
            <a:r>
              <a:rPr lang="en-US" altLang="zh-TW" dirty="0"/>
              <a:t> +</a:t>
            </a:r>
            <a:r>
              <a:rPr lang="en-US" altLang="zh-TW" b="1" dirty="0"/>
              <a:t>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>
                <a:sym typeface="Symbol" pitchFamily="18" charset="2"/>
              </a:rPr>
              <a:t>2</a:t>
            </a:r>
            <a:r>
              <a:rPr lang="en-US" altLang="zh-TW" dirty="0" smtClean="0">
                <a:sym typeface="Symbol" pitchFamily="18" charset="2"/>
              </a:rPr>
              <a:t>, </a:t>
            </a:r>
            <a:r>
              <a:rPr lang="en-US" altLang="zh-TW" dirty="0">
                <a:sym typeface="Symbol" pitchFamily="18" charset="2"/>
              </a:rPr>
              <a:t>…, </a:t>
            </a:r>
            <a:r>
              <a:rPr lang="en-US" altLang="zh-TW" b="1" dirty="0" smtClean="0"/>
              <a:t>u</a:t>
            </a:r>
            <a:r>
              <a:rPr lang="en-US" altLang="zh-TW" i="1" baseline="-25000" dirty="0" smtClean="0">
                <a:sym typeface="Symbol" pitchFamily="18" charset="2"/>
              </a:rPr>
              <a:t>m</a:t>
            </a:r>
            <a:r>
              <a:rPr lang="en-US" altLang="zh-TW" dirty="0"/>
              <a:t> +</a:t>
            </a:r>
            <a:r>
              <a:rPr lang="en-US" altLang="zh-TW" b="1" dirty="0"/>
              <a:t> </a:t>
            </a:r>
            <a:r>
              <a:rPr lang="en-US" altLang="zh-TW" b="1" dirty="0" err="1" smtClean="0"/>
              <a:t>v</a:t>
            </a:r>
            <a:r>
              <a:rPr lang="en-US" altLang="zh-TW" baseline="-25000" dirty="0" err="1" smtClean="0">
                <a:sym typeface="Symbol" pitchFamily="18" charset="2"/>
              </a:rPr>
              <a:t>m</a:t>
            </a:r>
            <a:r>
              <a:rPr lang="en-US" altLang="zh-TW" dirty="0" smtClean="0"/>
              <a:t>].</a:t>
            </a:r>
          </a:p>
          <a:p>
            <a:pPr marL="0" indent="0">
              <a:buNone/>
            </a:pPr>
            <a:r>
              <a:rPr lang="en-US" altLang="zh-TW" dirty="0" smtClean="0"/>
              <a:t>Suppose {</a:t>
            </a:r>
            <a:r>
              <a:rPr lang="en-US" altLang="zh-TW" b="1" dirty="0" smtClean="0"/>
              <a:t>a</a:t>
            </a:r>
            <a:r>
              <a:rPr lang="en-US" altLang="zh-TW" baseline="-25000" dirty="0" smtClean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 smtClean="0"/>
              <a:t>a</a:t>
            </a:r>
            <a:r>
              <a:rPr lang="en-US" altLang="zh-TW" baseline="-25000" dirty="0" smtClean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err="1" smtClean="0"/>
              <a:t>a</a:t>
            </a:r>
            <a:r>
              <a:rPr lang="en-US" altLang="zh-TW" i="1" baseline="-25000" dirty="0" err="1" smtClean="0">
                <a:sym typeface="Symbol" pitchFamily="18" charset="2"/>
              </a:rPr>
              <a:t>k</a:t>
            </a:r>
            <a:r>
              <a:rPr lang="en-US" altLang="zh-TW" dirty="0" smtClean="0"/>
              <a:t>} is a basis of Col A and {</a:t>
            </a:r>
            <a:r>
              <a:rPr lang="en-US" altLang="zh-TW" b="1" dirty="0" smtClean="0"/>
              <a:t>b</a:t>
            </a:r>
            <a:r>
              <a:rPr lang="en-US" altLang="zh-TW" baseline="-25000" dirty="0" smtClean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 smtClean="0"/>
              <a:t>b</a:t>
            </a:r>
            <a:r>
              <a:rPr lang="en-US" altLang="zh-TW" baseline="-25000" dirty="0" smtClean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err="1" smtClean="0"/>
              <a:t>b</a:t>
            </a:r>
            <a:r>
              <a:rPr lang="en-US" altLang="zh-TW" i="1" baseline="-25000" dirty="0" err="1" smtClean="0">
                <a:sym typeface="Symbol" pitchFamily="18" charset="2"/>
              </a:rPr>
              <a:t>p</a:t>
            </a:r>
            <a:r>
              <a:rPr lang="en-US" altLang="zh-TW" dirty="0" smtClean="0"/>
              <a:t>} is a basis of Col B. Then Rank(A)=k, Rank(B)=p. </a:t>
            </a:r>
          </a:p>
          <a:p>
            <a:pPr marL="0" indent="0">
              <a:buNone/>
            </a:pPr>
            <a:r>
              <a:rPr lang="en-US" altLang="zh-TW" dirty="0" smtClean="0"/>
              <a:t>Span({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/>
              <a:t>+</a:t>
            </a:r>
            <a:r>
              <a:rPr lang="en-US" altLang="zh-TW" b="1" dirty="0"/>
              <a:t> 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u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/>
              <a:t> +</a:t>
            </a:r>
            <a:r>
              <a:rPr lang="en-US" altLang="zh-TW" b="1" dirty="0"/>
              <a:t> v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/>
              <a:t>u</a:t>
            </a:r>
            <a:r>
              <a:rPr lang="en-US" altLang="zh-TW" i="1" baseline="-25000" dirty="0">
                <a:sym typeface="Symbol" pitchFamily="18" charset="2"/>
              </a:rPr>
              <a:t>m</a:t>
            </a:r>
            <a:r>
              <a:rPr lang="en-US" altLang="zh-TW" dirty="0"/>
              <a:t> +</a:t>
            </a:r>
            <a:r>
              <a:rPr lang="en-US" altLang="zh-TW" b="1" dirty="0"/>
              <a:t> </a:t>
            </a:r>
            <a:r>
              <a:rPr lang="en-US" altLang="zh-TW" b="1" dirty="0" err="1"/>
              <a:t>v</a:t>
            </a:r>
            <a:r>
              <a:rPr lang="en-US" altLang="zh-TW" baseline="-25000" dirty="0" err="1">
                <a:sym typeface="Symbol" pitchFamily="18" charset="2"/>
              </a:rPr>
              <a:t>m</a:t>
            </a:r>
            <a:r>
              <a:rPr lang="en-US" altLang="zh-TW" dirty="0" smtClean="0"/>
              <a:t>}) </a:t>
            </a:r>
            <a:r>
              <a:rPr lang="zh-TW" altLang="en-US" dirty="0" smtClean="0"/>
              <a:t>⊆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Span( {</a:t>
            </a:r>
            <a:r>
              <a:rPr lang="en-US" altLang="zh-TW" b="1" dirty="0"/>
              <a:t>a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a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err="1"/>
              <a:t>a</a:t>
            </a:r>
            <a:r>
              <a:rPr lang="en-US" altLang="zh-TW" i="1" baseline="-25000" dirty="0" err="1">
                <a:sym typeface="Symbol" pitchFamily="18" charset="2"/>
              </a:rPr>
              <a:t>k</a:t>
            </a:r>
            <a:r>
              <a:rPr lang="en-US" altLang="zh-TW" dirty="0"/>
              <a:t>} </a:t>
            </a:r>
            <a:r>
              <a:rPr lang="zh-TW" altLang="en-US" dirty="0" smtClean="0"/>
              <a:t>∪ </a:t>
            </a:r>
            <a:r>
              <a:rPr lang="en-US" altLang="zh-TW" dirty="0" smtClean="0"/>
              <a:t>{</a:t>
            </a:r>
            <a:r>
              <a:rPr lang="en-US" altLang="zh-TW" b="1" dirty="0"/>
              <a:t>b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b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…, </a:t>
            </a:r>
            <a:r>
              <a:rPr lang="en-US" altLang="zh-TW" b="1" dirty="0" err="1"/>
              <a:t>b</a:t>
            </a:r>
            <a:r>
              <a:rPr lang="en-US" altLang="zh-TW" i="1" baseline="-25000" dirty="0" err="1">
                <a:sym typeface="Symbol" pitchFamily="18" charset="2"/>
              </a:rPr>
              <a:t>p</a:t>
            </a:r>
            <a:r>
              <a:rPr lang="en-US" altLang="zh-TW" dirty="0" smtClean="0"/>
              <a:t>} ). </a:t>
            </a:r>
          </a:p>
          <a:p>
            <a:pPr marL="0" indent="0">
              <a:buNone/>
            </a:pPr>
            <a:r>
              <a:rPr lang="en-US" altLang="zh-TW" dirty="0" smtClean="0"/>
              <a:t>Hence, </a:t>
            </a:r>
            <a:r>
              <a:rPr lang="en-US" altLang="zh-TW" dirty="0"/>
              <a:t>Rank(A+B</a:t>
            </a:r>
            <a:r>
              <a:rPr lang="en-US" altLang="zh-TW" dirty="0" smtClean="0"/>
              <a:t>) </a:t>
            </a:r>
            <a:r>
              <a:rPr lang="en-US" altLang="zh-TW" dirty="0" smtClean="0">
                <a:sym typeface="Symbol" pitchFamily="18" charset="2"/>
              </a:rPr>
              <a:t> m  </a:t>
            </a:r>
            <a:r>
              <a:rPr lang="en-US" altLang="zh-TW" dirty="0" err="1" smtClean="0">
                <a:sym typeface="Symbol" pitchFamily="18" charset="2"/>
              </a:rPr>
              <a:t>k+p</a:t>
            </a:r>
            <a:r>
              <a:rPr lang="en-US" altLang="zh-TW" dirty="0" smtClean="0">
                <a:sym typeface="Symbol" pitchFamily="18" charset="2"/>
              </a:rPr>
              <a:t> = </a:t>
            </a:r>
            <a:r>
              <a:rPr lang="en-US" altLang="zh-TW" dirty="0">
                <a:sym typeface="Symbol" pitchFamily="18" charset="2"/>
              </a:rPr>
              <a:t>Rank(A) + Rank(B)</a:t>
            </a:r>
            <a:r>
              <a:rPr lang="zh-TW" altLang="en-US" dirty="0"/>
              <a:t> 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8981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</a:t>
            </a:r>
            <a:r>
              <a:rPr lang="zh-TW" altLang="en-US" dirty="0"/>
              <a:t> </a:t>
            </a:r>
            <a:r>
              <a:rPr lang="en-US" altLang="zh-TW" dirty="0"/>
              <a:t>Remarks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 A basis is the </a:t>
            </a:r>
            <a:r>
              <a:rPr lang="en-US" altLang="zh-TW" dirty="0">
                <a:solidFill>
                  <a:srgbClr val="0000FF"/>
                </a:solidFill>
              </a:rPr>
              <a:t>smallest</a:t>
            </a:r>
            <a:r>
              <a:rPr lang="en-US" altLang="zh-TW" dirty="0"/>
              <a:t> </a:t>
            </a:r>
            <a:r>
              <a:rPr lang="en-US" altLang="zh-TW" dirty="0" smtClean="0"/>
              <a:t>generating set</a:t>
            </a:r>
            <a:r>
              <a:rPr lang="en-US" altLang="zh-TW" dirty="0"/>
              <a:t>.</a:t>
            </a:r>
            <a:endParaRPr lang="zh-TW" altLang="en-US" dirty="0"/>
          </a:p>
          <a:p>
            <a:r>
              <a:rPr lang="en-US" altLang="zh-TW" dirty="0"/>
              <a:t>2. A basis is the </a:t>
            </a:r>
            <a:r>
              <a:rPr lang="en-US" altLang="zh-TW" dirty="0">
                <a:solidFill>
                  <a:srgbClr val="FF0000"/>
                </a:solidFill>
              </a:rPr>
              <a:t>largest</a:t>
            </a:r>
            <a:r>
              <a:rPr lang="en-US" altLang="zh-TW" dirty="0"/>
              <a:t> independent vector set in the subspace.</a:t>
            </a:r>
            <a:endParaRPr lang="zh-TW" altLang="en-US" dirty="0"/>
          </a:p>
          <a:p>
            <a:r>
              <a:rPr lang="en-US" altLang="zh-TW" dirty="0"/>
              <a:t>3. Any two bases for a subspace </a:t>
            </a:r>
            <a:r>
              <a:rPr lang="en-US" altLang="zh-TW" dirty="0">
                <a:solidFill>
                  <a:srgbClr val="00B050"/>
                </a:solidFill>
              </a:rPr>
              <a:t>contain the same number of vectors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sz="2800" dirty="0"/>
              <a:t>The number of vectors in a basis for a nonzero subspace V is called </a:t>
            </a:r>
            <a:r>
              <a:rPr lang="en-US" altLang="zh-TW" sz="2800" dirty="0">
                <a:solidFill>
                  <a:srgbClr val="00B050"/>
                </a:solidFill>
              </a:rPr>
              <a:t>dimension</a:t>
            </a:r>
            <a:r>
              <a:rPr lang="en-US" altLang="zh-TW" sz="2800" dirty="0"/>
              <a:t> of V (dim V).</a:t>
            </a:r>
          </a:p>
        </p:txBody>
      </p:sp>
    </p:spTree>
    <p:extLst>
      <p:ext uri="{BB962C8B-B14F-4D97-AF65-F5344CB8AC3E}">
        <p14:creationId xmlns:p14="http://schemas.microsoft.com/office/powerpoint/2010/main" val="315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1286" y="2137909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Confirming that </a:t>
            </a:r>
            <a:br>
              <a:rPr lang="en-US" altLang="zh-TW" b="1" dirty="0"/>
            </a:br>
            <a:r>
              <a:rPr lang="en-US" altLang="zh-TW" b="1" dirty="0"/>
              <a:t>a set is a </a:t>
            </a:r>
            <a:r>
              <a:rPr lang="en-US" altLang="zh-TW" b="1" dirty="0" smtClean="0"/>
              <a:t>Basis</a:t>
            </a:r>
            <a:br>
              <a:rPr lang="en-US" altLang="zh-TW" b="1" dirty="0" smtClean="0"/>
            </a:br>
            <a:r>
              <a:rPr lang="en-US" altLang="zh-TW" sz="4000" dirty="0"/>
              <a:t>(Chapter </a:t>
            </a:r>
            <a:r>
              <a:rPr lang="en-US" altLang="zh-TW" sz="4000" dirty="0" smtClean="0"/>
              <a:t>4.2)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9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Intuitive 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Definition: A </a:t>
            </a:r>
            <a:r>
              <a:rPr lang="en-US" altLang="zh-TW" dirty="0">
                <a:solidFill>
                  <a:srgbClr val="FF0000"/>
                </a:solidFill>
              </a:rPr>
              <a:t>basis</a:t>
            </a:r>
            <a:r>
              <a:rPr lang="en-US" altLang="zh-TW" dirty="0"/>
              <a:t> B for V is an </a:t>
            </a:r>
            <a:r>
              <a:rPr lang="en-US" altLang="zh-TW" dirty="0">
                <a:solidFill>
                  <a:srgbClr val="0000FF"/>
                </a:solidFill>
              </a:rPr>
              <a:t>independent </a:t>
            </a:r>
            <a:r>
              <a:rPr lang="en-US" altLang="zh-TW" dirty="0" smtClean="0">
                <a:solidFill>
                  <a:srgbClr val="00B050"/>
                </a:solidFill>
              </a:rPr>
              <a:t>generating </a:t>
            </a:r>
            <a:r>
              <a:rPr lang="en-US" altLang="zh-TW" dirty="0">
                <a:solidFill>
                  <a:srgbClr val="00B050"/>
                </a:solidFill>
              </a:rPr>
              <a:t>set </a:t>
            </a:r>
            <a:r>
              <a:rPr lang="en-US" altLang="zh-TW" dirty="0"/>
              <a:t>of V.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400136" y="2208362"/>
            <a:ext cx="1863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28778" y="2567796"/>
            <a:ext cx="2107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07516" y="3942190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Is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 </a:t>
            </a:r>
            <a:r>
              <a:rPr lang="en-US" altLang="zh-TW" sz="2400" dirty="0"/>
              <a:t>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?</a:t>
            </a:r>
          </a:p>
        </p:txBody>
      </p:sp>
      <p:pic>
        <p:nvPicPr>
          <p:cNvPr id="10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0" y="2904273"/>
            <a:ext cx="2794000" cy="962085"/>
          </a:xfrm>
          <a:prstGeom prst="rect">
            <a:avLst/>
          </a:prstGeom>
        </p:spPr>
      </p:pic>
      <p:pic>
        <p:nvPicPr>
          <p:cNvPr id="11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5" y="3135732"/>
            <a:ext cx="5080436" cy="103885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28778" y="4513833"/>
            <a:ext cx="193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Independent?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5847" y="4474919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28778" y="4991106"/>
            <a:ext cx="2159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Generating </a:t>
            </a:r>
            <a:r>
              <a:rPr lang="en-US" altLang="zh-TW" sz="2400" dirty="0">
                <a:solidFill>
                  <a:srgbClr val="00B050"/>
                </a:solidFill>
              </a:rPr>
              <a:t>set?</a:t>
            </a:r>
            <a:endParaRPr lang="en-US" altLang="zh-TW" sz="2400" dirty="0">
              <a:solidFill>
                <a:srgbClr val="00B050"/>
              </a:solidFill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23615" y="4984045"/>
            <a:ext cx="1138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difficult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20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30" y="5530928"/>
            <a:ext cx="2794000" cy="962085"/>
          </a:xfrm>
          <a:prstGeom prst="rect">
            <a:avLst/>
          </a:prstGeom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708321" y="5737984"/>
            <a:ext cx="1711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generates V</a:t>
            </a:r>
          </a:p>
        </p:txBody>
      </p:sp>
    </p:spTree>
    <p:extLst>
      <p:ext uri="{BB962C8B-B14F-4D97-AF65-F5344CB8AC3E}">
        <p14:creationId xmlns:p14="http://schemas.microsoft.com/office/powerpoint/2010/main" val="4061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大括弧 3"/>
          <p:cNvSpPr/>
          <p:nvPr/>
        </p:nvSpPr>
        <p:spPr>
          <a:xfrm>
            <a:off x="4936573" y="5662484"/>
            <a:ext cx="344903" cy="919204"/>
          </a:xfrm>
          <a:prstGeom prst="rightBrace">
            <a:avLst>
              <a:gd name="adj1" fmla="val 1938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2231" y="1963066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Given a subspace V, assume that we already know that dim V = k.  </a:t>
            </a:r>
            <a:r>
              <a:rPr lang="en-US" altLang="zh-TW" sz="2400" u="sng" dirty="0"/>
              <a:t>Suppose S is a subset of V with k vectors</a:t>
            </a:r>
            <a:endParaRPr lang="zh-TW" altLang="en-US" sz="2400" u="sng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43394" y="2710592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 is independent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17789" y="271059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is basis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5016191" y="2807607"/>
            <a:ext cx="618969" cy="267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43394" y="3153459"/>
            <a:ext cx="319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 is a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set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17789" y="31534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is basis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5016191" y="3250474"/>
            <a:ext cx="618969" cy="267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28326" y="4937438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Is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 </a:t>
            </a:r>
            <a:r>
              <a:rPr lang="en-US" altLang="zh-TW" sz="2400" dirty="0"/>
              <a:t>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?</a:t>
            </a:r>
          </a:p>
        </p:txBody>
      </p:sp>
      <p:pic>
        <p:nvPicPr>
          <p:cNvPr id="15" name="Picture 1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13" y="3914463"/>
            <a:ext cx="2794000" cy="96208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3" y="3880090"/>
            <a:ext cx="5080436" cy="1038857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18018" y="6150028"/>
            <a:ext cx="193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Independent?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7956" y="6132774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080009" y="5911611"/>
            <a:ext cx="2185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 is a basis of </a:t>
            </a:r>
            <a:r>
              <a:rPr lang="en-US" altLang="zh-TW" sz="2400" i="1" dirty="0"/>
              <a:t>V</a:t>
            </a:r>
            <a:r>
              <a:rPr lang="en-US" altLang="zh-TW" sz="2400" baseline="30000" dirty="0"/>
              <a:t> </a:t>
            </a:r>
            <a:endParaRPr lang="en-US" altLang="zh-TW" sz="24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64568" y="4942625"/>
            <a:ext cx="138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Dim V = 2</a:t>
            </a:r>
            <a:endParaRPr lang="en-US" altLang="zh-TW" sz="24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06353" y="4958493"/>
            <a:ext cx="3655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(parametric representation)</a:t>
            </a:r>
            <a:endParaRPr lang="en-US" altLang="zh-TW" sz="2400" dirty="0"/>
          </a:p>
        </p:txBody>
      </p:sp>
      <p:sp>
        <p:nvSpPr>
          <p:cNvPr id="22" name="向右箭號 21"/>
          <p:cNvSpPr/>
          <p:nvPr/>
        </p:nvSpPr>
        <p:spPr>
          <a:xfrm>
            <a:off x="5295971" y="5859573"/>
            <a:ext cx="755278" cy="53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57770" y="5675235"/>
            <a:ext cx="4118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C </a:t>
            </a:r>
            <a:r>
              <a:rPr lang="en-US" altLang="zh-TW" sz="2400" dirty="0">
                <a:cs typeface="Script MT Bold"/>
                <a:sym typeface="Symbol" pitchFamily="18" charset="2"/>
              </a:rPr>
              <a:t>is a subset of V with 2 vectors</a:t>
            </a:r>
            <a:endParaRPr lang="en-US" altLang="zh-TW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681D67-86C1-4CB9-8E6C-04649D0476E2}"/>
              </a:ext>
            </a:extLst>
          </p:cNvPr>
          <p:cNvSpPr/>
          <p:nvPr/>
        </p:nvSpPr>
        <p:spPr>
          <a:xfrm>
            <a:off x="5206535" y="1332969"/>
            <a:ext cx="2451565" cy="5362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Find a basis for V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35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628650" y="1846144"/>
            <a:ext cx="5486400" cy="662435"/>
            <a:chOff x="1828800" y="1926009"/>
            <a:chExt cx="5486400" cy="662435"/>
          </a:xfrm>
        </p:grpSpPr>
        <p:sp>
          <p:nvSpPr>
            <p:cNvPr id="9" name="矩形 8"/>
            <p:cNvSpPr/>
            <p:nvPr/>
          </p:nvSpPr>
          <p:spPr>
            <a:xfrm>
              <a:off x="1828800" y="1926009"/>
              <a:ext cx="5486400" cy="6624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1979952" y="2026395"/>
              <a:ext cx="5184095" cy="461665"/>
              <a:chOff x="2205718" y="2746431"/>
              <a:chExt cx="5184095" cy="461665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2205718" y="2746431"/>
                <a:ext cx="249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S is independent</a:t>
                </a:r>
                <a:endParaRPr lang="zh-TW" altLang="en-US" sz="2400" dirty="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5980113" y="274643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is basis</a:t>
                </a:r>
                <a:endParaRPr lang="zh-TW" altLang="en-US" sz="2400" dirty="0"/>
              </a:p>
            </p:txBody>
          </p:sp>
          <p:sp>
            <p:nvSpPr>
              <p:cNvPr id="8" name="向右箭號 7"/>
              <p:cNvSpPr/>
              <p:nvPr/>
            </p:nvSpPr>
            <p:spPr>
              <a:xfrm>
                <a:off x="5278515" y="2843446"/>
                <a:ext cx="618969" cy="2676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4258922" y="580813"/>
            <a:ext cx="440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Assume that dim V = k.  </a:t>
            </a:r>
            <a:r>
              <a:rPr lang="en-US" altLang="zh-TW" sz="2400" u="sng" dirty="0"/>
              <a:t>Suppose S is a subset of V with k vectors</a:t>
            </a:r>
            <a:endParaRPr lang="zh-TW" altLang="en-US" sz="2400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28030" y="2583342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By the extension theorem, we can add more vector into S to form a basis.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28030" y="3359040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However, S already have k vectors, so it is already a basis.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28650" y="4240771"/>
            <a:ext cx="5486400" cy="662435"/>
            <a:chOff x="1828800" y="1926009"/>
            <a:chExt cx="5486400" cy="662435"/>
          </a:xfrm>
        </p:grpSpPr>
        <p:sp>
          <p:nvSpPr>
            <p:cNvPr id="15" name="矩形 14"/>
            <p:cNvSpPr/>
            <p:nvPr/>
          </p:nvSpPr>
          <p:spPr>
            <a:xfrm>
              <a:off x="1828800" y="1926009"/>
              <a:ext cx="5486400" cy="6624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979952" y="2026395"/>
              <a:ext cx="5184095" cy="461665"/>
              <a:chOff x="2205718" y="2746431"/>
              <a:chExt cx="5184095" cy="461665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2205718" y="2746431"/>
                <a:ext cx="2921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S is a </a:t>
                </a:r>
                <a:r>
                  <a:rPr lang="en-US" altLang="zh-TW" sz="2400" dirty="0" smtClean="0"/>
                  <a:t>generating </a:t>
                </a:r>
                <a:r>
                  <a:rPr lang="en-US" altLang="zh-TW" sz="2400" dirty="0"/>
                  <a:t>set</a:t>
                </a:r>
                <a:endParaRPr lang="zh-TW" altLang="en-US" sz="2400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980113" y="2746431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is basis</a:t>
                </a:r>
                <a:endParaRPr lang="zh-TW" altLang="en-US" sz="2400" dirty="0"/>
              </a:p>
            </p:txBody>
          </p:sp>
          <p:sp>
            <p:nvSpPr>
              <p:cNvPr id="19" name="向右箭號 18"/>
              <p:cNvSpPr/>
              <p:nvPr/>
            </p:nvSpPr>
            <p:spPr>
              <a:xfrm>
                <a:off x="5278515" y="2843446"/>
                <a:ext cx="618969" cy="2676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0" name="文字方塊 19"/>
          <p:cNvSpPr txBox="1"/>
          <p:nvPr/>
        </p:nvSpPr>
        <p:spPr>
          <a:xfrm>
            <a:off x="1997420" y="4943249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By the reduction theorem, we can remove some vector from S to form a basis.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97420" y="5733815"/>
            <a:ext cx="631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However, S already have k vectors, so it is already a basis.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4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/>
              <a:t> </a:t>
            </a:r>
            <a:r>
              <a:rPr lang="en-US" altLang="zh-TW" dirty="0"/>
              <a:t>a basis of </a:t>
            </a:r>
            <a:r>
              <a:rPr lang="en-US" altLang="zh-TW" i="1" dirty="0"/>
              <a:t>V</a:t>
            </a:r>
            <a:r>
              <a:rPr lang="en-US" altLang="zh-TW" baseline="30000" dirty="0"/>
              <a:t> 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pic>
        <p:nvPicPr>
          <p:cNvPr id="4" name="Picture 1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19" y="3018596"/>
            <a:ext cx="3582307" cy="1110172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9" y="2955475"/>
            <a:ext cx="4406900" cy="12319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99676" y="535553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V = ? 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634802" y="5355535"/>
            <a:ext cx="45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3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933043" y="4140795"/>
            <a:ext cx="3610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961619" y="4251465"/>
            <a:ext cx="293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Independent set in V?</a:t>
            </a:r>
            <a:endParaRPr lang="zh-TW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64364" y="4245708"/>
            <a:ext cx="594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en-US" altLang="zh-TW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3043" y="5411068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is a basis of </a:t>
            </a:r>
            <a:r>
              <a:rPr lang="en-US" altLang="zh-TW" sz="2800" i="1" dirty="0">
                <a:sym typeface="Symbol" pitchFamily="18" charset="2"/>
              </a:rPr>
              <a:t>V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zh-TW" altLang="en-US" sz="2800" dirty="0"/>
          </a:p>
        </p:txBody>
      </p:sp>
      <p:sp>
        <p:nvSpPr>
          <p:cNvPr id="15" name="向右箭號 14"/>
          <p:cNvSpPr/>
          <p:nvPr/>
        </p:nvSpPr>
        <p:spPr>
          <a:xfrm>
            <a:off x="4118309" y="5355535"/>
            <a:ext cx="755278" cy="53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D090AE8-2844-4CCA-BF39-08CA1B62A0FB}"/>
              </a:ext>
            </a:extLst>
          </p:cNvPr>
          <p:cNvSpPr txBox="1"/>
          <p:nvPr/>
        </p:nvSpPr>
        <p:spPr>
          <a:xfrm>
            <a:off x="8546866" y="5834"/>
            <a:ext cx="5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8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7802" y="3157199"/>
            <a:ext cx="2430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Property 1. </a:t>
            </a:r>
            <a:r>
              <a:rPr lang="en-US" altLang="zh-TW" sz="2400" b="1" dirty="0"/>
              <a:t>0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 </a:t>
            </a:r>
            <a:r>
              <a:rPr lang="en-US" altLang="zh-TW" sz="2400" i="1" dirty="0">
                <a:sym typeface="Symbol" pitchFamily="18" charset="2"/>
              </a:rPr>
              <a:t>W</a:t>
            </a:r>
            <a:endParaRPr lang="en-US" altLang="zh-TW" sz="2400" dirty="0">
              <a:sym typeface="Symbol" pitchFamily="18" charset="2"/>
            </a:endParaRPr>
          </a:p>
        </p:txBody>
      </p:sp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3" y="1978648"/>
            <a:ext cx="5647423" cy="102552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21821" y="2217439"/>
            <a:ext cx="20199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Subspace of </a:t>
            </a:r>
          </a:p>
          <a:p>
            <a:pPr algn="ctr"/>
            <a:r>
              <a:rPr lang="en-US" altLang="zh-TW" sz="2800" dirty="0" smtClean="0">
                <a:solidFill>
                  <a:srgbClr val="4472C4"/>
                </a:solidFill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800" i="1" baseline="40000" dirty="0" smtClean="0">
                <a:solidFill>
                  <a:srgbClr val="4472C4"/>
                </a:solidFill>
                <a:sym typeface="Symbol" pitchFamily="18" charset="2"/>
              </a:rPr>
              <a:t>3</a:t>
            </a:r>
            <a:r>
              <a:rPr lang="en-US" altLang="zh-TW" sz="2800" dirty="0" smtClean="0">
                <a:solidFill>
                  <a:srgbClr val="0000FF"/>
                </a:solidFill>
              </a:rPr>
              <a:t>?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93029" y="3157199"/>
            <a:ext cx="2720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6(0)  5(0) + 4(0) = 0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3120345" y="3246358"/>
            <a:ext cx="972684" cy="348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77802" y="3730007"/>
            <a:ext cx="4268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Property 2. </a:t>
            </a:r>
            <a:r>
              <a:rPr lang="en-US" altLang="zh-TW" sz="2400" b="1" dirty="0"/>
              <a:t>u</a:t>
            </a:r>
            <a:r>
              <a:rPr lang="en-US" altLang="zh-TW" sz="2400" dirty="0"/>
              <a:t>,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 </a:t>
            </a:r>
            <a:r>
              <a:rPr lang="en-US" altLang="zh-TW" sz="2400" i="1" dirty="0">
                <a:sym typeface="Symbol" pitchFamily="18" charset="2"/>
              </a:rPr>
              <a:t>W </a:t>
            </a: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b="1" dirty="0" err="1">
                <a:sym typeface="Symbol" pitchFamily="18" charset="2"/>
              </a:rPr>
              <a:t>u</a:t>
            </a:r>
            <a:r>
              <a:rPr lang="en-US" altLang="zh-TW" sz="2400" dirty="0" err="1">
                <a:sym typeface="Symbol" pitchFamily="18" charset="2"/>
              </a:rPr>
              <a:t>+</a:t>
            </a:r>
            <a:r>
              <a:rPr lang="en-US" altLang="zh-TW" sz="2400" b="1" dirty="0" err="1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  </a:t>
            </a:r>
            <a:r>
              <a:rPr lang="en-US" altLang="zh-TW" sz="2400" i="1" dirty="0">
                <a:sym typeface="Symbol" pitchFamily="18" charset="2"/>
              </a:rPr>
              <a:t>W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09254" y="4193480"/>
            <a:ext cx="4144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/>
              <a:t>u </a:t>
            </a:r>
            <a:r>
              <a:rPr lang="en-US" altLang="zh-TW" sz="2400" dirty="0">
                <a:sym typeface="Symbol" pitchFamily="18" charset="2"/>
              </a:rPr>
              <a:t>= [ 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 ]</a:t>
            </a:r>
            <a:r>
              <a:rPr lang="en-US" altLang="zh-TW" sz="2400" i="1" baseline="40000" dirty="0"/>
              <a:t>T</a:t>
            </a:r>
            <a:r>
              <a:rPr lang="en-US" altLang="zh-TW" sz="2400" dirty="0"/>
              <a:t>, </a:t>
            </a:r>
            <a:r>
              <a:rPr lang="en-US" altLang="zh-TW" sz="2400" b="1" dirty="0"/>
              <a:t>v </a:t>
            </a:r>
            <a:r>
              <a:rPr lang="en-US" altLang="zh-TW" sz="2400" dirty="0">
                <a:sym typeface="Symbol" pitchFamily="18" charset="2"/>
              </a:rPr>
              <a:t>= [ 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 ]</a:t>
            </a:r>
            <a:r>
              <a:rPr lang="en-US" altLang="zh-TW" sz="2400" i="1" baseline="40000" dirty="0"/>
              <a:t>T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09254" y="4625962"/>
            <a:ext cx="378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6(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)  5(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) + 4(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77802" y="5471335"/>
            <a:ext cx="3805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Property 3. </a:t>
            </a:r>
            <a:r>
              <a:rPr lang="en-US" altLang="zh-TW" sz="2400" b="1" dirty="0"/>
              <a:t>u </a:t>
            </a:r>
            <a:r>
              <a:rPr lang="en-US" altLang="zh-TW" sz="2400" dirty="0">
                <a:sym typeface="Symbol" pitchFamily="18" charset="2"/>
              </a:rPr>
              <a:t> </a:t>
            </a:r>
            <a:r>
              <a:rPr lang="en-US" altLang="zh-TW" sz="2400" i="1" dirty="0">
                <a:sym typeface="Symbol" pitchFamily="18" charset="2"/>
              </a:rPr>
              <a:t>W </a:t>
            </a: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dirty="0">
                <a:sym typeface="Symbol" pitchFamily="18" charset="2"/>
              </a:rPr>
              <a:t>  </a:t>
            </a:r>
            <a:r>
              <a:rPr lang="en-US" altLang="zh-TW" sz="2400" i="1" dirty="0">
                <a:sym typeface="Symbol" pitchFamily="18" charset="2"/>
              </a:rPr>
              <a:t>W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03221" y="5946130"/>
            <a:ext cx="2980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6(</a:t>
            </a:r>
            <a:r>
              <a:rPr lang="en-US" altLang="zh-TW" sz="2400" i="1" dirty="0">
                <a:sym typeface="Symbol" pitchFamily="18" charset="2"/>
              </a:rPr>
              <a:t>cu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)  5(</a:t>
            </a:r>
            <a:r>
              <a:rPr lang="en-US" altLang="zh-TW" sz="2400" i="1" dirty="0">
                <a:sym typeface="Symbol" pitchFamily="18" charset="2"/>
              </a:rPr>
              <a:t>cu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) + 4(</a:t>
            </a:r>
            <a:r>
              <a:rPr lang="en-US" altLang="zh-TW" sz="2400" i="1" dirty="0">
                <a:sym typeface="Symbol" pitchFamily="18" charset="2"/>
              </a:rPr>
              <a:t>cu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453337" y="4212922"/>
            <a:ext cx="3482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err="1">
                <a:sym typeface="Symbol" pitchFamily="18" charset="2"/>
              </a:rPr>
              <a:t>u</a:t>
            </a:r>
            <a:r>
              <a:rPr lang="en-US" altLang="zh-TW" sz="2400" dirty="0" err="1">
                <a:sym typeface="Symbol" pitchFamily="18" charset="2"/>
              </a:rPr>
              <a:t>+</a:t>
            </a:r>
            <a:r>
              <a:rPr lang="en-US" altLang="zh-TW" sz="2400" b="1" dirty="0" err="1">
                <a:sym typeface="Symbol" pitchFamily="18" charset="2"/>
              </a:rPr>
              <a:t>v</a:t>
            </a:r>
            <a:r>
              <a:rPr lang="en-US" altLang="zh-TW" sz="2400" b="1" dirty="0">
                <a:sym typeface="Symbol" pitchFamily="18" charset="2"/>
              </a:rPr>
              <a:t>=</a:t>
            </a:r>
            <a:r>
              <a:rPr lang="en-US" altLang="zh-TW" sz="2400" dirty="0">
                <a:sym typeface="Symbol" pitchFamily="18" charset="2"/>
              </a:rPr>
              <a:t>[ 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]</a:t>
            </a:r>
            <a:r>
              <a:rPr lang="en-US" altLang="zh-TW" sz="2400" i="1" baseline="40000" dirty="0"/>
              <a:t>T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309254" y="5060791"/>
            <a:ext cx="4852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(6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 5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+ 4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 )</a:t>
            </a:r>
            <a:r>
              <a:rPr lang="zh-TW" altLang="en-US" sz="24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(6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 5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+ 4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 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77842" y="5060791"/>
            <a:ext cx="145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0 + 0 = 0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355925" y="5952696"/>
            <a:ext cx="2574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dirty="0">
                <a:sym typeface="Symbol" pitchFamily="18" charset="2"/>
              </a:rPr>
              <a:t>(6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 5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+ 4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)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869573" y="5988365"/>
            <a:ext cx="1138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dirty="0">
                <a:sym typeface="Symbol" pitchFamily="18" charset="2"/>
              </a:rPr>
              <a:t>0 = 0</a:t>
            </a:r>
          </a:p>
        </p:txBody>
      </p:sp>
    </p:spTree>
    <p:extLst>
      <p:ext uri="{BB962C8B-B14F-4D97-AF65-F5344CB8AC3E}">
        <p14:creationId xmlns:p14="http://schemas.microsoft.com/office/powerpoint/2010/main" val="2840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/>
              <a:t> </a:t>
            </a:r>
            <a:r>
              <a:rPr lang="en-US" altLang="zh-TW" dirty="0"/>
              <a:t>a basis of </a:t>
            </a:r>
            <a:r>
              <a:rPr lang="en-US" altLang="zh-TW" i="1" dirty="0"/>
              <a:t>V</a:t>
            </a:r>
            <a:r>
              <a:rPr lang="en-US" altLang="zh-TW" dirty="0"/>
              <a:t> = Span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baseline="30000" dirty="0"/>
              <a:t> 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3" y="2565550"/>
            <a:ext cx="4851400" cy="1231900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2507656"/>
            <a:ext cx="3390900" cy="1231900"/>
          </a:xfrm>
          <a:prstGeom prst="rect">
            <a:avLst/>
          </a:prstGeom>
        </p:spPr>
      </p:pic>
      <p:pic>
        <p:nvPicPr>
          <p:cNvPr id="6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7" y="5414745"/>
            <a:ext cx="1930400" cy="1231900"/>
          </a:xfrm>
          <a:prstGeom prst="rect">
            <a:avLst/>
          </a:prstGeom>
        </p:spPr>
      </p:pic>
      <p:pic>
        <p:nvPicPr>
          <p:cNvPr id="7" name="Picture 16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3" y="4000921"/>
            <a:ext cx="28829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54012" y="5338476"/>
                <a:ext cx="221522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12" y="5338476"/>
                <a:ext cx="2215222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07262" y="3880352"/>
                <a:ext cx="3220369" cy="14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−2/3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/3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62" y="3880352"/>
                <a:ext cx="3220369" cy="14032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3319782" y="4439932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68460" y="4399774"/>
                <a:ext cx="16024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𝑑𝑖𝑚𝐴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60" y="4399774"/>
                <a:ext cx="160249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517446" y="1660518"/>
            <a:ext cx="3305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B </a:t>
            </a:r>
            <a:r>
              <a:rPr lang="en-US" altLang="zh-TW" sz="2400" dirty="0">
                <a:cs typeface="Script MT Bold"/>
                <a:sym typeface="Symbol" pitchFamily="18" charset="2"/>
              </a:rPr>
              <a:t>is a subset of V with 3 vectors</a:t>
            </a:r>
            <a:endParaRPr lang="en-US" altLang="zh-TW" sz="2400" dirty="0"/>
          </a:p>
        </p:txBody>
      </p:sp>
      <p:sp>
        <p:nvSpPr>
          <p:cNvPr id="14" name="向右箭號 13"/>
          <p:cNvSpPr/>
          <p:nvPr/>
        </p:nvSpPr>
        <p:spPr>
          <a:xfrm>
            <a:off x="2528274" y="5859002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803293" y="6141990"/>
            <a:ext cx="517065" cy="363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517446" y="5521298"/>
                <a:ext cx="2139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𝐼𝑛𝑑𝑒𝑝𝑒𝑛𝑑𝑒𝑛𝑡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46" y="5521298"/>
                <a:ext cx="2139175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6320358" y="6131829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B</a:t>
            </a:r>
            <a:r>
              <a:rPr lang="en-US" altLang="zh-TW" sz="2800" i="1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is a basis of </a:t>
            </a:r>
            <a:r>
              <a:rPr lang="en-US" altLang="zh-TW" sz="2800" i="1" dirty="0">
                <a:sym typeface="Symbol" pitchFamily="18" charset="2"/>
              </a:rPr>
              <a:t>V</a:t>
            </a:r>
            <a:r>
              <a:rPr lang="en-US" altLang="zh-TW" sz="2800" dirty="0">
                <a:sym typeface="Symbol" pitchFamily="18" charset="2"/>
              </a:rPr>
              <a:t>.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090AE8-2844-4CCA-BF39-08CA1B62A0FB}"/>
              </a:ext>
            </a:extLst>
          </p:cNvPr>
          <p:cNvSpPr txBox="1"/>
          <p:nvPr/>
        </p:nvSpPr>
        <p:spPr>
          <a:xfrm>
            <a:off x="8546866" y="5834"/>
            <a:ext cx="5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40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C410D1-5DAB-42DA-BB38-A3A387529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2347659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Dimension of </a:t>
            </a:r>
            <a:r>
              <a:rPr lang="en-US" altLang="zh-TW" b="1" dirty="0" smtClean="0"/>
              <a:t>Basis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000" dirty="0"/>
              <a:t>(Chapter </a:t>
            </a:r>
            <a:r>
              <a:rPr lang="en-US" altLang="zh-TW" sz="4000" dirty="0" smtClean="0"/>
              <a:t>4.3)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883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 A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Range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Basis: The pivot columns of A form a basis for Col A.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Dimension: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31551" y="3026326"/>
            <a:ext cx="2103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Col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= Span</a:t>
            </a:r>
            <a:endParaRPr lang="en-US" altLang="zh-TW" sz="2400" dirty="0"/>
          </a:p>
        </p:txBody>
      </p:sp>
      <p:pic>
        <p:nvPicPr>
          <p:cNvPr id="12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" y="2641209"/>
            <a:ext cx="3644900" cy="1231900"/>
          </a:xfrm>
          <a:prstGeom prst="rect">
            <a:avLst/>
          </a:prstGeom>
        </p:spPr>
      </p:pic>
      <p:pic>
        <p:nvPicPr>
          <p:cNvPr id="13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21" y="2719605"/>
            <a:ext cx="3058371" cy="1154385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65942" y="383453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5" name="矩形 14"/>
          <p:cNvSpPr/>
          <p:nvPr/>
        </p:nvSpPr>
        <p:spPr>
          <a:xfrm>
            <a:off x="887287" y="2615809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001392" y="2615809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480657" y="2615809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460490" y="3820904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768194" y="5456103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Dim (Col A)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490251" y="5467633"/>
            <a:ext cx="448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number of pivot columns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31551" y="6038860"/>
            <a:ext cx="448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 rank 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18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 A (revisit)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Row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Basis: Nonzero rows of RREF(A)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Dimension: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84526" y="2496456"/>
          <a:ext cx="38100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PhotoImpact" r:id="rId3" imgW="1773789" imgH="615645" progId="">
                  <p:embed/>
                </p:oleObj>
              </mc:Choice>
              <mc:Fallback>
                <p:oleObj name="PhotoImpact" r:id="rId3" imgW="1773789" imgH="615645" progId="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26" y="2496456"/>
                        <a:ext cx="3810000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4401569" y="2737567"/>
            <a:ext cx="1209675" cy="549011"/>
            <a:chOff x="4476750" y="2679510"/>
            <a:chExt cx="1209675" cy="549011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602616" y="2679510"/>
              <a:ext cx="809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RREF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4476750" y="3095171"/>
              <a:ext cx="1209675" cy="133350"/>
            </a:xfrm>
            <a:prstGeom prst="rightArrow">
              <a:avLst>
                <a:gd name="adj1" fmla="val 50000"/>
                <a:gd name="adj2" fmla="val 22678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112751" y="3894483"/>
            <a:ext cx="2546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sym typeface="MT Extra" pitchFamily="18" charset="2"/>
              </a:rPr>
              <a:t>a basis of </a:t>
            </a:r>
            <a:r>
              <a:rPr lang="en-US" altLang="zh-TW" sz="2800" dirty="0">
                <a:solidFill>
                  <a:srgbClr val="FF0000"/>
                </a:solidFill>
                <a:sym typeface="Symbol" pitchFamily="18" charset="2"/>
              </a:rPr>
              <a:t>Row </a:t>
            </a:r>
            <a:r>
              <a:rPr lang="en-US" altLang="zh-TW" sz="2800" i="1" dirty="0">
                <a:solidFill>
                  <a:srgbClr val="FF0000"/>
                </a:solidFill>
                <a:sym typeface="Symbol" pitchFamily="18" charset="2"/>
              </a:rPr>
              <a:t>R</a:t>
            </a:r>
            <a:endParaRPr lang="en-US" altLang="zh-TW" sz="2800" i="1" dirty="0">
              <a:sym typeface="Symbol" pitchFamily="18" charset="2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660296" y="2413528"/>
            <a:ext cx="3046573" cy="1479399"/>
            <a:chOff x="5697377" y="2428043"/>
            <a:chExt cx="3046573" cy="1479399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6193145" y="2428043"/>
            <a:ext cx="2550805" cy="1479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" name="PhotoImpact" r:id="rId5" imgW="1103098" imgH="640027" progId="">
                    <p:embed/>
                  </p:oleObj>
                </mc:Choice>
                <mc:Fallback>
                  <p:oleObj name="PhotoImpact" r:id="rId5" imgW="1103098" imgH="640027" progId="">
                    <p:embed/>
                    <p:pic>
                      <p:nvPicPr>
                        <p:cNvPr id="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3145" y="2428043"/>
                          <a:ext cx="2550805" cy="1479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文字方塊 16"/>
            <p:cNvSpPr txBox="1"/>
            <p:nvPr/>
          </p:nvSpPr>
          <p:spPr>
            <a:xfrm>
              <a:off x="5697377" y="2906132"/>
              <a:ext cx="1538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R=</a:t>
              </a:r>
              <a:endParaRPr lang="zh-TW" altLang="en-US" sz="2800" dirty="0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29454" y="3879821"/>
            <a:ext cx="358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Row A = Row R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28650" y="4354156"/>
            <a:ext cx="4925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(The elementary row operations do not change the row space.)</a:t>
            </a:r>
            <a:endParaRPr lang="zh-TW" altLang="en-US" sz="28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240429" y="2445469"/>
            <a:ext cx="2378262" cy="2920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240429" y="2798004"/>
            <a:ext cx="2378262" cy="2920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240429" y="3140529"/>
            <a:ext cx="2378262" cy="2920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072842" y="4354156"/>
            <a:ext cx="2808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sym typeface="MT Extra" pitchFamily="18" charset="2"/>
              </a:rPr>
              <a:t>= a basis of </a:t>
            </a:r>
            <a:r>
              <a:rPr lang="en-US" altLang="zh-TW" sz="2800" dirty="0">
                <a:solidFill>
                  <a:srgbClr val="FF0000"/>
                </a:solidFill>
                <a:sym typeface="Symbol" pitchFamily="18" charset="2"/>
              </a:rPr>
              <a:t>Row </a:t>
            </a:r>
            <a:r>
              <a:rPr lang="en-US" altLang="zh-TW" sz="2800" i="1" dirty="0">
                <a:solidFill>
                  <a:srgbClr val="FF0000"/>
                </a:solidFill>
                <a:sym typeface="Symbol" pitchFamily="18" charset="2"/>
              </a:rPr>
              <a:t>A</a:t>
            </a:r>
            <a:endParaRPr lang="en-US" altLang="zh-TW" sz="2800" i="1" dirty="0">
              <a:sym typeface="Symbol" pitchFamily="18" charset="2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654286" y="5380156"/>
            <a:ext cx="212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Dim (Row A)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521187" y="5394951"/>
            <a:ext cx="445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Number of Nonzero rows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314710" y="5959935"/>
            <a:ext cx="226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Rank 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5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9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 A (revisit)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691086" y="4818743"/>
            <a:ext cx="21481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Dim (Row A)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91086" y="5497853"/>
            <a:ext cx="21481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Dim (Col A</a:t>
            </a:r>
            <a:r>
              <a:rPr lang="en-US" altLang="zh-TW" sz="2800" baseline="30000" dirty="0"/>
              <a:t>T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461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 A = Rank A</a:t>
            </a:r>
            <a:r>
              <a:rPr lang="en-US" altLang="zh-TW" baseline="30000" dirty="0"/>
              <a:t>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Proof</a:t>
            </a:r>
            <a:endParaRPr lang="en-US" altLang="zh-TW" baseline="30000" dirty="0"/>
          </a:p>
          <a:p>
            <a:endParaRPr lang="en-US" altLang="zh-TW" baseline="30000" dirty="0"/>
          </a:p>
          <a:p>
            <a:endParaRPr lang="en-US" altLang="zh-TW" baseline="30000" dirty="0"/>
          </a:p>
          <a:p>
            <a:endParaRPr lang="en-US" altLang="zh-TW" baseline="30000" dirty="0"/>
          </a:p>
          <a:p>
            <a:endParaRPr lang="en-US" altLang="zh-TW" baseline="30000" dirty="0"/>
          </a:p>
          <a:p>
            <a:endParaRPr lang="en-US" altLang="zh-TW" baseline="30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79177" y="3978689"/>
            <a:ext cx="214811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Dim (Row A)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579177" y="4636845"/>
            <a:ext cx="214811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Dim (Col A</a:t>
            </a:r>
            <a:r>
              <a:rPr lang="en-US" altLang="zh-TW" sz="2800" baseline="30000" dirty="0"/>
              <a:t>T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302701" y="3951077"/>
            <a:ext cx="214811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A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2701" y="2827565"/>
            <a:ext cx="214811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A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579177" y="2827565"/>
            <a:ext cx="21481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Dim (Col A)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887179" y="4666111"/>
            <a:ext cx="214811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Rank A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7774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Null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77682"/>
            <a:ext cx="7886700" cy="4351338"/>
          </a:xfrm>
        </p:spPr>
        <p:txBody>
          <a:bodyPr/>
          <a:lstStyle/>
          <a:p>
            <a:r>
              <a:rPr lang="en-US" altLang="zh-TW" dirty="0"/>
              <a:t>Basis: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Solving Ax = 0</a:t>
            </a:r>
          </a:p>
          <a:p>
            <a:pPr lvl="1"/>
            <a:r>
              <a:rPr lang="en-US" altLang="zh-TW" dirty="0"/>
              <a:t>Each free variable in the parametric representation of the general solution is multiplied by a vector.</a:t>
            </a:r>
          </a:p>
          <a:p>
            <a:pPr lvl="1"/>
            <a:r>
              <a:rPr lang="en-US" altLang="zh-TW" dirty="0"/>
              <a:t>The vectors form the basis.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10574" y="674082"/>
                <a:ext cx="3092770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574" y="674082"/>
                <a:ext cx="3092770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67199" y="674082"/>
                <a:ext cx="2241191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99" y="674082"/>
                <a:ext cx="2241191" cy="13606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5978" y="4545974"/>
                <a:ext cx="22733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8" y="4545974"/>
                <a:ext cx="227331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09" r="-268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4888" y="5000208"/>
                <a:ext cx="26202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" y="5000208"/>
                <a:ext cx="262026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30" r="-2326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88100" y="5454442"/>
                <a:ext cx="1781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00" y="5454442"/>
                <a:ext cx="178119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55" r="-37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80038" y="4156072"/>
                <a:ext cx="1966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38" y="4156072"/>
                <a:ext cx="196656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63" r="-124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180038" y="4636299"/>
                <a:ext cx="208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38" y="4636299"/>
                <a:ext cx="208428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754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187156" y="5454442"/>
                <a:ext cx="12452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156" y="5454442"/>
                <a:ext cx="124521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941" r="-196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647401" y="4208669"/>
                <a:ext cx="3291670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01" y="4208669"/>
                <a:ext cx="3291670" cy="16996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187156" y="5058485"/>
                <a:ext cx="1075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156" y="5058485"/>
                <a:ext cx="107529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977" r="-284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187156" y="5918357"/>
                <a:ext cx="1075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156" y="5918357"/>
                <a:ext cx="1075294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977" r="-284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2820319" y="202690"/>
            <a:ext cx="193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Example 2, P256</a:t>
            </a:r>
            <a:endParaRPr lang="zh-TW" altLang="en-US" dirty="0"/>
          </a:p>
        </p:txBody>
      </p:sp>
      <p:sp>
        <p:nvSpPr>
          <p:cNvPr id="25" name="向右箭號 24"/>
          <p:cNvSpPr/>
          <p:nvPr/>
        </p:nvSpPr>
        <p:spPr>
          <a:xfrm>
            <a:off x="2732279" y="4886104"/>
            <a:ext cx="414291" cy="58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5233110" y="4915306"/>
            <a:ext cx="414291" cy="58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7374509" y="6056856"/>
            <a:ext cx="12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Basis</a:t>
            </a:r>
          </a:p>
        </p:txBody>
      </p:sp>
      <p:cxnSp>
        <p:nvCxnSpPr>
          <p:cNvPr id="29" name="直線單箭頭接點 28"/>
          <p:cNvCxnSpPr>
            <a:stCxn id="20" idx="2"/>
          </p:cNvCxnSpPr>
          <p:nvPr/>
        </p:nvCxnSpPr>
        <p:spPr>
          <a:xfrm>
            <a:off x="7293236" y="5908301"/>
            <a:ext cx="501766" cy="19472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8171357" y="5931061"/>
            <a:ext cx="347221" cy="19472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060074" y="5061703"/>
            <a:ext cx="12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(free)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4045449" y="5884432"/>
            <a:ext cx="12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(free)</a:t>
            </a:r>
          </a:p>
        </p:txBody>
      </p:sp>
    </p:spTree>
    <p:extLst>
      <p:ext uri="{BB962C8B-B14F-4D97-AF65-F5344CB8AC3E}">
        <p14:creationId xmlns:p14="http://schemas.microsoft.com/office/powerpoint/2010/main" val="15839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 animBg="1"/>
      <p:bldP spid="26" grpId="0" animBg="1"/>
      <p:bldP spid="27" grpId="0"/>
      <p:bldP spid="32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Null 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Basis: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Solving Ax = 0</a:t>
            </a:r>
          </a:p>
          <a:p>
            <a:pPr lvl="1"/>
            <a:r>
              <a:rPr lang="en-US" altLang="zh-TW" dirty="0"/>
              <a:t>Each free variable in the parametric representation of the general solution is multiplied by a vector.</a:t>
            </a:r>
          </a:p>
          <a:p>
            <a:pPr lvl="1"/>
            <a:r>
              <a:rPr lang="en-US" altLang="zh-TW" dirty="0"/>
              <a:t>The vectors form the basis.</a:t>
            </a:r>
            <a:endParaRPr lang="zh-TW" altLang="en-US" dirty="0"/>
          </a:p>
          <a:p>
            <a:r>
              <a:rPr lang="en-US" altLang="zh-TW" dirty="0"/>
              <a:t>Dimension:</a:t>
            </a: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76183" y="4447682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Dim (Null A)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98240" y="4459212"/>
            <a:ext cx="448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 number of free variables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9540" y="5030439"/>
            <a:ext cx="448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 Nullity A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239540" y="5624572"/>
            <a:ext cx="448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 n - Rank 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30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Dimension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3195533"/>
            <a:ext cx="21481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Dim of Range</a:t>
            </a:r>
            <a:endParaRPr lang="zh-TW" altLang="en-US" sz="2800" baseline="30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73152" y="3187140"/>
            <a:ext cx="214811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Dim of Null</a:t>
            </a:r>
            <a:endParaRPr lang="zh-TW" altLang="en-US" sz="2800" baseline="30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2755" y="3195533"/>
            <a:ext cx="264045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Dim of Domain</a:t>
            </a:r>
            <a:endParaRPr lang="zh-TW" altLang="en-US" sz="2800" baseline="30000" dirty="0"/>
          </a:p>
        </p:txBody>
      </p:sp>
      <p:sp>
        <p:nvSpPr>
          <p:cNvPr id="7" name="橢圓 6"/>
          <p:cNvSpPr/>
          <p:nvPr/>
        </p:nvSpPr>
        <p:spPr>
          <a:xfrm>
            <a:off x="1379662" y="4501406"/>
            <a:ext cx="779236" cy="15141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838230" y="4487353"/>
            <a:ext cx="779236" cy="15141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335146" y="4501406"/>
            <a:ext cx="779236" cy="15141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793714" y="4487353"/>
            <a:ext cx="779236" cy="15141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2227470" y="5137562"/>
            <a:ext cx="529890" cy="1888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215982" y="5152401"/>
            <a:ext cx="529890" cy="1888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114382" y="4738110"/>
            <a:ext cx="71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baseline="30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02994" y="4723271"/>
            <a:ext cx="71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baseline="30000" dirty="0"/>
          </a:p>
        </p:txBody>
      </p:sp>
      <p:sp>
        <p:nvSpPr>
          <p:cNvPr id="15" name="橢圓 14"/>
          <p:cNvSpPr/>
          <p:nvPr/>
        </p:nvSpPr>
        <p:spPr>
          <a:xfrm>
            <a:off x="3037467" y="4879230"/>
            <a:ext cx="363882" cy="7584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551106" y="4879230"/>
            <a:ext cx="363882" cy="75848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134919" y="5203070"/>
            <a:ext cx="96826" cy="96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1779568" y="4511633"/>
            <a:ext cx="1450128" cy="377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1788008" y="5647943"/>
            <a:ext cx="1441688" cy="367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720544" y="4876886"/>
            <a:ext cx="1450128" cy="377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5759521" y="5260501"/>
            <a:ext cx="1441688" cy="367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612898" y="5954236"/>
            <a:ext cx="127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range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609788" y="3195533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250782" y="3195533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cxnSp>
        <p:nvCxnSpPr>
          <p:cNvPr id="26" name="直線單箭頭接點 25"/>
          <p:cNvCxnSpPr>
            <a:endCxn id="4" idx="2"/>
          </p:cNvCxnSpPr>
          <p:nvPr/>
        </p:nvCxnSpPr>
        <p:spPr>
          <a:xfrm flipH="1" flipV="1">
            <a:off x="1702708" y="3718753"/>
            <a:ext cx="1526988" cy="16076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5" idx="2"/>
          </p:cNvCxnSpPr>
          <p:nvPr/>
        </p:nvCxnSpPr>
        <p:spPr>
          <a:xfrm flipH="1" flipV="1">
            <a:off x="4347210" y="3710360"/>
            <a:ext cx="1412311" cy="16160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endCxn id="6" idx="2"/>
          </p:cNvCxnSpPr>
          <p:nvPr/>
        </p:nvCxnSpPr>
        <p:spPr>
          <a:xfrm flipV="1">
            <a:off x="5735090" y="3718753"/>
            <a:ext cx="1527890" cy="8080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462086" y="2081353"/>
            <a:ext cx="188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(Col A)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145150" y="2097949"/>
            <a:ext cx="188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(Null A)</a:t>
            </a:r>
            <a:endParaRPr lang="zh-TW" altLang="en-US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953185" y="2081353"/>
            <a:ext cx="188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A is </a:t>
            </a:r>
            <a:r>
              <a:rPr lang="en-US" altLang="zh-TW" sz="2800" dirty="0" err="1"/>
              <a:t>mxn</a:t>
            </a:r>
            <a:endParaRPr lang="zh-TW" altLang="en-US" sz="28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365580" y="2561438"/>
            <a:ext cx="188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=Rank A</a:t>
            </a:r>
            <a:endParaRPr lang="zh-TW" altLang="en-US" sz="28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665218" y="2561438"/>
            <a:ext cx="188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=n - Rank A</a:t>
            </a:r>
            <a:endParaRPr lang="zh-TW" altLang="en-US" sz="2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807697" y="2561438"/>
            <a:ext cx="18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(R</a:t>
            </a:r>
            <a:r>
              <a:rPr lang="en-US" altLang="zh-TW" sz="2800" baseline="30000" dirty="0"/>
              <a:t>n</a:t>
            </a:r>
            <a:r>
              <a:rPr lang="en-US" altLang="zh-TW" sz="2800" dirty="0"/>
              <a:t>) =n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036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  <a:endParaRPr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14875" y="3236460"/>
            <a:ext cx="1725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Subspace?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1864" y="3236460"/>
            <a:ext cx="3679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/>
              <a:t>u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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,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en-US" altLang="zh-TW" sz="2800" b="1" dirty="0"/>
              <a:t>u</a:t>
            </a:r>
            <a:r>
              <a:rPr lang="en-US" altLang="zh-TW" sz="2800" dirty="0">
                <a:sym typeface="Symbol" pitchFamily="18" charset="2"/>
              </a:rPr>
              <a:t>  </a:t>
            </a:r>
            <a:r>
              <a:rPr lang="en-US" altLang="zh-TW" sz="2800" b="1" dirty="0">
                <a:sym typeface="Symbol" pitchFamily="18" charset="2"/>
              </a:rPr>
              <a:t>0 </a:t>
            </a:r>
            <a:r>
              <a:rPr lang="en-US" altLang="zh-TW" sz="2800" dirty="0">
                <a:sym typeface="Symbol" pitchFamily="18" charset="2"/>
              </a:rPr>
              <a:t> </a:t>
            </a:r>
            <a:r>
              <a:rPr lang="en-US" altLang="zh-TW" sz="2800" b="1" dirty="0"/>
              <a:t>u</a:t>
            </a:r>
            <a:r>
              <a:rPr lang="en-US" altLang="zh-TW" sz="2800" dirty="0">
                <a:sym typeface="Symbol" pitchFamily="18" charset="2"/>
              </a:rPr>
              <a:t> 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sz="2800" baseline="-25000" dirty="0"/>
              <a:t>1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5078851" y="4376039"/>
          <a:ext cx="38052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方程式" r:id="rId3" imgW="2056987" imgH="456924" progId="Equation.3">
                  <p:embed/>
                </p:oleObj>
              </mc:Choice>
              <mc:Fallback>
                <p:oleObj name="方程式" r:id="rId3" imgW="2056987" imgH="456924" progId="Equation.3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851" y="4376039"/>
                        <a:ext cx="3805238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4" y="2644738"/>
            <a:ext cx="5192744" cy="682032"/>
          </a:xfrm>
          <a:prstGeom prst="rect">
            <a:avLst/>
          </a:prstGeom>
        </p:spPr>
      </p:pic>
      <p:pic>
        <p:nvPicPr>
          <p:cNvPr id="8" name="Picture 13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6" y="3840294"/>
            <a:ext cx="4002487" cy="698847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26852" y="5589336"/>
            <a:ext cx="591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{</a:t>
            </a:r>
            <a:r>
              <a:rPr lang="en-US" altLang="zh-TW" sz="2800" b="1" dirty="0"/>
              <a:t>0</a:t>
            </a:r>
            <a:r>
              <a:rPr lang="en-US" altLang="zh-TW" sz="2800" dirty="0"/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15601" y="4485284"/>
            <a:ext cx="1725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Subspace?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4778" y="5572443"/>
            <a:ext cx="596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n</a:t>
            </a:r>
            <a:endParaRPr lang="en-US" altLang="zh-TW" sz="28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63873" y="5589336"/>
            <a:ext cx="1725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Subspace?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44550" y="5650891"/>
            <a:ext cx="194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zero subspace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19526" y="5603220"/>
            <a:ext cx="1725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Subspace?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4446" y="1823684"/>
            <a:ext cx="2132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dirty="0"/>
              <a:t> = {</a:t>
            </a:r>
            <a:r>
              <a:rPr lang="en-US" altLang="zh-TW" sz="2400" i="1" dirty="0" err="1"/>
              <a:t>c</a:t>
            </a:r>
            <a:r>
              <a:rPr lang="en-US" altLang="zh-TW" sz="2400" b="1" dirty="0" err="1"/>
              <a:t>w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 </a:t>
            </a:r>
            <a:r>
              <a:rPr lang="en-US" altLang="zh-TW" sz="2400" i="1" dirty="0"/>
              <a:t>c </a:t>
            </a:r>
            <a:r>
              <a:rPr lang="en-US" altLang="zh-TW" sz="2400" dirty="0">
                <a:sym typeface="Symbol" pitchFamily="18" charset="2"/>
              </a:rPr>
              <a:t>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400" dirty="0">
                <a:sym typeface="Symbol" pitchFamily="18" charset="2"/>
              </a:rPr>
              <a:t>}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87229" y="1803871"/>
            <a:ext cx="1725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Subspace?</a:t>
            </a:r>
          </a:p>
        </p:txBody>
      </p:sp>
    </p:spTree>
    <p:extLst>
      <p:ext uri="{BB962C8B-B14F-4D97-AF65-F5344CB8AC3E}">
        <p14:creationId xmlns:p14="http://schemas.microsoft.com/office/powerpoint/2010/main" val="7907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49939"/>
                <a:ext cx="78867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TW" dirty="0"/>
                  <a:t>Four fundamental </a:t>
                </a:r>
                <a:br>
                  <a:rPr lang="en-US" altLang="zh-TW" dirty="0"/>
                </a:br>
                <a:r>
                  <a:rPr lang="en-US" altLang="zh-TW" dirty="0" smtClean="0"/>
                  <a:t>subspaces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of </a:t>
                </a:r>
                <a:r>
                  <a:rPr lang="en-US" altLang="zh-TW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m</a:t>
                </a:r>
                <a:br>
                  <a:rPr lang="en-US" altLang="zh-TW" baseline="30000" dirty="0">
                    <a:solidFill>
                      <a:srgbClr val="0000FF"/>
                    </a:solidFill>
                  </a:rPr>
                </a:b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49939"/>
                <a:ext cx="7886700" cy="1325563"/>
              </a:xfrm>
              <a:blipFill>
                <a:blip r:embed="rId2"/>
                <a:stretch>
                  <a:fillRect l="-2705" t="-49309" b="-147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/>
              <p:nvPr/>
            </p:nvSpPr>
            <p:spPr>
              <a:xfrm>
                <a:off x="5314093" y="238203"/>
                <a:ext cx="2292858" cy="1587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93" y="238203"/>
                <a:ext cx="2292858" cy="1587422"/>
              </a:xfrm>
              <a:prstGeom prst="rect">
                <a:avLst/>
              </a:prstGeom>
              <a:blipFill>
                <a:blip r:embed="rId3"/>
                <a:stretch>
                  <a:fillRect r="-515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 rot="3061832">
            <a:off x="1394086" y="2589968"/>
            <a:ext cx="1948721" cy="1693889"/>
          </a:xfrm>
          <a:prstGeom prst="rect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 rot="2585937">
            <a:off x="5342454" y="2582274"/>
            <a:ext cx="1948721" cy="1693889"/>
          </a:xfrm>
          <a:prstGeom prst="rect">
            <a:avLst/>
          </a:prstGeom>
          <a:solidFill>
            <a:srgbClr val="A7CD3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rot="8315378">
            <a:off x="2127645" y="4784557"/>
            <a:ext cx="753539" cy="1485769"/>
          </a:xfrm>
          <a:prstGeom prst="rect">
            <a:avLst/>
          </a:prstGeom>
          <a:solidFill>
            <a:srgbClr val="F4B183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13218857">
            <a:off x="5906115" y="4780711"/>
            <a:ext cx="753539" cy="1485769"/>
          </a:xfrm>
          <a:prstGeom prst="rect">
            <a:avLst/>
          </a:prstGeom>
          <a:solidFill>
            <a:srgbClr val="DF99AB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507374" y="2387238"/>
                <a:ext cx="1304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74" y="2387238"/>
                <a:ext cx="1304145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480138" y="2916900"/>
                <a:ext cx="150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altLang="zh-TW" baseline="30000" dirty="0" smtClean="0">
                    <a:solidFill>
                      <a:srgbClr val="FF0000"/>
                    </a:solidFill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←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FF0000"/>
                            </a:solidFill>
                          </a:rPr>
                          <m:t>m</m:t>
                        </m:r>
                        <m:r>
                          <a:rPr lang="en-US" altLang="zh-TW" b="0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38" y="2916900"/>
                <a:ext cx="1509230" cy="369332"/>
              </a:xfrm>
              <a:prstGeom prst="rect">
                <a:avLst/>
              </a:prstGeom>
              <a:blipFill>
                <a:blip r:embed="rId5"/>
                <a:stretch>
                  <a:fillRect l="-364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992653" y="4232038"/>
                <a:ext cx="36173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solidFill>
                            <a:srgbClr val="FF00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3200" baseline="30000" dirty="0">
                          <a:solidFill>
                            <a:srgbClr val="FF0000"/>
                          </a:solidFill>
                        </a:rPr>
                        <m:t>m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653" y="4232038"/>
                <a:ext cx="361736" cy="584775"/>
              </a:xfrm>
              <a:prstGeom prst="rect">
                <a:avLst/>
              </a:prstGeom>
              <a:blipFill>
                <a:blip r:embed="rId6"/>
                <a:stretch>
                  <a:fillRect r="-42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0804" y="4232038"/>
                <a:ext cx="36173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solidFill>
                            <a:srgbClr val="FF00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3200" b="0" i="0" baseline="30000" dirty="0" smtClean="0">
                          <a:solidFill>
                            <a:srgbClr val="FF0000"/>
                          </a:solidFill>
                        </a:rPr>
                        <m:t>n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04" y="4232038"/>
                <a:ext cx="361736" cy="584775"/>
              </a:xfrm>
              <a:prstGeom prst="rect">
                <a:avLst/>
              </a:prstGeom>
              <a:blipFill>
                <a:blip r:embed="rId7"/>
                <a:stretch>
                  <a:fillRect r="-2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14093" y="2782857"/>
                <a:ext cx="238100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</a:rPr>
                      <m:t>Col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</a:rPr>
                      <m:t>):</m:t>
                    </m:r>
                  </m:oMath>
                </a14:m>
                <a:r>
                  <a:rPr lang="zh-TW" altLang="en-US" sz="3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TW" sz="3200" dirty="0" smtClean="0">
                    <a:solidFill>
                      <a:schemeClr val="tx2"/>
                    </a:solidFill>
                  </a:rPr>
                  <a:t>Ax</a:t>
                </a:r>
              </a:p>
              <a:p>
                <a:pPr algn="ctr"/>
                <a:r>
                  <a:rPr lang="en-US" altLang="zh-TW" dirty="0">
                    <a:solidFill>
                      <a:schemeClr val="tx2"/>
                    </a:solidFill>
                  </a:rPr>
                  <a:t>d</a:t>
                </a:r>
                <a:r>
                  <a:rPr lang="en-US" altLang="zh-TW" dirty="0" smtClean="0">
                    <a:solidFill>
                      <a:schemeClr val="tx2"/>
                    </a:solidFill>
                  </a:rPr>
                  <a:t>im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93" y="2782857"/>
                <a:ext cx="2381005" cy="861774"/>
              </a:xfrm>
              <a:prstGeom prst="rect">
                <a:avLst/>
              </a:prstGeom>
              <a:blipFill>
                <a:blip r:embed="rId8"/>
                <a:stretch>
                  <a:fillRect t="-8511" b="-10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59438" y="2877124"/>
                <a:ext cx="236860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2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ow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chemeClr val="tx2"/>
                        </a:solidFill>
                      </a:rPr>
                      <m:t>): </m:t>
                    </m:r>
                    <m:r>
                      <m:rPr>
                        <m:nor/>
                      </m:rPr>
                      <a:rPr lang="en-US" altLang="zh-TW" sz="3200" dirty="0" smtClean="0">
                        <a:solidFill>
                          <a:schemeClr val="tx2"/>
                        </a:solidFill>
                      </a:rPr>
                      <m:t>A</m:t>
                    </m:r>
                    <m:r>
                      <m:rPr>
                        <m:sty m:val="p"/>
                      </m:rPr>
                      <a:rPr lang="en-US" altLang="zh-TW" sz="3200" b="0" i="0" baseline="30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altLang="zh-TW" sz="3200" dirty="0" smtClean="0">
                    <a:solidFill>
                      <a:schemeClr val="tx2"/>
                    </a:solidFill>
                  </a:rPr>
                  <a:t>y</a:t>
                </a:r>
              </a:p>
              <a:p>
                <a:pPr algn="ctr"/>
                <a:r>
                  <a:rPr lang="en-US" altLang="zh-TW" dirty="0">
                    <a:solidFill>
                      <a:schemeClr val="tx2"/>
                    </a:solidFill>
                  </a:rPr>
                  <a:t>dim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r</a:t>
                </a:r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38" y="2877124"/>
                <a:ext cx="2368609" cy="861774"/>
              </a:xfrm>
              <a:prstGeom prst="rect">
                <a:avLst/>
              </a:prstGeom>
              <a:blipFill rotWithShape="0">
                <a:blip r:embed="rId9"/>
                <a:stretch>
                  <a:fillRect t="-8511" r="-515" b="-10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097181" y="5393333"/>
                <a:ext cx="23810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):</m:t>
                    </m:r>
                  </m:oMath>
                </a14:m>
                <a:r>
                  <a:rPr lang="zh-TW" alt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2"/>
                    </a:solidFill>
                  </a:rPr>
                  <a:t>Ax=0</a:t>
                </a:r>
              </a:p>
              <a:p>
                <a:pPr algn="ctr"/>
                <a:r>
                  <a:rPr lang="en-US" altLang="zh-TW" dirty="0">
                    <a:solidFill>
                      <a:schemeClr val="tx2"/>
                    </a:solidFill>
                  </a:rPr>
                  <a:t>dim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n-r</a:t>
                </a:r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81" y="5393333"/>
                <a:ext cx="2381005" cy="738664"/>
              </a:xfrm>
              <a:prstGeom prst="rect">
                <a:avLst/>
              </a:prstGeom>
              <a:blipFill>
                <a:blip r:embed="rId10"/>
                <a:stretch>
                  <a:fillRect t="-6612" b="-123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14093" y="5430105"/>
                <a:ext cx="23810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AT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):</m:t>
                    </m:r>
                  </m:oMath>
                </a14:m>
                <a:r>
                  <a:rPr lang="zh-TW" alt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2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aseline="30000" dirty="0">
                        <a:solidFill>
                          <a:schemeClr val="tx2"/>
                        </a:solidFill>
                      </a:rPr>
                      <m:t>T</m:t>
                    </m:r>
                  </m:oMath>
                </a14:m>
                <a:r>
                  <a:rPr lang="en-US" altLang="zh-TW" sz="2400" dirty="0" smtClean="0">
                    <a:solidFill>
                      <a:schemeClr val="tx2"/>
                    </a:solidFill>
                  </a:rPr>
                  <a:t>y=0</a:t>
                </a:r>
              </a:p>
              <a:p>
                <a:pPr algn="ctr"/>
                <a:r>
                  <a:rPr lang="en-US" altLang="zh-TW" dirty="0">
                    <a:solidFill>
                      <a:schemeClr val="tx2"/>
                    </a:solidFill>
                  </a:rPr>
                  <a:t>dim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-r</a:t>
                </a:r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93" y="5430105"/>
                <a:ext cx="2381005" cy="738664"/>
              </a:xfrm>
              <a:prstGeom prst="rect">
                <a:avLst/>
              </a:prstGeom>
              <a:blipFill>
                <a:blip r:embed="rId11"/>
                <a:stretch>
                  <a:fillRect t="-6612" b="-123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6394008" y="4669456"/>
            <a:ext cx="106545" cy="111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241255" y="4669456"/>
            <a:ext cx="106545" cy="111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右大括弧 20"/>
          <p:cNvSpPr/>
          <p:nvPr/>
        </p:nvSpPr>
        <p:spPr>
          <a:xfrm rot="19131678">
            <a:off x="2971023" y="4724995"/>
            <a:ext cx="177601" cy="1157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3233189" y="4764993"/>
            <a:ext cx="3083625" cy="46242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612272" y="4038252"/>
            <a:ext cx="3737097" cy="6023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811466" y="3749490"/>
            <a:ext cx="13387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one-to-one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9" grpId="0" animBg="1"/>
      <p:bldP spid="20" grpId="0" animBg="1"/>
      <p:bldP spid="21" grpId="0" animBg="1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Solutions</m:t>
                      </m:r>
                      <m: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𝑍𝑒𝑟𝑜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𝑂𝑛𝑒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𝐼𝑛𝑓𝑖𝑛𝑖𝑡𝑦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65018" y="2086371"/>
            <a:ext cx="3181058" cy="5966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No Solution 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5199653"/>
            <a:ext cx="318105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Infinite Solutions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3701053"/>
            <a:ext cx="310753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One Solution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3061832">
            <a:off x="5117381" y="1893284"/>
            <a:ext cx="583419" cy="643173"/>
          </a:xfrm>
          <a:prstGeom prst="rect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rot="2585937">
            <a:off x="6258658" y="2005963"/>
            <a:ext cx="739933" cy="507126"/>
          </a:xfrm>
          <a:prstGeom prst="rect">
            <a:avLst/>
          </a:prstGeom>
          <a:solidFill>
            <a:srgbClr val="A7CD3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rot="8315378">
            <a:off x="5247483" y="2662933"/>
            <a:ext cx="286120" cy="444818"/>
          </a:xfrm>
          <a:prstGeom prst="rect">
            <a:avLst/>
          </a:prstGeom>
          <a:solidFill>
            <a:srgbClr val="F4B183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13218857">
            <a:off x="6540151" y="2718481"/>
            <a:ext cx="286120" cy="444818"/>
          </a:xfrm>
          <a:prstGeom prst="rect">
            <a:avLst/>
          </a:prstGeom>
          <a:solidFill>
            <a:srgbClr val="DF99AB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698380" y="2664212"/>
            <a:ext cx="40455" cy="332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332056" y="2607288"/>
            <a:ext cx="40455" cy="332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224499" y="2383597"/>
                <a:ext cx="276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499" y="2383597"/>
                <a:ext cx="276526" cy="369332"/>
              </a:xfrm>
              <a:prstGeom prst="rect">
                <a:avLst/>
              </a:prstGeom>
              <a:blipFill>
                <a:blip r:embed="rId3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 rot="3061832">
            <a:off x="5117380" y="3481657"/>
            <a:ext cx="583419" cy="643173"/>
          </a:xfrm>
          <a:prstGeom prst="rect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 rot="2585937">
            <a:off x="6258657" y="3594336"/>
            <a:ext cx="739933" cy="507126"/>
          </a:xfrm>
          <a:prstGeom prst="rect">
            <a:avLst/>
          </a:prstGeom>
          <a:solidFill>
            <a:srgbClr val="A7CD3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 rot="13218857">
            <a:off x="6540151" y="4310611"/>
            <a:ext cx="286120" cy="444818"/>
          </a:xfrm>
          <a:prstGeom prst="rect">
            <a:avLst/>
          </a:prstGeom>
          <a:solidFill>
            <a:srgbClr val="DF99AB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698380" y="4249759"/>
            <a:ext cx="40455" cy="332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5332056" y="4191282"/>
            <a:ext cx="40455" cy="332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224498" y="3602683"/>
                <a:ext cx="660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498" y="3602683"/>
                <a:ext cx="6607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164233" y="3543153"/>
                <a:ext cx="660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233" y="3543153"/>
                <a:ext cx="66074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 rot="3061832">
            <a:off x="5117379" y="5184677"/>
            <a:ext cx="583419" cy="643173"/>
          </a:xfrm>
          <a:prstGeom prst="rect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2585937">
            <a:off x="6258656" y="5297356"/>
            <a:ext cx="739933" cy="507126"/>
          </a:xfrm>
          <a:prstGeom prst="rect">
            <a:avLst/>
          </a:prstGeom>
          <a:solidFill>
            <a:srgbClr val="A7CD3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 rot="13218857">
            <a:off x="6535099" y="6009596"/>
            <a:ext cx="286120" cy="444818"/>
          </a:xfrm>
          <a:prstGeom prst="rect">
            <a:avLst/>
          </a:prstGeom>
          <a:solidFill>
            <a:srgbClr val="DF99AB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6687387" y="5953237"/>
            <a:ext cx="40455" cy="332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5332056" y="5904092"/>
            <a:ext cx="40455" cy="332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224497" y="5305703"/>
                <a:ext cx="660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497" y="5305703"/>
                <a:ext cx="66074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372511" y="5720876"/>
                <a:ext cx="8662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11" y="5720876"/>
                <a:ext cx="86621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/>
          <p:cNvSpPr/>
          <p:nvPr/>
        </p:nvSpPr>
        <p:spPr>
          <a:xfrm rot="8315378">
            <a:off x="5255874" y="5948638"/>
            <a:ext cx="286120" cy="444818"/>
          </a:xfrm>
          <a:prstGeom prst="rect">
            <a:avLst/>
          </a:prstGeom>
          <a:solidFill>
            <a:srgbClr val="F4B183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381020" y="5372504"/>
                <a:ext cx="373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020" y="5372504"/>
                <a:ext cx="3734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/>
          <p:cNvSpPr txBox="1"/>
          <p:nvPr/>
        </p:nvSpPr>
        <p:spPr>
          <a:xfrm>
            <a:off x="5336034" y="6023534"/>
            <a:ext cx="37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 smtClean="0">
                <a:solidFill>
                  <a:srgbClr val="FF0000"/>
                </a:solidFill>
              </a:rPr>
              <a:t>z</a:t>
            </a:r>
            <a:endParaRPr lang="zh-TW" altLang="en-US" sz="1200" i="1" dirty="0">
              <a:solidFill>
                <a:srgbClr val="FF0000"/>
              </a:solidFill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5623154" y="5496794"/>
            <a:ext cx="838556" cy="2901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5518703" y="5975411"/>
            <a:ext cx="1146253" cy="1907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5831166" y="5585889"/>
            <a:ext cx="599066" cy="20662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5591676" y="3759217"/>
            <a:ext cx="870034" cy="7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  <p:bldP spid="22" grpId="0" animBg="1"/>
      <p:bldP spid="23" grpId="0" animBg="1"/>
      <p:bldP spid="25" grpId="0" animBg="1"/>
      <p:bldP spid="28" grpId="0" animBg="1"/>
      <p:bldP spid="29" grpId="0" animBg="1"/>
      <p:bldP spid="30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5168" y="160337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The Meaning of  Matrix Transpose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zh-TW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sz="4000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sz="4000" baseline="30000" dirty="0">
                    <a:solidFill>
                      <a:srgbClr val="0000FF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4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4000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sz="4000" baseline="30000" dirty="0" smtClean="0">
                    <a:solidFill>
                      <a:srgbClr val="0000FF"/>
                    </a:solidFill>
                  </a:rPr>
                  <a:t>m                           </a:t>
                </a:r>
                <a14:m>
                  <m:oMath xmlns:m="http://schemas.openxmlformats.org/officeDocument/2006/math">
                    <m:r>
                      <a:rPr lang="en-US" altLang="zh-TW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4000" b="0" i="1" baseline="30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sz="4000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sz="4000" baseline="30000" dirty="0">
                    <a:solidFill>
                      <a:srgbClr val="0000FF"/>
                    </a:solidFill>
                  </a:rPr>
                  <a:t>m</a:t>
                </a:r>
                <a:r>
                  <a:rPr lang="en-US" altLang="zh-TW" sz="4000" baseline="30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4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4000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sz="4000" baseline="30000" dirty="0" smtClean="0">
                    <a:solidFill>
                      <a:srgbClr val="0000FF"/>
                    </a:solidFill>
                  </a:rPr>
                  <a:t>n                                    </a:t>
                </a:r>
                <a:endParaRPr lang="en-US" altLang="zh-TW" sz="4000" baseline="300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baseline="30000" dirty="0" smtClean="0">
                    <a:solidFill>
                      <a:srgbClr val="0000FF"/>
                    </a:solidFill>
                  </a:rPr>
                  <a:t>                       </a:t>
                </a:r>
                <a:endParaRPr lang="en-US" altLang="zh-TW" baseline="30000" dirty="0">
                  <a:solidFill>
                    <a:srgbClr val="0000FF"/>
                  </a:solidFill>
                </a:endParaRP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57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5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57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5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57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5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sz="6000" i="1" dirty="0">
                          <a:solidFill>
                            <a:srgbClr val="FF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6000" baseline="30000" dirty="0">
                          <a:solidFill>
                            <a:srgbClr val="FF0000"/>
                          </a:solidFill>
                        </a:rPr>
                        <m:t>T</m:t>
                      </m:r>
                      <m:r>
                        <a:rPr lang="en-US" altLang="zh-TW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6000" dirty="0">
                  <a:solidFill>
                    <a:srgbClr val="FF0000"/>
                  </a:solidFill>
                </a:endParaRP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{\displaystyle e^{x}=\sum _{n=0}^{\infty }{\frac {x^{n}}{n!}}=1+x+{\frac {x^{2}}{2!}}+{\frac {x^{3}}{3!}}+\cdots +{\frac {x^{n}}{n!}}+\cdots \quad \forall x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{\displaystyle e^{x}=\sum _{n=0}^{\infty }{\frac {x^{n}}{n!}}=1+x+{\frac {x^{2}}{2!}}+{\frac {x^{3}}{3!}}+\cdots +{\frac {x^{n}}{n!}}+\cdots \quad \forall x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/>
              <p:nvPr/>
            </p:nvSpPr>
            <p:spPr>
              <a:xfrm>
                <a:off x="2570893" y="1353344"/>
                <a:ext cx="4544282" cy="1587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800" b="0" dirty="0" smtClean="0">
                    <a:solidFill>
                      <a:schemeClr val="tx1"/>
                    </a:solidFill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893" y="1353344"/>
                <a:ext cx="4544282" cy="1587422"/>
              </a:xfrm>
              <a:prstGeom prst="rect">
                <a:avLst/>
              </a:prstGeom>
              <a:blipFill>
                <a:blip r:embed="rId3"/>
                <a:stretch>
                  <a:fillRect l="-48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>
            <a:endCxn id="13" idx="1"/>
          </p:cNvCxnSpPr>
          <p:nvPr/>
        </p:nvCxnSpPr>
        <p:spPr>
          <a:xfrm>
            <a:off x="3750756" y="3810308"/>
            <a:ext cx="16424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047097" y="3487143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ea typeface="Cambria Math" panose="02040503050406030204" pitchFamily="18" charset="0"/>
              </a:rPr>
              <a:t>x</a:t>
            </a:r>
            <a:endParaRPr lang="zh-TW" altLang="en-US" sz="3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393244" y="3487143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Ax</a:t>
            </a:r>
            <a:endParaRPr lang="zh-TW" altLang="en-US" sz="3600" dirty="0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3694750" y="4343307"/>
            <a:ext cx="1698494" cy="12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811348" y="4032908"/>
            <a:ext cx="113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err="1" smtClean="0"/>
              <a:t>A</a:t>
            </a:r>
            <a:r>
              <a:rPr lang="en-US" altLang="zh-TW" sz="3600" baseline="30000" dirty="0" err="1" smtClean="0"/>
              <a:t>T</a:t>
            </a:r>
            <a:r>
              <a:rPr lang="en-US" altLang="zh-TW" sz="3600" dirty="0" err="1" smtClean="0"/>
              <a:t>y</a:t>
            </a:r>
            <a:endParaRPr lang="zh-TW" altLang="en-US" sz="36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54827" y="4001294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 y</a:t>
            </a:r>
            <a:endParaRPr lang="zh-TW" altLang="en-US" sz="36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28297" y="5865070"/>
            <a:ext cx="722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Preservation of dot product in</a:t>
            </a:r>
            <a:r>
              <a:rPr lang="zh-TW" altLang="en-US" sz="3200" dirty="0" smtClean="0"/>
              <a:t> </a:t>
            </a:r>
            <a:r>
              <a:rPr lang="en-US" altLang="zh-TW" sz="3200" dirty="0" smtClean="0">
                <a:solidFill>
                  <a:srgbClr val="0000FF"/>
                </a:solidFill>
              </a:rPr>
              <a:t>R</a:t>
            </a:r>
            <a:r>
              <a:rPr lang="en-US" altLang="zh-TW" sz="3200" baseline="30000" dirty="0" smtClean="0">
                <a:solidFill>
                  <a:srgbClr val="0000FF"/>
                </a:solidFill>
              </a:rPr>
              <a:t>n</a:t>
            </a:r>
            <a:r>
              <a:rPr lang="zh-TW" altLang="en-US" sz="3200" baseline="30000" dirty="0" smtClean="0">
                <a:solidFill>
                  <a:srgbClr val="0000FF"/>
                </a:solidFill>
              </a:rPr>
              <a:t> </a:t>
            </a:r>
            <a:r>
              <a:rPr lang="en-US" altLang="zh-TW" sz="3200" dirty="0" smtClean="0"/>
              <a:t>and</a:t>
            </a:r>
            <a:r>
              <a:rPr lang="zh-TW" altLang="en-US" sz="3200" baseline="30000" dirty="0" smtClean="0">
                <a:solidFill>
                  <a:srgbClr val="0000FF"/>
                </a:solidFill>
              </a:rPr>
              <a:t>   </a:t>
            </a:r>
            <a:r>
              <a:rPr lang="en-US" altLang="zh-TW" sz="3200" dirty="0" smtClean="0">
                <a:solidFill>
                  <a:srgbClr val="0000FF"/>
                </a:solidFill>
              </a:rPr>
              <a:t>R</a:t>
            </a:r>
            <a:r>
              <a:rPr lang="en-US" altLang="zh-TW" sz="3200" baseline="30000" dirty="0" smtClean="0">
                <a:solidFill>
                  <a:srgbClr val="0000FF"/>
                </a:solidFill>
              </a:rPr>
              <a:t>m</a:t>
            </a:r>
            <a:r>
              <a:rPr lang="en-US" altLang="zh-TW" sz="3200" dirty="0" smtClean="0"/>
              <a:t>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41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Finite vs. Infinite-dimension Vector Space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Care has to be taken when dealing with infinite-dimension vector spaces. </a:t>
                </a:r>
              </a:p>
              <a:p>
                <a:r>
                  <a:rPr lang="en-US" altLang="zh-TW" dirty="0"/>
                  <a:t>E.g. 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Consider the “vector space” containing all polynomial functions with basis P={1,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/>
                        </m:sSup>
                        <m:r>
                          <a:rPr lang="en-US" altLang="zh-TW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…}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(e.g.  5+ 2x - 3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+100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dirty="0" smtClean="0"/>
                  <a:t>  is a vector)</a:t>
                </a:r>
                <a:endParaRPr lang="en-US" altLang="zh-TW" dirty="0"/>
              </a:p>
              <a:p>
                <a:pPr marL="0" indent="0" algn="ctr">
                  <a:buNone/>
                </a:pPr>
                <a:r>
                  <a:rPr lang="en-US" altLang="zh-TW" sz="3000" dirty="0">
                    <a:solidFill>
                      <a:srgbClr val="0000FF"/>
                    </a:solidFill>
                  </a:rPr>
                  <a:t>Is it really a vector space? </a:t>
                </a:r>
              </a:p>
              <a:p>
                <a:pPr marL="0" indent="0">
                  <a:buNone/>
                </a:pPr>
                <a:r>
                  <a:rPr lang="en-US" altLang="zh-TW" sz="4000" dirty="0">
                    <a:solidFill>
                      <a:srgbClr val="FF0000"/>
                    </a:solidFill>
                  </a:rPr>
                  <a:t>No!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which does not converge to a polynomial function.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96" t="-3501" b="-3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{\displaystyle e^{x}=\sum _{n=0}^{\infty }{\frac {x^{n}}{n!}}=1+x+{\frac {x^{2}}{2!}}+{\frac {x^{3}}{3!}}+\cdots +{\frac {x^{n}}{n!}}+\cdots \quad \forall x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{\displaystyle e^{x}=\sum _{n=0}^{\infty }{\frac {x^{n}}{n!}}=1+x+{\frac {x^{2}}{2!}}+{\frac {x^{3}}{3!}}+\cdots +{\frac {x^{n}}{n!}}+\cdots \quad \forall x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https://machinelearningmastery.com/wp-content/uploads/2021/07/tayloreq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07" y="4221797"/>
            <a:ext cx="51625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Coordinate </a:t>
            </a:r>
            <a:r>
              <a:rPr lang="en-US" altLang="zh-TW" b="1" dirty="0" smtClean="0"/>
              <a:t>System</a:t>
            </a:r>
            <a:br>
              <a:rPr lang="en-US" altLang="zh-TW" b="1" dirty="0" smtClean="0"/>
            </a:br>
            <a:r>
              <a:rPr lang="en-US" altLang="zh-TW" sz="3600" dirty="0"/>
              <a:t>(Chapter </a:t>
            </a:r>
            <a:r>
              <a:rPr lang="en-US" altLang="zh-TW" sz="3600" dirty="0" smtClean="0"/>
              <a:t>4.4)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Each coordinate system is a “</a:t>
                </a:r>
                <a:r>
                  <a:rPr lang="en-US" altLang="zh-TW" i="1" dirty="0"/>
                  <a:t>viewpoint</a:t>
                </a:r>
                <a:r>
                  <a:rPr lang="en-US" altLang="zh-TW" dirty="0"/>
                  <a:t>” for vector representation.</a:t>
                </a:r>
              </a:p>
              <a:p>
                <a:pPr lvl="1"/>
                <a:r>
                  <a:rPr lang="en-US" altLang="zh-TW" sz="2800" dirty="0"/>
                  <a:t>The same vector is represented differently in different coordinate systems.</a:t>
                </a:r>
              </a:p>
              <a:p>
                <a:pPr lvl="1"/>
                <a:r>
                  <a:rPr lang="en-US" altLang="zh-TW" sz="2800" dirty="0"/>
                  <a:t>Different vectors can have the same representation in different coordinate systems.</a:t>
                </a:r>
              </a:p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can be considered as a coordinate system for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if:</a:t>
                </a:r>
              </a:p>
              <a:p>
                <a:pPr lvl="1"/>
                <a:r>
                  <a:rPr lang="en-US" altLang="zh-TW" sz="2800" dirty="0"/>
                  <a:t>1.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800" dirty="0"/>
                  <a:t> spans the R</a:t>
                </a:r>
                <a:r>
                  <a:rPr lang="en-US" altLang="zh-TW" sz="2800" baseline="30000" dirty="0"/>
                  <a:t>n</a:t>
                </a:r>
              </a:p>
              <a:p>
                <a:pPr lvl="1"/>
                <a:r>
                  <a:rPr lang="en-US" altLang="zh-TW" sz="2800" dirty="0"/>
                  <a:t>2.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800" dirty="0"/>
                  <a:t> is independent</a:t>
                </a:r>
                <a:endParaRPr lang="zh-TW" altLang="en-US" sz="2800" dirty="0"/>
              </a:p>
              <a:p>
                <a:pPr lvl="1"/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b="-3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40EA7F9-0D33-4339-8A8E-26DA76893EA4}"/>
                  </a:ext>
                </a:extLst>
              </p:cNvPr>
              <p:cNvSpPr txBox="1"/>
              <p:nvPr/>
            </p:nvSpPr>
            <p:spPr>
              <a:xfrm>
                <a:off x="5815691" y="6176963"/>
                <a:ext cx="3048001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basis of R</a:t>
                </a:r>
                <a:r>
                  <a:rPr kumimoji="0" lang="en-US" altLang="zh-TW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n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40EA7F9-0D33-4339-8A8E-26DA7689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691" y="6176963"/>
                <a:ext cx="30480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sz="2400" dirty="0"/>
                  <a:t> for a subspace R</a:t>
                </a:r>
                <a:r>
                  <a:rPr lang="en-US" altLang="zh-TW" sz="2400" baseline="30000" dirty="0"/>
                  <a:t>n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any v in R</a:t>
                </a:r>
                <a:r>
                  <a:rPr lang="en-US" altLang="zh-TW" sz="2400" baseline="30000" dirty="0"/>
                  <a:t>n</a:t>
                </a:r>
                <a:r>
                  <a:rPr lang="en-US" altLang="zh-TW" sz="2400" dirty="0"/>
                  <a:t>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335248"/>
            <a:ext cx="1933148" cy="184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  <m:r>
                      <a:rPr kumimoji="0" lang="en-US" altLang="zh-TW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-coordinate vector of v: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169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a coordinate system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3046737" y="2632201"/>
            <a:ext cx="588154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用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的觀點來看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)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blipFill>
                <a:blip r:embed="rId8"/>
                <a:stretch>
                  <a:fillRect l="-2852" t="-120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 animBg="1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單箭頭接點 4"/>
          <p:cNvCxnSpPr/>
          <p:nvPr/>
        </p:nvCxnSpPr>
        <p:spPr>
          <a:xfrm>
            <a:off x="849086" y="3904343"/>
            <a:ext cx="3289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1198336" y="1524000"/>
            <a:ext cx="0" cy="279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198336" y="2405743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503386" y="2413348"/>
            <a:ext cx="0" cy="14909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185635" y="2387948"/>
            <a:ext cx="230505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blipFill>
                <a:blip r:embed="rId4"/>
                <a:stretch>
                  <a:fillRect l="-10526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blipFill>
                <a:blip r:embed="rId5"/>
                <a:stretch>
                  <a:fillRect l="-12941" r="-588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blipFill>
                <a:blip r:embed="rId6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blipFill>
                <a:blip r:embed="rId7"/>
                <a:stretch>
                  <a:fillRect l="-13953" r="-58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1205671" y="3892314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205671" y="3892314"/>
            <a:ext cx="230505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6200000" flipV="1">
            <a:off x="897616" y="3603785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205669" y="2348516"/>
            <a:ext cx="1" cy="15060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+(−2)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 flipV="1">
            <a:off x="5275036" y="2419781"/>
            <a:ext cx="2363311" cy="143483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blipFill>
                <a:blip r:embed="rId12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blipFill>
                <a:blip r:embed="rId13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240319" y="3272915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4813536" y="3518877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5282417" y="1723921"/>
            <a:ext cx="1369351" cy="2046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blipFill>
                <a:blip r:embed="rId15"/>
                <a:stretch>
                  <a:fillRect l="-13793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/>
          <p:cNvCxnSpPr/>
          <p:nvPr/>
        </p:nvCxnSpPr>
        <p:spPr>
          <a:xfrm flipH="1" flipV="1">
            <a:off x="6684836" y="1825242"/>
            <a:ext cx="903976" cy="56270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337625" y="3859309"/>
            <a:ext cx="871995" cy="5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blipFill>
                <a:blip r:embed="rId16"/>
                <a:stretch>
                  <a:fillRect l="-2381" r="-238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/>
          <p:cNvCxnSpPr/>
          <p:nvPr/>
        </p:nvCxnSpPr>
        <p:spPr>
          <a:xfrm flipV="1">
            <a:off x="6247954" y="2436825"/>
            <a:ext cx="1419668" cy="196180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574766" y="1707042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66" y="1707042"/>
                <a:ext cx="463653" cy="613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5352C373-1BBF-43C1-9193-5590AC0DE4B3}"/>
              </a:ext>
            </a:extLst>
          </p:cNvPr>
          <p:cNvSpPr/>
          <p:nvPr/>
        </p:nvSpPr>
        <p:spPr>
          <a:xfrm>
            <a:off x="4860037" y="244851"/>
            <a:ext cx="316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New Coordinate System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AB63FD1-8B0F-413B-83CA-9E55FCD08ADE}"/>
              </a:ext>
            </a:extLst>
          </p:cNvPr>
          <p:cNvSpPr/>
          <p:nvPr/>
        </p:nvSpPr>
        <p:spPr>
          <a:xfrm>
            <a:off x="632435" y="904550"/>
            <a:ext cx="386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{e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, 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r>
              <a:rPr lang="en-US" altLang="zh-TW" sz="2400" dirty="0">
                <a:solidFill>
                  <a:srgbClr val="00B050"/>
                </a:solidFill>
              </a:rPr>
              <a:t>} is a coordinate system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/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E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/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新細明體" panose="02020500000000000000" pitchFamily="18" charset="-12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blipFill>
                <a:blip r:embed="rId19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/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B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/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blipFill>
                <a:blip r:embed="rId21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1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36" grpId="0"/>
      <p:bldP spid="37" grpId="0"/>
      <p:bldP spid="38" grpId="0"/>
      <p:bldP spid="39" grpId="0"/>
      <p:bldP spid="46" grpId="0"/>
      <p:bldP spid="48" grpId="0"/>
      <p:bldP spid="60" grpId="0"/>
      <p:bldP spid="61" grpId="0"/>
      <p:bldP spid="69" grpId="0"/>
      <p:bldP spid="40" grpId="0"/>
      <p:bldP spid="40" grpId="1"/>
      <p:bldP spid="4" grpId="0"/>
      <p:bldP spid="41" grpId="0"/>
      <p:bldP spid="43" grpId="0"/>
      <p:bldP spid="44" grpId="0"/>
      <p:bldP spid="45" grpId="0"/>
      <p:bldP spid="4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1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6" grpId="0" animBg="1"/>
      <p:bldP spid="17" grpId="0" animBg="1"/>
      <p:bldP spid="18" grpId="0" animBg="1"/>
      <p:bldP spid="19" grpId="0"/>
      <p:bldP spid="24" grpId="0"/>
      <p:bldP spid="25" grpId="0"/>
      <p:bldP spid="41" grpId="0"/>
      <p:bldP spid="42" grpId="0"/>
      <p:bldP spid="4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842595" y="3642848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43427" y="3675699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CE266779-EE50-43B8-9E35-4C80A02DBD59}"/>
                  </a:ext>
                </a:extLst>
              </p14:cNvPr>
              <p14:cNvContentPartPr/>
              <p14:nvPr/>
            </p14:nvContentPartPr>
            <p14:xfrm>
              <a:off x="4057560" y="1280160"/>
              <a:ext cx="360" cy="3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CE266779-EE50-43B8-9E35-4C80A02DBD5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48200" y="1270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Subspace vs.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span of a vector set is a subspace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0771" y="5566394"/>
            <a:ext cx="178785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Subspace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35445" y="5569457"/>
            <a:ext cx="178785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Span</a:t>
            </a:r>
            <a:endParaRPr lang="zh-TW" altLang="en-US" sz="2800" dirty="0"/>
          </a:p>
        </p:txBody>
      </p:sp>
      <p:sp>
        <p:nvSpPr>
          <p:cNvPr id="7" name="向右箭號 6"/>
          <p:cNvSpPr/>
          <p:nvPr/>
        </p:nvSpPr>
        <p:spPr>
          <a:xfrm>
            <a:off x="3725033" y="5503447"/>
            <a:ext cx="1542197" cy="345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flipH="1">
            <a:off x="3646842" y="5916714"/>
            <a:ext cx="1542197" cy="345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86110" y="2449128"/>
                <a:ext cx="30033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10" y="2449128"/>
                <a:ext cx="300332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301" t="-2666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92668" y="2449128"/>
                <a:ext cx="15962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668" y="2449128"/>
                <a:ext cx="15962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17" r="-3435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009673" y="3128920"/>
                <a:ext cx="2980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Property 1.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73" y="3128920"/>
                <a:ext cx="298000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27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009673" y="3890922"/>
                <a:ext cx="4613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Property 2.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/>
                  <a:t>V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73" y="3890922"/>
                <a:ext cx="461316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11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009673" y="4691116"/>
                <a:ext cx="4613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Property 3.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TW" sz="2400" dirty="0"/>
                  <a:t>, c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73" y="4691116"/>
                <a:ext cx="461316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116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3581628" y="6221387"/>
            <a:ext cx="18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Next lecture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01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/>
      <p:bldP spid="15" grpId="0"/>
      <p:bldP spid="17" grpId="0"/>
      <p:bldP spid="18" grpId="0"/>
      <p:bldP spid="19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單箭頭接點 4"/>
          <p:cNvCxnSpPr/>
          <p:nvPr/>
        </p:nvCxnSpPr>
        <p:spPr>
          <a:xfrm>
            <a:off x="849086" y="3904343"/>
            <a:ext cx="3289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1198336" y="1524000"/>
            <a:ext cx="0" cy="279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198336" y="2405743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503386" y="2413348"/>
            <a:ext cx="0" cy="14909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185635" y="2387948"/>
            <a:ext cx="230505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blipFill>
                <a:blip r:embed="rId4"/>
                <a:stretch>
                  <a:fillRect l="-10526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blipFill>
                <a:blip r:embed="rId5"/>
                <a:stretch>
                  <a:fillRect l="-12941" r="-588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blipFill>
                <a:blip r:embed="rId6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blipFill>
                <a:blip r:embed="rId7"/>
                <a:stretch>
                  <a:fillRect l="-13953" r="-58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1205671" y="3892314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205671" y="3892314"/>
            <a:ext cx="230505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6200000" flipV="1">
            <a:off x="897616" y="3603785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205669" y="2348516"/>
            <a:ext cx="1" cy="15060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+(−2)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 flipV="1">
            <a:off x="5275036" y="2419781"/>
            <a:ext cx="2363311" cy="143483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blipFill>
                <a:blip r:embed="rId12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blipFill>
                <a:blip r:embed="rId13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240319" y="3272915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4813536" y="3518877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5282417" y="1723921"/>
            <a:ext cx="1369351" cy="2046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blipFill>
                <a:blip r:embed="rId15"/>
                <a:stretch>
                  <a:fillRect l="-13793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/>
          <p:cNvCxnSpPr/>
          <p:nvPr/>
        </p:nvCxnSpPr>
        <p:spPr>
          <a:xfrm flipH="1" flipV="1">
            <a:off x="6684836" y="1825242"/>
            <a:ext cx="903976" cy="56270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337625" y="3859309"/>
            <a:ext cx="871995" cy="5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blipFill>
                <a:blip r:embed="rId16"/>
                <a:stretch>
                  <a:fillRect l="-2381" r="-238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/>
          <p:cNvCxnSpPr/>
          <p:nvPr/>
        </p:nvCxnSpPr>
        <p:spPr>
          <a:xfrm flipV="1">
            <a:off x="6247954" y="2436825"/>
            <a:ext cx="1419668" cy="196180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5352C373-1BBF-43C1-9193-5590AC0DE4B3}"/>
              </a:ext>
            </a:extLst>
          </p:cNvPr>
          <p:cNvSpPr/>
          <p:nvPr/>
        </p:nvSpPr>
        <p:spPr>
          <a:xfrm>
            <a:off x="4860037" y="244851"/>
            <a:ext cx="316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New Coordinate System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AB63FD1-8B0F-413B-83CA-9E55FCD08ADE}"/>
              </a:ext>
            </a:extLst>
          </p:cNvPr>
          <p:cNvSpPr/>
          <p:nvPr/>
        </p:nvSpPr>
        <p:spPr>
          <a:xfrm>
            <a:off x="632435" y="904550"/>
            <a:ext cx="386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{e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, 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r>
              <a:rPr lang="en-US" altLang="zh-TW" sz="2400" dirty="0">
                <a:solidFill>
                  <a:srgbClr val="00B050"/>
                </a:solidFill>
              </a:rPr>
              <a:t>} is a coordinate system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/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E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/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新細明體" panose="02020500000000000000" pitchFamily="18" charset="-12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blipFill>
                <a:blip r:embed="rId18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/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B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/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blipFill>
                <a:blip r:embed="rId20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1286E41-2770-42E3-8298-9626290BFF7D}"/>
                  </a:ext>
                </a:extLst>
              </p:cNvPr>
              <p:cNvSpPr/>
              <p:nvPr/>
            </p:nvSpPr>
            <p:spPr>
              <a:xfrm>
                <a:off x="705768" y="5569792"/>
                <a:ext cx="27567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⋯,</m:t>
                          </m:r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1286E41-2770-42E3-8298-9626290BF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8" y="5569792"/>
                <a:ext cx="275671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8555CAD-9772-4935-9042-9BD20BC43DB9}"/>
              </a:ext>
            </a:extLst>
          </p:cNvPr>
          <p:cNvSpPr txBox="1"/>
          <p:nvPr/>
        </p:nvSpPr>
        <p:spPr>
          <a:xfrm>
            <a:off x="3225770" y="5603601"/>
            <a:ext cx="300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(standard vectors)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0947C0B-B594-4F0B-804C-75DDC6CDA1FA}"/>
                  </a:ext>
                </a:extLst>
              </p:cNvPr>
              <p:cNvSpPr/>
              <p:nvPr/>
            </p:nvSpPr>
            <p:spPr>
              <a:xfrm>
                <a:off x="705768" y="6189560"/>
                <a:ext cx="5468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E</m:t>
                    </m:r>
                    <m:r>
                      <a:rPr kumimoji="0" lang="en-US" altLang="zh-TW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rPr>
                  <a:t> is Cartesian coordinate system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0947C0B-B594-4F0B-804C-75DDC6CDA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8" y="6189560"/>
                <a:ext cx="5468164" cy="523220"/>
              </a:xfrm>
              <a:prstGeom prst="rect">
                <a:avLst/>
              </a:prstGeom>
              <a:blipFill>
                <a:blip r:embed="rId22"/>
                <a:stretch>
                  <a:fillRect t="-13953" r="-892" b="-29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D6EF1CAD-221B-48AF-B775-9F446E4DC6CB}"/>
              </a:ext>
            </a:extLst>
          </p:cNvPr>
          <p:cNvSpPr/>
          <p:nvPr/>
        </p:nvSpPr>
        <p:spPr>
          <a:xfrm>
            <a:off x="6029802" y="6200982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直角坐標系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C78AAE83-9342-4449-A975-770AC6808634}"/>
                  </a:ext>
                </a:extLst>
              </p:cNvPr>
              <p:cNvSpPr txBox="1"/>
              <p:nvPr/>
            </p:nvSpPr>
            <p:spPr>
              <a:xfrm>
                <a:off x="6662977" y="5554339"/>
                <a:ext cx="1981484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kumimoji="0" lang="en-US" altLang="zh-TW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cript MT Bold" pitchFamily="66" charset="0"/>
                            <a:ea typeface="新細明體" panose="02020500000000000000" pitchFamily="18" charset="-120"/>
                            <a:cs typeface="+mn-cs"/>
                            <a:sym typeface="Symbol" pitchFamily="18" charset="2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C78AAE83-9342-4449-A975-770AC680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77" y="5554339"/>
                <a:ext cx="1981484" cy="55412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EE4DF62-F820-4381-AFFE-B48B51CD5709}"/>
              </a:ext>
            </a:extLst>
          </p:cNvPr>
          <p:cNvCxnSpPr/>
          <p:nvPr/>
        </p:nvCxnSpPr>
        <p:spPr>
          <a:xfrm>
            <a:off x="-533400" y="5372100"/>
            <a:ext cx="10153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can be considered as a coordinate system for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if:</a:t>
                </a:r>
              </a:p>
              <a:p>
                <a:r>
                  <a:rPr lang="en-US" altLang="zh-TW" dirty="0"/>
                  <a:t>1.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spans the R</a:t>
                </a:r>
                <a:r>
                  <a:rPr lang="en-US" altLang="zh-TW" baseline="30000" dirty="0"/>
                  <a:t>n</a:t>
                </a:r>
              </a:p>
              <a:p>
                <a:endParaRPr lang="en-US" altLang="zh-TW" baseline="30000" dirty="0"/>
              </a:p>
              <a:p>
                <a:endParaRPr lang="en-US" altLang="zh-TW" baseline="30000" dirty="0"/>
              </a:p>
              <a:p>
                <a:r>
                  <a:rPr lang="en-US" altLang="zh-TW" dirty="0"/>
                  <a:t>2.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is independent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1524000" y="3215640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3792220" y="4489543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46959" y="3215640"/>
            <a:ext cx="656613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Every vector should have a representation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15180" y="4489543"/>
            <a:ext cx="36474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 representation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basis of R</a:t>
                </a:r>
                <a:r>
                  <a:rPr kumimoji="0" lang="en-US" altLang="zh-TW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n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Basis?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TW" sz="2400" dirty="0"/>
                  <a:t>. </a:t>
                </a:r>
              </a:p>
              <a:p>
                <a:r>
                  <a:rPr lang="en-US" altLang="zh-TW" sz="2400" dirty="0"/>
                  <a:t>Any vector v in Span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 can be uniquely represented as a linear combination of the vectors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r>
                  <a:rPr lang="en-US" altLang="zh-TW" sz="2400" dirty="0"/>
                  <a:t>That is,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Proof: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075734" y="429933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75734" y="5987391"/>
            <a:ext cx="263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itchFamily="66" charset="0"/>
                <a:ea typeface="新細明體" panose="02020500000000000000" pitchFamily="18" charset="-120"/>
                <a:cs typeface="+mn-cs"/>
                <a:sym typeface="Symbol" pitchFamily="18" charset="2"/>
              </a:rPr>
              <a:t>B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is independent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6064" y="5987390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= 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3428835" y="6043186"/>
            <a:ext cx="420660" cy="39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Change </a:t>
            </a:r>
            <a:r>
              <a:rPr lang="en-US" altLang="zh-TW" b="1" dirty="0" smtClean="0"/>
              <a:t>Coordinate</a:t>
            </a:r>
            <a:br>
              <a:rPr lang="en-US" altLang="zh-TW" b="1" dirty="0" smtClean="0"/>
            </a:br>
            <a:r>
              <a:rPr lang="en-US" altLang="zh-TW" sz="3600" dirty="0"/>
              <a:t>(Chapter </a:t>
            </a:r>
            <a:r>
              <a:rPr lang="en-US" altLang="zh-TW" sz="3600" dirty="0" smtClean="0"/>
              <a:t>4.4)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sz="2400" dirty="0"/>
                  <a:t> for a subspace R</a:t>
                </a:r>
                <a:r>
                  <a:rPr lang="en-US" altLang="zh-TW" sz="2400" baseline="30000" dirty="0"/>
                  <a:t>n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any v in R</a:t>
                </a:r>
                <a:r>
                  <a:rPr lang="en-US" altLang="zh-TW" sz="2400" baseline="30000" dirty="0"/>
                  <a:t>n</a:t>
                </a:r>
                <a:r>
                  <a:rPr lang="en-US" altLang="zh-TW" sz="2400" dirty="0"/>
                  <a:t>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335248"/>
            <a:ext cx="1933148" cy="184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  <m:r>
                      <a:rPr kumimoji="0" lang="en-US" altLang="zh-TW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-coordinate vector of v: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169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a coordinate system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3046737" y="2632201"/>
            <a:ext cx="588154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用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的觀點來看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)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blipFill>
                <a:blip r:embed="rId8"/>
                <a:stretch>
                  <a:fillRect l="-2852" t="-120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2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dirty="0"/>
                  <a:t> for a subspace R</a:t>
                </a:r>
                <a:r>
                  <a:rPr lang="en-US" altLang="zh-TW" baseline="30000" dirty="0"/>
                  <a:t>n</a:t>
                </a:r>
              </a:p>
              <a:p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, how to find v?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blipFill rotWithShape="0">
                <a:blip r:embed="rId3"/>
                <a:stretch>
                  <a:fillRect l="-2933" t="-10989" r="-263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151551" y="5788679"/>
            <a:ext cx="415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(matrix-vector product)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84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Cartesian → Other System</a:t>
            </a:r>
            <a:endParaRPr lang="zh-TW" alt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17730" y="2040229"/>
            <a:ext cx="1407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[</a:t>
            </a:r>
            <a:r>
              <a:rPr lang="en-US" altLang="zh-TW" sz="2800" b="1" dirty="0"/>
              <a:t>v</a:t>
            </a:r>
            <a:r>
              <a:rPr lang="en-US" altLang="zh-TW" sz="2800" dirty="0"/>
              <a:t>]</a:t>
            </a:r>
            <a:r>
              <a:rPr lang="en-US" altLang="zh-TW" sz="2800" baseline="-25000" dirty="0">
                <a:latin typeface="Script MT Bold" pitchFamily="66" charset="0"/>
                <a:sym typeface="Symbol" pitchFamily="18" charset="2"/>
              </a:rPr>
              <a:t>B</a:t>
            </a:r>
            <a:endParaRPr lang="en-US" altLang="zh-TW" sz="2800" dirty="0"/>
          </a:p>
        </p:txBody>
      </p:sp>
      <p:pic>
        <p:nvPicPr>
          <p:cNvPr id="6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8" y="3154121"/>
            <a:ext cx="5163509" cy="971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 smtClean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[</a:t>
                </a:r>
                <a:r>
                  <a:rPr lang="en-US" altLang="zh-TW" sz="2800" b="1" dirty="0"/>
                  <a:t>v</a:t>
                </a:r>
                <a:r>
                  <a:rPr lang="en-US" altLang="zh-TW" sz="2800" dirty="0"/>
                  <a:t>]</a:t>
                </a:r>
                <a:r>
                  <a:rPr lang="en-US" altLang="zh-TW" sz="2800" baseline="-25000" dirty="0">
                    <a:latin typeface="Script MT Bold" pitchFamily="66" charset="0"/>
                    <a:sym typeface="Symbol" pitchFamily="18" charset="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blipFill rotWithShape="0">
                <a:blip r:embed="rId5"/>
                <a:stretch>
                  <a:fillRect l="-70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向右箭號 15"/>
          <p:cNvSpPr/>
          <p:nvPr/>
        </p:nvSpPr>
        <p:spPr>
          <a:xfrm>
            <a:off x="3565100" y="5819580"/>
            <a:ext cx="664000" cy="35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529730" y="4609401"/>
            <a:ext cx="251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 is invertible (?) 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351270" y="4571128"/>
            <a:ext cx="21640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independent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925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solidFill>
                      <a:srgbClr val="252525"/>
                    </a:solidFill>
                  </a:rPr>
                  <a:t>Cartesian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252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>
                    <a:solidFill>
                      <a:srgbClr val="252525"/>
                    </a:solidFill>
                  </a:rPr>
                  <a:t> Other System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/>
              <a:t>=</a:t>
            </a:r>
            <a:r>
              <a:rPr lang="en-US" altLang="zh-TW" i="1" dirty="0"/>
              <a:t> </a:t>
            </a:r>
            <a:r>
              <a:rPr lang="en-US" altLang="zh-TW" dirty="0"/>
              <a:t>{</a:t>
            </a:r>
            <a:r>
              <a:rPr lang="en-US" altLang="zh-TW" b="1" dirty="0"/>
              <a:t>b</a:t>
            </a:r>
            <a:r>
              <a:rPr lang="en-US" altLang="zh-TW" baseline="-25000" dirty="0"/>
              <a:t>1 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baseline="-25000" dirty="0"/>
              <a:t>2 </a:t>
            </a:r>
            <a:r>
              <a:rPr lang="en-US" altLang="zh-TW" dirty="0"/>
              <a:t>, </a:t>
            </a:r>
            <a:r>
              <a:rPr lang="en-US" altLang="zh-TW" dirty="0">
                <a:sym typeface="MT Extra" pitchFamily="18" charset="2"/>
              </a:rPr>
              <a:t>,</a:t>
            </a:r>
            <a:r>
              <a:rPr lang="en-US" altLang="zh-TW" dirty="0"/>
              <a:t> </a:t>
            </a:r>
            <a:r>
              <a:rPr lang="en-US" altLang="zh-TW" b="1" dirty="0" err="1"/>
              <a:t>b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}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/>
                  <a:t> be a basis of R</a:t>
                </a:r>
                <a:r>
                  <a:rPr lang="en-US" altLang="zh-TW" sz="2800" baseline="30000" dirty="0"/>
                  <a:t>n</a:t>
                </a:r>
                <a:r>
                  <a:rPr lang="en-US" altLang="zh-TW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blipFill>
                <a:blip r:embed="rId3"/>
                <a:stretch>
                  <a:fillRect l="-1709" t="-1098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385560" y="6148220"/>
            <a:ext cx="27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1960733" y="295599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1960733" y="3422660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700372" y="461448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=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1 </a:t>
            </a:r>
            <a:r>
              <a:rPr lang="en-US" altLang="zh-TW" sz="2800" dirty="0"/>
              <a:t>+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2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2 </a:t>
            </a:r>
            <a:r>
              <a:rPr lang="en-US" altLang="zh-TW" sz="2800" dirty="0"/>
              <a:t>+ </a:t>
            </a:r>
            <a:r>
              <a:rPr lang="en-US" altLang="zh-TW" sz="2800" dirty="0">
                <a:sym typeface="MT Extra" pitchFamily="18" charset="2"/>
              </a:rPr>
              <a:t> + </a:t>
            </a:r>
            <a:r>
              <a:rPr lang="en-US" altLang="zh-TW" sz="2800" i="1" dirty="0" err="1"/>
              <a:t>c</a:t>
            </a:r>
            <a:r>
              <a:rPr lang="en-US" altLang="zh-TW" sz="2800" i="1" baseline="-25000" dirty="0" err="1"/>
              <a:t>n</a:t>
            </a:r>
            <a:r>
              <a:rPr lang="en-US" altLang="zh-TW" sz="2800" b="1" dirty="0" err="1"/>
              <a:t>b</a:t>
            </a:r>
            <a:r>
              <a:rPr lang="en-US" altLang="zh-TW" sz="2800" i="1" baseline="-25000" dirty="0" err="1"/>
              <a:t>n</a:t>
            </a:r>
            <a:endParaRPr lang="en-US" altLang="zh-TW" sz="2800" dirty="0"/>
          </a:p>
        </p:txBody>
      </p:sp>
      <p:sp>
        <p:nvSpPr>
          <p:cNvPr id="20" name="手繪多邊形 19"/>
          <p:cNvSpPr/>
          <p:nvPr/>
        </p:nvSpPr>
        <p:spPr>
          <a:xfrm>
            <a:off x="630920" y="3381829"/>
            <a:ext cx="787574" cy="1277257"/>
          </a:xfrm>
          <a:custGeom>
            <a:avLst/>
            <a:gdLst>
              <a:gd name="connsiteX0" fmla="*/ 530223 w 530223"/>
              <a:gd name="connsiteY0" fmla="*/ 0 h 1277257"/>
              <a:gd name="connsiteX1" fmla="*/ 22223 w 530223"/>
              <a:gd name="connsiteY1" fmla="*/ 217714 h 1277257"/>
              <a:gd name="connsiteX2" fmla="*/ 138337 w 530223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223" h="1277257">
                <a:moveTo>
                  <a:pt x="530223" y="0"/>
                </a:moveTo>
                <a:cubicBezTo>
                  <a:pt x="308880" y="2419"/>
                  <a:pt x="87537" y="4838"/>
                  <a:pt x="22223" y="217714"/>
                </a:cubicBezTo>
                <a:cubicBezTo>
                  <a:pt x="-43091" y="430590"/>
                  <a:pt x="47623" y="853923"/>
                  <a:pt x="138337" y="127725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9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8" grpId="0"/>
      <p:bldP spid="19" grpId="0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290759"/>
            <a:ext cx="4086225" cy="2886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911" y="2138358"/>
            <a:ext cx="3676650" cy="3190875"/>
          </a:xfrm>
          <a:prstGeom prst="rect">
            <a:avLst/>
          </a:prstGeom>
        </p:spPr>
      </p:pic>
      <p:cxnSp>
        <p:nvCxnSpPr>
          <p:cNvPr id="6" name="Straight Connector 28"/>
          <p:cNvCxnSpPr/>
          <p:nvPr/>
        </p:nvCxnSpPr>
        <p:spPr>
          <a:xfrm>
            <a:off x="2639677" y="3609570"/>
            <a:ext cx="1719597" cy="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264526" y="321648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Straight Connector 28"/>
          <p:cNvCxnSpPr/>
          <p:nvPr/>
        </p:nvCxnSpPr>
        <p:spPr>
          <a:xfrm>
            <a:off x="2399640" y="2526612"/>
            <a:ext cx="0" cy="115154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14837" y="287154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808389" y="5329233"/>
          <a:ext cx="1726746" cy="98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方程式" r:id="rId6" imgW="736560" imgH="419040" progId="Equation.3">
                  <p:embed/>
                </p:oleObj>
              </mc:Choice>
              <mc:Fallback>
                <p:oleObj name="方程式" r:id="rId6" imgW="736560" imgH="419040" progId="Equation.3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89" y="5329233"/>
                        <a:ext cx="1726746" cy="981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580771" y="5629958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Straight Connector 28"/>
          <p:cNvCxnSpPr/>
          <p:nvPr/>
        </p:nvCxnSpPr>
        <p:spPr>
          <a:xfrm flipV="1">
            <a:off x="6981834" y="2439083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513864" y="29856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Straight Connector 28"/>
          <p:cNvCxnSpPr/>
          <p:nvPr/>
        </p:nvCxnSpPr>
        <p:spPr>
          <a:xfrm>
            <a:off x="6101062" y="2985652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391916" y="2965886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弧形箭號 (下彎) 24"/>
          <p:cNvSpPr/>
          <p:nvPr/>
        </p:nvSpPr>
        <p:spPr>
          <a:xfrm>
            <a:off x="4130704" y="2302527"/>
            <a:ext cx="1741788" cy="5177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053406" y="1829094"/>
            <a:ext cx="18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Rotate 45◦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090AE8-2844-4CCA-BF39-08CA1B62A0FB}"/>
              </a:ext>
            </a:extLst>
          </p:cNvPr>
          <p:cNvSpPr txBox="1"/>
          <p:nvPr/>
        </p:nvSpPr>
        <p:spPr>
          <a:xfrm>
            <a:off x="8546866" y="5834"/>
            <a:ext cx="5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47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4" y="96663"/>
            <a:ext cx="7886700" cy="1325563"/>
          </a:xfrm>
        </p:spPr>
        <p:txBody>
          <a:bodyPr/>
          <a:lstStyle/>
          <a:p>
            <a:r>
              <a:rPr lang="en-US" altLang="zh-TW" dirty="0"/>
              <a:t>Column Space and Row </a:t>
            </a:r>
            <a:r>
              <a:rPr lang="en-US" altLang="zh-TW" dirty="0" smtClean="0"/>
              <a:t>Space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Column space </a:t>
                </a:r>
                <a:r>
                  <a:rPr lang="en-US" altLang="zh-TW" dirty="0"/>
                  <a:t>of </a:t>
                </a:r>
                <a:r>
                  <a:rPr lang="en-US" altLang="zh-TW" dirty="0" smtClean="0"/>
                  <a:t>an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matrix </a:t>
                </a:r>
                <a:r>
                  <a:rPr lang="en-US" altLang="zh-TW" dirty="0"/>
                  <a:t>A is the span of its columns. It is denoted as Col A</a:t>
                </a:r>
                <a:r>
                  <a:rPr lang="en-US" altLang="zh-TW" dirty="0" smtClean="0"/>
                  <a:t>. </a:t>
                </a:r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Row space </a:t>
                </a:r>
                <a:r>
                  <a:rPr lang="en-US" altLang="zh-TW" dirty="0"/>
                  <a:t>of an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 matrix A is the span of its rows. It is denoted as Row A.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12" y="2873518"/>
            <a:ext cx="5482113" cy="3323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36" y="5908992"/>
            <a:ext cx="2329467" cy="26797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86971" y="3332613"/>
            <a:ext cx="7528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matrix A</a:t>
            </a:r>
            <a:r>
              <a:rPr lang="zh-TW" altLang="en-US" sz="2800" dirty="0"/>
              <a:t> </a:t>
            </a:r>
            <a:r>
              <a:rPr lang="en-US" altLang="zh-TW" sz="2800" dirty="0"/>
              <a:t>represents a function A: 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800" baseline="30000" dirty="0">
                <a:latin typeface="Script MT Bold"/>
                <a:cs typeface="Script MT Bold"/>
                <a:sym typeface="Symbol" pitchFamily="18" charset="2"/>
              </a:rPr>
              <a:t>n</a:t>
            </a:r>
            <a:r>
              <a:rPr lang="en-US" altLang="zh-TW" sz="28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8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800" baseline="30000" dirty="0">
                <a:latin typeface="Script MT Bold"/>
                <a:cs typeface="Script MT Bold"/>
                <a:sym typeface="Symbol" pitchFamily="18" charset="2"/>
              </a:rPr>
              <a:t>m</a:t>
            </a:r>
            <a:endParaRPr lang="zh-TW" altLang="en-US" sz="2800" dirty="0"/>
          </a:p>
          <a:p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93224" y="3843188"/>
            <a:ext cx="5142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Col A is the range of the </a:t>
            </a:r>
            <a:r>
              <a:rPr lang="en-US" altLang="zh-TW" sz="2800" dirty="0" smtClean="0"/>
              <a:t>function</a:t>
            </a:r>
          </a:p>
          <a:p>
            <a:r>
              <a:rPr lang="en-US" altLang="zh-TW" sz="2800" dirty="0" smtClean="0"/>
              <a:t>(a subspace in </a:t>
            </a:r>
            <a:r>
              <a:rPr lang="en-US" altLang="zh-TW" sz="2800" dirty="0" smtClean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800" baseline="30000" dirty="0" smtClean="0">
                <a:latin typeface="Script MT Bold"/>
                <a:cs typeface="Script MT Bold"/>
                <a:sym typeface="Symbol" pitchFamily="18" charset="2"/>
              </a:rPr>
              <a:t>m</a:t>
            </a:r>
            <a:r>
              <a:rPr lang="en-US" altLang="zh-TW" sz="2800" dirty="0"/>
              <a:t>)</a:t>
            </a:r>
            <a:endParaRPr lang="zh-TW" altLang="en-US" sz="2800" dirty="0"/>
          </a:p>
          <a:p>
            <a:endParaRPr lang="en-US" altLang="zh-TW" sz="2800" dirty="0"/>
          </a:p>
        </p:txBody>
      </p:sp>
      <p:pic>
        <p:nvPicPr>
          <p:cNvPr id="9" name="Picture 26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37" y="793128"/>
            <a:ext cx="2558227" cy="9528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293224" y="6223036"/>
            <a:ext cx="5142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(Row A is a subspace in </a:t>
            </a:r>
            <a:r>
              <a:rPr lang="en-US" altLang="zh-TW" sz="2800" dirty="0" smtClean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sz="2800" baseline="30000" dirty="0" smtClean="0">
                <a:latin typeface="Script MT Bold"/>
                <a:cs typeface="Script MT Bold"/>
                <a:sym typeface="Symbol" pitchFamily="18" charset="2"/>
              </a:rPr>
              <a:t>n</a:t>
            </a:r>
            <a:r>
              <a:rPr lang="en-US" altLang="zh-TW" sz="2800" dirty="0" smtClean="0"/>
              <a:t>)</a:t>
            </a:r>
            <a:endParaRPr lang="zh-TW" altLang="en-US" sz="2800" dirty="0"/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6479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89" y="2643636"/>
            <a:ext cx="3676650" cy="3190875"/>
          </a:xfrm>
          <a:prstGeom prst="rect">
            <a:avLst/>
          </a:prstGeom>
        </p:spPr>
      </p:pic>
      <p:cxnSp>
        <p:nvCxnSpPr>
          <p:cNvPr id="5" name="Straight Connector 28"/>
          <p:cNvCxnSpPr/>
          <p:nvPr/>
        </p:nvCxnSpPr>
        <p:spPr>
          <a:xfrm flipV="1">
            <a:off x="2596512" y="2944361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128542" y="349093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Straight Connector 28"/>
          <p:cNvCxnSpPr/>
          <p:nvPr/>
        </p:nvCxnSpPr>
        <p:spPr>
          <a:xfrm>
            <a:off x="1715740" y="3490930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006594" y="347116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5549204" y="5229971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方程式" r:id="rId5" imgW="1016000" imgH="419100" progId="Equation.3">
                  <p:embed/>
                </p:oleObj>
              </mc:Choice>
              <mc:Fallback>
                <p:oleObj name="方程式" r:id="rId5" imgW="1016000" imgH="4191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04" y="5229971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407914" y="1724042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Use another coordinate 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844069" y="231599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 pitchFamily="66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B</a:t>
                </a:r>
                <a:r>
                  <a:rPr kumimoji="0" lang="en-US" altLang="zh-TW" sz="28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ademy Engraved LET" pitchFamily="2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 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</a:t>
                </a:r>
                <a:r>
                  <a:rPr kumimoji="0" lang="en-US" altLang="zh-TW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}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69" y="2315996"/>
                <a:ext cx="2814425" cy="1527149"/>
              </a:xfrm>
              <a:prstGeom prst="rect">
                <a:avLst/>
              </a:prstGeom>
              <a:blipFill>
                <a:blip r:embed="rId7"/>
                <a:stretch>
                  <a:fillRect l="-4555" r="-3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818057" y="200321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57" y="2003218"/>
                <a:ext cx="361381" cy="369332"/>
              </a:xfrm>
              <a:prstGeom prst="rect">
                <a:avLst/>
              </a:prstGeom>
              <a:blipFill>
                <a:blip r:embed="rId8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734717" y="199750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717" y="1997505"/>
                <a:ext cx="368498" cy="369332"/>
              </a:xfrm>
              <a:prstGeom prst="rect">
                <a:avLst/>
              </a:prstGeom>
              <a:blipFill>
                <a:blip r:embed="rId9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088439" y="3840214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9" y="3840214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09790" y="386491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0" y="3864919"/>
                <a:ext cx="368498" cy="369332"/>
              </a:xfrm>
              <a:prstGeom prst="rect">
                <a:avLst/>
              </a:prstGeom>
              <a:blipFill>
                <a:blip r:embed="rId11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V="1">
            <a:off x="2669322" y="3820160"/>
            <a:ext cx="446665" cy="427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1986147" y="3792408"/>
            <a:ext cx="506781" cy="455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22596" y="4161636"/>
            <a:ext cx="445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What is the equation of the ellipse in the new coordinate system?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D090AE8-2844-4CCA-BF39-08CA1B62A0FB}"/>
              </a:ext>
            </a:extLst>
          </p:cNvPr>
          <p:cNvSpPr txBox="1"/>
          <p:nvPr/>
        </p:nvSpPr>
        <p:spPr>
          <a:xfrm>
            <a:off x="8546866" y="5834"/>
            <a:ext cx="5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19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07" y="1995949"/>
            <a:ext cx="1816823" cy="888225"/>
          </a:xfrm>
          <a:prstGeom prst="rect">
            <a:avLst/>
          </a:prstGeom>
        </p:spPr>
      </p:pic>
      <p:pic>
        <p:nvPicPr>
          <p:cNvPr id="5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11" y="1971462"/>
            <a:ext cx="2115830" cy="91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25474" y="1608979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 pitchFamily="66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B</a:t>
                </a:r>
                <a:r>
                  <a:rPr kumimoji="0" lang="en-US" altLang="zh-TW" sz="28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ademy Engraved LET" pitchFamily="2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 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</a:t>
                </a:r>
                <a:r>
                  <a:rPr kumimoji="0" lang="en-US" altLang="zh-TW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}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74" y="1608979"/>
                <a:ext cx="2814425" cy="1527149"/>
              </a:xfrm>
              <a:prstGeom prst="rect">
                <a:avLst/>
              </a:prstGeom>
              <a:blipFill>
                <a:blip r:embed="rId5"/>
                <a:stretch>
                  <a:fillRect l="-4329" r="-3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763844" y="3337114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方程式" r:id="rId6" imgW="1016000" imgH="419100" progId="Equation.3">
                  <p:embed/>
                </p:oleObj>
              </mc:Choice>
              <mc:Fallback>
                <p:oleObj name="方程式" r:id="rId6" imgW="1016000" imgH="4191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44" y="3337114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4" y="4675729"/>
            <a:ext cx="1755193" cy="376821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63" y="3214068"/>
            <a:ext cx="5638800" cy="9652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46842" y="5450849"/>
            <a:ext cx="8458200" cy="927100"/>
            <a:chOff x="446842" y="5450849"/>
            <a:chExt cx="8458200" cy="927100"/>
          </a:xfrm>
        </p:grpSpPr>
        <p:pic>
          <p:nvPicPr>
            <p:cNvPr id="10" name="Picture 8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42" y="5450849"/>
              <a:ext cx="8458200" cy="9271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672255" y="5517885"/>
              <a:ext cx="451820" cy="60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840" y="5768349"/>
              <a:ext cx="628650" cy="30480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969268" y="5307228"/>
            <a:ext cx="3251917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23435" y="5311991"/>
            <a:ext cx="2863416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D090AE8-2844-4CCA-BF39-08CA1B62A0FB}"/>
              </a:ext>
            </a:extLst>
          </p:cNvPr>
          <p:cNvSpPr txBox="1"/>
          <p:nvPr/>
        </p:nvSpPr>
        <p:spPr>
          <a:xfrm>
            <a:off x="8546866" y="5834"/>
            <a:ext cx="5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4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dirty="0"/>
              <a:t>Linear Function in Coordinate </a:t>
            </a:r>
            <a:r>
              <a:rPr lang="en-US" altLang="zh-TW" b="1" dirty="0" smtClean="0"/>
              <a:t>System</a:t>
            </a:r>
            <a:br>
              <a:rPr lang="en-US" altLang="zh-TW" b="1" dirty="0" smtClean="0"/>
            </a:br>
            <a:r>
              <a:rPr lang="en-US" altLang="zh-TW" sz="4000" dirty="0"/>
              <a:t>(Chapter </a:t>
            </a:r>
            <a:r>
              <a:rPr lang="en-US" altLang="zh-TW" sz="4000" dirty="0" smtClean="0"/>
              <a:t>4.5)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8748" y="4610817"/>
            <a:ext cx="197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52525"/>
                </a:solidFill>
                <a:latin typeface="Arial" panose="020B0604020202020204" pitchFamily="34" charset="0"/>
              </a:rPr>
              <a:t>Cartesian coordinate system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116216" y="5472592"/>
            <a:ext cx="30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Complex Function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66264" y="4921237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75236" y="494937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252167" y="4949372"/>
            <a:ext cx="262306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2578488" y="3680186"/>
            <a:ext cx="1944569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 flipH="1">
            <a:off x="6788215" y="3736456"/>
            <a:ext cx="1944569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-522515" y="3918857"/>
            <a:ext cx="102180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44347" y="2142116"/>
            <a:ext cx="197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52525"/>
                </a:solidFill>
                <a:latin typeface="Arial" panose="020B0604020202020204" pitchFamily="34" charset="0"/>
              </a:rPr>
              <a:t>Another coordinate system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770670" y="2337949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Input’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969667" y="225171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output’</a:t>
            </a:r>
            <a:endParaRPr lang="zh-TW" altLang="en-US" sz="2800" dirty="0"/>
          </a:p>
        </p:txBody>
      </p:sp>
      <p:sp>
        <p:nvSpPr>
          <p:cNvPr id="18" name="向右箭號 17"/>
          <p:cNvSpPr/>
          <p:nvPr/>
        </p:nvSpPr>
        <p:spPr>
          <a:xfrm>
            <a:off x="4346598" y="2344622"/>
            <a:ext cx="262306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116216" y="1825625"/>
            <a:ext cx="30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Simple Function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25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1" grpId="0" animBg="1"/>
      <p:bldP spid="14" grpId="0"/>
      <p:bldP spid="15" grpId="0"/>
      <p:bldP spid="17" grpId="0"/>
      <p:bldP spid="18" grpId="0" animBg="1"/>
      <p:bldP spid="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8748" y="4610817"/>
            <a:ext cx="197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52525"/>
                </a:solidFill>
                <a:latin typeface="Arial" panose="020B0604020202020204" pitchFamily="34" charset="0"/>
              </a:rPr>
              <a:t>Cartesian coordinate system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116216" y="5472592"/>
            <a:ext cx="30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Complex Function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66264" y="4921237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75236" y="494937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252167" y="4949372"/>
            <a:ext cx="262306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2578488" y="3680186"/>
            <a:ext cx="1944569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-522515" y="3918857"/>
            <a:ext cx="102180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44347" y="2142116"/>
            <a:ext cx="197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52525"/>
                </a:solidFill>
                <a:latin typeface="Arial" panose="020B0604020202020204" pitchFamily="34" charset="0"/>
              </a:rPr>
              <a:t>Another coordinate system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770670" y="2337949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Input’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969667" y="225171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output’</a:t>
            </a:r>
            <a:endParaRPr lang="zh-TW" altLang="en-US" sz="2800" dirty="0"/>
          </a:p>
        </p:txBody>
      </p:sp>
      <p:sp>
        <p:nvSpPr>
          <p:cNvPr id="18" name="向右箭號 17"/>
          <p:cNvSpPr/>
          <p:nvPr/>
        </p:nvSpPr>
        <p:spPr>
          <a:xfrm>
            <a:off x="4346598" y="2344622"/>
            <a:ext cx="262306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116216" y="1825625"/>
            <a:ext cx="30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Simple Function</a:t>
            </a:r>
            <a:endParaRPr lang="zh-TW" altLang="en-US" sz="2800" dirty="0"/>
          </a:p>
        </p:txBody>
      </p:sp>
      <p:sp>
        <p:nvSpPr>
          <p:cNvPr id="27" name="向右箭號 10">
            <a:extLst>
              <a:ext uri="{FF2B5EF4-FFF2-40B4-BE49-F238E27FC236}">
                <a16:creationId xmlns:a16="http://schemas.microsoft.com/office/drawing/2014/main" id="{B15A8B0E-8BFB-4418-9BD0-21DBA02D578E}"/>
              </a:ext>
            </a:extLst>
          </p:cNvPr>
          <p:cNvSpPr/>
          <p:nvPr/>
        </p:nvSpPr>
        <p:spPr>
          <a:xfrm rot="16200000" flipH="1" flipV="1">
            <a:off x="6788215" y="3736456"/>
            <a:ext cx="1944569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8" y="3038271"/>
            <a:ext cx="4707177" cy="32736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Sometimes a function can be complex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T: reflection about a line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L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>
                <a:sym typeface="Symbol" pitchFamily="18" charset="2"/>
              </a:rPr>
              <a:t> </a:t>
            </a:r>
            <a:r>
              <a:rPr lang="en-US" altLang="zh-TW" dirty="0"/>
              <a:t>through the origin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2</a:t>
            </a:r>
            <a:endParaRPr lang="en-US" altLang="zh-TW" dirty="0">
              <a:sym typeface="Symbol" pitchFamily="18" charset="2"/>
            </a:endParaRP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64765" y="3076273"/>
                <a:ext cx="1851084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765" y="3076273"/>
                <a:ext cx="1851084" cy="717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111176" y="2903335"/>
                <a:ext cx="78149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76" y="2903335"/>
                <a:ext cx="781496" cy="7072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306629" y="5696987"/>
                <a:ext cx="1139351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29" y="5696987"/>
                <a:ext cx="1139351" cy="6149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488201" y="4244198"/>
                <a:ext cx="3603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TW" altLang="en-US" sz="2800" dirty="0"/>
                                  <m:t> 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TW" altLang="en-US" sz="2800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01" y="4244198"/>
                <a:ext cx="360387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847623" y="5044361"/>
                <a:ext cx="5017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altLang="zh-TW" sz="2800" b="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23" y="5044361"/>
                <a:ext cx="50173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Sometimes a function can be complex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T: reflection about a line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L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>
                <a:sym typeface="Symbol" pitchFamily="18" charset="2"/>
              </a:rPr>
              <a:t> </a:t>
            </a:r>
            <a:r>
              <a:rPr lang="en-US" altLang="zh-TW" dirty="0"/>
              <a:t>through the origin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2</a:t>
            </a:r>
            <a:endParaRPr lang="en-US" altLang="zh-TW" dirty="0">
              <a:sym typeface="Symbol" pitchFamily="18" charset="2"/>
            </a:endParaRPr>
          </a:p>
          <a:p>
            <a:endParaRPr lang="zh-TW" altLang="en-US" dirty="0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854995" y="4912515"/>
            <a:ext cx="36094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2262246" y="3536006"/>
            <a:ext cx="0" cy="2640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2262246" y="3973156"/>
            <a:ext cx="1171708" cy="9393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854995" y="2668558"/>
            <a:ext cx="465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special case: </a:t>
            </a:r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i="1" baseline="30000" dirty="0">
                <a:solidFill>
                  <a:srgbClr val="FF0000"/>
                </a:solidFill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sz="2400" dirty="0">
                <a:solidFill>
                  <a:srgbClr val="FF0000"/>
                </a:solidFill>
              </a:rPr>
              <a:t>is the </a:t>
            </a:r>
            <a:r>
              <a:rPr lang="en-US" altLang="zh-TW" sz="2400" i="1" dirty="0">
                <a:solidFill>
                  <a:srgbClr val="FF0000"/>
                </a:solidFill>
              </a:rPr>
              <a:t>horizontal axis</a:t>
            </a:r>
            <a:endParaRPr lang="en-US" altLang="zh-TW" sz="2400" dirty="0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2262246" y="4912515"/>
            <a:ext cx="1171708" cy="9393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3433954" y="3536006"/>
                <a:ext cx="78149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954" y="3536006"/>
                <a:ext cx="781496" cy="7072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528489" y="5634560"/>
                <a:ext cx="1212768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89" y="5634560"/>
                <a:ext cx="1212768" cy="614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5167836" y="3378611"/>
                <a:ext cx="1936171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836" y="3378611"/>
                <a:ext cx="1936171" cy="7174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7227475" y="3378611"/>
                <a:ext cx="966097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75" y="3378611"/>
                <a:ext cx="966097" cy="717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5632799" y="4467728"/>
                <a:ext cx="2395079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99" y="4467728"/>
                <a:ext cx="2395079" cy="766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989434" y="5653030"/>
                <a:ext cx="86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434" y="5653030"/>
                <a:ext cx="86600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859" t="-163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7324323" y="5630958"/>
                <a:ext cx="873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323" y="5630958"/>
                <a:ext cx="87312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028" t="-1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018240" y="6064806"/>
                <a:ext cx="6623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40" y="6064806"/>
                <a:ext cx="66236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587" r="-367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45930" y="6064806"/>
                <a:ext cx="898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930" y="6064806"/>
                <a:ext cx="8987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401" r="-340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單箭頭接點 52"/>
          <p:cNvCxnSpPr>
            <a:cxnSpLocks/>
            <a:stCxn id="48" idx="0"/>
          </p:cNvCxnSpPr>
          <p:nvPr/>
        </p:nvCxnSpPr>
        <p:spPr>
          <a:xfrm flipV="1">
            <a:off x="6422437" y="5219346"/>
            <a:ext cx="465615" cy="43368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</p:cNvCxnSpPr>
          <p:nvPr/>
        </p:nvCxnSpPr>
        <p:spPr>
          <a:xfrm flipH="1" flipV="1">
            <a:off x="7600950" y="5241417"/>
            <a:ext cx="95296" cy="4132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  <p:bldP spid="50" grpId="0"/>
      <p:bldP spid="5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86"/>
          <p:cNvCxnSpPr/>
          <p:nvPr/>
        </p:nvCxnSpPr>
        <p:spPr>
          <a:xfrm flipH="1">
            <a:off x="1428518" y="4668774"/>
            <a:ext cx="3153372" cy="15036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8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3" y="4371092"/>
            <a:ext cx="218034" cy="2543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Describing the function in another coordinate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T: reflection about a line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L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>
                <a:sym typeface="Symbol" pitchFamily="18" charset="2"/>
              </a:rPr>
              <a:t> </a:t>
            </a:r>
            <a:r>
              <a:rPr lang="en-US" altLang="zh-TW" dirty="0"/>
              <a:t>through the origin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2</a:t>
            </a:r>
            <a:endParaRPr lang="en-US" altLang="zh-TW" dirty="0">
              <a:sym typeface="Symbol" pitchFamily="18" charset="2"/>
            </a:endParaRPr>
          </a:p>
          <a:p>
            <a:endParaRPr lang="zh-TW" altLang="en-US" dirty="0"/>
          </a:p>
        </p:txBody>
      </p:sp>
      <p:cxnSp>
        <p:nvCxnSpPr>
          <p:cNvPr id="5" name="Straight Connector 82"/>
          <p:cNvCxnSpPr/>
          <p:nvPr/>
        </p:nvCxnSpPr>
        <p:spPr>
          <a:xfrm>
            <a:off x="2922409" y="3523119"/>
            <a:ext cx="0" cy="29865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3"/>
          <p:cNvCxnSpPr/>
          <p:nvPr/>
        </p:nvCxnSpPr>
        <p:spPr>
          <a:xfrm flipH="1" flipV="1">
            <a:off x="1240099" y="5472585"/>
            <a:ext cx="3600000" cy="16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10"/>
          <p:cNvSpPr>
            <a:spLocks noChangeShapeType="1"/>
          </p:cNvSpPr>
          <p:nvPr/>
        </p:nvSpPr>
        <p:spPr bwMode="auto">
          <a:xfrm rot="18886727">
            <a:off x="2892574" y="4985690"/>
            <a:ext cx="1182622" cy="4025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13486727">
            <a:off x="2134064" y="4781262"/>
            <a:ext cx="1074927" cy="359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44026" y="2778901"/>
            <a:ext cx="4510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In another coordinate system </a:t>
            </a:r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  <a:sym typeface="Symbol" pitchFamily="18" charset="2"/>
              </a:rPr>
              <a:t>B </a:t>
            </a:r>
            <a:r>
              <a:rPr lang="en-US" altLang="zh-TW" sz="2400" dirty="0">
                <a:solidFill>
                  <a:srgbClr val="FF0000"/>
                </a:solidFill>
              </a:rPr>
              <a:t>….</a:t>
            </a:r>
            <a:endParaRPr lang="en-US" altLang="zh-TW" sz="2400" dirty="0"/>
          </a:p>
        </p:txBody>
      </p:sp>
      <p:pic>
        <p:nvPicPr>
          <p:cNvPr id="19" name="Picture 2" descr="https://i.imgur.com/8VhXI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39" y="4025650"/>
            <a:ext cx="2609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136387" y="3459827"/>
                <a:ext cx="1751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2800" i="1" baseline="30000" dirty="0">
                    <a:solidFill>
                      <a:srgbClr val="FF0000"/>
                    </a:solidFill>
                    <a:latin typeface="Academy Engraved LET" pitchFamily="2" charset="0"/>
                    <a:sym typeface="Symbol" pitchFamily="18" charset="2"/>
                  </a:rPr>
                  <a:t> 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87" y="3459827"/>
                <a:ext cx="1751954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2544" t="-32857" b="-4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018490" y="4960871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90" y="4960871"/>
                <a:ext cx="36138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991215" y="4402143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15" y="4402143"/>
                <a:ext cx="36849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600287" y="5577900"/>
                <a:ext cx="1498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287" y="5577900"/>
                <a:ext cx="149893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490" r="-16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989859" y="3927983"/>
                <a:ext cx="1742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59" y="3927983"/>
                <a:ext cx="17424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497" r="-69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/>
      <p:bldP spid="24" grpId="0"/>
      <p:bldP spid="25" grpId="0"/>
      <p:bldP spid="26" grpId="0"/>
      <p:bldP spid="30" grpId="0"/>
      <p:bldP spid="3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Describing the function in another coordinate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T: reflection about a line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L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</a:t>
            </a:r>
            <a:r>
              <a:rPr lang="en-US" altLang="zh-TW" baseline="30000" dirty="0">
                <a:sym typeface="Symbol" pitchFamily="18" charset="2"/>
              </a:rPr>
              <a:t> </a:t>
            </a:r>
            <a:r>
              <a:rPr lang="en-US" altLang="zh-TW" dirty="0"/>
              <a:t>through the origin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2</a:t>
            </a:r>
            <a:endParaRPr lang="en-US" altLang="zh-TW" dirty="0">
              <a:sym typeface="Symbol" pitchFamily="18" charset="2"/>
            </a:endParaRPr>
          </a:p>
          <a:p>
            <a:endParaRPr lang="zh-TW" altLang="en-US" dirty="0"/>
          </a:p>
        </p:txBody>
      </p:sp>
      <p:cxnSp>
        <p:nvCxnSpPr>
          <p:cNvPr id="5" name="Straight Connector 82"/>
          <p:cNvCxnSpPr/>
          <p:nvPr/>
        </p:nvCxnSpPr>
        <p:spPr>
          <a:xfrm>
            <a:off x="2922409" y="3523119"/>
            <a:ext cx="0" cy="29865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3"/>
          <p:cNvCxnSpPr/>
          <p:nvPr/>
        </p:nvCxnSpPr>
        <p:spPr>
          <a:xfrm flipH="1" flipV="1">
            <a:off x="1240099" y="5472585"/>
            <a:ext cx="3600000" cy="16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6"/>
          <p:cNvCxnSpPr/>
          <p:nvPr/>
        </p:nvCxnSpPr>
        <p:spPr>
          <a:xfrm flipH="1">
            <a:off x="1428518" y="4668774"/>
            <a:ext cx="3153372" cy="15036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3" y="4371092"/>
            <a:ext cx="218034" cy="254373"/>
          </a:xfrm>
          <a:prstGeom prst="rect">
            <a:avLst/>
          </a:prstGeom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 rot="18886727">
            <a:off x="2892574" y="4985690"/>
            <a:ext cx="1182622" cy="4025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13486727">
            <a:off x="2134064" y="4781262"/>
            <a:ext cx="1074927" cy="359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44026" y="2778901"/>
            <a:ext cx="4510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In another coordinate system </a:t>
            </a:r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  <a:sym typeface="Symbol" pitchFamily="18" charset="2"/>
              </a:rPr>
              <a:t>B </a:t>
            </a:r>
            <a:r>
              <a:rPr lang="en-US" altLang="zh-TW" sz="2400" dirty="0">
                <a:solidFill>
                  <a:srgbClr val="FF0000"/>
                </a:solidFill>
              </a:rPr>
              <a:t>….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81890" y="554981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90" y="5549819"/>
                <a:ext cx="36138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16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405352" y="4042283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52" y="4042283"/>
                <a:ext cx="36849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467441" y="5535873"/>
                <a:ext cx="113832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41" y="5535873"/>
                <a:ext cx="1138325" cy="397225"/>
              </a:xfrm>
              <a:prstGeom prst="rect">
                <a:avLst/>
              </a:prstGeom>
              <a:blipFill rotWithShape="0">
                <a:blip r:embed="rId6"/>
                <a:stretch>
                  <a:fillRect r="-2139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69934" y="4051944"/>
                <a:ext cx="1145442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34" y="4051944"/>
                <a:ext cx="1145442" cy="397225"/>
              </a:xfrm>
              <a:prstGeom prst="rect">
                <a:avLst/>
              </a:prstGeom>
              <a:blipFill rotWithShape="0">
                <a:blip r:embed="rId7"/>
                <a:stretch>
                  <a:fillRect r="-2128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861204" y="2470181"/>
                <a:ext cx="962699" cy="52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04" y="2470181"/>
                <a:ext cx="962699" cy="5295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883331" y="4932904"/>
                <a:ext cx="1933734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31" y="4932904"/>
                <a:ext cx="1933734" cy="397225"/>
              </a:xfrm>
              <a:prstGeom prst="rect">
                <a:avLst/>
              </a:prstGeom>
              <a:blipFill rotWithShape="0">
                <a:blip r:embed="rId9"/>
                <a:stretch>
                  <a:fillRect r="-126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216169" y="3970482"/>
                <a:ext cx="14589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69" y="3970482"/>
                <a:ext cx="1458926" cy="369332"/>
              </a:xfrm>
              <a:prstGeom prst="rect">
                <a:avLst/>
              </a:prstGeom>
              <a:blipFill>
                <a:blip r:embed="rId10"/>
                <a:stretch>
                  <a:fillRect r="-125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852685" y="6351486"/>
                <a:ext cx="2263184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685" y="6351486"/>
                <a:ext cx="2263184" cy="397225"/>
              </a:xfrm>
              <a:prstGeom prst="rect">
                <a:avLst/>
              </a:prstGeom>
              <a:blipFill rotWithShape="0">
                <a:blip r:embed="rId11"/>
                <a:stretch>
                  <a:fillRect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241877" y="5407542"/>
                <a:ext cx="17023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877" y="5407542"/>
                <a:ext cx="1702389" cy="369332"/>
              </a:xfrm>
              <a:prstGeom prst="rect">
                <a:avLst/>
              </a:prstGeom>
              <a:blipFill>
                <a:blip r:embed="rId12"/>
                <a:stretch>
                  <a:fillRect r="-107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右箭號 6"/>
          <p:cNvSpPr/>
          <p:nvPr/>
        </p:nvSpPr>
        <p:spPr>
          <a:xfrm>
            <a:off x="5277071" y="4904873"/>
            <a:ext cx="480185" cy="39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>
            <a:off x="5285542" y="6384673"/>
            <a:ext cx="480185" cy="39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827559" y="2375732"/>
                <a:ext cx="173579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59" y="2375732"/>
                <a:ext cx="1735795" cy="71846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675095" y="3166214"/>
            <a:ext cx="252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and output are both in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883331" y="4412152"/>
                <a:ext cx="2906693" cy="423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TW" sz="2400" dirty="0">
                                  <a:latin typeface="Script MT Bold" pitchFamily="66" charset="0"/>
                                  <a:sym typeface="Symbol" pitchFamily="18" charset="2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31" y="4412152"/>
                <a:ext cx="2906693" cy="42364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向右箭號 34"/>
          <p:cNvSpPr/>
          <p:nvPr/>
        </p:nvSpPr>
        <p:spPr>
          <a:xfrm>
            <a:off x="5277070" y="4435809"/>
            <a:ext cx="480185" cy="39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891802" y="5837934"/>
                <a:ext cx="3150158" cy="423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TW" sz="2400" dirty="0">
                                  <a:latin typeface="Script MT Bold" pitchFamily="66" charset="0"/>
                                  <a:sym typeface="Symbol" pitchFamily="18" charset="2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02" y="5837934"/>
                <a:ext cx="3150158" cy="42364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向右箭號 36"/>
          <p:cNvSpPr/>
          <p:nvPr/>
        </p:nvSpPr>
        <p:spPr>
          <a:xfrm>
            <a:off x="5285541" y="5861591"/>
            <a:ext cx="480185" cy="39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899D5A9-43EC-4994-AB94-83CDE7D139BE}"/>
                  </a:ext>
                </a:extLst>
              </p:cNvPr>
              <p:cNvSpPr/>
              <p:nvPr/>
            </p:nvSpPr>
            <p:spPr>
              <a:xfrm>
                <a:off x="4348522" y="3319658"/>
                <a:ext cx="28593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 matrix of T: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899D5A9-43EC-4994-AB94-83CDE7D13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2" y="3319658"/>
                <a:ext cx="2859329" cy="461665"/>
              </a:xfrm>
              <a:prstGeom prst="rect">
                <a:avLst/>
              </a:prstGeom>
              <a:blipFill>
                <a:blip r:embed="rId1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2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1" grpId="0"/>
      <p:bldP spid="22" grpId="0"/>
      <p:bldP spid="4" grpId="0"/>
      <p:bldP spid="23" grpId="0"/>
      <p:bldP spid="27" grpId="0"/>
      <p:bldP spid="28" grpId="0"/>
      <p:bldP spid="29" grpId="0"/>
      <p:bldP spid="7" grpId="0" animBg="1"/>
      <p:bldP spid="32" grpId="0" animBg="1"/>
      <p:bldP spid="33" grpId="0"/>
      <p:bldP spid="8" grpId="0"/>
      <p:bldP spid="34" grpId="0"/>
      <p:bldP spid="35" grpId="0" animBg="1"/>
      <p:bldP spid="36" grpId="0"/>
      <p:bldP spid="37" grpId="0" animBg="1"/>
      <p:bldP spid="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Flowchart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-537029" y="4096278"/>
            <a:ext cx="102180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12029" y="5346020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029" y="5346020"/>
                <a:ext cx="32784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193353" y="5415469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353" y="5415469"/>
                <a:ext cx="92115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97202" y="2071567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02" y="2071567"/>
                <a:ext cx="1129540" cy="621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792506" y="2107489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06" y="2107489"/>
                <a:ext cx="1722844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699804" y="4860420"/>
            <a:ext cx="1158445" cy="1110097"/>
            <a:chOff x="-1132582" y="4366066"/>
            <a:chExt cx="1158445" cy="1110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526" r="-8772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169" r="-678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單箭頭接點 14"/>
            <p:cNvCxnSpPr/>
            <p:nvPr/>
          </p:nvCxnSpPr>
          <p:spPr>
            <a:xfrm flipV="1">
              <a:off x="-696402" y="5092700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rot="16200000" flipV="1">
              <a:off x="-1004457" y="4804171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645008" y="2253109"/>
            <a:ext cx="1168086" cy="973144"/>
            <a:chOff x="5047000" y="3996117"/>
            <a:chExt cx="1168086" cy="973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5791923" y="3996117"/>
                  <a:ext cx="3613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923" y="3996117"/>
                  <a:ext cx="36138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339" r="-678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5047000" y="4313921"/>
                  <a:ext cx="3684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000" y="4313921"/>
                  <a:ext cx="36849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000" r="-6667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線單箭頭接點 18"/>
            <p:cNvCxnSpPr/>
            <p:nvPr/>
          </p:nvCxnSpPr>
          <p:spPr>
            <a:xfrm flipV="1">
              <a:off x="5850749" y="4411634"/>
              <a:ext cx="364337" cy="55762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H="1" flipV="1">
              <a:off x="5368997" y="4633523"/>
              <a:ext cx="524092" cy="33573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3805615" y="5907912"/>
            <a:ext cx="319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reflection about a line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4156348" y="2622441"/>
            <a:ext cx="2859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reflection about the horizontal line</a:t>
            </a:r>
            <a:endParaRPr lang="zh-TW" altLang="en-US" sz="2400" dirty="0"/>
          </a:p>
        </p:txBody>
      </p:sp>
      <p:sp>
        <p:nvSpPr>
          <p:cNvPr id="24" name="向右箭號 23"/>
          <p:cNvSpPr/>
          <p:nvPr/>
        </p:nvSpPr>
        <p:spPr>
          <a:xfrm>
            <a:off x="3828139" y="5439423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5400000" flipH="1">
            <a:off x="2201211" y="3806206"/>
            <a:ext cx="2320883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5400000" flipH="1">
            <a:off x="6346622" y="3806206"/>
            <a:ext cx="2320883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4156348" y="2220935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56348" y="1416928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48" y="1416928"/>
                <a:ext cx="841704" cy="4633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96873" y="1281882"/>
                <a:ext cx="173579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73" y="1281882"/>
                <a:ext cx="1735795" cy="7184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142901" y="5002094"/>
                <a:ext cx="10740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901" y="5002094"/>
                <a:ext cx="107407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Space = Range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range of a linear transformation is the same as the column space of its matrix.</a:t>
            </a:r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9753" y="2765582"/>
            <a:ext cx="2997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Linear Transformation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9753" y="4050655"/>
            <a:ext cx="2260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Standard matrix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68095" y="4858545"/>
            <a:ext cx="2096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Range of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=</a:t>
            </a:r>
            <a:endParaRPr lang="en-US" altLang="zh-TW" sz="2400" dirty="0"/>
          </a:p>
        </p:txBody>
      </p:sp>
      <p:pic>
        <p:nvPicPr>
          <p:cNvPr id="7" name="Picture 26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8" y="4656410"/>
            <a:ext cx="2558227" cy="952809"/>
          </a:xfrm>
          <a:prstGeom prst="rect">
            <a:avLst/>
          </a:prstGeom>
        </p:spPr>
      </p:pic>
      <p:pic>
        <p:nvPicPr>
          <p:cNvPr id="8" name="Picture 2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39" y="2883850"/>
            <a:ext cx="4457700" cy="1231900"/>
          </a:xfrm>
          <a:prstGeom prst="rect">
            <a:avLst/>
          </a:prstGeom>
        </p:spPr>
      </p:pic>
      <p:pic>
        <p:nvPicPr>
          <p:cNvPr id="9" name="Picture 3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31" y="5417524"/>
            <a:ext cx="4782334" cy="9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Operator vs.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84144" y="1931878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144" y="1931878"/>
                <a:ext cx="32784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865468" y="2001327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468" y="2001327"/>
                <a:ext cx="92115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492064" y="3183407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64" y="3183407"/>
                <a:ext cx="1129540" cy="621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87368" y="3219329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368" y="3219329"/>
                <a:ext cx="1722844" cy="621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500254" y="2025281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2751210" y="3332775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05195" y="2858143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95" y="2858143"/>
                <a:ext cx="841704" cy="463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1289009" y="7544223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206088" y="7544222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083706" y="2669459"/>
                <a:ext cx="1971166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706" y="2669459"/>
                <a:ext cx="197116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522652" y="4574609"/>
                <a:ext cx="1047787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b="0" i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52" y="4574609"/>
                <a:ext cx="1047787" cy="620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417956" y="4610531"/>
                <a:ext cx="1641090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b="0" i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56" y="4610531"/>
                <a:ext cx="1641090" cy="6204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向右箭號 29"/>
          <p:cNvSpPr/>
          <p:nvPr/>
        </p:nvSpPr>
        <p:spPr>
          <a:xfrm>
            <a:off x="2781798" y="4723977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635783" y="4249345"/>
                <a:ext cx="688586" cy="432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783" y="4249345"/>
                <a:ext cx="688586" cy="432491"/>
              </a:xfrm>
              <a:prstGeom prst="rect">
                <a:avLst/>
              </a:prstGeom>
              <a:blipFill rotWithShape="0">
                <a:blip r:embed="rId10"/>
                <a:stretch>
                  <a:fillRect r="-12389" b="-295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114294" y="4075517"/>
                <a:ext cx="1971166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94" y="4075517"/>
                <a:ext cx="1971166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914400" y="5515897"/>
            <a:ext cx="730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Corresponding matrix of operator T depends on the coordinate system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12029" y="5346020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029" y="5346020"/>
                <a:ext cx="32784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193353" y="5415469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353" y="5415469"/>
                <a:ext cx="92115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97202" y="2071567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02" y="2071567"/>
                <a:ext cx="1129540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792506" y="2107489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06" y="2107489"/>
                <a:ext cx="1722844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3805615" y="5907912"/>
            <a:ext cx="319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reflection about a line </a:t>
            </a:r>
            <a:r>
              <a:rPr lang="en-US" altLang="zh-TW" sz="2400" dirty="0">
                <a:latin typeface="Script MT Bold"/>
                <a:cs typeface="Script MT Bold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4156348" y="2622441"/>
            <a:ext cx="2859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reflection about the horizontal line</a:t>
            </a:r>
            <a:endParaRPr lang="zh-TW" altLang="en-US" sz="2400" dirty="0"/>
          </a:p>
        </p:txBody>
      </p:sp>
      <p:sp>
        <p:nvSpPr>
          <p:cNvPr id="24" name="向右箭號 23"/>
          <p:cNvSpPr/>
          <p:nvPr/>
        </p:nvSpPr>
        <p:spPr>
          <a:xfrm>
            <a:off x="3828139" y="5439423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4156348" y="2220935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56348" y="1416928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48" y="1416928"/>
                <a:ext cx="841704" cy="4633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96873" y="1281882"/>
                <a:ext cx="173579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73" y="1281882"/>
                <a:ext cx="1735795" cy="7184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142901" y="5002094"/>
                <a:ext cx="10740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901" y="5002094"/>
                <a:ext cx="107407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BB2421BD-9C86-4EE8-BB47-234D204F546C}"/>
              </a:ext>
            </a:extLst>
          </p:cNvPr>
          <p:cNvSpPr txBox="1"/>
          <p:nvPr/>
        </p:nvSpPr>
        <p:spPr>
          <a:xfrm>
            <a:off x="381491" y="3450051"/>
            <a:ext cx="2859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同一件事情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不同的詮釋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4E7FB17-DBD3-45EF-B43A-4513AEF508B1}"/>
              </a:ext>
            </a:extLst>
          </p:cNvPr>
          <p:cNvCxnSpPr/>
          <p:nvPr/>
        </p:nvCxnSpPr>
        <p:spPr>
          <a:xfrm flipH="1">
            <a:off x="2980669" y="2894054"/>
            <a:ext cx="790566" cy="868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9302E9B-9803-43A5-8334-9204669DA88B}"/>
              </a:ext>
            </a:extLst>
          </p:cNvPr>
          <p:cNvCxnSpPr>
            <a:cxnSpLocks/>
          </p:cNvCxnSpPr>
          <p:nvPr/>
        </p:nvCxnSpPr>
        <p:spPr>
          <a:xfrm flipH="1" flipV="1">
            <a:off x="2980669" y="4065211"/>
            <a:ext cx="992719" cy="1044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296537" y="-163773"/>
            <a:ext cx="11286698" cy="45447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-401404" y="2431251"/>
            <a:ext cx="102180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09792" y="3620783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92" y="3620783"/>
                <a:ext cx="32784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291116" y="3690232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16" y="3690232"/>
                <a:ext cx="92115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88271" y="679496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71" y="679496"/>
                <a:ext cx="1129540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983575" y="715418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75" y="715418"/>
                <a:ext cx="1722844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925902" y="3714186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5400000" flipH="1">
            <a:off x="2540196" y="2266220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16200000" flipH="1" flipV="1">
            <a:off x="6613860" y="2337968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4347417" y="828864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44644" y="282315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644" y="282315"/>
                <a:ext cx="841704" cy="4633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379559" y="3276857"/>
                <a:ext cx="554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59" y="3276857"/>
                <a:ext cx="55431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91069" y="131052"/>
            <a:ext cx="181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Flowchart</a:t>
            </a:r>
            <a:endParaRPr lang="zh-TW" altLang="en-US" sz="2800" b="1" i="1" u="sng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65714" y="2676692"/>
            <a:ext cx="197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252525"/>
                </a:solidFill>
                <a:latin typeface="Arial" panose="020B0604020202020204" pitchFamily="34" charset="0"/>
              </a:rPr>
              <a:t>Cartesian coordinate system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65714" y="1172271"/>
                <a:ext cx="19739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252525"/>
                    </a:solidFill>
                    <a:latin typeface="Arial" panose="020B0604020202020204" pitchFamily="34" charset="0"/>
                  </a:rPr>
                  <a:t>coordinate system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4" y="1172271"/>
                <a:ext cx="1973943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4630" t="-5109" r="-5864" b="-145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025612" y="1620103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12" y="1620103"/>
                <a:ext cx="373307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886836" y="4973216"/>
            <a:ext cx="3468915" cy="901601"/>
            <a:chOff x="1100746" y="5159954"/>
            <a:chExt cx="3468915" cy="901601"/>
          </a:xfrm>
        </p:grpSpPr>
        <p:sp>
          <p:nvSpPr>
            <p:cNvPr id="37" name="矩形 36"/>
            <p:cNvSpPr/>
            <p:nvPr/>
          </p:nvSpPr>
          <p:spPr>
            <a:xfrm>
              <a:off x="1100746" y="5159954"/>
              <a:ext cx="3468915" cy="9016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1373339" y="5327067"/>
                  <a:ext cx="2960455" cy="538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3200" dirty="0">
                                <a:latin typeface="Script MT Bold" pitchFamily="66" charset="0"/>
                                <a:sym typeface="Symbol" pitchFamily="18" charset="2"/>
                              </a:rPr>
                              <m:t>B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339" y="5327067"/>
                  <a:ext cx="2960455" cy="5384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679012" y="2576164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12" y="2576164"/>
                <a:ext cx="781496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/>
          <p:cNvGrpSpPr/>
          <p:nvPr/>
        </p:nvGrpSpPr>
        <p:grpSpPr>
          <a:xfrm>
            <a:off x="4534932" y="4973216"/>
            <a:ext cx="3885752" cy="901601"/>
            <a:chOff x="4748842" y="5159954"/>
            <a:chExt cx="3885752" cy="901601"/>
          </a:xfrm>
        </p:grpSpPr>
        <p:sp>
          <p:nvSpPr>
            <p:cNvPr id="38" name="矩形 37"/>
            <p:cNvSpPr/>
            <p:nvPr/>
          </p:nvSpPr>
          <p:spPr>
            <a:xfrm>
              <a:off x="4957261" y="5159954"/>
              <a:ext cx="3468915" cy="9016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748842" y="5327067"/>
                  <a:ext cx="3885752" cy="538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3200" dirty="0">
                                <a:latin typeface="Script MT Bold" pitchFamily="66" charset="0"/>
                                <a:sym typeface="Symbol" pitchFamily="18" charset="2"/>
                              </a:rPr>
                              <m:t>B</m:t>
                            </m:r>
                          </m:sub>
                        </m:s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842" y="5327067"/>
                  <a:ext cx="3885752" cy="53848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直線接點 41"/>
          <p:cNvCxnSpPr/>
          <p:nvPr/>
        </p:nvCxnSpPr>
        <p:spPr>
          <a:xfrm>
            <a:off x="2427584" y="5728350"/>
            <a:ext cx="8441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274436" y="5728350"/>
            <a:ext cx="313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5119984" y="5741700"/>
            <a:ext cx="8441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7134584" y="5728350"/>
            <a:ext cx="313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1095339" y="5997539"/>
            <a:ext cx="22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similar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355674" y="6061555"/>
            <a:ext cx="22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similar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1393371" y="5776686"/>
            <a:ext cx="1407886" cy="261590"/>
          </a:xfrm>
          <a:custGeom>
            <a:avLst/>
            <a:gdLst>
              <a:gd name="connsiteX0" fmla="*/ 0 w 1407886"/>
              <a:gd name="connsiteY0" fmla="*/ 0 h 261590"/>
              <a:gd name="connsiteX1" fmla="*/ 740229 w 1407886"/>
              <a:gd name="connsiteY1" fmla="*/ 261257 h 261590"/>
              <a:gd name="connsiteX2" fmla="*/ 1407886 w 1407886"/>
              <a:gd name="connsiteY2" fmla="*/ 43543 h 2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61590">
                <a:moveTo>
                  <a:pt x="0" y="0"/>
                </a:moveTo>
                <a:cubicBezTo>
                  <a:pt x="252790" y="127000"/>
                  <a:pt x="505581" y="254000"/>
                  <a:pt x="740229" y="261257"/>
                </a:cubicBezTo>
                <a:cubicBezTo>
                  <a:pt x="974877" y="268514"/>
                  <a:pt x="1191381" y="156028"/>
                  <a:pt x="1407886" y="43543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5542038" y="5814163"/>
            <a:ext cx="1749078" cy="247392"/>
          </a:xfrm>
          <a:custGeom>
            <a:avLst/>
            <a:gdLst>
              <a:gd name="connsiteX0" fmla="*/ 0 w 1407886"/>
              <a:gd name="connsiteY0" fmla="*/ 0 h 261590"/>
              <a:gd name="connsiteX1" fmla="*/ 740229 w 1407886"/>
              <a:gd name="connsiteY1" fmla="*/ 261257 h 261590"/>
              <a:gd name="connsiteX2" fmla="*/ 1407886 w 1407886"/>
              <a:gd name="connsiteY2" fmla="*/ 43543 h 2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61590">
                <a:moveTo>
                  <a:pt x="0" y="0"/>
                </a:moveTo>
                <a:cubicBezTo>
                  <a:pt x="252790" y="127000"/>
                  <a:pt x="505581" y="254000"/>
                  <a:pt x="740229" y="261257"/>
                </a:cubicBezTo>
                <a:cubicBezTo>
                  <a:pt x="974877" y="268514"/>
                  <a:pt x="1191381" y="156028"/>
                  <a:pt x="1407886" y="43543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4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48" grpId="0"/>
      <p:bldP spid="49" grpId="0"/>
      <p:bldP spid="51" grpId="0" animBg="1"/>
      <p:bldP spid="5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177" y="84154"/>
            <a:ext cx="7886700" cy="689325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Example: reflection operator </a:t>
            </a:r>
            <a:r>
              <a:rPr lang="en-US" altLang="zh-TW" i="1" dirty="0"/>
              <a:t>T</a:t>
            </a:r>
            <a:r>
              <a:rPr lang="en-US" altLang="zh-TW" dirty="0"/>
              <a:t> about the line </a:t>
            </a:r>
            <a:r>
              <a:rPr lang="en-US" altLang="zh-TW" i="1" dirty="0"/>
              <a:t>y</a:t>
            </a:r>
            <a:r>
              <a:rPr lang="en-US" altLang="zh-TW" dirty="0"/>
              <a:t> = (1/2)</a:t>
            </a:r>
            <a:r>
              <a:rPr lang="en-US" altLang="zh-TW" i="1" dirty="0"/>
              <a:t>x</a:t>
            </a:r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577751" y="5041965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51" y="5041965"/>
                <a:ext cx="24468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04181" y="5159486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181" y="5159486"/>
                <a:ext cx="68961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61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248036" y="2092315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36" y="2092315"/>
                <a:ext cx="891590" cy="489558"/>
              </a:xfrm>
              <a:prstGeom prst="rect">
                <a:avLst/>
              </a:prstGeom>
              <a:blipFill rotWithShape="0"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494924" y="2125104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924" y="2125104"/>
                <a:ext cx="1336520" cy="489558"/>
              </a:xfrm>
              <a:prstGeom prst="rect">
                <a:avLst/>
              </a:prstGeom>
              <a:blipFill rotWithShape="0">
                <a:blip r:embed="rId5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5091928" y="5109962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向右箭號 24"/>
          <p:cNvSpPr/>
          <p:nvPr/>
        </p:nvSpPr>
        <p:spPr>
          <a:xfrm rot="5400000" flipH="1">
            <a:off x="3701409" y="3577148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向右箭號 25"/>
          <p:cNvSpPr/>
          <p:nvPr/>
        </p:nvSpPr>
        <p:spPr>
          <a:xfrm rot="16200000" flipH="1" flipV="1">
            <a:off x="6976929" y="3725266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5187106" y="2182098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899270" y="1799061"/>
                <a:ext cx="72064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70" y="1799061"/>
                <a:ext cx="720645" cy="397225"/>
              </a:xfrm>
              <a:prstGeom prst="rect">
                <a:avLst/>
              </a:prstGeom>
              <a:blipFill rotWithShape="0">
                <a:blip r:embed="rId6"/>
                <a:stretch>
                  <a:fillRect r="-932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014243" y="4682062"/>
                <a:ext cx="9183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=?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43" y="4682062"/>
                <a:ext cx="918393" cy="369332"/>
              </a:xfrm>
              <a:prstGeom prst="rect">
                <a:avLst/>
              </a:prstGeom>
              <a:blipFill>
                <a:blip r:embed="rId7"/>
                <a:stretch>
                  <a:fillRect r="-73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593793" y="3671795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793" y="3671795"/>
                <a:ext cx="27917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928155" y="3621459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55" y="3621459"/>
                <a:ext cx="58528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458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709002" y="1144040"/>
            <a:ext cx="3245453" cy="2234068"/>
            <a:chOff x="486348" y="4529028"/>
            <a:chExt cx="3245453" cy="2234068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8048" y="5265091"/>
              <a:ext cx="2539920" cy="12111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62237" y="4529028"/>
              <a:ext cx="0" cy="2234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86348" y="5987051"/>
              <a:ext cx="3245453" cy="11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rot="13486727">
              <a:off x="1111205" y="5503835"/>
              <a:ext cx="751345" cy="2510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rot="18886727">
              <a:off x="1644330" y="5690951"/>
              <a:ext cx="717483" cy="2442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2591581" y="1415752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(1/2)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2179934" y="262513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934" y="2625130"/>
                <a:ext cx="1156279" cy="6134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99461" y="1195623"/>
                <a:ext cx="138550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61" y="1195623"/>
                <a:ext cx="1385507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39"/>
          <p:cNvCxnSpPr/>
          <p:nvPr/>
        </p:nvCxnSpPr>
        <p:spPr>
          <a:xfrm flipH="1">
            <a:off x="840702" y="4752477"/>
            <a:ext cx="2539920" cy="1211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5"/>
          <p:cNvCxnSpPr/>
          <p:nvPr/>
        </p:nvCxnSpPr>
        <p:spPr>
          <a:xfrm>
            <a:off x="1884891" y="4016414"/>
            <a:ext cx="0" cy="223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6"/>
          <p:cNvCxnSpPr/>
          <p:nvPr/>
        </p:nvCxnSpPr>
        <p:spPr>
          <a:xfrm flipH="1" flipV="1">
            <a:off x="709002" y="5474437"/>
            <a:ext cx="3245453" cy="11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Line 11"/>
          <p:cNvSpPr>
            <a:spLocks noChangeShapeType="1"/>
          </p:cNvSpPr>
          <p:nvPr/>
        </p:nvSpPr>
        <p:spPr bwMode="auto">
          <a:xfrm rot="13486727">
            <a:off x="1733475" y="5102941"/>
            <a:ext cx="305704" cy="30399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18886727">
            <a:off x="1954342" y="5318560"/>
            <a:ext cx="293434" cy="31376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591581" y="4288126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(1/2)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2120100" y="5484509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00" y="5484509"/>
                <a:ext cx="1142556" cy="6158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680897" y="4443072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97" y="4443072"/>
                <a:ext cx="1149674" cy="61343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5575430" y="2626343"/>
                <a:ext cx="1368323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430" y="2626343"/>
                <a:ext cx="1368323" cy="7184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5028324" y="5923548"/>
                <a:ext cx="3005823" cy="53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24" y="5923548"/>
                <a:ext cx="3005823" cy="5384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6838972" y="876387"/>
                <a:ext cx="1781000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72" y="876387"/>
                <a:ext cx="1781000" cy="61343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4174316" y="861190"/>
                <a:ext cx="255198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16" y="861190"/>
                <a:ext cx="2551981" cy="6158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0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48" grpId="0"/>
      <p:bldP spid="65" grpId="0"/>
      <p:bldP spid="67" grpId="0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177" y="84154"/>
            <a:ext cx="7886700" cy="689325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Example: reflection operator </a:t>
            </a:r>
            <a:r>
              <a:rPr lang="en-US" altLang="zh-TW" i="1" dirty="0"/>
              <a:t>T</a:t>
            </a:r>
            <a:r>
              <a:rPr lang="en-US" altLang="zh-TW" dirty="0"/>
              <a:t> about the line </a:t>
            </a:r>
            <a:r>
              <a:rPr lang="en-US" altLang="zh-TW" i="1" dirty="0"/>
              <a:t>y</a:t>
            </a:r>
            <a:r>
              <a:rPr lang="en-US" altLang="zh-TW" dirty="0"/>
              <a:t> = (1/2)</a:t>
            </a:r>
            <a:r>
              <a:rPr lang="en-US" altLang="zh-TW" i="1" dirty="0"/>
              <a:t>x</a:t>
            </a:r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577751" y="5041965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51" y="5041965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04181" y="5159486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181" y="5159486"/>
                <a:ext cx="68961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61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248036" y="2092315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36" y="2092315"/>
                <a:ext cx="891590" cy="489558"/>
              </a:xfrm>
              <a:prstGeom prst="rect">
                <a:avLst/>
              </a:prstGeom>
              <a:blipFill rotWithShape="0"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494924" y="2125104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924" y="2125104"/>
                <a:ext cx="1336520" cy="489558"/>
              </a:xfrm>
              <a:prstGeom prst="rect">
                <a:avLst/>
              </a:prstGeom>
              <a:blipFill rotWithShape="0">
                <a:blip r:embed="rId6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5091928" y="5109962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向右箭號 24"/>
          <p:cNvSpPr/>
          <p:nvPr/>
        </p:nvSpPr>
        <p:spPr>
          <a:xfrm rot="5400000" flipH="1">
            <a:off x="3701409" y="3577148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向右箭號 25"/>
          <p:cNvSpPr/>
          <p:nvPr/>
        </p:nvSpPr>
        <p:spPr>
          <a:xfrm rot="16200000" flipH="1" flipV="1">
            <a:off x="6976929" y="3725266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5187106" y="2182098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899270" y="1799061"/>
                <a:ext cx="72064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70" y="1799061"/>
                <a:ext cx="720645" cy="397225"/>
              </a:xfrm>
              <a:prstGeom prst="rect">
                <a:avLst/>
              </a:prstGeom>
              <a:blipFill rotWithShape="0">
                <a:blip r:embed="rId7"/>
                <a:stretch>
                  <a:fillRect r="-932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014243" y="4682062"/>
                <a:ext cx="9183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=?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43" y="4682062"/>
                <a:ext cx="918393" cy="369332"/>
              </a:xfrm>
              <a:prstGeom prst="rect">
                <a:avLst/>
              </a:prstGeom>
              <a:blipFill>
                <a:blip r:embed="rId8"/>
                <a:stretch>
                  <a:fillRect r="-73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593793" y="3671795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793" y="3671795"/>
                <a:ext cx="27917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928155" y="3621459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55" y="3621459"/>
                <a:ext cx="5852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1458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5575430" y="2626343"/>
                <a:ext cx="1368323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430" y="2626343"/>
                <a:ext cx="1368323" cy="7184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5028324" y="5923548"/>
                <a:ext cx="3005823" cy="53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24" y="5923548"/>
                <a:ext cx="3005823" cy="538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73694" y="1274399"/>
                <a:ext cx="10532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4" y="1274399"/>
                <a:ext cx="105323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393647" y="1191411"/>
                <a:ext cx="1913344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47" y="1191411"/>
                <a:ext cx="1913344" cy="7184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838972" y="876387"/>
                <a:ext cx="1781000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72" y="876387"/>
                <a:ext cx="1781000" cy="6134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174316" y="861190"/>
                <a:ext cx="255198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16" y="861190"/>
                <a:ext cx="2551981" cy="6158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39"/>
          <p:cNvCxnSpPr/>
          <p:nvPr/>
        </p:nvCxnSpPr>
        <p:spPr>
          <a:xfrm flipH="1">
            <a:off x="930358" y="2963171"/>
            <a:ext cx="2539920" cy="1211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5"/>
          <p:cNvCxnSpPr/>
          <p:nvPr/>
        </p:nvCxnSpPr>
        <p:spPr>
          <a:xfrm>
            <a:off x="1974547" y="2227108"/>
            <a:ext cx="0" cy="223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6"/>
          <p:cNvCxnSpPr/>
          <p:nvPr/>
        </p:nvCxnSpPr>
        <p:spPr>
          <a:xfrm flipH="1" flipV="1">
            <a:off x="798658" y="3685131"/>
            <a:ext cx="3245453" cy="11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11"/>
          <p:cNvSpPr>
            <a:spLocks noChangeShapeType="1"/>
          </p:cNvSpPr>
          <p:nvPr/>
        </p:nvSpPr>
        <p:spPr bwMode="auto">
          <a:xfrm rot="13486727">
            <a:off x="1635308" y="3390948"/>
            <a:ext cx="461678" cy="149308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 rot="18886727">
            <a:off x="1946629" y="3238758"/>
            <a:ext cx="1088312" cy="370473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681237" y="2498820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(1/2)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2219593" y="3681191"/>
                <a:ext cx="1132874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93" y="3681191"/>
                <a:ext cx="1132874" cy="61209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391253" y="2627104"/>
                <a:ext cx="1601657" cy="620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−0.5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3" y="2627104"/>
                <a:ext cx="1601657" cy="62093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784090" y="4925021"/>
                <a:ext cx="2895986" cy="526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  <m:sSub>
                        <m:sSubPr>
                          <m:ctrlP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C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p>
                          <m:r>
                            <a:rPr kumimoji="0" lang="en-US" altLang="zh-TW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90" y="4925021"/>
                <a:ext cx="2895986" cy="5264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1133109" y="5777489"/>
                <a:ext cx="228081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09" y="5777489"/>
                <a:ext cx="2280816" cy="71846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1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9" grpId="0" animBg="1"/>
      <p:bldP spid="60" grpId="0" animBg="1"/>
      <p:bldP spid="61" grpId="0"/>
      <p:bldP spid="62" grpId="0"/>
      <p:bldP spid="63" grpId="0"/>
      <p:bldP spid="64" grpId="0"/>
      <p:bldP spid="6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25709" y="546837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09" y="5468379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52139" y="5585900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139" y="5585900"/>
                <a:ext cx="68961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73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5994" y="2518729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94" y="2518729"/>
                <a:ext cx="891590" cy="489558"/>
              </a:xfrm>
              <a:prstGeom prst="rect">
                <a:avLst/>
              </a:prstGeom>
              <a:blipFill rotWithShape="0">
                <a:blip r:embed="rId5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242882" y="2551518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82" y="2551518"/>
                <a:ext cx="1336520" cy="489558"/>
              </a:xfrm>
              <a:prstGeom prst="rect">
                <a:avLst/>
              </a:prstGeom>
              <a:blipFill rotWithShape="0">
                <a:blip r:embed="rId6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839886" y="5536376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3449367" y="4003562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6724887" y="415168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935064" y="2608512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492958" y="2202791"/>
                <a:ext cx="1165191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=?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58" y="2202791"/>
                <a:ext cx="1165191" cy="397225"/>
              </a:xfrm>
              <a:prstGeom prst="rect">
                <a:avLst/>
              </a:prstGeom>
              <a:blipFill rotWithShape="0">
                <a:blip r:embed="rId7"/>
                <a:stretch>
                  <a:fillRect r="-5759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88783" y="5167044"/>
                <a:ext cx="15770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known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83" y="5167044"/>
                <a:ext cx="1577098" cy="369332"/>
              </a:xfrm>
              <a:prstGeom prst="rect">
                <a:avLst/>
              </a:prstGeom>
              <a:blipFill>
                <a:blip r:embed="rId8"/>
                <a:stretch>
                  <a:fillRect t="-26667" r="-10425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341751" y="4098209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751" y="4098209"/>
                <a:ext cx="27917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3913" r="-239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76113" y="4047873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3" y="4047873"/>
                <a:ext cx="5852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1458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0" y="985671"/>
            <a:ext cx="3920392" cy="892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97120" y="2608512"/>
                <a:ext cx="270336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0" y="2608512"/>
                <a:ext cx="2703369" cy="9766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219940" y="144704"/>
            <a:ext cx="287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Example (P279)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915" y="969877"/>
            <a:ext cx="3143250" cy="88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47676" y="3928898"/>
                <a:ext cx="20502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76" y="3928898"/>
                <a:ext cx="2050240" cy="9766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120869" y="5955232"/>
                <a:ext cx="2321276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zh-TW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69" y="5955232"/>
                <a:ext cx="2321276" cy="403893"/>
              </a:xfrm>
              <a:prstGeom prst="rect">
                <a:avLst/>
              </a:prstGeom>
              <a:blipFill>
                <a:blip r:embed="rId15"/>
                <a:stretch>
                  <a:fillRect r="-787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069635" y="3041076"/>
                <a:ext cx="2235805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zh-TW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635" y="3041076"/>
                <a:ext cx="2235805" cy="403893"/>
              </a:xfrm>
              <a:prstGeom prst="rect">
                <a:avLst/>
              </a:prstGeom>
              <a:blipFill>
                <a:blip r:embed="rId16"/>
                <a:stretch>
                  <a:fillRect r="-2732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56377" y="5605725"/>
                <a:ext cx="1018804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zh-TW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7" y="5605725"/>
                <a:ext cx="1018804" cy="397225"/>
              </a:xfrm>
              <a:prstGeom prst="rect">
                <a:avLst/>
              </a:prstGeom>
              <a:blipFill rotWithShape="0">
                <a:blip r:embed="rId17"/>
                <a:stretch>
                  <a:fillRect r="-2994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807827" y="5235854"/>
                <a:ext cx="212750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27" y="5235854"/>
                <a:ext cx="2127505" cy="97661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" y="842301"/>
            <a:ext cx="2362200" cy="9271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20" y="855128"/>
            <a:ext cx="2565400" cy="9271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99" y="855128"/>
            <a:ext cx="2362200" cy="9271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86886" y="148446"/>
            <a:ext cx="287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Example (P279)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059280" y="155377"/>
            <a:ext cx="220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Determine 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96547" y="172107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20383" y="172041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42795" y="172041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196083" y="172724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167795" y="172724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028023" y="1720418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866640" y="558667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40" y="5586679"/>
                <a:ext cx="24468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61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  <a:blipFill rotWithShape="0">
                <a:blip r:embed="rId8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  <a:blipFill rotWithShape="0">
                <a:blip r:embed="rId9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向右箭號 37"/>
          <p:cNvSpPr/>
          <p:nvPr/>
        </p:nvSpPr>
        <p:spPr>
          <a:xfrm>
            <a:off x="3380817" y="5654676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向右箭號 38"/>
          <p:cNvSpPr/>
          <p:nvPr/>
        </p:nvSpPr>
        <p:spPr>
          <a:xfrm rot="5400000" flipH="1">
            <a:off x="1990298" y="4121862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向右箭號 39"/>
          <p:cNvSpPr/>
          <p:nvPr/>
        </p:nvSpPr>
        <p:spPr>
          <a:xfrm rot="16200000">
            <a:off x="5265818" y="426998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向右箭號 40"/>
          <p:cNvSpPr/>
          <p:nvPr/>
        </p:nvSpPr>
        <p:spPr>
          <a:xfrm>
            <a:off x="3475995" y="2726812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blipFill rotWithShape="0">
                <a:blip r:embed="rId10"/>
                <a:stretch>
                  <a:fillRect r="-9244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/>
          <p:cNvSpPr txBox="1"/>
          <p:nvPr/>
        </p:nvSpPr>
        <p:spPr>
          <a:xfrm>
            <a:off x="1275041" y="558667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716427" y="5592705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098312" y="5592705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901414" y="5659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03453" y="5675313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653364" y="5654676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8295" y="3522187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as a coordinate system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48294" y="4381385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{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} is a basis of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1227740" y="2634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669126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051011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967916" y="271687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646843" y="2713420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299709" y="272373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4" grpId="0"/>
      <p:bldP spid="54" grpId="0"/>
      <p:bldP spid="55" grpId="0"/>
      <p:bldP spid="56" grpId="0"/>
      <p:bldP spid="57" grpId="0"/>
      <p:bldP spid="58" grpId="0"/>
      <p:bldP spid="59" grpId="0"/>
      <p:bldP spid="65" grpId="0"/>
      <p:bldP spid="66" grpId="0"/>
      <p:bldP spid="6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86886" y="148446"/>
            <a:ext cx="287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Example (P279)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059280" y="155377"/>
            <a:ext cx="220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Determine 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866640" y="558667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40" y="5586679"/>
                <a:ext cx="24468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61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  <a:blipFill rotWithShape="0">
                <a:blip r:embed="rId4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  <a:blipFill rotWithShape="0">
                <a:blip r:embed="rId5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向右箭號 37"/>
          <p:cNvSpPr/>
          <p:nvPr/>
        </p:nvSpPr>
        <p:spPr>
          <a:xfrm>
            <a:off x="3380817" y="5654676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向右箭號 38"/>
          <p:cNvSpPr/>
          <p:nvPr/>
        </p:nvSpPr>
        <p:spPr>
          <a:xfrm rot="5400000" flipH="1">
            <a:off x="1990298" y="4121862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向右箭號 39"/>
          <p:cNvSpPr/>
          <p:nvPr/>
        </p:nvSpPr>
        <p:spPr>
          <a:xfrm rot="16200000">
            <a:off x="5265818" y="426998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向右箭號 40"/>
          <p:cNvSpPr/>
          <p:nvPr/>
        </p:nvSpPr>
        <p:spPr>
          <a:xfrm>
            <a:off x="3475995" y="2726812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blipFill rotWithShape="0">
                <a:blip r:embed="rId6"/>
                <a:stretch>
                  <a:fillRect r="-9244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/>
          <p:cNvSpPr txBox="1"/>
          <p:nvPr/>
        </p:nvSpPr>
        <p:spPr>
          <a:xfrm>
            <a:off x="1275041" y="558667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716427" y="5592705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098312" y="5592705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901414" y="5659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03453" y="5675313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653364" y="5654676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8295" y="3522187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as a coordinate system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48294" y="4381385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{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} is a basis of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1227740" y="2634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669126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051011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967916" y="271687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646843" y="2713420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299709" y="272373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2019993" y="1122616"/>
                <a:ext cx="4308039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93" y="1122616"/>
                <a:ext cx="4308039" cy="397225"/>
              </a:xfrm>
              <a:prstGeom prst="rect">
                <a:avLst/>
              </a:prstGeom>
              <a:blipFill rotWithShape="0">
                <a:blip r:embed="rId9"/>
                <a:stretch>
                  <a:fillRect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6429514" y="1143699"/>
                <a:ext cx="10978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514" y="1143699"/>
                <a:ext cx="109786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778" t="-1667" r="-5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7110882" y="4166173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82" y="4166173"/>
                <a:ext cx="27917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3913" r="-239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向右箭號 59"/>
          <p:cNvSpPr/>
          <p:nvPr/>
        </p:nvSpPr>
        <p:spPr>
          <a:xfrm rot="5400000" flipV="1">
            <a:off x="5757688" y="426998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1988919" y="1713494"/>
                <a:ext cx="2244974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[</m:t>
                      </m:r>
                      <m:r>
                        <m:rPr>
                          <m:nor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𝑇</m:t>
                      </m:r>
                      <m:r>
                        <m:rPr>
                          <m:nor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]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19" y="1713494"/>
                <a:ext cx="2244974" cy="403893"/>
              </a:xfrm>
              <a:prstGeom prst="rect">
                <a:avLst/>
              </a:prstGeom>
              <a:blipFill>
                <a:blip r:embed="rId13"/>
                <a:stretch>
                  <a:fillRect l="-4336" r="-813" b="-287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4223599" y="1769981"/>
                <a:ext cx="18162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99" y="1769981"/>
                <a:ext cx="1816203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342" r="-100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6090299" y="1788852"/>
                <a:ext cx="10978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299" y="1788852"/>
                <a:ext cx="1097865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778" r="-222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9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60" grpId="0" animBg="1"/>
      <p:bldP spid="61" grpId="0"/>
      <p:bldP spid="63" grpId="0"/>
      <p:bldP spid="6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62273" y="522215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73" y="5222159"/>
                <a:ext cx="24468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988703" y="5339680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03" y="5339680"/>
                <a:ext cx="68961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4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332558" y="2272509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558" y="2272509"/>
                <a:ext cx="891590" cy="489558"/>
              </a:xfrm>
              <a:prstGeom prst="rect">
                <a:avLst/>
              </a:prstGeom>
              <a:blipFill rotWithShape="0">
                <a:blip r:embed="rId4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579446" y="2305298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46" y="2305298"/>
                <a:ext cx="1336520" cy="489558"/>
              </a:xfrm>
              <a:prstGeom prst="rect">
                <a:avLst/>
              </a:prstGeom>
              <a:blipFill rotWithShape="0">
                <a:blip r:embed="rId5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176450" y="5290156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2785931" y="3757342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6061451" y="390546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271628" y="2362292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988869" y="1943424"/>
                <a:ext cx="720647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69" y="1943424"/>
                <a:ext cx="720647" cy="397225"/>
              </a:xfrm>
              <a:prstGeom prst="rect">
                <a:avLst/>
              </a:prstGeom>
              <a:blipFill rotWithShape="0">
                <a:blip r:embed="rId6"/>
                <a:stretch>
                  <a:fillRect r="-9244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189859" y="4934603"/>
                <a:ext cx="473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59" y="4934603"/>
                <a:ext cx="473848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678760" y="3329273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60" y="3329273"/>
                <a:ext cx="27917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58642" y="4386407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42" y="4386407"/>
                <a:ext cx="58528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458" t="-1667" r="-416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57433" y="5709012"/>
                <a:ext cx="2321276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zh-TW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433" y="5709012"/>
                <a:ext cx="2321276" cy="403893"/>
              </a:xfrm>
              <a:prstGeom prst="rect">
                <a:avLst/>
              </a:prstGeom>
              <a:blipFill>
                <a:blip r:embed="rId10"/>
                <a:stretch>
                  <a:fillRect r="-787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345112" y="2750758"/>
                <a:ext cx="2235805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zh-TW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12" y="2750758"/>
                <a:ext cx="2235805" cy="403893"/>
              </a:xfrm>
              <a:prstGeom prst="rect">
                <a:avLst/>
              </a:prstGeom>
              <a:blipFill>
                <a:blip r:embed="rId11"/>
                <a:stretch>
                  <a:fillRect r="-2452" b="-287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-565099" y="4035236"/>
            <a:ext cx="102180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98802" y="4391162"/>
            <a:ext cx="197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Cartesian coordinate 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98802" y="2205542"/>
                <a:ext cx="19739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  <m:r>
                      <a:rPr kumimoji="0" lang="en-US" altLang="zh-TW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rPr>
                  <a:t>coordinate system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2" y="2205542"/>
                <a:ext cx="1973943" cy="830997"/>
              </a:xfrm>
              <a:prstGeom prst="rect">
                <a:avLst/>
              </a:prstGeom>
              <a:blipFill rotWithShape="0">
                <a:blip r:embed="rId12"/>
                <a:stretch>
                  <a:fillRect t="-5147" r="-6790" b="-154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Original Matrix A vs. its RREF R</a:t>
            </a:r>
          </a:p>
          <a:p>
            <a:pPr lvl="1"/>
            <a:r>
              <a:rPr lang="en-US" altLang="zh-TW" sz="2800" dirty="0"/>
              <a:t>Columns:</a:t>
            </a:r>
          </a:p>
          <a:p>
            <a:pPr lvl="2"/>
            <a:r>
              <a:rPr lang="en-US" altLang="zh-TW" sz="2800" dirty="0"/>
              <a:t>The relations between the columns are the same.</a:t>
            </a:r>
          </a:p>
          <a:p>
            <a:pPr lvl="2"/>
            <a:r>
              <a:rPr lang="en-US" altLang="zh-TW" sz="2800" dirty="0"/>
              <a:t>The span of the columns are different.</a:t>
            </a:r>
          </a:p>
          <a:p>
            <a:pPr lvl="1"/>
            <a:endParaRPr lang="en-US" altLang="zh-TW" sz="2800" dirty="0"/>
          </a:p>
          <a:p>
            <a:pPr lvl="1"/>
            <a:r>
              <a:rPr lang="en-US" altLang="zh-TW" sz="2800" dirty="0"/>
              <a:t>Rows:</a:t>
            </a:r>
          </a:p>
          <a:p>
            <a:pPr lvl="2"/>
            <a:r>
              <a:rPr lang="en-US" altLang="zh-TW" sz="2800" dirty="0"/>
              <a:t>The relations between the rows are changed.</a:t>
            </a:r>
          </a:p>
          <a:p>
            <a:pPr lvl="2"/>
            <a:r>
              <a:rPr lang="en-US" altLang="zh-TW" sz="2800" dirty="0"/>
              <a:t>The span of the rows are the same.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59314" y="4001294"/>
                <a:ext cx="3889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zh-TW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zh-TW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TW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14" y="4001294"/>
                <a:ext cx="3889829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59313" y="5788679"/>
                <a:ext cx="3889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𝑅𝑜𝑤</m:t>
                      </m:r>
                      <m:r>
                        <a:rPr lang="zh-TW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𝑅𝑜𝑤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TW" alt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13" y="5788679"/>
                <a:ext cx="388982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2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noindent $A\in{\cal R}^{m\times n} \Rightarrow \mbox{Col }A = \{A{\bf v}:{\bf v}\in{\cal R}^n\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noindent $\mbox{Row }A =\mbox{Col }A^T  $&#10;&#10;\end{document}"/>
  <p:tag name="IGUANATEXSIZE" val="20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4101</Words>
  <Application>Microsoft Office PowerPoint</Application>
  <PresentationFormat>如螢幕大小 (4:3)</PresentationFormat>
  <Paragraphs>1008</Paragraphs>
  <Slides>88</Slides>
  <Notes>32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88</vt:i4>
      </vt:variant>
    </vt:vector>
  </HeadingPairs>
  <TitlesOfParts>
    <vt:vector size="104" baseType="lpstr">
      <vt:lpstr>Academy Engraved LET</vt:lpstr>
      <vt:lpstr>等线</vt:lpstr>
      <vt:lpstr>微軟正黑體</vt:lpstr>
      <vt:lpstr>PMingLiU</vt:lpstr>
      <vt:lpstr>PMingLiU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Times New Roman</vt:lpstr>
      <vt:lpstr>Office 佈景主題</vt:lpstr>
      <vt:lpstr>方程式</vt:lpstr>
      <vt:lpstr>PhotoImpact</vt:lpstr>
      <vt:lpstr>Chapter 4  Subspaces and Their Properties </vt:lpstr>
      <vt:lpstr>Subspaces</vt:lpstr>
      <vt:lpstr>Subspace</vt:lpstr>
      <vt:lpstr>Examples</vt:lpstr>
      <vt:lpstr>Examples</vt:lpstr>
      <vt:lpstr>Subspace vs. Span</vt:lpstr>
      <vt:lpstr>Column Space and Row Space</vt:lpstr>
      <vt:lpstr>Column Space = Range</vt:lpstr>
      <vt:lpstr>RREF</vt:lpstr>
      <vt:lpstr>Consistent</vt:lpstr>
      <vt:lpstr>Null Space</vt:lpstr>
      <vt:lpstr>Null Space - Example</vt:lpstr>
      <vt:lpstr>Basis (Chapter 4.2)</vt:lpstr>
      <vt:lpstr>Basis</vt:lpstr>
      <vt:lpstr>Basis</vt:lpstr>
      <vt:lpstr>Property</vt:lpstr>
      <vt:lpstr>Theorem </vt:lpstr>
      <vt:lpstr>Theorem 3</vt:lpstr>
      <vt:lpstr>Example</vt:lpstr>
      <vt:lpstr>More from Theorems</vt:lpstr>
      <vt:lpstr>PowerPoint 簡報</vt:lpstr>
      <vt:lpstr>PowerPoint 簡報</vt:lpstr>
      <vt:lpstr>PowerPoint 簡報</vt:lpstr>
      <vt:lpstr>Theorem 1</vt:lpstr>
      <vt:lpstr>Theorem 1 – Reduction Theorem</vt:lpstr>
      <vt:lpstr>Theorem 1 – Reduction Theorem</vt:lpstr>
      <vt:lpstr>Theorem 2</vt:lpstr>
      <vt:lpstr>Theorem 2 – Extension Theorem</vt:lpstr>
      <vt:lpstr>Theorem 3</vt:lpstr>
      <vt:lpstr>Theorem 4.9</vt:lpstr>
      <vt:lpstr>PowerPoint 簡報</vt:lpstr>
      <vt:lpstr>Exercise</vt:lpstr>
      <vt:lpstr>Exercise</vt:lpstr>
      <vt:lpstr>Concluding Remarks</vt:lpstr>
      <vt:lpstr>Confirming that  a set is a Basis (Chapter 4.2)</vt:lpstr>
      <vt:lpstr>Intuitive Way</vt:lpstr>
      <vt:lpstr>Another way</vt:lpstr>
      <vt:lpstr>Another way</vt:lpstr>
      <vt:lpstr>Example</vt:lpstr>
      <vt:lpstr>Example</vt:lpstr>
      <vt:lpstr>Dimension of Basis (Chapter 4.3) </vt:lpstr>
      <vt:lpstr>Col A = Range </vt:lpstr>
      <vt:lpstr>Rank A (revisit)</vt:lpstr>
      <vt:lpstr>Row A</vt:lpstr>
      <vt:lpstr>Rank A (revisit)</vt:lpstr>
      <vt:lpstr>Rank A = Rank AT</vt:lpstr>
      <vt:lpstr>Null A</vt:lpstr>
      <vt:lpstr>Null A</vt:lpstr>
      <vt:lpstr>Dimension Theorem</vt:lpstr>
      <vt:lpstr>Four fundamental  subspaces  of  A: Rn → Rm </vt:lpstr>
      <vt:lpstr>Solutions of Ax=b Zero, One, Infinity …</vt:lpstr>
      <vt:lpstr>The Meaning of  Matrix Transpose</vt:lpstr>
      <vt:lpstr>Finite vs. Infinite-dimension Vector Space</vt:lpstr>
      <vt:lpstr>Coordinate System (Chapter 4.4)</vt:lpstr>
      <vt:lpstr>Coordinate System</vt:lpstr>
      <vt:lpstr>Coordinate System</vt:lpstr>
      <vt:lpstr>PowerPoint 簡報</vt:lpstr>
      <vt:lpstr>Vector</vt:lpstr>
      <vt:lpstr>Vector</vt:lpstr>
      <vt:lpstr>PowerPoint 簡報</vt:lpstr>
      <vt:lpstr>Coordinate System</vt:lpstr>
      <vt:lpstr>Why Basis?</vt:lpstr>
      <vt:lpstr>Change Coordinate (Chapter 4.4) </vt:lpstr>
      <vt:lpstr>Coordinate System</vt:lpstr>
      <vt:lpstr>Other System → Cartesian</vt:lpstr>
      <vt:lpstr>Other System → Cartesian</vt:lpstr>
      <vt:lpstr>Cartesian → Other System</vt:lpstr>
      <vt:lpstr>Cartesian ↔ Other System</vt:lpstr>
      <vt:lpstr>Equation of ellipse</vt:lpstr>
      <vt:lpstr>Equation of ellipse</vt:lpstr>
      <vt:lpstr>Equation of ellipse</vt:lpstr>
      <vt:lpstr>Linear Function in Coordinate System (Chapter 4.5)</vt:lpstr>
      <vt:lpstr>Basic Idea</vt:lpstr>
      <vt:lpstr>Basic Idea</vt:lpstr>
      <vt:lpstr>Sometimes a function can be complex ……</vt:lpstr>
      <vt:lpstr>Sometimes a function can be complex ……</vt:lpstr>
      <vt:lpstr>Describing the function in another coordinate system</vt:lpstr>
      <vt:lpstr>Describing the function in another coordinate system</vt:lpstr>
      <vt:lpstr>Flowchart</vt:lpstr>
      <vt:lpstr>Linear Operator vs. Matrix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Subspace</dc:title>
  <dc:creator>Hung-yi Lee</dc:creator>
  <cp:lastModifiedBy>Hsu-Chun Yen</cp:lastModifiedBy>
  <cp:revision>65</cp:revision>
  <dcterms:created xsi:type="dcterms:W3CDTF">2020-10-22T18:04:47Z</dcterms:created>
  <dcterms:modified xsi:type="dcterms:W3CDTF">2024-10-10T16:06:18Z</dcterms:modified>
</cp:coreProperties>
</file>