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399" r:id="rId2"/>
    <p:sldId id="402" r:id="rId3"/>
    <p:sldId id="295" r:id="rId4"/>
    <p:sldId id="330" r:id="rId5"/>
    <p:sldId id="346" r:id="rId6"/>
    <p:sldId id="347" r:id="rId7"/>
    <p:sldId id="348" r:id="rId8"/>
    <p:sldId id="354" r:id="rId9"/>
    <p:sldId id="356" r:id="rId10"/>
    <p:sldId id="358" r:id="rId11"/>
    <p:sldId id="355" r:id="rId12"/>
    <p:sldId id="401" r:id="rId13"/>
    <p:sldId id="377" r:id="rId14"/>
    <p:sldId id="361" r:id="rId15"/>
    <p:sldId id="362" r:id="rId16"/>
    <p:sldId id="363" r:id="rId17"/>
    <p:sldId id="364" r:id="rId18"/>
    <p:sldId id="365" r:id="rId19"/>
    <p:sldId id="366" r:id="rId20"/>
    <p:sldId id="367" r:id="rId21"/>
    <p:sldId id="368" r:id="rId22"/>
    <p:sldId id="369" r:id="rId23"/>
    <p:sldId id="370" r:id="rId24"/>
    <p:sldId id="371" r:id="rId25"/>
    <p:sldId id="374" r:id="rId26"/>
    <p:sldId id="375" r:id="rId27"/>
    <p:sldId id="378" r:id="rId28"/>
    <p:sldId id="379" r:id="rId29"/>
    <p:sldId id="380" r:id="rId30"/>
    <p:sldId id="381" r:id="rId31"/>
    <p:sldId id="382" r:id="rId32"/>
    <p:sldId id="383" r:id="rId33"/>
    <p:sldId id="400" r:id="rId34"/>
    <p:sldId id="384" r:id="rId35"/>
    <p:sldId id="385" r:id="rId36"/>
    <p:sldId id="386" r:id="rId37"/>
    <p:sldId id="387" r:id="rId38"/>
    <p:sldId id="389" r:id="rId39"/>
    <p:sldId id="390" r:id="rId40"/>
    <p:sldId id="391" r:id="rId41"/>
    <p:sldId id="392" r:id="rId42"/>
    <p:sldId id="393" r:id="rId43"/>
    <p:sldId id="394" r:id="rId44"/>
    <p:sldId id="395" r:id="rId45"/>
    <p:sldId id="396" r:id="rId46"/>
    <p:sldId id="397" r:id="rId47"/>
    <p:sldId id="398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2083" autoAdjust="0"/>
  </p:normalViewPr>
  <p:slideViewPr>
    <p:cSldViewPr snapToGrid="0">
      <p:cViewPr varScale="1">
        <p:scale>
          <a:sx n="40" d="100"/>
          <a:sy n="40" d="100"/>
        </p:scale>
        <p:origin x="70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5F4D44-FFAE-4CD2-B080-8FFA75A58128}" type="datetimeFigureOut">
              <a:rPr lang="zh-TW" altLang="en-US" smtClean="0"/>
              <a:t>2024/9/5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04534-717C-4EBA-A2C6-6CE388F8E2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991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04534-717C-4EBA-A2C6-6CE388F8E272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88057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sSub>
                        <m:sSubPr>
                          <m:ctrlPr>
                            <a:rPr lang="en-US" altLang="zh-TW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sz="1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2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zh-TW" altLang="en-US" sz="1200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200" b="0" i="0" smtClean="0">
                    <a:latin typeface="Cambria Math" panose="02040503050406030204" pitchFamily="18" charset="0"/>
                  </a:rPr>
                  <a:t>𝑐</a:t>
                </a:r>
                <a:r>
                  <a:rPr lang="en-US" altLang="zh-TW" sz="1200" b="0" i="0" smtClean="0">
                    <a:latin typeface="Cambria Math" panose="02040503050406030204" pitchFamily="18" charset="0"/>
                  </a:rPr>
                  <a:t>_</a:t>
                </a:r>
                <a:r>
                  <a:rPr lang="en-US" altLang="zh-TW" sz="1200" b="0" i="0" smtClean="0">
                    <a:latin typeface="Cambria Math" panose="02040503050406030204" pitchFamily="18" charset="0"/>
                  </a:rPr>
                  <a:t>11 𝑏_1+𝑐</a:t>
                </a:r>
                <a:r>
                  <a:rPr lang="en-US" altLang="zh-TW" sz="1200" b="0" i="0">
                    <a:latin typeface="Cambria Math" panose="02040503050406030204" pitchFamily="18" charset="0"/>
                  </a:rPr>
                  <a:t>_</a:t>
                </a:r>
                <a:r>
                  <a:rPr lang="en-US" altLang="zh-TW" sz="1200" b="0" i="0" smtClean="0">
                    <a:latin typeface="Cambria Math" panose="02040503050406030204" pitchFamily="18" charset="0"/>
                  </a:rPr>
                  <a:t>2</a:t>
                </a:r>
                <a:r>
                  <a:rPr lang="en-US" altLang="zh-TW" sz="1200" i="0">
                    <a:latin typeface="Cambria Math" panose="02040503050406030204" pitchFamily="18" charset="0"/>
                  </a:rPr>
                  <a:t>1 𝑏_</a:t>
                </a:r>
                <a:r>
                  <a:rPr lang="en-US" altLang="zh-TW" sz="1200" b="0" i="0" smtClean="0">
                    <a:latin typeface="Cambria Math" panose="02040503050406030204" pitchFamily="18" charset="0"/>
                  </a:rPr>
                  <a:t>2+</a:t>
                </a:r>
                <a:r>
                  <a:rPr lang="en-US" altLang="zh-TW" sz="1200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⋯</a:t>
                </a:r>
                <a:endParaRPr lang="zh-TW" altLang="en-US" sz="1200" dirty="0"/>
              </a:p>
              <a:p>
                <a:endParaRPr lang="zh-TW" altLang="en-US" dirty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CA163-D590-458C-9177-BFF24DDBEEBB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59444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04534-717C-4EBA-A2C6-6CE388F8E272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08878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Column is “linear”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CA163-D590-458C-9177-BFF24DDBEEBB}" type="slidenum">
              <a:rPr lang="zh-TW" altLang="en-US" smtClean="0"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0805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Why they are the same???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0CA163-D590-458C-9177-BFF24DDBEEBB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3030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err="1"/>
              <a:t>det</a:t>
            </a:r>
            <a:r>
              <a:rPr lang="en-US" altLang="zh-TW" dirty="0"/>
              <a:t>(A)  = </a:t>
            </a:r>
            <a:r>
              <a:rPr lang="en-US" altLang="zh-TW" dirty="0" err="1"/>
              <a:t>volumn</a:t>
            </a:r>
            <a:r>
              <a:rPr lang="en-US" altLang="zh-TW" dirty="0"/>
              <a:t> of box</a:t>
            </a:r>
          </a:p>
          <a:p>
            <a:r>
              <a:rPr lang="en-US" altLang="zh-TW" dirty="0"/>
              <a:t>How about A=I</a:t>
            </a:r>
          </a:p>
          <a:p>
            <a:r>
              <a:rPr lang="en-US" altLang="zh-TW" dirty="0"/>
              <a:t>How about A=Q (orthogonal matrix)</a:t>
            </a:r>
          </a:p>
          <a:p>
            <a:endParaRPr lang="en-US" altLang="zh-TW" dirty="0"/>
          </a:p>
          <a:p>
            <a:r>
              <a:rPr lang="en-US" altLang="zh-TW" dirty="0"/>
              <a:t>Draw a figure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CA163-D590-458C-9177-BFF24DDBEEBB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392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There is something called determinant. When determinant =0, the matrix is not invertible.</a:t>
            </a:r>
            <a:endParaRPr lang="zh-TW" altLang="en-US" sz="120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CA163-D590-458C-9177-BFF24DDBEEBB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8574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Check by geometry?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CA163-D590-458C-9177-BFF24DDBEEBB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12559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Ref:</a:t>
            </a:r>
          </a:p>
          <a:p>
            <a:r>
              <a:rPr lang="en-US" altLang="zh-TW" dirty="0"/>
              <a:t>http://www.askamathematician.com/2013/05/q-why-are-determinants-defined-the-weird-way-they-are/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0CA163-D590-458C-9177-BFF24DDBEEBB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40224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TW" sz="1200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±</a:t>
                </a:r>
                <a:endParaRPr lang="zh-TW" altLang="en-US" dirty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0CA163-D590-458C-9177-BFF24DDBEEBB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71754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>
                <a:solidFill>
                  <a:srgbClr val="0000FF"/>
                </a:solidFill>
              </a:rPr>
              <a:t>for x=A</a:t>
            </a:r>
            <a:r>
              <a:rPr lang="en-US" altLang="zh-TW" sz="1200" baseline="30000" dirty="0">
                <a:solidFill>
                  <a:srgbClr val="0000FF"/>
                </a:solidFill>
              </a:rPr>
              <a:t>-1</a:t>
            </a:r>
            <a:r>
              <a:rPr lang="en-US" altLang="zh-TW" sz="1200" dirty="0">
                <a:solidFill>
                  <a:srgbClr val="0000FF"/>
                </a:solidFill>
              </a:rPr>
              <a:t>b</a:t>
            </a:r>
            <a:endParaRPr lang="zh-TW" altLang="en-US" sz="1200" dirty="0">
              <a:solidFill>
                <a:srgbClr val="0000FF"/>
              </a:solidFill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CA163-D590-458C-9177-BFF24DDBEEBB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84554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用手寫版吧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CA163-D590-458C-9177-BFF24DDBEEBB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5417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193A-3B54-4753-9DE6-162EF6E19B91}" type="datetimeFigureOut">
              <a:rPr lang="zh-TW" altLang="en-US" smtClean="0"/>
              <a:t>2024/9/5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A2B3F-E7E7-407F-9C0A-E829E78BBB1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3251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193A-3B54-4753-9DE6-162EF6E19B91}" type="datetimeFigureOut">
              <a:rPr lang="zh-TW" altLang="en-US" smtClean="0"/>
              <a:t>2024/9/5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A2B3F-E7E7-407F-9C0A-E829E78BBB1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8164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193A-3B54-4753-9DE6-162EF6E19B91}" type="datetimeFigureOut">
              <a:rPr lang="zh-TW" altLang="en-US" smtClean="0"/>
              <a:t>2024/9/5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A2B3F-E7E7-407F-9C0A-E829E78BBB1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4302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193A-3B54-4753-9DE6-162EF6E19B91}" type="datetimeFigureOut">
              <a:rPr lang="zh-TW" altLang="en-US" smtClean="0"/>
              <a:t>2024/9/5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A2B3F-E7E7-407F-9C0A-E829E78BBB1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4089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193A-3B54-4753-9DE6-162EF6E19B91}" type="datetimeFigureOut">
              <a:rPr lang="zh-TW" altLang="en-US" smtClean="0"/>
              <a:t>2024/9/5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A2B3F-E7E7-407F-9C0A-E829E78BBB1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304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193A-3B54-4753-9DE6-162EF6E19B91}" type="datetimeFigureOut">
              <a:rPr lang="zh-TW" altLang="en-US" smtClean="0"/>
              <a:t>2024/9/5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A2B3F-E7E7-407F-9C0A-E829E78BBB1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709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193A-3B54-4753-9DE6-162EF6E19B91}" type="datetimeFigureOut">
              <a:rPr lang="zh-TW" altLang="en-US" smtClean="0"/>
              <a:t>2024/9/5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A2B3F-E7E7-407F-9C0A-E829E78BBB1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0824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193A-3B54-4753-9DE6-162EF6E19B91}" type="datetimeFigureOut">
              <a:rPr lang="zh-TW" altLang="en-US" smtClean="0"/>
              <a:t>2024/9/5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A2B3F-E7E7-407F-9C0A-E829E78BBB1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3065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193A-3B54-4753-9DE6-162EF6E19B91}" type="datetimeFigureOut">
              <a:rPr lang="zh-TW" altLang="en-US" smtClean="0"/>
              <a:t>2024/9/5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A2B3F-E7E7-407F-9C0A-E829E78BBB1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2934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193A-3B54-4753-9DE6-162EF6E19B91}" type="datetimeFigureOut">
              <a:rPr lang="zh-TW" altLang="en-US" smtClean="0"/>
              <a:t>2024/9/5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A2B3F-E7E7-407F-9C0A-E829E78BBB1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84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193A-3B54-4753-9DE6-162EF6E19B91}" type="datetimeFigureOut">
              <a:rPr lang="zh-TW" altLang="en-US" smtClean="0"/>
              <a:t>2024/9/5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A2B3F-E7E7-407F-9C0A-E829E78BBB1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1915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A193A-3B54-4753-9DE6-162EF6E19B91}" type="datetimeFigureOut">
              <a:rPr lang="zh-TW" altLang="en-US" smtClean="0"/>
              <a:t>2024/9/5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A2B3F-E7E7-407F-9C0A-E829E78BBB1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3479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nl.wikipedia.org/wiki/Vandermonde-matrix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2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48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3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notesSlide" Target="../notesSlides/notesSlide9.xml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0.png"/><Relationship Id="rId4" Type="http://schemas.openxmlformats.org/officeDocument/2006/relationships/image" Target="../media/image33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3" Type="http://schemas.openxmlformats.org/officeDocument/2006/relationships/image" Target="../media/image56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65.png"/><Relationship Id="rId5" Type="http://schemas.openxmlformats.org/officeDocument/2006/relationships/image" Target="../media/image58.png"/><Relationship Id="rId10" Type="http://schemas.openxmlformats.org/officeDocument/2006/relationships/image" Target="../media/image64.png"/><Relationship Id="rId4" Type="http://schemas.openxmlformats.org/officeDocument/2006/relationships/image" Target="../media/image57.png"/><Relationship Id="rId9" Type="http://schemas.openxmlformats.org/officeDocument/2006/relationships/image" Target="../media/image6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3" Type="http://schemas.openxmlformats.org/officeDocument/2006/relationships/image" Target="../media/image153.png"/><Relationship Id="rId3" Type="http://schemas.openxmlformats.org/officeDocument/2006/relationships/image" Target="../media/image540.png"/><Relationship Id="rId7" Type="http://schemas.openxmlformats.org/officeDocument/2006/relationships/image" Target="../media/image910.png"/><Relationship Id="rId12" Type="http://schemas.openxmlformats.org/officeDocument/2006/relationships/image" Target="../media/image1411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0.png"/><Relationship Id="rId11" Type="http://schemas.openxmlformats.org/officeDocument/2006/relationships/image" Target="../media/image1310.png"/><Relationship Id="rId5" Type="http://schemas.openxmlformats.org/officeDocument/2006/relationships/image" Target="../media/image73.png"/><Relationship Id="rId10" Type="http://schemas.openxmlformats.org/officeDocument/2006/relationships/image" Target="../media/image1210.png"/><Relationship Id="rId4" Type="http://schemas.openxmlformats.org/officeDocument/2006/relationships/image" Target="../media/image68.png"/><Relationship Id="rId9" Type="http://schemas.openxmlformats.org/officeDocument/2006/relationships/image" Target="../media/image112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0.png"/><Relationship Id="rId3" Type="http://schemas.openxmlformats.org/officeDocument/2006/relationships/image" Target="../media/image470.png"/><Relationship Id="rId7" Type="http://schemas.openxmlformats.org/officeDocument/2006/relationships/image" Target="../media/image510.png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0.png"/><Relationship Id="rId5" Type="http://schemas.openxmlformats.org/officeDocument/2006/relationships/image" Target="../media/image490.png"/><Relationship Id="rId4" Type="http://schemas.openxmlformats.org/officeDocument/2006/relationships/image" Target="../media/image480.png"/><Relationship Id="rId9" Type="http://schemas.openxmlformats.org/officeDocument/2006/relationships/image" Target="../media/image53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image" Target="../media/image540.png"/><Relationship Id="rId7" Type="http://schemas.openxmlformats.org/officeDocument/2006/relationships/image" Target="../media/image180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5" Type="http://schemas.openxmlformats.org/officeDocument/2006/relationships/image" Target="../media/image160.png"/><Relationship Id="rId10" Type="http://schemas.openxmlformats.org/officeDocument/2006/relationships/image" Target="../media/image211.png"/><Relationship Id="rId4" Type="http://schemas.openxmlformats.org/officeDocument/2006/relationships/image" Target="../media/image68.png"/><Relationship Id="rId9" Type="http://schemas.openxmlformats.org/officeDocument/2006/relationships/image" Target="../media/image201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image" Target="../media/image231.png"/><Relationship Id="rId7" Type="http://schemas.openxmlformats.org/officeDocument/2006/relationships/image" Target="../media/image270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5" Type="http://schemas.openxmlformats.org/officeDocument/2006/relationships/image" Target="../media/image251.png"/><Relationship Id="rId4" Type="http://schemas.openxmlformats.org/officeDocument/2006/relationships/image" Target="../media/image24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69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10" Type="http://schemas.openxmlformats.org/officeDocument/2006/relationships/image" Target="../media/image23.png"/><Relationship Id="rId4" Type="http://schemas.openxmlformats.org/officeDocument/2006/relationships/image" Target="../media/image76.png"/><Relationship Id="rId9" Type="http://schemas.openxmlformats.org/officeDocument/2006/relationships/image" Target="../media/image8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10" Type="http://schemas.openxmlformats.org/officeDocument/2006/relationships/image" Target="../media/image91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24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12" Type="http://schemas.openxmlformats.org/officeDocument/2006/relationships/image" Target="../media/image10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11" Type="http://schemas.openxmlformats.org/officeDocument/2006/relationships/image" Target="../media/image103.png"/><Relationship Id="rId5" Type="http://schemas.openxmlformats.org/officeDocument/2006/relationships/image" Target="../media/image96.png"/><Relationship Id="rId10" Type="http://schemas.openxmlformats.org/officeDocument/2006/relationships/image" Target="../media/image102.png"/><Relationship Id="rId4" Type="http://schemas.openxmlformats.org/officeDocument/2006/relationships/image" Target="../media/image95.png"/><Relationship Id="rId9" Type="http://schemas.openxmlformats.org/officeDocument/2006/relationships/image" Target="../media/image10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13232" y="2015981"/>
            <a:ext cx="7772400" cy="2387600"/>
          </a:xfrm>
        </p:spPr>
        <p:txBody>
          <a:bodyPr>
            <a:normAutofit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en-US" altLang="zh-TW" sz="6000" dirty="0">
                <a:solidFill>
                  <a:srgbClr val="FF0000"/>
                </a:solidFill>
                <a:latin typeface="+mj-lt"/>
              </a:rPr>
              <a:t>Chapter </a:t>
            </a:r>
            <a:r>
              <a:rPr lang="en-US" altLang="zh-TW" sz="6000" dirty="0" smtClean="0">
                <a:solidFill>
                  <a:srgbClr val="FF0000"/>
                </a:solidFill>
                <a:latin typeface="+mj-lt"/>
              </a:rPr>
              <a:t>3</a:t>
            </a:r>
            <a:r>
              <a:rPr lang="en-US" altLang="zh-TW" dirty="0" smtClean="0">
                <a:solidFill>
                  <a:srgbClr val="FF0000"/>
                </a:solidFill>
                <a:latin typeface="+mj-lt"/>
              </a:rPr>
              <a:t/>
            </a:r>
            <a:br>
              <a:rPr lang="en-US" altLang="zh-TW" dirty="0" smtClean="0">
                <a:solidFill>
                  <a:srgbClr val="FF0000"/>
                </a:solidFill>
                <a:latin typeface="+mj-lt"/>
              </a:rPr>
            </a:br>
            <a:r>
              <a:rPr lang="en-US" altLang="zh-TW" sz="4000" b="1" dirty="0" smtClean="0">
                <a:latin typeface="+mj-lt"/>
              </a:rPr>
              <a:t>Determinants</a:t>
            </a:r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1261872" y="6083428"/>
            <a:ext cx="6675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ts val="1000"/>
              </a:spcBef>
            </a:pPr>
            <a:r>
              <a:rPr lang="zh-TW" altLang="en-US" dirty="0"/>
              <a:t>除了標註</a:t>
            </a:r>
            <a:r>
              <a:rPr lang="en-US" altLang="zh-TW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※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之簡報外，其餘採用</a:t>
            </a:r>
            <a:r>
              <a:rPr lang="zh-TW" altLang="en-US" dirty="0"/>
              <a:t>李宏毅教授之投影片教材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41280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EE92567B-6639-48BC-94BD-E1E90E3A59B1}"/>
                  </a:ext>
                </a:extLst>
              </p:cNvPr>
              <p:cNvSpPr txBox="1"/>
              <p:nvPr/>
            </p:nvSpPr>
            <p:spPr>
              <a:xfrm>
                <a:off x="1681624" y="158313"/>
                <a:ext cx="6121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EE92567B-6639-48BC-94BD-E1E90E3A59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1624" y="158313"/>
                <a:ext cx="6121400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3D442B8B-B9B9-4DA1-B2AD-265657A24BC2}"/>
                  </a:ext>
                </a:extLst>
              </p:cNvPr>
              <p:cNvSpPr txBox="1"/>
              <p:nvPr/>
            </p:nvSpPr>
            <p:spPr>
              <a:xfrm>
                <a:off x="95250" y="1038683"/>
                <a:ext cx="4742324" cy="26110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⋯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⋯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⋯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⋱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⋯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⋯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⋯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⋱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⋱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⋯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⋯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⋯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⋱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⋯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⋯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⋯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3D442B8B-B9B9-4DA1-B2AD-265657A24B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0" y="1038683"/>
                <a:ext cx="4742324" cy="26110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>
            <a:extLst>
              <a:ext uri="{FF2B5EF4-FFF2-40B4-BE49-F238E27FC236}">
                <a16:creationId xmlns:a16="http://schemas.microsoft.com/office/drawing/2014/main" id="{CC6FFC81-15AD-4140-915F-64A730BF8298}"/>
              </a:ext>
            </a:extLst>
          </p:cNvPr>
          <p:cNvSpPr/>
          <p:nvPr/>
        </p:nvSpPr>
        <p:spPr>
          <a:xfrm>
            <a:off x="922082" y="1038683"/>
            <a:ext cx="330200" cy="305709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361C4E62-B272-4518-B75B-CFB7BB22F9C1}"/>
              </a:ext>
            </a:extLst>
          </p:cNvPr>
          <p:cNvSpPr/>
          <p:nvPr/>
        </p:nvSpPr>
        <p:spPr>
          <a:xfrm>
            <a:off x="1379282" y="1344391"/>
            <a:ext cx="3340100" cy="2305327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BD5EAE74-EA56-4799-A58C-A9F076D5BCE1}"/>
                  </a:ext>
                </a:extLst>
              </p:cNvPr>
              <p:cNvSpPr txBox="1"/>
              <p:nvPr/>
            </p:nvSpPr>
            <p:spPr>
              <a:xfrm>
                <a:off x="2606112" y="2281610"/>
                <a:ext cx="841705" cy="430887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BD5EAE74-EA56-4799-A58C-A9F076D5BC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6112" y="2281610"/>
                <a:ext cx="841705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矩形 16">
            <a:extLst>
              <a:ext uri="{FF2B5EF4-FFF2-40B4-BE49-F238E27FC236}">
                <a16:creationId xmlns:a16="http://schemas.microsoft.com/office/drawing/2014/main" id="{C2E2EEDF-2496-4277-9AC6-C1B3FB9C9B33}"/>
              </a:ext>
            </a:extLst>
          </p:cNvPr>
          <p:cNvSpPr/>
          <p:nvPr/>
        </p:nvSpPr>
        <p:spPr>
          <a:xfrm>
            <a:off x="5499306" y="1038683"/>
            <a:ext cx="330200" cy="30570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63918459-CA05-4ACC-8719-3810E5286131}"/>
              </a:ext>
            </a:extLst>
          </p:cNvPr>
          <p:cNvSpPr/>
          <p:nvPr/>
        </p:nvSpPr>
        <p:spPr>
          <a:xfrm>
            <a:off x="5081228" y="1344391"/>
            <a:ext cx="315042" cy="230532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87C9CD4B-B11F-4C5F-B029-AC65987C22E4}"/>
              </a:ext>
            </a:extLst>
          </p:cNvPr>
          <p:cNvSpPr/>
          <p:nvPr/>
        </p:nvSpPr>
        <p:spPr>
          <a:xfrm>
            <a:off x="5918302" y="1347855"/>
            <a:ext cx="2905843" cy="230532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338C408E-7DC5-46DF-9A9C-EB2F2AB17101}"/>
                  </a:ext>
                </a:extLst>
              </p:cNvPr>
              <p:cNvSpPr txBox="1"/>
              <p:nvPr/>
            </p:nvSpPr>
            <p:spPr>
              <a:xfrm>
                <a:off x="158750" y="3898276"/>
                <a:ext cx="4742324" cy="26110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⋯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⋯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⋯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⋱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⋯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⋯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⋯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⋱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⋱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⋯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⋯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⋯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⋱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⋯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⋯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⋯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338C408E-7DC5-46DF-9A9C-EB2F2AB171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750" y="3898276"/>
                <a:ext cx="4742324" cy="26110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F04018F9-1B05-49B7-A00F-D06360C38517}"/>
                  </a:ext>
                </a:extLst>
              </p:cNvPr>
              <p:cNvSpPr txBox="1"/>
              <p:nvPr/>
            </p:nvSpPr>
            <p:spPr>
              <a:xfrm>
                <a:off x="4977274" y="1038683"/>
                <a:ext cx="3984103" cy="26110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⋯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⋯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⋯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⋱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⋯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⋯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⋯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⋱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⋱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⋯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⋯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⋯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⋱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⋯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⋯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⋯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F04018F9-1B05-49B7-A00F-D06360C385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7274" y="1038683"/>
                <a:ext cx="3984103" cy="26110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139AC801-6BE1-42CE-9F68-2A58D763A523}"/>
                  </a:ext>
                </a:extLst>
              </p:cNvPr>
              <p:cNvSpPr txBox="1"/>
              <p:nvPr/>
            </p:nvSpPr>
            <p:spPr>
              <a:xfrm>
                <a:off x="5001147" y="3898276"/>
                <a:ext cx="3984103" cy="26110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⋯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⋯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⋯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⋱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⋯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⋯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⋯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⋱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⋱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⋯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⋯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⋯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⋱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⋯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⋯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⋯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139AC801-6BE1-42CE-9F68-2A58D763A5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1147" y="3898276"/>
                <a:ext cx="3984103" cy="261103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矩形 28">
            <a:extLst>
              <a:ext uri="{FF2B5EF4-FFF2-40B4-BE49-F238E27FC236}">
                <a16:creationId xmlns:a16="http://schemas.microsoft.com/office/drawing/2014/main" id="{4C90B331-5D7A-4A1D-836E-487B0CEC4CB4}"/>
              </a:ext>
            </a:extLst>
          </p:cNvPr>
          <p:cNvSpPr/>
          <p:nvPr/>
        </p:nvSpPr>
        <p:spPr>
          <a:xfrm>
            <a:off x="891716" y="3892114"/>
            <a:ext cx="330200" cy="305709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AD2EF34E-21FD-46B0-B08B-5814BFF370BF}"/>
              </a:ext>
            </a:extLst>
          </p:cNvPr>
          <p:cNvSpPr/>
          <p:nvPr/>
        </p:nvSpPr>
        <p:spPr>
          <a:xfrm>
            <a:off x="1356914" y="4197822"/>
            <a:ext cx="3340100" cy="2317651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id="{DC4A4BBA-6F77-4A3C-B06D-47AB83858F48}"/>
                  </a:ext>
                </a:extLst>
              </p:cNvPr>
              <p:cNvSpPr txBox="1"/>
              <p:nvPr/>
            </p:nvSpPr>
            <p:spPr>
              <a:xfrm>
                <a:off x="2628479" y="5097653"/>
                <a:ext cx="841705" cy="430887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id="{DC4A4BBA-6F77-4A3C-B06D-47AB83858F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8479" y="5097653"/>
                <a:ext cx="841705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矩形 34">
            <a:extLst>
              <a:ext uri="{FF2B5EF4-FFF2-40B4-BE49-F238E27FC236}">
                <a16:creationId xmlns:a16="http://schemas.microsoft.com/office/drawing/2014/main" id="{12883765-C2F5-4445-A0CE-2ABBC327A40A}"/>
              </a:ext>
            </a:extLst>
          </p:cNvPr>
          <p:cNvSpPr/>
          <p:nvPr/>
        </p:nvSpPr>
        <p:spPr>
          <a:xfrm>
            <a:off x="5554838" y="3892114"/>
            <a:ext cx="330200" cy="30570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4619C349-5C9D-4DE1-9200-FF3A863A97B5}"/>
              </a:ext>
            </a:extLst>
          </p:cNvPr>
          <p:cNvSpPr/>
          <p:nvPr/>
        </p:nvSpPr>
        <p:spPr>
          <a:xfrm>
            <a:off x="5131505" y="4277817"/>
            <a:ext cx="315042" cy="230532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8C472456-D3A1-46A7-BF01-D84A5145D547}"/>
              </a:ext>
            </a:extLst>
          </p:cNvPr>
          <p:cNvSpPr/>
          <p:nvPr/>
        </p:nvSpPr>
        <p:spPr>
          <a:xfrm>
            <a:off x="5968579" y="4281281"/>
            <a:ext cx="2905843" cy="230532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字方塊 40">
                <a:extLst>
                  <a:ext uri="{FF2B5EF4-FFF2-40B4-BE49-F238E27FC236}">
                    <a16:creationId xmlns:a16="http://schemas.microsoft.com/office/drawing/2014/main" id="{8C63AEEE-4357-4560-A54E-C43A303A2891}"/>
                  </a:ext>
                </a:extLst>
              </p:cNvPr>
              <p:cNvSpPr txBox="1"/>
              <p:nvPr/>
            </p:nvSpPr>
            <p:spPr>
              <a:xfrm>
                <a:off x="6773502" y="5141203"/>
                <a:ext cx="647998" cy="430887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1" name="文字方塊 40">
                <a:extLst>
                  <a:ext uri="{FF2B5EF4-FFF2-40B4-BE49-F238E27FC236}">
                    <a16:creationId xmlns:a16="http://schemas.microsoft.com/office/drawing/2014/main" id="{8C63AEEE-4357-4560-A54E-C43A303A28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502" y="5141203"/>
                <a:ext cx="647998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508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1" grpId="0" animBg="1"/>
      <p:bldP spid="13" grpId="0" animBg="1"/>
      <p:bldP spid="17" grpId="0" animBg="1"/>
      <p:bldP spid="19" grpId="0" animBg="1"/>
      <p:bldP spid="21" grpId="0" animBg="1"/>
      <p:bldP spid="23" grpId="0"/>
      <p:bldP spid="25" grpId="0"/>
      <p:bldP spid="27" grpId="0"/>
      <p:bldP spid="29" grpId="0" animBg="1"/>
      <p:bldP spid="31" grpId="0" animBg="1"/>
      <p:bldP spid="33" grpId="0" animBg="1"/>
      <p:bldP spid="35" grpId="0" animBg="1"/>
      <p:bldP spid="37" grpId="0" animBg="1"/>
      <p:bldP spid="39" grpId="0" animBg="1"/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194559" y="3444490"/>
                <a:ext cx="196848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559" y="3444490"/>
                <a:ext cx="1968488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3749095" y="3444873"/>
                <a:ext cx="196848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9095" y="3444873"/>
                <a:ext cx="1968488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6270889" y="3444489"/>
                <a:ext cx="224446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0889" y="3444489"/>
                <a:ext cx="2244461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1056572" y="4338129"/>
                <a:ext cx="224446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572" y="4338129"/>
                <a:ext cx="2244461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3870710" y="4314261"/>
                <a:ext cx="196848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0710" y="4314261"/>
                <a:ext cx="1968488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6270889" y="4314261"/>
                <a:ext cx="196848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0889" y="4314261"/>
                <a:ext cx="1968488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1194559" y="5234626"/>
                <a:ext cx="196848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b>
                          </m:sSub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559" y="5234626"/>
                <a:ext cx="1968488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1511301" y="2267708"/>
                <a:ext cx="6121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1301" y="2267708"/>
                <a:ext cx="6121400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6915040" y="5234625"/>
                <a:ext cx="68018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……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5040" y="5234625"/>
                <a:ext cx="680186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3870710" y="5250227"/>
                <a:ext cx="196848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</m:sSub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0710" y="5250227"/>
                <a:ext cx="1968488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278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  <p:bldP spid="11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圖片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6607"/>
            <a:ext cx="8555037" cy="481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{\displaystyle V={\begin{bmatrix}1&amp;x_{0}&amp;x_{0}^{2}&amp;\dots &amp;x_{0}^{n}\\1&amp;x_{1}&amp;x_{1}^{2}&amp;\dots &amp;x_{1}^{n}\\\vdots &amp;\vdots &amp;\vdots &amp;\ddots &amp;\vdots \\1&amp;x_{m}&amp;x_{m}^{2}&amp;\dots &amp;x_{m}^{n}\\\end{bmatrix}}}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" name="AutoShape 8" descr="{\displaystyle V_{n}={\begin{vmatrix}1&amp;x_{1}&amp;x_{1}^{2}&amp;\ldots &amp;x_{1}^{n-2}&amp;x_{1}^{n-1}\\1&amp;x_{2}&amp;x_{2}^{2}&amp;\ldots &amp;x_{2}^{n-2}&amp;x_{2}^{n-1}\\\vdots &amp;\vdots &amp;\vdots &amp;\ddots &amp;\vdots &amp;\vdots \\1&amp;x_{n}&amp;x_{n}^{2}&amp;\ldots &amp;x_{n}^{n-2}&amp;x_{n}^{n-1}\end{vmatrix}}}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" name="AutoShape 10" descr="{\displaystyle V_{n+1}={\begin{vmatrix}1&amp;0&amp;0&amp;\ldots &amp;0&amp;0\\1&amp;x_{2}-x_{1}&amp;x_{2}^{2}-x_{2}x_{1}&amp;\ldots &amp;x_{2}^{n-1}-x_{2}^{n-2}x_{1}&amp;x_{2}^{n}-x_{2}^{n-1}x_{1}\\\vdots &amp;\vdots &amp;\vdots &amp;\ddots &amp;\vdots &amp;\vdots \\1&amp;x_{n+1}-x_{1}&amp;x_{n+1}^{2}-x_{n+1}x_{1}&amp;\ldots &amp;x_{n+1}^{n-1}-x_{n+1}^{n-2}x_{1}&amp;x_{n+1}^{n}-x_{n+1}^{n-1}x_{1}\end{vmatrix}}}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60375" y="191425"/>
            <a:ext cx="7886700" cy="1325563"/>
          </a:xfrm>
        </p:spPr>
        <p:txBody>
          <a:bodyPr/>
          <a:lstStyle/>
          <a:p>
            <a:r>
              <a:rPr lang="en-US" altLang="zh-TW" dirty="0"/>
              <a:t>Another Example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765175" y="5818815"/>
            <a:ext cx="83788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See </a:t>
            </a:r>
            <a:r>
              <a:rPr lang="en-US" altLang="zh-TW" sz="2800" dirty="0">
                <a:hlinkClick r:id="rId3"/>
              </a:rPr>
              <a:t>https://nl.wikipedia.org/wiki/Vandermonde-matrix</a:t>
            </a:r>
            <a:r>
              <a:rPr lang="en-US" altLang="zh-TW" sz="2800" dirty="0"/>
              <a:t> for how to  prove the above</a:t>
            </a:r>
            <a:endParaRPr lang="zh-TW" altLang="en-US" sz="28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0" y="6295869"/>
            <a:ext cx="419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※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82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TW" b="1" dirty="0"/>
              <a:t>Basic Properties of </a:t>
            </a:r>
            <a:r>
              <a:rPr lang="en-US" altLang="zh-TW" b="1" dirty="0" smtClean="0"/>
              <a:t>Determinant</a:t>
            </a:r>
            <a:br>
              <a:rPr lang="en-US" altLang="zh-TW" b="1" dirty="0" smtClean="0"/>
            </a:br>
            <a:r>
              <a:rPr lang="en-US" altLang="zh-TW" sz="4000" dirty="0"/>
              <a:t>(Chapter </a:t>
            </a:r>
            <a:r>
              <a:rPr lang="en-US" altLang="zh-TW" sz="4000" dirty="0" smtClean="0"/>
              <a:t>3.2)</a:t>
            </a:r>
            <a:endParaRPr lang="zh-TW" altLang="en-US" b="1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8773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圖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9624" y="2998045"/>
            <a:ext cx="3885938" cy="361236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Determinant in High School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TW" dirty="0"/>
              <a:t>2 X 2 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zh-TW" dirty="0"/>
              <a:t>3 x 3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1388884" y="2503538"/>
                <a:ext cx="1830437" cy="7271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884" y="2503538"/>
                <a:ext cx="1830437" cy="7271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5919471" y="1719327"/>
                <a:ext cx="2862579" cy="11383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9471" y="1719327"/>
                <a:ext cx="2862579" cy="113838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/>
              <p:cNvSpPr txBox="1"/>
              <p:nvPr/>
            </p:nvSpPr>
            <p:spPr>
              <a:xfrm>
                <a:off x="2607949" y="3671663"/>
                <a:ext cx="134427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𝑑𝑒𝑡</m:t>
                    </m:r>
                    <m:d>
                      <m:d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altLang="zh-TW" sz="2800" dirty="0"/>
                  <a:t>|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34" name="文字方塊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7949" y="3671663"/>
                <a:ext cx="1344279" cy="430887"/>
              </a:xfrm>
              <a:prstGeom prst="rect">
                <a:avLst/>
              </a:prstGeom>
              <a:blipFill rotWithShape="0">
                <a:blip r:embed="rId6"/>
                <a:stretch>
                  <a:fillRect t="-23944" r="-15455" b="-5070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直線單箭頭接點 17"/>
          <p:cNvCxnSpPr>
            <a:stCxn id="27" idx="3"/>
          </p:cNvCxnSpPr>
          <p:nvPr/>
        </p:nvCxnSpPr>
        <p:spPr>
          <a:xfrm flipV="1">
            <a:off x="2352977" y="4102551"/>
            <a:ext cx="866344" cy="867301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/>
          <p:cNvSpPr txBox="1"/>
          <p:nvPr/>
        </p:nvSpPr>
        <p:spPr>
          <a:xfrm>
            <a:off x="4013750" y="3610676"/>
            <a:ext cx="143561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絕對值</a:t>
            </a:r>
            <a:r>
              <a:rPr lang="en-US" altLang="zh-TW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sz="28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字方塊 40"/>
              <p:cNvSpPr txBox="1"/>
              <p:nvPr/>
            </p:nvSpPr>
            <p:spPr>
              <a:xfrm>
                <a:off x="3904567" y="5554176"/>
                <a:ext cx="148726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1" name="文字方塊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4567" y="5554176"/>
                <a:ext cx="1487267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字方塊 41"/>
              <p:cNvSpPr txBox="1"/>
              <p:nvPr/>
            </p:nvSpPr>
            <p:spPr>
              <a:xfrm>
                <a:off x="7294783" y="5726686"/>
                <a:ext cx="149438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2" name="文字方塊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4783" y="5726686"/>
                <a:ext cx="1494383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字方塊 42"/>
              <p:cNvSpPr txBox="1"/>
              <p:nvPr/>
            </p:nvSpPr>
            <p:spPr>
              <a:xfrm>
                <a:off x="7012593" y="3230725"/>
                <a:ext cx="149438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3" name="文字方塊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2593" y="3230725"/>
                <a:ext cx="1494383" cy="369332"/>
              </a:xfrm>
              <a:prstGeom prst="rect">
                <a:avLst/>
              </a:prstGeom>
              <a:blipFill rotWithShape="0">
                <a:blip r:embed="rId10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群組 5"/>
          <p:cNvGrpSpPr/>
          <p:nvPr/>
        </p:nvGrpSpPr>
        <p:grpSpPr>
          <a:xfrm>
            <a:off x="1005715" y="4004638"/>
            <a:ext cx="2479729" cy="2392794"/>
            <a:chOff x="1359652" y="4169970"/>
            <a:chExt cx="2479729" cy="2392794"/>
          </a:xfrm>
        </p:grpSpPr>
        <p:cxnSp>
          <p:nvCxnSpPr>
            <p:cNvPr id="16" name="直線單箭頭接點 15"/>
            <p:cNvCxnSpPr/>
            <p:nvPr/>
          </p:nvCxnSpPr>
          <p:spPr>
            <a:xfrm>
              <a:off x="1359652" y="6100397"/>
              <a:ext cx="247972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單箭頭接點 16"/>
            <p:cNvCxnSpPr/>
            <p:nvPr/>
          </p:nvCxnSpPr>
          <p:spPr>
            <a:xfrm flipH="1" flipV="1">
              <a:off x="1930507" y="4169970"/>
              <a:ext cx="1" cy="239279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單箭頭接點 18"/>
            <p:cNvCxnSpPr/>
            <p:nvPr/>
          </p:nvCxnSpPr>
          <p:spPr>
            <a:xfrm flipV="1">
              <a:off x="1930507" y="5815760"/>
              <a:ext cx="859188" cy="284638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單箭頭接點 19"/>
            <p:cNvCxnSpPr/>
            <p:nvPr/>
          </p:nvCxnSpPr>
          <p:spPr>
            <a:xfrm flipV="1">
              <a:off x="1944309" y="4557184"/>
              <a:ext cx="415792" cy="1529502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字方塊 21"/>
            <p:cNvSpPr txBox="1"/>
            <p:nvPr/>
          </p:nvSpPr>
          <p:spPr>
            <a:xfrm>
              <a:off x="2630512" y="5586982"/>
              <a:ext cx="8059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(</a:t>
              </a:r>
              <a:r>
                <a:rPr lang="en-US" altLang="zh-TW" dirty="0" err="1"/>
                <a:t>a,b</a:t>
              </a:r>
              <a:r>
                <a:rPr lang="en-US" altLang="zh-TW" dirty="0"/>
                <a:t>)</a:t>
              </a:r>
              <a:endParaRPr lang="zh-TW" altLang="en-US" dirty="0"/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1983783" y="4179618"/>
              <a:ext cx="8059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(</a:t>
              </a:r>
              <a:r>
                <a:rPr lang="en-US" altLang="zh-TW" dirty="0" err="1"/>
                <a:t>c,d</a:t>
              </a:r>
              <a:r>
                <a:rPr lang="en-US" altLang="zh-TW" dirty="0"/>
                <a:t>)</a:t>
              </a:r>
              <a:endParaRPr lang="zh-TW" altLang="en-US" dirty="0"/>
            </a:p>
          </p:txBody>
        </p:sp>
        <p:cxnSp>
          <p:nvCxnSpPr>
            <p:cNvPr id="25" name="直線單箭頭接點 24"/>
            <p:cNvCxnSpPr/>
            <p:nvPr/>
          </p:nvCxnSpPr>
          <p:spPr>
            <a:xfrm flipV="1">
              <a:off x="2781257" y="4327120"/>
              <a:ext cx="415792" cy="1529502"/>
            </a:xfrm>
            <a:prstGeom prst="straightConnector1">
              <a:avLst/>
            </a:prstGeom>
            <a:ln w="38100">
              <a:solidFill>
                <a:srgbClr val="0000FF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單箭頭接點 25"/>
            <p:cNvCxnSpPr/>
            <p:nvPr/>
          </p:nvCxnSpPr>
          <p:spPr>
            <a:xfrm flipV="1">
              <a:off x="2360101" y="4314158"/>
              <a:ext cx="859188" cy="284638"/>
            </a:xfrm>
            <a:prstGeom prst="straightConnector1">
              <a:avLst/>
            </a:prstGeom>
            <a:ln w="38100">
              <a:solidFill>
                <a:srgbClr val="0000FF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文字方塊 26"/>
            <p:cNvSpPr txBox="1"/>
            <p:nvPr/>
          </p:nvSpPr>
          <p:spPr>
            <a:xfrm>
              <a:off x="2492117" y="4873574"/>
              <a:ext cx="2147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dirty="0"/>
                <a:t>V</a:t>
              </a:r>
              <a:endParaRPr lang="zh-TW" altLang="en-US" sz="2800" dirty="0"/>
            </a:p>
          </p:txBody>
        </p:sp>
      </p:grpSp>
      <p:sp>
        <p:nvSpPr>
          <p:cNvPr id="28" name="文字方塊 27"/>
          <p:cNvSpPr txBox="1"/>
          <p:nvPr/>
        </p:nvSpPr>
        <p:spPr>
          <a:xfrm>
            <a:off x="0" y="15991"/>
            <a:ext cx="1263535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華康儷圓 Std W7" panose="02000700000000000000" pitchFamily="50" charset="-120"/>
                <a:ea typeface="華康儷圓 Std W7" panose="02000700000000000000" pitchFamily="50" charset="-120"/>
              </a:rPr>
              <a:t>自行閱讀</a:t>
            </a:r>
          </a:p>
        </p:txBody>
      </p:sp>
    </p:spTree>
    <p:extLst>
      <p:ext uri="{BB962C8B-B14F-4D97-AF65-F5344CB8AC3E}">
        <p14:creationId xmlns:p14="http://schemas.microsoft.com/office/powerpoint/2010/main" val="421524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1" grpId="0" animBg="1"/>
      <p:bldP spid="41" grpId="0"/>
      <p:bldP spid="42" grpId="0"/>
      <p:bldP spid="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Three Basic Properties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Basic Property 1: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𝑑𝑒𝑡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zh-TW" dirty="0"/>
                  <a:t> </a:t>
                </a:r>
                <a:endParaRPr lang="zh-TW" altLang="en-US" dirty="0"/>
              </a:p>
              <a:p>
                <a:r>
                  <a:rPr lang="en-US" altLang="zh-TW" dirty="0"/>
                  <a:t>Basic Property 2: Exchange rows only </a:t>
                </a:r>
                <a:r>
                  <a:rPr lang="en-US" altLang="zh-TW" i="1" dirty="0"/>
                  <a:t>reverses the sign</a:t>
                </a:r>
                <a:r>
                  <a:rPr lang="en-US" altLang="zh-TW" dirty="0"/>
                  <a:t> of det (do not change absolute value)</a:t>
                </a:r>
              </a:p>
              <a:p>
                <a:r>
                  <a:rPr lang="en-US" altLang="zh-TW" dirty="0"/>
                  <a:t>Basic Property 3: Determinant is “linear” for each row</a:t>
                </a:r>
              </a:p>
              <a:p>
                <a:endParaRPr lang="en-US" altLang="zh-TW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字方塊 6"/>
          <p:cNvSpPr txBox="1"/>
          <p:nvPr/>
        </p:nvSpPr>
        <p:spPr>
          <a:xfrm>
            <a:off x="2383780" y="5277316"/>
            <a:ext cx="4406813" cy="95410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800" dirty="0"/>
              <a:t>So det is “Volume” in high dimension?</a:t>
            </a:r>
            <a:endParaRPr lang="zh-TW" altLang="en-US" sz="28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2383780" y="4159828"/>
            <a:ext cx="4406819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800" dirty="0"/>
              <a:t>Area in 2d and Volume in 3d have the above properties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99846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Three Basic Properties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/>
                  <a:t>Basic Property 1: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𝑑𝑒𝑡</m:t>
                    </m:r>
                    <m:d>
                      <m:d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zh-TW" sz="2800" dirty="0"/>
                  <a:t> 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499269" y="4269143"/>
                <a:ext cx="1850250" cy="7184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269" y="4269143"/>
                <a:ext cx="1850250" cy="71846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1485162" y="5471298"/>
                <a:ext cx="186435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162" y="5471298"/>
                <a:ext cx="1864357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5198583" y="4058668"/>
                <a:ext cx="2432333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8583" y="4058668"/>
                <a:ext cx="2432333" cy="113941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5544563" y="5471297"/>
                <a:ext cx="186435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563" y="5471297"/>
                <a:ext cx="1864357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字方塊 7"/>
          <p:cNvSpPr txBox="1"/>
          <p:nvPr/>
        </p:nvSpPr>
        <p:spPr>
          <a:xfrm>
            <a:off x="818239" y="3125242"/>
            <a:ext cx="1495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正方形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4720898" y="3125241"/>
            <a:ext cx="1851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正立方體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2465085" y="3125242"/>
            <a:ext cx="1768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面積為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6746482" y="3137231"/>
            <a:ext cx="1768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體積為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3" name="直線單箭頭接點 12"/>
          <p:cNvCxnSpPr>
            <a:endCxn id="8" idx="2"/>
          </p:cNvCxnSpPr>
          <p:nvPr/>
        </p:nvCxnSpPr>
        <p:spPr>
          <a:xfrm flipH="1" flipV="1">
            <a:off x="1565908" y="3648462"/>
            <a:ext cx="1084302" cy="620681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>
            <a:endCxn id="10" idx="2"/>
          </p:cNvCxnSpPr>
          <p:nvPr/>
        </p:nvCxnSpPr>
        <p:spPr>
          <a:xfrm flipV="1">
            <a:off x="2876993" y="3648462"/>
            <a:ext cx="472526" cy="620681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 flipH="1" flipV="1">
            <a:off x="5689187" y="3661165"/>
            <a:ext cx="882983" cy="409493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 flipV="1">
            <a:off x="7062774" y="3661165"/>
            <a:ext cx="410024" cy="409493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731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Three Basic Properties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Basic Property 2:</a:t>
            </a:r>
          </a:p>
          <a:p>
            <a:pPr lvl="1"/>
            <a:r>
              <a:rPr lang="en-US" altLang="zh-TW" sz="2800" dirty="0"/>
              <a:t>Exchanging rows only reverses the sign of det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1296397" y="3635559"/>
                <a:ext cx="2714654" cy="7184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397" y="3635559"/>
                <a:ext cx="2714654" cy="71846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1296397" y="4917418"/>
                <a:ext cx="2982355" cy="7184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397" y="4917418"/>
                <a:ext cx="2982355" cy="71846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4572000" y="2840096"/>
                <a:ext cx="3382401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840096"/>
                <a:ext cx="3382401" cy="113941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4572000" y="4137237"/>
                <a:ext cx="3650102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137237"/>
                <a:ext cx="3650102" cy="113941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4572000" y="5469144"/>
                <a:ext cx="3382401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5469144"/>
                <a:ext cx="3382401" cy="113941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FD948B6D-8DDC-43DE-AC8F-D09429C18A40}"/>
                  </a:ext>
                </a:extLst>
              </p:cNvPr>
              <p:cNvSpPr txBox="1"/>
              <p:nvPr/>
            </p:nvSpPr>
            <p:spPr>
              <a:xfrm>
                <a:off x="7559876" y="1242208"/>
                <a:ext cx="1132040" cy="7270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FD948B6D-8DDC-43DE-AC8F-D09429C18A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9876" y="1242208"/>
                <a:ext cx="1132040" cy="727059"/>
              </a:xfrm>
              <a:prstGeom prst="rect">
                <a:avLst/>
              </a:prstGeom>
              <a:blipFill>
                <a:blip r:embed="rId8"/>
                <a:stretch>
                  <a:fillRect b="-420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6E86D2A3-EE0B-41AA-ACFC-8290D754C153}"/>
                  </a:ext>
                </a:extLst>
              </p:cNvPr>
              <p:cNvSpPr txBox="1"/>
              <p:nvPr/>
            </p:nvSpPr>
            <p:spPr>
              <a:xfrm>
                <a:off x="6261501" y="1242080"/>
                <a:ext cx="1132041" cy="7271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6E86D2A3-EE0B-41AA-ACFC-8290D754C1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1501" y="1242080"/>
                <a:ext cx="1132041" cy="727187"/>
              </a:xfrm>
              <a:prstGeom prst="rect">
                <a:avLst/>
              </a:prstGeom>
              <a:blipFill>
                <a:blip r:embed="rId9"/>
                <a:stretch>
                  <a:fillRect b="-420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372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2" grpId="0"/>
      <p:bldP spid="13" grpId="0"/>
      <p:bldP spid="14" grpId="0"/>
      <p:bldP spid="9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Three Basic Properties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Basic Property 2:</a:t>
            </a:r>
          </a:p>
          <a:p>
            <a:pPr lvl="1"/>
            <a:r>
              <a:rPr lang="en-US" altLang="zh-TW" sz="2800" dirty="0"/>
              <a:t>Exchanging rows only reverses the sign of det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1260856" y="2873249"/>
            <a:ext cx="482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If a matrix A has </a:t>
            </a:r>
            <a:r>
              <a:rPr lang="en-US" altLang="zh-TW" sz="2800" b="1" i="1" u="sng" dirty="0"/>
              <a:t>2 equal rows </a:t>
            </a:r>
            <a:endParaRPr lang="zh-TW" altLang="en-US" sz="2800" b="1" i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5143139" y="3531405"/>
                <a:ext cx="2590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dirty="0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altLang="zh-TW" sz="2800" b="0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139" y="3531405"/>
                <a:ext cx="2590800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字方塊 14"/>
          <p:cNvSpPr txBox="1"/>
          <p:nvPr/>
        </p:nvSpPr>
        <p:spPr>
          <a:xfrm>
            <a:off x="1008253" y="5895830"/>
            <a:ext cx="7381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Exchanging the two equal rows yields the same matrix</a:t>
            </a:r>
            <a:endParaRPr lang="zh-TW" altLang="en-US" sz="2400" dirty="0"/>
          </a:p>
        </p:txBody>
      </p:sp>
      <p:sp>
        <p:nvSpPr>
          <p:cNvPr id="5" name="向右箭號 4"/>
          <p:cNvSpPr/>
          <p:nvPr/>
        </p:nvSpPr>
        <p:spPr>
          <a:xfrm>
            <a:off x="4465475" y="3531405"/>
            <a:ext cx="925636" cy="5232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1403523" y="5131943"/>
                <a:ext cx="227134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dirty="0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altLang="zh-TW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dirty="0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523" y="5131943"/>
                <a:ext cx="2271349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4901025" y="5163388"/>
                <a:ext cx="26392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dirty="0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TW" sz="28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US" altLang="zh-TW" sz="2800" b="0" i="1" dirty="0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zh-TW" sz="2800" b="0" i="1" dirty="0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1025" y="5163388"/>
                <a:ext cx="2639237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2019543" y="4473787"/>
                <a:ext cx="124118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543" y="4473787"/>
                <a:ext cx="1241186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字方塊 12"/>
          <p:cNvSpPr txBox="1"/>
          <p:nvPr/>
        </p:nvSpPr>
        <p:spPr>
          <a:xfrm>
            <a:off x="2914650" y="4325402"/>
            <a:ext cx="3068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exchange the two rows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5670221" y="4473787"/>
                <a:ext cx="124118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TW" sz="2800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zh-TW" sz="2800" dirty="0"/>
                  <a:t>’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0221" y="4473787"/>
                <a:ext cx="1241186" cy="523220"/>
              </a:xfrm>
              <a:prstGeom prst="rect">
                <a:avLst/>
              </a:prstGeom>
              <a:blipFill rotWithShape="0">
                <a:blip r:embed="rId6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線單箭頭接點 6"/>
          <p:cNvCxnSpPr/>
          <p:nvPr/>
        </p:nvCxnSpPr>
        <p:spPr>
          <a:xfrm>
            <a:off x="3014836" y="4799793"/>
            <a:ext cx="2901278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4148017" y="5181328"/>
                <a:ext cx="3494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8017" y="5181328"/>
                <a:ext cx="349455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163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5" grpId="0"/>
      <p:bldP spid="5" grpId="0" animBg="1"/>
      <p:bldP spid="9" grpId="0"/>
      <p:bldP spid="10" grpId="0"/>
      <p:bldP spid="12" grpId="0"/>
      <p:bldP spid="13" grpId="0"/>
      <p:bldP spid="14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Three Basic Properties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Basic Property 3:</a:t>
            </a:r>
          </a:p>
          <a:p>
            <a:pPr lvl="1"/>
            <a:r>
              <a:rPr lang="en-US" altLang="zh-TW" sz="2800" dirty="0"/>
              <a:t>Determinant is “linear” for each row</a:t>
            </a:r>
          </a:p>
          <a:p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930507" y="3004810"/>
                <a:ext cx="4950842" cy="7271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e>
                                    <m:r>
                                      <a:rPr lang="en-US" altLang="zh-TW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0507" y="3004810"/>
                <a:ext cx="4950842" cy="7271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字方塊 6"/>
          <p:cNvSpPr txBox="1"/>
          <p:nvPr/>
        </p:nvSpPr>
        <p:spPr>
          <a:xfrm>
            <a:off x="628650" y="2734324"/>
            <a:ext cx="1301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i="1" u="sng" dirty="0">
                <a:solidFill>
                  <a:srgbClr val="0000FF"/>
                </a:solidFill>
              </a:rPr>
              <a:t>3-a</a:t>
            </a:r>
            <a:endParaRPr lang="zh-TW" altLang="en-US" sz="2800" b="1" i="1" u="sng" dirty="0">
              <a:solidFill>
                <a:srgbClr val="0000FF"/>
              </a:solidFill>
            </a:endParaRPr>
          </a:p>
        </p:txBody>
      </p:sp>
      <p:cxnSp>
        <p:nvCxnSpPr>
          <p:cNvPr id="9" name="直線單箭頭接點 8"/>
          <p:cNvCxnSpPr/>
          <p:nvPr/>
        </p:nvCxnSpPr>
        <p:spPr>
          <a:xfrm>
            <a:off x="1359652" y="6100397"/>
            <a:ext cx="247972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 flipH="1" flipV="1">
            <a:off x="1930507" y="4169970"/>
            <a:ext cx="1" cy="239279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向右箭號 11"/>
          <p:cNvSpPr/>
          <p:nvPr/>
        </p:nvSpPr>
        <p:spPr>
          <a:xfrm>
            <a:off x="4231037" y="5098942"/>
            <a:ext cx="635431" cy="5114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4" name="直線單箭頭接點 13"/>
          <p:cNvCxnSpPr/>
          <p:nvPr/>
        </p:nvCxnSpPr>
        <p:spPr>
          <a:xfrm flipV="1">
            <a:off x="1930507" y="5815760"/>
            <a:ext cx="859188" cy="284638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/>
          <p:nvPr/>
        </p:nvCxnSpPr>
        <p:spPr>
          <a:xfrm flipV="1">
            <a:off x="1944309" y="4557184"/>
            <a:ext cx="415792" cy="1529502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字方塊 18"/>
          <p:cNvSpPr txBox="1"/>
          <p:nvPr/>
        </p:nvSpPr>
        <p:spPr>
          <a:xfrm>
            <a:off x="2630512" y="5586982"/>
            <a:ext cx="805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(</a:t>
            </a:r>
            <a:r>
              <a:rPr lang="en-US" altLang="zh-TW" dirty="0" err="1"/>
              <a:t>a,b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1983783" y="4179618"/>
            <a:ext cx="805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(</a:t>
            </a:r>
            <a:r>
              <a:rPr lang="en-US" altLang="zh-TW" dirty="0" err="1"/>
              <a:t>c,d</a:t>
            </a:r>
            <a:r>
              <a:rPr lang="en-US" altLang="zh-TW" dirty="0"/>
              <a:t>)</a:t>
            </a:r>
            <a:endParaRPr lang="zh-TW" altLang="en-US" dirty="0"/>
          </a:p>
        </p:txBody>
      </p:sp>
      <p:cxnSp>
        <p:nvCxnSpPr>
          <p:cNvPr id="21" name="直線單箭頭接點 20"/>
          <p:cNvCxnSpPr/>
          <p:nvPr/>
        </p:nvCxnSpPr>
        <p:spPr>
          <a:xfrm flipV="1">
            <a:off x="2781257" y="4327120"/>
            <a:ext cx="415792" cy="1529502"/>
          </a:xfrm>
          <a:prstGeom prst="straightConnector1">
            <a:avLst/>
          </a:prstGeom>
          <a:ln w="38100">
            <a:solidFill>
              <a:srgbClr val="0000FF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/>
          <p:nvPr/>
        </p:nvCxnSpPr>
        <p:spPr>
          <a:xfrm flipV="1">
            <a:off x="2360101" y="4314158"/>
            <a:ext cx="859188" cy="284638"/>
          </a:xfrm>
          <a:prstGeom prst="straightConnector1">
            <a:avLst/>
          </a:prstGeom>
          <a:ln w="38100">
            <a:solidFill>
              <a:srgbClr val="0000FF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/>
          <p:nvPr/>
        </p:nvCxnSpPr>
        <p:spPr>
          <a:xfrm>
            <a:off x="5005793" y="6100397"/>
            <a:ext cx="247972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/>
          <p:nvPr/>
        </p:nvCxnSpPr>
        <p:spPr>
          <a:xfrm flipH="1" flipV="1">
            <a:off x="5576648" y="4169970"/>
            <a:ext cx="1" cy="239279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/>
          <p:cNvCxnSpPr/>
          <p:nvPr/>
        </p:nvCxnSpPr>
        <p:spPr>
          <a:xfrm flipV="1">
            <a:off x="5576648" y="5815760"/>
            <a:ext cx="859188" cy="284638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/>
          <p:nvPr/>
        </p:nvCxnSpPr>
        <p:spPr>
          <a:xfrm flipV="1">
            <a:off x="5590450" y="4557184"/>
            <a:ext cx="415792" cy="1529502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字方塊 26"/>
          <p:cNvSpPr txBox="1"/>
          <p:nvPr/>
        </p:nvSpPr>
        <p:spPr>
          <a:xfrm>
            <a:off x="7246067" y="5488775"/>
            <a:ext cx="805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(2a,2b)</a:t>
            </a:r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5629924" y="4179618"/>
            <a:ext cx="805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(</a:t>
            </a:r>
            <a:r>
              <a:rPr lang="en-US" altLang="zh-TW" dirty="0" err="1"/>
              <a:t>c,d</a:t>
            </a:r>
            <a:r>
              <a:rPr lang="en-US" altLang="zh-TW" dirty="0"/>
              <a:t>)</a:t>
            </a:r>
            <a:endParaRPr lang="zh-TW" altLang="en-US" dirty="0"/>
          </a:p>
        </p:txBody>
      </p:sp>
      <p:cxnSp>
        <p:nvCxnSpPr>
          <p:cNvPr id="29" name="直線單箭頭接點 28"/>
          <p:cNvCxnSpPr/>
          <p:nvPr/>
        </p:nvCxnSpPr>
        <p:spPr>
          <a:xfrm flipV="1">
            <a:off x="6427398" y="4327120"/>
            <a:ext cx="415792" cy="1529502"/>
          </a:xfrm>
          <a:prstGeom prst="straightConnector1">
            <a:avLst/>
          </a:prstGeom>
          <a:ln w="38100">
            <a:solidFill>
              <a:srgbClr val="0000FF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/>
          <p:cNvCxnSpPr/>
          <p:nvPr/>
        </p:nvCxnSpPr>
        <p:spPr>
          <a:xfrm flipV="1">
            <a:off x="6006242" y="4314158"/>
            <a:ext cx="859188" cy="284638"/>
          </a:xfrm>
          <a:prstGeom prst="straightConnector1">
            <a:avLst/>
          </a:prstGeom>
          <a:ln w="38100">
            <a:solidFill>
              <a:srgbClr val="0000FF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/>
          <p:cNvCxnSpPr/>
          <p:nvPr/>
        </p:nvCxnSpPr>
        <p:spPr>
          <a:xfrm flipV="1">
            <a:off x="6453898" y="5531122"/>
            <a:ext cx="859188" cy="284638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字方塊 31"/>
          <p:cNvSpPr txBox="1"/>
          <p:nvPr/>
        </p:nvSpPr>
        <p:spPr>
          <a:xfrm>
            <a:off x="2403447" y="4960503"/>
            <a:ext cx="214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V</a:t>
            </a:r>
            <a:endParaRPr lang="zh-TW" altLang="en-US" sz="2800" dirty="0"/>
          </a:p>
        </p:txBody>
      </p:sp>
      <p:sp>
        <p:nvSpPr>
          <p:cNvPr id="33" name="文字方塊 32"/>
          <p:cNvSpPr txBox="1"/>
          <p:nvPr/>
        </p:nvSpPr>
        <p:spPr>
          <a:xfrm>
            <a:off x="6109421" y="4945668"/>
            <a:ext cx="214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V</a:t>
            </a:r>
            <a:endParaRPr lang="zh-TW" altLang="en-US" sz="2800" dirty="0"/>
          </a:p>
        </p:txBody>
      </p:sp>
      <p:cxnSp>
        <p:nvCxnSpPr>
          <p:cNvPr id="34" name="直線單箭頭接點 33"/>
          <p:cNvCxnSpPr/>
          <p:nvPr/>
        </p:nvCxnSpPr>
        <p:spPr>
          <a:xfrm flipV="1">
            <a:off x="6843515" y="4027651"/>
            <a:ext cx="859188" cy="284638"/>
          </a:xfrm>
          <a:prstGeom prst="straightConnector1">
            <a:avLst/>
          </a:prstGeom>
          <a:ln w="38100">
            <a:solidFill>
              <a:srgbClr val="0000FF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單箭頭接點 34"/>
          <p:cNvCxnSpPr/>
          <p:nvPr/>
        </p:nvCxnSpPr>
        <p:spPr>
          <a:xfrm flipV="1">
            <a:off x="7285056" y="4025029"/>
            <a:ext cx="415792" cy="1529502"/>
          </a:xfrm>
          <a:prstGeom prst="straightConnector1">
            <a:avLst/>
          </a:prstGeom>
          <a:ln w="38100">
            <a:solidFill>
              <a:srgbClr val="0000FF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字方塊 35"/>
          <p:cNvSpPr txBox="1"/>
          <p:nvPr/>
        </p:nvSpPr>
        <p:spPr>
          <a:xfrm>
            <a:off x="6929038" y="4739437"/>
            <a:ext cx="214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V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28373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2" grpId="0" animBg="1"/>
      <p:bldP spid="19" grpId="0"/>
      <p:bldP spid="20" grpId="0"/>
      <p:bldP spid="27" grpId="0"/>
      <p:bldP spid="28" grpId="0"/>
      <p:bldP spid="32" grpId="0"/>
      <p:bldP spid="33" grpId="0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0A3C918-5CB6-4A64-90DB-C6322986B6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b="1" dirty="0" smtClean="0"/>
              <a:t>Cofactor Expansion</a:t>
            </a:r>
            <a:endParaRPr lang="zh-TW" altLang="en-US" b="1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37CDA62-6252-4CDF-8A83-054EF2B18C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/>
              <a:t>(</a:t>
            </a:r>
            <a:r>
              <a:rPr lang="en-US" altLang="zh-TW" sz="3600" dirty="0"/>
              <a:t>Chapter </a:t>
            </a:r>
            <a:r>
              <a:rPr lang="en-US" altLang="zh-TW" sz="3600" dirty="0" smtClean="0"/>
              <a:t>3.1</a:t>
            </a:r>
            <a:r>
              <a:rPr lang="en-US" altLang="zh-TW" sz="3600" dirty="0"/>
              <a:t>)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24631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Three Basic Properties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Basic Property 3:</a:t>
            </a:r>
          </a:p>
          <a:p>
            <a:pPr lvl="1"/>
            <a:r>
              <a:rPr lang="en-US" altLang="zh-TW" sz="2800" dirty="0"/>
              <a:t>Determinant is “linear” for each row</a:t>
            </a:r>
          </a:p>
          <a:p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930507" y="3004810"/>
                <a:ext cx="4950842" cy="7271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e>
                                    <m:r>
                                      <a:rPr lang="en-US" altLang="zh-TW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0507" y="3004810"/>
                <a:ext cx="4950842" cy="7271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字方塊 6"/>
          <p:cNvSpPr txBox="1"/>
          <p:nvPr/>
        </p:nvSpPr>
        <p:spPr>
          <a:xfrm>
            <a:off x="628650" y="2734324"/>
            <a:ext cx="1301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i="1" u="sng" dirty="0">
                <a:solidFill>
                  <a:srgbClr val="0000FF"/>
                </a:solidFill>
              </a:rPr>
              <a:t>3-a</a:t>
            </a:r>
            <a:endParaRPr lang="zh-TW" altLang="en-US" sz="2800" b="1" i="1" u="sng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字方塊 38"/>
              <p:cNvSpPr txBox="1"/>
              <p:nvPr/>
            </p:nvSpPr>
            <p:spPr>
              <a:xfrm>
                <a:off x="639804" y="4267992"/>
                <a:ext cx="430793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/>
                  <a:t>Q: find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𝑑𝑒𝑡</m:t>
                    </m:r>
                    <m:d>
                      <m:d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9" name="文字方塊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804" y="4267992"/>
                <a:ext cx="4307936" cy="523220"/>
              </a:xfrm>
              <a:prstGeom prst="rect">
                <a:avLst/>
              </a:prstGeom>
              <a:blipFill>
                <a:blip r:embed="rId3"/>
                <a:stretch>
                  <a:fillRect l="-2970" t="-10465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字方塊 39"/>
              <p:cNvSpPr txBox="1"/>
              <p:nvPr/>
            </p:nvSpPr>
            <p:spPr>
              <a:xfrm>
                <a:off x="2853449" y="5979714"/>
                <a:ext cx="45177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/>
                  <a:t>A: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𝑑𝑒𝑡</m:t>
                    </m:r>
                    <m:d>
                      <m:d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altLang="zh-TW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𝑑𝑒𝑡</m:t>
                    </m:r>
                    <m:d>
                      <m:d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0" name="文字方塊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3449" y="5979714"/>
                <a:ext cx="4517771" cy="523220"/>
              </a:xfrm>
              <a:prstGeom prst="rect">
                <a:avLst/>
              </a:prstGeom>
              <a:blipFill>
                <a:blip r:embed="rId4"/>
                <a:stretch>
                  <a:fillRect l="-2699" t="-11628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文字方塊 40"/>
          <p:cNvSpPr txBox="1"/>
          <p:nvPr/>
        </p:nvSpPr>
        <p:spPr>
          <a:xfrm>
            <a:off x="1027728" y="5002178"/>
            <a:ext cx="2331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If A is n x n ……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8C8168B1-4F66-4D43-BBCD-FBE64A855283}"/>
                  </a:ext>
                </a:extLst>
              </p:cNvPr>
              <p:cNvSpPr txBox="1"/>
              <p:nvPr/>
            </p:nvSpPr>
            <p:spPr>
              <a:xfrm>
                <a:off x="4105874" y="4109622"/>
                <a:ext cx="2012922" cy="6572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8C8168B1-4F66-4D43-BBCD-FBE64A8552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5874" y="4109622"/>
                <a:ext cx="2012922" cy="6572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BBB649E8-56E0-4898-8C99-7B7802099140}"/>
                  </a:ext>
                </a:extLst>
              </p:cNvPr>
              <p:cNvSpPr txBox="1"/>
              <p:nvPr/>
            </p:nvSpPr>
            <p:spPr>
              <a:xfrm>
                <a:off x="6143135" y="4083272"/>
                <a:ext cx="2446247" cy="6572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BBB649E8-56E0-4898-8C99-7B78020991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3135" y="4083272"/>
                <a:ext cx="2446247" cy="6572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D515DACC-2397-4C86-9BAB-E0B6B1940CDD}"/>
                  </a:ext>
                </a:extLst>
              </p:cNvPr>
              <p:cNvSpPr txBox="1"/>
              <p:nvPr/>
            </p:nvSpPr>
            <p:spPr>
              <a:xfrm>
                <a:off x="3974071" y="4935140"/>
                <a:ext cx="2616165" cy="6572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D515DACC-2397-4C86-9BAB-E0B6B1940C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4071" y="4935140"/>
                <a:ext cx="2616165" cy="65729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028E8E63-0CEC-4680-B149-96F1AC3019A8}"/>
                  </a:ext>
                </a:extLst>
              </p:cNvPr>
              <p:cNvSpPr txBox="1"/>
              <p:nvPr/>
            </p:nvSpPr>
            <p:spPr>
              <a:xfrm>
                <a:off x="6587691" y="4970321"/>
                <a:ext cx="2276328" cy="6572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028E8E63-0CEC-4680-B149-96F1AC3019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7691" y="4970321"/>
                <a:ext cx="2276328" cy="65729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737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5" grpId="0"/>
      <p:bldP spid="6" grpId="0"/>
      <p:bldP spid="10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Three Basic Properties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Basic Property 3:</a:t>
            </a:r>
          </a:p>
          <a:p>
            <a:pPr lvl="1"/>
            <a:r>
              <a:rPr lang="en-US" altLang="zh-TW" sz="2800" dirty="0"/>
              <a:t>Determinant is “linear” for each row</a:t>
            </a:r>
          </a:p>
          <a:p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1781119" y="4230203"/>
            <a:ext cx="2305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A row of zeros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5061496" y="4298494"/>
                <a:ext cx="181312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1496" y="4298494"/>
                <a:ext cx="1813125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2089772" y="4697489"/>
                <a:ext cx="17693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/>
                  <a:t>Set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TW" sz="2800" dirty="0"/>
                  <a:t>!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9772" y="4697489"/>
                <a:ext cx="1769306" cy="523220"/>
              </a:xfrm>
              <a:prstGeom prst="rect">
                <a:avLst/>
              </a:prstGeom>
              <a:blipFill rotWithShape="0">
                <a:blip r:embed="rId3"/>
                <a:stretch>
                  <a:fillRect l="-7241" t="-11765" b="-341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1930507" y="3004810"/>
                <a:ext cx="4950842" cy="7271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e>
                                    <m:r>
                                      <a:rPr lang="en-US" altLang="zh-TW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0507" y="3004810"/>
                <a:ext cx="4950842" cy="7271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字方塊 10"/>
          <p:cNvSpPr txBox="1"/>
          <p:nvPr/>
        </p:nvSpPr>
        <p:spPr>
          <a:xfrm>
            <a:off x="628650" y="2734324"/>
            <a:ext cx="1301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i="1" u="sng" dirty="0">
                <a:solidFill>
                  <a:srgbClr val="0000FF"/>
                </a:solidFill>
              </a:rPr>
              <a:t>3-a</a:t>
            </a:r>
            <a:endParaRPr lang="zh-TW" altLang="en-US" sz="2800" b="1" i="1" u="sng" dirty="0">
              <a:solidFill>
                <a:srgbClr val="0000FF"/>
              </a:solidFill>
            </a:endParaRPr>
          </a:p>
        </p:txBody>
      </p:sp>
      <p:sp>
        <p:nvSpPr>
          <p:cNvPr id="5" name="向右箭號 4"/>
          <p:cNvSpPr/>
          <p:nvPr/>
        </p:nvSpPr>
        <p:spPr>
          <a:xfrm>
            <a:off x="4222678" y="4360082"/>
            <a:ext cx="681925" cy="3169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1781119" y="5735323"/>
            <a:ext cx="2305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A row of zeros</a:t>
            </a:r>
            <a:endParaRPr lang="zh-TW" altLang="en-US" sz="2800" dirty="0"/>
          </a:p>
        </p:txBody>
      </p:sp>
      <p:sp>
        <p:nvSpPr>
          <p:cNvPr id="13" name="向右箭號 12"/>
          <p:cNvSpPr/>
          <p:nvPr/>
        </p:nvSpPr>
        <p:spPr>
          <a:xfrm>
            <a:off x="4222677" y="5838472"/>
            <a:ext cx="681925" cy="3169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5040632" y="5735323"/>
            <a:ext cx="3106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“volume” is zero</a:t>
            </a:r>
            <a:endParaRPr lang="zh-TW" altLang="en-US" sz="2800" dirty="0"/>
          </a:p>
        </p:txBody>
      </p:sp>
      <p:sp>
        <p:nvSpPr>
          <p:cNvPr id="14" name="向下箭號 13"/>
          <p:cNvSpPr/>
          <p:nvPr/>
        </p:nvSpPr>
        <p:spPr>
          <a:xfrm flipV="1">
            <a:off x="5768760" y="4911182"/>
            <a:ext cx="418454" cy="6819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107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5" grpId="0" animBg="1"/>
      <p:bldP spid="12" grpId="0"/>
      <p:bldP spid="13" grpId="0" animBg="1"/>
      <p:bldP spid="6" grpId="0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Three Basic Properties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Basic Property 3:</a:t>
            </a:r>
          </a:p>
          <a:p>
            <a:pPr lvl="1"/>
            <a:r>
              <a:rPr lang="en-US" altLang="zh-TW" sz="2800" dirty="0"/>
              <a:t>Determinant is “linear” for each row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1409534" y="2778863"/>
                <a:ext cx="7319055" cy="6440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altLang="zh-TW" sz="24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altLang="zh-TW" sz="24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altLang="zh-TW" sz="24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e>
                                  <m:e>
                                    <m:r>
                                      <a:rPr lang="en-US" altLang="zh-TW" sz="24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altLang="zh-TW" sz="24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altLang="zh-TW" sz="24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altLang="zh-TW" sz="240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e>
                                    <m:r>
                                      <a:rPr lang="en-US" altLang="zh-TW" sz="240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altLang="zh-TW" sz="240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altLang="zh-TW" sz="24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e>
                                  <m:e>
                                    <m:r>
                                      <a:rPr lang="en-US" altLang="zh-TW" sz="240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altLang="zh-TW" sz="24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534" y="2778863"/>
                <a:ext cx="7319055" cy="6440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字方塊 6"/>
          <p:cNvSpPr txBox="1"/>
          <p:nvPr/>
        </p:nvSpPr>
        <p:spPr>
          <a:xfrm>
            <a:off x="258421" y="2827933"/>
            <a:ext cx="1301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i="1" u="sng" dirty="0">
                <a:solidFill>
                  <a:srgbClr val="0000FF"/>
                </a:solidFill>
              </a:rPr>
              <a:t>3-b</a:t>
            </a:r>
            <a:endParaRPr lang="zh-TW" altLang="en-US" sz="2800" b="1" i="1" u="sng" dirty="0">
              <a:solidFill>
                <a:srgbClr val="0000FF"/>
              </a:solidFill>
            </a:endParaRPr>
          </a:p>
        </p:txBody>
      </p:sp>
      <p:cxnSp>
        <p:nvCxnSpPr>
          <p:cNvPr id="8" name="直線單箭頭接點 7"/>
          <p:cNvCxnSpPr/>
          <p:nvPr/>
        </p:nvCxnSpPr>
        <p:spPr>
          <a:xfrm>
            <a:off x="1502796" y="6104110"/>
            <a:ext cx="247972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 flipH="1" flipV="1">
            <a:off x="2073651" y="4173683"/>
            <a:ext cx="1" cy="239279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 flipV="1">
            <a:off x="2073651" y="5819473"/>
            <a:ext cx="859188" cy="284638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 flipV="1">
            <a:off x="2087453" y="4560897"/>
            <a:ext cx="415792" cy="1529502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/>
          <p:cNvSpPr txBox="1"/>
          <p:nvPr/>
        </p:nvSpPr>
        <p:spPr>
          <a:xfrm>
            <a:off x="2843327" y="5656069"/>
            <a:ext cx="805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(</a:t>
            </a:r>
            <a:r>
              <a:rPr lang="en-US" altLang="zh-TW" dirty="0" err="1"/>
              <a:t>a,b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2126927" y="4183331"/>
            <a:ext cx="805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(</a:t>
            </a:r>
            <a:r>
              <a:rPr lang="en-US" altLang="zh-TW" dirty="0" err="1"/>
              <a:t>c,d</a:t>
            </a:r>
            <a:r>
              <a:rPr lang="en-US" altLang="zh-TW" dirty="0"/>
              <a:t>)</a:t>
            </a:r>
            <a:endParaRPr lang="zh-TW" altLang="en-US" dirty="0"/>
          </a:p>
        </p:txBody>
      </p:sp>
      <p:cxnSp>
        <p:nvCxnSpPr>
          <p:cNvPr id="44" name="直線單箭頭接點 43"/>
          <p:cNvCxnSpPr/>
          <p:nvPr/>
        </p:nvCxnSpPr>
        <p:spPr>
          <a:xfrm flipV="1">
            <a:off x="2939170" y="5138896"/>
            <a:ext cx="710069" cy="68416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字方塊 45"/>
          <p:cNvSpPr txBox="1"/>
          <p:nvPr/>
        </p:nvSpPr>
        <p:spPr>
          <a:xfrm>
            <a:off x="3562870" y="4950051"/>
            <a:ext cx="1247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(</a:t>
            </a:r>
            <a:r>
              <a:rPr lang="en-US" altLang="zh-TW" dirty="0" err="1"/>
              <a:t>a+a</a:t>
            </a:r>
            <a:r>
              <a:rPr lang="en-US" altLang="zh-TW" dirty="0"/>
              <a:t>’,</a:t>
            </a:r>
            <a:r>
              <a:rPr lang="en-US" altLang="zh-TW" dirty="0" err="1"/>
              <a:t>b+b</a:t>
            </a:r>
            <a:r>
              <a:rPr lang="en-US" altLang="zh-TW" dirty="0"/>
              <a:t>’)</a:t>
            </a:r>
            <a:endParaRPr lang="zh-TW" altLang="en-US" dirty="0"/>
          </a:p>
        </p:txBody>
      </p:sp>
      <p:cxnSp>
        <p:nvCxnSpPr>
          <p:cNvPr id="47" name="直線單箭頭接點 46"/>
          <p:cNvCxnSpPr/>
          <p:nvPr/>
        </p:nvCxnSpPr>
        <p:spPr>
          <a:xfrm flipV="1">
            <a:off x="2173215" y="5161590"/>
            <a:ext cx="1420629" cy="856374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單箭頭接點 48"/>
          <p:cNvCxnSpPr/>
          <p:nvPr/>
        </p:nvCxnSpPr>
        <p:spPr>
          <a:xfrm flipV="1">
            <a:off x="2539913" y="3713134"/>
            <a:ext cx="1420629" cy="856374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單箭頭接點 49"/>
          <p:cNvCxnSpPr/>
          <p:nvPr/>
        </p:nvCxnSpPr>
        <p:spPr>
          <a:xfrm flipV="1">
            <a:off x="3611132" y="3620741"/>
            <a:ext cx="415792" cy="1529502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單箭頭接點 50"/>
          <p:cNvCxnSpPr/>
          <p:nvPr/>
        </p:nvCxnSpPr>
        <p:spPr>
          <a:xfrm>
            <a:off x="5158080" y="6081102"/>
            <a:ext cx="247972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單箭頭接點 51"/>
          <p:cNvCxnSpPr/>
          <p:nvPr/>
        </p:nvCxnSpPr>
        <p:spPr>
          <a:xfrm flipH="1" flipV="1">
            <a:off x="5728935" y="4150675"/>
            <a:ext cx="1" cy="239279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單箭頭接點 52"/>
          <p:cNvCxnSpPr/>
          <p:nvPr/>
        </p:nvCxnSpPr>
        <p:spPr>
          <a:xfrm flipV="1">
            <a:off x="5728935" y="5796465"/>
            <a:ext cx="859188" cy="284638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單箭頭接點 53"/>
          <p:cNvCxnSpPr/>
          <p:nvPr/>
        </p:nvCxnSpPr>
        <p:spPr>
          <a:xfrm flipV="1">
            <a:off x="5742737" y="4537889"/>
            <a:ext cx="415792" cy="1529502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文字方塊 54"/>
          <p:cNvSpPr txBox="1"/>
          <p:nvPr/>
        </p:nvSpPr>
        <p:spPr>
          <a:xfrm>
            <a:off x="6498611" y="5633061"/>
            <a:ext cx="805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(</a:t>
            </a:r>
            <a:r>
              <a:rPr lang="en-US" altLang="zh-TW" dirty="0" err="1"/>
              <a:t>a,b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56" name="文字方塊 55"/>
          <p:cNvSpPr txBox="1"/>
          <p:nvPr/>
        </p:nvSpPr>
        <p:spPr>
          <a:xfrm>
            <a:off x="5782211" y="4160323"/>
            <a:ext cx="805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(</a:t>
            </a:r>
            <a:r>
              <a:rPr lang="en-US" altLang="zh-TW" dirty="0" err="1"/>
              <a:t>c,d</a:t>
            </a:r>
            <a:r>
              <a:rPr lang="en-US" altLang="zh-TW" dirty="0"/>
              <a:t>)</a:t>
            </a:r>
            <a:endParaRPr lang="zh-TW" altLang="en-US" dirty="0"/>
          </a:p>
        </p:txBody>
      </p:sp>
      <p:cxnSp>
        <p:nvCxnSpPr>
          <p:cNvPr id="57" name="直線單箭頭接點 56"/>
          <p:cNvCxnSpPr/>
          <p:nvPr/>
        </p:nvCxnSpPr>
        <p:spPr>
          <a:xfrm flipV="1">
            <a:off x="6594454" y="5115888"/>
            <a:ext cx="710069" cy="68416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單箭頭接點 58"/>
          <p:cNvCxnSpPr/>
          <p:nvPr/>
        </p:nvCxnSpPr>
        <p:spPr>
          <a:xfrm flipV="1">
            <a:off x="5828499" y="5138582"/>
            <a:ext cx="1420629" cy="856374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單箭頭接點 59"/>
          <p:cNvCxnSpPr/>
          <p:nvPr/>
        </p:nvCxnSpPr>
        <p:spPr>
          <a:xfrm flipV="1">
            <a:off x="6195197" y="3690126"/>
            <a:ext cx="1420629" cy="856374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單箭頭接點 60"/>
          <p:cNvCxnSpPr/>
          <p:nvPr/>
        </p:nvCxnSpPr>
        <p:spPr>
          <a:xfrm flipV="1">
            <a:off x="7266416" y="3597733"/>
            <a:ext cx="415792" cy="1529502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單箭頭接點 63"/>
          <p:cNvCxnSpPr/>
          <p:nvPr/>
        </p:nvCxnSpPr>
        <p:spPr>
          <a:xfrm flipV="1">
            <a:off x="6084474" y="4348644"/>
            <a:ext cx="859188" cy="284638"/>
          </a:xfrm>
          <a:prstGeom prst="straightConnector1">
            <a:avLst/>
          </a:prstGeom>
          <a:ln w="38100">
            <a:solidFill>
              <a:srgbClr val="0000F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單箭頭接點 64"/>
          <p:cNvCxnSpPr/>
          <p:nvPr/>
        </p:nvCxnSpPr>
        <p:spPr>
          <a:xfrm flipV="1">
            <a:off x="6949993" y="3668067"/>
            <a:ext cx="710069" cy="684164"/>
          </a:xfrm>
          <a:prstGeom prst="straightConnector1">
            <a:avLst/>
          </a:prstGeom>
          <a:ln w="381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單箭頭接點 65"/>
          <p:cNvCxnSpPr/>
          <p:nvPr/>
        </p:nvCxnSpPr>
        <p:spPr>
          <a:xfrm flipV="1">
            <a:off x="6516913" y="4345608"/>
            <a:ext cx="415792" cy="1529502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單箭頭接點 67"/>
          <p:cNvCxnSpPr/>
          <p:nvPr/>
        </p:nvCxnSpPr>
        <p:spPr>
          <a:xfrm flipH="1" flipV="1">
            <a:off x="5868997" y="3476240"/>
            <a:ext cx="528948" cy="165099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單箭頭接點 69"/>
          <p:cNvCxnSpPr/>
          <p:nvPr/>
        </p:nvCxnSpPr>
        <p:spPr>
          <a:xfrm flipV="1">
            <a:off x="7122143" y="3377792"/>
            <a:ext cx="852067" cy="142037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字方塊 32"/>
          <p:cNvSpPr txBox="1"/>
          <p:nvPr/>
        </p:nvSpPr>
        <p:spPr>
          <a:xfrm>
            <a:off x="7242575" y="4991964"/>
            <a:ext cx="1247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(</a:t>
            </a:r>
            <a:r>
              <a:rPr lang="en-US" altLang="zh-TW" dirty="0" err="1"/>
              <a:t>a+a</a:t>
            </a:r>
            <a:r>
              <a:rPr lang="en-US" altLang="zh-TW" dirty="0"/>
              <a:t>’,</a:t>
            </a:r>
            <a:r>
              <a:rPr lang="en-US" altLang="zh-TW" dirty="0" err="1"/>
              <a:t>b+b</a:t>
            </a:r>
            <a:r>
              <a:rPr lang="en-US" altLang="zh-TW" dirty="0"/>
              <a:t>’)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2455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Three Basic Properties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Basic Property 3:</a:t>
            </a:r>
          </a:p>
          <a:p>
            <a:pPr lvl="1"/>
            <a:r>
              <a:rPr lang="en-US" altLang="zh-TW" sz="2800" dirty="0"/>
              <a:t>Determinant is “linear” for each row</a:t>
            </a:r>
          </a:p>
          <a:p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851916" y="2762716"/>
            <a:ext cx="7440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Subtract k x row </a:t>
            </a:r>
            <a:r>
              <a:rPr lang="en-US" altLang="zh-TW" sz="2400" dirty="0" err="1"/>
              <a:t>i</a:t>
            </a:r>
            <a:r>
              <a:rPr lang="en-US" altLang="zh-TW" sz="2400" dirty="0"/>
              <a:t> from row j (elementary row operation)</a:t>
            </a:r>
            <a:endParaRPr lang="zh-TW" altLang="en-US" sz="24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4768215" y="3221194"/>
            <a:ext cx="3858768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Determinant doesn’t change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806697" y="3564743"/>
                <a:ext cx="3177024" cy="6233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𝑘𝑎</m:t>
                                    </m:r>
                                  </m:e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𝑘𝑏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697" y="3564743"/>
                <a:ext cx="3177024" cy="62337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1970271" y="4580169"/>
                <a:ext cx="4957511" cy="6233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𝑘𝑎</m:t>
                                    </m:r>
                                  </m:e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𝑘𝑏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0271" y="4580169"/>
                <a:ext cx="4957511" cy="62337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1983004" y="5624238"/>
                <a:ext cx="4329134" cy="6233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𝑘𝑑𝑒𝑡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3004" y="5624238"/>
                <a:ext cx="4329134" cy="62337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6419841" y="5624238"/>
                <a:ext cx="2095509" cy="6233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9841" y="5624238"/>
                <a:ext cx="2095509" cy="62337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字方塊 12"/>
          <p:cNvSpPr txBox="1"/>
          <p:nvPr/>
        </p:nvSpPr>
        <p:spPr>
          <a:xfrm>
            <a:off x="744213" y="4540764"/>
            <a:ext cx="1301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i="1" u="sng" dirty="0">
                <a:solidFill>
                  <a:srgbClr val="0000FF"/>
                </a:solidFill>
              </a:rPr>
              <a:t>3-b</a:t>
            </a:r>
            <a:endParaRPr lang="zh-TW" altLang="en-US" sz="2800" b="1" i="1" u="sng" dirty="0">
              <a:solidFill>
                <a:srgbClr val="0000FF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744212" y="5658835"/>
            <a:ext cx="1301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i="1" u="sng" dirty="0">
                <a:solidFill>
                  <a:srgbClr val="0000FF"/>
                </a:solidFill>
              </a:rPr>
              <a:t>3-a</a:t>
            </a:r>
            <a:endParaRPr lang="zh-TW" altLang="en-US" sz="2800" b="1" i="1" u="sng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74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/>
      <p:bldP spid="12" grpId="0"/>
      <p:bldP spid="14" grpId="0"/>
      <p:bldP spid="16" grpId="0"/>
      <p:bldP spid="13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b="1" dirty="0"/>
              <a:t>Formulas </a:t>
            </a:r>
            <a:r>
              <a:rPr lang="en-US" altLang="zh-TW" b="1" dirty="0" smtClean="0"/>
              <a:t>Again</a:t>
            </a:r>
            <a:r>
              <a:rPr lang="en-US" altLang="zh-TW" dirty="0" smtClean="0"/>
              <a:t>*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42466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274902" y="505503"/>
                <a:ext cx="2832635" cy="9775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altLang="zh-TW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det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0" lang="en-US" altLang="zh-TW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TW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kumimoji="0" lang="en-US" altLang="zh-TW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kumimoji="0" lang="en-US" altLang="zh-TW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TW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kumimoji="0" lang="en-US" altLang="zh-TW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1</m:t>
                                    </m:r>
                                    <m:r>
                                      <a:rPr kumimoji="0" lang="en-US" altLang="zh-TW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kumimoji="0" lang="en-US" altLang="zh-TW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TW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kumimoji="0" lang="en-US" altLang="zh-TW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1</m:t>
                                    </m:r>
                                    <m:r>
                                      <a:rPr kumimoji="0" lang="en-US" altLang="zh-TW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altLang="zh-TW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TW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kumimoji="0" lang="en-US" altLang="zh-TW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  <m:r>
                                      <a:rPr kumimoji="0" lang="en-US" altLang="zh-TW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kumimoji="0" lang="en-US" altLang="zh-TW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TW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kumimoji="0" lang="en-US" altLang="zh-TW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kumimoji="0" lang="en-US" altLang="zh-TW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TW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kumimoji="0" lang="en-US" altLang="zh-TW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altLang="zh-TW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TW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kumimoji="0" lang="en-US" altLang="zh-TW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3</m:t>
                                    </m:r>
                                    <m:r>
                                      <a:rPr kumimoji="0" lang="en-US" altLang="zh-TW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kumimoji="0" lang="en-US" altLang="zh-TW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TW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kumimoji="0" lang="en-US" altLang="zh-TW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kumimoji="0" lang="en-US" altLang="zh-TW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TW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kumimoji="0" lang="en-US" altLang="zh-TW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902" y="505503"/>
                <a:ext cx="2832635" cy="97757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0" y="1986891"/>
                <a:ext cx="3052887" cy="11738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TW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det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0" lang="en-US" altLang="zh-TW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TW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kumimoji="0" lang="en-US" altLang="zh-TW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kumimoji="0" lang="en-US" altLang="zh-TW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en-US" altLang="zh-TW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kumimoji="0" lang="en-US" altLang="zh-TW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TW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kumimoji="0" lang="en-US" altLang="zh-TW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kumimoji="0" lang="en-US" altLang="zh-TW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en-US" altLang="zh-TW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kumimoji="0" lang="en-US" altLang="zh-TW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TW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kumimoji="0" lang="en-US" altLang="zh-TW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986891"/>
                <a:ext cx="3052887" cy="11738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3005289" y="2012506"/>
                <a:ext cx="2967415" cy="11738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altLang="zh-TW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det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0" lang="en-US" altLang="zh-TW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TW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kumimoji="0" lang="en-US" altLang="zh-TW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kumimoji="0" lang="en-US" altLang="zh-TW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en-US" altLang="zh-TW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en-US" altLang="zh-TW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kumimoji="0" lang="en-US" altLang="zh-TW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TW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kumimoji="0" lang="en-US" altLang="zh-TW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kumimoji="0" lang="en-US" altLang="zh-TW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kumimoji="0" lang="en-US" altLang="zh-TW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TW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kumimoji="0" lang="en-US" altLang="zh-TW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kumimoji="0" lang="en-US" altLang="zh-TW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5289" y="2012506"/>
                <a:ext cx="2967415" cy="11738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6014517" y="1969574"/>
                <a:ext cx="2967415" cy="11738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altLang="zh-TW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det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altLang="zh-TW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kumimoji="0" lang="en-US" altLang="zh-TW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TW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kumimoji="0" lang="en-US" altLang="zh-TW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1</m:t>
                                    </m:r>
                                    <m:r>
                                      <a:rPr kumimoji="0" lang="en-US" altLang="zh-TW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kumimoji="0" lang="en-US" altLang="zh-TW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altLang="zh-TW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TW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kumimoji="0" lang="en-US" altLang="zh-TW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  <m:r>
                                      <a:rPr kumimoji="0" lang="en-US" altLang="zh-TW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kumimoji="0" lang="en-US" altLang="zh-TW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en-US" altLang="zh-TW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en-US" altLang="zh-TW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kumimoji="0" lang="en-US" altLang="zh-TW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TW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kumimoji="0" lang="en-US" altLang="zh-TW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4517" y="1969574"/>
                <a:ext cx="2967415" cy="117384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3035884" y="3853689"/>
                <a:ext cx="2967415" cy="11738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altLang="zh-TW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det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altLang="zh-TW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en-US" altLang="zh-TW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kumimoji="0" lang="en-US" altLang="zh-TW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TW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kumimoji="0" lang="en-US" altLang="zh-TW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1</m:t>
                                    </m:r>
                                    <m:r>
                                      <a:rPr kumimoji="0" lang="en-US" altLang="zh-TW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altLang="zh-TW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TW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kumimoji="0" lang="en-US" altLang="zh-TW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  <m:r>
                                      <a:rPr kumimoji="0" lang="en-US" altLang="zh-TW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kumimoji="0" lang="en-US" altLang="zh-TW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en-US" altLang="zh-TW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kumimoji="0" lang="en-US" altLang="zh-TW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TW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kumimoji="0" lang="en-US" altLang="zh-TW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kumimoji="0" lang="en-US" altLang="zh-TW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5884" y="3853689"/>
                <a:ext cx="2967415" cy="117384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6081843" y="3930600"/>
                <a:ext cx="2967415" cy="11738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altLang="zh-TW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det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altLang="zh-TW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en-US" altLang="zh-TW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kumimoji="0" lang="en-US" altLang="zh-TW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TW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kumimoji="0" lang="en-US" altLang="zh-TW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1</m:t>
                                    </m:r>
                                    <m:r>
                                      <a:rPr kumimoji="0" lang="en-US" altLang="zh-TW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kumimoji="0" lang="en-US" altLang="zh-TW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kumimoji="0" lang="en-US" altLang="zh-TW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TW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kumimoji="0" lang="en-US" altLang="zh-TW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kumimoji="0" lang="en-US" altLang="zh-TW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altLang="zh-TW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TW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kumimoji="0" lang="en-US" altLang="zh-TW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3</m:t>
                                    </m:r>
                                    <m:r>
                                      <a:rPr kumimoji="0" lang="en-US" altLang="zh-TW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kumimoji="0" lang="en-US" altLang="zh-TW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en-US" altLang="zh-TW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1843" y="3930600"/>
                <a:ext cx="2967415" cy="117384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599843" y="3181548"/>
                <a:ext cx="163294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e>
                        <m:sub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kumimoji="0" lang="en-US" altLang="zh-TW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e>
                        <m:sub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kumimoji="0" lang="en-US" altLang="zh-TW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e>
                        <m:sub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843" y="3181548"/>
                <a:ext cx="1632948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3461121" y="3173134"/>
                <a:ext cx="190064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e>
                        <m:sub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kumimoji="0" lang="en-US" altLang="zh-TW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e>
                        <m:sub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kumimoji="0" lang="en-US" altLang="zh-TW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e>
                        <m:sub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1121" y="3173134"/>
                <a:ext cx="1900649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6402026" y="3106123"/>
                <a:ext cx="190064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e>
                        <m:sub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kumimoji="0" lang="en-US" altLang="zh-TW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e>
                        <m:sub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kumimoji="0" lang="en-US" altLang="zh-TW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e>
                        <m:sub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2026" y="3106123"/>
                <a:ext cx="1900649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633792" y="5005132"/>
                <a:ext cx="163294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e>
                        <m:sub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kumimoji="0" lang="en-US" altLang="zh-TW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e>
                        <m:sub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kumimoji="0" lang="en-US" altLang="zh-TW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e>
                        <m:sub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792" y="5005132"/>
                <a:ext cx="1632948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3594971" y="5027536"/>
                <a:ext cx="163294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e>
                        <m:sub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kumimoji="0" lang="en-US" altLang="zh-TW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e>
                        <m:sub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kumimoji="0" lang="en-US" altLang="zh-TW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e>
                        <m:sub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4971" y="5027536"/>
                <a:ext cx="1632948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6556150" y="5067150"/>
                <a:ext cx="1900649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e>
                        <m:sub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kumimoji="0" lang="en-US" altLang="zh-TW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e>
                        <m:sub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kumimoji="0" lang="en-US" altLang="zh-TW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e>
                        <m:sub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6150" y="5067150"/>
                <a:ext cx="1900649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50502" y="3786801"/>
                <a:ext cx="2967415" cy="11738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altLang="zh-TW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det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altLang="zh-TW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kumimoji="0" lang="en-US" altLang="zh-TW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TW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kumimoji="0" lang="en-US" altLang="zh-TW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1</m:t>
                                    </m:r>
                                    <m:r>
                                      <a:rPr kumimoji="0" lang="en-US" altLang="zh-TW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kumimoji="0" lang="en-US" altLang="zh-TW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en-US" altLang="zh-TW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kumimoji="0" lang="en-US" altLang="zh-TW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TW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kumimoji="0" lang="en-US" altLang="zh-TW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altLang="zh-TW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TW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kumimoji="0" lang="en-US" altLang="zh-TW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3</m:t>
                                    </m:r>
                                    <m:r>
                                      <a:rPr kumimoji="0" lang="en-US" altLang="zh-TW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kumimoji="0" lang="en-US" altLang="zh-TW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en-US" altLang="zh-TW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02" y="3786801"/>
                <a:ext cx="2967415" cy="117384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字方塊 16"/>
          <p:cNvSpPr txBox="1"/>
          <p:nvPr/>
        </p:nvSpPr>
        <p:spPr>
          <a:xfrm>
            <a:off x="3956143" y="404071"/>
            <a:ext cx="43222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3! matrices have non-zero rows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1595912" y="5622937"/>
            <a:ext cx="6517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Pick an element at each row,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but they cannot be in the same column.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942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Formula from Three Properties</a:t>
            </a:r>
            <a:br>
              <a:rPr lang="en-US" altLang="zh-TW" dirty="0"/>
            </a:br>
            <a:r>
              <a:rPr lang="en-US" altLang="zh-TW" sz="3600" dirty="0">
                <a:solidFill>
                  <a:srgbClr val="0000FF"/>
                </a:solidFill>
              </a:rPr>
              <a:t>(Leibniz Formula)</a:t>
            </a:r>
            <a:endParaRPr lang="zh-TW" altLang="en-US" sz="3600" dirty="0">
              <a:solidFill>
                <a:srgbClr val="0000FF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Given an n x n matrix A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2557169" y="2698046"/>
                <a:ext cx="434612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𝑑𝑒𝑡</m:t>
                      </m:r>
                      <m:d>
                        <m:dPr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𝐴</m:t>
                          </m:r>
                        </m:e>
                      </m:d>
                      <m:r>
                        <a:rPr lang="en-US" altLang="zh-TW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𝑠𝑢𝑚</m:t>
                      </m:r>
                      <m:r>
                        <a:rPr lang="en-US" altLang="zh-TW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altLang="zh-TW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zh-TW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! </m:t>
                      </m:r>
                      <m:r>
                        <a:rPr lang="en-US" altLang="zh-TW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𝑡𝑒𝑟𝑚𝑠</m:t>
                      </m:r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7169" y="2698046"/>
                <a:ext cx="4346125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4796094" y="3263869"/>
                <a:ext cx="2740366" cy="4692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e>
                        <m:sub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  <m:r>
                            <a:rPr kumimoji="0" lang="zh-TW" alt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𝛼</m:t>
                          </m:r>
                        </m:sub>
                      </m:sSub>
                      <m:sSub>
                        <m:sSubPr>
                          <m:ctrlPr>
                            <a:rPr kumimoji="0" lang="en-US" altLang="zh-TW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e>
                        <m:sub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  <m:r>
                            <a:rPr kumimoji="0" lang="zh-TW" alt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𝛽</m:t>
                          </m:r>
                        </m:sub>
                      </m:sSub>
                      <m:sSub>
                        <m:sSubPr>
                          <m:ctrlPr>
                            <a:rPr kumimoji="0" lang="en-US" altLang="zh-TW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e>
                        <m:sub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  <m:r>
                            <a:rPr kumimoji="0" lang="zh-TW" alt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𝛾</m:t>
                          </m:r>
                        </m:sub>
                      </m:sSub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⋯</m:t>
                      </m:r>
                      <m:sSub>
                        <m:sSubPr>
                          <m:ctrlPr>
                            <a:rPr kumimoji="0" lang="en-US" altLang="zh-TW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e>
                        <m:sub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  <m:r>
                            <a:rPr kumimoji="0" lang="zh-TW" alt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𝜔</m:t>
                          </m:r>
                        </m:sub>
                      </m:sSub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6094" y="3263869"/>
                <a:ext cx="2740366" cy="4692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字方塊 8"/>
          <p:cNvSpPr txBox="1"/>
          <p:nvPr/>
        </p:nvSpPr>
        <p:spPr>
          <a:xfrm>
            <a:off x="5005162" y="4267846"/>
            <a:ext cx="2573562" cy="95410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permutation of 1,2, …, n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414265" y="3263869"/>
            <a:ext cx="342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Format of each term: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378482" y="4267846"/>
            <a:ext cx="2917371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Find an element in each row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3" name="直線接點 12"/>
          <p:cNvCxnSpPr/>
          <p:nvPr/>
        </p:nvCxnSpPr>
        <p:spPr>
          <a:xfrm>
            <a:off x="4993611" y="3733165"/>
            <a:ext cx="180369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5525773" y="3741983"/>
            <a:ext cx="180369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6076092" y="3733165"/>
            <a:ext cx="180369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7074312" y="3733165"/>
            <a:ext cx="180369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>
            <a:off x="5209462" y="3733165"/>
            <a:ext cx="180369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>
            <a:off x="5741624" y="3741983"/>
            <a:ext cx="180369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>
            <a:off x="6291943" y="3733165"/>
            <a:ext cx="180369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>
            <a:off x="7290163" y="3733165"/>
            <a:ext cx="180369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6" name="Picture 8" descr="Linear Algebra: #14 Leibniz Formula equation pic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30" y="5372683"/>
            <a:ext cx="4651332" cy="109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字方塊 7"/>
          <p:cNvSpPr txBox="1"/>
          <p:nvPr/>
        </p:nvSpPr>
        <p:spPr>
          <a:xfrm>
            <a:off x="5389831" y="5480902"/>
            <a:ext cx="37232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sign(</a:t>
            </a:r>
            <a:r>
              <a:rPr lang="el-GR" altLang="zh-TW" sz="2400" dirty="0"/>
              <a:t>σ</a:t>
            </a:r>
            <a:r>
              <a:rPr lang="en-US" altLang="zh-TW" sz="2400" dirty="0"/>
              <a:t>)= (-1)</a:t>
            </a:r>
            <a:r>
              <a:rPr lang="en-US" altLang="zh-TW" sz="2400" baseline="30000" dirty="0"/>
              <a:t>S(</a:t>
            </a:r>
            <a:r>
              <a:rPr lang="el-GR" altLang="zh-TW" sz="2400" baseline="30000" dirty="0"/>
              <a:t>σ</a:t>
            </a:r>
            <a:r>
              <a:rPr lang="en-US" altLang="zh-TW" sz="2400" baseline="30000" dirty="0"/>
              <a:t>)</a:t>
            </a:r>
            <a:r>
              <a:rPr lang="en-US" altLang="zh-TW" sz="2400" dirty="0"/>
              <a:t>, S(</a:t>
            </a:r>
            <a:r>
              <a:rPr lang="el-GR" altLang="zh-TW" sz="2400" dirty="0"/>
              <a:t>σ</a:t>
            </a:r>
            <a:r>
              <a:rPr lang="en-US" altLang="zh-TW" sz="2400" dirty="0"/>
              <a:t>) is the number of “reverse pairs”.</a:t>
            </a:r>
          </a:p>
          <a:p>
            <a:r>
              <a:rPr lang="en-US" altLang="zh-TW" sz="2400" dirty="0"/>
              <a:t>1342  -&gt;   (3,2), (4,2)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6155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 animBg="1"/>
      <p:bldP spid="10" grpId="0"/>
      <p:bldP spid="11" grpId="0" animBg="1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b="1" dirty="0"/>
              <a:t>Cramer’s </a:t>
            </a:r>
            <a:r>
              <a:rPr lang="en-US" altLang="zh-TW" b="1" dirty="0" smtClean="0"/>
              <a:t>Rule</a:t>
            </a:r>
            <a:r>
              <a:rPr lang="en-US" altLang="zh-TW" dirty="0" smtClean="0"/>
              <a:t>*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zh-TW" altLang="en-US" sz="4400" dirty="0">
              <a:solidFill>
                <a:srgbClr val="0000FF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8001000" y="6488667"/>
            <a:ext cx="1082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Chap. 3.2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2790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Formula for A</a:t>
            </a:r>
            <a:r>
              <a:rPr lang="en-US" altLang="zh-TW" baseline="30000" dirty="0"/>
              <a:t>-1</a:t>
            </a:r>
            <a:endParaRPr lang="zh-TW" altLang="en-US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𝑑𝑒𝑡</m:t>
                        </m:r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den>
                    </m:f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zh-TW" alt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𝑑𝑒𝑡</m:t>
                    </m:r>
                    <m:d>
                      <m:d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altLang="zh-TW" sz="2800" dirty="0"/>
                  <a:t>: scalar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zh-TW" sz="2800" dirty="0"/>
                  <a:t>: cofactors of A</a:t>
                </a:r>
                <a:r>
                  <a:rPr lang="zh-TW" altLang="en-US" sz="2800" dirty="0"/>
                  <a:t> </a:t>
                </a:r>
                <a:r>
                  <a:rPr lang="en-US" altLang="zh-TW" sz="2800" dirty="0"/>
                  <a:t>(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zh-TW" sz="2800" dirty="0"/>
                  <a:t> has the same size as A, so does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altLang="zh-TW" sz="2800" dirty="0"/>
                  <a:t>)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zh-TW" altLang="en-US" sz="2800" dirty="0"/>
                  <a:t> </a:t>
                </a:r>
                <a:r>
                  <a:rPr lang="en-US" altLang="zh-TW" sz="2800" dirty="0"/>
                  <a:t>is </a:t>
                </a:r>
                <a:r>
                  <a:rPr lang="en-US" altLang="zh-TW" sz="2800" dirty="0" err="1">
                    <a:solidFill>
                      <a:srgbClr val="FF0000"/>
                    </a:solidFill>
                  </a:rPr>
                  <a:t>adjugate</a:t>
                </a:r>
                <a:r>
                  <a:rPr lang="en-US" altLang="zh-TW" sz="2800" dirty="0">
                    <a:solidFill>
                      <a:srgbClr val="FF0000"/>
                    </a:solidFill>
                  </a:rPr>
                  <a:t> of A </a:t>
                </a:r>
                <a:r>
                  <a:rPr lang="en-US" altLang="zh-TW" sz="2800" dirty="0"/>
                  <a:t>(</a:t>
                </a:r>
                <a:r>
                  <a:rPr lang="en-US" altLang="zh-TW" sz="2800" dirty="0" err="1">
                    <a:solidFill>
                      <a:srgbClr val="FF0000"/>
                    </a:solidFill>
                  </a:rPr>
                  <a:t>adj</a:t>
                </a:r>
                <a:r>
                  <a:rPr lang="en-US" altLang="zh-TW" sz="2800" dirty="0">
                    <a:solidFill>
                      <a:srgbClr val="FF0000"/>
                    </a:solidFill>
                  </a:rPr>
                  <a:t> A, </a:t>
                </a:r>
                <a:r>
                  <a:rPr lang="zh-TW" altLang="en-US" sz="280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伴隨矩陣</a:t>
                </a:r>
                <a:r>
                  <a:rPr lang="en-US" altLang="zh-TW" sz="2800" dirty="0"/>
                  <a:t>)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5086765" y="1536839"/>
                <a:ext cx="3075009" cy="11405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80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⋱</m:t>
                              </m:r>
                            </m:e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𝑛𝑛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zh-TW" altLang="en-US" sz="2800" dirty="0"/>
                  <a:t> </a:t>
                </a: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6765" y="1536839"/>
                <a:ext cx="3075009" cy="114050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1036369" y="4564749"/>
                <a:ext cx="1751633" cy="7157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369" y="4564749"/>
                <a:ext cx="1751633" cy="71570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1036494" y="5484748"/>
                <a:ext cx="116717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494" y="5484748"/>
                <a:ext cx="1167179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3355667" y="4401715"/>
                <a:ext cx="2182008" cy="7221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5667" y="4401715"/>
                <a:ext cx="2182008" cy="72218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3654082" y="5097270"/>
                <a:ext cx="1883593" cy="7155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4082" y="5097270"/>
                <a:ext cx="1883593" cy="71558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3216344" y="5946414"/>
                <a:ext cx="61337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6344" y="5946414"/>
                <a:ext cx="613373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3654082" y="5819455"/>
                <a:ext cx="1883593" cy="7155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4082" y="5819455"/>
                <a:ext cx="1883593" cy="71558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5784885" y="5390594"/>
                <a:ext cx="2977675" cy="7863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𝑎𝑑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𝑏𝑐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4885" y="5390594"/>
                <a:ext cx="2977675" cy="78636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6032095" y="4761155"/>
                <a:ext cx="75225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2095" y="4761155"/>
                <a:ext cx="752257" cy="46166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1321152" y="6073371"/>
                <a:ext cx="161108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𝑎𝑑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𝑏𝑐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1152" y="6073371"/>
                <a:ext cx="1611082" cy="46166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389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Formula for A</a:t>
            </a:r>
            <a:r>
              <a:rPr lang="en-US" altLang="zh-TW" baseline="30000" dirty="0"/>
              <a:t>-1</a:t>
            </a:r>
            <a:endParaRPr lang="zh-TW" altLang="en-US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TW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TW" dirty="0"/>
                  <a:t>?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5382068" y="592724"/>
                <a:ext cx="2675220" cy="870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𝑑𝑒𝑡</m:t>
                          </m:r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den>
                      </m:f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2068" y="592724"/>
                <a:ext cx="2675220" cy="87036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909049" y="3392095"/>
                <a:ext cx="714823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𝑎𝑒𝑖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𝑏𝑓𝑔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𝑐𝑑h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𝑐𝑒𝑔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𝑏𝑑𝑖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𝑎𝑓h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049" y="3392095"/>
                <a:ext cx="7148239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1076398" y="5071726"/>
                <a:ext cx="67980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398" y="5071726"/>
                <a:ext cx="679801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左中括弧 4"/>
          <p:cNvSpPr/>
          <p:nvPr/>
        </p:nvSpPr>
        <p:spPr>
          <a:xfrm>
            <a:off x="2051547" y="4055607"/>
            <a:ext cx="381000" cy="2571750"/>
          </a:xfrm>
          <a:prstGeom prst="lef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左中括弧 7"/>
          <p:cNvSpPr/>
          <p:nvPr/>
        </p:nvSpPr>
        <p:spPr>
          <a:xfrm flipH="1">
            <a:off x="7404597" y="4001294"/>
            <a:ext cx="381000" cy="2571750"/>
          </a:xfrm>
          <a:prstGeom prst="lef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2429736" y="4224197"/>
                <a:ext cx="2981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9736" y="4224197"/>
                <a:ext cx="298159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20833" r="-22917" b="-49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4131726" y="5123419"/>
                <a:ext cx="2981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1726" y="5123419"/>
                <a:ext cx="298159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20408" r="-20408" b="-49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6171997" y="6237148"/>
                <a:ext cx="2981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1997" y="6237148"/>
                <a:ext cx="298159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20408" r="-20408" b="-49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2374780" y="6044565"/>
                <a:ext cx="2981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4780" y="6044565"/>
                <a:ext cx="298159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20833" r="-22917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6086417" y="4243469"/>
                <a:ext cx="2981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6417" y="4243469"/>
                <a:ext cx="298159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20408" r="-20408" b="-49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4131726" y="4219973"/>
                <a:ext cx="2981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1726" y="4219973"/>
                <a:ext cx="298159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6122" r="-408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2372657" y="5060226"/>
                <a:ext cx="2981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2657" y="5060226"/>
                <a:ext cx="298159" cy="369332"/>
              </a:xfrm>
              <a:prstGeom prst="rect">
                <a:avLst/>
              </a:prstGeom>
              <a:blipFill rotWithShape="0">
                <a:blip r:embed="rId13"/>
                <a:stretch>
                  <a:fillRect l="-4082" r="-612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6095284" y="5102503"/>
                <a:ext cx="2981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284" y="5102503"/>
                <a:ext cx="298159" cy="369332"/>
              </a:xfrm>
              <a:prstGeom prst="rect">
                <a:avLst/>
              </a:prstGeom>
              <a:blipFill rotWithShape="0">
                <a:blip r:embed="rId14"/>
                <a:stretch>
                  <a:fillRect l="-6122" r="-408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4163148" y="6074688"/>
                <a:ext cx="2981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3148" y="6074688"/>
                <a:ext cx="298159" cy="369332"/>
              </a:xfrm>
              <a:prstGeom prst="rect">
                <a:avLst/>
              </a:prstGeom>
              <a:blipFill rotWithShape="0">
                <a:blip r:embed="rId15"/>
                <a:stretch>
                  <a:fillRect l="-6122" r="-408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2787304" y="4125776"/>
                <a:ext cx="929935" cy="6435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7304" y="4125776"/>
                <a:ext cx="929935" cy="643509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4538375" y="4112703"/>
                <a:ext cx="947119" cy="6958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8375" y="4112703"/>
                <a:ext cx="947119" cy="695896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6490069" y="4147235"/>
                <a:ext cx="947119" cy="6958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0069" y="4147235"/>
                <a:ext cx="947119" cy="695896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2795249" y="4975515"/>
                <a:ext cx="929935" cy="6435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5249" y="4975515"/>
                <a:ext cx="929935" cy="643509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4546320" y="4962442"/>
                <a:ext cx="917815" cy="6192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6320" y="4962442"/>
                <a:ext cx="917815" cy="619272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6498014" y="4996974"/>
                <a:ext cx="941603" cy="6880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8014" y="4996974"/>
                <a:ext cx="941603" cy="688009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2795249" y="5911345"/>
                <a:ext cx="927753" cy="6879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5249" y="5911345"/>
                <a:ext cx="927753" cy="687945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4546320" y="5898272"/>
                <a:ext cx="940834" cy="6192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6320" y="5898272"/>
                <a:ext cx="940834" cy="619208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6498014" y="5932804"/>
                <a:ext cx="936475" cy="6572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8014" y="5932804"/>
                <a:ext cx="936475" cy="657296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035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5" grpId="0" animBg="1"/>
      <p:bldP spid="8" grpId="0" animBg="1"/>
      <p:bldP spid="7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10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Determinants in High School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TW" dirty="0"/>
              <a:t>2 X 2 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zh-TW" dirty="0"/>
              <a:t>3 x 3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1638406" y="2713541"/>
                <a:ext cx="1830437" cy="7271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406" y="2713541"/>
                <a:ext cx="1830437" cy="727187"/>
              </a:xfrm>
              <a:prstGeom prst="rect">
                <a:avLst/>
              </a:prstGeom>
              <a:blipFill>
                <a:blip r:embed="rId2"/>
                <a:stretch>
                  <a:fillRect b="-504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1143281" y="3934508"/>
                <a:ext cx="151458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281" y="3934508"/>
                <a:ext cx="1514582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2778806" y="3927078"/>
                <a:ext cx="50193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𝑎𝑑</m:t>
                      </m:r>
                    </m:oMath>
                  </m:oMathPara>
                </a14:m>
                <a:endParaRPr lang="zh-TW" alt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8806" y="3927078"/>
                <a:ext cx="501932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3283763" y="3927078"/>
                <a:ext cx="71994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𝑏𝑐</m:t>
                      </m:r>
                    </m:oMath>
                  </m:oMathPara>
                </a14:m>
                <a:endParaRPr lang="zh-TW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3763" y="3927078"/>
                <a:ext cx="719941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線接點 10"/>
          <p:cNvCxnSpPr/>
          <p:nvPr/>
        </p:nvCxnSpPr>
        <p:spPr>
          <a:xfrm>
            <a:off x="2461630" y="2798583"/>
            <a:ext cx="919938" cy="64214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 flipV="1">
            <a:off x="2461630" y="2830951"/>
            <a:ext cx="870159" cy="5595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5140960" y="2519745"/>
                <a:ext cx="2862579" cy="11383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0960" y="2519745"/>
                <a:ext cx="2862579" cy="113838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4468411" y="3917980"/>
                <a:ext cx="151458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411" y="3917980"/>
                <a:ext cx="1514582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4892548" y="4465512"/>
                <a:ext cx="116807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zh-TW" alt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2548" y="4465512"/>
                <a:ext cx="1168076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直線接點 18"/>
          <p:cNvCxnSpPr/>
          <p:nvPr/>
        </p:nvCxnSpPr>
        <p:spPr>
          <a:xfrm>
            <a:off x="6035452" y="2541278"/>
            <a:ext cx="1764024" cy="1107939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 flipV="1">
            <a:off x="5986038" y="2607273"/>
            <a:ext cx="1744369" cy="9634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>
            <a:off x="6069364" y="3028883"/>
            <a:ext cx="1036157" cy="65078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/>
          <p:cNvCxnSpPr/>
          <p:nvPr/>
        </p:nvCxnSpPr>
        <p:spPr>
          <a:xfrm>
            <a:off x="6694250" y="2532361"/>
            <a:ext cx="1036157" cy="65078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/>
          <p:cNvCxnSpPr/>
          <p:nvPr/>
        </p:nvCxnSpPr>
        <p:spPr>
          <a:xfrm>
            <a:off x="6011254" y="3436329"/>
            <a:ext cx="440164" cy="27645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/>
          <p:cNvCxnSpPr/>
          <p:nvPr/>
        </p:nvCxnSpPr>
        <p:spPr>
          <a:xfrm>
            <a:off x="7426809" y="2550558"/>
            <a:ext cx="440164" cy="27645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6042871" y="4498179"/>
                <a:ext cx="145206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zh-TW" alt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2871" y="4498179"/>
                <a:ext cx="1452064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7398548" y="4507841"/>
                <a:ext cx="145206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zh-TW" alt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8548" y="4507841"/>
                <a:ext cx="1452064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直線接點 30"/>
          <p:cNvCxnSpPr/>
          <p:nvPr/>
        </p:nvCxnSpPr>
        <p:spPr>
          <a:xfrm flipV="1">
            <a:off x="6035452" y="2574155"/>
            <a:ext cx="984305" cy="5436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接點 32"/>
          <p:cNvCxnSpPr/>
          <p:nvPr/>
        </p:nvCxnSpPr>
        <p:spPr>
          <a:xfrm flipV="1">
            <a:off x="6749935" y="2992521"/>
            <a:ext cx="1011261" cy="5585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接點 34"/>
          <p:cNvCxnSpPr/>
          <p:nvPr/>
        </p:nvCxnSpPr>
        <p:spPr>
          <a:xfrm flipV="1">
            <a:off x="7468786" y="3392860"/>
            <a:ext cx="348095" cy="1922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/>
          <p:cNvCxnSpPr/>
          <p:nvPr/>
        </p:nvCxnSpPr>
        <p:spPr>
          <a:xfrm flipV="1">
            <a:off x="6002242" y="2598304"/>
            <a:ext cx="348095" cy="1922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7"/>
              <p:cNvSpPr txBox="1"/>
              <p:nvPr/>
            </p:nvSpPr>
            <p:spPr>
              <a:xfrm>
                <a:off x="4624846" y="5035318"/>
                <a:ext cx="145206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TW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zh-TW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文字方塊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4846" y="5035318"/>
                <a:ext cx="1452064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字方塊 38"/>
              <p:cNvSpPr txBox="1"/>
              <p:nvPr/>
            </p:nvSpPr>
            <p:spPr>
              <a:xfrm>
                <a:off x="6042871" y="5052109"/>
                <a:ext cx="145206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TW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zh-TW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文字方塊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2871" y="5052109"/>
                <a:ext cx="1452064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字方塊 39"/>
              <p:cNvSpPr txBox="1"/>
              <p:nvPr/>
            </p:nvSpPr>
            <p:spPr>
              <a:xfrm>
                <a:off x="7398548" y="5061771"/>
                <a:ext cx="145206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TW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zh-TW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文字方塊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8548" y="5061771"/>
                <a:ext cx="1452064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4DF76A54-AAD2-409D-9DB4-501DE262530C}"/>
                  </a:ext>
                </a:extLst>
              </p:cNvPr>
              <p:cNvSpPr txBox="1"/>
              <p:nvPr/>
            </p:nvSpPr>
            <p:spPr>
              <a:xfrm>
                <a:off x="1605424" y="4905055"/>
                <a:ext cx="1839799" cy="11738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4DF76A54-AAD2-409D-9DB4-501DE26253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5424" y="4905055"/>
                <a:ext cx="1839799" cy="117384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2" descr="http://pic.sucaibar.com/pic/201308/17/7f29275bc4.png">
            <a:extLst>
              <a:ext uri="{FF2B5EF4-FFF2-40B4-BE49-F238E27FC236}">
                <a16:creationId xmlns:a16="http://schemas.microsoft.com/office/drawing/2014/main" id="{1E7A1CF6-6F90-46C4-A2F2-5A0AEB128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097" y="5491978"/>
            <a:ext cx="807480" cy="80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直線接點 33">
            <a:extLst>
              <a:ext uri="{FF2B5EF4-FFF2-40B4-BE49-F238E27FC236}">
                <a16:creationId xmlns:a16="http://schemas.microsoft.com/office/drawing/2014/main" id="{22033DB1-D3A8-48FD-9931-3FCCCE576124}"/>
              </a:ext>
            </a:extLst>
          </p:cNvPr>
          <p:cNvCxnSpPr>
            <a:cxnSpLocks/>
          </p:cNvCxnSpPr>
          <p:nvPr/>
        </p:nvCxnSpPr>
        <p:spPr>
          <a:xfrm>
            <a:off x="1714490" y="4890293"/>
            <a:ext cx="1566248" cy="1188609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01BD8357-C83C-42AE-AC25-67FCD03068DF}"/>
              </a:ext>
            </a:extLst>
          </p:cNvPr>
          <p:cNvCxnSpPr>
            <a:cxnSpLocks/>
          </p:cNvCxnSpPr>
          <p:nvPr/>
        </p:nvCxnSpPr>
        <p:spPr>
          <a:xfrm>
            <a:off x="2288383" y="4975131"/>
            <a:ext cx="897827" cy="65988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6891DAE5-0FCC-467B-8073-A597712C73A3}"/>
              </a:ext>
            </a:extLst>
          </p:cNvPr>
          <p:cNvCxnSpPr>
            <a:cxnSpLocks/>
          </p:cNvCxnSpPr>
          <p:nvPr/>
        </p:nvCxnSpPr>
        <p:spPr>
          <a:xfrm>
            <a:off x="1834450" y="5292580"/>
            <a:ext cx="897827" cy="65988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接點 41">
            <a:extLst>
              <a:ext uri="{FF2B5EF4-FFF2-40B4-BE49-F238E27FC236}">
                <a16:creationId xmlns:a16="http://schemas.microsoft.com/office/drawing/2014/main" id="{2A12E545-EB0E-4409-8B9A-6A6B4653BA9F}"/>
              </a:ext>
            </a:extLst>
          </p:cNvPr>
          <p:cNvCxnSpPr>
            <a:cxnSpLocks/>
          </p:cNvCxnSpPr>
          <p:nvPr/>
        </p:nvCxnSpPr>
        <p:spPr>
          <a:xfrm>
            <a:off x="1834449" y="5635456"/>
            <a:ext cx="474946" cy="34907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接點 42">
            <a:extLst>
              <a:ext uri="{FF2B5EF4-FFF2-40B4-BE49-F238E27FC236}">
                <a16:creationId xmlns:a16="http://schemas.microsoft.com/office/drawing/2014/main" id="{0F3E22D3-2C3C-442B-AB71-D86E4B31A9B8}"/>
              </a:ext>
            </a:extLst>
          </p:cNvPr>
          <p:cNvCxnSpPr>
            <a:cxnSpLocks/>
          </p:cNvCxnSpPr>
          <p:nvPr/>
        </p:nvCxnSpPr>
        <p:spPr>
          <a:xfrm>
            <a:off x="2786679" y="5007808"/>
            <a:ext cx="474946" cy="34907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CB6BEAA-C01E-4D89-85F8-0A4AC0118CB7}"/>
              </a:ext>
            </a:extLst>
          </p:cNvPr>
          <p:cNvCxnSpPr>
            <a:cxnSpLocks/>
          </p:cNvCxnSpPr>
          <p:nvPr/>
        </p:nvCxnSpPr>
        <p:spPr>
          <a:xfrm>
            <a:off x="1759596" y="5879825"/>
            <a:ext cx="243262" cy="178791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接點 44">
            <a:extLst>
              <a:ext uri="{FF2B5EF4-FFF2-40B4-BE49-F238E27FC236}">
                <a16:creationId xmlns:a16="http://schemas.microsoft.com/office/drawing/2014/main" id="{0C529303-FAFE-4661-84DF-A700A48FAF59}"/>
              </a:ext>
            </a:extLst>
          </p:cNvPr>
          <p:cNvCxnSpPr>
            <a:cxnSpLocks/>
          </p:cNvCxnSpPr>
          <p:nvPr/>
        </p:nvCxnSpPr>
        <p:spPr>
          <a:xfrm>
            <a:off x="3105767" y="4927216"/>
            <a:ext cx="243262" cy="178791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接點 45">
            <a:extLst>
              <a:ext uri="{FF2B5EF4-FFF2-40B4-BE49-F238E27FC236}">
                <a16:creationId xmlns:a16="http://schemas.microsoft.com/office/drawing/2014/main" id="{4CFDCA20-6F79-4F9E-A8DA-4D87E3813149}"/>
              </a:ext>
            </a:extLst>
          </p:cNvPr>
          <p:cNvCxnSpPr>
            <a:cxnSpLocks/>
          </p:cNvCxnSpPr>
          <p:nvPr/>
        </p:nvCxnSpPr>
        <p:spPr>
          <a:xfrm flipV="1">
            <a:off x="1783096" y="4982280"/>
            <a:ext cx="1520112" cy="9988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接點 47">
            <a:extLst>
              <a:ext uri="{FF2B5EF4-FFF2-40B4-BE49-F238E27FC236}">
                <a16:creationId xmlns:a16="http://schemas.microsoft.com/office/drawing/2014/main" id="{B3B8DD4B-1ED1-4579-87C5-3027CBF1EDA7}"/>
              </a:ext>
            </a:extLst>
          </p:cNvPr>
          <p:cNvCxnSpPr>
            <a:cxnSpLocks/>
          </p:cNvCxnSpPr>
          <p:nvPr/>
        </p:nvCxnSpPr>
        <p:spPr>
          <a:xfrm flipV="1">
            <a:off x="1789454" y="4982280"/>
            <a:ext cx="997225" cy="6721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接點 49">
            <a:extLst>
              <a:ext uri="{FF2B5EF4-FFF2-40B4-BE49-F238E27FC236}">
                <a16:creationId xmlns:a16="http://schemas.microsoft.com/office/drawing/2014/main" id="{609162D0-9D4D-4C28-ADE0-038981A75B92}"/>
              </a:ext>
            </a:extLst>
          </p:cNvPr>
          <p:cNvCxnSpPr>
            <a:cxnSpLocks/>
          </p:cNvCxnSpPr>
          <p:nvPr/>
        </p:nvCxnSpPr>
        <p:spPr>
          <a:xfrm flipV="1">
            <a:off x="2159250" y="5294412"/>
            <a:ext cx="997225" cy="6721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A8A9E88B-5FBC-41F3-86C9-B4B9DB36CBEA}"/>
              </a:ext>
            </a:extLst>
          </p:cNvPr>
          <p:cNvCxnSpPr>
            <a:cxnSpLocks/>
          </p:cNvCxnSpPr>
          <p:nvPr/>
        </p:nvCxnSpPr>
        <p:spPr>
          <a:xfrm flipV="1">
            <a:off x="1817806" y="5003563"/>
            <a:ext cx="491589" cy="3313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接點 52">
            <a:extLst>
              <a:ext uri="{FF2B5EF4-FFF2-40B4-BE49-F238E27FC236}">
                <a16:creationId xmlns:a16="http://schemas.microsoft.com/office/drawing/2014/main" id="{62D32737-A875-4434-B244-744DD326F5A4}"/>
              </a:ext>
            </a:extLst>
          </p:cNvPr>
          <p:cNvCxnSpPr>
            <a:cxnSpLocks/>
          </p:cNvCxnSpPr>
          <p:nvPr/>
        </p:nvCxnSpPr>
        <p:spPr>
          <a:xfrm flipV="1">
            <a:off x="2769108" y="5604269"/>
            <a:ext cx="491589" cy="3313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接點 53">
            <a:extLst>
              <a:ext uri="{FF2B5EF4-FFF2-40B4-BE49-F238E27FC236}">
                <a16:creationId xmlns:a16="http://schemas.microsoft.com/office/drawing/2014/main" id="{0BE7E1B1-6A83-4B24-9266-0ACFE2F37433}"/>
              </a:ext>
            </a:extLst>
          </p:cNvPr>
          <p:cNvCxnSpPr>
            <a:cxnSpLocks/>
          </p:cNvCxnSpPr>
          <p:nvPr/>
        </p:nvCxnSpPr>
        <p:spPr>
          <a:xfrm flipV="1">
            <a:off x="3065776" y="5867718"/>
            <a:ext cx="260932" cy="1758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接點 55">
            <a:extLst>
              <a:ext uri="{FF2B5EF4-FFF2-40B4-BE49-F238E27FC236}">
                <a16:creationId xmlns:a16="http://schemas.microsoft.com/office/drawing/2014/main" id="{52833E78-B0CF-4A10-A6E5-80BA53E96E08}"/>
              </a:ext>
            </a:extLst>
          </p:cNvPr>
          <p:cNvCxnSpPr>
            <a:cxnSpLocks/>
          </p:cNvCxnSpPr>
          <p:nvPr/>
        </p:nvCxnSpPr>
        <p:spPr>
          <a:xfrm flipV="1">
            <a:off x="1738036" y="4947375"/>
            <a:ext cx="260932" cy="1758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A83070A1-1792-4B8D-9E38-51878C6CA816}"/>
              </a:ext>
            </a:extLst>
          </p:cNvPr>
          <p:cNvSpPr txBox="1"/>
          <p:nvPr/>
        </p:nvSpPr>
        <p:spPr>
          <a:xfrm>
            <a:off x="8001000" y="6488667"/>
            <a:ext cx="1082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Chap. 3.1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228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5" grpId="0"/>
      <p:bldP spid="16" grpId="0"/>
      <p:bldP spid="17" grpId="0"/>
      <p:bldP spid="28" grpId="0"/>
      <p:bldP spid="29" grpId="0"/>
      <p:bldP spid="38" grpId="0"/>
      <p:bldP spid="39" grpId="0"/>
      <p:bldP spid="40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Formula for A</a:t>
            </a:r>
            <a:r>
              <a:rPr lang="en-US" altLang="zh-TW" baseline="30000" dirty="0"/>
              <a:t>-1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Proof:</a:t>
                </a:r>
                <a:r>
                  <a:rPr lang="zh-TW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𝑑𝑒𝑡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07188" y="2571506"/>
                <a:ext cx="8929624" cy="12270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𝑛𝑛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𝑛𝑛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𝑑𝑒𝑡</m:t>
                                </m:r>
                                <m:d>
                                  <m:d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𝑑𝑒𝑡</m:t>
                                </m:r>
                                <m:d>
                                  <m:d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88" y="2571506"/>
                <a:ext cx="8929624" cy="122706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方塊 4"/>
          <p:cNvSpPr txBox="1"/>
          <p:nvPr/>
        </p:nvSpPr>
        <p:spPr>
          <a:xfrm>
            <a:off x="2996636" y="3715559"/>
            <a:ext cx="1756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transpose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063734" y="4545327"/>
            <a:ext cx="1756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0000FF"/>
                </a:solidFill>
              </a:rPr>
              <a:t>Diagonal: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063734" y="5271444"/>
            <a:ext cx="2389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0000FF"/>
                </a:solidFill>
              </a:rPr>
              <a:t>Not Diagonal: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5382068" y="592724"/>
                <a:ext cx="2675220" cy="870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𝑑𝑒𝑡</m:t>
                          </m:r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den>
                      </m:f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2068" y="592724"/>
                <a:ext cx="2675220" cy="87036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字方塊 9"/>
          <p:cNvSpPr txBox="1"/>
          <p:nvPr/>
        </p:nvSpPr>
        <p:spPr>
          <a:xfrm>
            <a:off x="2819962" y="4545327"/>
            <a:ext cx="4666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By definition of determinants</a:t>
            </a:r>
            <a:endParaRPr lang="zh-TW" altLang="en-US" sz="28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6487887" y="6365674"/>
            <a:ext cx="2796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(Exercise 82, P221)</a:t>
            </a:r>
            <a:endParaRPr lang="zh-TW" altLang="en-US" dirty="0"/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68DF1A00-1821-4DFE-A1C0-6E1650C4E1CD}"/>
              </a:ext>
            </a:extLst>
          </p:cNvPr>
          <p:cNvSpPr/>
          <p:nvPr/>
        </p:nvSpPr>
        <p:spPr>
          <a:xfrm>
            <a:off x="327258" y="2664918"/>
            <a:ext cx="2194560" cy="34778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3973C3D0-0924-4387-BEDE-BD2A499519AC}"/>
              </a:ext>
            </a:extLst>
          </p:cNvPr>
          <p:cNvSpPr/>
          <p:nvPr/>
        </p:nvSpPr>
        <p:spPr>
          <a:xfrm rot="5400000">
            <a:off x="2518871" y="2970951"/>
            <a:ext cx="1186197" cy="58401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6B065B00-8E7E-4814-84CA-6E1EBFFD9238}"/>
              </a:ext>
            </a:extLst>
          </p:cNvPr>
          <p:cNvSpPr/>
          <p:nvPr/>
        </p:nvSpPr>
        <p:spPr>
          <a:xfrm rot="5400000">
            <a:off x="5971092" y="2265367"/>
            <a:ext cx="371589" cy="112309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993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10" grpId="0"/>
      <p:bldP spid="6" grpId="0" animBg="1"/>
      <p:bldP spid="13" grpId="0" animBg="1"/>
      <p:bldP spid="1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5FD58E98-3D36-4550-AFE1-32560E06800D}"/>
                  </a:ext>
                </a:extLst>
              </p:cNvPr>
              <p:cNvSpPr txBox="1"/>
              <p:nvPr/>
            </p:nvSpPr>
            <p:spPr>
              <a:xfrm>
                <a:off x="623331" y="3151709"/>
                <a:ext cx="3087192" cy="11406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𝑛𝑛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5FD58E98-3D36-4550-AFE1-32560E068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31" y="3151709"/>
                <a:ext cx="3087192" cy="11406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E9866AE5-D265-4925-84FF-3E47C6AC67B1}"/>
                  </a:ext>
                </a:extLst>
              </p:cNvPr>
              <p:cNvSpPr txBox="1"/>
              <p:nvPr/>
            </p:nvSpPr>
            <p:spPr>
              <a:xfrm>
                <a:off x="214376" y="1339387"/>
                <a:ext cx="8929624" cy="12270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𝑛𝑛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𝑛𝑛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𝑑𝑒𝑡</m:t>
                                </m:r>
                                <m:d>
                                  <m:d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𝑑𝑒𝑡</m:t>
                                </m:r>
                                <m:d>
                                  <m:d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E9866AE5-D265-4925-84FF-3E47C6AC67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376" y="1339387"/>
                <a:ext cx="8929624" cy="1227067"/>
              </a:xfrm>
              <a:prstGeom prst="rect">
                <a:avLst/>
              </a:prstGeom>
              <a:blipFill>
                <a:blip r:embed="rId3"/>
                <a:stretch>
                  <a:fillRect b="-1044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1620D1D4-E36B-49D7-AE05-4E6F56C522A6}"/>
                  </a:ext>
                </a:extLst>
              </p:cNvPr>
              <p:cNvSpPr txBox="1"/>
              <p:nvPr/>
            </p:nvSpPr>
            <p:spPr>
              <a:xfrm>
                <a:off x="3710523" y="3506613"/>
                <a:ext cx="500015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⋯+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1620D1D4-E36B-49D7-AE05-4E6F56C522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523" y="3506613"/>
                <a:ext cx="5000151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F4D3FCF5-4AFE-462D-81AF-532A11D198E6}"/>
                  </a:ext>
                </a:extLst>
              </p:cNvPr>
              <p:cNvSpPr txBox="1"/>
              <p:nvPr/>
            </p:nvSpPr>
            <p:spPr>
              <a:xfrm>
                <a:off x="623331" y="4905079"/>
                <a:ext cx="3087192" cy="11406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𝑛𝑛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𝑛𝑛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F4D3FCF5-4AFE-462D-81AF-532A11D198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31" y="4905079"/>
                <a:ext cx="3087192" cy="11406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E93ABEDE-E773-4E33-9C53-A19EC95A8040}"/>
                  </a:ext>
                </a:extLst>
              </p:cNvPr>
              <p:cNvSpPr txBox="1"/>
              <p:nvPr/>
            </p:nvSpPr>
            <p:spPr>
              <a:xfrm>
                <a:off x="3634323" y="5259983"/>
                <a:ext cx="507786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⋯+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E93ABEDE-E773-4E33-9C53-A19EC95A80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4323" y="5259983"/>
                <a:ext cx="5077865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472D5BDC-1349-497A-9736-612697353963}"/>
              </a:ext>
            </a:extLst>
          </p:cNvPr>
          <p:cNvSpPr/>
          <p:nvPr/>
        </p:nvSpPr>
        <p:spPr>
          <a:xfrm>
            <a:off x="467514" y="2265563"/>
            <a:ext cx="2194560" cy="34778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D29DD569-472B-4D52-8D7D-69AD078853D9}"/>
              </a:ext>
            </a:extLst>
          </p:cNvPr>
          <p:cNvSpPr/>
          <p:nvPr/>
        </p:nvSpPr>
        <p:spPr>
          <a:xfrm rot="5400000">
            <a:off x="2614121" y="1748608"/>
            <a:ext cx="1186197" cy="58401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C141E8BC-0B9C-4223-BBF5-F86816885D21}"/>
                  </a:ext>
                </a:extLst>
              </p:cNvPr>
              <p:cNvSpPr txBox="1"/>
              <p:nvPr/>
            </p:nvSpPr>
            <p:spPr>
              <a:xfrm>
                <a:off x="376074" y="744267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C141E8BC-0B9C-4223-BBF5-F86816885D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074" y="744267"/>
                <a:ext cx="4572000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矩形: 圓角 17">
            <a:extLst>
              <a:ext uri="{FF2B5EF4-FFF2-40B4-BE49-F238E27FC236}">
                <a16:creationId xmlns:a16="http://schemas.microsoft.com/office/drawing/2014/main" id="{9BF93F57-0943-41AB-94E6-C38D4BAFC57E}"/>
              </a:ext>
            </a:extLst>
          </p:cNvPr>
          <p:cNvSpPr/>
          <p:nvPr/>
        </p:nvSpPr>
        <p:spPr>
          <a:xfrm>
            <a:off x="1373287" y="4895239"/>
            <a:ext cx="2194560" cy="34778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04D72109-655E-488B-8A54-78488EC29807}"/>
                  </a:ext>
                </a:extLst>
              </p:cNvPr>
              <p:cNvSpPr txBox="1"/>
              <p:nvPr/>
            </p:nvSpPr>
            <p:spPr>
              <a:xfrm>
                <a:off x="2248726" y="6070665"/>
                <a:ext cx="64799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TW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04D72109-655E-488B-8A54-78488EC298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8726" y="6070665"/>
                <a:ext cx="647998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矩形: 圓角 20">
            <a:extLst>
              <a:ext uri="{FF2B5EF4-FFF2-40B4-BE49-F238E27FC236}">
                <a16:creationId xmlns:a16="http://schemas.microsoft.com/office/drawing/2014/main" id="{7F0E7534-8C79-4C56-9084-2174AA59272D}"/>
              </a:ext>
            </a:extLst>
          </p:cNvPr>
          <p:cNvSpPr/>
          <p:nvPr/>
        </p:nvSpPr>
        <p:spPr>
          <a:xfrm>
            <a:off x="1373287" y="5707827"/>
            <a:ext cx="2194560" cy="34778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557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 animBg="1"/>
      <p:bldP spid="15" grpId="0" animBg="1"/>
      <p:bldP spid="18" grpId="0" animBg="1"/>
      <p:bldP spid="20" grpId="0"/>
      <p:bldP spid="2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Cramer’s Rule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3604095" y="1736092"/>
                <a:ext cx="101091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4095" y="1736092"/>
                <a:ext cx="1010918" cy="369332"/>
              </a:xfrm>
              <a:prstGeom prst="rect">
                <a:avLst/>
              </a:prstGeom>
              <a:blipFill>
                <a:blip r:embed="rId3"/>
                <a:stretch>
                  <a:fillRect l="-6627" r="-6024" b="-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5208493" y="1713776"/>
                <a:ext cx="131401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8493" y="1713776"/>
                <a:ext cx="1314014" cy="369332"/>
              </a:xfrm>
              <a:prstGeom prst="rect">
                <a:avLst/>
              </a:prstGeom>
              <a:blipFill>
                <a:blip r:embed="rId4"/>
                <a:stretch>
                  <a:fillRect l="-2315" r="-4630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6624857" y="1524120"/>
                <a:ext cx="1881734" cy="7461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𝑑𝑒𝑡</m:t>
                          </m:r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den>
                      </m:f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4857" y="1524120"/>
                <a:ext cx="1881734" cy="74610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1359481" y="3802044"/>
                <a:ext cx="42341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altLang="zh-TW" sz="2400" dirty="0"/>
                  <a:t>with column 1 replaced by b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481" y="3802044"/>
                <a:ext cx="4234108" cy="369332"/>
              </a:xfrm>
              <a:prstGeom prst="rect">
                <a:avLst/>
              </a:prstGeom>
              <a:blipFill>
                <a:blip r:embed="rId6"/>
                <a:stretch>
                  <a:fillRect l="-2446" t="-26667" r="-3453" b="-5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1463419" y="6093790"/>
                <a:ext cx="4130170" cy="3990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TW" sz="2400" dirty="0"/>
                  <a:t> with column j replaced by b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419" y="6093790"/>
                <a:ext cx="4130170" cy="399084"/>
              </a:xfrm>
              <a:prstGeom prst="rect">
                <a:avLst/>
              </a:prstGeom>
              <a:blipFill>
                <a:blip r:embed="rId7"/>
                <a:stretch>
                  <a:fillRect l="-2507" t="-23077" r="-3245" b="-4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左右括弧 13"/>
          <p:cNvSpPr/>
          <p:nvPr/>
        </p:nvSpPr>
        <p:spPr>
          <a:xfrm>
            <a:off x="2146377" y="4323041"/>
            <a:ext cx="2637064" cy="1670847"/>
          </a:xfrm>
          <a:prstGeom prst="bracketPair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2492685" y="4919822"/>
                <a:ext cx="28360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2685" y="4919822"/>
                <a:ext cx="283604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字方塊 15"/>
          <p:cNvSpPr txBox="1"/>
          <p:nvPr/>
        </p:nvSpPr>
        <p:spPr>
          <a:xfrm>
            <a:off x="3122596" y="4535102"/>
            <a:ext cx="1385843" cy="122012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n-1 </a:t>
            </a:r>
          </a:p>
          <a:p>
            <a:r>
              <a:rPr lang="en-US" altLang="zh-TW" sz="2400" dirty="0"/>
              <a:t>Columns</a:t>
            </a:r>
          </a:p>
          <a:p>
            <a:r>
              <a:rPr lang="en-US" altLang="zh-TW" sz="2400" dirty="0"/>
              <a:t>of A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755424" y="1546466"/>
                <a:ext cx="2292422" cy="7461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𝑑𝑒𝑡</m:t>
                          </m:r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den>
                      </m:f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424" y="1546466"/>
                <a:ext cx="2292422" cy="74610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群組 24">
            <a:extLst>
              <a:ext uri="{FF2B5EF4-FFF2-40B4-BE49-F238E27FC236}">
                <a16:creationId xmlns:a16="http://schemas.microsoft.com/office/drawing/2014/main" id="{F43B5D1D-2465-4DDB-A943-D709E291066B}"/>
              </a:ext>
            </a:extLst>
          </p:cNvPr>
          <p:cNvGrpSpPr/>
          <p:nvPr/>
        </p:nvGrpSpPr>
        <p:grpSpPr>
          <a:xfrm>
            <a:off x="6522507" y="2735765"/>
            <a:ext cx="1834020" cy="3757109"/>
            <a:chOff x="6774582" y="2621064"/>
            <a:chExt cx="1834020" cy="37571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字方塊 6"/>
                <p:cNvSpPr txBox="1"/>
                <p:nvPr/>
              </p:nvSpPr>
              <p:spPr>
                <a:xfrm>
                  <a:off x="6804582" y="2621064"/>
                  <a:ext cx="1804020" cy="76899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𝑑𝑒𝑡</m:t>
                            </m:r>
                            <m:d>
                              <m:d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𝑑𝑒𝑡</m:t>
                            </m:r>
                            <m:d>
                              <m:dPr>
                                <m:ctrl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den>
                        </m:f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7" name="文字方塊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04582" y="2621064"/>
                  <a:ext cx="1804020" cy="768993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文字方塊 7"/>
                <p:cNvSpPr txBox="1"/>
                <p:nvPr/>
              </p:nvSpPr>
              <p:spPr>
                <a:xfrm>
                  <a:off x="6774582" y="3664263"/>
                  <a:ext cx="1818254" cy="76899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𝑑𝑒𝑡</m:t>
                            </m:r>
                            <m:d>
                              <m:d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𝑑𝑒𝑡</m:t>
                            </m:r>
                            <m:d>
                              <m:dPr>
                                <m:ctrl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den>
                        </m:f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8" name="文字方塊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4582" y="3664263"/>
                  <a:ext cx="1818254" cy="768993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字方塊 8"/>
                <p:cNvSpPr txBox="1"/>
                <p:nvPr/>
              </p:nvSpPr>
              <p:spPr>
                <a:xfrm>
                  <a:off x="6830679" y="5555191"/>
                  <a:ext cx="1751825" cy="82298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𝑑𝑒𝑡</m:t>
                            </m:r>
                            <m:d>
                              <m:d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𝑑𝑒𝑡</m:t>
                            </m:r>
                            <m:d>
                              <m:dPr>
                                <m:ctrl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den>
                        </m:f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9" name="文字方塊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0679" y="5555191"/>
                  <a:ext cx="1751825" cy="82298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文字方塊 18"/>
            <p:cNvSpPr txBox="1"/>
            <p:nvPr/>
          </p:nvSpPr>
          <p:spPr>
            <a:xfrm rot="5400000">
              <a:off x="7323103" y="4763391"/>
              <a:ext cx="10885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b="1" dirty="0"/>
                <a:t>……</a:t>
              </a:r>
              <a:endParaRPr lang="zh-TW" altLang="en-US" sz="2400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1272DB38-0B09-42D8-BE21-F21B300F2CFD}"/>
                  </a:ext>
                </a:extLst>
              </p:cNvPr>
              <p:cNvSpPr txBox="1"/>
              <p:nvPr/>
            </p:nvSpPr>
            <p:spPr>
              <a:xfrm>
                <a:off x="6183595" y="378080"/>
                <a:ext cx="2053639" cy="9775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𝑛𝑛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1272DB38-0B09-42D8-BE21-F21B300F2C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3595" y="378080"/>
                <a:ext cx="2053639" cy="9775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ED44A81C-BD74-468E-94F4-F80BCDD99D60}"/>
              </a:ext>
            </a:extLst>
          </p:cNvPr>
          <p:cNvCxnSpPr>
            <a:cxnSpLocks/>
          </p:cNvCxnSpPr>
          <p:nvPr/>
        </p:nvCxnSpPr>
        <p:spPr>
          <a:xfrm flipH="1" flipV="1">
            <a:off x="7902342" y="1433754"/>
            <a:ext cx="155659" cy="29407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D9B159DC-9DBC-4F25-80B9-19BA16AE11C7}"/>
                  </a:ext>
                </a:extLst>
              </p:cNvPr>
              <p:cNvSpPr txBox="1"/>
              <p:nvPr/>
            </p:nvSpPr>
            <p:spPr>
              <a:xfrm>
                <a:off x="653074" y="2508145"/>
                <a:ext cx="5527474" cy="7461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𝑑𝑒𝑡</m:t>
                          </m:r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den>
                      </m:f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⋯+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D9B159DC-9DBC-4F25-80B9-19BA16AE11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074" y="2508145"/>
                <a:ext cx="5527474" cy="74610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0AABEC69-925D-41BA-B014-3EBAFE43C9BF}"/>
                  </a:ext>
                </a:extLst>
              </p:cNvPr>
              <p:cNvSpPr txBox="1"/>
              <p:nvPr/>
            </p:nvSpPr>
            <p:spPr>
              <a:xfrm>
                <a:off x="3700784" y="3155013"/>
                <a:ext cx="110786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0AABEC69-925D-41BA-B014-3EBAFE43C9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0784" y="3155013"/>
                <a:ext cx="1107867" cy="369332"/>
              </a:xfrm>
              <a:prstGeom prst="rect">
                <a:avLst/>
              </a:prstGeom>
              <a:blipFill>
                <a:blip r:embed="rId15"/>
                <a:stretch>
                  <a:fillRect l="-6593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117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1" grpId="0"/>
      <p:bldP spid="12" grpId="0"/>
      <p:bldP spid="14" grpId="0" animBg="1"/>
      <p:bldP spid="15" grpId="0"/>
      <p:bldP spid="16" grpId="0" animBg="1"/>
      <p:bldP spid="18" grpId="0"/>
      <p:bldP spid="17" grpId="0"/>
      <p:bldP spid="21" grpId="0"/>
      <p:bldP spid="2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8" name="Picture 6" descr="Cramers Ru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647" y="1480276"/>
            <a:ext cx="6656705" cy="490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1996440" y="6337645"/>
            <a:ext cx="5577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https://www.onlinemathlearning.com/cramers-rule.html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0" y="6295869"/>
            <a:ext cx="419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※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39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9C65533-D2F3-4580-9BFF-DA2857D4CA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/>
              <a:t>More Properties of </a:t>
            </a:r>
            <a:r>
              <a:rPr lang="en-US" altLang="zh-TW" b="1" dirty="0" err="1" smtClean="0"/>
              <a:t>Det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4000" dirty="0"/>
              <a:t>(Chapter </a:t>
            </a:r>
            <a:r>
              <a:rPr lang="en-US" altLang="zh-TW" sz="4000" dirty="0" smtClean="0"/>
              <a:t>3.2)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6223FBC-C7A7-400D-BCD3-82AE73B425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9979CE56-EF39-433E-A0D2-779BFF6A0242}"/>
              </a:ext>
            </a:extLst>
          </p:cNvPr>
          <p:cNvGrpSpPr/>
          <p:nvPr/>
        </p:nvGrpSpPr>
        <p:grpSpPr>
          <a:xfrm>
            <a:off x="1725877" y="5474027"/>
            <a:ext cx="5692246" cy="523220"/>
            <a:chOff x="1600200" y="5788679"/>
            <a:chExt cx="5692246" cy="523220"/>
          </a:xfrm>
        </p:grpSpPr>
        <p:sp>
          <p:nvSpPr>
            <p:cNvPr id="4" name="文字方塊 3">
              <a:extLst>
                <a:ext uri="{FF2B5EF4-FFF2-40B4-BE49-F238E27FC236}">
                  <a16:creationId xmlns:a16="http://schemas.microsoft.com/office/drawing/2014/main" id="{809E984D-0E62-47BA-84E6-1673C6688D54}"/>
                </a:ext>
              </a:extLst>
            </p:cNvPr>
            <p:cNvSpPr txBox="1"/>
            <p:nvPr/>
          </p:nvSpPr>
          <p:spPr>
            <a:xfrm>
              <a:off x="1600200" y="5788679"/>
              <a:ext cx="2445986" cy="52322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dirty="0"/>
                <a:t>A is invertible</a:t>
              </a:r>
              <a:endParaRPr lang="zh-TW" altLang="en-US" sz="2800" dirty="0"/>
            </a:p>
          </p:txBody>
        </p:sp>
        <p:sp>
          <p:nvSpPr>
            <p:cNvPr id="5" name="左-右雙向箭號 4">
              <a:extLst>
                <a:ext uri="{FF2B5EF4-FFF2-40B4-BE49-F238E27FC236}">
                  <a16:creationId xmlns:a16="http://schemas.microsoft.com/office/drawing/2014/main" id="{6B720825-60E2-47B0-AB36-D4FC443D86F7}"/>
                </a:ext>
              </a:extLst>
            </p:cNvPr>
            <p:cNvSpPr/>
            <p:nvPr/>
          </p:nvSpPr>
          <p:spPr>
            <a:xfrm>
              <a:off x="4158016" y="5872489"/>
              <a:ext cx="939800" cy="355600"/>
            </a:xfrm>
            <a:prstGeom prst="left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/>
            </a:p>
          </p:txBody>
        </p:sp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32EB1EF0-61DF-4968-8828-FC820025EA08}"/>
                </a:ext>
              </a:extLst>
            </p:cNvPr>
            <p:cNvSpPr txBox="1"/>
            <p:nvPr/>
          </p:nvSpPr>
          <p:spPr>
            <a:xfrm>
              <a:off x="5209646" y="5788679"/>
              <a:ext cx="2082800" cy="52322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lvl="1" algn="ctr"/>
              <a:r>
                <a:rPr lang="en-US" altLang="zh-TW" sz="2800" dirty="0" err="1"/>
                <a:t>det</a:t>
              </a:r>
              <a:r>
                <a:rPr lang="en-US" altLang="zh-TW" sz="2800" dirty="0"/>
                <a:t>(A) ≠  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965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Properties of Determinants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altLang="zh-TW" sz="2400" dirty="0"/>
                  <a:t>Basic Property 1: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𝑑𝑒𝑡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zh-TW" sz="2400" dirty="0"/>
                  <a:t> </a:t>
                </a:r>
                <a:endParaRPr lang="zh-TW" altLang="en-US" sz="2400" dirty="0"/>
              </a:p>
              <a:p>
                <a:r>
                  <a:rPr lang="en-US" altLang="zh-TW" sz="2400" dirty="0"/>
                  <a:t>Basic Property 2: Exchange rows reverse the sign of </a:t>
                </a:r>
                <a:r>
                  <a:rPr lang="en-US" altLang="zh-TW" sz="2400" dirty="0" err="1"/>
                  <a:t>det</a:t>
                </a:r>
                <a:endParaRPr lang="en-US" altLang="zh-TW" sz="2400" dirty="0"/>
              </a:p>
              <a:p>
                <a:pPr lvl="1"/>
                <a:r>
                  <a:rPr lang="en-US" altLang="zh-TW" dirty="0"/>
                  <a:t>If a matrix A has 2 equal rows, </a:t>
                </a:r>
                <a:r>
                  <a:rPr lang="en-US" altLang="zh-TW" dirty="0" err="1"/>
                  <a:t>det</a:t>
                </a:r>
                <a:r>
                  <a:rPr lang="en-US" altLang="zh-TW" dirty="0"/>
                  <a:t> A = 0 </a:t>
                </a:r>
              </a:p>
              <a:p>
                <a:r>
                  <a:rPr lang="en-US" altLang="zh-TW" sz="2400" dirty="0"/>
                  <a:t>Basic Property 3: Determinant is “linear” for each row</a:t>
                </a:r>
              </a:p>
              <a:p>
                <a:pPr lvl="1"/>
                <a:endParaRPr lang="en-US" altLang="zh-TW" dirty="0"/>
              </a:p>
              <a:p>
                <a:pPr lvl="1"/>
                <a:endParaRPr lang="en-US" altLang="zh-TW" dirty="0"/>
              </a:p>
              <a:p>
                <a:pPr lvl="1"/>
                <a:endParaRPr lang="en-US" altLang="zh-TW" dirty="0"/>
              </a:p>
              <a:p>
                <a:pPr lvl="1"/>
                <a:endParaRPr lang="en-US" altLang="zh-TW" dirty="0"/>
              </a:p>
              <a:p>
                <a:pPr lvl="1"/>
                <a:endParaRPr lang="en-US" altLang="zh-TW" dirty="0"/>
              </a:p>
              <a:p>
                <a:pPr lvl="1"/>
                <a:r>
                  <a:rPr lang="en-US" altLang="zh-TW" dirty="0"/>
                  <a:t>A row of zeros, det A = 0 </a:t>
                </a:r>
              </a:p>
              <a:p>
                <a:pPr lvl="1"/>
                <a:r>
                  <a:rPr lang="en-US" altLang="zh-TW" dirty="0"/>
                  <a:t>“Subtract k x row </a:t>
                </a:r>
                <a:r>
                  <a:rPr lang="en-US" altLang="zh-TW" dirty="0" err="1"/>
                  <a:t>i</a:t>
                </a:r>
                <a:r>
                  <a:rPr lang="en-US" altLang="zh-TW" dirty="0"/>
                  <a:t> from row j”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does not change det</a:t>
                </a:r>
                <a:endParaRPr lang="zh-TW" altLang="en-US" dirty="0"/>
              </a:p>
              <a:p>
                <a:pPr lvl="1"/>
                <a:endParaRPr lang="en-US" altLang="zh-TW" dirty="0"/>
              </a:p>
              <a:p>
                <a:endParaRPr lang="zh-TW" altLang="en-US" sz="24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961" b="-602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2247980" y="3708785"/>
                <a:ext cx="4244111" cy="6233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e>
                                    <m:r>
                                      <a:rPr lang="en-US" altLang="zh-TW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7980" y="3708785"/>
                <a:ext cx="4244111" cy="623376"/>
              </a:xfrm>
              <a:prstGeom prst="rect">
                <a:avLst/>
              </a:prstGeom>
              <a:blipFill>
                <a:blip r:embed="rId3"/>
                <a:stretch>
                  <a:fillRect b="-388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912472" y="4467097"/>
                <a:ext cx="7319055" cy="6440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altLang="zh-TW" sz="24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altLang="zh-TW" sz="24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altLang="zh-TW" sz="24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e>
                                  <m:e>
                                    <m:r>
                                      <a:rPr lang="en-US" altLang="zh-TW" sz="24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altLang="zh-TW" sz="24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altLang="zh-TW" sz="24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altLang="zh-TW" sz="240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e>
                                    <m:r>
                                      <a:rPr lang="en-US" altLang="zh-TW" sz="240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altLang="zh-TW" sz="240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altLang="zh-TW" sz="24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e>
                                  <m:e>
                                    <m:r>
                                      <a:rPr lang="en-US" altLang="zh-TW" sz="240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altLang="zh-TW" sz="24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472" y="4467097"/>
                <a:ext cx="7319055" cy="644087"/>
              </a:xfrm>
              <a:prstGeom prst="rect">
                <a:avLst/>
              </a:prstGeom>
              <a:blipFill>
                <a:blip r:embed="rId4"/>
                <a:stretch>
                  <a:fillRect b="-19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900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Determinants for </a:t>
            </a:r>
            <a:br>
              <a:rPr lang="en-US" altLang="zh-TW" dirty="0"/>
            </a:br>
            <a:r>
              <a:rPr lang="en-US" altLang="zh-TW" dirty="0"/>
              <a:t>Upper Triangular Matrix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841828" y="1884177"/>
                <a:ext cx="2880212" cy="12207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828" y="1884177"/>
                <a:ext cx="2880212" cy="122078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537907" y="5958236"/>
                <a:ext cx="38027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07" y="5958236"/>
                <a:ext cx="3802743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字方塊 5"/>
          <p:cNvSpPr txBox="1"/>
          <p:nvPr/>
        </p:nvSpPr>
        <p:spPr>
          <a:xfrm>
            <a:off x="4017390" y="6001954"/>
            <a:ext cx="3145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(Products of diagonal)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4137934" y="2012699"/>
            <a:ext cx="3686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Killing everything above</a:t>
            </a:r>
            <a:endParaRPr lang="zh-TW" altLang="en-US" sz="24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6331407" y="3917351"/>
            <a:ext cx="1662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Property 1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3551844" y="4400875"/>
                <a:ext cx="4760790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⋯</m:t>
                                    </m:r>
                                  </m:e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⋱</m:t>
                                    </m:r>
                                  </m:e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⋯</m:t>
                                    </m:r>
                                  </m:e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1844" y="4400875"/>
                <a:ext cx="4760790" cy="113941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字方塊 10"/>
          <p:cNvSpPr txBox="1"/>
          <p:nvPr/>
        </p:nvSpPr>
        <p:spPr>
          <a:xfrm>
            <a:off x="4626007" y="2538437"/>
            <a:ext cx="3686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Does not change the </a:t>
            </a:r>
            <a:r>
              <a:rPr lang="en-US" altLang="zh-TW" sz="2400" dirty="0" err="1"/>
              <a:t>det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841828" y="3307652"/>
                <a:ext cx="4748095" cy="12207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⋯</m:t>
                                    </m:r>
                                  </m:e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⋱</m:t>
                                    </m:r>
                                  </m:e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828" y="3307652"/>
                <a:ext cx="4748095" cy="122078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字方塊 12"/>
          <p:cNvSpPr txBox="1"/>
          <p:nvPr/>
        </p:nvSpPr>
        <p:spPr>
          <a:xfrm>
            <a:off x="2607759" y="4701637"/>
            <a:ext cx="982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i="1" u="sng" dirty="0">
                <a:solidFill>
                  <a:srgbClr val="0000FF"/>
                </a:solidFill>
              </a:rPr>
              <a:t>3-a</a:t>
            </a:r>
            <a:endParaRPr lang="zh-TW" altLang="en-US" sz="2800" b="1" i="1" u="sng" dirty="0">
              <a:solidFill>
                <a:srgbClr val="0000FF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6331406" y="5562148"/>
            <a:ext cx="1662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= 1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01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Determinant vs. Invertible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1582821" y="2487921"/>
            <a:ext cx="906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A</a:t>
            </a:r>
            <a:endParaRPr lang="zh-TW" altLang="en-US" sz="28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6801105" y="2487921"/>
            <a:ext cx="906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R</a:t>
            </a:r>
            <a:endParaRPr lang="zh-TW" altLang="en-US" sz="28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2864105" y="2844045"/>
            <a:ext cx="3483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Elementary row operation</a:t>
            </a:r>
            <a:endParaRPr lang="zh-TW" altLang="en-US" sz="24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1979767" y="4529926"/>
            <a:ext cx="2197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Change sign</a:t>
            </a:r>
            <a:endParaRPr lang="zh-TW" altLang="en-US" sz="2400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1716968" y="1636898"/>
            <a:ext cx="208280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 is invertible</a:t>
            </a:r>
            <a:endParaRPr lang="zh-TW" altLang="en-US" sz="2400" dirty="0"/>
          </a:p>
        </p:txBody>
      </p:sp>
      <p:sp>
        <p:nvSpPr>
          <p:cNvPr id="24" name="左-右雙向箭號 23"/>
          <p:cNvSpPr/>
          <p:nvPr/>
        </p:nvSpPr>
        <p:spPr>
          <a:xfrm>
            <a:off x="4123618" y="1689930"/>
            <a:ext cx="939800" cy="355600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文字方塊 24"/>
          <p:cNvSpPr txBox="1"/>
          <p:nvPr/>
        </p:nvSpPr>
        <p:spPr>
          <a:xfrm>
            <a:off x="5387268" y="1636898"/>
            <a:ext cx="2082800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1" algn="ctr"/>
            <a:r>
              <a:rPr lang="en-US" altLang="zh-TW" sz="2400" dirty="0" err="1"/>
              <a:t>det</a:t>
            </a:r>
            <a:r>
              <a:rPr lang="en-US" altLang="zh-TW" sz="2400" dirty="0"/>
              <a:t>(A) ≠  0</a:t>
            </a:r>
          </a:p>
        </p:txBody>
      </p:sp>
      <p:sp>
        <p:nvSpPr>
          <p:cNvPr id="3" name="向右箭號 2"/>
          <p:cNvSpPr/>
          <p:nvPr/>
        </p:nvSpPr>
        <p:spPr>
          <a:xfrm>
            <a:off x="2489383" y="2569191"/>
            <a:ext cx="4501568" cy="343281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1463401" y="3200724"/>
                <a:ext cx="11781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401" y="3200724"/>
                <a:ext cx="1178199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6655454" y="3200724"/>
                <a:ext cx="11781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5454" y="3200724"/>
                <a:ext cx="1178199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文字方塊 29"/>
          <p:cNvSpPr txBox="1"/>
          <p:nvPr/>
        </p:nvSpPr>
        <p:spPr>
          <a:xfrm>
            <a:off x="628651" y="4529927"/>
            <a:ext cx="1721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Exchange:</a:t>
            </a:r>
            <a:endParaRPr lang="zh-TW" altLang="en-US" sz="2400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628650" y="5198767"/>
            <a:ext cx="1721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Scaling:</a:t>
            </a:r>
            <a:endParaRPr lang="zh-TW" altLang="en-US" sz="2400" dirty="0"/>
          </a:p>
        </p:txBody>
      </p:sp>
      <p:sp>
        <p:nvSpPr>
          <p:cNvPr id="32" name="文字方塊 31"/>
          <p:cNvSpPr txBox="1"/>
          <p:nvPr/>
        </p:nvSpPr>
        <p:spPr>
          <a:xfrm>
            <a:off x="628650" y="5867607"/>
            <a:ext cx="1721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Add row:</a:t>
            </a:r>
            <a:endParaRPr lang="zh-TW" altLang="en-US" sz="2400" dirty="0"/>
          </a:p>
        </p:txBody>
      </p:sp>
      <p:sp>
        <p:nvSpPr>
          <p:cNvPr id="33" name="文字方塊 32"/>
          <p:cNvSpPr txBox="1"/>
          <p:nvPr/>
        </p:nvSpPr>
        <p:spPr>
          <a:xfrm>
            <a:off x="1966486" y="5204680"/>
            <a:ext cx="2197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Multiply k</a:t>
            </a:r>
            <a:endParaRPr lang="zh-TW" altLang="en-US" sz="2400" dirty="0"/>
          </a:p>
        </p:txBody>
      </p:sp>
      <p:sp>
        <p:nvSpPr>
          <p:cNvPr id="34" name="文字方塊 33"/>
          <p:cNvSpPr txBox="1"/>
          <p:nvPr/>
        </p:nvSpPr>
        <p:spPr>
          <a:xfrm>
            <a:off x="1976718" y="5839405"/>
            <a:ext cx="2197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nothing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/>
              <p:cNvSpPr txBox="1"/>
              <p:nvPr/>
            </p:nvSpPr>
            <p:spPr>
              <a:xfrm>
                <a:off x="5622906" y="3701058"/>
                <a:ext cx="30892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5" name="文字方塊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2906" y="3701058"/>
                <a:ext cx="3089294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字方塊 17"/>
          <p:cNvSpPr txBox="1"/>
          <p:nvPr/>
        </p:nvSpPr>
        <p:spPr>
          <a:xfrm>
            <a:off x="4189802" y="4345257"/>
            <a:ext cx="2822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If A is invertible,</a:t>
            </a:r>
            <a:endParaRPr lang="zh-TW" altLang="en-US" sz="2400" dirty="0"/>
          </a:p>
        </p:txBody>
      </p:sp>
      <p:sp>
        <p:nvSpPr>
          <p:cNvPr id="36" name="文字方塊 35"/>
          <p:cNvSpPr txBox="1"/>
          <p:nvPr/>
        </p:nvSpPr>
        <p:spPr>
          <a:xfrm>
            <a:off x="6423372" y="4345256"/>
            <a:ext cx="2143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R is identity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字方塊 36"/>
              <p:cNvSpPr txBox="1"/>
              <p:nvPr/>
            </p:nvSpPr>
            <p:spPr>
              <a:xfrm>
                <a:off x="4679589" y="4860130"/>
                <a:ext cx="197586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7" name="文字方塊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9589" y="4860130"/>
                <a:ext cx="1975865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7"/>
              <p:cNvSpPr txBox="1"/>
              <p:nvPr/>
            </p:nvSpPr>
            <p:spPr>
              <a:xfrm>
                <a:off x="6845300" y="4845592"/>
                <a:ext cx="197586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8" name="文字方塊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300" y="4845592"/>
                <a:ext cx="1975865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向右箭號 38"/>
          <p:cNvSpPr/>
          <p:nvPr/>
        </p:nvSpPr>
        <p:spPr>
          <a:xfrm>
            <a:off x="6507210" y="4912052"/>
            <a:ext cx="504678" cy="343281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文字方塊 39"/>
          <p:cNvSpPr txBox="1"/>
          <p:nvPr/>
        </p:nvSpPr>
        <p:spPr>
          <a:xfrm>
            <a:off x="4164240" y="5388385"/>
            <a:ext cx="2822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If A is not invertible,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字方塊 41"/>
              <p:cNvSpPr txBox="1"/>
              <p:nvPr/>
            </p:nvSpPr>
            <p:spPr>
              <a:xfrm>
                <a:off x="4634973" y="5977406"/>
                <a:ext cx="197586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2" name="文字方塊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4973" y="5977406"/>
                <a:ext cx="1975865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字方塊 42"/>
              <p:cNvSpPr txBox="1"/>
              <p:nvPr/>
            </p:nvSpPr>
            <p:spPr>
              <a:xfrm>
                <a:off x="6800684" y="5962868"/>
                <a:ext cx="197586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3" name="文字方塊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0684" y="5962868"/>
                <a:ext cx="1975865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向右箭號 43"/>
          <p:cNvSpPr/>
          <p:nvPr/>
        </p:nvSpPr>
        <p:spPr>
          <a:xfrm>
            <a:off x="6462594" y="6029328"/>
            <a:ext cx="504678" cy="343281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文字方塊 44"/>
          <p:cNvSpPr txBox="1"/>
          <p:nvPr/>
        </p:nvSpPr>
        <p:spPr>
          <a:xfrm>
            <a:off x="6800684" y="5383063"/>
            <a:ext cx="2143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R has zero row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9802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4" grpId="0"/>
      <p:bldP spid="15" grpId="0"/>
      <p:bldP spid="3" grpId="0" animBg="1"/>
      <p:bldP spid="11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18" grpId="0"/>
      <p:bldP spid="36" grpId="0"/>
      <p:bldP spid="37" grpId="0"/>
      <p:bldP spid="38" grpId="0"/>
      <p:bldP spid="39" grpId="0" animBg="1"/>
      <p:bldP spid="40" grpId="0"/>
      <p:bldP spid="42" grpId="0"/>
      <p:bldP spid="43" grpId="0"/>
      <p:bldP spid="44" grpId="0" animBg="1"/>
      <p:bldP spid="4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1587500" y="1690689"/>
            <a:ext cx="208280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 is invertible</a:t>
            </a:r>
            <a:endParaRPr lang="zh-TW" altLang="en-US" sz="2400" dirty="0"/>
          </a:p>
        </p:txBody>
      </p:sp>
      <p:sp>
        <p:nvSpPr>
          <p:cNvPr id="5" name="左-右雙向箭號 4"/>
          <p:cNvSpPr/>
          <p:nvPr/>
        </p:nvSpPr>
        <p:spPr>
          <a:xfrm>
            <a:off x="3994150" y="1743721"/>
            <a:ext cx="939800" cy="355600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5257800" y="1690689"/>
            <a:ext cx="2082800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1" algn="ctr"/>
            <a:r>
              <a:rPr lang="en-US" altLang="zh-TW" sz="2400" dirty="0" err="1"/>
              <a:t>det</a:t>
            </a:r>
            <a:r>
              <a:rPr lang="en-US" altLang="zh-TW" sz="2400" dirty="0"/>
              <a:t>(A) ≠  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1170648" y="2695865"/>
                <a:ext cx="2916504" cy="11378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0648" y="2695865"/>
                <a:ext cx="2916504" cy="113787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字方塊 9"/>
          <p:cNvSpPr txBox="1"/>
          <p:nvPr/>
        </p:nvSpPr>
        <p:spPr>
          <a:xfrm>
            <a:off x="4270566" y="2619351"/>
            <a:ext cx="39433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For what scalar c is the matrix not invertible?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1456556" y="4259898"/>
                <a:ext cx="103425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𝑑𝑒𝑡𝐴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6556" y="4259898"/>
                <a:ext cx="1034257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7059" r="-2353" b="-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線接點 11"/>
          <p:cNvCxnSpPr/>
          <p:nvPr/>
        </p:nvCxnSpPr>
        <p:spPr>
          <a:xfrm>
            <a:off x="2162629" y="2704588"/>
            <a:ext cx="1764024" cy="1107939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 flipV="1">
            <a:off x="2138431" y="2846243"/>
            <a:ext cx="1744369" cy="9634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>
            <a:off x="2196541" y="3192193"/>
            <a:ext cx="1036157" cy="65078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2821427" y="2695671"/>
            <a:ext cx="1036157" cy="65078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2138431" y="3599639"/>
            <a:ext cx="440164" cy="27645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3553986" y="2713868"/>
            <a:ext cx="440164" cy="27645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 flipV="1">
            <a:off x="2178875" y="2762588"/>
            <a:ext cx="984305" cy="5436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 flipV="1">
            <a:off x="2889205" y="3208622"/>
            <a:ext cx="1011261" cy="5585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 flipV="1">
            <a:off x="3595963" y="3556170"/>
            <a:ext cx="348095" cy="1922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 flipV="1">
            <a:off x="2129419" y="2761614"/>
            <a:ext cx="348095" cy="1922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2756203" y="4265458"/>
                <a:ext cx="10254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∙0∙7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6203" y="4265458"/>
                <a:ext cx="1025474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6548" r="-7143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3980200" y="4265857"/>
                <a:ext cx="172027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0200" y="4265857"/>
                <a:ext cx="1720279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3191" r="-3901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5899002" y="4256723"/>
                <a:ext cx="173938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9002" y="4256723"/>
                <a:ext cx="1739387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3158" r="-3860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2512623" y="4779948"/>
                <a:ext cx="125470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∙0∙2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2623" y="4779948"/>
                <a:ext cx="1254702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485" r="-5825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3949551" y="4779948"/>
                <a:ext cx="222407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9551" y="4779948"/>
                <a:ext cx="2224070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548" r="-2740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6359027" y="4779948"/>
                <a:ext cx="123559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9027" y="4779948"/>
                <a:ext cx="1235595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493" r="-5419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2178875" y="5330073"/>
                <a:ext cx="282917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=0−2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−2−7−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875" y="5330073"/>
                <a:ext cx="2829172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645" r="-645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5088850" y="5330073"/>
                <a:ext cx="146956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=−3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−9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8850" y="5330073"/>
                <a:ext cx="1469568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1660" r="-4564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文字方塊 29"/>
          <p:cNvSpPr txBox="1"/>
          <p:nvPr/>
        </p:nvSpPr>
        <p:spPr>
          <a:xfrm>
            <a:off x="1329512" y="6020521"/>
            <a:ext cx="2202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not invertible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/>
              <p:cNvSpPr txBox="1"/>
              <p:nvPr/>
            </p:nvSpPr>
            <p:spPr>
              <a:xfrm>
                <a:off x="4071411" y="6066687"/>
                <a:ext cx="17249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−9=0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1" name="文字方塊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1411" y="6066687"/>
                <a:ext cx="1724959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707" r="-3534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/>
              <p:cNvSpPr txBox="1"/>
              <p:nvPr/>
            </p:nvSpPr>
            <p:spPr>
              <a:xfrm>
                <a:off x="6597333" y="6068961"/>
                <a:ext cx="101906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=−3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2" name="文字方塊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7333" y="6068961"/>
                <a:ext cx="1019062" cy="369332"/>
              </a:xfrm>
              <a:prstGeom prst="rect">
                <a:avLst/>
              </a:prstGeom>
              <a:blipFill rotWithShape="0">
                <a:blip r:embed="rId13"/>
                <a:stretch>
                  <a:fillRect l="-3593" r="-7186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向右箭號 32"/>
          <p:cNvSpPr/>
          <p:nvPr/>
        </p:nvSpPr>
        <p:spPr>
          <a:xfrm>
            <a:off x="3441384" y="6116171"/>
            <a:ext cx="530317" cy="2836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向右箭號 33"/>
          <p:cNvSpPr/>
          <p:nvPr/>
        </p:nvSpPr>
        <p:spPr>
          <a:xfrm>
            <a:off x="5960612" y="6116171"/>
            <a:ext cx="530317" cy="2836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文字方塊 34"/>
          <p:cNvSpPr txBox="1"/>
          <p:nvPr/>
        </p:nvSpPr>
        <p:spPr>
          <a:xfrm>
            <a:off x="7063541" y="3517603"/>
            <a:ext cx="1711099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1" algn="ctr"/>
            <a:r>
              <a:rPr lang="en-US" altLang="zh-TW" sz="2400" dirty="0" err="1"/>
              <a:t>det</a:t>
            </a:r>
            <a:r>
              <a:rPr lang="en-US" altLang="zh-TW" sz="2400" dirty="0"/>
              <a:t>(A) =  0</a:t>
            </a:r>
          </a:p>
        </p:txBody>
      </p:sp>
    </p:spTree>
    <p:extLst>
      <p:ext uri="{BB962C8B-B14F-4D97-AF65-F5344CB8AC3E}">
        <p14:creationId xmlns:p14="http://schemas.microsoft.com/office/powerpoint/2010/main" val="63841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 animBg="1"/>
      <p:bldP spid="34" grpId="0" animBg="1"/>
      <p:bldP spid="3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More Properties of Determinants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7886700" cy="4803775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𝑑𝑒𝑡</m:t>
                    </m:r>
                    <m:d>
                      <m:dPr>
                        <m:ctrlP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d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𝑑𝑒𝑡</m:t>
                    </m:r>
                    <m:d>
                      <m:dPr>
                        <m:ctrlP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𝑑𝑒𝑡</m:t>
                    </m:r>
                    <m:d>
                      <m:dPr>
                        <m:ctrlP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endParaRPr lang="en-US" altLang="zh-TW" dirty="0"/>
              </a:p>
              <a:p>
                <a:endParaRPr lang="en-US" altLang="zh-TW" dirty="0"/>
              </a:p>
              <a:p>
                <a:endParaRPr lang="en-US" altLang="zh-TW" dirty="0"/>
              </a:p>
              <a:p>
                <a:endParaRPr lang="en-US" altLang="zh-TW" dirty="0"/>
              </a:p>
              <a:p>
                <a:endParaRPr lang="en-US" altLang="zh-TW" dirty="0"/>
              </a:p>
              <a:p>
                <a:endParaRPr lang="en-US" altLang="zh-TW" dirty="0"/>
              </a:p>
              <a:p>
                <a14:m>
                  <m:oMath xmlns:m="http://schemas.openxmlformats.org/officeDocument/2006/math"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𝑑𝑒𝑡</m:t>
                    </m:r>
                    <m:d>
                      <m:d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e>
                    </m:d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𝑑𝑒𝑡</m:t>
                    </m:r>
                    <m:d>
                      <m:d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endParaRPr lang="en-US" altLang="zh-TW" dirty="0"/>
              </a:p>
              <a:p>
                <a:pPr lvl="1"/>
                <a:r>
                  <a:rPr lang="en-US" altLang="zh-TW" dirty="0"/>
                  <a:t>Zero row → zero column </a:t>
                </a:r>
              </a:p>
              <a:p>
                <a:pPr lvl="1"/>
                <a:r>
                  <a:rPr lang="en-US" altLang="zh-TW" dirty="0"/>
                  <a:t>Same row → same column ……</a:t>
                </a:r>
              </a:p>
              <a:p>
                <a:pPr lvl="1"/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7886700" cy="4803775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896166" y="2273691"/>
                <a:ext cx="30413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Q: find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𝑑𝑒𝑡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166" y="2273691"/>
                <a:ext cx="3041396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3006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1300869" y="3179405"/>
                <a:ext cx="46046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 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𝑑𝑒𝑡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𝑑𝑒𝑡</m:t>
                        </m:r>
                        <m:d>
                          <m:d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den>
                    </m:f>
                  </m:oMath>
                </a14:m>
                <a:r>
                  <a:rPr lang="en-US" altLang="zh-TW" sz="2400" dirty="0"/>
                  <a:t>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869" y="3179405"/>
                <a:ext cx="4604631" cy="461665"/>
              </a:xfrm>
              <a:prstGeom prst="rect">
                <a:avLst/>
              </a:prstGeom>
              <a:blipFill rotWithShape="0">
                <a:blip r:embed="rId5"/>
                <a:stretch>
                  <a:fillRect t="-126667" b="-194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1300869" y="2725915"/>
                <a:ext cx="24514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∵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869" y="2725915"/>
                <a:ext cx="2451401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2976008" y="2738779"/>
                <a:ext cx="43639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6008" y="2738779"/>
                <a:ext cx="4363911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6706621" y="2725915"/>
                <a:ext cx="8140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6621" y="2725915"/>
                <a:ext cx="814009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896166" y="3692635"/>
                <a:ext cx="24209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Q: find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𝑑𝑒𝑡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166" y="3692635"/>
                <a:ext cx="2420910" cy="461665"/>
              </a:xfrm>
              <a:prstGeom prst="rect">
                <a:avLst/>
              </a:prstGeom>
              <a:blipFill rotWithShape="0">
                <a:blip r:embed="rId9"/>
                <a:stretch>
                  <a:fillRect l="-3778" t="-10667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1219757" y="4227511"/>
                <a:ext cx="218384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757" y="4227511"/>
                <a:ext cx="2183843" cy="46166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5348155" y="1546869"/>
                <a:ext cx="3146666" cy="944169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8155" y="1546869"/>
                <a:ext cx="3146666" cy="944169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4931656" y="4227511"/>
                <a:ext cx="20556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𝑑𝑒𝑡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1656" y="4227511"/>
                <a:ext cx="2055637" cy="46166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2876019" y="4222424"/>
                <a:ext cx="20556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019" y="4222424"/>
                <a:ext cx="2055637" cy="461665"/>
              </a:xfrm>
              <a:prstGeom prst="rect">
                <a:avLst/>
              </a:prstGeom>
              <a:blipFill rotWithShape="0">
                <a:blip r:embed="rId13"/>
                <a:stretch>
                  <a:fillRect r="-65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字方塊 14"/>
          <p:cNvSpPr txBox="1"/>
          <p:nvPr/>
        </p:nvSpPr>
        <p:spPr>
          <a:xfrm>
            <a:off x="6921489" y="6180598"/>
            <a:ext cx="1993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P212 - 215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2154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  <p:bldP spid="6" grpId="0"/>
      <p:bldP spid="7" grpId="0"/>
      <p:bldP spid="8" grpId="0"/>
      <p:bldP spid="10" grpId="0"/>
      <p:bldP spid="11" grpId="0"/>
      <p:bldP spid="12" grpId="0" animBg="1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Cofactor Expansion</a:t>
            </a:r>
            <a:br>
              <a:rPr lang="en-US" altLang="zh-TW" dirty="0"/>
            </a:br>
            <a:r>
              <a:rPr lang="en-US" altLang="zh-TW" sz="3600" dirty="0">
                <a:solidFill>
                  <a:srgbClr val="0000FF"/>
                </a:solidFill>
              </a:rPr>
              <a:t>(Laplace Formula)</a:t>
            </a:r>
            <a:endParaRPr lang="zh-TW" altLang="en-US" sz="3600" dirty="0">
              <a:solidFill>
                <a:srgbClr val="0000FF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Suppose A is an n x n matrix. </a:t>
            </a:r>
            <a:r>
              <a:rPr lang="en-US" altLang="zh-TW" dirty="0" err="1"/>
              <a:t>A</a:t>
            </a:r>
            <a:r>
              <a:rPr lang="en-US" altLang="zh-TW" baseline="-25000" dirty="0" err="1"/>
              <a:t>ij</a:t>
            </a:r>
            <a:r>
              <a:rPr lang="en-US" altLang="zh-TW" baseline="-25000" dirty="0"/>
              <a:t> </a:t>
            </a:r>
            <a:r>
              <a:rPr lang="en-US" altLang="zh-TW" dirty="0"/>
              <a:t>is defined as the submatrix of A obtained by removing the </a:t>
            </a:r>
            <a:r>
              <a:rPr lang="en-US" altLang="zh-TW" dirty="0" err="1"/>
              <a:t>i-th</a:t>
            </a:r>
            <a:r>
              <a:rPr lang="en-US" altLang="zh-TW" dirty="0"/>
              <a:t> row and the j-</a:t>
            </a:r>
            <a:r>
              <a:rPr lang="en-US" altLang="zh-TW" dirty="0" err="1"/>
              <a:t>th</a:t>
            </a:r>
            <a:r>
              <a:rPr lang="en-US" altLang="zh-TW" dirty="0"/>
              <a:t> column.</a:t>
            </a:r>
            <a:endParaRPr lang="zh-TW" altLang="en-US" baseline="-25000" dirty="0"/>
          </a:p>
        </p:txBody>
      </p:sp>
      <p:graphicFrame>
        <p:nvGraphicFramePr>
          <p:cNvPr id="5" name="Object 7"/>
          <p:cNvGraphicFramePr>
            <a:graphicFrameLocks noChangeAspect="1"/>
          </p:cNvGraphicFramePr>
          <p:nvPr/>
        </p:nvGraphicFramePr>
        <p:xfrm>
          <a:off x="2085726" y="3496039"/>
          <a:ext cx="4724776" cy="23602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PhotoImpact" r:id="rId3" imgW="1840528" imgH="920108" progId="">
                  <p:embed/>
                </p:oleObj>
              </mc:Choice>
              <mc:Fallback>
                <p:oleObj name="PhotoImpact" r:id="rId3" imgW="1840528" imgH="920108" progId="">
                  <p:embed/>
                  <p:pic>
                    <p:nvPicPr>
                      <p:cNvPr id="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5726" y="3496039"/>
                        <a:ext cx="4724776" cy="23602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898698" y="4462405"/>
            <a:ext cx="11659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i="1" dirty="0" err="1">
                <a:solidFill>
                  <a:srgbClr val="FF0000"/>
                </a:solidFill>
                <a:sym typeface="Symbol" pitchFamily="18" charset="2"/>
              </a:rPr>
              <a:t>i-</a:t>
            </a:r>
            <a:r>
              <a:rPr lang="en-US" altLang="zh-TW" sz="2400" dirty="0" err="1">
                <a:solidFill>
                  <a:srgbClr val="FF0000"/>
                </a:solidFill>
                <a:sym typeface="Symbol" pitchFamily="18" charset="2"/>
              </a:rPr>
              <a:t>th</a:t>
            </a:r>
            <a:r>
              <a:rPr lang="en-US" altLang="zh-TW" sz="2400" dirty="0">
                <a:solidFill>
                  <a:srgbClr val="FF0000"/>
                </a:solidFill>
                <a:sym typeface="Symbol" pitchFamily="18" charset="2"/>
              </a:rPr>
              <a:t> row</a:t>
            </a:r>
            <a:endParaRPr lang="en-US" altLang="zh-TW" sz="2400" dirty="0">
              <a:sym typeface="Symbol" pitchFamily="18" charset="2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075000" y="6081066"/>
            <a:ext cx="16392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i="1" dirty="0">
                <a:solidFill>
                  <a:srgbClr val="FF0000"/>
                </a:solidFill>
                <a:sym typeface="Symbol" pitchFamily="18" charset="2"/>
              </a:rPr>
              <a:t>J-</a:t>
            </a:r>
            <a:r>
              <a:rPr lang="en-US" altLang="zh-TW" sz="2400" dirty="0" err="1">
                <a:solidFill>
                  <a:srgbClr val="FF0000"/>
                </a:solidFill>
                <a:sym typeface="Symbol" pitchFamily="18" charset="2"/>
              </a:rPr>
              <a:t>th</a:t>
            </a:r>
            <a:r>
              <a:rPr lang="en-US" altLang="zh-TW" sz="2400" dirty="0">
                <a:solidFill>
                  <a:srgbClr val="FF0000"/>
                </a:solidFill>
                <a:sym typeface="Symbol" pitchFamily="18" charset="2"/>
              </a:rPr>
              <a:t> column</a:t>
            </a:r>
            <a:endParaRPr lang="en-US" altLang="zh-TW" sz="2400" dirty="0">
              <a:sym typeface="Symbol" pitchFamily="18" charset="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901371" y="4308293"/>
            <a:ext cx="667657" cy="7357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dirty="0">
                <a:solidFill>
                  <a:schemeClr val="tx1"/>
                </a:solidFill>
              </a:rPr>
              <a:t>A</a:t>
            </a:r>
            <a:endParaRPr lang="zh-TW" altLang="en-US" sz="3200" dirty="0">
              <a:solidFill>
                <a:schemeClr val="tx1"/>
              </a:solidFill>
            </a:endParaRPr>
          </a:p>
        </p:txBody>
      </p:sp>
      <p:cxnSp>
        <p:nvCxnSpPr>
          <p:cNvPr id="12" name="直線接點 11"/>
          <p:cNvCxnSpPr/>
          <p:nvPr/>
        </p:nvCxnSpPr>
        <p:spPr>
          <a:xfrm>
            <a:off x="2978731" y="4693238"/>
            <a:ext cx="383177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 flipV="1">
            <a:off x="4923644" y="3340848"/>
            <a:ext cx="1" cy="267062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205DDF8E-998A-4AD8-BF04-5FA9B6188FB3}"/>
              </a:ext>
            </a:extLst>
          </p:cNvPr>
          <p:cNvSpPr txBox="1"/>
          <p:nvPr/>
        </p:nvSpPr>
        <p:spPr>
          <a:xfrm>
            <a:off x="6154944" y="662576"/>
            <a:ext cx="190971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800" dirty="0" err="1"/>
              <a:t>a</a:t>
            </a:r>
            <a:r>
              <a:rPr lang="en-US" altLang="zh-TW" sz="2800" baseline="-25000" dirty="0" err="1"/>
              <a:t>ij</a:t>
            </a:r>
            <a:r>
              <a:rPr lang="en-US" altLang="zh-TW" sz="2800" dirty="0"/>
              <a:t>: scalar</a:t>
            </a:r>
          </a:p>
          <a:p>
            <a:r>
              <a:rPr lang="en-US" altLang="zh-TW" sz="2800" dirty="0" err="1"/>
              <a:t>A</a:t>
            </a:r>
            <a:r>
              <a:rPr lang="en-US" altLang="zh-TW" sz="2800" baseline="-25000" dirty="0" err="1"/>
              <a:t>ij</a:t>
            </a:r>
            <a:r>
              <a:rPr lang="en-US" altLang="zh-TW" sz="2800" dirty="0"/>
              <a:t>: matrix</a:t>
            </a:r>
            <a:endParaRPr lang="zh-TW" altLang="en-US" sz="2800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BFAE4866-F4D5-44BE-9264-588E4AE4A651}"/>
              </a:ext>
            </a:extLst>
          </p:cNvPr>
          <p:cNvSpPr txBox="1"/>
          <p:nvPr/>
        </p:nvSpPr>
        <p:spPr>
          <a:xfrm>
            <a:off x="958747" y="4909008"/>
            <a:ext cx="25206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(n-1) x (n-1)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1C3BF3EB-8AB0-4B3E-8DAF-6425820446BA}"/>
              </a:ext>
            </a:extLst>
          </p:cNvPr>
          <p:cNvSpPr txBox="1"/>
          <p:nvPr/>
        </p:nvSpPr>
        <p:spPr>
          <a:xfrm>
            <a:off x="1916366" y="4384433"/>
            <a:ext cx="66765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TW" sz="2800" dirty="0" err="1">
                <a:solidFill>
                  <a:srgbClr val="0000FF"/>
                </a:solidFill>
              </a:rPr>
              <a:t>A</a:t>
            </a:r>
            <a:r>
              <a:rPr lang="en-US" altLang="zh-TW" sz="2800" baseline="-25000" dirty="0" err="1">
                <a:solidFill>
                  <a:srgbClr val="0000FF"/>
                </a:solidFill>
              </a:rPr>
              <a:t>ij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1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 animBg="1"/>
      <p:bldP spid="10" grpId="1" animBg="1"/>
      <p:bldP spid="15" grpId="0"/>
      <p:bldP spid="11" grpId="0"/>
      <p:bldP spid="1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More Properties of Determinants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TW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𝑑𝑒𝑡</m:t>
                    </m:r>
                    <m:d>
                      <m:dPr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d>
                    <m:r>
                      <a:rPr lang="en-US" altLang="zh-TW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𝑑𝑒𝑡</m:t>
                    </m:r>
                    <m:d>
                      <m:dPr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altLang="zh-TW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𝑑𝑒𝑡</m:t>
                    </m:r>
                    <m:d>
                      <m:dPr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endParaRPr lang="en-US" altLang="zh-TW" dirty="0"/>
              </a:p>
              <a:p>
                <a:r>
                  <a:rPr lang="en-US" altLang="zh-TW" dirty="0"/>
                  <a:t>Proof: 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字方塊 3"/>
          <p:cNvSpPr txBox="1"/>
          <p:nvPr/>
        </p:nvSpPr>
        <p:spPr>
          <a:xfrm>
            <a:off x="873458" y="2811439"/>
            <a:ext cx="3480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0000FF"/>
                </a:solidFill>
              </a:rPr>
              <a:t>If A is not invertible: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790365" y="3348932"/>
            <a:ext cx="47955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AB is not invertible.</a:t>
            </a:r>
          </a:p>
          <a:p>
            <a:r>
              <a:rPr lang="en-US" altLang="zh-TW" sz="2000" dirty="0"/>
              <a:t>(because (AB)M = I</a:t>
            </a:r>
            <a:r>
              <a:rPr lang="en-US" altLang="zh-TW" sz="2000" baseline="-25000" dirty="0"/>
              <a:t>n</a:t>
            </a:r>
            <a:r>
              <a:rPr lang="zh-TW" altLang="en-US" sz="2000" dirty="0"/>
              <a:t>  </a:t>
            </a:r>
            <a:r>
              <a:rPr lang="en-US" altLang="zh-TW" sz="2000" dirty="0"/>
              <a:t>implies A(BM)= I</a:t>
            </a:r>
            <a:r>
              <a:rPr lang="en-US" altLang="zh-TW" sz="2000" baseline="-25000" dirty="0"/>
              <a:t>n</a:t>
            </a:r>
            <a:r>
              <a:rPr lang="en-US" altLang="zh-TW" sz="2000" dirty="0"/>
              <a:t>)</a:t>
            </a:r>
            <a:endParaRPr lang="zh-TW" altLang="en-US" sz="20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1495994" y="3469595"/>
            <a:ext cx="2440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A is not invertible</a:t>
            </a:r>
            <a:endParaRPr lang="zh-TW" altLang="en-US" sz="2400" dirty="0"/>
          </a:p>
        </p:txBody>
      </p:sp>
      <p:sp>
        <p:nvSpPr>
          <p:cNvPr id="7" name="向右箭號 6"/>
          <p:cNvSpPr/>
          <p:nvPr/>
        </p:nvSpPr>
        <p:spPr>
          <a:xfrm>
            <a:off x="3936669" y="3519735"/>
            <a:ext cx="791570" cy="3613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向右箭號 7"/>
          <p:cNvSpPr/>
          <p:nvPr/>
        </p:nvSpPr>
        <p:spPr>
          <a:xfrm>
            <a:off x="3936669" y="4209989"/>
            <a:ext cx="791570" cy="3613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4790365" y="4109708"/>
            <a:ext cx="2565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err="1"/>
              <a:t>det</a:t>
            </a:r>
            <a:r>
              <a:rPr lang="en-US" altLang="zh-TW" sz="2400" dirty="0"/>
              <a:t> AB = 0</a:t>
            </a:r>
            <a:endParaRPr lang="zh-TW" altLang="en-US" sz="24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1495993" y="4797936"/>
            <a:ext cx="2440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A is not invertible</a:t>
            </a:r>
            <a:endParaRPr lang="zh-TW" altLang="en-US" sz="2400" dirty="0"/>
          </a:p>
        </p:txBody>
      </p:sp>
      <p:sp>
        <p:nvSpPr>
          <p:cNvPr id="11" name="向右箭號 10"/>
          <p:cNvSpPr/>
          <p:nvPr/>
        </p:nvSpPr>
        <p:spPr>
          <a:xfrm>
            <a:off x="3936668" y="4854398"/>
            <a:ext cx="791570" cy="3613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4804011" y="4782120"/>
            <a:ext cx="2565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err="1"/>
              <a:t>det</a:t>
            </a:r>
            <a:r>
              <a:rPr lang="en-US" altLang="zh-TW" sz="2400" dirty="0"/>
              <a:t> A = 0</a:t>
            </a:r>
            <a:endParaRPr lang="zh-TW" altLang="en-US" sz="2400" dirty="0"/>
          </a:p>
        </p:txBody>
      </p:sp>
      <p:sp>
        <p:nvSpPr>
          <p:cNvPr id="16" name="向右箭號 15"/>
          <p:cNvSpPr/>
          <p:nvPr/>
        </p:nvSpPr>
        <p:spPr>
          <a:xfrm>
            <a:off x="3936668" y="5418177"/>
            <a:ext cx="791570" cy="3613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/>
          <p:cNvSpPr txBox="1"/>
          <p:nvPr/>
        </p:nvSpPr>
        <p:spPr>
          <a:xfrm>
            <a:off x="4804011" y="5345899"/>
            <a:ext cx="2565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err="1"/>
              <a:t>det</a:t>
            </a:r>
            <a:r>
              <a:rPr lang="en-US" altLang="zh-TW" sz="2400" dirty="0"/>
              <a:t> A </a:t>
            </a:r>
            <a:r>
              <a:rPr lang="en-US" altLang="zh-TW" sz="2400" dirty="0" err="1"/>
              <a:t>det</a:t>
            </a:r>
            <a:r>
              <a:rPr lang="en-US" altLang="zh-TW" sz="2400" dirty="0"/>
              <a:t> B = 0</a:t>
            </a:r>
            <a:endParaRPr lang="zh-TW" altLang="en-US" sz="2400" dirty="0"/>
          </a:p>
        </p:txBody>
      </p:sp>
      <p:sp>
        <p:nvSpPr>
          <p:cNvPr id="18" name="弧形箭號 (左彎) 17"/>
          <p:cNvSpPr/>
          <p:nvPr/>
        </p:nvSpPr>
        <p:spPr>
          <a:xfrm>
            <a:off x="7056601" y="4156180"/>
            <a:ext cx="777923" cy="1699492"/>
          </a:xfrm>
          <a:prstGeom prst="curved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41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 animBg="1"/>
      <p:bldP spid="9" grpId="0"/>
      <p:bldP spid="10" grpId="0"/>
      <p:bldP spid="11" grpId="0" animBg="1"/>
      <p:bldP spid="12" grpId="0"/>
      <p:bldP spid="16" grpId="0" animBg="1"/>
      <p:bldP spid="17" grpId="0"/>
      <p:bldP spid="1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More Properties of Determinants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𝑑𝑒𝑡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𝑑𝑒𝑡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𝑑𝑒𝑡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endParaRPr lang="en-US" altLang="zh-TW" dirty="0"/>
              </a:p>
              <a:p>
                <a:r>
                  <a:rPr lang="en-US" altLang="zh-TW" dirty="0"/>
                  <a:t>Proof: </a:t>
                </a:r>
                <a:endParaRPr lang="zh-TW" altLang="en-US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字方塊 3"/>
          <p:cNvSpPr txBox="1"/>
          <p:nvPr/>
        </p:nvSpPr>
        <p:spPr>
          <a:xfrm>
            <a:off x="982640" y="2811439"/>
            <a:ext cx="3480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0000FF"/>
                </a:solidFill>
              </a:rPr>
              <a:t>If A is invertible: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4816809" y="2626773"/>
            <a:ext cx="3480179" cy="1415772"/>
            <a:chOff x="4816809" y="3334659"/>
            <a:chExt cx="3480179" cy="1415772"/>
          </a:xfrm>
        </p:grpSpPr>
        <p:sp>
          <p:nvSpPr>
            <p:cNvPr id="5" name="文字方塊 4"/>
            <p:cNvSpPr txBox="1"/>
            <p:nvPr/>
          </p:nvSpPr>
          <p:spPr>
            <a:xfrm>
              <a:off x="4816809" y="3334659"/>
              <a:ext cx="3480179" cy="954107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TW" sz="2800" dirty="0"/>
                <a:t>You have to prove that </a:t>
              </a:r>
              <a:r>
                <a:rPr lang="en-US" altLang="zh-TW" sz="2800" dirty="0" err="1"/>
                <a:t>det</a:t>
              </a:r>
              <a:r>
                <a:rPr lang="en-US" altLang="zh-TW" sz="2800" dirty="0"/>
                <a:t> EA = </a:t>
              </a:r>
              <a:r>
                <a:rPr lang="en-US" altLang="zh-TW" sz="2800" dirty="0" err="1"/>
                <a:t>det</a:t>
              </a:r>
              <a:r>
                <a:rPr lang="en-US" altLang="zh-TW" sz="2800" dirty="0"/>
                <a:t> E </a:t>
              </a:r>
              <a:r>
                <a:rPr lang="en-US" altLang="zh-TW" sz="2800" dirty="0" err="1"/>
                <a:t>det</a:t>
              </a:r>
              <a:r>
                <a:rPr lang="en-US" altLang="zh-TW" sz="2800" dirty="0"/>
                <a:t> A</a:t>
              </a:r>
              <a:endParaRPr lang="zh-TW" altLang="en-US" sz="2800" dirty="0"/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4933241" y="4288766"/>
              <a:ext cx="32473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(E is elementary matrix)</a:t>
              </a:r>
              <a:endParaRPr lang="zh-TW" altLang="en-US" sz="24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1615819" y="3365436"/>
                <a:ext cx="233025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819" y="3365436"/>
                <a:ext cx="2330253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166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CA759971-35BF-44AB-9B6B-9D818A512B6E}"/>
                  </a:ext>
                </a:extLst>
              </p:cNvPr>
              <p:cNvSpPr txBox="1"/>
              <p:nvPr/>
            </p:nvSpPr>
            <p:spPr>
              <a:xfrm>
                <a:off x="1553125" y="1849131"/>
                <a:ext cx="2151294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CA759971-35BF-44AB-9B6B-9D818A512B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3125" y="1849131"/>
                <a:ext cx="2151294" cy="97661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DC044048-9C64-4995-8EA9-7C02DDF88BC8}"/>
                  </a:ext>
                </a:extLst>
              </p:cNvPr>
              <p:cNvSpPr txBox="1"/>
              <p:nvPr/>
            </p:nvSpPr>
            <p:spPr>
              <a:xfrm>
                <a:off x="1512848" y="3714479"/>
                <a:ext cx="2387640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DC044048-9C64-4995-8EA9-7C02DDF88B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2848" y="3714479"/>
                <a:ext cx="2387640" cy="9766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0E61D49A-7E67-44C5-8314-EEE80C6ECC80}"/>
                  </a:ext>
                </a:extLst>
              </p:cNvPr>
              <p:cNvSpPr txBox="1"/>
              <p:nvPr/>
            </p:nvSpPr>
            <p:spPr>
              <a:xfrm>
                <a:off x="1512848" y="5458412"/>
                <a:ext cx="2158411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0E61D49A-7E67-44C5-8314-EEE80C6ECC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2848" y="5458412"/>
                <a:ext cx="2158411" cy="9766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字方塊 6">
            <a:extLst>
              <a:ext uri="{FF2B5EF4-FFF2-40B4-BE49-F238E27FC236}">
                <a16:creationId xmlns:a16="http://schemas.microsoft.com/office/drawing/2014/main" id="{0B3FC011-D9CF-488A-96C9-EB5AE5E9D0E3}"/>
              </a:ext>
            </a:extLst>
          </p:cNvPr>
          <p:cNvSpPr txBox="1"/>
          <p:nvPr/>
        </p:nvSpPr>
        <p:spPr>
          <a:xfrm>
            <a:off x="678324" y="1278298"/>
            <a:ext cx="4281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Exchange the 2</a:t>
            </a:r>
            <a:r>
              <a:rPr lang="en-US" altLang="zh-TW" sz="2400" baseline="30000" dirty="0"/>
              <a:t>nd</a:t>
            </a:r>
            <a:r>
              <a:rPr lang="en-US" altLang="zh-TW" sz="2400" dirty="0"/>
              <a:t> and 3</a:t>
            </a:r>
            <a:r>
              <a:rPr lang="en-US" altLang="zh-TW" sz="2400" baseline="30000" dirty="0"/>
              <a:t>rd</a:t>
            </a:r>
            <a:r>
              <a:rPr lang="en-US" altLang="zh-TW" sz="2400" dirty="0"/>
              <a:t> rows</a:t>
            </a:r>
            <a:endParaRPr lang="zh-TW" altLang="en-US" sz="2400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F53A25B0-28CC-4FD6-BBA5-45BE567078D2}"/>
              </a:ext>
            </a:extLst>
          </p:cNvPr>
          <p:cNvSpPr txBox="1"/>
          <p:nvPr/>
        </p:nvSpPr>
        <p:spPr>
          <a:xfrm>
            <a:off x="678324" y="3102056"/>
            <a:ext cx="3628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Multiply the 2</a:t>
            </a:r>
            <a:r>
              <a:rPr lang="en-US" altLang="zh-TW" sz="2400" baseline="30000" dirty="0"/>
              <a:t>nd</a:t>
            </a:r>
            <a:r>
              <a:rPr lang="en-US" altLang="zh-TW" sz="2400" dirty="0"/>
              <a:t> row by -4</a:t>
            </a:r>
            <a:endParaRPr lang="zh-TW" altLang="en-US" sz="2400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73CB277A-A257-4A01-8A3D-B3801AA53B8F}"/>
              </a:ext>
            </a:extLst>
          </p:cNvPr>
          <p:cNvSpPr txBox="1"/>
          <p:nvPr/>
        </p:nvSpPr>
        <p:spPr>
          <a:xfrm>
            <a:off x="678324" y="4887205"/>
            <a:ext cx="4074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Adding 2 times row 1 to row 3</a:t>
            </a:r>
            <a:endParaRPr lang="zh-TW" altLang="en-US" sz="2400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2F84682D-5B9E-43BF-A89A-EA15F35D00B9}"/>
              </a:ext>
            </a:extLst>
          </p:cNvPr>
          <p:cNvSpPr txBox="1"/>
          <p:nvPr/>
        </p:nvSpPr>
        <p:spPr>
          <a:xfrm>
            <a:off x="1198039" y="439471"/>
            <a:ext cx="7028577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You have to prove that </a:t>
            </a:r>
            <a:r>
              <a:rPr lang="en-US" altLang="zh-TW" sz="2800" dirty="0" err="1"/>
              <a:t>det</a:t>
            </a:r>
            <a:r>
              <a:rPr lang="en-US" altLang="zh-TW" sz="2800" dirty="0"/>
              <a:t> EA = </a:t>
            </a:r>
            <a:r>
              <a:rPr lang="en-US" altLang="zh-TW" sz="2800" dirty="0" err="1"/>
              <a:t>det</a:t>
            </a:r>
            <a:r>
              <a:rPr lang="en-US" altLang="zh-TW" sz="2800" dirty="0"/>
              <a:t> E </a:t>
            </a:r>
            <a:r>
              <a:rPr lang="en-US" altLang="zh-TW" sz="2800" dirty="0" err="1"/>
              <a:t>det</a:t>
            </a:r>
            <a:r>
              <a:rPr lang="en-US" altLang="zh-TW" sz="2800" dirty="0"/>
              <a:t> A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660731BF-AA91-4A77-BFD1-D87C567BD607}"/>
                  </a:ext>
                </a:extLst>
              </p:cNvPr>
              <p:cNvSpPr txBox="1"/>
              <p:nvPr/>
            </p:nvSpPr>
            <p:spPr>
              <a:xfrm>
                <a:off x="5731189" y="1328666"/>
                <a:ext cx="231839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𝑑𝑒𝑡𝐴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660731BF-AA91-4A77-BFD1-D87C567BD6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1189" y="1328666"/>
                <a:ext cx="2318392" cy="369332"/>
              </a:xfrm>
              <a:prstGeom prst="rect">
                <a:avLst/>
              </a:prstGeom>
              <a:blipFill>
                <a:blip r:embed="rId5"/>
                <a:stretch>
                  <a:fillRect l="-2895" r="-2895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C4D1DD46-A703-43FB-AC42-AFC8F7359D8C}"/>
                  </a:ext>
                </a:extLst>
              </p:cNvPr>
              <p:cNvSpPr txBox="1"/>
              <p:nvPr/>
            </p:nvSpPr>
            <p:spPr>
              <a:xfrm>
                <a:off x="5731189" y="3131226"/>
                <a:ext cx="249542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=−4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𝑑𝑒𝑡𝐴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C4D1DD46-A703-43FB-AC42-AFC8F7359D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1189" y="3131226"/>
                <a:ext cx="2495427" cy="369332"/>
              </a:xfrm>
              <a:prstGeom prst="rect">
                <a:avLst/>
              </a:prstGeom>
              <a:blipFill>
                <a:blip r:embed="rId6"/>
                <a:stretch>
                  <a:fillRect l="-2683" r="-2439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1E93D172-A583-45F6-BD68-6B07EDA1FDC4}"/>
                  </a:ext>
                </a:extLst>
              </p:cNvPr>
              <p:cNvSpPr txBox="1"/>
              <p:nvPr/>
            </p:nvSpPr>
            <p:spPr>
              <a:xfrm>
                <a:off x="5744506" y="4934827"/>
                <a:ext cx="20962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𝑑𝑒𝑡𝐴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1E93D172-A583-45F6-BD68-6B07EDA1FD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4506" y="4934827"/>
                <a:ext cx="2096278" cy="369332"/>
              </a:xfrm>
              <a:prstGeom prst="rect">
                <a:avLst/>
              </a:prstGeom>
              <a:blipFill>
                <a:blip r:embed="rId7"/>
                <a:stretch>
                  <a:fillRect l="-3198" r="-3198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3AE7D232-78BF-4FC7-B2EF-3D9CCC4B0F0A}"/>
                  </a:ext>
                </a:extLst>
              </p:cNvPr>
              <p:cNvSpPr txBox="1"/>
              <p:nvPr/>
            </p:nvSpPr>
            <p:spPr>
              <a:xfrm>
                <a:off x="5751623" y="2337438"/>
                <a:ext cx="163910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3AE7D232-78BF-4FC7-B2EF-3D9CCC4B0F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1623" y="2337438"/>
                <a:ext cx="1639103" cy="369332"/>
              </a:xfrm>
              <a:prstGeom prst="rect">
                <a:avLst/>
              </a:prstGeom>
              <a:blipFill>
                <a:blip r:embed="rId8"/>
                <a:stretch>
                  <a:fillRect l="-4104" r="-4104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E9144F33-44A8-4CEA-89B1-B6AF7289335E}"/>
                  </a:ext>
                </a:extLst>
              </p:cNvPr>
              <p:cNvSpPr txBox="1"/>
              <p:nvPr/>
            </p:nvSpPr>
            <p:spPr>
              <a:xfrm>
                <a:off x="5744506" y="4156626"/>
                <a:ext cx="164622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=−4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E9144F33-44A8-4CEA-89B1-B6AF728933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4506" y="4156626"/>
                <a:ext cx="1646220" cy="369332"/>
              </a:xfrm>
              <a:prstGeom prst="rect">
                <a:avLst/>
              </a:prstGeom>
              <a:blipFill>
                <a:blip r:embed="rId9"/>
                <a:stretch>
                  <a:fillRect l="-4074" r="-4074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9CA2D416-1A4B-4585-B2F7-6661909627C1}"/>
                  </a:ext>
                </a:extLst>
              </p:cNvPr>
              <p:cNvSpPr txBox="1"/>
              <p:nvPr/>
            </p:nvSpPr>
            <p:spPr>
              <a:xfrm>
                <a:off x="5751623" y="5939489"/>
                <a:ext cx="141699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9CA2D416-1A4B-4585-B2F7-6661909627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1623" y="5939489"/>
                <a:ext cx="1416990" cy="369332"/>
              </a:xfrm>
              <a:prstGeom prst="rect">
                <a:avLst/>
              </a:prstGeom>
              <a:blipFill>
                <a:blip r:embed="rId10"/>
                <a:stretch>
                  <a:fillRect l="-4741" r="-4741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箭號: 向右 19">
            <a:extLst>
              <a:ext uri="{FF2B5EF4-FFF2-40B4-BE49-F238E27FC236}">
                <a16:creationId xmlns:a16="http://schemas.microsoft.com/office/drawing/2014/main" id="{A65B6EBD-4A32-42E1-A091-6CAA22BE00E1}"/>
              </a:ext>
            </a:extLst>
          </p:cNvPr>
          <p:cNvSpPr/>
          <p:nvPr/>
        </p:nvSpPr>
        <p:spPr>
          <a:xfrm>
            <a:off x="4752925" y="1328666"/>
            <a:ext cx="826465" cy="4112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箭號: 向右 21">
            <a:extLst>
              <a:ext uri="{FF2B5EF4-FFF2-40B4-BE49-F238E27FC236}">
                <a16:creationId xmlns:a16="http://schemas.microsoft.com/office/drawing/2014/main" id="{C2E7FFE3-5436-4113-9D7B-F6D291955876}"/>
              </a:ext>
            </a:extLst>
          </p:cNvPr>
          <p:cNvSpPr/>
          <p:nvPr/>
        </p:nvSpPr>
        <p:spPr>
          <a:xfrm>
            <a:off x="4752925" y="3083098"/>
            <a:ext cx="826465" cy="4112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箭號: 向右 23">
            <a:extLst>
              <a:ext uri="{FF2B5EF4-FFF2-40B4-BE49-F238E27FC236}">
                <a16:creationId xmlns:a16="http://schemas.microsoft.com/office/drawing/2014/main" id="{363A9D73-A384-4DE4-A88A-DBDAC1E61B47}"/>
              </a:ext>
            </a:extLst>
          </p:cNvPr>
          <p:cNvSpPr/>
          <p:nvPr/>
        </p:nvSpPr>
        <p:spPr>
          <a:xfrm>
            <a:off x="4752924" y="4925949"/>
            <a:ext cx="826465" cy="4112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1E40DFD5-C020-4505-B09A-97A9E7677AD1}"/>
                  </a:ext>
                </a:extLst>
              </p:cNvPr>
              <p:cNvSpPr txBox="1"/>
              <p:nvPr/>
            </p:nvSpPr>
            <p:spPr>
              <a:xfrm>
                <a:off x="6751542" y="1879307"/>
                <a:ext cx="180511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𝑑𝑒𝑡𝐴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1E40DFD5-C020-4505-B09A-97A9E7677A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1542" y="1879307"/>
                <a:ext cx="1805110" cy="369332"/>
              </a:xfrm>
              <a:prstGeom prst="rect">
                <a:avLst/>
              </a:prstGeom>
              <a:blipFill>
                <a:blip r:embed="rId11"/>
                <a:stretch>
                  <a:fillRect l="-1351" r="-3716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2C52099F-10FE-4228-A81C-542C7D909303}"/>
                  </a:ext>
                </a:extLst>
              </p:cNvPr>
              <p:cNvSpPr txBox="1"/>
              <p:nvPr/>
            </p:nvSpPr>
            <p:spPr>
              <a:xfrm>
                <a:off x="6751541" y="3643926"/>
                <a:ext cx="181222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𝑑𝑒𝑡𝐴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2C52099F-10FE-4228-A81C-542C7D9093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1541" y="3643926"/>
                <a:ext cx="1812227" cy="369332"/>
              </a:xfrm>
              <a:prstGeom prst="rect">
                <a:avLst/>
              </a:prstGeom>
              <a:blipFill>
                <a:blip r:embed="rId12"/>
                <a:stretch>
                  <a:fillRect l="-1347" r="-3704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05806B47-90FB-4E1C-8AA8-5012EB9BF33D}"/>
                  </a:ext>
                </a:extLst>
              </p:cNvPr>
              <p:cNvSpPr txBox="1"/>
              <p:nvPr/>
            </p:nvSpPr>
            <p:spPr>
              <a:xfrm>
                <a:off x="6792645" y="5426789"/>
                <a:ext cx="181222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𝑑𝑒𝑡𝐴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05806B47-90FB-4E1C-8AA8-5012EB9BF3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2645" y="5426789"/>
                <a:ext cx="1812227" cy="369332"/>
              </a:xfrm>
              <a:prstGeom prst="rect">
                <a:avLst/>
              </a:prstGeom>
              <a:blipFill>
                <a:blip r:embed="rId13"/>
                <a:stretch>
                  <a:fillRect l="-1342" r="-3356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830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2" grpId="0"/>
      <p:bldP spid="14" grpId="0"/>
      <p:bldP spid="16" grpId="0"/>
      <p:bldP spid="17" grpId="0"/>
      <p:bldP spid="18" grpId="0"/>
      <p:bldP spid="19" grpId="0"/>
      <p:bldP spid="20" grpId="0" animBg="1"/>
      <p:bldP spid="22" grpId="0" animBg="1"/>
      <p:bldP spid="24" grpId="0" animBg="1"/>
      <p:bldP spid="25" grpId="0"/>
      <p:bldP spid="26" grpId="0"/>
      <p:bldP spid="2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More Properties of Determinants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𝑑𝑒𝑡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𝑑𝑒𝑡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𝑑𝑒𝑡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endParaRPr lang="en-US" altLang="zh-TW" dirty="0"/>
              </a:p>
              <a:p>
                <a:r>
                  <a:rPr lang="en-US" altLang="zh-TW" dirty="0"/>
                  <a:t>Proof: </a:t>
                </a:r>
                <a:endParaRPr lang="zh-TW" altLang="en-US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字方塊 3"/>
          <p:cNvSpPr txBox="1"/>
          <p:nvPr/>
        </p:nvSpPr>
        <p:spPr>
          <a:xfrm>
            <a:off x="982640" y="2811439"/>
            <a:ext cx="3480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0000FF"/>
                </a:solidFill>
              </a:rPr>
              <a:t>If A is invertible: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4816809" y="2626773"/>
            <a:ext cx="3480179" cy="1415772"/>
            <a:chOff x="4816809" y="3334659"/>
            <a:chExt cx="3480179" cy="1415772"/>
          </a:xfrm>
        </p:grpSpPr>
        <p:sp>
          <p:nvSpPr>
            <p:cNvPr id="5" name="文字方塊 4"/>
            <p:cNvSpPr txBox="1"/>
            <p:nvPr/>
          </p:nvSpPr>
          <p:spPr>
            <a:xfrm>
              <a:off x="4816809" y="3334659"/>
              <a:ext cx="3480179" cy="954107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TW" sz="2800" dirty="0"/>
                <a:t>You have to prove that </a:t>
              </a:r>
              <a:r>
                <a:rPr lang="en-US" altLang="zh-TW" sz="2800" dirty="0" err="1"/>
                <a:t>det</a:t>
              </a:r>
              <a:r>
                <a:rPr lang="en-US" altLang="zh-TW" sz="2800" dirty="0"/>
                <a:t> EA = </a:t>
              </a:r>
              <a:r>
                <a:rPr lang="en-US" altLang="zh-TW" sz="2800" dirty="0" err="1"/>
                <a:t>det</a:t>
              </a:r>
              <a:r>
                <a:rPr lang="en-US" altLang="zh-TW" sz="2800" dirty="0"/>
                <a:t> E </a:t>
              </a:r>
              <a:r>
                <a:rPr lang="en-US" altLang="zh-TW" sz="2800" dirty="0" err="1"/>
                <a:t>det</a:t>
              </a:r>
              <a:r>
                <a:rPr lang="en-US" altLang="zh-TW" sz="2800" dirty="0"/>
                <a:t> A</a:t>
              </a:r>
              <a:endParaRPr lang="zh-TW" altLang="en-US" sz="2800" dirty="0"/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4933241" y="4288766"/>
              <a:ext cx="32473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(E is elementary matrix)</a:t>
              </a:r>
              <a:endParaRPr lang="zh-TW" altLang="en-US" sz="24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1615819" y="3365436"/>
                <a:ext cx="233025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819" y="3365436"/>
                <a:ext cx="2330253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1349425" y="5000891"/>
                <a:ext cx="190776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425" y="5000891"/>
                <a:ext cx="1907766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3514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1338240" y="4371038"/>
                <a:ext cx="495494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8240" y="4371038"/>
                <a:ext cx="4954946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3257191" y="4982099"/>
                <a:ext cx="47805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7191" y="4982099"/>
                <a:ext cx="4780539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255" b="-147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3256072" y="5476371"/>
                <a:ext cx="406553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6072" y="5476371"/>
                <a:ext cx="4065537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300" b="-147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3279018" y="6030769"/>
                <a:ext cx="263553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9018" y="6030769"/>
                <a:ext cx="2635530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694" b="-147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5914548" y="6032851"/>
                <a:ext cx="150445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4548" y="6032851"/>
                <a:ext cx="1504451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1619" b="-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506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More Properties of Determinants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/>
              <a:t>det</a:t>
            </a:r>
            <a:r>
              <a:rPr lang="en-US" altLang="zh-TW" dirty="0"/>
              <a:t> A = </a:t>
            </a:r>
            <a:r>
              <a:rPr lang="en-US" altLang="zh-TW" dirty="0" err="1"/>
              <a:t>det</a:t>
            </a:r>
            <a:r>
              <a:rPr lang="en-US" altLang="zh-TW" dirty="0"/>
              <a:t> A</a:t>
            </a:r>
            <a:r>
              <a:rPr lang="en-US" altLang="zh-TW" baseline="30000" dirty="0"/>
              <a:t>T</a:t>
            </a:r>
            <a:endParaRPr lang="en-US" altLang="zh-TW" dirty="0"/>
          </a:p>
          <a:p>
            <a:r>
              <a:rPr lang="en-US" altLang="zh-TW" dirty="0"/>
              <a:t>Proof: </a:t>
            </a:r>
            <a:endParaRPr lang="zh-TW" altLang="en-US" dirty="0"/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851746E4-F471-45CD-AF9A-F5AEB2B4E54F}"/>
              </a:ext>
            </a:extLst>
          </p:cNvPr>
          <p:cNvSpPr txBox="1"/>
          <p:nvPr/>
        </p:nvSpPr>
        <p:spPr>
          <a:xfrm>
            <a:off x="2115927" y="2986795"/>
            <a:ext cx="2440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A is not invertible</a:t>
            </a:r>
            <a:endParaRPr lang="zh-TW" altLang="en-US" sz="2400" dirty="0"/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FD058891-CBEE-408E-B729-A6978985172E}"/>
              </a:ext>
            </a:extLst>
          </p:cNvPr>
          <p:cNvSpPr txBox="1"/>
          <p:nvPr/>
        </p:nvSpPr>
        <p:spPr>
          <a:xfrm>
            <a:off x="2115926" y="3872874"/>
            <a:ext cx="2440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A</a:t>
            </a:r>
            <a:r>
              <a:rPr lang="en-US" altLang="zh-TW" sz="2400" baseline="30000" dirty="0"/>
              <a:t>T</a:t>
            </a:r>
            <a:r>
              <a:rPr lang="en-US" altLang="zh-TW" sz="2400" dirty="0"/>
              <a:t> is not invertible</a:t>
            </a:r>
            <a:endParaRPr lang="zh-TW" altLang="en-US" sz="2400" dirty="0"/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905FC8F3-0B1D-49BF-B90D-71983F430191}"/>
              </a:ext>
            </a:extLst>
          </p:cNvPr>
          <p:cNvSpPr txBox="1"/>
          <p:nvPr/>
        </p:nvSpPr>
        <p:spPr>
          <a:xfrm>
            <a:off x="1511492" y="5511005"/>
            <a:ext cx="2440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A is invertible</a:t>
            </a:r>
            <a:endParaRPr lang="zh-TW" altLang="en-US" sz="2400" dirty="0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02EE4A99-5756-4C37-A484-455E11A82A37}"/>
              </a:ext>
            </a:extLst>
          </p:cNvPr>
          <p:cNvSpPr/>
          <p:nvPr/>
        </p:nvSpPr>
        <p:spPr>
          <a:xfrm>
            <a:off x="3952167" y="5511005"/>
            <a:ext cx="43804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err="1"/>
              <a:t>det</a:t>
            </a:r>
            <a:r>
              <a:rPr lang="en-US" altLang="zh-TW" sz="2400" dirty="0"/>
              <a:t> E = </a:t>
            </a:r>
            <a:r>
              <a:rPr lang="en-US" altLang="zh-TW" sz="2400" dirty="0" err="1"/>
              <a:t>det</a:t>
            </a:r>
            <a:r>
              <a:rPr lang="en-US" altLang="zh-TW" sz="2400" dirty="0"/>
              <a:t> E</a:t>
            </a:r>
            <a:r>
              <a:rPr lang="en-US" altLang="zh-TW" sz="2400" baseline="30000" dirty="0"/>
              <a:t>T</a:t>
            </a:r>
            <a:r>
              <a:rPr lang="en-US" altLang="zh-TW" sz="2400" dirty="0"/>
              <a:t>  …… in the textbook</a:t>
            </a:r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B2A49810-2867-46E4-A880-D74F3165DE20}"/>
              </a:ext>
            </a:extLst>
          </p:cNvPr>
          <p:cNvCxnSpPr/>
          <p:nvPr/>
        </p:nvCxnSpPr>
        <p:spPr>
          <a:xfrm>
            <a:off x="-371959" y="4897464"/>
            <a:ext cx="1022888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向右箭號 6">
            <a:extLst>
              <a:ext uri="{FF2B5EF4-FFF2-40B4-BE49-F238E27FC236}">
                <a16:creationId xmlns:a16="http://schemas.microsoft.com/office/drawing/2014/main" id="{04DA8B46-FBF7-463F-BA59-B1A8BCCEB86B}"/>
              </a:ext>
            </a:extLst>
          </p:cNvPr>
          <p:cNvSpPr/>
          <p:nvPr/>
        </p:nvSpPr>
        <p:spPr>
          <a:xfrm>
            <a:off x="4703514" y="3036570"/>
            <a:ext cx="791570" cy="3613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5DA1B60B-D07D-4C9F-956E-6634EE5DBFBC}"/>
              </a:ext>
            </a:extLst>
          </p:cNvPr>
          <p:cNvSpPr txBox="1"/>
          <p:nvPr/>
        </p:nvSpPr>
        <p:spPr>
          <a:xfrm>
            <a:off x="5671162" y="2986795"/>
            <a:ext cx="2565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det A = 0</a:t>
            </a:r>
            <a:endParaRPr lang="zh-TW" altLang="en-US" sz="2400" dirty="0"/>
          </a:p>
        </p:txBody>
      </p:sp>
      <p:sp>
        <p:nvSpPr>
          <p:cNvPr id="41" name="向右箭號 6">
            <a:extLst>
              <a:ext uri="{FF2B5EF4-FFF2-40B4-BE49-F238E27FC236}">
                <a16:creationId xmlns:a16="http://schemas.microsoft.com/office/drawing/2014/main" id="{52B324D2-7B9B-4F49-BEBC-828857320301}"/>
              </a:ext>
            </a:extLst>
          </p:cNvPr>
          <p:cNvSpPr/>
          <p:nvPr/>
        </p:nvSpPr>
        <p:spPr>
          <a:xfrm>
            <a:off x="4703514" y="3954804"/>
            <a:ext cx="791570" cy="3613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D7039089-D827-4134-B0A7-F4CBB8B1101D}"/>
              </a:ext>
            </a:extLst>
          </p:cNvPr>
          <p:cNvSpPr txBox="1"/>
          <p:nvPr/>
        </p:nvSpPr>
        <p:spPr>
          <a:xfrm>
            <a:off x="5671161" y="3903669"/>
            <a:ext cx="2565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det A</a:t>
            </a:r>
            <a:r>
              <a:rPr lang="en-US" altLang="zh-TW" sz="2400" baseline="30000" dirty="0"/>
              <a:t>T</a:t>
            </a:r>
            <a:r>
              <a:rPr lang="en-US" altLang="zh-TW" sz="2400" dirty="0"/>
              <a:t> = 0</a:t>
            </a:r>
            <a:endParaRPr lang="zh-TW" altLang="en-US" sz="2400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E1DA9712-4EAC-4C77-A27A-2F810615CCBF}"/>
              </a:ext>
            </a:extLst>
          </p:cNvPr>
          <p:cNvSpPr txBox="1"/>
          <p:nvPr/>
        </p:nvSpPr>
        <p:spPr>
          <a:xfrm rot="5400000">
            <a:off x="5922250" y="3429000"/>
            <a:ext cx="834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/>
              <a:t>=</a:t>
            </a:r>
            <a:endParaRPr lang="zh-TW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6671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 animBg="1"/>
      <p:bldP spid="40" grpId="0"/>
      <p:bldP spid="41" grpId="0" animBg="1"/>
      <p:bldP spid="42" grpId="0"/>
      <p:bldP spid="1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146E0FDE-32DC-4C9C-929A-DE24ABFEDA07}"/>
              </a:ext>
            </a:extLst>
          </p:cNvPr>
          <p:cNvSpPr/>
          <p:nvPr/>
        </p:nvSpPr>
        <p:spPr>
          <a:xfrm>
            <a:off x="2381752" y="479559"/>
            <a:ext cx="4380495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zh-TW" sz="2400" dirty="0" err="1"/>
              <a:t>det</a:t>
            </a:r>
            <a:r>
              <a:rPr lang="en-US" altLang="zh-TW" sz="2400" dirty="0"/>
              <a:t> E = </a:t>
            </a:r>
            <a:r>
              <a:rPr lang="en-US" altLang="zh-TW" sz="2400" dirty="0" err="1"/>
              <a:t>det</a:t>
            </a:r>
            <a:r>
              <a:rPr lang="en-US" altLang="zh-TW" sz="2400" dirty="0"/>
              <a:t> E</a:t>
            </a:r>
            <a:r>
              <a:rPr lang="en-US" altLang="zh-TW" sz="2400" baseline="30000" dirty="0"/>
              <a:t>T</a:t>
            </a:r>
            <a:r>
              <a:rPr lang="en-US" altLang="zh-TW" sz="2400" dirty="0"/>
              <a:t>  …… in the textbook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C84C4C05-9E8E-406F-9697-F2C6ADF60687}"/>
                  </a:ext>
                </a:extLst>
              </p:cNvPr>
              <p:cNvSpPr txBox="1"/>
              <p:nvPr/>
            </p:nvSpPr>
            <p:spPr>
              <a:xfrm>
                <a:off x="1553125" y="1849131"/>
                <a:ext cx="2151294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C84C4C05-9E8E-406F-9697-F2C6ADF606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3125" y="1849131"/>
                <a:ext cx="2151294" cy="97661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680E3A8B-9A6D-4CBB-9C6A-6AB2D00C1961}"/>
                  </a:ext>
                </a:extLst>
              </p:cNvPr>
              <p:cNvSpPr txBox="1"/>
              <p:nvPr/>
            </p:nvSpPr>
            <p:spPr>
              <a:xfrm>
                <a:off x="1512848" y="3714479"/>
                <a:ext cx="2387640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680E3A8B-9A6D-4CBB-9C6A-6AB2D00C19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2848" y="3714479"/>
                <a:ext cx="2387640" cy="9766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9A95455A-B8BA-44B2-9128-76180C0D00E7}"/>
                  </a:ext>
                </a:extLst>
              </p:cNvPr>
              <p:cNvSpPr txBox="1"/>
              <p:nvPr/>
            </p:nvSpPr>
            <p:spPr>
              <a:xfrm>
                <a:off x="1512848" y="5458412"/>
                <a:ext cx="2158411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9A95455A-B8BA-44B2-9128-76180C0D00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2848" y="5458412"/>
                <a:ext cx="2158411" cy="9766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字方塊 7">
            <a:extLst>
              <a:ext uri="{FF2B5EF4-FFF2-40B4-BE49-F238E27FC236}">
                <a16:creationId xmlns:a16="http://schemas.microsoft.com/office/drawing/2014/main" id="{D25F073C-8BA2-4AEB-A294-B966AF04DBA5}"/>
              </a:ext>
            </a:extLst>
          </p:cNvPr>
          <p:cNvSpPr txBox="1"/>
          <p:nvPr/>
        </p:nvSpPr>
        <p:spPr>
          <a:xfrm>
            <a:off x="678324" y="1278298"/>
            <a:ext cx="4281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Exchange the 2</a:t>
            </a:r>
            <a:r>
              <a:rPr lang="en-US" altLang="zh-TW" sz="2400" baseline="30000" dirty="0"/>
              <a:t>nd</a:t>
            </a:r>
            <a:r>
              <a:rPr lang="en-US" altLang="zh-TW" sz="2400" dirty="0"/>
              <a:t> and 3</a:t>
            </a:r>
            <a:r>
              <a:rPr lang="en-US" altLang="zh-TW" sz="2400" baseline="30000" dirty="0"/>
              <a:t>rd</a:t>
            </a:r>
            <a:r>
              <a:rPr lang="en-US" altLang="zh-TW" sz="2400" dirty="0"/>
              <a:t> rows</a:t>
            </a:r>
            <a:endParaRPr lang="zh-TW" altLang="en-US" sz="2400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2114806A-9516-47EF-9A83-811FB77F6A47}"/>
              </a:ext>
            </a:extLst>
          </p:cNvPr>
          <p:cNvSpPr txBox="1"/>
          <p:nvPr/>
        </p:nvSpPr>
        <p:spPr>
          <a:xfrm>
            <a:off x="678324" y="3102056"/>
            <a:ext cx="3628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Multiply the 2</a:t>
            </a:r>
            <a:r>
              <a:rPr lang="en-US" altLang="zh-TW" sz="2400" baseline="30000" dirty="0"/>
              <a:t>nd</a:t>
            </a:r>
            <a:r>
              <a:rPr lang="en-US" altLang="zh-TW" sz="2400" dirty="0"/>
              <a:t> row by -4</a:t>
            </a:r>
            <a:endParaRPr lang="zh-TW" altLang="en-US" sz="2400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05AC3FAE-C314-4413-BED3-52922AAAEAFD}"/>
              </a:ext>
            </a:extLst>
          </p:cNvPr>
          <p:cNvSpPr txBox="1"/>
          <p:nvPr/>
        </p:nvSpPr>
        <p:spPr>
          <a:xfrm>
            <a:off x="678324" y="4887205"/>
            <a:ext cx="4074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Adding 2 times row 1 to row 3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6640B5F2-622A-4E24-A1C4-9EAFFA422108}"/>
                  </a:ext>
                </a:extLst>
              </p:cNvPr>
              <p:cNvSpPr txBox="1"/>
              <p:nvPr/>
            </p:nvSpPr>
            <p:spPr>
              <a:xfrm>
                <a:off x="3680110" y="2103743"/>
                <a:ext cx="854080" cy="3991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sup>
                          <m:r>
                            <m:rPr>
                              <m:sty m:val="p"/>
                            </m:rPr>
                            <a:rPr lang="en-US" altLang="zh-TW" sz="2400" i="1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6640B5F2-622A-4E24-A1C4-9EAFFA4221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0110" y="2103743"/>
                <a:ext cx="854080" cy="3991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B1AE06DB-EC2C-4274-9236-C58929D6713F}"/>
                  </a:ext>
                </a:extLst>
              </p:cNvPr>
              <p:cNvSpPr txBox="1"/>
              <p:nvPr/>
            </p:nvSpPr>
            <p:spPr>
              <a:xfrm>
                <a:off x="3880019" y="3943849"/>
                <a:ext cx="861197" cy="3991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sup>
                          <m:r>
                            <m:rPr>
                              <m:sty m:val="p"/>
                            </m:rPr>
                            <a:rPr lang="en-US" altLang="zh-TW" sz="2400" i="1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B1AE06DB-EC2C-4274-9236-C58929D671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0019" y="3943849"/>
                <a:ext cx="861197" cy="39914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161B62A7-9FD9-49E3-ABDE-F1B929DC9298}"/>
                  </a:ext>
                </a:extLst>
              </p:cNvPr>
              <p:cNvSpPr txBox="1"/>
              <p:nvPr/>
            </p:nvSpPr>
            <p:spPr>
              <a:xfrm>
                <a:off x="5677014" y="2164042"/>
                <a:ext cx="2170466" cy="3991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400" i="1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sup>
                          <m:r>
                            <m:rPr>
                              <m:sty m:val="p"/>
                            </m:rPr>
                            <a:rPr lang="en-US" altLang="zh-TW" sz="2400" i="1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161B62A7-9FD9-49E3-ABDE-F1B929DC92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7014" y="2164042"/>
                <a:ext cx="2170466" cy="39914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D9C3C59B-108F-48A5-B092-283A1E762D19}"/>
                  </a:ext>
                </a:extLst>
              </p:cNvPr>
              <p:cNvSpPr txBox="1"/>
              <p:nvPr/>
            </p:nvSpPr>
            <p:spPr>
              <a:xfrm>
                <a:off x="5677014" y="3943849"/>
                <a:ext cx="2184701" cy="3991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400" i="1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sup>
                          <m:r>
                            <m:rPr>
                              <m:sty m:val="p"/>
                            </m:rPr>
                            <a:rPr lang="en-US" altLang="zh-TW" sz="2400" i="1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D9C3C59B-108F-48A5-B092-283A1E762D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7014" y="3943849"/>
                <a:ext cx="2184701" cy="39914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F354409A-479E-494F-8084-C58BA03307D9}"/>
                  </a:ext>
                </a:extLst>
              </p:cNvPr>
              <p:cNvSpPr txBox="1"/>
              <p:nvPr/>
            </p:nvSpPr>
            <p:spPr>
              <a:xfrm>
                <a:off x="3900488" y="5434923"/>
                <a:ext cx="2317558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  <m:sup>
                          <m:r>
                            <m:rPr>
                              <m:sty m:val="p"/>
                            </m:rPr>
                            <a:rPr lang="en-US" altLang="zh-TW" sz="2400" i="1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F354409A-479E-494F-8084-C58BA03307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488" y="5434923"/>
                <a:ext cx="2317558" cy="97661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03CB3A51-C620-4529-AB81-D44E1DCB897C}"/>
                  </a:ext>
                </a:extLst>
              </p:cNvPr>
              <p:cNvSpPr txBox="1"/>
              <p:nvPr/>
            </p:nvSpPr>
            <p:spPr>
              <a:xfrm>
                <a:off x="6538801" y="5723656"/>
                <a:ext cx="2184701" cy="3991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400" i="1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  <m:sup>
                          <m:r>
                            <m:rPr>
                              <m:sty m:val="p"/>
                            </m:rPr>
                            <a:rPr lang="en-US" altLang="zh-TW" sz="2400" i="1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03CB3A51-C620-4529-AB81-D44E1DCB89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8801" y="5723656"/>
                <a:ext cx="2184701" cy="39914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781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More Properties of Determinants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/>
              <a:t>det</a:t>
            </a:r>
            <a:r>
              <a:rPr lang="en-US" altLang="zh-TW" dirty="0"/>
              <a:t> A = </a:t>
            </a:r>
            <a:r>
              <a:rPr lang="en-US" altLang="zh-TW" dirty="0" err="1"/>
              <a:t>det</a:t>
            </a:r>
            <a:r>
              <a:rPr lang="en-US" altLang="zh-TW" dirty="0"/>
              <a:t> A</a:t>
            </a:r>
            <a:r>
              <a:rPr lang="en-US" altLang="zh-TW" baseline="30000" dirty="0"/>
              <a:t>T</a:t>
            </a:r>
            <a:endParaRPr lang="en-US" altLang="zh-TW" dirty="0"/>
          </a:p>
          <a:p>
            <a:r>
              <a:rPr lang="en-US" altLang="zh-TW" dirty="0"/>
              <a:t>Proof: 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字方塊 36">
                <a:extLst>
                  <a:ext uri="{FF2B5EF4-FFF2-40B4-BE49-F238E27FC236}">
                    <a16:creationId xmlns:a16="http://schemas.microsoft.com/office/drawing/2014/main" id="{905FC8F3-0B1D-49BF-B90D-71983F430191}"/>
                  </a:ext>
                </a:extLst>
              </p:cNvPr>
              <p:cNvSpPr txBox="1"/>
              <p:nvPr/>
            </p:nvSpPr>
            <p:spPr>
              <a:xfrm>
                <a:off x="1216457" y="2920115"/>
                <a:ext cx="23302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zh-TW" sz="2800" dirty="0"/>
                  <a:t> is invertible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37" name="文字方塊 36">
                <a:extLst>
                  <a:ext uri="{FF2B5EF4-FFF2-40B4-BE49-F238E27FC236}">
                    <a16:creationId xmlns:a16="http://schemas.microsoft.com/office/drawing/2014/main" id="{905FC8F3-0B1D-49BF-B90D-71983F4301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457" y="2920115"/>
                <a:ext cx="2330253" cy="523220"/>
              </a:xfrm>
              <a:prstGeom prst="rect">
                <a:avLst/>
              </a:prstGeom>
              <a:blipFill>
                <a:blip r:embed="rId2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13">
            <a:extLst>
              <a:ext uri="{FF2B5EF4-FFF2-40B4-BE49-F238E27FC236}">
                <a16:creationId xmlns:a16="http://schemas.microsoft.com/office/drawing/2014/main" id="{674A8965-158F-4C77-9ADE-EF0FD6213990}"/>
              </a:ext>
            </a:extLst>
          </p:cNvPr>
          <p:cNvSpPr/>
          <p:nvPr/>
        </p:nvSpPr>
        <p:spPr>
          <a:xfrm>
            <a:off x="4134855" y="1458539"/>
            <a:ext cx="43804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err="1"/>
              <a:t>det</a:t>
            </a:r>
            <a:r>
              <a:rPr lang="en-US" altLang="zh-TW" sz="2400" dirty="0"/>
              <a:t> E = </a:t>
            </a:r>
            <a:r>
              <a:rPr lang="en-US" altLang="zh-TW" sz="2400" dirty="0" err="1"/>
              <a:t>det</a:t>
            </a:r>
            <a:r>
              <a:rPr lang="en-US" altLang="zh-TW" sz="2400" dirty="0"/>
              <a:t> E</a:t>
            </a:r>
            <a:r>
              <a:rPr lang="en-US" altLang="zh-TW" sz="2400" baseline="30000" dirty="0"/>
              <a:t>T</a:t>
            </a:r>
            <a:r>
              <a:rPr lang="en-US" altLang="zh-TW" sz="2400" dirty="0"/>
              <a:t>  …… in the textbook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4D8941D8-9EAD-411B-870F-E3F43684B5BC}"/>
                  </a:ext>
                </a:extLst>
              </p:cNvPr>
              <p:cNvSpPr txBox="1"/>
              <p:nvPr/>
            </p:nvSpPr>
            <p:spPr>
              <a:xfrm>
                <a:off x="3546710" y="2962005"/>
                <a:ext cx="233025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4D8941D8-9EAD-411B-870F-E3F43684B5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6710" y="2962005"/>
                <a:ext cx="2330253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7D5C3315-AB72-4A9E-A2D5-060076B4FFCD}"/>
                  </a:ext>
                </a:extLst>
              </p:cNvPr>
              <p:cNvSpPr txBox="1"/>
              <p:nvPr/>
            </p:nvSpPr>
            <p:spPr>
              <a:xfrm>
                <a:off x="2699824" y="3626847"/>
                <a:ext cx="566706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7D5C3315-AB72-4A9E-A2D5-060076B4FF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824" y="3626847"/>
                <a:ext cx="5667064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A127AC25-0F81-4A98-AAD5-BAD9ACB7F7E1}"/>
                  </a:ext>
                </a:extLst>
              </p:cNvPr>
              <p:cNvSpPr txBox="1"/>
              <p:nvPr/>
            </p:nvSpPr>
            <p:spPr>
              <a:xfrm>
                <a:off x="1216457" y="4433893"/>
                <a:ext cx="298754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A127AC25-0F81-4A98-AAD5-BAD9ACB7F7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457" y="4433893"/>
                <a:ext cx="2987549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D3BC13D3-5B90-4B83-9532-96750EFC8299}"/>
                  </a:ext>
                </a:extLst>
              </p:cNvPr>
              <p:cNvSpPr txBox="1"/>
              <p:nvPr/>
            </p:nvSpPr>
            <p:spPr>
              <a:xfrm>
                <a:off x="4134855" y="4455751"/>
                <a:ext cx="2642070" cy="4569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D3BC13D3-5B90-4B83-9532-96750EFC82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4855" y="4455751"/>
                <a:ext cx="2642070" cy="4569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C1BF6DC6-180F-40C6-AAB7-C05A63921143}"/>
                  </a:ext>
                </a:extLst>
              </p:cNvPr>
              <p:cNvSpPr txBox="1"/>
              <p:nvPr/>
            </p:nvSpPr>
            <p:spPr>
              <a:xfrm>
                <a:off x="1216457" y="5169305"/>
                <a:ext cx="6466450" cy="4915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e>
                      </m:d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e>
                      </m:d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C1BF6DC6-180F-40C6-AAB7-C05A639211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457" y="5169305"/>
                <a:ext cx="6466450" cy="49154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71D9ECBB-DF68-4D7F-8E63-756084AC3048}"/>
                  </a:ext>
                </a:extLst>
              </p:cNvPr>
              <p:cNvSpPr txBox="1"/>
              <p:nvPr/>
            </p:nvSpPr>
            <p:spPr>
              <a:xfrm>
                <a:off x="2600349" y="5866861"/>
                <a:ext cx="450193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71D9ECBB-DF68-4D7F-8E63-756084AC30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0349" y="5866861"/>
                <a:ext cx="4501938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787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5" grpId="0"/>
      <p:bldP spid="6" grpId="0"/>
      <p:bldP spid="22" grpId="0"/>
      <p:bldP spid="2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More Properties of Determinants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/>
              <a:t>det</a:t>
            </a:r>
            <a:r>
              <a:rPr lang="en-US" altLang="zh-TW" dirty="0"/>
              <a:t> A = </a:t>
            </a:r>
            <a:r>
              <a:rPr lang="en-US" altLang="zh-TW" dirty="0" err="1"/>
              <a:t>det</a:t>
            </a:r>
            <a:r>
              <a:rPr lang="en-US" altLang="zh-TW" dirty="0"/>
              <a:t> A</a:t>
            </a:r>
            <a:r>
              <a:rPr lang="en-US" altLang="zh-TW" baseline="30000" dirty="0"/>
              <a:t>T</a:t>
            </a:r>
            <a:endParaRPr lang="en-US" altLang="zh-TW" dirty="0"/>
          </a:p>
          <a:p>
            <a:r>
              <a:rPr lang="en-US" altLang="zh-TW" dirty="0"/>
              <a:t>Proof: 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4134855" y="1458539"/>
            <a:ext cx="43804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err="1"/>
              <a:t>det</a:t>
            </a:r>
            <a:r>
              <a:rPr lang="en-US" altLang="zh-TW" sz="2400" dirty="0"/>
              <a:t> E = </a:t>
            </a:r>
            <a:r>
              <a:rPr lang="en-US" altLang="zh-TW" sz="2400" dirty="0" err="1"/>
              <a:t>det</a:t>
            </a:r>
            <a:r>
              <a:rPr lang="en-US" altLang="zh-TW" sz="2400" dirty="0"/>
              <a:t> E</a:t>
            </a:r>
            <a:r>
              <a:rPr lang="en-US" altLang="zh-TW" sz="2400" baseline="30000" dirty="0"/>
              <a:t>T</a:t>
            </a:r>
            <a:r>
              <a:rPr lang="en-US" altLang="zh-TW" sz="2400" dirty="0"/>
              <a:t>  …… in the textbook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2751286" y="2523495"/>
                <a:ext cx="426757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altLang="zh-TW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𝑠𝑢𝑚</m:t>
                      </m:r>
                      <m:r>
                        <a:rPr lang="en-US" altLang="zh-TW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altLang="zh-TW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zh-TW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! </m:t>
                      </m:r>
                      <m:r>
                        <a:rPr lang="en-US" altLang="zh-TW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𝑡𝑒𝑟𝑚𝑠</m:t>
                      </m:r>
                    </m:oMath>
                  </m:oMathPara>
                </a14:m>
                <a:endParaRPr lang="zh-TW" alt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1286" y="2523495"/>
                <a:ext cx="4267579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5095408" y="3120162"/>
                <a:ext cx="2740366" cy="4692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zh-TW" altLang="en-US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zh-TW" altLang="en-US" sz="28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zh-TW" altLang="en-US" sz="28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r>
                        <a:rPr lang="en-US" altLang="zh-TW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zh-TW" altLang="en-US" sz="28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5408" y="3120162"/>
                <a:ext cx="2740366" cy="46929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字方塊 6"/>
          <p:cNvSpPr txBox="1"/>
          <p:nvPr/>
        </p:nvSpPr>
        <p:spPr>
          <a:xfrm>
            <a:off x="1713579" y="3120162"/>
            <a:ext cx="342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Format of each term: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5051865" y="4982358"/>
                <a:ext cx="3144066" cy="4884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TW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1865" y="4982358"/>
                <a:ext cx="3144066" cy="48846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字方塊 11"/>
          <p:cNvSpPr txBox="1"/>
          <p:nvPr/>
        </p:nvSpPr>
        <p:spPr>
          <a:xfrm>
            <a:off x="1670036" y="4982358"/>
            <a:ext cx="342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Format of each term:</a:t>
            </a:r>
            <a:endParaRPr lang="zh-TW" altLang="en-US" sz="28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6212666" y="3768843"/>
            <a:ext cx="2573562" cy="95410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800" dirty="0"/>
              <a:t>permutation of 1,2, …, n</a:t>
            </a:r>
            <a:endParaRPr lang="zh-TW" altLang="en-US" sz="28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3169629" y="3778426"/>
            <a:ext cx="2917371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800" dirty="0"/>
              <a:t>Find an element in each row</a:t>
            </a:r>
            <a:endParaRPr lang="zh-TW" altLang="en-US" sz="2800" dirty="0"/>
          </a:p>
        </p:txBody>
      </p:sp>
      <p:cxnSp>
        <p:nvCxnSpPr>
          <p:cNvPr id="15" name="直線接點 14"/>
          <p:cNvCxnSpPr/>
          <p:nvPr/>
        </p:nvCxnSpPr>
        <p:spPr>
          <a:xfrm>
            <a:off x="5374469" y="3603062"/>
            <a:ext cx="180369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5906631" y="3611880"/>
            <a:ext cx="180369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6456950" y="3603062"/>
            <a:ext cx="180369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>
            <a:off x="7349369" y="3599324"/>
            <a:ext cx="180369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>
            <a:off x="5590320" y="3603062"/>
            <a:ext cx="180369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>
            <a:off x="6122482" y="3611880"/>
            <a:ext cx="180369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>
            <a:off x="6672801" y="3603062"/>
            <a:ext cx="180369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>
            <a:off x="7565220" y="3599324"/>
            <a:ext cx="180369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字方塊 22"/>
          <p:cNvSpPr txBox="1"/>
          <p:nvPr/>
        </p:nvSpPr>
        <p:spPr>
          <a:xfrm>
            <a:off x="274786" y="3859638"/>
            <a:ext cx="2476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</a:rPr>
              <a:t>Sorted by column indices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24" name="向下箭號 23"/>
          <p:cNvSpPr/>
          <p:nvPr/>
        </p:nvSpPr>
        <p:spPr>
          <a:xfrm>
            <a:off x="2558182" y="3777981"/>
            <a:ext cx="469900" cy="120151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文字方塊 24"/>
          <p:cNvSpPr txBox="1"/>
          <p:nvPr/>
        </p:nvSpPr>
        <p:spPr>
          <a:xfrm>
            <a:off x="6215945" y="5636605"/>
            <a:ext cx="2573562" cy="95410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800" dirty="0"/>
              <a:t>permutation of 1,2, …, n</a:t>
            </a:r>
            <a:endParaRPr lang="zh-TW" altLang="en-US" sz="2800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3113313" y="5671744"/>
            <a:ext cx="2917371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800" dirty="0"/>
              <a:t>Find an element in each column</a:t>
            </a:r>
            <a:endParaRPr lang="zh-TW" altLang="en-US" sz="2800" dirty="0"/>
          </a:p>
        </p:txBody>
      </p:sp>
      <p:cxnSp>
        <p:nvCxnSpPr>
          <p:cNvPr id="27" name="直線接點 26"/>
          <p:cNvCxnSpPr/>
          <p:nvPr/>
        </p:nvCxnSpPr>
        <p:spPr>
          <a:xfrm>
            <a:off x="5554838" y="5449413"/>
            <a:ext cx="180369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/>
          <p:cNvCxnSpPr/>
          <p:nvPr/>
        </p:nvCxnSpPr>
        <p:spPr>
          <a:xfrm>
            <a:off x="6212666" y="5457551"/>
            <a:ext cx="180369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>
            <a:off x="6853170" y="5449931"/>
            <a:ext cx="180369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接點 29"/>
          <p:cNvCxnSpPr/>
          <p:nvPr/>
        </p:nvCxnSpPr>
        <p:spPr>
          <a:xfrm>
            <a:off x="7927610" y="5457551"/>
            <a:ext cx="180369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接點 30"/>
          <p:cNvCxnSpPr/>
          <p:nvPr/>
        </p:nvCxnSpPr>
        <p:spPr>
          <a:xfrm>
            <a:off x="5332353" y="5467137"/>
            <a:ext cx="180369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/>
          <p:cNvCxnSpPr/>
          <p:nvPr/>
        </p:nvCxnSpPr>
        <p:spPr>
          <a:xfrm>
            <a:off x="5942113" y="5449413"/>
            <a:ext cx="180369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接點 32"/>
          <p:cNvCxnSpPr/>
          <p:nvPr/>
        </p:nvCxnSpPr>
        <p:spPr>
          <a:xfrm>
            <a:off x="6582616" y="5449931"/>
            <a:ext cx="180369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接點 33"/>
          <p:cNvCxnSpPr/>
          <p:nvPr/>
        </p:nvCxnSpPr>
        <p:spPr>
          <a:xfrm>
            <a:off x="7655405" y="5457551"/>
            <a:ext cx="180369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376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1" grpId="0"/>
      <p:bldP spid="12" grpId="0"/>
      <p:bldP spid="13" grpId="0" animBg="1"/>
      <p:bldP spid="14" grpId="0" animBg="1"/>
      <p:bldP spid="23" grpId="0"/>
      <p:bldP spid="24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>
            <a:extLst>
              <a:ext uri="{FF2B5EF4-FFF2-40B4-BE49-F238E27FC236}">
                <a16:creationId xmlns:a16="http://schemas.microsoft.com/office/drawing/2014/main" id="{1D9D7ED0-5D26-416D-93D8-763227DCE135}"/>
              </a:ext>
            </a:extLst>
          </p:cNvPr>
          <p:cNvSpPr/>
          <p:nvPr/>
        </p:nvSpPr>
        <p:spPr>
          <a:xfrm>
            <a:off x="6215393" y="430025"/>
            <a:ext cx="490780" cy="46795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D21F4BEE-D705-4C55-A5D5-79712C2B5612}"/>
              </a:ext>
            </a:extLst>
          </p:cNvPr>
          <p:cNvSpPr/>
          <p:nvPr/>
        </p:nvSpPr>
        <p:spPr>
          <a:xfrm>
            <a:off x="6919729" y="430025"/>
            <a:ext cx="490780" cy="46795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833E6C61-5C7D-413B-A7E8-D36A8DBFF4DC}"/>
              </a:ext>
            </a:extLst>
          </p:cNvPr>
          <p:cNvSpPr/>
          <p:nvPr/>
        </p:nvSpPr>
        <p:spPr>
          <a:xfrm>
            <a:off x="8357505" y="430025"/>
            <a:ext cx="490780" cy="46795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F00093A0-F0F0-4208-AF33-B08E4E49B72C}"/>
              </a:ext>
            </a:extLst>
          </p:cNvPr>
          <p:cNvSpPr/>
          <p:nvPr/>
        </p:nvSpPr>
        <p:spPr>
          <a:xfrm>
            <a:off x="1190527" y="5182575"/>
            <a:ext cx="536092" cy="4679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0C563A40-5159-4F7D-8E26-B9309244C5FE}"/>
              </a:ext>
            </a:extLst>
          </p:cNvPr>
          <p:cNvSpPr/>
          <p:nvPr/>
        </p:nvSpPr>
        <p:spPr>
          <a:xfrm>
            <a:off x="3267528" y="2361555"/>
            <a:ext cx="490780" cy="4679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B6B0B353-AA11-49E6-AE3F-100C76C9775A}"/>
              </a:ext>
            </a:extLst>
          </p:cNvPr>
          <p:cNvSpPr/>
          <p:nvPr/>
        </p:nvSpPr>
        <p:spPr>
          <a:xfrm>
            <a:off x="4680024" y="2356212"/>
            <a:ext cx="490780" cy="4679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5B5E4D35-DCB9-4201-9DFF-ED3FC1A3FAC4}"/>
              </a:ext>
            </a:extLst>
          </p:cNvPr>
          <p:cNvSpPr/>
          <p:nvPr/>
        </p:nvSpPr>
        <p:spPr>
          <a:xfrm>
            <a:off x="6747373" y="2361555"/>
            <a:ext cx="536092" cy="4679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BE0E1E6-B2FA-4087-8187-BB2DE04E35B6}"/>
              </a:ext>
            </a:extLst>
          </p:cNvPr>
          <p:cNvSpPr/>
          <p:nvPr/>
        </p:nvSpPr>
        <p:spPr>
          <a:xfrm>
            <a:off x="2747720" y="2381215"/>
            <a:ext cx="490780" cy="46795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BBAA6BA7-00C4-4762-97D8-957E3BA74D1E}"/>
              </a:ext>
            </a:extLst>
          </p:cNvPr>
          <p:cNvSpPr/>
          <p:nvPr/>
        </p:nvSpPr>
        <p:spPr>
          <a:xfrm>
            <a:off x="4160216" y="2375872"/>
            <a:ext cx="490780" cy="46795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9F2E884E-F4D7-4B73-8D5E-BF44BD9C97F0}"/>
              </a:ext>
            </a:extLst>
          </p:cNvPr>
          <p:cNvSpPr/>
          <p:nvPr/>
        </p:nvSpPr>
        <p:spPr>
          <a:xfrm>
            <a:off x="6227565" y="2381215"/>
            <a:ext cx="536092" cy="46795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Cofactor Expansion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Pick row 1</a:t>
            </a:r>
          </a:p>
          <a:p>
            <a:endParaRPr lang="en-US" altLang="zh-TW" dirty="0"/>
          </a:p>
          <a:p>
            <a:r>
              <a:rPr lang="en-US" altLang="zh-TW" dirty="0"/>
              <a:t>Or pick row </a:t>
            </a:r>
            <a:r>
              <a:rPr lang="en-US" altLang="zh-TW" dirty="0" err="1"/>
              <a:t>i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Or pick column j</a:t>
            </a:r>
            <a:endParaRPr lang="zh-TW" altLang="en-US" dirty="0"/>
          </a:p>
          <a:p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1476375" y="2342473"/>
                <a:ext cx="585846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𝑑𝑒𝑡𝐴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80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375" y="2342473"/>
                <a:ext cx="5858463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1476375" y="3370716"/>
                <a:ext cx="554260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𝑑𝑒𝑡𝐴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80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375" y="3370716"/>
                <a:ext cx="5542607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1476375" y="4453055"/>
                <a:ext cx="5726439" cy="4655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𝑑𝑒𝑡𝐴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TW" sz="280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𝑛𝑗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𝑛𝑗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375" y="4453055"/>
                <a:ext cx="5726439" cy="4655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字方塊 7"/>
          <p:cNvSpPr txBox="1"/>
          <p:nvPr/>
        </p:nvSpPr>
        <p:spPr>
          <a:xfrm>
            <a:off x="6227565" y="2831013"/>
            <a:ext cx="2537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err="1">
                <a:solidFill>
                  <a:srgbClr val="FF0000"/>
                </a:solidFill>
              </a:rPr>
              <a:t>c</a:t>
            </a:r>
            <a:r>
              <a:rPr lang="en-US" altLang="zh-TW" sz="2800" baseline="-25000" dirty="0" err="1">
                <a:solidFill>
                  <a:srgbClr val="FF0000"/>
                </a:solidFill>
              </a:rPr>
              <a:t>ij</a:t>
            </a:r>
            <a:r>
              <a:rPr lang="en-US" altLang="zh-TW" sz="2800" dirty="0">
                <a:solidFill>
                  <a:srgbClr val="FF0000"/>
                </a:solidFill>
              </a:rPr>
              <a:t>: (</a:t>
            </a:r>
            <a:r>
              <a:rPr lang="en-US" altLang="zh-TW" sz="2800" dirty="0" err="1">
                <a:solidFill>
                  <a:srgbClr val="FF0000"/>
                </a:solidFill>
              </a:rPr>
              <a:t>i,j</a:t>
            </a:r>
            <a:r>
              <a:rPr lang="en-US" altLang="zh-TW" sz="2800" dirty="0">
                <a:solidFill>
                  <a:srgbClr val="FF0000"/>
                </a:solidFill>
              </a:rPr>
              <a:t>)-cofactor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650996" y="5513368"/>
            <a:ext cx="4197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0000FF"/>
                </a:solidFill>
              </a:rPr>
              <a:t>Cofactor expansion again …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1190527" y="5161101"/>
                <a:ext cx="3149067" cy="4894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527" y="5161101"/>
                <a:ext cx="3149067" cy="4894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194A3277-EF95-4A60-BCEB-6D5C88D0DBEF}"/>
                  </a:ext>
                </a:extLst>
              </p:cNvPr>
              <p:cNvSpPr txBox="1"/>
              <p:nvPr/>
            </p:nvSpPr>
            <p:spPr>
              <a:xfrm>
                <a:off x="5350031" y="528594"/>
                <a:ext cx="3705565" cy="1360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en-US" altLang="zh-TW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altLang="zh-TW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en-US" altLang="zh-TW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4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altLang="zh-TW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en-US" altLang="zh-TW" sz="24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  <m:r>
                                            <a:rPr lang="en-US" altLang="zh-TW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  <m:r>
                                            <a:rPr lang="en-US" altLang="zh-TW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⋱</m:t>
                                      </m:r>
                                    </m:e>
                                    <m:e>
                                      <m:r>
                                        <a:rPr lang="en-US" altLang="zh-TW" sz="24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4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𝑚𝑛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194A3277-EF95-4A60-BCEB-6D5C88D0DB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0031" y="528594"/>
                <a:ext cx="3705565" cy="13606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矩形 30">
            <a:extLst>
              <a:ext uri="{FF2B5EF4-FFF2-40B4-BE49-F238E27FC236}">
                <a16:creationId xmlns:a16="http://schemas.microsoft.com/office/drawing/2014/main" id="{C923F9B7-59F1-4085-9288-A1E139A31243}"/>
              </a:ext>
            </a:extLst>
          </p:cNvPr>
          <p:cNvSpPr/>
          <p:nvPr/>
        </p:nvSpPr>
        <p:spPr>
          <a:xfrm>
            <a:off x="1190527" y="5857260"/>
            <a:ext cx="536092" cy="4679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028053FC-D079-4FAD-9B44-81C49479533A}"/>
                  </a:ext>
                </a:extLst>
              </p:cNvPr>
              <p:cNvSpPr txBox="1"/>
              <p:nvPr/>
            </p:nvSpPr>
            <p:spPr>
              <a:xfrm>
                <a:off x="1190527" y="5881012"/>
                <a:ext cx="335848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1+1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028053FC-D079-4FAD-9B44-81C4947953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527" y="5881012"/>
                <a:ext cx="3358483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直線接點 33">
            <a:extLst>
              <a:ext uri="{FF2B5EF4-FFF2-40B4-BE49-F238E27FC236}">
                <a16:creationId xmlns:a16="http://schemas.microsoft.com/office/drawing/2014/main" id="{3DF5E66F-5F53-4661-8EE1-F90FBEEDB366}"/>
              </a:ext>
            </a:extLst>
          </p:cNvPr>
          <p:cNvCxnSpPr/>
          <p:nvPr/>
        </p:nvCxnSpPr>
        <p:spPr>
          <a:xfrm flipH="1">
            <a:off x="6367311" y="365126"/>
            <a:ext cx="0" cy="16732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4C133AC3-7BCC-4627-93F9-E422492A8F01}"/>
              </a:ext>
            </a:extLst>
          </p:cNvPr>
          <p:cNvCxnSpPr>
            <a:cxnSpLocks/>
          </p:cNvCxnSpPr>
          <p:nvPr/>
        </p:nvCxnSpPr>
        <p:spPr>
          <a:xfrm flipH="1" flipV="1">
            <a:off x="6000751" y="664002"/>
            <a:ext cx="30548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群組 40">
            <a:extLst>
              <a:ext uri="{FF2B5EF4-FFF2-40B4-BE49-F238E27FC236}">
                <a16:creationId xmlns:a16="http://schemas.microsoft.com/office/drawing/2014/main" id="{95D078AA-04EA-42BD-9C6B-3936A5AC03DF}"/>
              </a:ext>
            </a:extLst>
          </p:cNvPr>
          <p:cNvGrpSpPr/>
          <p:nvPr/>
        </p:nvGrpSpPr>
        <p:grpSpPr>
          <a:xfrm>
            <a:off x="6821141" y="861830"/>
            <a:ext cx="2084618" cy="1154711"/>
            <a:chOff x="6821141" y="861830"/>
            <a:chExt cx="2084618" cy="1154711"/>
          </a:xfrm>
        </p:grpSpPr>
        <p:sp>
          <p:nvSpPr>
            <p:cNvPr id="39" name="矩形: 圓角 38">
              <a:extLst>
                <a:ext uri="{FF2B5EF4-FFF2-40B4-BE49-F238E27FC236}">
                  <a16:creationId xmlns:a16="http://schemas.microsoft.com/office/drawing/2014/main" id="{1C2AA76A-5E06-4861-AFB2-C4465B1C0208}"/>
                </a:ext>
              </a:extLst>
            </p:cNvPr>
            <p:cNvSpPr/>
            <p:nvPr/>
          </p:nvSpPr>
          <p:spPr>
            <a:xfrm>
              <a:off x="6821141" y="861830"/>
              <a:ext cx="2084618" cy="1154711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文字方塊 39">
                  <a:extLst>
                    <a:ext uri="{FF2B5EF4-FFF2-40B4-BE49-F238E27FC236}">
                      <a16:creationId xmlns:a16="http://schemas.microsoft.com/office/drawing/2014/main" id="{1DC36CBE-DACB-4000-AE58-8B127D450CC4}"/>
                    </a:ext>
                  </a:extLst>
                </p:cNvPr>
                <p:cNvSpPr txBox="1"/>
                <p:nvPr/>
              </p:nvSpPr>
              <p:spPr>
                <a:xfrm>
                  <a:off x="7553173" y="1190652"/>
                  <a:ext cx="620554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40" name="文字方塊 39">
                  <a:extLst>
                    <a:ext uri="{FF2B5EF4-FFF2-40B4-BE49-F238E27FC236}">
                      <a16:creationId xmlns:a16="http://schemas.microsoft.com/office/drawing/2014/main" id="{1DC36CBE-DACB-4000-AE58-8B127D450C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53173" y="1190652"/>
                  <a:ext cx="620554" cy="43088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021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30" grpId="0" animBg="1"/>
      <p:bldP spid="24" grpId="0" animBg="1"/>
      <p:bldP spid="18" grpId="0" animBg="1"/>
      <p:bldP spid="20" grpId="0" animBg="1"/>
      <p:bldP spid="22" grpId="0" animBg="1"/>
      <p:bldP spid="12" grpId="0" animBg="1"/>
      <p:bldP spid="14" grpId="0" animBg="1"/>
      <p:bldP spid="16" grpId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31" grpId="0" animBg="1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 x 2 matrix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Define </a:t>
            </a:r>
            <a:r>
              <a:rPr lang="en-US" altLang="zh-TW" dirty="0" err="1"/>
              <a:t>det</a:t>
            </a:r>
            <a:r>
              <a:rPr lang="en-US" altLang="zh-TW" dirty="0"/>
              <a:t>([a]) = a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889231" y="2694491"/>
                <a:ext cx="1830437" cy="7271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9231" y="2694491"/>
                <a:ext cx="1830437" cy="7271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4701384" y="2855340"/>
                <a:ext cx="283225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𝑎𝑑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𝑏𝑐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1384" y="2855340"/>
                <a:ext cx="2832250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1873290" y="4341022"/>
                <a:ext cx="338759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3290" y="4341022"/>
                <a:ext cx="3387594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4701384" y="821338"/>
                <a:ext cx="3149067" cy="4894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1384" y="821338"/>
                <a:ext cx="3149067" cy="48942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3257590" y="5103696"/>
                <a:ext cx="36994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1+1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7590" y="5103696"/>
                <a:ext cx="3699411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6957001" y="5116395"/>
                <a:ext cx="66902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7001" y="5116395"/>
                <a:ext cx="669029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3257590" y="5881012"/>
                <a:ext cx="354571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1+2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7590" y="5881012"/>
                <a:ext cx="3545714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6957001" y="5893711"/>
                <a:ext cx="89345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7001" y="5893711"/>
                <a:ext cx="893450" cy="43088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字方塊 11"/>
          <p:cNvSpPr txBox="1"/>
          <p:nvPr/>
        </p:nvSpPr>
        <p:spPr>
          <a:xfrm>
            <a:off x="889000" y="3732983"/>
            <a:ext cx="314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Pick the first row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923EBC53-2EE6-4F93-BEB9-45E3609E0960}"/>
                  </a:ext>
                </a:extLst>
              </p:cNvPr>
              <p:cNvSpPr txBox="1"/>
              <p:nvPr/>
            </p:nvSpPr>
            <p:spPr>
              <a:xfrm>
                <a:off x="5442355" y="4343726"/>
                <a:ext cx="166712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𝑎𝑑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𝑏𝑐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923EBC53-2EE6-4F93-BEB9-45E3609E09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2355" y="4343726"/>
                <a:ext cx="1667123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640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  <p:bldP spid="11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 x 3 matrix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4701384" y="821338"/>
                <a:ext cx="3149067" cy="4894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1384" y="821338"/>
                <a:ext cx="3149067" cy="48942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1356360" y="2087945"/>
                <a:ext cx="2381101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360" y="2087945"/>
                <a:ext cx="2381101" cy="113941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字方塊 5"/>
          <p:cNvSpPr txBox="1"/>
          <p:nvPr/>
        </p:nvSpPr>
        <p:spPr>
          <a:xfrm>
            <a:off x="5036322" y="2396042"/>
            <a:ext cx="200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Pick row 2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1894141" y="3545801"/>
                <a:ext cx="514878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𝑑𝑒𝑡𝐴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141" y="3545801"/>
                <a:ext cx="5148781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字方塊 8"/>
          <p:cNvSpPr txBox="1"/>
          <p:nvPr/>
        </p:nvSpPr>
        <p:spPr>
          <a:xfrm>
            <a:off x="3162300" y="3976688"/>
            <a:ext cx="393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B050"/>
                </a:solidFill>
              </a:rPr>
              <a:t>4</a:t>
            </a:r>
            <a:endParaRPr lang="zh-TW" altLang="en-US" sz="2400" dirty="0">
              <a:solidFill>
                <a:srgbClr val="00B05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637884" y="3977977"/>
            <a:ext cx="393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B050"/>
                </a:solidFill>
              </a:rPr>
              <a:t>5</a:t>
            </a:r>
            <a:endParaRPr lang="zh-TW" altLang="en-US" sz="2400" dirty="0">
              <a:solidFill>
                <a:srgbClr val="00B05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6072583" y="3976687"/>
            <a:ext cx="393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B050"/>
                </a:solidFill>
              </a:rPr>
              <a:t>6</a:t>
            </a:r>
            <a:endParaRPr lang="zh-TW" altLang="en-US" sz="240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1075254" y="4661327"/>
                <a:ext cx="208704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2+1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254" y="4661327"/>
                <a:ext cx="2087046" cy="369332"/>
              </a:xfrm>
              <a:prstGeom prst="rect">
                <a:avLst/>
              </a:prstGeom>
              <a:blipFill rotWithShape="0">
                <a:blip r:embed="rId5"/>
                <a:stretch>
                  <a:fillRect t="-1667" r="-583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3737461" y="4661327"/>
                <a:ext cx="208704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2+2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461" y="4661327"/>
                <a:ext cx="2087046" cy="369332"/>
              </a:xfrm>
              <a:prstGeom prst="rect">
                <a:avLst/>
              </a:prstGeom>
              <a:blipFill rotWithShape="0">
                <a:blip r:embed="rId6"/>
                <a:stretch>
                  <a:fillRect t="-1667" r="-877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6399668" y="4636133"/>
                <a:ext cx="208704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2+3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9668" y="4636133"/>
                <a:ext cx="2087046" cy="369332"/>
              </a:xfrm>
              <a:prstGeom prst="rect">
                <a:avLst/>
              </a:prstGeom>
              <a:blipFill rotWithShape="0">
                <a:blip r:embed="rId7"/>
                <a:stretch>
                  <a:fillRect t="-1667" r="-877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854297" y="5343493"/>
                <a:ext cx="2308003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297" y="5343493"/>
                <a:ext cx="2308003" cy="97661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3626982" y="5343493"/>
                <a:ext cx="2308003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6982" y="5343493"/>
                <a:ext cx="2308003" cy="97661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6399667" y="5343493"/>
                <a:ext cx="2308003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9667" y="5343493"/>
                <a:ext cx="2308003" cy="97661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直線接點 19"/>
          <p:cNvCxnSpPr/>
          <p:nvPr/>
        </p:nvCxnSpPr>
        <p:spPr>
          <a:xfrm>
            <a:off x="4663284" y="5859700"/>
            <a:ext cx="108981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>
            <a:off x="1854461" y="5859700"/>
            <a:ext cx="108981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>
            <a:off x="7443191" y="5874900"/>
            <a:ext cx="108981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/>
          <p:cNvCxnSpPr/>
          <p:nvPr/>
        </p:nvCxnSpPr>
        <p:spPr>
          <a:xfrm rot="16200000">
            <a:off x="1399832" y="5818900"/>
            <a:ext cx="108981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/>
          <p:cNvCxnSpPr/>
          <p:nvPr/>
        </p:nvCxnSpPr>
        <p:spPr>
          <a:xfrm rot="16200000">
            <a:off x="4663284" y="5831800"/>
            <a:ext cx="108981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接點 25"/>
          <p:cNvCxnSpPr/>
          <p:nvPr/>
        </p:nvCxnSpPr>
        <p:spPr>
          <a:xfrm rot="16200000">
            <a:off x="7917598" y="5818900"/>
            <a:ext cx="108981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/>
          <p:nvPr/>
        </p:nvCxnSpPr>
        <p:spPr>
          <a:xfrm flipH="1">
            <a:off x="3094281" y="3976687"/>
            <a:ext cx="779219" cy="77450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/>
          <p:cNvCxnSpPr/>
          <p:nvPr/>
        </p:nvCxnSpPr>
        <p:spPr>
          <a:xfrm flipH="1">
            <a:off x="5208192" y="4014012"/>
            <a:ext cx="143028" cy="681862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/>
          <p:cNvCxnSpPr/>
          <p:nvPr/>
        </p:nvCxnSpPr>
        <p:spPr>
          <a:xfrm>
            <a:off x="6742843" y="4004523"/>
            <a:ext cx="807460" cy="65680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360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Given tridiagonal n x n matrix A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2075118" y="2615291"/>
                <a:ext cx="4582857" cy="26110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⋯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⋯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⋯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⋱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⋯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⋯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⋯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⋱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⋱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⋯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⋯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⋯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⋱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⋯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⋯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⋯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5118" y="2615291"/>
                <a:ext cx="4582857" cy="261103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字方塊 7"/>
          <p:cNvSpPr txBox="1"/>
          <p:nvPr/>
        </p:nvSpPr>
        <p:spPr>
          <a:xfrm>
            <a:off x="2581275" y="5560862"/>
            <a:ext cx="3981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Find det A when n = 999</a:t>
            </a:r>
            <a:endParaRPr lang="zh-TW" altLang="en-US" sz="28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6DA647AE-1BE8-46BB-9E02-C3314EA8D1C2}"/>
              </a:ext>
            </a:extLst>
          </p:cNvPr>
          <p:cNvCxnSpPr/>
          <p:nvPr/>
        </p:nvCxnSpPr>
        <p:spPr>
          <a:xfrm>
            <a:off x="2813971" y="3188687"/>
            <a:ext cx="3105150" cy="21211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01AB7BA5-EA49-497E-923B-26368E466FAC}"/>
              </a:ext>
            </a:extLst>
          </p:cNvPr>
          <p:cNvCxnSpPr/>
          <p:nvPr/>
        </p:nvCxnSpPr>
        <p:spPr>
          <a:xfrm>
            <a:off x="3457575" y="2676079"/>
            <a:ext cx="3105150" cy="21211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79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439964" y="2909257"/>
                <a:ext cx="3118739" cy="15874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964" y="2909257"/>
                <a:ext cx="3118739" cy="158742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619726" y="5990597"/>
                <a:ext cx="203206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726" y="5990597"/>
                <a:ext cx="2032063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433061" y="1624515"/>
                <a:ext cx="2544735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061" y="1624515"/>
                <a:ext cx="2544735" cy="113941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423122" y="733895"/>
                <a:ext cx="1962652" cy="7156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122" y="733895"/>
                <a:ext cx="1962652" cy="71564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3237138" y="610044"/>
                <a:ext cx="5725887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80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7138" y="610044"/>
                <a:ext cx="5725887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3237138" y="99563"/>
                <a:ext cx="101271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7138" y="99563"/>
                <a:ext cx="1012713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字方塊 12"/>
          <p:cNvSpPr txBox="1"/>
          <p:nvPr/>
        </p:nvSpPr>
        <p:spPr>
          <a:xfrm>
            <a:off x="3597905" y="941393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1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7793997" y="98098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0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4988555" y="941393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1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6379205" y="98098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0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cxnSp>
        <p:nvCxnSpPr>
          <p:cNvPr id="18" name="直線接點 17"/>
          <p:cNvCxnSpPr/>
          <p:nvPr/>
        </p:nvCxnSpPr>
        <p:spPr>
          <a:xfrm>
            <a:off x="6516914" y="733895"/>
            <a:ext cx="1026593" cy="30703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>
            <a:off x="7813661" y="688099"/>
            <a:ext cx="1026593" cy="30703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4207505" y="1650517"/>
                <a:ext cx="4145109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7505" y="1650517"/>
                <a:ext cx="4145109" cy="113941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4207505" y="3383228"/>
                <a:ext cx="4145109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7505" y="3383228"/>
                <a:ext cx="4145109" cy="113941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4838698" y="2849989"/>
                <a:ext cx="167821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8698" y="2849989"/>
                <a:ext cx="1678216" cy="43088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0" y="5082365"/>
                <a:ext cx="5725887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80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082365"/>
                <a:ext cx="5725887" cy="43088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文字方塊 27"/>
          <p:cNvSpPr txBox="1"/>
          <p:nvPr/>
        </p:nvSpPr>
        <p:spPr>
          <a:xfrm>
            <a:off x="1026158" y="5405676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1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2416808" y="5405676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1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3807458" y="5445265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0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081487" y="3383227"/>
            <a:ext cx="2271128" cy="1139415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3" name="直線單箭頭接點 32"/>
          <p:cNvCxnSpPr>
            <a:stCxn id="31" idx="2"/>
          </p:cNvCxnSpPr>
          <p:nvPr/>
        </p:nvCxnSpPr>
        <p:spPr>
          <a:xfrm flipH="1">
            <a:off x="3237138" y="4522642"/>
            <a:ext cx="3979913" cy="55972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/>
              <p:cNvSpPr txBox="1"/>
              <p:nvPr/>
            </p:nvSpPr>
            <p:spPr>
              <a:xfrm>
                <a:off x="6115781" y="4986748"/>
                <a:ext cx="194591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4" name="文字方塊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781" y="4986748"/>
                <a:ext cx="1945917" cy="43088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直線接點 34"/>
          <p:cNvCxnSpPr/>
          <p:nvPr/>
        </p:nvCxnSpPr>
        <p:spPr>
          <a:xfrm>
            <a:off x="3940013" y="5270505"/>
            <a:ext cx="1026593" cy="30703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C18B1BCB-1C39-4B17-867B-3B4625A32F7B}"/>
                  </a:ext>
                </a:extLst>
              </p:cNvPr>
              <p:cNvSpPr txBox="1"/>
              <p:nvPr/>
            </p:nvSpPr>
            <p:spPr>
              <a:xfrm>
                <a:off x="2643626" y="6003321"/>
                <a:ext cx="6121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C18B1BCB-1C39-4B17-867B-3B4625A32F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3626" y="6003321"/>
                <a:ext cx="6121400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527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3" grpId="0"/>
      <p:bldP spid="15" grpId="0"/>
      <p:bldP spid="16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 animBg="1"/>
      <p:bldP spid="34" grpId="0"/>
      <p:bldP spid="32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1418</Words>
  <Application>Microsoft Office PowerPoint</Application>
  <PresentationFormat>如螢幕大小 (4:3)</PresentationFormat>
  <Paragraphs>541</Paragraphs>
  <Slides>47</Slides>
  <Notes>12</Notes>
  <HiddenSlides>0</HiddenSlides>
  <MMClips>0</MMClips>
  <ScaleCrop>false</ScaleCrop>
  <HeadingPairs>
    <vt:vector size="8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47</vt:i4>
      </vt:variant>
    </vt:vector>
  </HeadingPairs>
  <TitlesOfParts>
    <vt:vector size="58" baseType="lpstr">
      <vt:lpstr>華康儷圓 Std W7</vt:lpstr>
      <vt:lpstr>微軟正黑體</vt:lpstr>
      <vt:lpstr>新細明體</vt:lpstr>
      <vt:lpstr>新細明體</vt:lpstr>
      <vt:lpstr>Arial</vt:lpstr>
      <vt:lpstr>Calibri</vt:lpstr>
      <vt:lpstr>Calibri Light</vt:lpstr>
      <vt:lpstr>Cambria Math</vt:lpstr>
      <vt:lpstr>Symbol</vt:lpstr>
      <vt:lpstr>Office 佈景主題</vt:lpstr>
      <vt:lpstr>PhotoImpact</vt:lpstr>
      <vt:lpstr>Chapter 3 Determinants </vt:lpstr>
      <vt:lpstr>Cofactor Expansion</vt:lpstr>
      <vt:lpstr>Determinants in High School</vt:lpstr>
      <vt:lpstr>Cofactor Expansion (Laplace Formula)</vt:lpstr>
      <vt:lpstr>Cofactor Expansion</vt:lpstr>
      <vt:lpstr>2 x 2 matrix</vt:lpstr>
      <vt:lpstr>3 x 3 matrix</vt:lpstr>
      <vt:lpstr>Example</vt:lpstr>
      <vt:lpstr>PowerPoint 簡報</vt:lpstr>
      <vt:lpstr>PowerPoint 簡報</vt:lpstr>
      <vt:lpstr>Example</vt:lpstr>
      <vt:lpstr>Another Example</vt:lpstr>
      <vt:lpstr>Basic Properties of Determinant (Chapter 3.2)</vt:lpstr>
      <vt:lpstr>Determinant in High School</vt:lpstr>
      <vt:lpstr>Three Basic Properties</vt:lpstr>
      <vt:lpstr>Three Basic Properties</vt:lpstr>
      <vt:lpstr>Three Basic Properties</vt:lpstr>
      <vt:lpstr>Three Basic Properties</vt:lpstr>
      <vt:lpstr>Three Basic Properties</vt:lpstr>
      <vt:lpstr>Three Basic Properties</vt:lpstr>
      <vt:lpstr>Three Basic Properties</vt:lpstr>
      <vt:lpstr>Three Basic Properties</vt:lpstr>
      <vt:lpstr>Three Basic Properties</vt:lpstr>
      <vt:lpstr>Formulas Again*</vt:lpstr>
      <vt:lpstr>PowerPoint 簡報</vt:lpstr>
      <vt:lpstr>Formula from Three Properties (Leibniz Formula)</vt:lpstr>
      <vt:lpstr>Cramer’s Rule*</vt:lpstr>
      <vt:lpstr>Formula for A-1</vt:lpstr>
      <vt:lpstr>Formula for A-1</vt:lpstr>
      <vt:lpstr>Formula for A-1</vt:lpstr>
      <vt:lpstr>PowerPoint 簡報</vt:lpstr>
      <vt:lpstr>Cramer’s Rule</vt:lpstr>
      <vt:lpstr>Example</vt:lpstr>
      <vt:lpstr>More Properties of Det (Chapter 3.2)</vt:lpstr>
      <vt:lpstr>Properties of Determinants</vt:lpstr>
      <vt:lpstr>Determinants for  Upper Triangular Matrix</vt:lpstr>
      <vt:lpstr>Determinant vs. Invertible</vt:lpstr>
      <vt:lpstr>Example</vt:lpstr>
      <vt:lpstr>More Properties of Determinants</vt:lpstr>
      <vt:lpstr>More Properties of Determinants</vt:lpstr>
      <vt:lpstr>More Properties of Determinants</vt:lpstr>
      <vt:lpstr>PowerPoint 簡報</vt:lpstr>
      <vt:lpstr>More Properties of Determinants</vt:lpstr>
      <vt:lpstr>More Properties of Determinants</vt:lpstr>
      <vt:lpstr>PowerPoint 簡報</vt:lpstr>
      <vt:lpstr>More Properties of Determinants</vt:lpstr>
      <vt:lpstr>More Properties of Determinants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Determinant</dc:title>
  <dc:creator>Hung-yi Lee</dc:creator>
  <cp:lastModifiedBy>Hsu-Chun Yen</cp:lastModifiedBy>
  <cp:revision>34</cp:revision>
  <dcterms:created xsi:type="dcterms:W3CDTF">2020-10-15T16:35:53Z</dcterms:created>
  <dcterms:modified xsi:type="dcterms:W3CDTF">2024-09-04T16:42:38Z</dcterms:modified>
</cp:coreProperties>
</file>