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2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7"/>
  </p:notesMasterIdLst>
  <p:sldIdLst>
    <p:sldId id="492" r:id="rId2"/>
    <p:sldId id="497" r:id="rId3"/>
    <p:sldId id="505" r:id="rId4"/>
    <p:sldId id="466" r:id="rId5"/>
    <p:sldId id="467" r:id="rId6"/>
    <p:sldId id="468" r:id="rId7"/>
    <p:sldId id="469" r:id="rId8"/>
    <p:sldId id="470" r:id="rId9"/>
    <p:sldId id="503" r:id="rId10"/>
    <p:sldId id="311" r:id="rId11"/>
    <p:sldId id="312" r:id="rId12"/>
    <p:sldId id="313" r:id="rId13"/>
    <p:sldId id="314" r:id="rId14"/>
    <p:sldId id="317" r:id="rId15"/>
    <p:sldId id="318" r:id="rId16"/>
    <p:sldId id="319" r:id="rId17"/>
    <p:sldId id="474" r:id="rId18"/>
    <p:sldId id="322" r:id="rId19"/>
    <p:sldId id="476" r:id="rId20"/>
    <p:sldId id="324" r:id="rId21"/>
    <p:sldId id="325" r:id="rId22"/>
    <p:sldId id="326" r:id="rId23"/>
    <p:sldId id="327" r:id="rId24"/>
    <p:sldId id="477" r:id="rId25"/>
    <p:sldId id="331" r:id="rId26"/>
    <p:sldId id="332" r:id="rId27"/>
    <p:sldId id="333" r:id="rId28"/>
    <p:sldId id="478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479" r:id="rId40"/>
    <p:sldId id="336" r:id="rId41"/>
    <p:sldId id="337" r:id="rId42"/>
    <p:sldId id="338" r:id="rId43"/>
    <p:sldId id="481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482" r:id="rId55"/>
    <p:sldId id="372" r:id="rId56"/>
    <p:sldId id="373" r:id="rId57"/>
    <p:sldId id="374" r:id="rId58"/>
    <p:sldId id="375" r:id="rId59"/>
    <p:sldId id="376" r:id="rId60"/>
    <p:sldId id="377" r:id="rId61"/>
    <p:sldId id="504" r:id="rId62"/>
    <p:sldId id="483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484" r:id="rId73"/>
    <p:sldId id="394" r:id="rId74"/>
    <p:sldId id="395" r:id="rId75"/>
    <p:sldId id="396" r:id="rId76"/>
    <p:sldId id="397" r:id="rId77"/>
    <p:sldId id="398" r:id="rId78"/>
    <p:sldId id="485" r:id="rId79"/>
    <p:sldId id="404" r:id="rId80"/>
    <p:sldId id="405" r:id="rId81"/>
    <p:sldId id="406" r:id="rId82"/>
    <p:sldId id="399" r:id="rId83"/>
    <p:sldId id="486" r:id="rId84"/>
    <p:sldId id="409" r:id="rId85"/>
    <p:sldId id="410" r:id="rId86"/>
    <p:sldId id="411" r:id="rId87"/>
    <p:sldId id="412" r:id="rId88"/>
    <p:sldId id="413" r:id="rId89"/>
    <p:sldId id="414" r:id="rId90"/>
    <p:sldId id="415" r:id="rId91"/>
    <p:sldId id="420" r:id="rId92"/>
    <p:sldId id="487" r:id="rId93"/>
    <p:sldId id="437" r:id="rId94"/>
    <p:sldId id="439" r:id="rId95"/>
    <p:sldId id="443" r:id="rId96"/>
    <p:sldId id="446" r:id="rId97"/>
    <p:sldId id="488" r:id="rId98"/>
    <p:sldId id="423" r:id="rId99"/>
    <p:sldId id="424" r:id="rId100"/>
    <p:sldId id="425" r:id="rId101"/>
    <p:sldId id="426" r:id="rId102"/>
    <p:sldId id="427" r:id="rId103"/>
    <p:sldId id="428" r:id="rId104"/>
    <p:sldId id="429" r:id="rId105"/>
    <p:sldId id="430" r:id="rId106"/>
    <p:sldId id="431" r:id="rId107"/>
    <p:sldId id="432" r:id="rId108"/>
    <p:sldId id="433" r:id="rId109"/>
    <p:sldId id="489" r:id="rId110"/>
    <p:sldId id="448" r:id="rId111"/>
    <p:sldId id="449" r:id="rId112"/>
    <p:sldId id="450" r:id="rId113"/>
    <p:sldId id="452" r:id="rId114"/>
    <p:sldId id="453" r:id="rId115"/>
    <p:sldId id="490" r:id="rId116"/>
    <p:sldId id="456" r:id="rId117"/>
    <p:sldId id="457" r:id="rId118"/>
    <p:sldId id="458" r:id="rId119"/>
    <p:sldId id="459" r:id="rId120"/>
    <p:sldId id="462" r:id="rId121"/>
    <p:sldId id="498" r:id="rId122"/>
    <p:sldId id="499" r:id="rId123"/>
    <p:sldId id="500" r:id="rId124"/>
    <p:sldId id="495" r:id="rId125"/>
    <p:sldId id="496" r:id="rId1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2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89121" autoAdjust="0"/>
  </p:normalViewPr>
  <p:slideViewPr>
    <p:cSldViewPr snapToGrid="0">
      <p:cViewPr varScale="1">
        <p:scale>
          <a:sx n="39" d="100"/>
          <a:sy n="39" d="100"/>
        </p:scale>
        <p:origin x="5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F18F-71B1-4E6E-9AF7-0D1482A7F13C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94332-BD46-4744-A49B-907D17FE9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4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tterexplained.com/articles/linear-algebra-guid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http://mathinsight.org/vectors_cartesian_coordinates_2d_3d#vector3D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94332-BD46-4744-A49B-907D17FE9E8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64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http://betterexplained.com/articles/linear-algebra-guide/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00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7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27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coefficient</a:t>
            </a:r>
            <a:r>
              <a:rPr lang="en-US" altLang="zh-TW" baseline="0" dirty="0"/>
              <a:t> is the 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0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08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07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Unique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在第二項限如何、在第三項限如何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3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is easy</a:t>
            </a:r>
            <a:r>
              <a:rPr lang="en-US" altLang="zh-TW" baseline="0" dirty="0"/>
              <a:t> to understand for e1 and e2</a:t>
            </a:r>
          </a:p>
          <a:p>
            <a:endParaRPr lang="en-US" altLang="zh-TW" dirty="0"/>
          </a:p>
          <a:p>
            <a:pPr lvl="1"/>
            <a:r>
              <a:rPr lang="en-US" altLang="zh-TW" b="1" dirty="0"/>
              <a:t>Unique coefficient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Obviously, every vector in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/>
              <a:t>n</a:t>
            </a:r>
            <a:r>
              <a:rPr lang="en-US" altLang="zh-TW" dirty="0"/>
              <a:t> may be </a:t>
            </a:r>
            <a:r>
              <a:rPr lang="en-US" altLang="zh-TW" dirty="0">
                <a:solidFill>
                  <a:srgbClr val="800000"/>
                </a:solidFill>
              </a:rPr>
              <a:t>uniquely linearly combined </a:t>
            </a:r>
            <a:r>
              <a:rPr lang="en-US" altLang="zh-TW" dirty="0"/>
              <a:t>by these standard vectors.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劍圍</a:t>
            </a:r>
            <a:r>
              <a:rPr lang="en-US" altLang="zh-TW" dirty="0"/>
              <a:t>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97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225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Infinite many solutions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D3D4E-D740-4383-8A3D-1ECF51F5058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http://mathinsight.org/vectors_cartesian_coordinates_2d_3d#vector3D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94332-BD46-4744-A49B-907D17FE9E8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763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DE07-0583-4AD3-8803-4EE83E5BC6F8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21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DE07-0583-4AD3-8803-4EE83E5BC6F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731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327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0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09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Every elementary row operations are reversible.</a:t>
            </a:r>
          </a:p>
          <a:p>
            <a:pPr eaLnBrk="1" hangingPunct="1"/>
            <a:r>
              <a:rPr kumimoji="1" lang="en-US" altLang="zh-TW" dirty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326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Every elementary row operations are reversible.</a:t>
            </a:r>
          </a:p>
          <a:p>
            <a:pPr eaLnBrk="1" hangingPunct="1"/>
            <a:r>
              <a:rPr kumimoji="1" lang="en-US" altLang="zh-TW" dirty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090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548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71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4. If a column contains the </a:t>
            </a:r>
            <a:r>
              <a:rPr lang="en-US" altLang="zh-TW" sz="2400" dirty="0">
                <a:solidFill>
                  <a:srgbClr val="0000FF"/>
                </a:solidFill>
              </a:rPr>
              <a:t>leading entry</a:t>
            </a:r>
            <a:r>
              <a:rPr lang="en-US" altLang="zh-TW" sz="2400" dirty="0"/>
              <a:t>, then </a:t>
            </a:r>
            <a:r>
              <a:rPr lang="en-US" altLang="zh-TW" sz="2400" dirty="0">
                <a:solidFill>
                  <a:srgbClr val="FF0000"/>
                </a:solidFill>
              </a:rPr>
              <a:t>all the other entries are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5. The </a:t>
            </a:r>
            <a:r>
              <a:rPr lang="en-US" altLang="zh-TW" sz="2400" dirty="0">
                <a:solidFill>
                  <a:srgbClr val="FF0000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3300"/>
                </a:solidFill>
              </a:rPr>
              <a:t>scalar multiplication </a:t>
            </a:r>
            <a:br>
              <a:rPr lang="en-US" altLang="zh-TW" sz="1200" dirty="0">
                <a:solidFill>
                  <a:srgbClr val="FF3300"/>
                </a:solidFill>
              </a:rPr>
            </a:br>
            <a:r>
              <a:rPr lang="en-US" altLang="zh-TW" sz="1200" dirty="0">
                <a:solidFill>
                  <a:srgbClr val="FF3300"/>
                </a:solidFill>
              </a:rPr>
              <a:t>for a vector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061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Pi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/>
              <a:t>闢</a:t>
            </a:r>
            <a:r>
              <a:rPr lang="en-US" altLang="zh-TW"/>
              <a:t>)</a:t>
            </a:r>
            <a:r>
              <a:rPr lang="zh-TW" altLang="en-US" dirty="0"/>
              <a:t> </a:t>
            </a:r>
            <a:r>
              <a:rPr lang="en-US" altLang="zh-TW" dirty="0" err="1"/>
              <a:t>vət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EB22-B5A1-4489-A599-7E85D88733F0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57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https://www.isical.ac.in/~arnabc/isivm2/rrefunique.pdf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===========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different matrices have the same RREF?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993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https://www.isical.ac.in/~arnabc/isivm2/rrefunique.pdf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===========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different matrices have the same RREF?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585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MATLAB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RREF of a matrix is unique.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Please refer to the steps of Gaussian Elimination in the textbook by yourself.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http://www.ams.org/notices/201106/rtx110600782p.pdf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http://www.dougbabcock.com/matrix.php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164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4332-BD46-4744-A49B-907D17FE9E87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620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300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則編</a:t>
            </a: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角色重疊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其中一個是冗員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373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92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07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5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RCRCRC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0F18-4781-4BD1-8A39-0CD8F183570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504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25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304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43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How about the vector with only one element?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76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P118 – 122 (Chapter 2.3)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08A9C-5271-48A5-A27A-3F1EC52C9D2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43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P120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E79C3-76E5-418B-ABA1-CA5F5073356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512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830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891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I explain this in an intuitive way?</a:t>
            </a:r>
          </a:p>
          <a:p>
            <a:r>
              <a:rPr lang="en-US" altLang="zh-TW" dirty="0"/>
              <a:t>Independent – Intuition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22F6-233D-4737-828A-6267BCFDCA89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962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Maximum number of Independent Columns = Number of Pivot Column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??????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9FADE-F175-4E54-A3B8-C1F86EF67DD7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2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313131"/>
                </a:solidFill>
                <a:effectLst/>
                <a:latin typeface="Open Sans"/>
              </a:rPr>
              <a:t>In addition, one term that is often used is a </a:t>
            </a:r>
            <a:r>
              <a:rPr lang="en-US" altLang="zh-TW" b="1" i="0" dirty="0">
                <a:solidFill>
                  <a:srgbClr val="313131"/>
                </a:solidFill>
                <a:effectLst/>
                <a:latin typeface="Open Sans"/>
              </a:rPr>
              <a:t>trace</a:t>
            </a:r>
            <a:r>
              <a:rPr lang="en-US" altLang="zh-TW" b="0" i="0" dirty="0">
                <a:solidFill>
                  <a:srgbClr val="313131"/>
                </a:solidFill>
                <a:effectLst/>
                <a:latin typeface="Open Sans"/>
              </a:rPr>
              <a:t>. The trace is the sum of all the diagonal elements of a square matrix.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C0F18-4781-4BD1-8A39-0CD8F183570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945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TW" altLang="en-US" dirty="0"/>
              <a:t>未看先猜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 is said to be </a:t>
            </a:r>
            <a:r>
              <a:rPr lang="en-US" altLang="zh-TW" b="1" dirty="0"/>
              <a:t>rank deficient</a:t>
            </a:r>
            <a:r>
              <a:rPr lang="en-US" altLang="zh-TW" dirty="0"/>
              <a:t> if it does not have full rank.</a:t>
            </a:r>
          </a:p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068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rank</a:t>
            </a:r>
            <a:r>
              <a:rPr lang="en-US" altLang="zh-TW" dirty="0"/>
              <a:t> of [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b="1" dirty="0"/>
              <a:t>b</a:t>
            </a:r>
            <a:r>
              <a:rPr lang="en-US" altLang="zh-TW" dirty="0"/>
              <a:t>] is the number of “useful” equations in the system of linear equations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= </a:t>
            </a:r>
            <a:r>
              <a:rPr lang="en-US" altLang="zh-TW" b="1" dirty="0"/>
              <a:t>b </a:t>
            </a:r>
            <a:r>
              <a:rPr lang="en-US" altLang="zh-TW" dirty="0"/>
              <a:t>(i.e., the number of nonzero rows in [</a:t>
            </a:r>
            <a:r>
              <a:rPr lang="en-US" altLang="zh-TW" i="1" dirty="0"/>
              <a:t>R</a:t>
            </a:r>
            <a:r>
              <a:rPr lang="en-US" altLang="zh-TW" dirty="0"/>
              <a:t> </a:t>
            </a:r>
            <a:r>
              <a:rPr lang="en-US" altLang="zh-TW" b="1" dirty="0"/>
              <a:t>c</a:t>
            </a:r>
            <a:r>
              <a:rPr lang="en-US" altLang="zh-TW" dirty="0"/>
              <a:t>]).</a:t>
            </a:r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rank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represents the number of </a:t>
            </a:r>
            <a:r>
              <a:rPr lang="en-US" altLang="zh-TW" dirty="0">
                <a:solidFill>
                  <a:srgbClr val="008000"/>
                </a:solidFill>
              </a:rPr>
              <a:t>basic variables</a:t>
            </a:r>
            <a:r>
              <a:rPr lang="en-US" altLang="zh-TW" dirty="0"/>
              <a:t> while the </a:t>
            </a:r>
            <a:r>
              <a:rPr lang="en-US" altLang="zh-TW" dirty="0">
                <a:solidFill>
                  <a:srgbClr val="0000FF"/>
                </a:solidFill>
              </a:rPr>
              <a:t>nullity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is the number of </a:t>
            </a:r>
            <a:r>
              <a:rPr lang="en-US" altLang="zh-TW" dirty="0">
                <a:solidFill>
                  <a:srgbClr val="660066"/>
                </a:solidFill>
              </a:rPr>
              <a:t>free variables</a:t>
            </a:r>
            <a:r>
              <a:rPr lang="en-US" altLang="zh-TW" dirty="0"/>
              <a:t>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220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One of the statement is fake!!!!!!!!!!!!!!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562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Check existence first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0000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One</a:t>
            </a:r>
            <a:r>
              <a:rPr lang="en-US" altLang="zh-TW" sz="1200" baseline="0" dirty="0">
                <a:solidFill>
                  <a:srgbClr val="0000FF"/>
                </a:solidFill>
              </a:rPr>
              <a:t> or infinite </a:t>
            </a:r>
            <a:r>
              <a:rPr lang="en-US" altLang="zh-TW" sz="1200" baseline="0" dirty="0" err="1">
                <a:solidFill>
                  <a:srgbClr val="0000FF"/>
                </a:solidFill>
              </a:rPr>
              <a:t>soluiton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B2C5-139D-48F7-BA78-0C11E7CF6B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9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0F18-4781-4BD1-8A39-0CD8F183570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90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Linear combination of columns of A whose coefficients are the components in x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43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last one can say something.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B6D90-10E6-4D93-BC0D-4D3BFEAA5F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7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8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2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6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6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0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1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3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3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52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57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6798-404A-4520-8CB7-2B582BC7A8B5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68DB-A837-4E80-BA39-0A0740816A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6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7.em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2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8.png"/><Relationship Id="rId5" Type="http://schemas.openxmlformats.org/officeDocument/2006/relationships/image" Target="../media/image67.png"/><Relationship Id="rId4" Type="http://schemas.openxmlformats.org/officeDocument/2006/relationships/image" Target="../media/image58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image" Target="../media/image10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52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3.png"/><Relationship Id="rId2" Type="http://schemas.openxmlformats.org/officeDocument/2006/relationships/image" Target="../media/image5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2.png"/><Relationship Id="rId5" Type="http://schemas.openxmlformats.org/officeDocument/2006/relationships/image" Target="../media/image622.png"/><Relationship Id="rId4" Type="http://schemas.openxmlformats.org/officeDocument/2006/relationships/image" Target="../media/image61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1.png"/><Relationship Id="rId5" Type="http://schemas.openxmlformats.org/officeDocument/2006/relationships/image" Target="../media/image662.png"/><Relationship Id="rId4" Type="http://schemas.openxmlformats.org/officeDocument/2006/relationships/image" Target="../media/image65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2.png"/><Relationship Id="rId13" Type="http://schemas.openxmlformats.org/officeDocument/2006/relationships/image" Target="../media/image103.png"/><Relationship Id="rId3" Type="http://schemas.openxmlformats.org/officeDocument/2006/relationships/image" Target="../media/image83.emf"/><Relationship Id="rId7" Type="http://schemas.openxmlformats.org/officeDocument/2006/relationships/image" Target="../media/image100.emf"/><Relationship Id="rId12" Type="http://schemas.openxmlformats.org/officeDocument/2006/relationships/image" Target="../media/image7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11" Type="http://schemas.openxmlformats.org/officeDocument/2006/relationships/image" Target="../media/image703.png"/><Relationship Id="rId5" Type="http://schemas.openxmlformats.org/officeDocument/2006/relationships/image" Target="../media/image85.emf"/><Relationship Id="rId10" Type="http://schemas.openxmlformats.org/officeDocument/2006/relationships/image" Target="../media/image6900.png"/><Relationship Id="rId4" Type="http://schemas.openxmlformats.org/officeDocument/2006/relationships/image" Target="../media/image98.emf"/><Relationship Id="rId9" Type="http://schemas.openxmlformats.org/officeDocument/2006/relationships/image" Target="../media/image68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7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8.png"/><Relationship Id="rId4" Type="http://schemas.openxmlformats.org/officeDocument/2006/relationships/image" Target="../media/image62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2.png"/><Relationship Id="rId2" Type="http://schemas.openxmlformats.org/officeDocument/2006/relationships/image" Target="../media/image8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5" Type="http://schemas.openxmlformats.org/officeDocument/2006/relationships/image" Target="../media/image106.emf"/><Relationship Id="rId4" Type="http://schemas.openxmlformats.org/officeDocument/2006/relationships/image" Target="../media/image157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09.png"/><Relationship Id="rId7" Type="http://schemas.openxmlformats.org/officeDocument/2006/relationships/image" Target="../media/image125.png"/><Relationship Id="rId12" Type="http://schemas.openxmlformats.org/officeDocument/2006/relationships/image" Target="../media/image138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34.png"/><Relationship Id="rId5" Type="http://schemas.openxmlformats.org/officeDocument/2006/relationships/image" Target="../media/image1211.png"/><Relationship Id="rId10" Type="http://schemas.openxmlformats.org/officeDocument/2006/relationships/image" Target="../media/image131.png"/><Relationship Id="rId4" Type="http://schemas.openxmlformats.org/officeDocument/2006/relationships/image" Target="../media/image113.png"/><Relationship Id="rId9" Type="http://schemas.openxmlformats.org/officeDocument/2006/relationships/image" Target="../media/image129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49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8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21.png"/><Relationship Id="rId11" Type="http://schemas.openxmlformats.org/officeDocument/2006/relationships/image" Target="../media/image613.png"/><Relationship Id="rId5" Type="http://schemas.openxmlformats.org/officeDocument/2006/relationships/image" Target="../media/image2100.png"/><Relationship Id="rId10" Type="http://schemas.openxmlformats.org/officeDocument/2006/relationships/image" Target="../media/image513.png"/><Relationship Id="rId4" Type="http://schemas.openxmlformats.org/officeDocument/2006/relationships/image" Target="../media/image714.png"/><Relationship Id="rId9" Type="http://schemas.openxmlformats.org/officeDocument/2006/relationships/image" Target="../media/image442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79.png"/><Relationship Id="rId3" Type="http://schemas.openxmlformats.org/officeDocument/2006/relationships/image" Target="../media/image970.png"/><Relationship Id="rId7" Type="http://schemas.openxmlformats.org/officeDocument/2006/relationships/image" Target="../media/image158.png"/><Relationship Id="rId12" Type="http://schemas.openxmlformats.org/officeDocument/2006/relationships/image" Target="../media/image178.png"/><Relationship Id="rId2" Type="http://schemas.openxmlformats.org/officeDocument/2006/relationships/image" Target="../media/image470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0.png"/><Relationship Id="rId11" Type="http://schemas.openxmlformats.org/officeDocument/2006/relationships/image" Target="../media/image177.png"/><Relationship Id="rId5" Type="http://schemas.openxmlformats.org/officeDocument/2006/relationships/image" Target="../media/image1130.png"/><Relationship Id="rId15" Type="http://schemas.openxmlformats.org/officeDocument/2006/relationships/image" Target="../media/image187.png"/><Relationship Id="rId10" Type="http://schemas.openxmlformats.org/officeDocument/2006/relationships/image" Target="../media/image169.png"/><Relationship Id="rId4" Type="http://schemas.openxmlformats.org/officeDocument/2006/relationships/image" Target="../media/image1030.png"/><Relationship Id="rId9" Type="http://schemas.openxmlformats.org/officeDocument/2006/relationships/image" Target="../media/image165.png"/><Relationship Id="rId1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410.png"/><Relationship Id="rId7" Type="http://schemas.openxmlformats.org/officeDocument/2006/relationships/image" Target="../media/image7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611.png"/><Relationship Id="rId4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20.png"/><Relationship Id="rId4" Type="http://schemas.openxmlformats.org/officeDocument/2006/relationships/image" Target="../media/image511.png"/></Relationships>
</file>

<file path=ppt/slides/_rels/slide2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2.png"/><Relationship Id="rId34" Type="http://schemas.openxmlformats.org/officeDocument/2006/relationships/image" Target="NULL"/><Relationship Id="rId42" Type="http://schemas.openxmlformats.org/officeDocument/2006/relationships/image" Target="../media/image162.png"/><Relationship Id="rId33" Type="http://schemas.openxmlformats.org/officeDocument/2006/relationships/image" Target="NULL"/><Relationship Id="rId38" Type="http://schemas.openxmlformats.org/officeDocument/2006/relationships/image" Target="../media/image122.png"/><Relationship Id="rId41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111.png"/><Relationship Id="rId40" Type="http://schemas.openxmlformats.org/officeDocument/2006/relationships/image" Target="../media/image141.png"/><Relationship Id="rId36" Type="http://schemas.openxmlformats.org/officeDocument/2006/relationships/image" Target="../media/image21.emf"/><Relationship Id="rId3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1.emf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8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2.png"/><Relationship Id="rId4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3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5" Type="http://schemas.openxmlformats.org/officeDocument/2006/relationships/image" Target="../media/image105.png"/><Relationship Id="rId10" Type="http://schemas.openxmlformats.org/officeDocument/2006/relationships/image" Target="../media/image301.png"/><Relationship Id="rId4" Type="http://schemas.openxmlformats.org/officeDocument/2006/relationships/image" Target="../media/image240.png"/><Relationship Id="rId9" Type="http://schemas.openxmlformats.org/officeDocument/2006/relationships/image" Target="../media/image291.png"/><Relationship Id="rId14" Type="http://schemas.openxmlformats.org/officeDocument/2006/relationships/image" Target="../media/image3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5" Type="http://schemas.openxmlformats.org/officeDocument/2006/relationships/image" Target="../media/image411.png"/><Relationship Id="rId4" Type="http://schemas.openxmlformats.org/officeDocument/2006/relationships/image" Target="../media/image3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11" Type="http://schemas.openxmlformats.org/officeDocument/2006/relationships/image" Target="../media/image142.png"/><Relationship Id="rId5" Type="http://schemas.openxmlformats.org/officeDocument/2006/relationships/image" Target="../media/image133.png"/><Relationship Id="rId10" Type="http://schemas.openxmlformats.org/officeDocument/2006/relationships/image" Target="../media/image123.png"/><Relationship Id="rId4" Type="http://schemas.openxmlformats.org/officeDocument/2006/relationships/image" Target="../media/image713.png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3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1.png"/><Relationship Id="rId12" Type="http://schemas.openxmlformats.org/officeDocument/2006/relationships/image" Target="../media/image3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34.png"/><Relationship Id="rId5" Type="http://schemas.openxmlformats.org/officeDocument/2006/relationships/image" Target="../media/image302.png"/><Relationship Id="rId10" Type="http://schemas.openxmlformats.org/officeDocument/2006/relationships/image" Target="../media/image351.png"/><Relationship Id="rId4" Type="http://schemas.openxmlformats.org/officeDocument/2006/relationships/image" Target="../media/image292.png"/><Relationship Id="rId9" Type="http://schemas.openxmlformats.org/officeDocument/2006/relationships/image" Target="../media/image3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7" Type="http://schemas.openxmlformats.org/officeDocument/2006/relationships/image" Target="../media/image42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12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341.png"/><Relationship Id="rId1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290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110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11" Type="http://schemas.openxmlformats.org/officeDocument/2006/relationships/image" Target="../media/image28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3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64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0" Type="http://schemas.openxmlformats.org/officeDocument/2006/relationships/image" Target="../media/image660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61.png"/><Relationship Id="rId18" Type="http://schemas.openxmlformats.org/officeDocument/2006/relationships/image" Target="../media/image314.png"/><Relationship Id="rId3" Type="http://schemas.openxmlformats.org/officeDocument/2006/relationships/image" Target="../media/image164.png"/><Relationship Id="rId21" Type="http://schemas.openxmlformats.org/officeDocument/2006/relationships/image" Target="../media/image342.png"/><Relationship Id="rId7" Type="http://schemas.openxmlformats.org/officeDocument/2006/relationships/image" Target="../media/image203.png"/><Relationship Id="rId12" Type="http://schemas.openxmlformats.org/officeDocument/2006/relationships/image" Target="../media/image251.png"/><Relationship Id="rId17" Type="http://schemas.openxmlformats.org/officeDocument/2006/relationships/image" Target="../media/image303.png"/><Relationship Id="rId2" Type="http://schemas.openxmlformats.org/officeDocument/2006/relationships/image" Target="../media/image1500.png"/><Relationship Id="rId16" Type="http://schemas.openxmlformats.org/officeDocument/2006/relationships/image" Target="../media/image293.png"/><Relationship Id="rId20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241.png"/><Relationship Id="rId5" Type="http://schemas.openxmlformats.org/officeDocument/2006/relationships/image" Target="../media/image183.png"/><Relationship Id="rId15" Type="http://schemas.openxmlformats.org/officeDocument/2006/relationships/image" Target="../media/image282.png"/><Relationship Id="rId10" Type="http://schemas.openxmlformats.org/officeDocument/2006/relationships/image" Target="../media/image231.png"/><Relationship Id="rId19" Type="http://schemas.openxmlformats.org/officeDocument/2006/relationships/image" Target="../media/image322.png"/><Relationship Id="rId4" Type="http://schemas.openxmlformats.org/officeDocument/2006/relationships/image" Target="../media/image173.png"/><Relationship Id="rId9" Type="http://schemas.openxmlformats.org/officeDocument/2006/relationships/image" Target="../media/image221.png"/><Relationship Id="rId14" Type="http://schemas.openxmlformats.org/officeDocument/2006/relationships/image" Target="../media/image2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NUL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38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3" Type="http://schemas.openxmlformats.org/officeDocument/2006/relationships/image" Target="../media/image83.emf"/><Relationship Id="rId7" Type="http://schemas.openxmlformats.org/officeDocument/2006/relationships/image" Target="../media/image5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5" Type="http://schemas.openxmlformats.org/officeDocument/2006/relationships/image" Target="../media/image85.emf"/><Relationship Id="rId10" Type="http://schemas.openxmlformats.org/officeDocument/2006/relationships/image" Target="../media/image540.png"/><Relationship Id="rId4" Type="http://schemas.openxmlformats.org/officeDocument/2006/relationships/image" Target="../media/image84.emf"/><Relationship Id="rId9" Type="http://schemas.openxmlformats.org/officeDocument/2006/relationships/image" Target="../media/image53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png"/><Relationship Id="rId13" Type="http://schemas.openxmlformats.org/officeDocument/2006/relationships/image" Target="../media/image641.png"/><Relationship Id="rId3" Type="http://schemas.openxmlformats.org/officeDocument/2006/relationships/image" Target="../media/image84.emf"/><Relationship Id="rId7" Type="http://schemas.openxmlformats.org/officeDocument/2006/relationships/image" Target="../media/image591.png"/><Relationship Id="rId12" Type="http://schemas.openxmlformats.org/officeDocument/2006/relationships/image" Target="../media/image631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11" Type="http://schemas.openxmlformats.org/officeDocument/2006/relationships/image" Target="../media/image621.png"/><Relationship Id="rId5" Type="http://schemas.openxmlformats.org/officeDocument/2006/relationships/image" Target="../media/image571.png"/><Relationship Id="rId15" Type="http://schemas.openxmlformats.org/officeDocument/2006/relationships/image" Target="../media/image661.png"/><Relationship Id="rId10" Type="http://schemas.openxmlformats.org/officeDocument/2006/relationships/image" Target="../media/image614.png"/><Relationship Id="rId4" Type="http://schemas.openxmlformats.org/officeDocument/2006/relationships/image" Target="../media/image562.png"/><Relationship Id="rId9" Type="http://schemas.openxmlformats.org/officeDocument/2006/relationships/image" Target="../media/image85.emf"/><Relationship Id="rId14" Type="http://schemas.openxmlformats.org/officeDocument/2006/relationships/image" Target="../media/image6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104.png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813.png"/><Relationship Id="rId4" Type="http://schemas.openxmlformats.org/officeDocument/2006/relationships/image" Target="../media/image87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87.emf"/><Relationship Id="rId7" Type="http://schemas.openxmlformats.org/officeDocument/2006/relationships/image" Target="../media/image144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84.png"/><Relationship Id="rId5" Type="http://schemas.openxmlformats.org/officeDocument/2006/relationships/image" Target="../media/image126.png"/><Relationship Id="rId10" Type="http://schemas.openxmlformats.org/officeDocument/2006/relationships/image" Target="../media/image174.png"/><Relationship Id="rId4" Type="http://schemas.openxmlformats.org/officeDocument/2006/relationships/image" Target="../media/image118.png"/><Relationship Id="rId9" Type="http://schemas.openxmlformats.org/officeDocument/2006/relationships/image" Target="../media/image16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1.png"/><Relationship Id="rId3" Type="http://schemas.openxmlformats.org/officeDocument/2006/relationships/image" Target="../media/image510.png"/><Relationship Id="rId7" Type="http://schemas.openxmlformats.org/officeDocument/2006/relationships/image" Target="../media/image7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1.png"/><Relationship Id="rId5" Type="http://schemas.openxmlformats.org/officeDocument/2006/relationships/image" Target="../media/image6001.png"/><Relationship Id="rId4" Type="http://schemas.openxmlformats.org/officeDocument/2006/relationships/image" Target="../media/image711.png"/><Relationship Id="rId9" Type="http://schemas.openxmlformats.org/officeDocument/2006/relationships/image" Target="../media/image640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52.png"/><Relationship Id="rId3" Type="http://schemas.openxmlformats.org/officeDocument/2006/relationships/image" Target="../media/image204.png"/><Relationship Id="rId7" Type="http://schemas.openxmlformats.org/officeDocument/2006/relationships/image" Target="../media/image700.png"/><Relationship Id="rId12" Type="http://schemas.openxmlformats.org/officeDocument/2006/relationships/image" Target="../media/image74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6200.png"/><Relationship Id="rId15" Type="http://schemas.openxmlformats.org/officeDocument/2006/relationships/image" Target="../media/image272.png"/><Relationship Id="rId10" Type="http://schemas.openxmlformats.org/officeDocument/2006/relationships/image" Target="../media/image242.png"/><Relationship Id="rId4" Type="http://schemas.openxmlformats.org/officeDocument/2006/relationships/image" Target="../media/image215.png"/><Relationship Id="rId9" Type="http://schemas.openxmlformats.org/officeDocument/2006/relationships/image" Target="../media/image232.png"/><Relationship Id="rId14" Type="http://schemas.openxmlformats.org/officeDocument/2006/relationships/image" Target="../media/image26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2.png"/><Relationship Id="rId3" Type="http://schemas.openxmlformats.org/officeDocument/2006/relationships/image" Target="../media/image5100.png"/><Relationship Id="rId7" Type="http://schemas.openxmlformats.org/officeDocument/2006/relationships/image" Target="../media/image7210.png"/><Relationship Id="rId12" Type="http://schemas.openxmlformats.org/officeDocument/2006/relationships/image" Target="../media/image3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102.png"/><Relationship Id="rId11" Type="http://schemas.openxmlformats.org/officeDocument/2006/relationships/image" Target="../media/image304.png"/><Relationship Id="rId5" Type="http://schemas.openxmlformats.org/officeDocument/2006/relationships/image" Target="../media/image6002.png"/><Relationship Id="rId10" Type="http://schemas.openxmlformats.org/officeDocument/2006/relationships/image" Target="../media/image28.png"/><Relationship Id="rId4" Type="http://schemas.openxmlformats.org/officeDocument/2006/relationships/image" Target="../media/image7110.png"/><Relationship Id="rId9" Type="http://schemas.openxmlformats.org/officeDocument/2006/relationships/image" Target="../media/image640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45.png"/><Relationship Id="rId18" Type="http://schemas.openxmlformats.org/officeDocument/2006/relationships/image" Target="../media/image196.png"/><Relationship Id="rId3" Type="http://schemas.openxmlformats.org/officeDocument/2006/relationships/image" Target="../media/image413.png"/><Relationship Id="rId7" Type="http://schemas.openxmlformats.org/officeDocument/2006/relationships/image" Target="../media/image814.png"/><Relationship Id="rId12" Type="http://schemas.openxmlformats.org/officeDocument/2006/relationships/image" Target="../media/image136.png"/><Relationship Id="rId17" Type="http://schemas.openxmlformats.org/officeDocument/2006/relationships/image" Target="../media/image185.png"/><Relationship Id="rId2" Type="http://schemas.openxmlformats.org/officeDocument/2006/relationships/image" Target="../media/image317.png"/><Relationship Id="rId16" Type="http://schemas.openxmlformats.org/officeDocument/2006/relationships/image" Target="../media/image175.png"/><Relationship Id="rId20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11" Type="http://schemas.openxmlformats.org/officeDocument/2006/relationships/image" Target="../media/image127.png"/><Relationship Id="rId5" Type="http://schemas.openxmlformats.org/officeDocument/2006/relationships/image" Target="../media/image615.png"/><Relationship Id="rId15" Type="http://schemas.openxmlformats.org/officeDocument/2006/relationships/image" Target="../media/image167.png"/><Relationship Id="rId10" Type="http://schemas.openxmlformats.org/officeDocument/2006/relationships/image" Target="../media/image119.png"/><Relationship Id="rId19" Type="http://schemas.openxmlformats.org/officeDocument/2006/relationships/image" Target="../media/image205.png"/><Relationship Id="rId4" Type="http://schemas.openxmlformats.org/officeDocument/2006/relationships/image" Target="../media/image114.png"/><Relationship Id="rId9" Type="http://schemas.openxmlformats.org/officeDocument/2006/relationships/image" Target="../media/image106.png"/><Relationship Id="rId14" Type="http://schemas.openxmlformats.org/officeDocument/2006/relationships/image" Target="../media/image15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413.png"/><Relationship Id="rId7" Type="http://schemas.openxmlformats.org/officeDocument/2006/relationships/image" Target="../media/image814.png"/><Relationship Id="rId12" Type="http://schemas.openxmlformats.org/officeDocument/2006/relationships/image" Target="../media/image263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11" Type="http://schemas.openxmlformats.org/officeDocument/2006/relationships/image" Target="../media/image253.png"/><Relationship Id="rId5" Type="http://schemas.openxmlformats.org/officeDocument/2006/relationships/image" Target="../media/image615.png"/><Relationship Id="rId10" Type="http://schemas.openxmlformats.org/officeDocument/2006/relationships/image" Target="../media/image243.png"/><Relationship Id="rId4" Type="http://schemas.openxmlformats.org/officeDocument/2006/relationships/image" Target="../media/image114.png"/><Relationship Id="rId9" Type="http://schemas.openxmlformats.org/officeDocument/2006/relationships/image" Target="../media/image23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01.png"/><Relationship Id="rId5" Type="http://schemas.openxmlformats.org/officeDocument/2006/relationships/image" Target="../media/image28.png"/><Relationship Id="rId10" Type="http://schemas.openxmlformats.org/officeDocument/2006/relationships/image" Target="../media/image841.png"/><Relationship Id="rId4" Type="http://schemas.openxmlformats.org/officeDocument/2006/relationships/image" Target="../media/image29.png"/><Relationship Id="rId9" Type="http://schemas.openxmlformats.org/officeDocument/2006/relationships/image" Target="../media/image8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6.png"/><Relationship Id="rId3" Type="http://schemas.openxmlformats.org/officeDocument/2006/relationships/image" Target="../media/image116.png"/><Relationship Id="rId7" Type="http://schemas.openxmlformats.org/officeDocument/2006/relationships/image" Target="../media/image6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image" Target="../media/image414.png"/><Relationship Id="rId4" Type="http://schemas.openxmlformats.org/officeDocument/2006/relationships/image" Target="../media/image31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116.png"/><Relationship Id="rId7" Type="http://schemas.openxmlformats.org/officeDocument/2006/relationships/image" Target="../media/image8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image" Target="../media/image414.png"/><Relationship Id="rId4" Type="http://schemas.openxmlformats.org/officeDocument/2006/relationships/image" Target="../media/image31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16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image" Target="../media/image414.png"/><Relationship Id="rId4" Type="http://schemas.openxmlformats.org/officeDocument/2006/relationships/image" Target="../media/image31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76.png"/><Relationship Id="rId4" Type="http://schemas.openxmlformats.org/officeDocument/2006/relationships/image" Target="../media/image16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18.png"/><Relationship Id="rId4" Type="http://schemas.openxmlformats.org/officeDocument/2006/relationships/image" Target="../media/image2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343.png"/><Relationship Id="rId7" Type="http://schemas.openxmlformats.org/officeDocument/2006/relationships/image" Target="../media/image350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62.png"/><Relationship Id="rId4" Type="http://schemas.openxmlformats.org/officeDocument/2006/relationships/image" Target="../media/image352.png"/><Relationship Id="rId9" Type="http://schemas.openxmlformats.org/officeDocument/2006/relationships/image" Target="../media/image290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44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25.png"/><Relationship Id="rId4" Type="http://schemas.openxmlformats.org/officeDocument/2006/relationships/image" Target="../media/image21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8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11" Type="http://schemas.openxmlformats.org/officeDocument/2006/relationships/image" Target="../media/image98.png"/><Relationship Id="rId5" Type="http://schemas.openxmlformats.org/officeDocument/2006/relationships/image" Target="../media/image3200.png"/><Relationship Id="rId10" Type="http://schemas.openxmlformats.org/officeDocument/2006/relationships/image" Target="../media/image95.png"/><Relationship Id="rId4" Type="http://schemas.openxmlformats.org/officeDocument/2006/relationships/image" Target="../media/image67.png"/><Relationship Id="rId9" Type="http://schemas.openxmlformats.org/officeDocument/2006/relationships/image" Target="../media/image17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72.png"/><Relationship Id="rId3" Type="http://schemas.openxmlformats.org/officeDocument/2006/relationships/image" Target="../media/image91.emf"/><Relationship Id="rId7" Type="http://schemas.openxmlformats.org/officeDocument/2006/relationships/image" Target="../media/image3111.png"/><Relationship Id="rId12" Type="http://schemas.openxmlformats.org/officeDocument/2006/relationships/image" Target="../media/image363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11" Type="http://schemas.openxmlformats.org/officeDocument/2006/relationships/image" Target="../media/image353.png"/><Relationship Id="rId5" Type="http://schemas.openxmlformats.org/officeDocument/2006/relationships/image" Target="../media/image94.png"/><Relationship Id="rId10" Type="http://schemas.openxmlformats.org/officeDocument/2006/relationships/image" Target="../media/image344.png"/><Relationship Id="rId4" Type="http://schemas.openxmlformats.org/officeDocument/2006/relationships/image" Target="../media/image93.png"/><Relationship Id="rId9" Type="http://schemas.openxmlformats.org/officeDocument/2006/relationships/image" Target="../media/image334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image" Target="NULL"/><Relationship Id="rId10" Type="http://schemas.openxmlformats.org/officeDocument/2006/relationships/image" Target="../media/image95.emf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Chapter 1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445471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r>
              <a:rPr lang="en-US" altLang="zh-TW" sz="4000" b="1" dirty="0"/>
              <a:t>Matrices, Vectors, and Systems of Linear Equations </a:t>
            </a:r>
          </a:p>
          <a:p>
            <a:pPr marL="0" lvl="1">
              <a:spcBef>
                <a:spcPts val="1000"/>
              </a:spcBef>
            </a:pPr>
            <a:endParaRPr lang="en-US" altLang="zh-TW" sz="4000" dirty="0"/>
          </a:p>
          <a:p>
            <a:pPr marL="0" lvl="1">
              <a:spcBef>
                <a:spcPts val="1000"/>
              </a:spcBef>
            </a:pP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dirty="0"/>
              <a:t>除了標註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dirty="0"/>
              <a:t>李宏毅教授之投影片教材</a:t>
            </a:r>
            <a:endParaRPr lang="en-US" altLang="zh-TW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965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If the matrix has m rows and n columns, we say the size of the matrix is m by n, written m x n</a:t>
            </a:r>
          </a:p>
          <a:p>
            <a:r>
              <a:rPr lang="en-US" altLang="zh-TW" dirty="0"/>
              <a:t>We use </a:t>
            </a:r>
            <a:r>
              <a:rPr lang="en-US" altLang="zh-TW" dirty="0" err="1">
                <a:latin typeface="Script MT Bold" panose="03040602040607080904" pitchFamily="66" charset="0"/>
              </a:rPr>
              <a:t>M</a:t>
            </a:r>
            <a:r>
              <a:rPr lang="en-US" altLang="zh-TW" baseline="-25000" dirty="0" err="1"/>
              <a:t>mxn</a:t>
            </a:r>
            <a:r>
              <a:rPr lang="en-US" altLang="zh-TW" baseline="-25000" dirty="0"/>
              <a:t> </a:t>
            </a:r>
            <a:r>
              <a:rPr lang="en-US" altLang="zh-TW" dirty="0"/>
              <a:t>to denote the set that contains all matrices of size m x n</a:t>
            </a:r>
            <a:endParaRPr lang="en-US" altLang="zh-TW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79659" y="4293121"/>
                <a:ext cx="165846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659" y="4293121"/>
                <a:ext cx="1658466" cy="718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14389" y="4421521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 rows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79659" y="3760573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columns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92386" y="3943370"/>
                <a:ext cx="11248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86" y="3943370"/>
                <a:ext cx="1124859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021488" y="4282245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 rows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91877" y="3467114"/>
            <a:ext cx="172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columns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957849" y="5080298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2 X 3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970067" y="5111698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 X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417998" y="4421521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>
                    <a:latin typeface="Script MT Bold" panose="03040602040607080904" pitchFamily="66" charset="0"/>
                  </a:rPr>
                  <a:t>M</a:t>
                </a:r>
                <a:r>
                  <a:rPr lang="en-US" altLang="zh-TW" sz="2800" baseline="-25000" dirty="0"/>
                  <a:t>2x3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98" y="4421521"/>
                <a:ext cx="1116011" cy="523220"/>
              </a:xfrm>
              <a:prstGeom prst="rect">
                <a:avLst/>
              </a:prstGeom>
              <a:blipFill>
                <a:blip r:embed="rId4"/>
                <a:stretch>
                  <a:fillRect t="-11628" r="-3825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185792" y="4282245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>
                    <a:latin typeface="Script MT Bold" panose="03040602040607080904" pitchFamily="66" charset="0"/>
                  </a:rPr>
                  <a:t>M</a:t>
                </a:r>
                <a:r>
                  <a:rPr lang="en-US" altLang="zh-TW" sz="2800" baseline="-25000" dirty="0"/>
                  <a:t>3x2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92" y="4282245"/>
                <a:ext cx="1116011" cy="523220"/>
              </a:xfrm>
              <a:prstGeom prst="rect">
                <a:avLst/>
              </a:prstGeom>
              <a:blipFill>
                <a:blip r:embed="rId5"/>
                <a:stretch>
                  <a:fillRect t="-11628" r="-3825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801126" y="5878351"/>
            <a:ext cx="35417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Row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Column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E2E0461-D437-4C33-926B-FAE4902A7419}"/>
                  </a:ext>
                </a:extLst>
              </p:cNvPr>
              <p:cNvSpPr txBox="1"/>
              <p:nvPr/>
            </p:nvSpPr>
            <p:spPr>
              <a:xfrm>
                <a:off x="2440264" y="456429"/>
                <a:ext cx="2909771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E2E0461-D437-4C33-926B-FAE4902A7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264" y="456429"/>
                <a:ext cx="2909771" cy="114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799F524D-E0C3-4B7D-80AB-A5896EFBD002}"/>
              </a:ext>
            </a:extLst>
          </p:cNvPr>
          <p:cNvSpPr/>
          <p:nvPr/>
        </p:nvSpPr>
        <p:spPr>
          <a:xfrm>
            <a:off x="2170371" y="5089002"/>
            <a:ext cx="938589" cy="51451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F53FD7D-3961-4DE5-8BA7-5489016BA34C}"/>
              </a:ext>
            </a:extLst>
          </p:cNvPr>
          <p:cNvSpPr/>
          <p:nvPr/>
        </p:nvSpPr>
        <p:spPr>
          <a:xfrm>
            <a:off x="6185519" y="5127558"/>
            <a:ext cx="938589" cy="51451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/>
              <p:nvPr/>
            </p:nvSpPr>
            <p:spPr>
              <a:xfrm>
                <a:off x="5838154" y="407921"/>
                <a:ext cx="64799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54" y="407921"/>
                <a:ext cx="647998" cy="1302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6185519" y="1164989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 X 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D6B61F0-C909-4636-810A-B8D005CFFEAE}"/>
                  </a:ext>
                </a:extLst>
              </p:cNvPr>
              <p:cNvSpPr txBox="1"/>
              <p:nvPr/>
            </p:nvSpPr>
            <p:spPr>
              <a:xfrm>
                <a:off x="7009421" y="345614"/>
                <a:ext cx="1883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D6B61F0-C909-4636-810A-B8D005CF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421" y="345614"/>
                <a:ext cx="188397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48D380B8-10FF-4D00-97ED-2D7D4F632784}"/>
              </a:ext>
            </a:extLst>
          </p:cNvPr>
          <p:cNvSpPr txBox="1"/>
          <p:nvPr/>
        </p:nvSpPr>
        <p:spPr>
          <a:xfrm>
            <a:off x="7700855" y="797451"/>
            <a:ext cx="13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 X 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76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5" grpId="0" animBg="1"/>
      <p:bldP spid="6" grpId="0" animBg="1"/>
      <p:bldP spid="23" grpId="0"/>
      <p:bldP spid="24" grpId="0"/>
      <p:bldP spid="25" grpId="0"/>
      <p:bldP spid="2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pic>
        <p:nvPicPr>
          <p:cNvPr id="9" name="Picture 2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2" y="1895452"/>
            <a:ext cx="2525108" cy="1123981"/>
          </a:xfrm>
          <a:prstGeom prst="rect">
            <a:avLst/>
          </a:prstGeom>
        </p:spPr>
      </p:pic>
      <p:pic>
        <p:nvPicPr>
          <p:cNvPr id="10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9" y="1913977"/>
            <a:ext cx="2725782" cy="1105456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926989" y="2227219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108417" y="1928919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018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77281" y="14718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26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71809" y="14845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41905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25348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20078" y="1519669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029206" y="151667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3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87" r="-415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76811" y="3874056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75" r="-166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09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5" r="-708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19948" y="5261526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setting 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圓角 2">
            <a:extLst>
              <a:ext uri="{FF2B5EF4-FFF2-40B4-BE49-F238E27FC236}">
                <a16:creationId xmlns:a16="http://schemas.microsoft.com/office/drawing/2014/main" id="{A0350551-0229-4D49-9AC5-C754F96DF4B4}"/>
              </a:ext>
            </a:extLst>
          </p:cNvPr>
          <p:cNvSpPr/>
          <p:nvPr/>
        </p:nvSpPr>
        <p:spPr>
          <a:xfrm>
            <a:off x="1378017" y="1913344"/>
            <a:ext cx="1845328" cy="102795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058589B-2F81-400C-BB10-8EEBADBC9DA0}"/>
              </a:ext>
            </a:extLst>
          </p:cNvPr>
          <p:cNvSpPr txBox="1"/>
          <p:nvPr/>
        </p:nvSpPr>
        <p:spPr>
          <a:xfrm>
            <a:off x="285264" y="2984280"/>
            <a:ext cx="177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" grpId="0" animBg="1"/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91" y="2873194"/>
            <a:ext cx="77025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 set of n vectors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is linearly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" y="1581611"/>
            <a:ext cx="4476559" cy="9715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117871" y="1429669"/>
            <a:ext cx="339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Linearly independent or not?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4553" y="340396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if there exists any 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that is a linear combination of other vectors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750882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there exists scalars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, 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1B2DC2-C6F0-47D3-902E-5DB4627ED015}"/>
              </a:ext>
            </a:extLst>
          </p:cNvPr>
          <p:cNvSpPr txBox="1"/>
          <p:nvPr/>
        </p:nvSpPr>
        <p:spPr>
          <a:xfrm>
            <a:off x="3374796" y="4378465"/>
            <a:ext cx="1319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F11C6-6432-4BD1-A863-68F85B419144}"/>
              </a:ext>
            </a:extLst>
          </p:cNvPr>
          <p:cNvSpPr txBox="1"/>
          <p:nvPr/>
        </p:nvSpPr>
        <p:spPr>
          <a:xfrm>
            <a:off x="1470062" y="5572843"/>
            <a:ext cx="12165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614536-C4FA-4A2A-BB09-5790DB4FD4E0}"/>
              </a:ext>
            </a:extLst>
          </p:cNvPr>
          <p:cNvCxnSpPr>
            <a:cxnSpLocks/>
          </p:cNvCxnSpPr>
          <p:nvPr/>
        </p:nvCxnSpPr>
        <p:spPr>
          <a:xfrm>
            <a:off x="3223432" y="5147034"/>
            <a:ext cx="1651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98347E0-B546-4F4D-87A3-C9A25FD14E17}"/>
              </a:ext>
            </a:extLst>
          </p:cNvPr>
          <p:cNvCxnSpPr>
            <a:cxnSpLocks/>
          </p:cNvCxnSpPr>
          <p:nvPr/>
        </p:nvCxnSpPr>
        <p:spPr>
          <a:xfrm>
            <a:off x="7366435" y="5147034"/>
            <a:ext cx="82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D80F09D-7BAA-4118-AE6A-771483565279}"/>
              </a:ext>
            </a:extLst>
          </p:cNvPr>
          <p:cNvCxnSpPr>
            <a:cxnSpLocks/>
          </p:cNvCxnSpPr>
          <p:nvPr/>
        </p:nvCxnSpPr>
        <p:spPr>
          <a:xfrm>
            <a:off x="853565" y="5506824"/>
            <a:ext cx="7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8CE24E-FBA5-435B-82AA-3A5EB0EC5C2F}"/>
              </a:ext>
            </a:extLst>
          </p:cNvPr>
          <p:cNvSpPr txBox="1"/>
          <p:nvPr/>
        </p:nvSpPr>
        <p:spPr>
          <a:xfrm>
            <a:off x="6316468" y="1886816"/>
            <a:ext cx="26467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其實這題用看的就知道答案了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71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507358" y="5730439"/>
            <a:ext cx="653538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pivot columns are linearly independent.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350875" y="4319154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linearly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35496" y="4368799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linearly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Leading entries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96129" y="4409675"/>
            <a:ext cx="2459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5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3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267246" y="5767410"/>
            <a:ext cx="71764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non-pivot columns are the linear combination of the previous pivot columns.</a:t>
            </a:r>
            <a:endParaRPr lang="zh-TW" altLang="en-US" sz="2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89486" y="4428354"/>
            <a:ext cx="2329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5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3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pic>
        <p:nvPicPr>
          <p:cNvPr id="3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3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Leading entries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a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87E6CF6-6B19-4F27-BA10-BF13660EF282}"/>
              </a:ext>
            </a:extLst>
          </p:cNvPr>
          <p:cNvSpPr txBox="1"/>
          <p:nvPr/>
        </p:nvSpPr>
        <p:spPr>
          <a:xfrm>
            <a:off x="4536142" y="3941894"/>
            <a:ext cx="311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column is not pivot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788ECA-46BA-4EA1-B9B5-FE8DC783283E}"/>
              </a:ext>
            </a:extLst>
          </p:cNvPr>
          <p:cNvSpPr txBox="1"/>
          <p:nvPr/>
        </p:nvSpPr>
        <p:spPr>
          <a:xfrm>
            <a:off x="4536142" y="2584028"/>
            <a:ext cx="460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column is the linear combination of left pivot column.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DCD9C86-ABF9-494C-B68C-6B3295546F33}"/>
              </a:ext>
            </a:extLst>
          </p:cNvPr>
          <p:cNvSpPr txBox="1"/>
          <p:nvPr/>
        </p:nvSpPr>
        <p:spPr>
          <a:xfrm>
            <a:off x="4536142" y="1615178"/>
            <a:ext cx="311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Dependent </a:t>
            </a:r>
            <a:endParaRPr lang="zh-TW" altLang="en-US" sz="2400" dirty="0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4D8D2DF8-5899-4BF2-AB1A-FC2E28760E5C}"/>
              </a:ext>
            </a:extLst>
          </p:cNvPr>
          <p:cNvSpPr/>
          <p:nvPr/>
        </p:nvSpPr>
        <p:spPr>
          <a:xfrm flipV="1">
            <a:off x="5039716" y="2115791"/>
            <a:ext cx="431800" cy="4616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3834EAB5-2734-49CA-BB49-0C3DD5592F29}"/>
              </a:ext>
            </a:extLst>
          </p:cNvPr>
          <p:cNvSpPr/>
          <p:nvPr/>
        </p:nvSpPr>
        <p:spPr>
          <a:xfrm flipV="1">
            <a:off x="5039716" y="3376304"/>
            <a:ext cx="431800" cy="4616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4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/>
      <p:bldP spid="5" grpId="0"/>
      <p:bldP spid="6" grpId="0"/>
      <p:bldP spid="9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4288783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linearly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84208" y="4127574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91921" y="4150863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5495069" y="1438663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3X3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322202" y="5000615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30415" y="5049192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314694" y="5092754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78358" y="5252111"/>
            <a:ext cx="143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Identity matrix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 animBg="1"/>
      <p:bldP spid="19" grpId="0"/>
      <p:bldP spid="20" grpId="0"/>
      <p:bldP spid="3" grpId="0" animBg="1"/>
      <p:bldP spid="28" grpId="0" animBg="1"/>
      <p:bldP spid="29" grpId="0" animBg="1"/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981" y="283005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linearly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56406" y="401448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64119" y="4037777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417455" y="904482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4X3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24339" y="5146040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02614" y="5093201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48348" y="514603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4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2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5914189" y="1377256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3X4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07902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linearly independent</a:t>
            </a:r>
            <a:endParaRPr lang="zh-TW" altLang="en-US" sz="2800" dirty="0"/>
          </a:p>
        </p:txBody>
      </p:sp>
      <p:sp>
        <p:nvSpPr>
          <p:cNvPr id="19" name="向下箭號 18"/>
          <p:cNvSpPr/>
          <p:nvPr/>
        </p:nvSpPr>
        <p:spPr>
          <a:xfrm>
            <a:off x="6278036" y="400931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0" name="文字方塊 19"/>
          <p:cNvSpPr txBox="1"/>
          <p:nvPr/>
        </p:nvSpPr>
        <p:spPr>
          <a:xfrm>
            <a:off x="4934857" y="4081570"/>
            <a:ext cx="1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pic>
        <p:nvPicPr>
          <p:cNvPr id="22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1" y="3020585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5546443" y="4957486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024718" y="4904647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543319" y="4939913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7037773" y="488882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5356" y="3945302"/>
            <a:ext cx="182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Cannot be a pivot column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>
            <a:stCxn id="21" idx="1"/>
          </p:cNvCxnSpPr>
          <p:nvPr/>
        </p:nvCxnSpPr>
        <p:spPr>
          <a:xfrm>
            <a:off x="7235356" y="4360801"/>
            <a:ext cx="0" cy="788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07799" y="3854398"/>
            <a:ext cx="203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71596" y="3163704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矮胖型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Picture 2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5" y="3913379"/>
            <a:ext cx="4476559" cy="971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556628" y="2216553"/>
            <a:ext cx="235675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columns are dependent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730171" y="2216553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向右箭號 11"/>
          <p:cNvSpPr/>
          <p:nvPr/>
        </p:nvSpPr>
        <p:spPr>
          <a:xfrm flipH="1">
            <a:off x="3695360" y="2722021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31" y="2632051"/>
            <a:ext cx="604783" cy="6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394329" y="5135304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More than 3 vectors in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must be dependent.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20162" y="5704551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More than m vectors in R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must be dependent.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3F9D01D-E89D-4D1E-BB49-12BEB1F3B0F3}"/>
                  </a:ext>
                </a:extLst>
              </p:cNvPr>
              <p:cNvSpPr txBox="1"/>
              <p:nvPr/>
            </p:nvSpPr>
            <p:spPr>
              <a:xfrm>
                <a:off x="7432324" y="429561"/>
                <a:ext cx="96212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3F9D01D-E89D-4D1E-BB49-12BEB1F3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24" y="429561"/>
                <a:ext cx="962122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B66B90-B590-4DA9-97ED-E2DB6C862BA0}"/>
              </a:ext>
            </a:extLst>
          </p:cNvPr>
          <p:cNvSpPr txBox="1"/>
          <p:nvPr/>
        </p:nvSpPr>
        <p:spPr>
          <a:xfrm>
            <a:off x="7124442" y="1406175"/>
            <a:ext cx="203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6912A70-7DD8-4119-BD97-657F5319BCDA}"/>
              </a:ext>
            </a:extLst>
          </p:cNvPr>
          <p:cNvSpPr txBox="1"/>
          <p:nvPr/>
        </p:nvSpPr>
        <p:spPr>
          <a:xfrm>
            <a:off x="7110715" y="4575102"/>
            <a:ext cx="203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 animBg="1"/>
      <p:bldP spid="14" grpId="0"/>
      <p:bldP spid="15" grpId="0"/>
      <p:bldP spid="7" grpId="0"/>
      <p:bldP spid="16" grpId="0"/>
      <p:bldP spid="1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Rank of a Matrix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3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Index of component</a:t>
            </a:r>
            <a:r>
              <a:rPr lang="en-US" altLang="zh-TW" dirty="0"/>
              <a:t>: the scalar in the </a:t>
            </a:r>
            <a:r>
              <a:rPr lang="en-US" altLang="zh-TW" dirty="0" err="1"/>
              <a:t>i-th</a:t>
            </a:r>
            <a:r>
              <a:rPr lang="en-US" altLang="zh-TW" dirty="0"/>
              <a:t> row and j-</a:t>
            </a:r>
            <a:r>
              <a:rPr lang="en-US" altLang="zh-TW" dirty="0" err="1"/>
              <a:t>th</a:t>
            </a:r>
            <a:r>
              <a:rPr lang="en-US" altLang="zh-TW" dirty="0"/>
              <a:t> column is called (</a:t>
            </a:r>
            <a:r>
              <a:rPr lang="en-US" altLang="zh-TW" dirty="0" err="1"/>
              <a:t>i,j</a:t>
            </a:r>
            <a:r>
              <a:rPr lang="en-US" altLang="zh-TW" dirty="0"/>
              <a:t>)-entry of the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8650" y="3761519"/>
                <a:ext cx="2916504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61519"/>
                <a:ext cx="2916504" cy="1145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625103" y="2947973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(1,2)-entry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1027" y="5232755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(3,1)-entry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41742" y="5457044"/>
            <a:ext cx="19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(3,3)-entry</a:t>
            </a:r>
            <a:endParaRPr lang="zh-TW" altLang="en-US" sz="2400" dirty="0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2286935" y="3354852"/>
            <a:ext cx="159222" cy="40666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1502729" y="4957756"/>
            <a:ext cx="321696" cy="39070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213420" y="4957756"/>
            <a:ext cx="217461" cy="5845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0610AD20-7D6A-48E4-90E6-7016FA10EBFA}"/>
              </a:ext>
            </a:extLst>
          </p:cNvPr>
          <p:cNvSpPr/>
          <p:nvPr/>
        </p:nvSpPr>
        <p:spPr>
          <a:xfrm>
            <a:off x="2128208" y="3740439"/>
            <a:ext cx="604684" cy="406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CA15E7-B1D9-45AE-A8A3-B83210A7866F}"/>
              </a:ext>
            </a:extLst>
          </p:cNvPr>
          <p:cNvSpPr/>
          <p:nvPr/>
        </p:nvSpPr>
        <p:spPr>
          <a:xfrm>
            <a:off x="1472569" y="4570762"/>
            <a:ext cx="604684" cy="406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EAD838-0C38-441A-8FF5-4237A09B0191}"/>
              </a:ext>
            </a:extLst>
          </p:cNvPr>
          <p:cNvSpPr/>
          <p:nvPr/>
        </p:nvSpPr>
        <p:spPr>
          <a:xfrm>
            <a:off x="2817760" y="4577220"/>
            <a:ext cx="604684" cy="406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93EF59D-89AB-4B6C-AE25-E16F7146051C}"/>
              </a:ext>
            </a:extLst>
          </p:cNvPr>
          <p:cNvSpPr txBox="1"/>
          <p:nvPr/>
        </p:nvSpPr>
        <p:spPr>
          <a:xfrm>
            <a:off x="4688480" y="1094737"/>
            <a:ext cx="35417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Row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Column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/>
              <p:nvPr/>
            </p:nvSpPr>
            <p:spPr>
              <a:xfrm>
                <a:off x="4246959" y="3191999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D42360-A418-470A-BAE5-E8154EC4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59" y="3191999"/>
                <a:ext cx="4328301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B587FD1-58FF-4C7B-8982-0B8C85174644}"/>
                  </a:ext>
                </a:extLst>
              </p:cNvPr>
              <p:cNvSpPr txBox="1"/>
              <p:nvPr/>
            </p:nvSpPr>
            <p:spPr>
              <a:xfrm>
                <a:off x="4730868" y="5241600"/>
                <a:ext cx="35606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B587FD1-58FF-4C7B-8982-0B8C85174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68" y="5241600"/>
                <a:ext cx="35606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E250243F-065E-4130-AD04-8DDA38508EAA}"/>
              </a:ext>
            </a:extLst>
          </p:cNvPr>
          <p:cNvSpPr txBox="1"/>
          <p:nvPr/>
        </p:nvSpPr>
        <p:spPr>
          <a:xfrm>
            <a:off x="5342991" y="5992595"/>
            <a:ext cx="292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vectors</a:t>
            </a:r>
            <a:endParaRPr lang="zh-TW" altLang="en-US" sz="28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920BAC9-E317-4457-BE9D-79AA8D497560}"/>
              </a:ext>
            </a:extLst>
          </p:cNvPr>
          <p:cNvCxnSpPr>
            <a:cxnSpLocks/>
          </p:cNvCxnSpPr>
          <p:nvPr/>
        </p:nvCxnSpPr>
        <p:spPr>
          <a:xfrm>
            <a:off x="5820229" y="5694420"/>
            <a:ext cx="530380" cy="376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>
            <a:off x="6489580" y="5641242"/>
            <a:ext cx="317086" cy="419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474B6001-24C6-48D9-8D36-12224BE7B376}"/>
              </a:ext>
            </a:extLst>
          </p:cNvPr>
          <p:cNvCxnSpPr>
            <a:cxnSpLocks/>
          </p:cNvCxnSpPr>
          <p:nvPr/>
        </p:nvCxnSpPr>
        <p:spPr>
          <a:xfrm flipH="1">
            <a:off x="7244887" y="5641241"/>
            <a:ext cx="600961" cy="42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147340" y="3073588"/>
            <a:ext cx="634912" cy="1829160"/>
          </a:xfrm>
          <a:prstGeom prst="rect">
            <a:avLst/>
          </a:prstGeom>
          <a:solidFill>
            <a:srgbClr val="DFDB29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>
            <a:stCxn id="7" idx="2"/>
          </p:cNvCxnSpPr>
          <p:nvPr/>
        </p:nvCxnSpPr>
        <p:spPr>
          <a:xfrm>
            <a:off x="5464796" y="4902748"/>
            <a:ext cx="144267" cy="347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997924" y="3071130"/>
            <a:ext cx="634912" cy="1829160"/>
          </a:xfrm>
          <a:prstGeom prst="rect">
            <a:avLst/>
          </a:prstGeom>
          <a:solidFill>
            <a:srgbClr val="92D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>
            <a:stCxn id="24" idx="2"/>
          </p:cNvCxnSpPr>
          <p:nvPr/>
        </p:nvCxnSpPr>
        <p:spPr>
          <a:xfrm>
            <a:off x="6315380" y="4900290"/>
            <a:ext cx="107362" cy="43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 animBg="1"/>
      <p:bldP spid="9" grpId="0" animBg="1"/>
      <p:bldP spid="19" grpId="0" animBg="1"/>
      <p:bldP spid="20" grpId="0" animBg="1"/>
      <p:bldP spid="4" grpId="0"/>
      <p:bldP spid="8" grpId="0"/>
      <p:bldP spid="15" grpId="0"/>
      <p:bldP spid="7" grpId="0" animBg="1"/>
      <p:bldP spid="2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00287" y="3275105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= ?</a:t>
            </a:r>
            <a:endParaRPr lang="zh-TW" altLang="en-US" sz="2800" dirty="0"/>
          </a:p>
        </p:txBody>
      </p:sp>
      <p:pic>
        <p:nvPicPr>
          <p:cNvPr id="19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92" y="1879876"/>
            <a:ext cx="4004916" cy="1353578"/>
          </a:xfrm>
          <a:prstGeom prst="rect">
            <a:avLst/>
          </a:prstGeom>
        </p:spPr>
      </p:pic>
      <p:pic>
        <p:nvPicPr>
          <p:cNvPr id="20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89" y="4229986"/>
            <a:ext cx="3795600" cy="135357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5400287" y="5635619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= ?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29584" y="563561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82794" y="327450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2319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045568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35679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C36C340-B737-42D6-88E1-D6BBAAB2D94E}"/>
              </a:ext>
            </a:extLst>
          </p:cNvPr>
          <p:cNvSpPr txBox="1"/>
          <p:nvPr/>
        </p:nvSpPr>
        <p:spPr>
          <a:xfrm>
            <a:off x="4670628" y="986789"/>
            <a:ext cx="409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R = Rank 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82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 animBg="1"/>
      <p:bldP spid="21" grpId="0"/>
      <p:bldP spid="3" grpId="0"/>
      <p:bldP spid="18" grpId="0"/>
      <p:bldP spid="6" grpId="0" animBg="1"/>
      <p:bldP spid="22" grpId="0" animBg="1"/>
      <p:bldP spid="23" grpId="0" animBg="1"/>
      <p:bldP spid="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Number of columns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Number of rows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Min( Number of columns, Number of rows)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3" t="-6410" r="-1003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3957369" y="2066182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6092287" y="2757136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6200000" flipV="1">
            <a:off x="6092286" y="4556470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3953773" y="2088267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960508" y="5336314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52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altLang="zh-TW" sz="2400" dirty="0"/>
                  <a:t>Given an </a:t>
                </a:r>
                <a:r>
                  <a:rPr lang="en-US" altLang="zh-TW" sz="2400" dirty="0" err="1"/>
                  <a:t>mxn</a:t>
                </a:r>
                <a:r>
                  <a:rPr lang="en-US" altLang="zh-TW" sz="2400" dirty="0"/>
                  <a:t> matrix A:</a:t>
                </a:r>
              </a:p>
              <a:p>
                <a:pPr lvl="1"/>
                <a:r>
                  <a:rPr lang="en-US" altLang="zh-TW" dirty="0">
                    <a:solidFill>
                      <a:srgbClr val="FF0000"/>
                    </a:solidFill>
                  </a:rPr>
                  <a:t>Rank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min(m, n)</a:t>
                </a:r>
              </a:p>
              <a:p>
                <a:pPr lvl="1"/>
                <a:r>
                  <a:rPr lang="en-US" altLang="zh-TW" dirty="0"/>
                  <a:t>Because “the columns of A are independent” is equivalent to “rank A = n”</a:t>
                </a:r>
              </a:p>
              <a:p>
                <a:pPr lvl="2"/>
                <a:r>
                  <a:rPr lang="en-US" altLang="zh-TW" sz="2400" dirty="0"/>
                  <a:t>If m &lt; n, the columns of A are dependent.</a:t>
                </a:r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3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235019" y="4900404"/>
            <a:ext cx="87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X 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3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306039" y="4946570"/>
            <a:ext cx="39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matrix set has 4 vectors belonging to R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is 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14825" y="521005"/>
            <a:ext cx="335831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Matrix A is </a:t>
            </a:r>
            <a:r>
              <a:rPr lang="en-US" altLang="zh-TW" sz="2400" b="1" i="1" u="sng" dirty="0"/>
              <a:t>full rank</a:t>
            </a:r>
          </a:p>
          <a:p>
            <a:r>
              <a:rPr lang="en-US" altLang="zh-TW" sz="2400" dirty="0"/>
              <a:t>if Rank A = min(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1AB025-761E-4E53-8AD0-91F809746C80}"/>
              </a:ext>
            </a:extLst>
          </p:cNvPr>
          <p:cNvSpPr txBox="1"/>
          <p:nvPr/>
        </p:nvSpPr>
        <p:spPr>
          <a:xfrm>
            <a:off x="4914825" y="1495310"/>
            <a:ext cx="335831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Matrix A is </a:t>
            </a:r>
            <a:r>
              <a:rPr lang="en-US" altLang="zh-TW" sz="2400" b="1" i="1" u="sng" dirty="0"/>
              <a:t>rank deficient</a:t>
            </a:r>
            <a:r>
              <a:rPr lang="en-US" altLang="zh-TW" sz="2400" dirty="0"/>
              <a:t> if Rank A &lt; min(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5871539-9981-4C70-9B33-D5CEC90385CB}"/>
              </a:ext>
            </a:extLst>
          </p:cNvPr>
          <p:cNvSpPr txBox="1"/>
          <p:nvPr/>
        </p:nvSpPr>
        <p:spPr>
          <a:xfrm>
            <a:off x="287643" y="5912501"/>
            <a:ext cx="8568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In R</a:t>
            </a:r>
            <a:r>
              <a:rPr lang="en-US" altLang="zh-TW" sz="2400" baseline="30000" dirty="0">
                <a:solidFill>
                  <a:srgbClr val="0000FF"/>
                </a:solidFill>
              </a:rPr>
              <a:t>m</a:t>
            </a:r>
            <a:r>
              <a:rPr lang="en-US" altLang="zh-TW" sz="2400" dirty="0">
                <a:solidFill>
                  <a:srgbClr val="0000FF"/>
                </a:solidFill>
              </a:rPr>
              <a:t>, you cannot find more than m vectors that are independent.</a:t>
            </a:r>
          </a:p>
        </p:txBody>
      </p:sp>
    </p:spTree>
    <p:extLst>
      <p:ext uri="{BB962C8B-B14F-4D97-AF65-F5344CB8AC3E}">
        <p14:creationId xmlns:p14="http://schemas.microsoft.com/office/powerpoint/2010/main" val="15852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/>
      <p:bldP spid="5" grpId="0" uiExpand="1"/>
      <p:bldP spid="6" grpId="0" uiExpand="1"/>
      <p:bldP spid="17" grpId="0" uiExpand="1"/>
      <p:bldP spid="7" grpId="0" uiExpand="1"/>
      <p:bldP spid="8" grpId="0" uiExpand="1" animBg="1"/>
      <p:bldP spid="12" grpId="0" animBg="1"/>
      <p:bldP spid="1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Basic, Free Variables vs. Rank</a:t>
            </a:r>
            <a:endParaRPr lang="zh-TW" altLang="en-US" dirty="0"/>
          </a:p>
        </p:txBody>
      </p:sp>
      <p:pic>
        <p:nvPicPr>
          <p:cNvPr id="4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1" y="3500340"/>
            <a:ext cx="2857500" cy="1231900"/>
          </a:xfrm>
          <a:prstGeom prst="rect">
            <a:avLst/>
          </a:prstGeom>
        </p:spPr>
      </p:pic>
      <p:pic>
        <p:nvPicPr>
          <p:cNvPr id="5" name="Picture 2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2" y="3500340"/>
            <a:ext cx="3060700" cy="1231900"/>
          </a:xfrm>
          <a:prstGeom prst="rect">
            <a:avLst/>
          </a:prstGeom>
        </p:spPr>
      </p:pic>
      <p:pic>
        <p:nvPicPr>
          <p:cNvPr id="8" name="Picture 3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17" y="5168326"/>
            <a:ext cx="2219473" cy="1529271"/>
          </a:xfrm>
          <a:prstGeom prst="rect">
            <a:avLst/>
          </a:prstGeom>
        </p:spPr>
      </p:pic>
      <p:pic>
        <p:nvPicPr>
          <p:cNvPr id="9" name="Picture 39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11" y="1827140"/>
            <a:ext cx="2658181" cy="1120606"/>
          </a:xfrm>
          <a:prstGeom prst="rect">
            <a:avLst/>
          </a:prstGeom>
        </p:spPr>
      </p:pic>
      <p:pic>
        <p:nvPicPr>
          <p:cNvPr id="10" name="Picture 40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" y="1879736"/>
            <a:ext cx="3301374" cy="1076272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>
            <a:off x="2061573" y="306048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 flipH="1">
            <a:off x="4092383" y="3906366"/>
            <a:ext cx="461698" cy="419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彎箭號 13"/>
          <p:cNvSpPr/>
          <p:nvPr/>
        </p:nvSpPr>
        <p:spPr>
          <a:xfrm rot="5400000">
            <a:off x="6724854" y="2999324"/>
            <a:ext cx="2739386" cy="1015571"/>
          </a:xfrm>
          <a:prstGeom prst="bentArrow">
            <a:avLst>
              <a:gd name="adj1" fmla="val 1739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6416867" y="2826841"/>
            <a:ext cx="95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498753" y="1235976"/>
            <a:ext cx="153293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useful</a:t>
            </a:r>
          </a:p>
          <a:p>
            <a:pPr algn="ctr"/>
            <a:r>
              <a:rPr lang="en-US" altLang="zh-TW" sz="2400" dirty="0"/>
              <a:t>equations 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58476" y="5199796"/>
            <a:ext cx="241235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basic variables 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58476" y="5932964"/>
            <a:ext cx="24123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free variables 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563474" y="5184003"/>
            <a:ext cx="191040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non-zero row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90264" y="5184004"/>
            <a:ext cx="75958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rank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563473" y="5750140"/>
            <a:ext cx="191040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No. column –non-zero row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60602" y="5932963"/>
            <a:ext cx="98924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nullity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307751" y="5153225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307750" y="5945104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107884" y="5184003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128822" y="5932962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下箭號 32"/>
          <p:cNvSpPr/>
          <p:nvPr/>
        </p:nvSpPr>
        <p:spPr>
          <a:xfrm flipV="1">
            <a:off x="5766312" y="299529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rgbClr val="0000FF"/>
                    </a:solidFill>
                  </a:rPr>
                  <a:t>RREF(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8041" t="-23944" r="-18041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037658" y="3468877"/>
            <a:ext cx="2365995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840968" y="3446604"/>
            <a:ext cx="1987784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467117" y="3463534"/>
            <a:ext cx="351947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001814" y="3445242"/>
            <a:ext cx="452104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16867" y="54306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416867" y="64485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0049" y="3529010"/>
            <a:ext cx="161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" grpId="0"/>
      <p:bldP spid="33" grpId="0" animBg="1"/>
      <p:bldP spid="34" grpId="0"/>
      <p:bldP spid="35" grpId="0"/>
      <p:bldP spid="36" grpId="0"/>
      <p:bldP spid="37" grpId="0"/>
      <p:bldP spid="6" grpId="0" animBg="1"/>
      <p:bldP spid="38" grpId="0" animBg="1"/>
      <p:bldP spid="39" grpId="0" animBg="1"/>
      <p:bldP spid="40" grpId="0" animBg="1"/>
      <p:bldP spid="7" grpId="0" animBg="1"/>
      <p:bldP spid="4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69599" y="1946337"/>
            <a:ext cx="297149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74133" y="1931010"/>
            <a:ext cx="283845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02641" y="296026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 of RREF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274133" y="2934271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Basic Variables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4993" y="1946337"/>
            <a:ext cx="144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74133" y="4852413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Free Variables 	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3533" y="42820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Nullity = no. column - rank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02641" y="4852413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zero rows</a:t>
            </a:r>
          </a:p>
          <a:p>
            <a:r>
              <a:rPr lang="en-US" altLang="zh-TW" sz="2400" dirty="0"/>
              <a:t>of RREF</a:t>
            </a:r>
            <a:endParaRPr lang="zh-TW" altLang="en-US" sz="2400" dirty="0"/>
          </a:p>
        </p:txBody>
      </p:sp>
      <p:pic>
        <p:nvPicPr>
          <p:cNvPr id="12" name="Picture 2" descr="http://pic.sucaibar.com/pic/201308/17/7f29275bc4.png">
            <a:extLst>
              <a:ext uri="{FF2B5EF4-FFF2-40B4-BE49-F238E27FC236}">
                <a16:creationId xmlns:a16="http://schemas.microsoft.com/office/drawing/2014/main" id="{D55EAF8A-6C39-4352-AC39-0A387DDF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8" y="5267911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1" grpId="0" animBg="1"/>
      <p:bldP spid="3" grpId="0"/>
      <p:bldP spid="22" grpId="0" animBg="1"/>
      <p:bldP spid="14" grpId="0"/>
      <p:bldP spid="1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RREF vs. </a:t>
            </a:r>
            <a:r>
              <a:rPr lang="en-US" altLang="zh-TW" b="1" dirty="0" smtClean="0"/>
              <a:t>Span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5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2624820"/>
            <a:ext cx="2206813" cy="14221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48892" y="2610605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Consistent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48892" y="3170297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is in the span of the columns of A</a:t>
            </a:r>
            <a:endParaRPr lang="zh-TW" altLang="en-US" sz="2400" dirty="0"/>
          </a:p>
        </p:txBody>
      </p:sp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4912901"/>
            <a:ext cx="2150121" cy="15459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79104" y="5656850"/>
            <a:ext cx="1857828" cy="381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31441" y="4924774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inconsistent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831441" y="5530632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is NOT in the span of the columns 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86" r="-45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4652" y="4181576"/>
            <a:ext cx="3010863" cy="42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824" r="-88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03247" y="3938576"/>
            <a:ext cx="25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the last column is non-zero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357407" y="1539653"/>
            <a:ext cx="50853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inconsistent (no solution)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30377" y="2810017"/>
            <a:ext cx="341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RREF of [A b] is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737832" y="2555221"/>
            <a:ext cx="7886700" cy="311560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980714" y="5903566"/>
            <a:ext cx="276896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Need to know b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86923" y="5899591"/>
                <a:ext cx="3209533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sz="2800" dirty="0"/>
                  <a:t>  Rank [A b]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23" y="5899591"/>
                <a:ext cx="320953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上-下雙向箭號 13"/>
          <p:cNvSpPr/>
          <p:nvPr/>
        </p:nvSpPr>
        <p:spPr>
          <a:xfrm>
            <a:off x="5572489" y="2022345"/>
            <a:ext cx="655138" cy="1065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4DA70C5-D611-4431-A24B-B3067275B83C}"/>
              </a:ext>
            </a:extLst>
          </p:cNvPr>
          <p:cNvSpPr/>
          <p:nvPr/>
        </p:nvSpPr>
        <p:spPr>
          <a:xfrm>
            <a:off x="1812583" y="5357087"/>
            <a:ext cx="551541" cy="627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079DC09-8FAD-4C79-B681-7E418A4AFFD2}"/>
              </a:ext>
            </a:extLst>
          </p:cNvPr>
          <p:cNvSpPr/>
          <p:nvPr/>
        </p:nvSpPr>
        <p:spPr>
          <a:xfrm>
            <a:off x="3438875" y="5388979"/>
            <a:ext cx="551541" cy="627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/>
              <a:t>4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34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5" grpId="0" animBg="1"/>
      <p:bldP spid="16" grpId="0"/>
      <p:bldP spid="19" grpId="0" animBg="1"/>
      <p:bldP spid="20" grpId="0" animBg="1"/>
      <p:bldP spid="21" grpId="0" animBg="1"/>
      <p:bldP spid="10" grpId="0"/>
      <p:bldP spid="14" grpId="0" animBg="1"/>
      <p:bldP spid="3" grpId="0" animBg="1"/>
      <p:bldP spid="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0650" y="311695"/>
            <a:ext cx="45243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consistent for </a:t>
            </a:r>
            <a:r>
              <a:rPr lang="en-US" altLang="zh-TW" sz="2800" b="1" i="1" dirty="0">
                <a:solidFill>
                  <a:srgbClr val="FF0000"/>
                </a:solidFill>
              </a:rPr>
              <a:t>every</a:t>
            </a:r>
            <a:r>
              <a:rPr lang="en-US" altLang="zh-TW" sz="2800" dirty="0"/>
              <a:t> b</a:t>
            </a:r>
          </a:p>
        </p:txBody>
      </p:sp>
      <p:sp>
        <p:nvSpPr>
          <p:cNvPr id="6" name="矩形 5"/>
          <p:cNvSpPr/>
          <p:nvPr/>
        </p:nvSpPr>
        <p:spPr>
          <a:xfrm>
            <a:off x="310650" y="3826047"/>
            <a:ext cx="60217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RREF of [A b] cannot have a row whose only non-zero entry is at the last column</a:t>
            </a:r>
          </a:p>
        </p:txBody>
      </p:sp>
      <p:sp>
        <p:nvSpPr>
          <p:cNvPr id="8" name="矩形 7"/>
          <p:cNvSpPr/>
          <p:nvPr/>
        </p:nvSpPr>
        <p:spPr>
          <a:xfrm>
            <a:off x="310650" y="5135522"/>
            <a:ext cx="6021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RREF of A cannot have zero row</a:t>
            </a:r>
          </a:p>
        </p:txBody>
      </p:sp>
      <p:sp>
        <p:nvSpPr>
          <p:cNvPr id="12" name="矩形 11"/>
          <p:cNvSpPr/>
          <p:nvPr/>
        </p:nvSpPr>
        <p:spPr>
          <a:xfrm>
            <a:off x="310650" y="6014111"/>
            <a:ext cx="32313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Rank A = no. of rows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2A787E-6ED7-49E0-8CB3-61658A06B11F}"/>
              </a:ext>
            </a:extLst>
          </p:cNvPr>
          <p:cNvSpPr txBox="1"/>
          <p:nvPr/>
        </p:nvSpPr>
        <p:spPr>
          <a:xfrm>
            <a:off x="5160001" y="5135522"/>
            <a:ext cx="234469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沒有任何破綻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64A17A8-E28A-4631-B0F5-0B6D58809E08}"/>
                  </a:ext>
                </a:extLst>
              </p:cNvPr>
              <p:cNvSpPr txBox="1"/>
              <p:nvPr/>
            </p:nvSpPr>
            <p:spPr>
              <a:xfrm>
                <a:off x="310650" y="1190283"/>
                <a:ext cx="8642968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b is in the span of the columns of A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64A17A8-E28A-4631-B0F5-0B6D5880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" y="1190283"/>
                <a:ext cx="8642968" cy="523220"/>
              </a:xfrm>
              <a:prstGeom prst="rect">
                <a:avLst/>
              </a:prstGeom>
              <a:blipFill>
                <a:blip r:embed="rId2"/>
                <a:stretch>
                  <a:fillRect l="-1480" t="-10345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5ACFC82-E415-47DF-A053-C9EFD47AC25F}"/>
                  </a:ext>
                </a:extLst>
              </p:cNvPr>
              <p:cNvSpPr txBox="1"/>
              <p:nvPr/>
            </p:nvSpPr>
            <p:spPr>
              <a:xfrm>
                <a:off x="310650" y="2068871"/>
                <a:ext cx="6021701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b belongs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5ACFC82-E415-47DF-A053-C9EFD47A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" y="2068871"/>
                <a:ext cx="6021701" cy="523220"/>
              </a:xfrm>
              <a:prstGeom prst="rect">
                <a:avLst/>
              </a:prstGeom>
              <a:blipFill>
                <a:blip r:embed="rId3"/>
                <a:stretch>
                  <a:fillRect l="-2123" t="-10345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9981DBD-58F9-4FDC-9FB3-ED38A163C993}"/>
                  </a:ext>
                </a:extLst>
              </p:cNvPr>
              <p:cNvSpPr txBox="1"/>
              <p:nvPr/>
            </p:nvSpPr>
            <p:spPr>
              <a:xfrm>
                <a:off x="310650" y="2947459"/>
                <a:ext cx="4321484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9981DBD-58F9-4FDC-9FB3-ED38A163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0" y="2947459"/>
                <a:ext cx="43214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4D86F078-6BDE-4CAD-8119-CF5BDD908056}"/>
              </a:ext>
            </a:extLst>
          </p:cNvPr>
          <p:cNvSpPr txBox="1"/>
          <p:nvPr/>
        </p:nvSpPr>
        <p:spPr>
          <a:xfrm rot="5400000">
            <a:off x="490054" y="717405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F3942F-4962-4703-BB62-4E48015699E3}"/>
              </a:ext>
            </a:extLst>
          </p:cNvPr>
          <p:cNvSpPr txBox="1"/>
          <p:nvPr/>
        </p:nvSpPr>
        <p:spPr>
          <a:xfrm rot="5400000">
            <a:off x="490054" y="1595994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D952723-7AB5-4A21-9E64-0ECC58A4D21C}"/>
              </a:ext>
            </a:extLst>
          </p:cNvPr>
          <p:cNvSpPr txBox="1"/>
          <p:nvPr/>
        </p:nvSpPr>
        <p:spPr>
          <a:xfrm rot="5400000">
            <a:off x="490054" y="2512994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DBBB6E9-7EE7-419D-99E1-75558EA5977F}"/>
              </a:ext>
            </a:extLst>
          </p:cNvPr>
          <p:cNvSpPr txBox="1"/>
          <p:nvPr/>
        </p:nvSpPr>
        <p:spPr>
          <a:xfrm rot="5400000">
            <a:off x="490054" y="3382629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12E4BE-E807-4755-8A6A-BC0F14A747AF}"/>
              </a:ext>
            </a:extLst>
          </p:cNvPr>
          <p:cNvSpPr txBox="1"/>
          <p:nvPr/>
        </p:nvSpPr>
        <p:spPr>
          <a:xfrm rot="5400000">
            <a:off x="490053" y="4665450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CE147C4-1859-437A-9F7B-28DEC59E3800}"/>
              </a:ext>
            </a:extLst>
          </p:cNvPr>
          <p:cNvSpPr txBox="1"/>
          <p:nvPr/>
        </p:nvSpPr>
        <p:spPr>
          <a:xfrm rot="5400000">
            <a:off x="490052" y="5544039"/>
            <a:ext cx="72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7B9054F-A634-4D92-A5DD-AA9755CD7F35}"/>
                  </a:ext>
                </a:extLst>
              </p:cNvPr>
              <p:cNvSpPr txBox="1"/>
              <p:nvPr/>
            </p:nvSpPr>
            <p:spPr>
              <a:xfrm>
                <a:off x="4752573" y="311694"/>
                <a:ext cx="215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7B9054F-A634-4D92-A5DD-AA9755CD7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73" y="311694"/>
                <a:ext cx="21576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1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3" grpId="0" animBg="1"/>
      <p:bldP spid="15" grpId="0" animBg="1"/>
      <p:bldP spid="16" grpId="0" animBg="1"/>
      <p:bldP spid="17" grpId="0" animBg="1"/>
      <p:bldP spid="10" grpId="0"/>
      <p:bldP spid="11" grpId="0"/>
      <p:bldP spid="20" grpId="0"/>
      <p:bldP spid="22" grpId="0"/>
      <p:bldP spid="24" grpId="0"/>
      <p:bldP spid="2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71258" y="3387664"/>
                <a:ext cx="4321485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m independent vectors can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58" y="3387664"/>
                <a:ext cx="4321485" cy="954107"/>
              </a:xfrm>
              <a:prstGeom prst="rect">
                <a:avLst/>
              </a:prstGeom>
              <a:blipFill>
                <a:blip r:embed="rId2"/>
                <a:stretch>
                  <a:fillRect l="-2958" t="-636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571259" y="5083447"/>
            <a:ext cx="43214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More than m vectors in R</a:t>
            </a:r>
            <a:r>
              <a:rPr lang="en-US" altLang="zh-TW" sz="2800" baseline="30000" dirty="0"/>
              <a:t>m</a:t>
            </a:r>
            <a:r>
              <a:rPr lang="en-US" altLang="zh-TW" sz="2800" dirty="0"/>
              <a:t> must be dependent.</a:t>
            </a:r>
            <a:endParaRPr lang="zh-TW" altLang="en-US" sz="2800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239E7DE6-E15F-421E-9055-E960C4B66B2F}"/>
              </a:ext>
            </a:extLst>
          </p:cNvPr>
          <p:cNvSpPr/>
          <p:nvPr/>
        </p:nvSpPr>
        <p:spPr>
          <a:xfrm rot="5400000">
            <a:off x="4347841" y="4454543"/>
            <a:ext cx="691382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581EB56-144A-4CF8-9F70-FF436CC5F54A}"/>
              </a:ext>
            </a:extLst>
          </p:cNvPr>
          <p:cNvGrpSpPr/>
          <p:nvPr/>
        </p:nvGrpSpPr>
        <p:grpSpPr>
          <a:xfrm>
            <a:off x="628650" y="2138660"/>
            <a:ext cx="8040785" cy="584775"/>
            <a:chOff x="474565" y="2186130"/>
            <a:chExt cx="8040785" cy="584775"/>
          </a:xfrm>
        </p:grpSpPr>
        <p:sp>
          <p:nvSpPr>
            <p:cNvPr id="13" name="矩形 12"/>
            <p:cNvSpPr/>
            <p:nvPr/>
          </p:nvSpPr>
          <p:spPr>
            <a:xfrm>
              <a:off x="5205208" y="2224510"/>
              <a:ext cx="3310142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TW" sz="2800" dirty="0"/>
                <a:t>Rank A = no. of rows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737824B-68B4-4309-8E29-BDF45F91ABEC}"/>
                    </a:ext>
                  </a:extLst>
                </p:cNvPr>
                <p:cNvSpPr txBox="1"/>
                <p:nvPr/>
              </p:nvSpPr>
              <p:spPr>
                <a:xfrm>
                  <a:off x="474565" y="2197374"/>
                  <a:ext cx="4321484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737824B-68B4-4309-8E29-BDF45F91AB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65" y="2197374"/>
                  <a:ext cx="432148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7BBA869-0F7D-492B-9D52-1C595BB55602}"/>
                </a:ext>
              </a:extLst>
            </p:cNvPr>
            <p:cNvSpPr txBox="1"/>
            <p:nvPr/>
          </p:nvSpPr>
          <p:spPr>
            <a:xfrm>
              <a:off x="4651857" y="2186130"/>
              <a:ext cx="725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/>
                <a:t>=</a:t>
              </a:r>
              <a:endParaRPr lang="zh-TW" alt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1AD3215-8454-4F15-80A3-8DEDD3608FC7}"/>
                  </a:ext>
                </a:extLst>
              </p:cNvPr>
              <p:cNvSpPr txBox="1"/>
              <p:nvPr/>
            </p:nvSpPr>
            <p:spPr>
              <a:xfrm>
                <a:off x="5813930" y="1616754"/>
                <a:ext cx="215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1AD3215-8454-4F15-80A3-8DEDD3608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30" y="1616754"/>
                <a:ext cx="21576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A3C8C06E-6918-48D6-A097-68733D675B39}"/>
              </a:ext>
            </a:extLst>
          </p:cNvPr>
          <p:cNvSpPr/>
          <p:nvPr/>
        </p:nvSpPr>
        <p:spPr>
          <a:xfrm rot="5400000">
            <a:off x="3223235" y="2836190"/>
            <a:ext cx="691382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58661B73-A8D5-421A-8FCE-BF5D2CF193C7}"/>
              </a:ext>
            </a:extLst>
          </p:cNvPr>
          <p:cNvSpPr/>
          <p:nvPr/>
        </p:nvSpPr>
        <p:spPr>
          <a:xfrm rot="5400000">
            <a:off x="5766576" y="2829626"/>
            <a:ext cx="691382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2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4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matrices with the same size can add or subtract.</a:t>
            </a:r>
          </a:p>
          <a:p>
            <a:r>
              <a:rPr lang="en-US" altLang="zh-TW" dirty="0"/>
              <a:t>Matrix can </a:t>
            </a:r>
            <a:r>
              <a:rPr lang="en-US" altLang="zh-TW"/>
              <a:t>be multiplied </a:t>
            </a:r>
            <a:r>
              <a:rPr lang="en-US" altLang="zh-TW" dirty="0"/>
              <a:t>by a scalar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43880" y="3384578"/>
                <a:ext cx="182325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80" y="3384578"/>
                <a:ext cx="1823256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80229" y="3384578"/>
                <a:ext cx="183736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29" y="3384578"/>
                <a:ext cx="1837362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3880" y="5172485"/>
                <a:ext cx="289329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80" y="5172485"/>
                <a:ext cx="2893293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15543" y="5163700"/>
                <a:ext cx="3031151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3" y="5163700"/>
                <a:ext cx="3031151" cy="1148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85063" y="3375793"/>
                <a:ext cx="2433679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63" y="3375793"/>
                <a:ext cx="2433679" cy="1148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37168" y="3375793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100258" y="5047054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625086" y="5163700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6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1" grpId="0"/>
      <p:bldP spid="10" grpId="0" animBg="1"/>
      <p:bldP spid="12" grpId="0" animBg="1"/>
      <p:bldP spid="1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8B53C-534C-4303-99D0-5C96671C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endParaRPr lang="zh-TW" altLang="en-US" dirty="0"/>
          </a:p>
        </p:txBody>
      </p:sp>
      <p:sp>
        <p:nvSpPr>
          <p:cNvPr id="4" name="流程圖: 程序 3">
            <a:extLst>
              <a:ext uri="{FF2B5EF4-FFF2-40B4-BE49-F238E27FC236}">
                <a16:creationId xmlns:a16="http://schemas.microsoft.com/office/drawing/2014/main" id="{2C7A52E2-AD7C-48FD-A5B6-430949B61202}"/>
              </a:ext>
            </a:extLst>
          </p:cNvPr>
          <p:cNvSpPr/>
          <p:nvPr/>
        </p:nvSpPr>
        <p:spPr>
          <a:xfrm>
            <a:off x="4006871" y="1389466"/>
            <a:ext cx="3784600" cy="3497263"/>
          </a:xfrm>
          <a:prstGeom prst="flowChartProcess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C3E6EF5-87FA-4D23-9B48-E8B5BAA48EFF}"/>
              </a:ext>
            </a:extLst>
          </p:cNvPr>
          <p:cNvCxnSpPr/>
          <p:nvPr/>
        </p:nvCxnSpPr>
        <p:spPr>
          <a:xfrm>
            <a:off x="4425971" y="3209535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ED225A-319D-488F-B3A8-52A1DB6B777B}"/>
              </a:ext>
            </a:extLst>
          </p:cNvPr>
          <p:cNvCxnSpPr/>
          <p:nvPr/>
        </p:nvCxnSpPr>
        <p:spPr>
          <a:xfrm rot="16200000">
            <a:off x="4362471" y="3138098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543AF25-5738-4BE7-B786-FD4F4BA41252}"/>
              </a:ext>
            </a:extLst>
          </p:cNvPr>
          <p:cNvCxnSpPr/>
          <p:nvPr/>
        </p:nvCxnSpPr>
        <p:spPr>
          <a:xfrm flipV="1">
            <a:off x="5835671" y="1901435"/>
            <a:ext cx="558800" cy="13081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E9F4597-31D5-4C3C-B471-3FF7D3580169}"/>
              </a:ext>
            </a:extLst>
          </p:cNvPr>
          <p:cNvCxnSpPr/>
          <p:nvPr/>
        </p:nvCxnSpPr>
        <p:spPr>
          <a:xfrm flipV="1">
            <a:off x="5835671" y="2714235"/>
            <a:ext cx="1536700" cy="4953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06ECB48-72CF-4473-AAD3-66501378A1BF}"/>
                  </a:ext>
                </a:extLst>
              </p:cNvPr>
              <p:cNvSpPr txBox="1"/>
              <p:nvPr/>
            </p:nvSpPr>
            <p:spPr>
              <a:xfrm>
                <a:off x="6344335" y="1519127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06ECB48-72CF-4473-AAD3-66501378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35" y="1519127"/>
                <a:ext cx="259686" cy="369332"/>
              </a:xfrm>
              <a:prstGeom prst="rect">
                <a:avLst/>
              </a:prstGeom>
              <a:blipFill>
                <a:blip r:embed="rId2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61BC1B3-A391-4362-B061-CC259E896B8D}"/>
                  </a:ext>
                </a:extLst>
              </p:cNvPr>
              <p:cNvSpPr txBox="1"/>
              <p:nvPr/>
            </p:nvSpPr>
            <p:spPr>
              <a:xfrm>
                <a:off x="7436868" y="245416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61BC1B3-A391-4362-B061-CC259E896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68" y="2454163"/>
                <a:ext cx="259686" cy="369332"/>
              </a:xfrm>
              <a:prstGeom prst="rect">
                <a:avLst/>
              </a:prstGeom>
              <a:blipFill>
                <a:blip r:embed="rId3"/>
                <a:stretch>
                  <a:fillRect l="-30233" r="-25581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0204E25-35F3-40E0-965F-D9CA519969A5}"/>
              </a:ext>
            </a:extLst>
          </p:cNvPr>
          <p:cNvCxnSpPr/>
          <p:nvPr/>
        </p:nvCxnSpPr>
        <p:spPr>
          <a:xfrm>
            <a:off x="5864578" y="3260059"/>
            <a:ext cx="825500" cy="9122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E933802-F462-4750-A9A7-6C80F7DA1847}"/>
                  </a:ext>
                </a:extLst>
              </p:cNvPr>
              <p:cNvSpPr txBox="1"/>
              <p:nvPr/>
            </p:nvSpPr>
            <p:spPr>
              <a:xfrm>
                <a:off x="6718984" y="4022335"/>
                <a:ext cx="224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E933802-F462-4750-A9A7-6C80F7DA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84" y="4022335"/>
                <a:ext cx="224420" cy="369332"/>
              </a:xfrm>
              <a:prstGeom prst="rect">
                <a:avLst/>
              </a:prstGeom>
              <a:blipFill>
                <a:blip r:embed="rId4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latex-image-1.pdf">
            <a:extLst>
              <a:ext uri="{FF2B5EF4-FFF2-40B4-BE49-F238E27FC236}">
                <a16:creationId xmlns:a16="http://schemas.microsoft.com/office/drawing/2014/main" id="{07211F90-1EB2-48E6-B117-61551C78D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7" y="5039398"/>
            <a:ext cx="6304657" cy="88000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7B12BC0-FC48-4DAE-90CA-BB005DC818DC}"/>
              </a:ext>
            </a:extLst>
          </p:cNvPr>
          <p:cNvSpPr txBox="1"/>
          <p:nvPr/>
        </p:nvSpPr>
        <p:spPr>
          <a:xfrm>
            <a:off x="2748321" y="6100667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independent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A64666A-D976-461A-9AC0-921AF9E2D09F}"/>
              </a:ext>
            </a:extLst>
          </p:cNvPr>
          <p:cNvCxnSpPr/>
          <p:nvPr/>
        </p:nvCxnSpPr>
        <p:spPr>
          <a:xfrm>
            <a:off x="2948056" y="5866442"/>
            <a:ext cx="515404" cy="332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ACDCBD0-F397-4A3A-8A32-6E9A4597111B}"/>
              </a:ext>
            </a:extLst>
          </p:cNvPr>
          <p:cNvCxnSpPr/>
          <p:nvPr/>
        </p:nvCxnSpPr>
        <p:spPr>
          <a:xfrm>
            <a:off x="3833732" y="5919398"/>
            <a:ext cx="174098" cy="28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960BCC3-1123-4DA5-87D2-203CBC0DEE52}"/>
              </a:ext>
            </a:extLst>
          </p:cNvPr>
          <p:cNvCxnSpPr/>
          <p:nvPr/>
        </p:nvCxnSpPr>
        <p:spPr>
          <a:xfrm flipH="1">
            <a:off x="4389512" y="5919398"/>
            <a:ext cx="276825" cy="30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7B2B2DE-E92D-42B7-827B-D4C6443ECE7F}"/>
              </a:ext>
            </a:extLst>
          </p:cNvPr>
          <p:cNvSpPr txBox="1"/>
          <p:nvPr/>
        </p:nvSpPr>
        <p:spPr>
          <a:xfrm>
            <a:off x="7181511" y="5539856"/>
            <a:ext cx="125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FE3D7D0-2F15-4588-A324-09ADB622D811}"/>
              </a:ext>
            </a:extLst>
          </p:cNvPr>
          <p:cNvSpPr txBox="1"/>
          <p:nvPr/>
        </p:nvSpPr>
        <p:spPr>
          <a:xfrm>
            <a:off x="2289871" y="2085336"/>
            <a:ext cx="1754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Consider R</a:t>
            </a:r>
            <a:r>
              <a:rPr lang="en-US" altLang="zh-TW" sz="24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DF0F5DE-DC8A-49A1-B86D-E8349FD33420}"/>
                  </a:ext>
                </a:extLst>
              </p:cNvPr>
              <p:cNvSpPr txBox="1"/>
              <p:nvPr/>
            </p:nvSpPr>
            <p:spPr>
              <a:xfrm>
                <a:off x="4116585" y="161058"/>
                <a:ext cx="4321485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m independent vectors can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DF0F5DE-DC8A-49A1-B86D-E8349FD33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85" y="161058"/>
                <a:ext cx="4321485" cy="954107"/>
              </a:xfrm>
              <a:prstGeom prst="rect">
                <a:avLst/>
              </a:prstGeom>
              <a:blipFill>
                <a:blip r:embed="rId6"/>
                <a:stretch>
                  <a:fillRect l="-2817" t="-5696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3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3" grpId="0"/>
      <p:bldP spid="15" grpId="0"/>
      <p:bldP spid="19" grpId="0"/>
      <p:bldP spid="21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Big Picture of 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0" y="1480811"/>
            <a:ext cx="4327631" cy="155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Square Matrix:  </a:t>
            </a:r>
          </a:p>
          <a:p>
            <a:pPr marL="0" indent="0">
              <a:buNone/>
            </a:pPr>
            <a:r>
              <a:rPr lang="zh-TW" altLang="en-US" sz="2400" dirty="0" smtClean="0"/>
              <a:t>方程式數 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 變數個數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唯一解</a:t>
            </a:r>
            <a:r>
              <a:rPr lang="en-US" altLang="zh-TW" sz="2400" dirty="0">
                <a:solidFill>
                  <a:srgbClr val="FF0000"/>
                </a:solidFill>
              </a:rPr>
              <a:t>? </a:t>
            </a:r>
            <a:r>
              <a:rPr lang="zh-TW" altLang="en-US" sz="2400" dirty="0" smtClean="0">
                <a:solidFill>
                  <a:srgbClr val="FF0000"/>
                </a:solidFill>
              </a:rPr>
              <a:t>無窮</a:t>
            </a:r>
            <a:r>
              <a:rPr lang="zh-TW" altLang="en-US" sz="2400" dirty="0">
                <a:solidFill>
                  <a:srgbClr val="FF0000"/>
                </a:solidFill>
              </a:rPr>
              <a:t>多</a:t>
            </a:r>
            <a:r>
              <a:rPr lang="zh-TW" altLang="en-US" sz="2400" dirty="0" smtClean="0">
                <a:solidFill>
                  <a:srgbClr val="FF0000"/>
                </a:solidFill>
              </a:rPr>
              <a:t>解</a:t>
            </a:r>
            <a:r>
              <a:rPr lang="en-US" altLang="zh-TW" sz="2400" dirty="0" smtClean="0">
                <a:solidFill>
                  <a:srgbClr val="FF0000"/>
                </a:solidFill>
              </a:rPr>
              <a:t>?</a:t>
            </a:r>
            <a:r>
              <a:rPr lang="zh-TW" altLang="en-US" sz="2400" dirty="0" smtClean="0">
                <a:solidFill>
                  <a:srgbClr val="FF0000"/>
                </a:solidFill>
              </a:rPr>
              <a:t> 無解</a:t>
            </a:r>
            <a:r>
              <a:rPr lang="en-US" altLang="zh-TW" sz="2400" dirty="0" smtClean="0">
                <a:solidFill>
                  <a:srgbClr val="FF0000"/>
                </a:solidFill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0196" y="1690689"/>
                <a:ext cx="1594860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6" y="1690689"/>
                <a:ext cx="1594860" cy="1063304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09337" y="1690689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37" y="1690689"/>
                <a:ext cx="934487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242322" y="1690689"/>
                <a:ext cx="567015" cy="11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22" y="1690689"/>
                <a:ext cx="567015" cy="1140249"/>
              </a:xfrm>
              <a:prstGeom prst="rect">
                <a:avLst/>
              </a:prstGeom>
              <a:blipFill>
                <a:blip r:embed="rId5"/>
                <a:stretch>
                  <a:fillRect r="-5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98772" y="3272089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72" y="3272089"/>
                <a:ext cx="2127057" cy="1063304"/>
              </a:xfrm>
              <a:prstGeom prst="rect">
                <a:avLst/>
              </a:prstGeom>
              <a:blipFill>
                <a:blip r:embed="rId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425056" y="3272089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56" y="3272089"/>
                <a:ext cx="631455" cy="1360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56511" y="3272089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511" y="3272089"/>
                <a:ext cx="934487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內容版面配置區 2"/>
          <p:cNvSpPr txBox="1">
            <a:spLocks/>
          </p:cNvSpPr>
          <p:nvPr/>
        </p:nvSpPr>
        <p:spPr>
          <a:xfrm>
            <a:off x="4622453" y="3108503"/>
            <a:ext cx="4327631" cy="130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Fat Matrix: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方程式數  </a:t>
            </a:r>
            <a:r>
              <a:rPr lang="en-US" altLang="zh-TW" sz="2400" dirty="0" smtClean="0"/>
              <a:t>&lt;&lt;</a:t>
            </a:r>
            <a:r>
              <a:rPr lang="zh-TW" altLang="en-US" sz="2400" dirty="0" smtClean="0"/>
              <a:t>變數個數</a:t>
            </a:r>
            <a:endParaRPr lang="en-US" altLang="zh-TW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很</a:t>
            </a:r>
            <a:r>
              <a:rPr lang="zh-TW" altLang="en-US" sz="2400" dirty="0" smtClean="0">
                <a:solidFill>
                  <a:srgbClr val="FF0000"/>
                </a:solidFill>
              </a:rPr>
              <a:t>可能有無窮多解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13400" y="4887638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0" y="4887638"/>
                <a:ext cx="1612429" cy="13694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489496" y="4887638"/>
                <a:ext cx="567015" cy="11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96" y="4887638"/>
                <a:ext cx="567015" cy="1140249"/>
              </a:xfrm>
              <a:prstGeom prst="rect">
                <a:avLst/>
              </a:prstGeom>
              <a:blipFill>
                <a:blip r:embed="rId10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49119" y="524231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19" y="5242318"/>
                <a:ext cx="3494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358305" y="4845895"/>
                <a:ext cx="743619" cy="146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305" y="4845895"/>
                <a:ext cx="743619" cy="1461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內容版面配置區 2"/>
          <p:cNvSpPr txBox="1">
            <a:spLocks/>
          </p:cNvSpPr>
          <p:nvPr/>
        </p:nvSpPr>
        <p:spPr>
          <a:xfrm>
            <a:off x="4632607" y="4715723"/>
            <a:ext cx="4327631" cy="154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Tall Matrix: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方程式數 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 變數個數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很</a:t>
            </a:r>
            <a:r>
              <a:rPr lang="zh-TW" altLang="en-US" sz="2400" dirty="0" smtClean="0">
                <a:solidFill>
                  <a:srgbClr val="FF0000"/>
                </a:solidFill>
              </a:rPr>
              <a:t>可能無解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Solutions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461" y="3234395"/>
            <a:ext cx="3869043" cy="113810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可否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找到好的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(Linear regression)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3981" y="2359174"/>
            <a:ext cx="325600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No Solution 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15044" y="2359173"/>
            <a:ext cx="318105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Infinite Solutions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24102" y="1568180"/>
            <a:ext cx="2444804" cy="6040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One Solution</a:t>
            </a:r>
            <a:endParaRPr lang="zh-TW" altLang="en-US" sz="3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115044" y="3167606"/>
            <a:ext cx="3534428" cy="120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可否找到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dirty="0"/>
          </a:p>
        </p:txBody>
      </p:sp>
      <p:sp>
        <p:nvSpPr>
          <p:cNvPr id="6" name="左大括弧 5"/>
          <p:cNvSpPr/>
          <p:nvPr/>
        </p:nvSpPr>
        <p:spPr>
          <a:xfrm rot="16200000">
            <a:off x="4183795" y="2912911"/>
            <a:ext cx="1197481" cy="3846076"/>
          </a:xfrm>
          <a:prstGeom prst="leftBrace">
            <a:avLst>
              <a:gd name="adj1" fmla="val 8333"/>
              <a:gd name="adj2" fmla="val 516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297968" y="5533695"/>
            <a:ext cx="5634151" cy="120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Pseudo-inverse Matrix</a:t>
            </a:r>
          </a:p>
          <a:p>
            <a:pPr marL="0" indent="0" algn="ctr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(based on SVD)</a:t>
            </a: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 animBg="1"/>
      <p:bldP spid="1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𝑍𝑒𝑟𝑜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𝑂𝑛𝑒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𝐼𝑛𝑓𝑖𝑛𝑖𝑡𝑦</m:t>
                      </m:r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43713" y="3220267"/>
                <a:ext cx="4821673" cy="1227042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a linear combination of column vectors of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Ax=0</a:t>
                </a:r>
                <a:r>
                  <a:rPr lang="en-US" altLang="zh-TW" dirty="0" smtClean="0"/>
                  <a:t> only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has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zero</a:t>
                </a:r>
                <a:r>
                  <a:rPr lang="en-US" altLang="zh-TW" dirty="0" smtClean="0"/>
                  <a:t> 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3713" y="3220267"/>
                <a:ext cx="4821673" cy="1227042"/>
              </a:xfrm>
              <a:blipFill>
                <a:blip r:embed="rId3"/>
                <a:stretch>
                  <a:fillRect l="-2023" t="-9901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65018" y="2086371"/>
            <a:ext cx="3181058" cy="5966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No Solution 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4882661"/>
            <a:ext cx="318105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Infinite Solutions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3493789"/>
            <a:ext cx="310753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 smtClean="0"/>
              <a:t>One Solution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3943713" y="2086371"/>
                <a:ext cx="4779455" cy="995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altLang="zh-TW" dirty="0" smtClean="0"/>
                  <a:t> a linear combination of column vectors of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13" y="2086371"/>
                <a:ext cx="4779455" cy="995127"/>
              </a:xfrm>
              <a:prstGeom prst="rect">
                <a:avLst/>
              </a:prstGeom>
              <a:blipFill>
                <a:blip r:embed="rId4"/>
                <a:stretch>
                  <a:fillRect t="-9816" r="-2041" b="-42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3907345" y="4677484"/>
                <a:ext cx="4779455" cy="1951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linear </a:t>
                </a:r>
                <a:r>
                  <a:rPr lang="en-US" altLang="zh-TW" dirty="0"/>
                  <a:t>combination of column vectors of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</a:t>
                </a:r>
                <a:endParaRPr lang="en-US" altLang="zh-TW" dirty="0" smtClean="0"/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Ax=0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has a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non-zero</a:t>
                </a:r>
                <a:r>
                  <a:rPr lang="en-US" altLang="zh-TW" dirty="0" smtClean="0"/>
                  <a:t>  </a:t>
                </a:r>
                <a:r>
                  <a:rPr lang="en-US" altLang="zh-TW" dirty="0"/>
                  <a:t>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45" y="4677484"/>
                <a:ext cx="4779455" cy="1951916"/>
              </a:xfrm>
              <a:prstGeom prst="rect">
                <a:avLst/>
              </a:prstGeom>
              <a:blipFill>
                <a:blip r:embed="rId5"/>
                <a:stretch>
                  <a:fillRect l="-2296" t="-49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134740" y="4039459"/>
                <a:ext cx="2364052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are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independent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40" y="4039459"/>
                <a:ext cx="236405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628650" y="4075905"/>
            <a:ext cx="143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50658" y="1757233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8" y="1757233"/>
                <a:ext cx="333005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682463" y="1752808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in the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span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63" y="1752808"/>
                <a:ext cx="33300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左大括弧 36"/>
          <p:cNvSpPr/>
          <p:nvPr/>
        </p:nvSpPr>
        <p:spPr>
          <a:xfrm rot="5400000">
            <a:off x="3455318" y="341636"/>
            <a:ext cx="396234" cy="5266129"/>
          </a:xfrm>
          <a:prstGeom prst="leftBrace">
            <a:avLst>
              <a:gd name="adj1" fmla="val 141135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497599" y="3021154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134740" y="4985212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Rank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128502" y="5544222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Nullity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982937" y="6005887"/>
            <a:ext cx="26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 solution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430586" y="4039459"/>
                <a:ext cx="2364052" cy="83099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are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dependent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586" y="4039459"/>
                <a:ext cx="2364052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/>
          <p:cNvSpPr txBox="1"/>
          <p:nvPr/>
        </p:nvSpPr>
        <p:spPr>
          <a:xfrm>
            <a:off x="6430586" y="4985212"/>
            <a:ext cx="23640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Rank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&lt; 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424348" y="5544222"/>
            <a:ext cx="23640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Nullity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&gt;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78783" y="6005887"/>
            <a:ext cx="265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Infinite solution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873863" y="3044404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左-右雙向箭號 56"/>
          <p:cNvSpPr/>
          <p:nvPr/>
        </p:nvSpPr>
        <p:spPr>
          <a:xfrm rot="5400000">
            <a:off x="998952" y="3636396"/>
            <a:ext cx="635193" cy="37453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左大括弧 25"/>
          <p:cNvSpPr/>
          <p:nvPr/>
        </p:nvSpPr>
        <p:spPr>
          <a:xfrm rot="5400000">
            <a:off x="5731642" y="1007674"/>
            <a:ext cx="396234" cy="5602514"/>
          </a:xfrm>
          <a:prstGeom prst="leftBrace">
            <a:avLst>
              <a:gd name="adj1" fmla="val 141135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8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17" y="552404"/>
            <a:ext cx="1184286" cy="265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161617" y="1021938"/>
                <a:ext cx="1403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17" y="1021938"/>
                <a:ext cx="140378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876117" y="1011920"/>
                <a:ext cx="11364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17" y="1011920"/>
                <a:ext cx="113640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195991" y="1021938"/>
                <a:ext cx="12280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91" y="1021938"/>
                <a:ext cx="122809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4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-59337"/>
            <a:ext cx="7886700" cy="1325563"/>
          </a:xfrm>
        </p:spPr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03275" y="712918"/>
                <a:ext cx="2364052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are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independent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75" y="712918"/>
                <a:ext cx="2364052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503275" y="1658671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Rank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7037" y="2217681"/>
            <a:ext cx="23640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Nullity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 = 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左大括弧 10"/>
          <p:cNvSpPr/>
          <p:nvPr/>
        </p:nvSpPr>
        <p:spPr>
          <a:xfrm rot="5400000">
            <a:off x="4480946" y="-498696"/>
            <a:ext cx="396234" cy="7078603"/>
          </a:xfrm>
          <a:prstGeom prst="leftBrace">
            <a:avLst>
              <a:gd name="adj1" fmla="val 141135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28651" y="3276384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76384"/>
                <a:ext cx="333005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28650" y="4180215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in the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span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180215"/>
                <a:ext cx="333005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410942" y="3276384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2" y="3276384"/>
                <a:ext cx="333005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410941" y="4180215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in the </a:t>
                </a:r>
                <a:r>
                  <a:rPr kumimoji="0" lang="en-US" altLang="zh-TW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span</a:t>
                </a: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of the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?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41" y="4180215"/>
                <a:ext cx="33300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弧 15"/>
          <p:cNvSpPr/>
          <p:nvPr/>
        </p:nvSpPr>
        <p:spPr>
          <a:xfrm rot="5400000">
            <a:off x="2125166" y="3672356"/>
            <a:ext cx="439209" cy="3432242"/>
          </a:xfrm>
          <a:prstGeom prst="leftBrace">
            <a:avLst>
              <a:gd name="adj1" fmla="val 150723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左大括弧 16"/>
          <p:cNvSpPr/>
          <p:nvPr/>
        </p:nvSpPr>
        <p:spPr>
          <a:xfrm rot="5400000">
            <a:off x="6805272" y="3672356"/>
            <a:ext cx="439209" cy="3432242"/>
          </a:xfrm>
          <a:prstGeom prst="leftBrace">
            <a:avLst>
              <a:gd name="adj1" fmla="val 150723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075968" y="2610570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28866" y="2554770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903283" y="5404891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79705" y="5404891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055920" y="5844101"/>
            <a:ext cx="13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605931" y="5844736"/>
            <a:ext cx="155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97069" y="5367686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3491" y="5367686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33785" y="5799639"/>
            <a:ext cx="13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782052" y="5866556"/>
            <a:ext cx="166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Infinite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6374077" y="-17263"/>
                <a:ext cx="1403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77" y="-17263"/>
                <a:ext cx="14037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6385524" y="471270"/>
                <a:ext cx="11364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24" y="471270"/>
                <a:ext cx="11364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/>
              <p:cNvSpPr txBox="1"/>
              <p:nvPr/>
            </p:nvSpPr>
            <p:spPr>
              <a:xfrm>
                <a:off x="7682333" y="480909"/>
                <a:ext cx="12280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33" y="480909"/>
                <a:ext cx="122809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-111264" y="1210268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264" y="1210268"/>
                <a:ext cx="2127057" cy="1063304"/>
              </a:xfrm>
              <a:prstGeom prst="rect">
                <a:avLst/>
              </a:prstGeom>
              <a:blipFill>
                <a:blip r:embed="rId10"/>
                <a:stretch>
                  <a:fillRect b="-40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1931095" y="1176756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95" y="1176756"/>
                <a:ext cx="631455" cy="1360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2562550" y="1176756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50" y="1176756"/>
                <a:ext cx="934487" cy="11394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6012496" y="1152842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96" y="1152842"/>
                <a:ext cx="1612429" cy="13694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7588592" y="1152842"/>
                <a:ext cx="567015" cy="1140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92" y="1152842"/>
                <a:ext cx="567015" cy="1140249"/>
              </a:xfrm>
              <a:prstGeom prst="rect">
                <a:avLst/>
              </a:prstGeom>
              <a:blipFill>
                <a:blip r:embed="rId14"/>
                <a:stretch>
                  <a:fillRect r="-53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/>
              <p:cNvSpPr txBox="1"/>
              <p:nvPr/>
            </p:nvSpPr>
            <p:spPr>
              <a:xfrm>
                <a:off x="8248215" y="150752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15" y="1507522"/>
                <a:ext cx="34945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/>
              <p:cNvSpPr/>
              <p:nvPr/>
            </p:nvSpPr>
            <p:spPr>
              <a:xfrm>
                <a:off x="8457401" y="1111099"/>
                <a:ext cx="743619" cy="146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8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01" y="1111099"/>
                <a:ext cx="743619" cy="14618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7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A, B, C are </a:t>
            </a:r>
            <a:r>
              <a:rPr lang="en-US" altLang="zh-TW" dirty="0" err="1"/>
              <a:t>mxn</a:t>
            </a:r>
            <a:r>
              <a:rPr lang="en-US" altLang="zh-TW" dirty="0"/>
              <a:t> matrices, and s and t are scalars</a:t>
            </a:r>
          </a:p>
          <a:p>
            <a:pPr lvl="1"/>
            <a:r>
              <a:rPr lang="en-US" altLang="zh-TW" sz="2800" dirty="0"/>
              <a:t>A + B = B + A</a:t>
            </a:r>
          </a:p>
          <a:p>
            <a:pPr lvl="1"/>
            <a:r>
              <a:rPr lang="en-US" altLang="zh-TW" sz="2800" dirty="0"/>
              <a:t>(A + B) + C = A + (B + C)</a:t>
            </a:r>
          </a:p>
          <a:p>
            <a:pPr lvl="1"/>
            <a:r>
              <a:rPr lang="en-US" altLang="zh-TW" sz="2800" dirty="0"/>
              <a:t>(</a:t>
            </a:r>
            <a:r>
              <a:rPr lang="en-US" altLang="zh-TW" sz="2800" dirty="0" err="1"/>
              <a:t>st</a:t>
            </a:r>
            <a:r>
              <a:rPr lang="en-US" altLang="zh-TW" sz="2800" dirty="0"/>
              <a:t>)A </a:t>
            </a:r>
            <a:r>
              <a:rPr lang="en-US" altLang="zh-TW" sz="2800"/>
              <a:t>= s(</a:t>
            </a:r>
            <a:r>
              <a:rPr lang="en-US" altLang="zh-TW" sz="2800" dirty="0" err="1"/>
              <a:t>tA</a:t>
            </a:r>
            <a:r>
              <a:rPr lang="en-US" altLang="zh-TW" sz="2800" dirty="0"/>
              <a:t>)</a:t>
            </a:r>
          </a:p>
          <a:p>
            <a:pPr lvl="1"/>
            <a:r>
              <a:rPr lang="en-US" altLang="zh-TW" sz="2800" dirty="0"/>
              <a:t>s(A + B) = </a:t>
            </a:r>
            <a:r>
              <a:rPr lang="en-US" altLang="zh-TW" sz="2800" dirty="0" err="1"/>
              <a:t>sA</a:t>
            </a:r>
            <a:r>
              <a:rPr lang="en-US" altLang="zh-TW" sz="2800" dirty="0"/>
              <a:t> + </a:t>
            </a:r>
            <a:r>
              <a:rPr lang="en-US" altLang="zh-TW" sz="2800" dirty="0" err="1"/>
              <a:t>sB</a:t>
            </a:r>
            <a:endParaRPr lang="en-US" altLang="zh-TW" sz="2800" dirty="0"/>
          </a:p>
          <a:p>
            <a:pPr lvl="1"/>
            <a:r>
              <a:rPr lang="en-US" altLang="zh-TW" sz="2800" dirty="0"/>
              <a:t>(</a:t>
            </a:r>
            <a:r>
              <a:rPr lang="en-US" altLang="zh-TW" sz="2800" dirty="0" err="1"/>
              <a:t>s+t</a:t>
            </a:r>
            <a:r>
              <a:rPr lang="en-US" altLang="zh-TW" sz="2800" dirty="0"/>
              <a:t>)A = </a:t>
            </a:r>
            <a:r>
              <a:rPr lang="en-US" altLang="zh-TW" sz="2800" dirty="0" err="1"/>
              <a:t>sA</a:t>
            </a:r>
            <a:r>
              <a:rPr lang="en-US" altLang="zh-TW" sz="2800" dirty="0"/>
              <a:t> + </a:t>
            </a:r>
            <a:r>
              <a:rPr lang="en-US" altLang="zh-TW" sz="2800" dirty="0" err="1"/>
              <a:t>tA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087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88EFC5-C291-4E9D-AB4C-251F6BFC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有名有姓的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Matrix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65F6CC-FE04-4628-8162-E3E43CFF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F292305-F513-4873-90FB-75794FA311CF}"/>
              </a:ext>
            </a:extLst>
          </p:cNvPr>
          <p:cNvSpPr/>
          <p:nvPr/>
        </p:nvSpPr>
        <p:spPr>
          <a:xfrm>
            <a:off x="4319752" y="2049517"/>
            <a:ext cx="1481959" cy="1158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21E6014-8593-41ED-8ACE-6325FA9CAD1E}"/>
                  </a:ext>
                </a:extLst>
              </p:cNvPr>
              <p:cNvSpPr txBox="1"/>
              <p:nvPr/>
            </p:nvSpPr>
            <p:spPr>
              <a:xfrm>
                <a:off x="3930478" y="2413456"/>
                <a:ext cx="3892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21E6014-8593-41ED-8ACE-6325FA9C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78" y="2413456"/>
                <a:ext cx="38927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616371E-DFAA-4859-8DD2-940F7148B640}"/>
                  </a:ext>
                </a:extLst>
              </p:cNvPr>
              <p:cNvSpPr txBox="1"/>
              <p:nvPr/>
            </p:nvSpPr>
            <p:spPr>
              <a:xfrm>
                <a:off x="4913383" y="1619424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616371E-DFAA-4859-8DD2-940F7148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83" y="1619424"/>
                <a:ext cx="2946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E3B0D4D-7CAD-47A8-A4B0-38B54779261C}"/>
                  </a:ext>
                </a:extLst>
              </p:cNvPr>
              <p:cNvSpPr txBox="1"/>
              <p:nvPr/>
            </p:nvSpPr>
            <p:spPr>
              <a:xfrm>
                <a:off x="6190985" y="2413456"/>
                <a:ext cx="1069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E3B0D4D-7CAD-47A8-A4B0-38B54779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85" y="2413456"/>
                <a:ext cx="106946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5CC06F2-07E9-461A-A27F-8C3A1F983970}"/>
                  </a:ext>
                </a:extLst>
              </p:cNvPr>
              <p:cNvSpPr txBox="1"/>
              <p:nvPr/>
            </p:nvSpPr>
            <p:spPr>
              <a:xfrm>
                <a:off x="2006991" y="3963862"/>
                <a:ext cx="1950406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5CC06F2-07E9-461A-A27F-8C3A1F983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91" y="3963862"/>
                <a:ext cx="1950406" cy="1148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6FE62BD-CBF1-46AB-99AB-3A9784637296}"/>
                  </a:ext>
                </a:extLst>
              </p:cNvPr>
              <p:cNvSpPr txBox="1"/>
              <p:nvPr/>
            </p:nvSpPr>
            <p:spPr>
              <a:xfrm>
                <a:off x="5457387" y="4013658"/>
                <a:ext cx="195040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6FE62BD-CBF1-46AB-99AB-3A978463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87" y="4013658"/>
                <a:ext cx="1950406" cy="11365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ADEA6186-AA5B-4392-B4F2-65E8D7AA14C0}"/>
              </a:ext>
            </a:extLst>
          </p:cNvPr>
          <p:cNvSpPr txBox="1"/>
          <p:nvPr/>
        </p:nvSpPr>
        <p:spPr>
          <a:xfrm>
            <a:off x="5760858" y="3051084"/>
            <a:ext cx="1397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diagonal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6BC593D-763B-42C5-B065-4A503B0A3464}"/>
              </a:ext>
            </a:extLst>
          </p:cNvPr>
          <p:cNvCxnSpPr>
            <a:cxnSpLocks/>
          </p:cNvCxnSpPr>
          <p:nvPr/>
        </p:nvCxnSpPr>
        <p:spPr>
          <a:xfrm>
            <a:off x="4447965" y="2129464"/>
            <a:ext cx="1253615" cy="9996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668B4896-FF6B-401E-8170-92DEA56EA6C7}"/>
              </a:ext>
            </a:extLst>
          </p:cNvPr>
          <p:cNvCxnSpPr>
            <a:cxnSpLocks/>
          </p:cNvCxnSpPr>
          <p:nvPr/>
        </p:nvCxnSpPr>
        <p:spPr>
          <a:xfrm>
            <a:off x="2192919" y="4038127"/>
            <a:ext cx="1408549" cy="106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21731B6-37D7-456B-9012-CAEC95793F07}"/>
              </a:ext>
            </a:extLst>
          </p:cNvPr>
          <p:cNvCxnSpPr>
            <a:cxnSpLocks/>
          </p:cNvCxnSpPr>
          <p:nvPr/>
        </p:nvCxnSpPr>
        <p:spPr>
          <a:xfrm>
            <a:off x="5737545" y="4047889"/>
            <a:ext cx="1408549" cy="106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14E9092-DC5B-4A9D-89D7-3C80A3751EA4}"/>
              </a:ext>
            </a:extLst>
          </p:cNvPr>
          <p:cNvSpPr txBox="1"/>
          <p:nvPr/>
        </p:nvSpPr>
        <p:spPr>
          <a:xfrm>
            <a:off x="1660112" y="5297121"/>
            <a:ext cx="2644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Upper Triangular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2A3F250-7AA1-47C1-9543-C4A8F860B2DF}"/>
              </a:ext>
            </a:extLst>
          </p:cNvPr>
          <p:cNvSpPr txBox="1"/>
          <p:nvPr/>
        </p:nvSpPr>
        <p:spPr>
          <a:xfrm>
            <a:off x="5208079" y="5302009"/>
            <a:ext cx="2644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Lower Triangular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4532F50-D7C2-454B-AA97-1F0CA35975A9}"/>
              </a:ext>
            </a:extLst>
          </p:cNvPr>
          <p:cNvSpPr txBox="1"/>
          <p:nvPr/>
        </p:nvSpPr>
        <p:spPr>
          <a:xfrm>
            <a:off x="1182582" y="2367289"/>
            <a:ext cx="2627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Square matrix</a:t>
            </a:r>
          </a:p>
        </p:txBody>
      </p:sp>
    </p:spTree>
    <p:extLst>
      <p:ext uri="{BB962C8B-B14F-4D97-AF65-F5344CB8AC3E}">
        <p14:creationId xmlns:p14="http://schemas.microsoft.com/office/powerpoint/2010/main" val="6212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0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85A3CD-1FF6-4996-BC62-4DA63E97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有名有姓的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Matrix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1D3699-A377-4829-9D89-02F6F363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Diagonal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Identity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Zero Matrix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3C0030D-7B24-47C7-9B71-C1AE6C4B8A2E}"/>
                  </a:ext>
                </a:extLst>
              </p:cNvPr>
              <p:cNvSpPr txBox="1"/>
              <p:nvPr/>
            </p:nvSpPr>
            <p:spPr>
              <a:xfrm>
                <a:off x="3753384" y="1970859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3C0030D-7B24-47C7-9B71-C1AE6C4B8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84" y="1970859"/>
                <a:ext cx="1682705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5A59C12-518F-4276-AC80-54FAFF28A462}"/>
                  </a:ext>
                </a:extLst>
              </p:cNvPr>
              <p:cNvSpPr txBox="1"/>
              <p:nvPr/>
            </p:nvSpPr>
            <p:spPr>
              <a:xfrm>
                <a:off x="3753384" y="3535769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5A59C12-518F-4276-AC80-54FAFF28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84" y="3535769"/>
                <a:ext cx="1682705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0D5FD56-A2DF-4B41-AE3E-D67766F972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093" y="3725857"/>
                <a:ext cx="3031151" cy="854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I</m:t>
                    </m:r>
                  </m:oMath>
                </a14:m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 (any size)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0D5FD56-A2DF-4B41-AE3E-D67766F9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4093" y="3725857"/>
                <a:ext cx="3031151" cy="854849"/>
              </a:xfrm>
              <a:prstGeom prst="rect">
                <a:avLst/>
              </a:prstGeom>
              <a:blipFill>
                <a:blip r:embed="rId5"/>
                <a:stretch>
                  <a:fillRect l="-3012" t="-5714" r="-4217" b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08B114A-ABAE-4C48-A569-6DE12FF9426D}"/>
              </a:ext>
            </a:extLst>
          </p:cNvPr>
          <p:cNvCxnSpPr>
            <a:cxnSpLocks/>
          </p:cNvCxnSpPr>
          <p:nvPr/>
        </p:nvCxnSpPr>
        <p:spPr>
          <a:xfrm>
            <a:off x="3890461" y="2042142"/>
            <a:ext cx="1408549" cy="10681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7BD13A-C290-44DC-ACA9-796FFDCE78AE}"/>
              </a:ext>
            </a:extLst>
          </p:cNvPr>
          <p:cNvSpPr txBox="1"/>
          <p:nvPr/>
        </p:nvSpPr>
        <p:spPr>
          <a:xfrm>
            <a:off x="5714093" y="2146194"/>
            <a:ext cx="26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All non-diagonal elements are “0”.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8406EC6-551D-4B08-A688-8FA474570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4145" y="3843866"/>
                <a:ext cx="95405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I</m:t>
                          </m:r>
                        </m:e>
                        <m:sub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8406EC6-551D-4B08-A688-8FA474570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4145" y="3843866"/>
                <a:ext cx="9540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C7D4597-C392-4D50-B161-524C0C6A2DE5}"/>
                  </a:ext>
                </a:extLst>
              </p:cNvPr>
              <p:cNvSpPr txBox="1"/>
              <p:nvPr/>
            </p:nvSpPr>
            <p:spPr>
              <a:xfrm>
                <a:off x="3777622" y="5458497"/>
                <a:ext cx="1658467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C7D4597-C392-4D50-B161-524C0C6A2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22" y="5458497"/>
                <a:ext cx="1658467" cy="718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ABEEF7B6-06D4-4433-9834-497BE9079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093" y="5388635"/>
                <a:ext cx="3031151" cy="854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Denoted by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kumimoji="1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itchFamily="18" charset="-120"/>
                    <a:cs typeface="Times New Roman" pitchFamily="18" charset="0"/>
                  </a:rPr>
                  <a:t> (any size)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ABEEF7B6-06D4-4433-9834-497BE907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4093" y="5388635"/>
                <a:ext cx="3031151" cy="854849"/>
              </a:xfrm>
              <a:prstGeom prst="rect">
                <a:avLst/>
              </a:prstGeom>
              <a:blipFill>
                <a:blip r:embed="rId8"/>
                <a:stretch>
                  <a:fillRect l="-3012" t="-5714" r="-8434" b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DC33C74-683A-4539-A993-B564341F90D0}"/>
                  </a:ext>
                </a:extLst>
              </p:cNvPr>
              <p:cNvSpPr txBox="1"/>
              <p:nvPr/>
            </p:nvSpPr>
            <p:spPr>
              <a:xfrm>
                <a:off x="2408490" y="5554450"/>
                <a:ext cx="15326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𝑂</m:t>
                          </m:r>
                        </m:e>
                        <m:sub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1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×3</m:t>
                          </m:r>
                        </m:sub>
                      </m:sSub>
                      <m:r>
                        <a:rPr kumimoji="1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DC33C74-683A-4539-A993-B564341F9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90" y="5554450"/>
                <a:ext cx="153263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2868172-7A12-4678-9679-8211E793189E}"/>
                  </a:ext>
                </a:extLst>
              </p:cNvPr>
              <p:cNvSpPr txBox="1"/>
              <p:nvPr/>
            </p:nvSpPr>
            <p:spPr>
              <a:xfrm>
                <a:off x="5579064" y="118510"/>
                <a:ext cx="30101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diagonal matrix? 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2868172-7A12-4678-9679-8211E793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64" y="118510"/>
                <a:ext cx="3010183" cy="369332"/>
              </a:xfrm>
              <a:prstGeom prst="rect">
                <a:avLst/>
              </a:prstGeom>
              <a:blipFill>
                <a:blip r:embed="rId10"/>
                <a:stretch>
                  <a:fillRect l="-6073" t="-24590" r="-526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5F7FCE1-F66B-455A-B268-65A14596B055}"/>
                  </a:ext>
                </a:extLst>
              </p:cNvPr>
              <p:cNvSpPr txBox="1"/>
              <p:nvPr/>
            </p:nvSpPr>
            <p:spPr>
              <a:xfrm>
                <a:off x="5579064" y="974523"/>
                <a:ext cx="33958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kumimoji="1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×3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a diagonal matrix?  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5F7FCE1-F66B-455A-B268-65A14596B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64" y="974523"/>
                <a:ext cx="3395801" cy="369332"/>
              </a:xfrm>
              <a:prstGeom prst="rect">
                <a:avLst/>
              </a:prstGeom>
              <a:blipFill>
                <a:blip r:embed="rId11"/>
                <a:stretch>
                  <a:fillRect l="-5386" t="-26667" r="-4668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F2BEAF85-956E-41FA-8ACD-315E9C40AA8A}"/>
              </a:ext>
            </a:extLst>
          </p:cNvPr>
          <p:cNvSpPr txBox="1"/>
          <p:nvPr/>
        </p:nvSpPr>
        <p:spPr>
          <a:xfrm>
            <a:off x="7834179" y="419427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99B3DFC-70FF-4ABD-8054-9567DF78F567}"/>
              </a:ext>
            </a:extLst>
          </p:cNvPr>
          <p:cNvSpPr txBox="1"/>
          <p:nvPr/>
        </p:nvSpPr>
        <p:spPr>
          <a:xfrm>
            <a:off x="7861092" y="1280192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/>
      <p:bldP spid="17" grpId="0"/>
      <p:bldP spid="19" grpId="0"/>
      <p:bldP spid="21" grpId="0"/>
      <p:bldP spid="23" grpId="0"/>
      <p:bldP spid="24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If A is an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(transpose of A) is an </a:t>
                </a:r>
                <a:r>
                  <a:rPr lang="en-US" altLang="zh-TW" dirty="0" err="1"/>
                  <a:t>nxm</a:t>
                </a:r>
                <a:r>
                  <a:rPr lang="en-US" altLang="zh-TW" dirty="0"/>
                  <a:t> matrix whose (</a:t>
                </a:r>
                <a:r>
                  <a:rPr lang="en-US" altLang="zh-TW" dirty="0" err="1"/>
                  <a:t>i,j</a:t>
                </a:r>
                <a:r>
                  <a:rPr lang="en-US" altLang="zh-TW" dirty="0"/>
                  <a:t>)-entry is the (j-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)-entry of A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00108" y="3250161"/>
                <a:ext cx="183736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08" y="3250161"/>
                <a:ext cx="1837362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72138" y="3421143"/>
                <a:ext cx="2533001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8" y="3421143"/>
                <a:ext cx="2533001" cy="718466"/>
              </a:xfrm>
              <a:prstGeom prst="rect">
                <a:avLst/>
              </a:prstGeom>
              <a:blipFill>
                <a:blip r:embed="rId4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462495" y="3583181"/>
            <a:ext cx="1944683" cy="537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07247" y="2640741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(1,2)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83296" y="4205624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(2,1)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32647" y="4461449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(3,2)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98432" y="4217640"/>
            <a:ext cx="111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(2,3)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93639" y="3191381"/>
            <a:ext cx="393153" cy="390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98601" y="3804115"/>
            <a:ext cx="393153" cy="390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67909" y="4042762"/>
            <a:ext cx="393153" cy="39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21640" y="3776634"/>
            <a:ext cx="393153" cy="39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26538" y="3009293"/>
            <a:ext cx="175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Transpose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46126" y="5415075"/>
            <a:ext cx="54517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Column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變成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Row ; Row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變成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Column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5233" y="6095806"/>
            <a:ext cx="83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Why do we care about the transpose of a matrix? 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87053" y="6468760"/>
            <a:ext cx="233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Will explain later!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53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4" grpId="0" animBg="1"/>
      <p:bldP spid="14" grpId="0" animBg="1"/>
      <p:bldP spid="15" grpId="0" animBg="1"/>
      <p:bldP spid="16" grpId="0" animBg="1"/>
      <p:bldP spid="5" grpId="0"/>
      <p:bldP spid="18" grpId="0" animBg="1"/>
      <p:bldP spid="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and B are </a:t>
                </a:r>
                <a:r>
                  <a:rPr lang="en-US" altLang="zh-TW" sz="2400" dirty="0" err="1"/>
                  <a:t>mxn</a:t>
                </a:r>
                <a:r>
                  <a:rPr lang="en-US" altLang="zh-TW" sz="2400" dirty="0"/>
                  <a:t> matrices, and s is a scalar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TW" alt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latex-image-1.pdf">
            <a:extLst>
              <a:ext uri="{FF2B5EF4-FFF2-40B4-BE49-F238E27FC236}">
                <a16:creationId xmlns:a16="http://schemas.microsoft.com/office/drawing/2014/main" id="{61BE0CC6-6499-4B65-8076-E86E8856B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5" y="5145338"/>
            <a:ext cx="3552387" cy="1059198"/>
          </a:xfrm>
          <a:prstGeom prst="rect">
            <a:avLst/>
          </a:prstGeom>
        </p:spPr>
      </p:pic>
      <p:pic>
        <p:nvPicPr>
          <p:cNvPr id="19" name="Picture 7" descr="latex-image-1.pdf">
            <a:extLst>
              <a:ext uri="{FF2B5EF4-FFF2-40B4-BE49-F238E27FC236}">
                <a16:creationId xmlns:a16="http://schemas.microsoft.com/office/drawing/2014/main" id="{8FBE35D6-DCF6-4DAE-8D8F-84AD49764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66" y="5289674"/>
            <a:ext cx="2826820" cy="782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AC9C94B-586E-4A49-88B7-0048F67960A6}"/>
                  </a:ext>
                </a:extLst>
              </p:cNvPr>
              <p:cNvSpPr txBox="1"/>
              <p:nvPr/>
            </p:nvSpPr>
            <p:spPr>
              <a:xfrm>
                <a:off x="3668218" y="4199324"/>
                <a:ext cx="14213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AC9C94B-586E-4A49-88B7-0048F6796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18" y="4199324"/>
                <a:ext cx="14213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9A786D-1BB8-4AF1-A640-DA5419E2FC14}"/>
              </a:ext>
            </a:extLst>
          </p:cNvPr>
          <p:cNvSpPr txBox="1"/>
          <p:nvPr/>
        </p:nvSpPr>
        <p:spPr>
          <a:xfrm>
            <a:off x="628650" y="4127991"/>
            <a:ext cx="4963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Symmetric Matrix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84CE8E5-D71C-40CB-9A51-A2C05BD66FCC}"/>
              </a:ext>
            </a:extLst>
          </p:cNvPr>
          <p:cNvSpPr txBox="1"/>
          <p:nvPr/>
        </p:nvSpPr>
        <p:spPr>
          <a:xfrm>
            <a:off x="4165304" y="2966308"/>
            <a:ext cx="406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This is a linear system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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左大括弧 12">
            <a:extLst>
              <a:ext uri="{FF2B5EF4-FFF2-40B4-BE49-F238E27FC236}">
                <a16:creationId xmlns:a16="http://schemas.microsoft.com/office/drawing/2014/main" id="{DC432005-2F46-4DBA-911D-91094ECEB304}"/>
              </a:ext>
            </a:extLst>
          </p:cNvPr>
          <p:cNvSpPr/>
          <p:nvPr/>
        </p:nvSpPr>
        <p:spPr>
          <a:xfrm flipH="1">
            <a:off x="3761709" y="2805067"/>
            <a:ext cx="269063" cy="920423"/>
          </a:xfrm>
          <a:prstGeom prst="leftBrace">
            <a:avLst>
              <a:gd name="adj1" fmla="val 3382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1" grpId="0"/>
      <p:bldP spid="1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136149"/>
            <a:ext cx="7886700" cy="1325563"/>
          </a:xfrm>
        </p:spPr>
        <p:txBody>
          <a:bodyPr/>
          <a:lstStyle/>
          <a:p>
            <a:r>
              <a:rPr lang="en-US" altLang="zh-TW" dirty="0"/>
              <a:t>Vectors and matrices are special cases of </a:t>
            </a:r>
            <a:r>
              <a:rPr lang="en-US" altLang="zh-TW" dirty="0">
                <a:solidFill>
                  <a:srgbClr val="FF0000"/>
                </a:solidFill>
              </a:rPr>
              <a:t>tensors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3800679"/>
            <a:ext cx="8158511" cy="279981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The above is an over-simplified  definition of a tensor.</a:t>
            </a:r>
          </a:p>
          <a:p>
            <a:pPr marL="0" indent="0">
              <a:buNone/>
            </a:pPr>
            <a:r>
              <a:rPr lang="en-US" altLang="zh-TW" dirty="0"/>
              <a:t>So what is a tensor?</a:t>
            </a:r>
          </a:p>
          <a:p>
            <a:r>
              <a:rPr lang="en-US" altLang="zh-TW" dirty="0">
                <a:solidFill>
                  <a:srgbClr val="7030A0"/>
                </a:solidFill>
              </a:rPr>
              <a:t>Informal Definition</a:t>
            </a:r>
            <a:r>
              <a:rPr lang="en-US" altLang="zh-TW" dirty="0"/>
              <a:t>: An object that is </a:t>
            </a:r>
            <a:r>
              <a:rPr lang="en-US" altLang="zh-TW" dirty="0">
                <a:solidFill>
                  <a:srgbClr val="FF0000"/>
                </a:solidFill>
              </a:rPr>
              <a:t>invariant</a:t>
            </a:r>
            <a:r>
              <a:rPr lang="en-US" altLang="zh-TW" dirty="0"/>
              <a:t> under a change of </a:t>
            </a:r>
            <a:r>
              <a:rPr lang="en-US" altLang="zh-TW" dirty="0">
                <a:solidFill>
                  <a:srgbClr val="0000FF"/>
                </a:solidFill>
              </a:rPr>
              <a:t>coordinates</a:t>
            </a:r>
            <a:r>
              <a:rPr lang="en-US" altLang="zh-TW" dirty="0"/>
              <a:t>, and has </a:t>
            </a:r>
            <a:r>
              <a:rPr lang="en-US" altLang="zh-TW" dirty="0">
                <a:solidFill>
                  <a:srgbClr val="FF0000"/>
                </a:solidFill>
              </a:rPr>
              <a:t>components</a:t>
            </a:r>
            <a:r>
              <a:rPr lang="en-US" altLang="zh-TW" dirty="0"/>
              <a:t> that change in a special, predictable way under a change of coordinates.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/>
              <p:nvPr/>
            </p:nvSpPr>
            <p:spPr>
              <a:xfrm>
                <a:off x="2590939" y="1503927"/>
                <a:ext cx="64799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4192E5E-851A-4B4A-B475-A7CC0CF2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939" y="1503927"/>
                <a:ext cx="647998" cy="1302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286985" y="3072392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Vector  (Rank 1)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28650" y="3072392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Scalar (Rank 0)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05580" y="1817079"/>
            <a:ext cx="166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S</a:t>
            </a:r>
            <a:endParaRPr lang="zh-TW" altLang="en-US" sz="4000" dirty="0"/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3282619" y="1772110"/>
            <a:ext cx="3308698" cy="1069976"/>
            <a:chOff x="2299" y="1966"/>
            <a:chExt cx="2238" cy="674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9" y="1966"/>
              <a:ext cx="2238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746" y="1968"/>
              <a:ext cx="61" cy="336"/>
            </a:xfrm>
            <a:custGeom>
              <a:avLst/>
              <a:gdLst>
                <a:gd name="T0" fmla="*/ 0 w 79"/>
                <a:gd name="T1" fmla="*/ 430 h 430"/>
                <a:gd name="T2" fmla="*/ 0 w 79"/>
                <a:gd name="T3" fmla="*/ 430 h 430"/>
                <a:gd name="T4" fmla="*/ 16 w 79"/>
                <a:gd name="T5" fmla="*/ 430 h 430"/>
                <a:gd name="T6" fmla="*/ 16 w 79"/>
                <a:gd name="T7" fmla="*/ 16 h 430"/>
                <a:gd name="T8" fmla="*/ 79 w 79"/>
                <a:gd name="T9" fmla="*/ 16 h 430"/>
                <a:gd name="T10" fmla="*/ 79 w 79"/>
                <a:gd name="T11" fmla="*/ 0 h 430"/>
                <a:gd name="T12" fmla="*/ 0 w 79"/>
                <a:gd name="T13" fmla="*/ 0 h 430"/>
                <a:gd name="T14" fmla="*/ 0 w 79"/>
                <a:gd name="T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0" y="430"/>
                  </a:moveTo>
                  <a:lnTo>
                    <a:pt x="0" y="430"/>
                  </a:lnTo>
                  <a:lnTo>
                    <a:pt x="16" y="430"/>
                  </a:lnTo>
                  <a:lnTo>
                    <a:pt x="1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746" y="2304"/>
              <a:ext cx="61" cy="336"/>
            </a:xfrm>
            <a:custGeom>
              <a:avLst/>
              <a:gdLst>
                <a:gd name="T0" fmla="*/ 0 w 79"/>
                <a:gd name="T1" fmla="*/ 430 h 430"/>
                <a:gd name="T2" fmla="*/ 0 w 79"/>
                <a:gd name="T3" fmla="*/ 430 h 430"/>
                <a:gd name="T4" fmla="*/ 79 w 79"/>
                <a:gd name="T5" fmla="*/ 430 h 430"/>
                <a:gd name="T6" fmla="*/ 79 w 79"/>
                <a:gd name="T7" fmla="*/ 414 h 430"/>
                <a:gd name="T8" fmla="*/ 16 w 79"/>
                <a:gd name="T9" fmla="*/ 414 h 430"/>
                <a:gd name="T10" fmla="*/ 16 w 79"/>
                <a:gd name="T11" fmla="*/ 0 h 430"/>
                <a:gd name="T12" fmla="*/ 0 w 79"/>
                <a:gd name="T13" fmla="*/ 0 h 430"/>
                <a:gd name="T14" fmla="*/ 0 w 79"/>
                <a:gd name="T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0" y="430"/>
                  </a:moveTo>
                  <a:lnTo>
                    <a:pt x="0" y="430"/>
                  </a:lnTo>
                  <a:lnTo>
                    <a:pt x="79" y="430"/>
                  </a:lnTo>
                  <a:lnTo>
                    <a:pt x="79" y="414"/>
                  </a:lnTo>
                  <a:lnTo>
                    <a:pt x="16" y="41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918" y="2000"/>
              <a:ext cx="61" cy="125"/>
            </a:xfrm>
            <a:custGeom>
              <a:avLst/>
              <a:gdLst>
                <a:gd name="T0" fmla="*/ 49 w 79"/>
                <a:gd name="T1" fmla="*/ 7 h 160"/>
                <a:gd name="T2" fmla="*/ 49 w 79"/>
                <a:gd name="T3" fmla="*/ 7 h 160"/>
                <a:gd name="T4" fmla="*/ 43 w 79"/>
                <a:gd name="T5" fmla="*/ 0 h 160"/>
                <a:gd name="T6" fmla="*/ 0 w 79"/>
                <a:gd name="T7" fmla="*/ 16 h 160"/>
                <a:gd name="T8" fmla="*/ 0 w 79"/>
                <a:gd name="T9" fmla="*/ 23 h 160"/>
                <a:gd name="T10" fmla="*/ 31 w 79"/>
                <a:gd name="T11" fmla="*/ 17 h 160"/>
                <a:gd name="T12" fmla="*/ 31 w 79"/>
                <a:gd name="T13" fmla="*/ 141 h 160"/>
                <a:gd name="T14" fmla="*/ 9 w 79"/>
                <a:gd name="T15" fmla="*/ 152 h 160"/>
                <a:gd name="T16" fmla="*/ 1 w 79"/>
                <a:gd name="T17" fmla="*/ 152 h 160"/>
                <a:gd name="T18" fmla="*/ 1 w 79"/>
                <a:gd name="T19" fmla="*/ 160 h 160"/>
                <a:gd name="T20" fmla="*/ 40 w 79"/>
                <a:gd name="T21" fmla="*/ 159 h 160"/>
                <a:gd name="T22" fmla="*/ 79 w 79"/>
                <a:gd name="T23" fmla="*/ 160 h 160"/>
                <a:gd name="T24" fmla="*/ 79 w 79"/>
                <a:gd name="T25" fmla="*/ 152 h 160"/>
                <a:gd name="T26" fmla="*/ 71 w 79"/>
                <a:gd name="T27" fmla="*/ 152 h 160"/>
                <a:gd name="T28" fmla="*/ 49 w 79"/>
                <a:gd name="T29" fmla="*/ 141 h 160"/>
                <a:gd name="T30" fmla="*/ 49 w 79"/>
                <a:gd name="T31" fmla="*/ 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60">
                  <a:moveTo>
                    <a:pt x="49" y="7"/>
                  </a:moveTo>
                  <a:lnTo>
                    <a:pt x="49" y="7"/>
                  </a:lnTo>
                  <a:cubicBezTo>
                    <a:pt x="49" y="1"/>
                    <a:pt x="49" y="0"/>
                    <a:pt x="43" y="0"/>
                  </a:cubicBezTo>
                  <a:cubicBezTo>
                    <a:pt x="29" y="16"/>
                    <a:pt x="8" y="16"/>
                    <a:pt x="0" y="16"/>
                  </a:cubicBezTo>
                  <a:lnTo>
                    <a:pt x="0" y="23"/>
                  </a:lnTo>
                  <a:cubicBezTo>
                    <a:pt x="5" y="23"/>
                    <a:pt x="19" y="23"/>
                    <a:pt x="31" y="17"/>
                  </a:cubicBezTo>
                  <a:lnTo>
                    <a:pt x="31" y="141"/>
                  </a:lnTo>
                  <a:cubicBezTo>
                    <a:pt x="31" y="149"/>
                    <a:pt x="30" y="152"/>
                    <a:pt x="9" y="152"/>
                  </a:cubicBezTo>
                  <a:lnTo>
                    <a:pt x="1" y="152"/>
                  </a:lnTo>
                  <a:lnTo>
                    <a:pt x="1" y="160"/>
                  </a:lnTo>
                  <a:cubicBezTo>
                    <a:pt x="10" y="159"/>
                    <a:pt x="30" y="159"/>
                    <a:pt x="40" y="159"/>
                  </a:cubicBezTo>
                  <a:cubicBezTo>
                    <a:pt x="50" y="159"/>
                    <a:pt x="70" y="159"/>
                    <a:pt x="79" y="160"/>
                  </a:cubicBezTo>
                  <a:lnTo>
                    <a:pt x="79" y="152"/>
                  </a:lnTo>
                  <a:lnTo>
                    <a:pt x="71" y="152"/>
                  </a:lnTo>
                  <a:cubicBezTo>
                    <a:pt x="50" y="152"/>
                    <a:pt x="49" y="150"/>
                    <a:pt x="49" y="141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259" y="2000"/>
              <a:ext cx="74" cy="125"/>
            </a:xfrm>
            <a:custGeom>
              <a:avLst/>
              <a:gdLst>
                <a:gd name="T0" fmla="*/ 19 w 96"/>
                <a:gd name="T1" fmla="*/ 141 h 160"/>
                <a:gd name="T2" fmla="*/ 19 w 96"/>
                <a:gd name="T3" fmla="*/ 141 h 160"/>
                <a:gd name="T4" fmla="*/ 44 w 96"/>
                <a:gd name="T5" fmla="*/ 117 h 160"/>
                <a:gd name="T6" fmla="*/ 96 w 96"/>
                <a:gd name="T7" fmla="*/ 47 h 160"/>
                <a:gd name="T8" fmla="*/ 45 w 96"/>
                <a:gd name="T9" fmla="*/ 0 h 160"/>
                <a:gd name="T10" fmla="*/ 0 w 96"/>
                <a:gd name="T11" fmla="*/ 44 h 160"/>
                <a:gd name="T12" fmla="*/ 13 w 96"/>
                <a:gd name="T13" fmla="*/ 57 h 160"/>
                <a:gd name="T14" fmla="*/ 25 w 96"/>
                <a:gd name="T15" fmla="*/ 44 h 160"/>
                <a:gd name="T16" fmla="*/ 13 w 96"/>
                <a:gd name="T17" fmla="*/ 32 h 160"/>
                <a:gd name="T18" fmla="*/ 10 w 96"/>
                <a:gd name="T19" fmla="*/ 32 h 160"/>
                <a:gd name="T20" fmla="*/ 42 w 96"/>
                <a:gd name="T21" fmla="*/ 8 h 160"/>
                <a:gd name="T22" fmla="*/ 74 w 96"/>
                <a:gd name="T23" fmla="*/ 47 h 160"/>
                <a:gd name="T24" fmla="*/ 49 w 96"/>
                <a:gd name="T25" fmla="*/ 100 h 160"/>
                <a:gd name="T26" fmla="*/ 3 w 96"/>
                <a:gd name="T27" fmla="*/ 151 h 160"/>
                <a:gd name="T28" fmla="*/ 0 w 96"/>
                <a:gd name="T29" fmla="*/ 160 h 160"/>
                <a:gd name="T30" fmla="*/ 89 w 96"/>
                <a:gd name="T31" fmla="*/ 160 h 160"/>
                <a:gd name="T32" fmla="*/ 96 w 96"/>
                <a:gd name="T33" fmla="*/ 118 h 160"/>
                <a:gd name="T34" fmla="*/ 90 w 96"/>
                <a:gd name="T35" fmla="*/ 118 h 160"/>
                <a:gd name="T36" fmla="*/ 84 w 96"/>
                <a:gd name="T37" fmla="*/ 139 h 160"/>
                <a:gd name="T38" fmla="*/ 62 w 96"/>
                <a:gd name="T39" fmla="*/ 141 h 160"/>
                <a:gd name="T40" fmla="*/ 19 w 96"/>
                <a:gd name="T41" fmla="*/ 14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60">
                  <a:moveTo>
                    <a:pt x="19" y="141"/>
                  </a:moveTo>
                  <a:lnTo>
                    <a:pt x="19" y="141"/>
                  </a:lnTo>
                  <a:lnTo>
                    <a:pt x="44" y="117"/>
                  </a:lnTo>
                  <a:cubicBezTo>
                    <a:pt x="81" y="84"/>
                    <a:pt x="96" y="71"/>
                    <a:pt x="96" y="47"/>
                  </a:cubicBezTo>
                  <a:cubicBezTo>
                    <a:pt x="96" y="20"/>
                    <a:pt x="74" y="0"/>
                    <a:pt x="45" y="0"/>
                  </a:cubicBezTo>
                  <a:cubicBezTo>
                    <a:pt x="18" y="0"/>
                    <a:pt x="0" y="22"/>
                    <a:pt x="0" y="44"/>
                  </a:cubicBezTo>
                  <a:cubicBezTo>
                    <a:pt x="0" y="57"/>
                    <a:pt x="12" y="57"/>
                    <a:pt x="13" y="57"/>
                  </a:cubicBezTo>
                  <a:cubicBezTo>
                    <a:pt x="17" y="57"/>
                    <a:pt x="25" y="54"/>
                    <a:pt x="25" y="44"/>
                  </a:cubicBezTo>
                  <a:cubicBezTo>
                    <a:pt x="25" y="38"/>
                    <a:pt x="21" y="32"/>
                    <a:pt x="13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5" y="17"/>
                    <a:pt x="28" y="8"/>
                    <a:pt x="42" y="8"/>
                  </a:cubicBezTo>
                  <a:cubicBezTo>
                    <a:pt x="64" y="8"/>
                    <a:pt x="74" y="27"/>
                    <a:pt x="74" y="47"/>
                  </a:cubicBezTo>
                  <a:cubicBezTo>
                    <a:pt x="74" y="66"/>
                    <a:pt x="62" y="85"/>
                    <a:pt x="49" y="100"/>
                  </a:cubicBezTo>
                  <a:lnTo>
                    <a:pt x="3" y="151"/>
                  </a:lnTo>
                  <a:cubicBezTo>
                    <a:pt x="0" y="153"/>
                    <a:pt x="0" y="154"/>
                    <a:pt x="0" y="160"/>
                  </a:cubicBezTo>
                  <a:lnTo>
                    <a:pt x="89" y="160"/>
                  </a:lnTo>
                  <a:lnTo>
                    <a:pt x="96" y="118"/>
                  </a:lnTo>
                  <a:lnTo>
                    <a:pt x="90" y="118"/>
                  </a:lnTo>
                  <a:cubicBezTo>
                    <a:pt x="88" y="125"/>
                    <a:pt x="87" y="136"/>
                    <a:pt x="84" y="139"/>
                  </a:cubicBezTo>
                  <a:cubicBezTo>
                    <a:pt x="83" y="141"/>
                    <a:pt x="67" y="141"/>
                    <a:pt x="62" y="141"/>
                  </a:cubicBezTo>
                  <a:lnTo>
                    <a:pt x="19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3676" y="1998"/>
              <a:ext cx="82" cy="127"/>
            </a:xfrm>
            <a:custGeom>
              <a:avLst/>
              <a:gdLst>
                <a:gd name="T0" fmla="*/ 63 w 106"/>
                <a:gd name="T1" fmla="*/ 122 h 162"/>
                <a:gd name="T2" fmla="*/ 63 w 106"/>
                <a:gd name="T3" fmla="*/ 122 h 162"/>
                <a:gd name="T4" fmla="*/ 63 w 106"/>
                <a:gd name="T5" fmla="*/ 143 h 162"/>
                <a:gd name="T6" fmla="*/ 45 w 106"/>
                <a:gd name="T7" fmla="*/ 154 h 162"/>
                <a:gd name="T8" fmla="*/ 40 w 106"/>
                <a:gd name="T9" fmla="*/ 154 h 162"/>
                <a:gd name="T10" fmla="*/ 40 w 106"/>
                <a:gd name="T11" fmla="*/ 162 h 162"/>
                <a:gd name="T12" fmla="*/ 72 w 106"/>
                <a:gd name="T13" fmla="*/ 161 h 162"/>
                <a:gd name="T14" fmla="*/ 105 w 106"/>
                <a:gd name="T15" fmla="*/ 162 h 162"/>
                <a:gd name="T16" fmla="*/ 105 w 106"/>
                <a:gd name="T17" fmla="*/ 154 h 162"/>
                <a:gd name="T18" fmla="*/ 100 w 106"/>
                <a:gd name="T19" fmla="*/ 154 h 162"/>
                <a:gd name="T20" fmla="*/ 82 w 106"/>
                <a:gd name="T21" fmla="*/ 143 h 162"/>
                <a:gd name="T22" fmla="*/ 82 w 106"/>
                <a:gd name="T23" fmla="*/ 122 h 162"/>
                <a:gd name="T24" fmla="*/ 106 w 106"/>
                <a:gd name="T25" fmla="*/ 122 h 162"/>
                <a:gd name="T26" fmla="*/ 106 w 106"/>
                <a:gd name="T27" fmla="*/ 115 h 162"/>
                <a:gd name="T28" fmla="*/ 82 w 106"/>
                <a:gd name="T29" fmla="*/ 115 h 162"/>
                <a:gd name="T30" fmla="*/ 82 w 106"/>
                <a:gd name="T31" fmla="*/ 6 h 162"/>
                <a:gd name="T32" fmla="*/ 78 w 106"/>
                <a:gd name="T33" fmla="*/ 0 h 162"/>
                <a:gd name="T34" fmla="*/ 73 w 106"/>
                <a:gd name="T35" fmla="*/ 3 h 162"/>
                <a:gd name="T36" fmla="*/ 0 w 106"/>
                <a:gd name="T37" fmla="*/ 115 h 162"/>
                <a:gd name="T38" fmla="*/ 0 w 106"/>
                <a:gd name="T39" fmla="*/ 122 h 162"/>
                <a:gd name="T40" fmla="*/ 63 w 106"/>
                <a:gd name="T41" fmla="*/ 122 h 162"/>
                <a:gd name="T42" fmla="*/ 65 w 106"/>
                <a:gd name="T43" fmla="*/ 115 h 162"/>
                <a:gd name="T44" fmla="*/ 65 w 106"/>
                <a:gd name="T45" fmla="*/ 115 h 162"/>
                <a:gd name="T46" fmla="*/ 6 w 106"/>
                <a:gd name="T47" fmla="*/ 115 h 162"/>
                <a:gd name="T48" fmla="*/ 65 w 106"/>
                <a:gd name="T49" fmla="*/ 26 h 162"/>
                <a:gd name="T50" fmla="*/ 65 w 106"/>
                <a:gd name="T51" fmla="*/ 1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2">
                  <a:moveTo>
                    <a:pt x="63" y="122"/>
                  </a:moveTo>
                  <a:lnTo>
                    <a:pt x="63" y="122"/>
                  </a:lnTo>
                  <a:lnTo>
                    <a:pt x="63" y="143"/>
                  </a:lnTo>
                  <a:cubicBezTo>
                    <a:pt x="63" y="152"/>
                    <a:pt x="63" y="154"/>
                    <a:pt x="45" y="154"/>
                  </a:cubicBezTo>
                  <a:lnTo>
                    <a:pt x="40" y="154"/>
                  </a:lnTo>
                  <a:lnTo>
                    <a:pt x="40" y="162"/>
                  </a:lnTo>
                  <a:cubicBezTo>
                    <a:pt x="50" y="161"/>
                    <a:pt x="62" y="161"/>
                    <a:pt x="72" y="161"/>
                  </a:cubicBezTo>
                  <a:cubicBezTo>
                    <a:pt x="82" y="161"/>
                    <a:pt x="95" y="161"/>
                    <a:pt x="105" y="162"/>
                  </a:cubicBezTo>
                  <a:lnTo>
                    <a:pt x="105" y="154"/>
                  </a:lnTo>
                  <a:lnTo>
                    <a:pt x="100" y="154"/>
                  </a:lnTo>
                  <a:cubicBezTo>
                    <a:pt x="82" y="154"/>
                    <a:pt x="82" y="152"/>
                    <a:pt x="82" y="143"/>
                  </a:cubicBezTo>
                  <a:lnTo>
                    <a:pt x="82" y="122"/>
                  </a:lnTo>
                  <a:lnTo>
                    <a:pt x="106" y="122"/>
                  </a:lnTo>
                  <a:lnTo>
                    <a:pt x="106" y="115"/>
                  </a:lnTo>
                  <a:lnTo>
                    <a:pt x="82" y="115"/>
                  </a:lnTo>
                  <a:lnTo>
                    <a:pt x="82" y="6"/>
                  </a:lnTo>
                  <a:cubicBezTo>
                    <a:pt x="82" y="1"/>
                    <a:pt x="82" y="0"/>
                    <a:pt x="78" y="0"/>
                  </a:cubicBezTo>
                  <a:cubicBezTo>
                    <a:pt x="76" y="0"/>
                    <a:pt x="75" y="0"/>
                    <a:pt x="73" y="3"/>
                  </a:cubicBezTo>
                  <a:lnTo>
                    <a:pt x="0" y="115"/>
                  </a:lnTo>
                  <a:lnTo>
                    <a:pt x="0" y="122"/>
                  </a:lnTo>
                  <a:lnTo>
                    <a:pt x="63" y="122"/>
                  </a:lnTo>
                  <a:close/>
                  <a:moveTo>
                    <a:pt x="65" y="115"/>
                  </a:moveTo>
                  <a:lnTo>
                    <a:pt x="65" y="115"/>
                  </a:lnTo>
                  <a:lnTo>
                    <a:pt x="6" y="115"/>
                  </a:lnTo>
                  <a:lnTo>
                    <a:pt x="65" y="26"/>
                  </a:lnTo>
                  <a:lnTo>
                    <a:pt x="6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911" y="2224"/>
              <a:ext cx="73" cy="124"/>
            </a:xfrm>
            <a:custGeom>
              <a:avLst/>
              <a:gdLst>
                <a:gd name="T0" fmla="*/ 18 w 95"/>
                <a:gd name="T1" fmla="*/ 141 h 159"/>
                <a:gd name="T2" fmla="*/ 18 w 95"/>
                <a:gd name="T3" fmla="*/ 141 h 159"/>
                <a:gd name="T4" fmla="*/ 43 w 95"/>
                <a:gd name="T5" fmla="*/ 116 h 159"/>
                <a:gd name="T6" fmla="*/ 95 w 95"/>
                <a:gd name="T7" fmla="*/ 47 h 159"/>
                <a:gd name="T8" fmla="*/ 44 w 95"/>
                <a:gd name="T9" fmla="*/ 0 h 159"/>
                <a:gd name="T10" fmla="*/ 0 w 95"/>
                <a:gd name="T11" fmla="*/ 44 h 159"/>
                <a:gd name="T12" fmla="*/ 12 w 95"/>
                <a:gd name="T13" fmla="*/ 57 h 159"/>
                <a:gd name="T14" fmla="*/ 25 w 95"/>
                <a:gd name="T15" fmla="*/ 44 h 159"/>
                <a:gd name="T16" fmla="*/ 12 w 95"/>
                <a:gd name="T17" fmla="*/ 32 h 159"/>
                <a:gd name="T18" fmla="*/ 9 w 95"/>
                <a:gd name="T19" fmla="*/ 32 h 159"/>
                <a:gd name="T20" fmla="*/ 41 w 95"/>
                <a:gd name="T21" fmla="*/ 8 h 159"/>
                <a:gd name="T22" fmla="*/ 73 w 95"/>
                <a:gd name="T23" fmla="*/ 47 h 159"/>
                <a:gd name="T24" fmla="*/ 48 w 95"/>
                <a:gd name="T25" fmla="*/ 99 h 159"/>
                <a:gd name="T26" fmla="*/ 2 w 95"/>
                <a:gd name="T27" fmla="*/ 151 h 159"/>
                <a:gd name="T28" fmla="*/ 0 w 95"/>
                <a:gd name="T29" fmla="*/ 159 h 159"/>
                <a:gd name="T30" fmla="*/ 88 w 95"/>
                <a:gd name="T31" fmla="*/ 159 h 159"/>
                <a:gd name="T32" fmla="*/ 95 w 95"/>
                <a:gd name="T33" fmla="*/ 118 h 159"/>
                <a:gd name="T34" fmla="*/ 89 w 95"/>
                <a:gd name="T35" fmla="*/ 118 h 159"/>
                <a:gd name="T36" fmla="*/ 84 w 95"/>
                <a:gd name="T37" fmla="*/ 139 h 159"/>
                <a:gd name="T38" fmla="*/ 61 w 95"/>
                <a:gd name="T39" fmla="*/ 141 h 159"/>
                <a:gd name="T40" fmla="*/ 18 w 95"/>
                <a:gd name="T41" fmla="*/ 1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59">
                  <a:moveTo>
                    <a:pt x="18" y="141"/>
                  </a:moveTo>
                  <a:lnTo>
                    <a:pt x="18" y="141"/>
                  </a:lnTo>
                  <a:lnTo>
                    <a:pt x="43" y="116"/>
                  </a:lnTo>
                  <a:cubicBezTo>
                    <a:pt x="81" y="83"/>
                    <a:pt x="95" y="71"/>
                    <a:pt x="95" y="47"/>
                  </a:cubicBezTo>
                  <a:cubicBezTo>
                    <a:pt x="95" y="19"/>
                    <a:pt x="73" y="0"/>
                    <a:pt x="44" y="0"/>
                  </a:cubicBezTo>
                  <a:cubicBezTo>
                    <a:pt x="17" y="0"/>
                    <a:pt x="0" y="22"/>
                    <a:pt x="0" y="44"/>
                  </a:cubicBezTo>
                  <a:cubicBezTo>
                    <a:pt x="0" y="57"/>
                    <a:pt x="12" y="57"/>
                    <a:pt x="12" y="57"/>
                  </a:cubicBezTo>
                  <a:cubicBezTo>
                    <a:pt x="16" y="57"/>
                    <a:pt x="25" y="54"/>
                    <a:pt x="25" y="44"/>
                  </a:cubicBezTo>
                  <a:cubicBezTo>
                    <a:pt x="25" y="38"/>
                    <a:pt x="20" y="32"/>
                    <a:pt x="12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14" y="17"/>
                    <a:pt x="27" y="8"/>
                    <a:pt x="41" y="8"/>
                  </a:cubicBezTo>
                  <a:cubicBezTo>
                    <a:pt x="63" y="8"/>
                    <a:pt x="73" y="27"/>
                    <a:pt x="73" y="47"/>
                  </a:cubicBezTo>
                  <a:cubicBezTo>
                    <a:pt x="73" y="66"/>
                    <a:pt x="61" y="85"/>
                    <a:pt x="48" y="99"/>
                  </a:cubicBezTo>
                  <a:lnTo>
                    <a:pt x="2" y="151"/>
                  </a:lnTo>
                  <a:cubicBezTo>
                    <a:pt x="0" y="153"/>
                    <a:pt x="0" y="154"/>
                    <a:pt x="0" y="159"/>
                  </a:cubicBezTo>
                  <a:lnTo>
                    <a:pt x="88" y="159"/>
                  </a:lnTo>
                  <a:lnTo>
                    <a:pt x="95" y="118"/>
                  </a:lnTo>
                  <a:lnTo>
                    <a:pt x="89" y="118"/>
                  </a:lnTo>
                  <a:cubicBezTo>
                    <a:pt x="88" y="125"/>
                    <a:pt x="86" y="136"/>
                    <a:pt x="84" y="139"/>
                  </a:cubicBezTo>
                  <a:cubicBezTo>
                    <a:pt x="82" y="141"/>
                    <a:pt x="66" y="141"/>
                    <a:pt x="61" y="141"/>
                  </a:cubicBez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258" y="2224"/>
              <a:ext cx="76" cy="129"/>
            </a:xfrm>
            <a:custGeom>
              <a:avLst/>
              <a:gdLst>
                <a:gd name="T0" fmla="*/ 60 w 99"/>
                <a:gd name="T1" fmla="*/ 75 h 165"/>
                <a:gd name="T2" fmla="*/ 60 w 99"/>
                <a:gd name="T3" fmla="*/ 75 h 165"/>
                <a:gd name="T4" fmla="*/ 93 w 99"/>
                <a:gd name="T5" fmla="*/ 33 h 165"/>
                <a:gd name="T6" fmla="*/ 49 w 99"/>
                <a:gd name="T7" fmla="*/ 0 h 165"/>
                <a:gd name="T8" fmla="*/ 7 w 99"/>
                <a:gd name="T9" fmla="*/ 33 h 165"/>
                <a:gd name="T10" fmla="*/ 19 w 99"/>
                <a:gd name="T11" fmla="*/ 45 h 165"/>
                <a:gd name="T12" fmla="*/ 31 w 99"/>
                <a:gd name="T13" fmla="*/ 33 h 165"/>
                <a:gd name="T14" fmla="*/ 16 w 99"/>
                <a:gd name="T15" fmla="*/ 21 h 165"/>
                <a:gd name="T16" fmla="*/ 48 w 99"/>
                <a:gd name="T17" fmla="*/ 6 h 165"/>
                <a:gd name="T18" fmla="*/ 71 w 99"/>
                <a:gd name="T19" fmla="*/ 33 h 165"/>
                <a:gd name="T20" fmla="*/ 64 w 99"/>
                <a:gd name="T21" fmla="*/ 60 h 165"/>
                <a:gd name="T22" fmla="*/ 43 w 99"/>
                <a:gd name="T23" fmla="*/ 73 h 165"/>
                <a:gd name="T24" fmla="*/ 34 w 99"/>
                <a:gd name="T25" fmla="*/ 73 h 165"/>
                <a:gd name="T26" fmla="*/ 30 w 99"/>
                <a:gd name="T27" fmla="*/ 76 h 165"/>
                <a:gd name="T28" fmla="*/ 36 w 99"/>
                <a:gd name="T29" fmla="*/ 79 h 165"/>
                <a:gd name="T30" fmla="*/ 46 w 99"/>
                <a:gd name="T31" fmla="*/ 79 h 165"/>
                <a:gd name="T32" fmla="*/ 75 w 99"/>
                <a:gd name="T33" fmla="*/ 119 h 165"/>
                <a:gd name="T34" fmla="*/ 48 w 99"/>
                <a:gd name="T35" fmla="*/ 158 h 165"/>
                <a:gd name="T36" fmla="*/ 11 w 99"/>
                <a:gd name="T37" fmla="*/ 140 h 165"/>
                <a:gd name="T38" fmla="*/ 27 w 99"/>
                <a:gd name="T39" fmla="*/ 127 h 165"/>
                <a:gd name="T40" fmla="*/ 14 w 99"/>
                <a:gd name="T41" fmla="*/ 113 h 165"/>
                <a:gd name="T42" fmla="*/ 0 w 99"/>
                <a:gd name="T43" fmla="*/ 127 h 165"/>
                <a:gd name="T44" fmla="*/ 49 w 99"/>
                <a:gd name="T45" fmla="*/ 165 h 165"/>
                <a:gd name="T46" fmla="*/ 99 w 99"/>
                <a:gd name="T47" fmla="*/ 119 h 165"/>
                <a:gd name="T48" fmla="*/ 60 w 99"/>
                <a:gd name="T49" fmla="*/ 7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65">
                  <a:moveTo>
                    <a:pt x="60" y="75"/>
                  </a:moveTo>
                  <a:lnTo>
                    <a:pt x="60" y="75"/>
                  </a:lnTo>
                  <a:cubicBezTo>
                    <a:pt x="79" y="69"/>
                    <a:pt x="93" y="52"/>
                    <a:pt x="93" y="33"/>
                  </a:cubicBezTo>
                  <a:cubicBezTo>
                    <a:pt x="93" y="14"/>
                    <a:pt x="72" y="0"/>
                    <a:pt x="49" y="0"/>
                  </a:cubicBezTo>
                  <a:cubicBezTo>
                    <a:pt x="25" y="0"/>
                    <a:pt x="7" y="15"/>
                    <a:pt x="7" y="33"/>
                  </a:cubicBezTo>
                  <a:cubicBezTo>
                    <a:pt x="7" y="41"/>
                    <a:pt x="12" y="45"/>
                    <a:pt x="19" y="45"/>
                  </a:cubicBezTo>
                  <a:cubicBezTo>
                    <a:pt x="26" y="45"/>
                    <a:pt x="31" y="40"/>
                    <a:pt x="31" y="33"/>
                  </a:cubicBezTo>
                  <a:cubicBezTo>
                    <a:pt x="31" y="21"/>
                    <a:pt x="20" y="21"/>
                    <a:pt x="16" y="21"/>
                  </a:cubicBezTo>
                  <a:cubicBezTo>
                    <a:pt x="24" y="9"/>
                    <a:pt x="40" y="6"/>
                    <a:pt x="48" y="6"/>
                  </a:cubicBezTo>
                  <a:cubicBezTo>
                    <a:pt x="58" y="6"/>
                    <a:pt x="71" y="12"/>
                    <a:pt x="71" y="33"/>
                  </a:cubicBezTo>
                  <a:cubicBezTo>
                    <a:pt x="71" y="36"/>
                    <a:pt x="71" y="50"/>
                    <a:pt x="64" y="60"/>
                  </a:cubicBezTo>
                  <a:cubicBezTo>
                    <a:pt x="57" y="72"/>
                    <a:pt x="49" y="72"/>
                    <a:pt x="43" y="73"/>
                  </a:cubicBezTo>
                  <a:cubicBezTo>
                    <a:pt x="41" y="73"/>
                    <a:pt x="35" y="73"/>
                    <a:pt x="34" y="73"/>
                  </a:cubicBezTo>
                  <a:cubicBezTo>
                    <a:pt x="32" y="74"/>
                    <a:pt x="30" y="74"/>
                    <a:pt x="30" y="76"/>
                  </a:cubicBezTo>
                  <a:cubicBezTo>
                    <a:pt x="30" y="79"/>
                    <a:pt x="32" y="79"/>
                    <a:pt x="36" y="79"/>
                  </a:cubicBezTo>
                  <a:lnTo>
                    <a:pt x="46" y="79"/>
                  </a:lnTo>
                  <a:cubicBezTo>
                    <a:pt x="66" y="79"/>
                    <a:pt x="75" y="95"/>
                    <a:pt x="75" y="119"/>
                  </a:cubicBezTo>
                  <a:cubicBezTo>
                    <a:pt x="75" y="151"/>
                    <a:pt x="58" y="158"/>
                    <a:pt x="48" y="158"/>
                  </a:cubicBezTo>
                  <a:cubicBezTo>
                    <a:pt x="38" y="158"/>
                    <a:pt x="20" y="154"/>
                    <a:pt x="11" y="140"/>
                  </a:cubicBezTo>
                  <a:cubicBezTo>
                    <a:pt x="20" y="141"/>
                    <a:pt x="27" y="136"/>
                    <a:pt x="27" y="127"/>
                  </a:cubicBezTo>
                  <a:cubicBezTo>
                    <a:pt x="27" y="118"/>
                    <a:pt x="21" y="113"/>
                    <a:pt x="14" y="113"/>
                  </a:cubicBezTo>
                  <a:cubicBezTo>
                    <a:pt x="8" y="113"/>
                    <a:pt x="0" y="117"/>
                    <a:pt x="0" y="127"/>
                  </a:cubicBezTo>
                  <a:cubicBezTo>
                    <a:pt x="0" y="149"/>
                    <a:pt x="23" y="165"/>
                    <a:pt x="49" y="165"/>
                  </a:cubicBezTo>
                  <a:cubicBezTo>
                    <a:pt x="78" y="165"/>
                    <a:pt x="99" y="143"/>
                    <a:pt x="99" y="119"/>
                  </a:cubicBezTo>
                  <a:cubicBezTo>
                    <a:pt x="99" y="99"/>
                    <a:pt x="84" y="80"/>
                    <a:pt x="60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3614" y="2298"/>
              <a:ext cx="113" cy="8"/>
            </a:xfrm>
            <a:custGeom>
              <a:avLst/>
              <a:gdLst>
                <a:gd name="T0" fmla="*/ 137 w 146"/>
                <a:gd name="T1" fmla="*/ 10 h 10"/>
                <a:gd name="T2" fmla="*/ 137 w 146"/>
                <a:gd name="T3" fmla="*/ 10 h 10"/>
                <a:gd name="T4" fmla="*/ 146 w 146"/>
                <a:gd name="T5" fmla="*/ 5 h 10"/>
                <a:gd name="T6" fmla="*/ 137 w 146"/>
                <a:gd name="T7" fmla="*/ 0 h 10"/>
                <a:gd name="T8" fmla="*/ 8 w 146"/>
                <a:gd name="T9" fmla="*/ 0 h 10"/>
                <a:gd name="T10" fmla="*/ 0 w 146"/>
                <a:gd name="T11" fmla="*/ 5 h 10"/>
                <a:gd name="T12" fmla="*/ 8 w 146"/>
                <a:gd name="T13" fmla="*/ 10 h 10"/>
                <a:gd name="T14" fmla="*/ 137 w 14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0">
                  <a:moveTo>
                    <a:pt x="137" y="10"/>
                  </a:moveTo>
                  <a:lnTo>
                    <a:pt x="137" y="10"/>
                  </a:lnTo>
                  <a:cubicBezTo>
                    <a:pt x="141" y="10"/>
                    <a:pt x="146" y="10"/>
                    <a:pt x="146" y="5"/>
                  </a:cubicBezTo>
                  <a:cubicBezTo>
                    <a:pt x="146" y="0"/>
                    <a:pt x="141" y="0"/>
                    <a:pt x="137" y="0"/>
                  </a:cubicBezTo>
                  <a:lnTo>
                    <a:pt x="8" y="0"/>
                  </a:lnTo>
                  <a:cubicBezTo>
                    <a:pt x="4" y="0"/>
                    <a:pt x="0" y="0"/>
                    <a:pt x="0" y="5"/>
                  </a:cubicBezTo>
                  <a:cubicBezTo>
                    <a:pt x="0" y="10"/>
                    <a:pt x="4" y="10"/>
                    <a:pt x="8" y="10"/>
                  </a:cubicBezTo>
                  <a:lnTo>
                    <a:pt x="13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3759" y="2224"/>
              <a:ext cx="61" cy="124"/>
            </a:xfrm>
            <a:custGeom>
              <a:avLst/>
              <a:gdLst>
                <a:gd name="T0" fmla="*/ 49 w 79"/>
                <a:gd name="T1" fmla="*/ 7 h 159"/>
                <a:gd name="T2" fmla="*/ 49 w 79"/>
                <a:gd name="T3" fmla="*/ 7 h 159"/>
                <a:gd name="T4" fmla="*/ 44 w 79"/>
                <a:gd name="T5" fmla="*/ 0 h 159"/>
                <a:gd name="T6" fmla="*/ 0 w 79"/>
                <a:gd name="T7" fmla="*/ 16 h 159"/>
                <a:gd name="T8" fmla="*/ 0 w 79"/>
                <a:gd name="T9" fmla="*/ 23 h 159"/>
                <a:gd name="T10" fmla="*/ 31 w 79"/>
                <a:gd name="T11" fmla="*/ 17 h 159"/>
                <a:gd name="T12" fmla="*/ 31 w 79"/>
                <a:gd name="T13" fmla="*/ 141 h 159"/>
                <a:gd name="T14" fmla="*/ 9 w 79"/>
                <a:gd name="T15" fmla="*/ 152 h 159"/>
                <a:gd name="T16" fmla="*/ 2 w 79"/>
                <a:gd name="T17" fmla="*/ 152 h 159"/>
                <a:gd name="T18" fmla="*/ 2 w 79"/>
                <a:gd name="T19" fmla="*/ 159 h 159"/>
                <a:gd name="T20" fmla="*/ 40 w 79"/>
                <a:gd name="T21" fmla="*/ 159 h 159"/>
                <a:gd name="T22" fmla="*/ 79 w 79"/>
                <a:gd name="T23" fmla="*/ 159 h 159"/>
                <a:gd name="T24" fmla="*/ 79 w 79"/>
                <a:gd name="T25" fmla="*/ 152 h 159"/>
                <a:gd name="T26" fmla="*/ 71 w 79"/>
                <a:gd name="T27" fmla="*/ 152 h 159"/>
                <a:gd name="T28" fmla="*/ 49 w 79"/>
                <a:gd name="T29" fmla="*/ 141 h 159"/>
                <a:gd name="T30" fmla="*/ 49 w 79"/>
                <a:gd name="T31" fmla="*/ 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59">
                  <a:moveTo>
                    <a:pt x="49" y="7"/>
                  </a:moveTo>
                  <a:lnTo>
                    <a:pt x="49" y="7"/>
                  </a:lnTo>
                  <a:cubicBezTo>
                    <a:pt x="49" y="1"/>
                    <a:pt x="49" y="0"/>
                    <a:pt x="44" y="0"/>
                  </a:cubicBezTo>
                  <a:cubicBezTo>
                    <a:pt x="29" y="16"/>
                    <a:pt x="8" y="16"/>
                    <a:pt x="0" y="16"/>
                  </a:cubicBezTo>
                  <a:lnTo>
                    <a:pt x="0" y="23"/>
                  </a:lnTo>
                  <a:cubicBezTo>
                    <a:pt x="5" y="23"/>
                    <a:pt x="19" y="23"/>
                    <a:pt x="31" y="17"/>
                  </a:cubicBezTo>
                  <a:lnTo>
                    <a:pt x="31" y="141"/>
                  </a:lnTo>
                  <a:cubicBezTo>
                    <a:pt x="31" y="149"/>
                    <a:pt x="31" y="152"/>
                    <a:pt x="9" y="152"/>
                  </a:cubicBezTo>
                  <a:lnTo>
                    <a:pt x="2" y="152"/>
                  </a:lnTo>
                  <a:lnTo>
                    <a:pt x="2" y="159"/>
                  </a:lnTo>
                  <a:cubicBezTo>
                    <a:pt x="10" y="159"/>
                    <a:pt x="31" y="159"/>
                    <a:pt x="40" y="159"/>
                  </a:cubicBezTo>
                  <a:cubicBezTo>
                    <a:pt x="50" y="159"/>
                    <a:pt x="71" y="159"/>
                    <a:pt x="79" y="159"/>
                  </a:cubicBezTo>
                  <a:lnTo>
                    <a:pt x="79" y="152"/>
                  </a:lnTo>
                  <a:lnTo>
                    <a:pt x="71" y="152"/>
                  </a:lnTo>
                  <a:cubicBezTo>
                    <a:pt x="50" y="152"/>
                    <a:pt x="49" y="149"/>
                    <a:pt x="49" y="141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2906" y="2447"/>
              <a:ext cx="82" cy="126"/>
            </a:xfrm>
            <a:custGeom>
              <a:avLst/>
              <a:gdLst>
                <a:gd name="T0" fmla="*/ 64 w 106"/>
                <a:gd name="T1" fmla="*/ 122 h 161"/>
                <a:gd name="T2" fmla="*/ 64 w 106"/>
                <a:gd name="T3" fmla="*/ 122 h 161"/>
                <a:gd name="T4" fmla="*/ 64 w 106"/>
                <a:gd name="T5" fmla="*/ 143 h 161"/>
                <a:gd name="T6" fmla="*/ 46 w 106"/>
                <a:gd name="T7" fmla="*/ 154 h 161"/>
                <a:gd name="T8" fmla="*/ 41 w 106"/>
                <a:gd name="T9" fmla="*/ 154 h 161"/>
                <a:gd name="T10" fmla="*/ 41 w 106"/>
                <a:gd name="T11" fmla="*/ 161 h 161"/>
                <a:gd name="T12" fmla="*/ 73 w 106"/>
                <a:gd name="T13" fmla="*/ 161 h 161"/>
                <a:gd name="T14" fmla="*/ 105 w 106"/>
                <a:gd name="T15" fmla="*/ 161 h 161"/>
                <a:gd name="T16" fmla="*/ 105 w 106"/>
                <a:gd name="T17" fmla="*/ 154 h 161"/>
                <a:gd name="T18" fmla="*/ 100 w 106"/>
                <a:gd name="T19" fmla="*/ 154 h 161"/>
                <a:gd name="T20" fmla="*/ 82 w 106"/>
                <a:gd name="T21" fmla="*/ 143 h 161"/>
                <a:gd name="T22" fmla="*/ 82 w 106"/>
                <a:gd name="T23" fmla="*/ 122 h 161"/>
                <a:gd name="T24" fmla="*/ 106 w 106"/>
                <a:gd name="T25" fmla="*/ 122 h 161"/>
                <a:gd name="T26" fmla="*/ 106 w 106"/>
                <a:gd name="T27" fmla="*/ 115 h 161"/>
                <a:gd name="T28" fmla="*/ 82 w 106"/>
                <a:gd name="T29" fmla="*/ 115 h 161"/>
                <a:gd name="T30" fmla="*/ 82 w 106"/>
                <a:gd name="T31" fmla="*/ 6 h 161"/>
                <a:gd name="T32" fmla="*/ 78 w 106"/>
                <a:gd name="T33" fmla="*/ 0 h 161"/>
                <a:gd name="T34" fmla="*/ 74 w 106"/>
                <a:gd name="T35" fmla="*/ 2 h 161"/>
                <a:gd name="T36" fmla="*/ 0 w 106"/>
                <a:gd name="T37" fmla="*/ 115 h 161"/>
                <a:gd name="T38" fmla="*/ 0 w 106"/>
                <a:gd name="T39" fmla="*/ 122 h 161"/>
                <a:gd name="T40" fmla="*/ 64 w 106"/>
                <a:gd name="T41" fmla="*/ 122 h 161"/>
                <a:gd name="T42" fmla="*/ 65 w 106"/>
                <a:gd name="T43" fmla="*/ 115 h 161"/>
                <a:gd name="T44" fmla="*/ 65 w 106"/>
                <a:gd name="T45" fmla="*/ 115 h 161"/>
                <a:gd name="T46" fmla="*/ 7 w 106"/>
                <a:gd name="T47" fmla="*/ 115 h 161"/>
                <a:gd name="T48" fmla="*/ 65 w 106"/>
                <a:gd name="T49" fmla="*/ 25 h 161"/>
                <a:gd name="T50" fmla="*/ 65 w 106"/>
                <a:gd name="T51" fmla="*/ 1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61">
                  <a:moveTo>
                    <a:pt x="64" y="122"/>
                  </a:moveTo>
                  <a:lnTo>
                    <a:pt x="64" y="122"/>
                  </a:lnTo>
                  <a:lnTo>
                    <a:pt x="64" y="143"/>
                  </a:lnTo>
                  <a:cubicBezTo>
                    <a:pt x="64" y="151"/>
                    <a:pt x="63" y="154"/>
                    <a:pt x="46" y="154"/>
                  </a:cubicBezTo>
                  <a:lnTo>
                    <a:pt x="41" y="154"/>
                  </a:lnTo>
                  <a:lnTo>
                    <a:pt x="41" y="161"/>
                  </a:lnTo>
                  <a:cubicBezTo>
                    <a:pt x="50" y="161"/>
                    <a:pt x="63" y="161"/>
                    <a:pt x="73" y="161"/>
                  </a:cubicBezTo>
                  <a:cubicBezTo>
                    <a:pt x="83" y="161"/>
                    <a:pt x="96" y="161"/>
                    <a:pt x="105" y="161"/>
                  </a:cubicBezTo>
                  <a:lnTo>
                    <a:pt x="105" y="154"/>
                  </a:lnTo>
                  <a:lnTo>
                    <a:pt x="100" y="154"/>
                  </a:lnTo>
                  <a:cubicBezTo>
                    <a:pt x="83" y="154"/>
                    <a:pt x="82" y="151"/>
                    <a:pt x="82" y="143"/>
                  </a:cubicBezTo>
                  <a:lnTo>
                    <a:pt x="82" y="122"/>
                  </a:lnTo>
                  <a:lnTo>
                    <a:pt x="106" y="122"/>
                  </a:lnTo>
                  <a:lnTo>
                    <a:pt x="106" y="115"/>
                  </a:lnTo>
                  <a:lnTo>
                    <a:pt x="82" y="115"/>
                  </a:lnTo>
                  <a:lnTo>
                    <a:pt x="82" y="6"/>
                  </a:lnTo>
                  <a:cubicBezTo>
                    <a:pt x="82" y="1"/>
                    <a:pt x="82" y="0"/>
                    <a:pt x="78" y="0"/>
                  </a:cubicBezTo>
                  <a:cubicBezTo>
                    <a:pt x="76" y="0"/>
                    <a:pt x="76" y="0"/>
                    <a:pt x="74" y="2"/>
                  </a:cubicBezTo>
                  <a:lnTo>
                    <a:pt x="0" y="115"/>
                  </a:lnTo>
                  <a:lnTo>
                    <a:pt x="0" y="122"/>
                  </a:lnTo>
                  <a:lnTo>
                    <a:pt x="64" y="122"/>
                  </a:lnTo>
                  <a:close/>
                  <a:moveTo>
                    <a:pt x="65" y="115"/>
                  </a:moveTo>
                  <a:lnTo>
                    <a:pt x="65" y="115"/>
                  </a:lnTo>
                  <a:lnTo>
                    <a:pt x="7" y="115"/>
                  </a:lnTo>
                  <a:lnTo>
                    <a:pt x="65" y="25"/>
                  </a:lnTo>
                  <a:lnTo>
                    <a:pt x="65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193" y="2523"/>
              <a:ext cx="113" cy="7"/>
            </a:xfrm>
            <a:custGeom>
              <a:avLst/>
              <a:gdLst>
                <a:gd name="T0" fmla="*/ 138 w 146"/>
                <a:gd name="T1" fmla="*/ 9 h 9"/>
                <a:gd name="T2" fmla="*/ 138 w 146"/>
                <a:gd name="T3" fmla="*/ 9 h 9"/>
                <a:gd name="T4" fmla="*/ 146 w 146"/>
                <a:gd name="T5" fmla="*/ 5 h 9"/>
                <a:gd name="T6" fmla="*/ 138 w 146"/>
                <a:gd name="T7" fmla="*/ 0 h 9"/>
                <a:gd name="T8" fmla="*/ 8 w 146"/>
                <a:gd name="T9" fmla="*/ 0 h 9"/>
                <a:gd name="T10" fmla="*/ 0 w 146"/>
                <a:gd name="T11" fmla="*/ 5 h 9"/>
                <a:gd name="T12" fmla="*/ 8 w 146"/>
                <a:gd name="T13" fmla="*/ 9 h 9"/>
                <a:gd name="T14" fmla="*/ 138 w 14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9">
                  <a:moveTo>
                    <a:pt x="138" y="9"/>
                  </a:moveTo>
                  <a:lnTo>
                    <a:pt x="138" y="9"/>
                  </a:lnTo>
                  <a:cubicBezTo>
                    <a:pt x="142" y="9"/>
                    <a:pt x="146" y="9"/>
                    <a:pt x="146" y="5"/>
                  </a:cubicBezTo>
                  <a:cubicBezTo>
                    <a:pt x="146" y="0"/>
                    <a:pt x="142" y="0"/>
                    <a:pt x="138" y="0"/>
                  </a:cubicBezTo>
                  <a:lnTo>
                    <a:pt x="8" y="0"/>
                  </a:lnTo>
                  <a:cubicBezTo>
                    <a:pt x="4" y="0"/>
                    <a:pt x="0" y="0"/>
                    <a:pt x="0" y="5"/>
                  </a:cubicBezTo>
                  <a:cubicBezTo>
                    <a:pt x="0" y="9"/>
                    <a:pt x="4" y="9"/>
                    <a:pt x="8" y="9"/>
                  </a:cubicBez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3339" y="2448"/>
              <a:ext cx="60" cy="125"/>
            </a:xfrm>
            <a:custGeom>
              <a:avLst/>
              <a:gdLst>
                <a:gd name="T0" fmla="*/ 49 w 78"/>
                <a:gd name="T1" fmla="*/ 6 h 159"/>
                <a:gd name="T2" fmla="*/ 49 w 78"/>
                <a:gd name="T3" fmla="*/ 6 h 159"/>
                <a:gd name="T4" fmla="*/ 43 w 78"/>
                <a:gd name="T5" fmla="*/ 0 h 159"/>
                <a:gd name="T6" fmla="*/ 0 w 78"/>
                <a:gd name="T7" fmla="*/ 16 h 159"/>
                <a:gd name="T8" fmla="*/ 0 w 78"/>
                <a:gd name="T9" fmla="*/ 23 h 159"/>
                <a:gd name="T10" fmla="*/ 31 w 78"/>
                <a:gd name="T11" fmla="*/ 17 h 159"/>
                <a:gd name="T12" fmla="*/ 31 w 78"/>
                <a:gd name="T13" fmla="*/ 141 h 159"/>
                <a:gd name="T14" fmla="*/ 9 w 78"/>
                <a:gd name="T15" fmla="*/ 152 h 159"/>
                <a:gd name="T16" fmla="*/ 1 w 78"/>
                <a:gd name="T17" fmla="*/ 152 h 159"/>
                <a:gd name="T18" fmla="*/ 1 w 78"/>
                <a:gd name="T19" fmla="*/ 159 h 159"/>
                <a:gd name="T20" fmla="*/ 40 w 78"/>
                <a:gd name="T21" fmla="*/ 159 h 159"/>
                <a:gd name="T22" fmla="*/ 78 w 78"/>
                <a:gd name="T23" fmla="*/ 159 h 159"/>
                <a:gd name="T24" fmla="*/ 78 w 78"/>
                <a:gd name="T25" fmla="*/ 152 h 159"/>
                <a:gd name="T26" fmla="*/ 71 w 78"/>
                <a:gd name="T27" fmla="*/ 152 h 159"/>
                <a:gd name="T28" fmla="*/ 49 w 78"/>
                <a:gd name="T29" fmla="*/ 141 h 159"/>
                <a:gd name="T30" fmla="*/ 49 w 78"/>
                <a:gd name="T31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59">
                  <a:moveTo>
                    <a:pt x="49" y="6"/>
                  </a:moveTo>
                  <a:lnTo>
                    <a:pt x="49" y="6"/>
                  </a:lnTo>
                  <a:cubicBezTo>
                    <a:pt x="49" y="1"/>
                    <a:pt x="49" y="0"/>
                    <a:pt x="43" y="0"/>
                  </a:cubicBezTo>
                  <a:cubicBezTo>
                    <a:pt x="28" y="16"/>
                    <a:pt x="7" y="16"/>
                    <a:pt x="0" y="16"/>
                  </a:cubicBezTo>
                  <a:lnTo>
                    <a:pt x="0" y="23"/>
                  </a:lnTo>
                  <a:cubicBezTo>
                    <a:pt x="4" y="23"/>
                    <a:pt x="18" y="23"/>
                    <a:pt x="31" y="17"/>
                  </a:cubicBezTo>
                  <a:lnTo>
                    <a:pt x="31" y="141"/>
                  </a:lnTo>
                  <a:cubicBezTo>
                    <a:pt x="31" y="149"/>
                    <a:pt x="30" y="152"/>
                    <a:pt x="9" y="152"/>
                  </a:cubicBezTo>
                  <a:lnTo>
                    <a:pt x="1" y="152"/>
                  </a:lnTo>
                  <a:lnTo>
                    <a:pt x="1" y="159"/>
                  </a:lnTo>
                  <a:cubicBezTo>
                    <a:pt x="9" y="159"/>
                    <a:pt x="30" y="159"/>
                    <a:pt x="40" y="159"/>
                  </a:cubicBezTo>
                  <a:cubicBezTo>
                    <a:pt x="49" y="159"/>
                    <a:pt x="70" y="159"/>
                    <a:pt x="78" y="159"/>
                  </a:cubicBezTo>
                  <a:lnTo>
                    <a:pt x="78" y="152"/>
                  </a:lnTo>
                  <a:lnTo>
                    <a:pt x="71" y="152"/>
                  </a:lnTo>
                  <a:cubicBezTo>
                    <a:pt x="49" y="152"/>
                    <a:pt x="49" y="149"/>
                    <a:pt x="49" y="141"/>
                  </a:cubicBez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680" y="2448"/>
              <a:ext cx="73" cy="129"/>
            </a:xfrm>
            <a:custGeom>
              <a:avLst/>
              <a:gdLst>
                <a:gd name="T0" fmla="*/ 95 w 95"/>
                <a:gd name="T1" fmla="*/ 111 h 165"/>
                <a:gd name="T2" fmla="*/ 95 w 95"/>
                <a:gd name="T3" fmla="*/ 111 h 165"/>
                <a:gd name="T4" fmla="*/ 50 w 95"/>
                <a:gd name="T5" fmla="*/ 59 h 165"/>
                <a:gd name="T6" fmla="*/ 19 w 95"/>
                <a:gd name="T7" fmla="*/ 71 h 165"/>
                <a:gd name="T8" fmla="*/ 19 w 95"/>
                <a:gd name="T9" fmla="*/ 25 h 165"/>
                <a:gd name="T10" fmla="*/ 40 w 95"/>
                <a:gd name="T11" fmla="*/ 28 h 165"/>
                <a:gd name="T12" fmla="*/ 86 w 95"/>
                <a:gd name="T13" fmla="*/ 3 h 165"/>
                <a:gd name="T14" fmla="*/ 83 w 95"/>
                <a:gd name="T15" fmla="*/ 0 h 165"/>
                <a:gd name="T16" fmla="*/ 82 w 95"/>
                <a:gd name="T17" fmla="*/ 1 h 165"/>
                <a:gd name="T18" fmla="*/ 49 w 95"/>
                <a:gd name="T19" fmla="*/ 8 h 165"/>
                <a:gd name="T20" fmla="*/ 17 w 95"/>
                <a:gd name="T21" fmla="*/ 1 h 165"/>
                <a:gd name="T22" fmla="*/ 14 w 95"/>
                <a:gd name="T23" fmla="*/ 0 h 165"/>
                <a:gd name="T24" fmla="*/ 12 w 95"/>
                <a:gd name="T25" fmla="*/ 6 h 165"/>
                <a:gd name="T26" fmla="*/ 12 w 95"/>
                <a:gd name="T27" fmla="*/ 77 h 165"/>
                <a:gd name="T28" fmla="*/ 15 w 95"/>
                <a:gd name="T29" fmla="*/ 83 h 165"/>
                <a:gd name="T30" fmla="*/ 18 w 95"/>
                <a:gd name="T31" fmla="*/ 81 h 165"/>
                <a:gd name="T32" fmla="*/ 49 w 95"/>
                <a:gd name="T33" fmla="*/ 64 h 165"/>
                <a:gd name="T34" fmla="*/ 70 w 95"/>
                <a:gd name="T35" fmla="*/ 80 h 165"/>
                <a:gd name="T36" fmla="*/ 74 w 95"/>
                <a:gd name="T37" fmla="*/ 110 h 165"/>
                <a:gd name="T38" fmla="*/ 68 w 95"/>
                <a:gd name="T39" fmla="*/ 142 h 165"/>
                <a:gd name="T40" fmla="*/ 43 w 95"/>
                <a:gd name="T41" fmla="*/ 158 h 165"/>
                <a:gd name="T42" fmla="*/ 7 w 95"/>
                <a:gd name="T43" fmla="*/ 131 h 165"/>
                <a:gd name="T44" fmla="*/ 12 w 95"/>
                <a:gd name="T45" fmla="*/ 132 h 165"/>
                <a:gd name="T46" fmla="*/ 24 w 95"/>
                <a:gd name="T47" fmla="*/ 120 h 165"/>
                <a:gd name="T48" fmla="*/ 12 w 95"/>
                <a:gd name="T49" fmla="*/ 108 h 165"/>
                <a:gd name="T50" fmla="*/ 0 w 95"/>
                <a:gd name="T51" fmla="*/ 121 h 165"/>
                <a:gd name="T52" fmla="*/ 43 w 95"/>
                <a:gd name="T53" fmla="*/ 165 h 165"/>
                <a:gd name="T54" fmla="*/ 95 w 95"/>
                <a:gd name="T55" fmla="*/ 11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65">
                  <a:moveTo>
                    <a:pt x="95" y="111"/>
                  </a:moveTo>
                  <a:lnTo>
                    <a:pt x="95" y="111"/>
                  </a:lnTo>
                  <a:cubicBezTo>
                    <a:pt x="95" y="83"/>
                    <a:pt x="76" y="59"/>
                    <a:pt x="50" y="59"/>
                  </a:cubicBezTo>
                  <a:cubicBezTo>
                    <a:pt x="38" y="59"/>
                    <a:pt x="28" y="63"/>
                    <a:pt x="19" y="71"/>
                  </a:cubicBezTo>
                  <a:lnTo>
                    <a:pt x="19" y="25"/>
                  </a:lnTo>
                  <a:cubicBezTo>
                    <a:pt x="24" y="26"/>
                    <a:pt x="32" y="28"/>
                    <a:pt x="40" y="28"/>
                  </a:cubicBezTo>
                  <a:cubicBezTo>
                    <a:pt x="69" y="28"/>
                    <a:pt x="86" y="6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ubicBezTo>
                    <a:pt x="83" y="0"/>
                    <a:pt x="83" y="0"/>
                    <a:pt x="82" y="1"/>
                  </a:cubicBezTo>
                  <a:cubicBezTo>
                    <a:pt x="77" y="3"/>
                    <a:pt x="65" y="8"/>
                    <a:pt x="49" y="8"/>
                  </a:cubicBezTo>
                  <a:cubicBezTo>
                    <a:pt x="40" y="8"/>
                    <a:pt x="29" y="6"/>
                    <a:pt x="17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2" y="2"/>
                    <a:pt x="12" y="6"/>
                  </a:cubicBezTo>
                  <a:lnTo>
                    <a:pt x="12" y="77"/>
                  </a:lnTo>
                  <a:cubicBezTo>
                    <a:pt x="12" y="81"/>
                    <a:pt x="12" y="83"/>
                    <a:pt x="15" y="83"/>
                  </a:cubicBezTo>
                  <a:cubicBezTo>
                    <a:pt x="17" y="83"/>
                    <a:pt x="18" y="82"/>
                    <a:pt x="18" y="81"/>
                  </a:cubicBezTo>
                  <a:cubicBezTo>
                    <a:pt x="21" y="77"/>
                    <a:pt x="30" y="64"/>
                    <a:pt x="49" y="64"/>
                  </a:cubicBezTo>
                  <a:cubicBezTo>
                    <a:pt x="62" y="64"/>
                    <a:pt x="68" y="75"/>
                    <a:pt x="70" y="80"/>
                  </a:cubicBezTo>
                  <a:cubicBezTo>
                    <a:pt x="73" y="88"/>
                    <a:pt x="74" y="98"/>
                    <a:pt x="74" y="110"/>
                  </a:cubicBezTo>
                  <a:cubicBezTo>
                    <a:pt x="74" y="118"/>
                    <a:pt x="74" y="132"/>
                    <a:pt x="68" y="142"/>
                  </a:cubicBezTo>
                  <a:cubicBezTo>
                    <a:pt x="62" y="152"/>
                    <a:pt x="54" y="158"/>
                    <a:pt x="43" y="158"/>
                  </a:cubicBezTo>
                  <a:cubicBezTo>
                    <a:pt x="25" y="158"/>
                    <a:pt x="12" y="145"/>
                    <a:pt x="7" y="131"/>
                  </a:cubicBezTo>
                  <a:cubicBezTo>
                    <a:pt x="8" y="131"/>
                    <a:pt x="9" y="132"/>
                    <a:pt x="12" y="132"/>
                  </a:cubicBezTo>
                  <a:cubicBezTo>
                    <a:pt x="19" y="132"/>
                    <a:pt x="24" y="126"/>
                    <a:pt x="24" y="120"/>
                  </a:cubicBezTo>
                  <a:cubicBezTo>
                    <a:pt x="24" y="114"/>
                    <a:pt x="19" y="108"/>
                    <a:pt x="12" y="108"/>
                  </a:cubicBezTo>
                  <a:cubicBezTo>
                    <a:pt x="8" y="108"/>
                    <a:pt x="0" y="110"/>
                    <a:pt x="0" y="121"/>
                  </a:cubicBezTo>
                  <a:cubicBezTo>
                    <a:pt x="0" y="141"/>
                    <a:pt x="16" y="165"/>
                    <a:pt x="43" y="165"/>
                  </a:cubicBezTo>
                  <a:cubicBezTo>
                    <a:pt x="71" y="165"/>
                    <a:pt x="95" y="142"/>
                    <a:pt x="95" y="1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3929" y="1968"/>
              <a:ext cx="61" cy="336"/>
            </a:xfrm>
            <a:custGeom>
              <a:avLst/>
              <a:gdLst>
                <a:gd name="T0" fmla="*/ 63 w 79"/>
                <a:gd name="T1" fmla="*/ 430 h 430"/>
                <a:gd name="T2" fmla="*/ 63 w 79"/>
                <a:gd name="T3" fmla="*/ 430 h 430"/>
                <a:gd name="T4" fmla="*/ 79 w 79"/>
                <a:gd name="T5" fmla="*/ 430 h 430"/>
                <a:gd name="T6" fmla="*/ 79 w 79"/>
                <a:gd name="T7" fmla="*/ 0 h 430"/>
                <a:gd name="T8" fmla="*/ 0 w 79"/>
                <a:gd name="T9" fmla="*/ 0 h 430"/>
                <a:gd name="T10" fmla="*/ 0 w 79"/>
                <a:gd name="T11" fmla="*/ 16 h 430"/>
                <a:gd name="T12" fmla="*/ 63 w 79"/>
                <a:gd name="T13" fmla="*/ 16 h 430"/>
                <a:gd name="T14" fmla="*/ 63 w 79"/>
                <a:gd name="T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63" y="430"/>
                  </a:moveTo>
                  <a:lnTo>
                    <a:pt x="63" y="430"/>
                  </a:lnTo>
                  <a:lnTo>
                    <a:pt x="79" y="43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3" y="16"/>
                  </a:lnTo>
                  <a:lnTo>
                    <a:pt x="63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929" y="2304"/>
              <a:ext cx="61" cy="336"/>
            </a:xfrm>
            <a:custGeom>
              <a:avLst/>
              <a:gdLst>
                <a:gd name="T0" fmla="*/ 63 w 79"/>
                <a:gd name="T1" fmla="*/ 414 h 430"/>
                <a:gd name="T2" fmla="*/ 63 w 79"/>
                <a:gd name="T3" fmla="*/ 414 h 430"/>
                <a:gd name="T4" fmla="*/ 0 w 79"/>
                <a:gd name="T5" fmla="*/ 414 h 430"/>
                <a:gd name="T6" fmla="*/ 0 w 79"/>
                <a:gd name="T7" fmla="*/ 430 h 430"/>
                <a:gd name="T8" fmla="*/ 79 w 79"/>
                <a:gd name="T9" fmla="*/ 430 h 430"/>
                <a:gd name="T10" fmla="*/ 79 w 79"/>
                <a:gd name="T11" fmla="*/ 0 h 430"/>
                <a:gd name="T12" fmla="*/ 63 w 79"/>
                <a:gd name="T13" fmla="*/ 0 h 430"/>
                <a:gd name="T14" fmla="*/ 63 w 79"/>
                <a:gd name="T15" fmla="*/ 41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30">
                  <a:moveTo>
                    <a:pt x="63" y="414"/>
                  </a:moveTo>
                  <a:lnTo>
                    <a:pt x="63" y="414"/>
                  </a:lnTo>
                  <a:lnTo>
                    <a:pt x="0" y="414"/>
                  </a:lnTo>
                  <a:lnTo>
                    <a:pt x="0" y="430"/>
                  </a:lnTo>
                  <a:lnTo>
                    <a:pt x="79" y="43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63" y="4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4212326" y="3066974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Matrix  (Rank 2)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211642" y="3048894"/>
            <a:ext cx="16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Rank 3 tensor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305983" y="1503927"/>
            <a:ext cx="2661807" cy="1563047"/>
            <a:chOff x="6305983" y="1503927"/>
            <a:chExt cx="2661807" cy="1563047"/>
          </a:xfrm>
        </p:grpSpPr>
        <p:pic>
          <p:nvPicPr>
            <p:cNvPr id="1026" name="Picture 2" descr="Calculus 3: Tensors (12 of 45) Tensor of Rank 3: The Triad (A 3rd Look) -  YouT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735" y="1516923"/>
              <a:ext cx="2600978" cy="146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492240" y="1503927"/>
              <a:ext cx="2294920" cy="186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305983" y="1503927"/>
              <a:ext cx="68065" cy="156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899725" y="1503927"/>
              <a:ext cx="68065" cy="156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4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Matrix-Vector </a:t>
            </a:r>
            <a:r>
              <a:rPr lang="en-US" altLang="zh-TW" b="1" dirty="0" smtClean="0"/>
              <a:t>Product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1.2)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7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Vectors and </a:t>
            </a:r>
            <a:r>
              <a:rPr lang="en-US" altLang="zh-TW" b="1" dirty="0" smtClean="0"/>
              <a:t>Matrices</a:t>
            </a:r>
            <a:br>
              <a:rPr lang="en-US" altLang="zh-TW" b="1" dirty="0" smtClean="0"/>
            </a:br>
            <a:r>
              <a:rPr lang="en-US" altLang="zh-TW" sz="3600" b="1" dirty="0" smtClean="0"/>
              <a:t>(Chapter 1.1)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7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05C35F4-C324-412D-BB90-EC23B8CD46BF}"/>
              </a:ext>
            </a:extLst>
          </p:cNvPr>
          <p:cNvSpPr/>
          <p:nvPr/>
        </p:nvSpPr>
        <p:spPr>
          <a:xfrm>
            <a:off x="2249835" y="5852856"/>
            <a:ext cx="1260898" cy="305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86D5F18F-927B-4662-8D7D-ABB9BAF3BFAC}"/>
              </a:ext>
            </a:extLst>
          </p:cNvPr>
          <p:cNvSpPr/>
          <p:nvPr/>
        </p:nvSpPr>
        <p:spPr>
          <a:xfrm>
            <a:off x="2249835" y="5478885"/>
            <a:ext cx="1260898" cy="305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09" y="2807451"/>
            <a:ext cx="461010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括弧 11"/>
          <p:cNvSpPr/>
          <p:nvPr/>
        </p:nvSpPr>
        <p:spPr>
          <a:xfrm>
            <a:off x="1768066" y="2614966"/>
            <a:ext cx="226517" cy="217566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中括弧 12"/>
          <p:cNvSpPr/>
          <p:nvPr/>
        </p:nvSpPr>
        <p:spPr>
          <a:xfrm>
            <a:off x="6699001" y="2695591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27804" y="39977"/>
            <a:ext cx="407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Matrix-Vector Product</a:t>
            </a:r>
            <a:endParaRPr lang="zh-TW" altLang="en-US" sz="3200" b="1" i="1" u="sng" dirty="0"/>
          </a:p>
        </p:txBody>
      </p:sp>
      <p:sp>
        <p:nvSpPr>
          <p:cNvPr id="2" name="矩形 1"/>
          <p:cNvSpPr/>
          <p:nvPr/>
        </p:nvSpPr>
        <p:spPr>
          <a:xfrm>
            <a:off x="1871826" y="763671"/>
            <a:ext cx="3183056" cy="3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35847" y="2775960"/>
            <a:ext cx="4460424" cy="37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871826" y="1173798"/>
            <a:ext cx="3183056" cy="3786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135847" y="3186087"/>
            <a:ext cx="4460424" cy="3786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871826" y="2020573"/>
            <a:ext cx="3183056" cy="37863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116580" y="4300140"/>
            <a:ext cx="4460424" cy="37863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1112B0E-F04C-4BC1-8785-943933423D7E}"/>
              </a:ext>
            </a:extLst>
          </p:cNvPr>
          <p:cNvCxnSpPr/>
          <p:nvPr/>
        </p:nvCxnSpPr>
        <p:spPr>
          <a:xfrm>
            <a:off x="-358816" y="5023411"/>
            <a:ext cx="9931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116771D-6EAD-45FC-AD4C-EFDB570678CC}"/>
                  </a:ext>
                </a:extLst>
              </p:cNvPr>
              <p:cNvSpPr txBox="1"/>
              <p:nvPr/>
            </p:nvSpPr>
            <p:spPr>
              <a:xfrm>
                <a:off x="1556214" y="5495422"/>
                <a:ext cx="2026260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116771D-6EAD-45FC-AD4C-EFDB57067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14" y="5495422"/>
                <a:ext cx="2026260" cy="657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C98D1B2-4623-4AC2-9897-099674595D6B}"/>
                  </a:ext>
                </a:extLst>
              </p:cNvPr>
              <p:cNvSpPr txBox="1"/>
              <p:nvPr/>
            </p:nvSpPr>
            <p:spPr>
              <a:xfrm>
                <a:off x="4041888" y="5335763"/>
                <a:ext cx="104650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C98D1B2-4623-4AC2-9897-099674595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88" y="5335763"/>
                <a:ext cx="1046505" cy="9766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273628D-AAF7-4AB6-8D26-BB31AA84209A}"/>
                  </a:ext>
                </a:extLst>
              </p:cNvPr>
              <p:cNvSpPr txBox="1"/>
              <p:nvPr/>
            </p:nvSpPr>
            <p:spPr>
              <a:xfrm>
                <a:off x="5619548" y="5480891"/>
                <a:ext cx="138800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273628D-AAF7-4AB6-8D26-BB31AA84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48" y="5480891"/>
                <a:ext cx="1388009" cy="613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035E0F4E-B3A0-48F0-80FB-CE8A6F215A5D}"/>
              </a:ext>
            </a:extLst>
          </p:cNvPr>
          <p:cNvSpPr/>
          <p:nvPr/>
        </p:nvSpPr>
        <p:spPr>
          <a:xfrm>
            <a:off x="6484602" y="5510444"/>
            <a:ext cx="374464" cy="29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6B7C210-722A-473B-8385-07EF78A05210}"/>
              </a:ext>
            </a:extLst>
          </p:cNvPr>
          <p:cNvSpPr/>
          <p:nvPr/>
        </p:nvSpPr>
        <p:spPr>
          <a:xfrm>
            <a:off x="6484602" y="5852856"/>
            <a:ext cx="374464" cy="57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96CB600-858E-4CB3-8873-5D9876EBBD73}"/>
              </a:ext>
            </a:extLst>
          </p:cNvPr>
          <p:cNvSpPr txBox="1"/>
          <p:nvPr/>
        </p:nvSpPr>
        <p:spPr>
          <a:xfrm>
            <a:off x="6981063" y="2734445"/>
            <a:ext cx="216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Dot Product</a:t>
            </a:r>
            <a:endParaRPr lang="en-US" altLang="zh-TW" sz="2400" dirty="0"/>
          </a:p>
          <a:p>
            <a:r>
              <a:rPr lang="en-US" altLang="zh-TW" sz="2400" dirty="0"/>
              <a:t>with Row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4862990" y="1994656"/>
            <a:ext cx="136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 </a:t>
            </a:r>
            <a:r>
              <a:rPr lang="en-US" altLang="zh-TW" sz="2000" dirty="0"/>
              <a:t>X </a:t>
            </a:r>
            <a:r>
              <a:rPr lang="en-US" altLang="zh-TW" sz="2000" dirty="0" smtClean="0"/>
              <a:t>n</a:t>
            </a:r>
            <a:endParaRPr lang="zh-TW" altLang="en-US" sz="20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6577004" y="2008142"/>
            <a:ext cx="136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n </a:t>
            </a:r>
            <a:r>
              <a:rPr lang="en-US" altLang="zh-TW" sz="2000" dirty="0"/>
              <a:t>X 1</a:t>
            </a:r>
            <a:endParaRPr lang="zh-TW" altLang="en-US" sz="20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A0E83E6-5C8D-4F8B-A255-40CC0188FC60}"/>
              </a:ext>
            </a:extLst>
          </p:cNvPr>
          <p:cNvSpPr txBox="1"/>
          <p:nvPr/>
        </p:nvSpPr>
        <p:spPr>
          <a:xfrm>
            <a:off x="6596271" y="4393755"/>
            <a:ext cx="136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 </a:t>
            </a:r>
            <a:r>
              <a:rPr lang="en-US" altLang="zh-TW" sz="2000" dirty="0"/>
              <a:t>X 1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12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" grpId="0"/>
      <p:bldP spid="18" grpId="0"/>
      <p:bldP spid="19" grpId="0"/>
      <p:bldP spid="47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8D564D2-EBF3-429E-B52A-85B4696781AF}"/>
              </a:ext>
            </a:extLst>
          </p:cNvPr>
          <p:cNvSpPr/>
          <p:nvPr/>
        </p:nvSpPr>
        <p:spPr>
          <a:xfrm>
            <a:off x="6266882" y="728461"/>
            <a:ext cx="688826" cy="453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CA3700A-D4F0-4515-8192-76981F0050B2}"/>
              </a:ext>
            </a:extLst>
          </p:cNvPr>
          <p:cNvSpPr/>
          <p:nvPr/>
        </p:nvSpPr>
        <p:spPr>
          <a:xfrm>
            <a:off x="6289765" y="1194081"/>
            <a:ext cx="688826" cy="3343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45CD5D65-5B15-42DB-8938-5CA0A334FB7F}"/>
              </a:ext>
            </a:extLst>
          </p:cNvPr>
          <p:cNvSpPr/>
          <p:nvPr/>
        </p:nvSpPr>
        <p:spPr>
          <a:xfrm>
            <a:off x="6292237" y="2036030"/>
            <a:ext cx="688826" cy="391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1668A1E-AD79-4C6F-B052-869C6FF929EC}"/>
              </a:ext>
            </a:extLst>
          </p:cNvPr>
          <p:cNvSpPr/>
          <p:nvPr/>
        </p:nvSpPr>
        <p:spPr>
          <a:xfrm>
            <a:off x="2731701" y="676014"/>
            <a:ext cx="688826" cy="1775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85E80A37-956C-4A50-86E5-91FFC88B6EF7}"/>
              </a:ext>
            </a:extLst>
          </p:cNvPr>
          <p:cNvSpPr/>
          <p:nvPr/>
        </p:nvSpPr>
        <p:spPr>
          <a:xfrm>
            <a:off x="4366645" y="676013"/>
            <a:ext cx="688826" cy="1775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633C908C-5F5D-4034-B50A-7C30E432D8EF}"/>
              </a:ext>
            </a:extLst>
          </p:cNvPr>
          <p:cNvSpPr/>
          <p:nvPr/>
        </p:nvSpPr>
        <p:spPr>
          <a:xfrm>
            <a:off x="1838794" y="685455"/>
            <a:ext cx="688826" cy="1775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684B1D6-CE24-492B-836B-E921FF314CE9}"/>
                  </a:ext>
                </a:extLst>
              </p:cNvPr>
              <p:cNvSpPr txBox="1"/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684B1D6-CE24-492B-836B-E921FF31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0" y="780296"/>
                <a:ext cx="4328301" cy="15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D84D5789-D5C5-4D79-9F98-508B88C486F8}"/>
                  </a:ext>
                </a:extLst>
              </p:cNvPr>
              <p:cNvSpPr txBox="1"/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D84D5789-D5C5-4D79-9F98-508B88C48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93" y="780296"/>
                <a:ext cx="1429815" cy="1587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>
            <a:extLst>
              <a:ext uri="{FF2B5EF4-FFF2-40B4-BE49-F238E27FC236}">
                <a16:creationId xmlns:a16="http://schemas.microsoft.com/office/drawing/2014/main" id="{D276588D-11B4-4471-8820-EF00A1C6A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09" y="2807451"/>
            <a:ext cx="461010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3F45034-2F7A-4677-A1B8-E40EA7C44041}"/>
                  </a:ext>
                </a:extLst>
              </p:cNvPr>
              <p:cNvSpPr txBox="1"/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3F45034-2F7A-4677-A1B8-E40EA7C44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9" y="3487358"/>
                <a:ext cx="87851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中括弧 20">
            <a:extLst>
              <a:ext uri="{FF2B5EF4-FFF2-40B4-BE49-F238E27FC236}">
                <a16:creationId xmlns:a16="http://schemas.microsoft.com/office/drawing/2014/main" id="{0416F752-7323-4B5C-B351-91A28BE80542}"/>
              </a:ext>
            </a:extLst>
          </p:cNvPr>
          <p:cNvSpPr/>
          <p:nvPr/>
        </p:nvSpPr>
        <p:spPr>
          <a:xfrm>
            <a:off x="1768066" y="2614966"/>
            <a:ext cx="226517" cy="217566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右中括弧 24">
            <a:extLst>
              <a:ext uri="{FF2B5EF4-FFF2-40B4-BE49-F238E27FC236}">
                <a16:creationId xmlns:a16="http://schemas.microsoft.com/office/drawing/2014/main" id="{E9359315-CFC4-4216-9C50-8F4D91C5ECD0}"/>
              </a:ext>
            </a:extLst>
          </p:cNvPr>
          <p:cNvSpPr/>
          <p:nvPr/>
        </p:nvSpPr>
        <p:spPr>
          <a:xfrm>
            <a:off x="6699001" y="2695591"/>
            <a:ext cx="160065" cy="2063809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D1C5AEC-0D12-4FD2-9340-C117F9E48B18}"/>
                  </a:ext>
                </a:extLst>
              </p:cNvPr>
              <p:cNvSpPr txBox="1"/>
              <p:nvPr/>
            </p:nvSpPr>
            <p:spPr>
              <a:xfrm>
                <a:off x="1368443" y="4913308"/>
                <a:ext cx="5995231" cy="1140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D1C5AEC-0D12-4FD2-9340-C117F9E4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43" y="4913308"/>
                <a:ext cx="5995231" cy="1140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E5716B22-47A4-43E6-84A2-491A54204307}"/>
              </a:ext>
            </a:extLst>
          </p:cNvPr>
          <p:cNvSpPr/>
          <p:nvPr/>
        </p:nvSpPr>
        <p:spPr>
          <a:xfrm>
            <a:off x="1774776" y="4799374"/>
            <a:ext cx="1420873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78F4DB4-6A58-4A44-AC33-3C1C739B74A2}"/>
              </a:ext>
            </a:extLst>
          </p:cNvPr>
          <p:cNvSpPr/>
          <p:nvPr/>
        </p:nvSpPr>
        <p:spPr>
          <a:xfrm>
            <a:off x="3148352" y="4864167"/>
            <a:ext cx="1709843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F8257FF-2A63-41FF-8661-E7719247632C}"/>
              </a:ext>
            </a:extLst>
          </p:cNvPr>
          <p:cNvSpPr/>
          <p:nvPr/>
        </p:nvSpPr>
        <p:spPr>
          <a:xfrm>
            <a:off x="4925860" y="4880937"/>
            <a:ext cx="2559157" cy="13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0CC4CBE-8F98-4ABB-9450-3C5832FCAF4B}"/>
              </a:ext>
            </a:extLst>
          </p:cNvPr>
          <p:cNvSpPr txBox="1"/>
          <p:nvPr/>
        </p:nvSpPr>
        <p:spPr>
          <a:xfrm>
            <a:off x="5055471" y="6101089"/>
            <a:ext cx="350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Weighted sum of Columns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BA77DE1-E76B-4EFE-B4C3-87DF04C9F6E7}"/>
              </a:ext>
            </a:extLst>
          </p:cNvPr>
          <p:cNvSpPr txBox="1"/>
          <p:nvPr/>
        </p:nvSpPr>
        <p:spPr>
          <a:xfrm>
            <a:off x="6981063" y="2734445"/>
            <a:ext cx="216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Dot </a:t>
            </a:r>
            <a:r>
              <a:rPr lang="en-US" altLang="zh-TW" sz="2400" dirty="0"/>
              <a:t>Product</a:t>
            </a:r>
          </a:p>
          <a:p>
            <a:r>
              <a:rPr lang="en-US" altLang="zh-TW" sz="2400" dirty="0"/>
              <a:t>with Row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15B48F8-ABE4-4171-BC20-7ECFF83CD729}"/>
              </a:ext>
            </a:extLst>
          </p:cNvPr>
          <p:cNvSpPr txBox="1"/>
          <p:nvPr/>
        </p:nvSpPr>
        <p:spPr>
          <a:xfrm>
            <a:off x="227804" y="39977"/>
            <a:ext cx="407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Matrix-Vector Product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5621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36" grpId="0" animBg="1"/>
      <p:bldP spid="37" grpId="0" animBg="1"/>
      <p:bldP spid="35" grpId="0" animBg="1"/>
      <p:bldP spid="32" grpId="0" animBg="1"/>
      <p:bldP spid="33" grpId="0" animBg="1"/>
      <p:bldP spid="34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AFC4DA7-C030-415E-8026-2F2719E0AF6A}"/>
              </a:ext>
            </a:extLst>
          </p:cNvPr>
          <p:cNvSpPr/>
          <p:nvPr/>
        </p:nvSpPr>
        <p:spPr>
          <a:xfrm>
            <a:off x="1449801" y="2462063"/>
            <a:ext cx="1691868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7087210-5F6F-4774-973F-F8C819382BF0}"/>
              </a:ext>
            </a:extLst>
          </p:cNvPr>
          <p:cNvGrpSpPr/>
          <p:nvPr/>
        </p:nvGrpSpPr>
        <p:grpSpPr>
          <a:xfrm>
            <a:off x="249087" y="2358288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2FFAF31B-7039-46D0-B019-58B3A7CE57D5}"/>
                    </a:ext>
                  </a:extLst>
                </p:cNvPr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9" name="文字方塊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10000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BDC52286-AD36-43EC-B7EC-28D162B457EB}"/>
                    </a:ext>
                  </a:extLst>
                </p:cNvPr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0" name="文字方塊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9836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9BC2D593-2586-406D-A22E-F01EEF7C3BCA}"/>
                    </a:ext>
                  </a:extLst>
                </p:cNvPr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l="-9231" r="-3077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AA833B3-0D33-4CCB-B1EC-F9DAFCBF2658}"/>
                </a:ext>
              </a:extLst>
            </p:cNvPr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CF264A3-14B1-4DE2-9215-0273286599A4}"/>
              </a:ext>
            </a:extLst>
          </p:cNvPr>
          <p:cNvCxnSpPr/>
          <p:nvPr/>
        </p:nvCxnSpPr>
        <p:spPr>
          <a:xfrm>
            <a:off x="729801" y="2620484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E9DF60A-D8A6-46CD-8830-BD5B86AC419F}"/>
              </a:ext>
            </a:extLst>
          </p:cNvPr>
          <p:cNvCxnSpPr/>
          <p:nvPr/>
        </p:nvCxnSpPr>
        <p:spPr>
          <a:xfrm>
            <a:off x="729801" y="3075354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100C0BA-9D9A-455A-9473-ED20D1D1A7F9}"/>
              </a:ext>
            </a:extLst>
          </p:cNvPr>
          <p:cNvCxnSpPr/>
          <p:nvPr/>
        </p:nvCxnSpPr>
        <p:spPr>
          <a:xfrm>
            <a:off x="729801" y="3988527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94F6621-33C5-49D0-B55B-5FD2876A1787}"/>
              </a:ext>
            </a:extLst>
          </p:cNvPr>
          <p:cNvGrpSpPr/>
          <p:nvPr/>
        </p:nvGrpSpPr>
        <p:grpSpPr>
          <a:xfrm>
            <a:off x="3169395" y="2473547"/>
            <a:ext cx="5677253" cy="1593323"/>
            <a:chOff x="3135092" y="4412160"/>
            <a:chExt cx="5677253" cy="1593323"/>
          </a:xfrm>
        </p:grpSpPr>
        <p:pic>
          <p:nvPicPr>
            <p:cNvPr id="14" name="Picture 3" descr="latex-image-1.pdf">
              <a:extLst>
                <a:ext uri="{FF2B5EF4-FFF2-40B4-BE49-F238E27FC236}">
                  <a16:creationId xmlns:a16="http://schemas.microsoft.com/office/drawing/2014/main" id="{C2A3EB6B-C727-4191-AA8D-FAF39129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758" y="4412160"/>
              <a:ext cx="5255587" cy="1593323"/>
            </a:xfrm>
            <a:prstGeom prst="rect">
              <a:avLst/>
            </a:prstGeom>
          </p:spPr>
        </p:pic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C7F339D9-C26A-47AB-B8F5-73FBECAC32D6}"/>
                </a:ext>
              </a:extLst>
            </p:cNvPr>
            <p:cNvCxnSpPr/>
            <p:nvPr/>
          </p:nvCxnSpPr>
          <p:spPr>
            <a:xfrm>
              <a:off x="3135092" y="455909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8E949B9C-1F92-4C84-BBEB-B2B1EBFFDA50}"/>
                </a:ext>
              </a:extLst>
            </p:cNvPr>
            <p:cNvCxnSpPr/>
            <p:nvPr/>
          </p:nvCxnSpPr>
          <p:spPr>
            <a:xfrm>
              <a:off x="3135092" y="5013967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CD2E1A25-247B-4AAA-B868-290D116A9772}"/>
                </a:ext>
              </a:extLst>
            </p:cNvPr>
            <p:cNvCxnSpPr/>
            <p:nvPr/>
          </p:nvCxnSpPr>
          <p:spPr>
            <a:xfrm>
              <a:off x="3135092" y="5927140"/>
              <a:ext cx="36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1A7704-D31B-4C89-8943-D200A2C0BF79}"/>
                  </a:ext>
                </a:extLst>
              </p:cNvPr>
              <p:cNvSpPr txBox="1"/>
              <p:nvPr/>
            </p:nvSpPr>
            <p:spPr>
              <a:xfrm>
                <a:off x="5345886" y="4244169"/>
                <a:ext cx="583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1A7704-D31B-4C89-8943-D200A2C0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86" y="4244169"/>
                <a:ext cx="583108" cy="49244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32B40E5A-A8B3-4D41-88DB-118A0EBE10BF}"/>
              </a:ext>
            </a:extLst>
          </p:cNvPr>
          <p:cNvSpPr/>
          <p:nvPr/>
        </p:nvSpPr>
        <p:spPr>
          <a:xfrm>
            <a:off x="3557121" y="2423961"/>
            <a:ext cx="4160638" cy="17706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2C86AC-9865-4506-B1BE-1F9FCDB38911}"/>
                  </a:ext>
                </a:extLst>
              </p:cNvPr>
              <p:cNvSpPr txBox="1"/>
              <p:nvPr/>
            </p:nvSpPr>
            <p:spPr>
              <a:xfrm>
                <a:off x="1449801" y="335475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2C86AC-9865-4506-B1BE-1F9FCDB38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1" y="335475"/>
                <a:ext cx="4328301" cy="158742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A865D90-1F4F-4E87-A6D8-377D33522E72}"/>
                  </a:ext>
                </a:extLst>
              </p:cNvPr>
              <p:cNvSpPr txBox="1"/>
              <p:nvPr/>
            </p:nvSpPr>
            <p:spPr>
              <a:xfrm>
                <a:off x="6072164" y="335475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A865D90-1F4F-4E87-A6D8-377D3352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64" y="335475"/>
                <a:ext cx="1429815" cy="158742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06B3816-17B7-4BB9-892E-EA656871717A}"/>
                  </a:ext>
                </a:extLst>
              </p:cNvPr>
              <p:cNvSpPr txBox="1"/>
              <p:nvPr/>
            </p:nvSpPr>
            <p:spPr>
              <a:xfrm>
                <a:off x="1449801" y="6057646"/>
                <a:ext cx="6213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The matrix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 represents the system.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06B3816-17B7-4BB9-892E-EA656871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1" y="6057646"/>
                <a:ext cx="6213342" cy="523220"/>
              </a:xfrm>
              <a:prstGeom prst="rect">
                <a:avLst/>
              </a:prstGeom>
              <a:blipFill>
                <a:blip r:embed="rId4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向右箭號 11">
            <a:extLst>
              <a:ext uri="{FF2B5EF4-FFF2-40B4-BE49-F238E27FC236}">
                <a16:creationId xmlns:a16="http://schemas.microsoft.com/office/drawing/2014/main" id="{A414C760-25FA-4915-B06A-5E579C9503D2}"/>
              </a:ext>
            </a:extLst>
          </p:cNvPr>
          <p:cNvSpPr/>
          <p:nvPr/>
        </p:nvSpPr>
        <p:spPr>
          <a:xfrm>
            <a:off x="2651708" y="5315589"/>
            <a:ext cx="731520" cy="448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12">
            <a:extLst>
              <a:ext uri="{FF2B5EF4-FFF2-40B4-BE49-F238E27FC236}">
                <a16:creationId xmlns:a16="http://schemas.microsoft.com/office/drawing/2014/main" id="{4FE8A754-A83F-41A0-AF4D-DA353889DAF0}"/>
              </a:ext>
            </a:extLst>
          </p:cNvPr>
          <p:cNvSpPr/>
          <p:nvPr/>
        </p:nvSpPr>
        <p:spPr>
          <a:xfrm>
            <a:off x="5217356" y="5315589"/>
            <a:ext cx="731520" cy="44888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16DCC31-D46F-4C65-953A-AD91DD1712E6}"/>
                  </a:ext>
                </a:extLst>
              </p:cNvPr>
              <p:cNvSpPr txBox="1"/>
              <p:nvPr/>
            </p:nvSpPr>
            <p:spPr>
              <a:xfrm>
                <a:off x="2157375" y="5272032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16DCC31-D46F-4C65-953A-AD91DD171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75" y="5272032"/>
                <a:ext cx="323422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id="{A81821B9-6B96-4C62-B1E8-D175A362A9FE}"/>
              </a:ext>
            </a:extLst>
          </p:cNvPr>
          <p:cNvSpPr/>
          <p:nvPr/>
        </p:nvSpPr>
        <p:spPr>
          <a:xfrm>
            <a:off x="3445157" y="4978860"/>
            <a:ext cx="1691868" cy="10787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EF85602-A70E-4870-9C19-8526EFD379BC}"/>
                  </a:ext>
                </a:extLst>
              </p:cNvPr>
              <p:cNvSpPr txBox="1"/>
              <p:nvPr/>
            </p:nvSpPr>
            <p:spPr>
              <a:xfrm>
                <a:off x="5583116" y="5293810"/>
                <a:ext cx="2219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EF85602-A70E-4870-9C19-8526EFD3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116" y="5293810"/>
                <a:ext cx="2219200" cy="492443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6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/>
      <p:bldP spid="27" grpId="0"/>
      <p:bldP spid="28" grpId="0" animBg="1"/>
      <p:bldP spid="29" grpId="0" animBg="1"/>
      <p:bldP spid="31" grpId="0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06" y="3217531"/>
            <a:ext cx="5255587" cy="15933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12060" y="729437"/>
            <a:ext cx="2719880" cy="1618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Linear</a:t>
            </a:r>
          </a:p>
          <a:p>
            <a:pPr algn="ctr"/>
            <a:r>
              <a:rPr lang="en-US" altLang="zh-TW" sz="2800" dirty="0"/>
              <a:t>System</a:t>
            </a:r>
            <a:endParaRPr lang="zh-TW" altLang="en-US" sz="28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011346" y="625662"/>
            <a:ext cx="480714" cy="1711130"/>
            <a:chOff x="1704974" y="4729579"/>
            <a:chExt cx="480714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729579"/>
                  <a:ext cx="36490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667" r="-8333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5158204"/>
                  <a:ext cx="3720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4" y="6071377"/>
                  <a:ext cx="39190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938" r="-3125" b="-81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 rot="5400000">
              <a:off x="1650056" y="566079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……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696832" y="683270"/>
            <a:ext cx="513057" cy="1711130"/>
            <a:chOff x="6725667" y="4729579"/>
            <a:chExt cx="513057" cy="1711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8" y="4729579"/>
                  <a:ext cx="36138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000" r="-5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5158204"/>
                  <a:ext cx="36849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9672" r="-4918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667" y="6071377"/>
                  <a:ext cx="45249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000" r="-1333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字方塊 14"/>
            <p:cNvSpPr txBox="1"/>
            <p:nvPr/>
          </p:nvSpPr>
          <p:spPr>
            <a:xfrm rot="5400000">
              <a:off x="6703092" y="562573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B050"/>
                  </a:solidFill>
                </a:rPr>
                <a:t>……</a:t>
              </a:r>
              <a:endParaRPr lang="zh-TW" alt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7" name="直線單箭頭接點 16"/>
          <p:cNvCxnSpPr/>
          <p:nvPr/>
        </p:nvCxnSpPr>
        <p:spPr>
          <a:xfrm>
            <a:off x="2492060" y="887858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492060" y="1342728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492060" y="2255901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5931940" y="868205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931940" y="1323075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931940" y="2236248"/>
            <a:ext cx="7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箭號: 上-下雙向 23">
            <a:extLst>
              <a:ext uri="{FF2B5EF4-FFF2-40B4-BE49-F238E27FC236}">
                <a16:creationId xmlns:a16="http://schemas.microsoft.com/office/drawing/2014/main" id="{6D4FF05A-0617-4DAB-BEAD-8C293509B361}"/>
              </a:ext>
            </a:extLst>
          </p:cNvPr>
          <p:cNvSpPr/>
          <p:nvPr/>
        </p:nvSpPr>
        <p:spPr>
          <a:xfrm>
            <a:off x="4294207" y="2394668"/>
            <a:ext cx="555585" cy="73888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上-下雙向 31">
            <a:extLst>
              <a:ext uri="{FF2B5EF4-FFF2-40B4-BE49-F238E27FC236}">
                <a16:creationId xmlns:a16="http://schemas.microsoft.com/office/drawing/2014/main" id="{F74868B7-A895-492C-9ABF-603027317157}"/>
              </a:ext>
            </a:extLst>
          </p:cNvPr>
          <p:cNvSpPr/>
          <p:nvPr/>
        </p:nvSpPr>
        <p:spPr>
          <a:xfrm>
            <a:off x="4305782" y="4869854"/>
            <a:ext cx="555585" cy="73888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5C0AB888-AE64-4012-B4FE-EB238E92E1F5}"/>
              </a:ext>
            </a:extLst>
          </p:cNvPr>
          <p:cNvGrpSpPr/>
          <p:nvPr/>
        </p:nvGrpSpPr>
        <p:grpSpPr>
          <a:xfrm>
            <a:off x="2082396" y="5705039"/>
            <a:ext cx="4650730" cy="461665"/>
            <a:chOff x="2046921" y="4000366"/>
            <a:chExt cx="4650730" cy="461665"/>
          </a:xfrm>
        </p:grpSpPr>
        <p:pic>
          <p:nvPicPr>
            <p:cNvPr id="34" name="圖片 5">
              <a:extLst>
                <a:ext uri="{FF2B5EF4-FFF2-40B4-BE49-F238E27FC236}">
                  <a16:creationId xmlns:a16="http://schemas.microsoft.com/office/drawing/2014/main" id="{A5B012A0-0990-4B07-B801-BAD22F2783E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37" y="4034143"/>
              <a:ext cx="1443514" cy="323374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1E46C52B-EA7B-4A64-AC46-F70F73E00422}"/>
                </a:ext>
              </a:extLst>
            </p:cNvPr>
            <p:cNvSpPr txBox="1"/>
            <p:nvPr/>
          </p:nvSpPr>
          <p:spPr>
            <a:xfrm>
              <a:off x="2046921" y="4000366"/>
              <a:ext cx="2969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Matrix-vector product: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2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Properties of </a:t>
            </a:r>
            <a:br>
              <a:rPr lang="en-US" altLang="zh-TW" b="1" dirty="0"/>
            </a:br>
            <a:r>
              <a:rPr lang="en-US" altLang="zh-TW" b="1" dirty="0"/>
              <a:t>Matrix-Vector </a:t>
            </a:r>
            <a:r>
              <a:rPr lang="en-US" altLang="zh-TW" b="1" dirty="0" smtClean="0"/>
              <a:t>Product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1.2) 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1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Matrix-vector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sizes of matrix and vector should match.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30984" y="2832245"/>
                <a:ext cx="2916504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84" y="2832245"/>
                <a:ext cx="2916504" cy="11453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433556" y="2851041"/>
                <a:ext cx="147937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56" y="2851041"/>
                <a:ext cx="1479379" cy="715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91595" y="4617780"/>
                <a:ext cx="2180405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95" y="4617780"/>
                <a:ext cx="2180405" cy="11365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56868" y="4392366"/>
                <a:ext cx="2227148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A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altLang="zh-TW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68" y="4392366"/>
                <a:ext cx="2227148" cy="1587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8AD55F2-B371-42CB-B92F-652894C93F4F}"/>
              </a:ext>
            </a:extLst>
          </p:cNvPr>
          <p:cNvCxnSpPr/>
          <p:nvPr/>
        </p:nvCxnSpPr>
        <p:spPr>
          <a:xfrm flipH="1">
            <a:off x="4047488" y="3295650"/>
            <a:ext cx="120938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1EFD6C9-0091-4C97-AD22-D55863A0E5B7}"/>
              </a:ext>
            </a:extLst>
          </p:cNvPr>
          <p:cNvCxnSpPr>
            <a:cxnSpLocks/>
          </p:cNvCxnSpPr>
          <p:nvPr/>
        </p:nvCxnSpPr>
        <p:spPr>
          <a:xfrm flipH="1">
            <a:off x="4495800" y="3505465"/>
            <a:ext cx="837268" cy="94431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14C6446-AEE0-4B24-9E62-40E4C9D168CD}"/>
              </a:ext>
            </a:extLst>
          </p:cNvPr>
          <p:cNvCxnSpPr>
            <a:cxnSpLocks/>
          </p:cNvCxnSpPr>
          <p:nvPr/>
        </p:nvCxnSpPr>
        <p:spPr>
          <a:xfrm>
            <a:off x="5561668" y="3600450"/>
            <a:ext cx="0" cy="116205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3896806-F3AE-4291-A3D1-12E451B9DE31}"/>
              </a:ext>
            </a:extLst>
          </p:cNvPr>
          <p:cNvGrpSpPr/>
          <p:nvPr/>
        </p:nvGrpSpPr>
        <p:grpSpPr>
          <a:xfrm>
            <a:off x="4476517" y="3007802"/>
            <a:ext cx="437917" cy="558884"/>
            <a:chOff x="4476517" y="3007802"/>
            <a:chExt cx="437917" cy="558884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E33FD17-0AA1-43F3-910A-73F074D25280}"/>
                </a:ext>
              </a:extLst>
            </p:cNvPr>
            <p:cNvCxnSpPr/>
            <p:nvPr/>
          </p:nvCxnSpPr>
          <p:spPr>
            <a:xfrm>
              <a:off x="4495800" y="3028950"/>
              <a:ext cx="418634" cy="5377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84C74164-6826-4BBE-A456-FE8BC6E8D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6517" y="3007802"/>
              <a:ext cx="418634" cy="5377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86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Matrix-vector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and B are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matrices, </a:t>
                </a:r>
                <a:r>
                  <a:rPr lang="en-US" altLang="zh-TW" b="1" dirty="0"/>
                  <a:t>u</a:t>
                </a:r>
                <a:r>
                  <a:rPr lang="en-US" altLang="zh-TW" dirty="0"/>
                  <a:t> and </a:t>
                </a:r>
                <a:r>
                  <a:rPr lang="en-US" altLang="zh-TW" b="1" dirty="0"/>
                  <a:t>v</a:t>
                </a:r>
                <a:r>
                  <a:rPr lang="en-US" altLang="zh-TW" dirty="0"/>
                  <a:t> are vectors in </a:t>
                </a:r>
                <a:r>
                  <a:rPr lang="en-US" altLang="zh-TW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dirty="0"/>
                  <a:t>, and c is a scalar.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zh-TW" b="1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𝑐𝐴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zh-TW" b="1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zh-TW" b="1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b="1" dirty="0"/>
                  <a:t> </a:t>
                </a:r>
                <a:r>
                  <a:rPr lang="en-US" altLang="zh-TW" dirty="0"/>
                  <a:t>is the mx1 zero vector </a:t>
                </a:r>
              </a:p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𝑶𝒗</m:t>
                    </m:r>
                  </m:oMath>
                </a14:m>
                <a:r>
                  <a:rPr lang="en-US" altLang="zh-TW" dirty="0"/>
                  <a:t> is also the mx1 zero vector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zh-TW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381" r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/>
              <p:nvPr/>
            </p:nvSpPr>
            <p:spPr>
              <a:xfrm>
                <a:off x="6105202" y="3429000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02" y="3429000"/>
                <a:ext cx="1682705" cy="113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/>
              <p:nvPr/>
            </p:nvSpPr>
            <p:spPr>
              <a:xfrm>
                <a:off x="7787907" y="3428102"/>
                <a:ext cx="727443" cy="1141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07" y="3428102"/>
                <a:ext cx="727443" cy="1141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/>
              <p:nvPr/>
            </p:nvSpPr>
            <p:spPr>
              <a:xfrm>
                <a:off x="6692992" y="4802083"/>
                <a:ext cx="1094915" cy="1141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92" y="4802083"/>
                <a:ext cx="1094915" cy="1141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5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28650" y="4801965"/>
            <a:ext cx="6071408" cy="17246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Matrix-vector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and B are </a:t>
                </a:r>
                <a:r>
                  <a:rPr lang="en-US" altLang="zh-TW" dirty="0" err="1"/>
                  <a:t>mxn</a:t>
                </a:r>
                <a:r>
                  <a:rPr lang="en-US" altLang="zh-TW" dirty="0"/>
                  <a:t> matrices.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TW" dirty="0"/>
                  <a:t> for all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TW" dirty="0"/>
                  <a:t> in </a:t>
                </a:r>
                <a:r>
                  <a:rPr lang="en-US" altLang="zh-TW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dirty="0"/>
                  <a:t>. Is it true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/>
                  <a:t>?</a:t>
                </a:r>
              </a:p>
              <a:p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00368" y="2775929"/>
                <a:ext cx="6943263" cy="49667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the j-</a:t>
                </a:r>
                <a:r>
                  <a:rPr kumimoji="0" lang="en-US" altLang="zh-TW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standard vector in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 pitchFamily="66" charset="0"/>
                    <a:ea typeface="新細明體" panose="02020500000000000000" pitchFamily="18" charset="-120"/>
                    <a:cs typeface="Times New Roman" pitchFamily="18" charset="0"/>
                  </a:rPr>
                  <a:t>R</a:t>
                </a:r>
                <a:r>
                  <a:rPr kumimoji="0" lang="en-US" altLang="zh-TW" sz="2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新細明體" panose="02020500000000000000" pitchFamily="18" charset="-120"/>
                    <a:cs typeface="Times New Roman" pitchFamily="18" charset="0"/>
                  </a:rPr>
                  <a:t>n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68" y="2775929"/>
                <a:ext cx="6943263" cy="496674"/>
              </a:xfrm>
              <a:prstGeom prst="rect">
                <a:avLst/>
              </a:prstGeom>
              <a:blipFill>
                <a:blip r:embed="rId4"/>
                <a:stretch>
                  <a:fillRect t="-8434" b="-19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3686" y="3607450"/>
                <a:ext cx="120032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86" y="3607450"/>
                <a:ext cx="1200329" cy="976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91982" y="3607450"/>
                <a:ext cx="320517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82" y="3607450"/>
                <a:ext cx="3205173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997155" y="3911091"/>
                <a:ext cx="3917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+0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+⋯+0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155" y="3911091"/>
                <a:ext cx="3917867" cy="369332"/>
              </a:xfrm>
              <a:prstGeom prst="rect">
                <a:avLst/>
              </a:prstGeom>
              <a:blipFill>
                <a:blip r:embed="rId7"/>
                <a:stretch>
                  <a:fillRect l="-62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020626" y="4356528"/>
                <a:ext cx="7218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626" y="4356528"/>
                <a:ext cx="721801" cy="369332"/>
              </a:xfrm>
              <a:prstGeom prst="rect">
                <a:avLst/>
              </a:prstGeom>
              <a:blipFill>
                <a:blip r:embed="rId8"/>
                <a:stretch>
                  <a:fillRect l="-4237" r="-423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88160" y="4949564"/>
                <a:ext cx="1509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60" y="4949564"/>
                <a:ext cx="1509388" cy="369332"/>
              </a:xfrm>
              <a:prstGeom prst="rect">
                <a:avLst/>
              </a:prstGeom>
              <a:blipFill>
                <a:blip r:embed="rId9"/>
                <a:stretch>
                  <a:fillRect l="-4453" r="-161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5740" y="6036252"/>
                <a:ext cx="1142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40" y="6036252"/>
                <a:ext cx="1142236" cy="369332"/>
              </a:xfrm>
              <a:prstGeom prst="rect">
                <a:avLst/>
              </a:prstGeom>
              <a:blipFill>
                <a:blip r:embed="rId10"/>
                <a:stretch>
                  <a:fillRect l="-3743" r="-213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向下箭號 11"/>
          <p:cNvSpPr/>
          <p:nvPr/>
        </p:nvSpPr>
        <p:spPr>
          <a:xfrm>
            <a:off x="1379320" y="5392813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78877" y="4949564"/>
                <a:ext cx="1509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77" y="4949564"/>
                <a:ext cx="1509388" cy="369332"/>
              </a:xfrm>
              <a:prstGeom prst="rect">
                <a:avLst/>
              </a:prstGeom>
              <a:blipFill>
                <a:blip r:embed="rId11"/>
                <a:stretch>
                  <a:fillRect l="-4032" r="-121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68512" y="6036252"/>
                <a:ext cx="1142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2" y="6036252"/>
                <a:ext cx="1142236" cy="369332"/>
              </a:xfrm>
              <a:prstGeom prst="rect">
                <a:avLst/>
              </a:prstGeom>
              <a:blipFill>
                <a:blip r:embed="rId12"/>
                <a:stretch>
                  <a:fillRect l="-3723" r="-159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下箭號 14"/>
          <p:cNvSpPr/>
          <p:nvPr/>
        </p:nvSpPr>
        <p:spPr>
          <a:xfrm>
            <a:off x="3070037" y="5392813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80882" y="4909029"/>
                <a:ext cx="15318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82" y="4909029"/>
                <a:ext cx="1531830" cy="369332"/>
              </a:xfrm>
              <a:prstGeom prst="rect">
                <a:avLst/>
              </a:prstGeom>
              <a:blipFill>
                <a:blip r:embed="rId13"/>
                <a:stretch>
                  <a:fillRect l="-3984" r="-398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70517" y="5995717"/>
                <a:ext cx="11646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517" y="5995717"/>
                <a:ext cx="1164678" cy="369332"/>
              </a:xfrm>
              <a:prstGeom prst="rect">
                <a:avLst/>
              </a:prstGeom>
              <a:blipFill>
                <a:blip r:embed="rId14"/>
                <a:stretch>
                  <a:fillRect l="-3665" r="-524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下箭號 17"/>
          <p:cNvSpPr/>
          <p:nvPr/>
        </p:nvSpPr>
        <p:spPr>
          <a:xfrm>
            <a:off x="5472042" y="5352278"/>
            <a:ext cx="465513" cy="62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021387" y="5318896"/>
            <a:ext cx="82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537010" y="5520177"/>
                <a:ext cx="8779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10" y="5520177"/>
                <a:ext cx="877933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7639" r="-763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下箭號 21"/>
          <p:cNvSpPr/>
          <p:nvPr/>
        </p:nvSpPr>
        <p:spPr>
          <a:xfrm rot="16200000" flipH="1">
            <a:off x="6953138" y="5429540"/>
            <a:ext cx="465513" cy="565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188772C-BC0E-407C-A21A-872E42347626}"/>
              </a:ext>
            </a:extLst>
          </p:cNvPr>
          <p:cNvSpPr txBox="1"/>
          <p:nvPr/>
        </p:nvSpPr>
        <p:spPr>
          <a:xfrm>
            <a:off x="5830367" y="3478859"/>
            <a:ext cx="25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Column Aspect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7589D92-5A1C-40DD-94A3-334196C480DB}"/>
              </a:ext>
            </a:extLst>
          </p:cNvPr>
          <p:cNvSpPr txBox="1"/>
          <p:nvPr/>
        </p:nvSpPr>
        <p:spPr>
          <a:xfrm>
            <a:off x="486587" y="4216442"/>
            <a:ext cx="40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j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E0ACD17-E108-401F-BE8C-4A825614D674}"/>
              </a:ext>
            </a:extLst>
          </p:cNvPr>
          <p:cNvSpPr txBox="1"/>
          <p:nvPr/>
        </p:nvSpPr>
        <p:spPr>
          <a:xfrm>
            <a:off x="8657413" y="4536195"/>
            <a:ext cx="40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j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49B72BB-E5C2-4A1C-A1DD-2577D6ACE5C7}"/>
              </a:ext>
            </a:extLst>
          </p:cNvPr>
          <p:cNvCxnSpPr/>
          <p:nvPr/>
        </p:nvCxnSpPr>
        <p:spPr>
          <a:xfrm>
            <a:off x="7122655" y="2249714"/>
            <a:ext cx="7150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2A25B785-2740-40DE-82E2-A0C58D6ED5DE}"/>
              </a:ext>
            </a:extLst>
          </p:cNvPr>
          <p:cNvSpPr/>
          <p:nvPr/>
        </p:nvSpPr>
        <p:spPr>
          <a:xfrm>
            <a:off x="883732" y="4909029"/>
            <a:ext cx="5624552" cy="4432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 animBg="1"/>
      <p:bldP spid="23" grpId="0"/>
      <p:bldP spid="24" grpId="0"/>
      <p:bldP spid="26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Linear </a:t>
            </a:r>
            <a:r>
              <a:rPr lang="en-US" altLang="zh-TW" b="1" dirty="0" smtClean="0"/>
              <a:t>Combination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1.2) 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2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Given a vector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 linear combination of the vectors in the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zh-TW" altLang="en-US" sz="28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/>
                  <a:t>  </a:t>
                </a:r>
                <a:r>
                  <a:rPr lang="en-US" altLang="zh-TW" sz="2800" dirty="0"/>
                  <a:t>are scalars (coefficients of linear combination)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78807" y="4342965"/>
                <a:ext cx="359319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07" y="4342965"/>
                <a:ext cx="3593193" cy="708143"/>
              </a:xfrm>
              <a:prstGeom prst="rect">
                <a:avLst/>
              </a:prstGeom>
              <a:blipFill>
                <a:blip r:embed="rId4"/>
                <a:stretch>
                  <a:fillRect l="-2716" b="-1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78807" y="5186044"/>
                <a:ext cx="3296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coefficients: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−3,4,1</m:t>
                        </m:r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07" y="5186044"/>
                <a:ext cx="3296833" cy="461665"/>
              </a:xfrm>
              <a:prstGeom prst="rect">
                <a:avLst/>
              </a:prstGeom>
              <a:blipFill>
                <a:blip r:embed="rId5"/>
                <a:stretch>
                  <a:fillRect l="-296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F8DED5-E8E1-4D38-9D73-D83122727058}"/>
                  </a:ext>
                </a:extLst>
              </p:cNvPr>
              <p:cNvSpPr txBox="1"/>
              <p:nvPr/>
            </p:nvSpPr>
            <p:spPr>
              <a:xfrm>
                <a:off x="4747078" y="4342965"/>
                <a:ext cx="359319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DF8DED5-E8E1-4D38-9D73-D83122727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078" y="4342965"/>
                <a:ext cx="3593193" cy="70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B0CB1A5-E797-4233-80D5-53ABE7BA5D4D}"/>
                  </a:ext>
                </a:extLst>
              </p:cNvPr>
              <p:cNvSpPr txBox="1"/>
              <p:nvPr/>
            </p:nvSpPr>
            <p:spPr>
              <a:xfrm>
                <a:off x="7228436" y="5063990"/>
                <a:ext cx="1286914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B0CB1A5-E797-4233-80D5-53ABE7BA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436" y="5063990"/>
                <a:ext cx="1286914" cy="70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65BE75E4-103A-4CA0-A1FA-6431F13A5B02}"/>
              </a:ext>
            </a:extLst>
          </p:cNvPr>
          <p:cNvSpPr txBox="1"/>
          <p:nvPr/>
        </p:nvSpPr>
        <p:spPr>
          <a:xfrm>
            <a:off x="4309294" y="6047393"/>
            <a:ext cx="446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其實就是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weighted sum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啦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8" grpId="0"/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a vector?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18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Physics student</a:t>
            </a:r>
            <a:r>
              <a:rPr lang="en-US" altLang="zh-TW" dirty="0" smtClean="0"/>
              <a:t>:  Vectors have lengths and directions.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0000FF"/>
                </a:solidFill>
              </a:rPr>
              <a:t>Math student:  </a:t>
            </a:r>
            <a:r>
              <a:rPr lang="en-US" altLang="zh-TW" dirty="0" smtClean="0"/>
              <a:t>Vectors  satisfy a set of rules:</a:t>
            </a:r>
          </a:p>
          <a:p>
            <a:pPr marL="0" indent="0">
              <a:buNone/>
            </a:pPr>
            <a:r>
              <a:rPr lang="en-US" altLang="zh-TW" b="1" dirty="0" smtClean="0"/>
              <a:t>	u</a:t>
            </a:r>
            <a:r>
              <a:rPr lang="en-US" altLang="zh-TW" dirty="0" smtClean="0"/>
              <a:t> + v,  3u are vectors, </a:t>
            </a:r>
            <a:r>
              <a:rPr lang="en-US" altLang="zh-TW" b="1" dirty="0"/>
              <a:t>u</a:t>
            </a:r>
            <a:r>
              <a:rPr lang="en-US" altLang="zh-TW" dirty="0"/>
              <a:t> + </a:t>
            </a:r>
            <a:r>
              <a:rPr lang="en-US" altLang="zh-TW" b="1" dirty="0"/>
              <a:t>v</a:t>
            </a:r>
            <a:r>
              <a:rPr lang="en-US" altLang="zh-TW" dirty="0"/>
              <a:t> = </a:t>
            </a:r>
            <a:r>
              <a:rPr lang="en-US" altLang="zh-TW" b="1" dirty="0"/>
              <a:t>v</a:t>
            </a:r>
            <a:r>
              <a:rPr lang="en-US" altLang="zh-TW" dirty="0"/>
              <a:t> + </a:t>
            </a:r>
            <a:r>
              <a:rPr lang="en-US" altLang="zh-TW" b="1" dirty="0" smtClean="0"/>
              <a:t>u,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(</a:t>
            </a:r>
            <a:r>
              <a:rPr lang="en-US" altLang="zh-TW" b="1" dirty="0"/>
              <a:t>u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b="1" dirty="0"/>
              <a:t>v</a:t>
            </a:r>
            <a:r>
              <a:rPr lang="en-US" altLang="zh-TW" dirty="0"/>
              <a:t>) + </a:t>
            </a:r>
            <a:r>
              <a:rPr lang="en-US" altLang="zh-TW" b="1" dirty="0"/>
              <a:t>w</a:t>
            </a:r>
            <a:r>
              <a:rPr lang="en-US" altLang="zh-TW" dirty="0"/>
              <a:t> = </a:t>
            </a:r>
            <a:r>
              <a:rPr lang="en-US" altLang="zh-TW" b="1" dirty="0"/>
              <a:t>u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b="1" dirty="0"/>
              <a:t>v</a:t>
            </a:r>
            <a:r>
              <a:rPr lang="en-US" altLang="zh-TW" dirty="0"/>
              <a:t> + </a:t>
            </a:r>
            <a:r>
              <a:rPr lang="en-US" altLang="zh-TW" b="1" dirty="0"/>
              <a:t>w</a:t>
            </a:r>
            <a:r>
              <a:rPr lang="en-US" altLang="zh-TW" dirty="0" smtClean="0"/>
              <a:t>), …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0000FF"/>
                </a:solidFill>
              </a:rPr>
              <a:t>EE/CS student</a:t>
            </a:r>
            <a:r>
              <a:rPr lang="en-US" altLang="zh-TW" dirty="0" smtClean="0"/>
              <a:t>: A </a:t>
            </a:r>
            <a:r>
              <a:rPr lang="en-US" altLang="zh-TW" dirty="0"/>
              <a:t>vector </a:t>
            </a:r>
            <a:r>
              <a:rPr lang="en-US" altLang="zh-TW" b="1" dirty="0"/>
              <a:t>v</a:t>
            </a:r>
            <a:r>
              <a:rPr lang="en-US" altLang="zh-TW" dirty="0"/>
              <a:t> is a </a:t>
            </a:r>
            <a:r>
              <a:rPr lang="en-US" altLang="zh-TW" dirty="0" smtClean="0"/>
              <a:t>sequence </a:t>
            </a:r>
            <a:r>
              <a:rPr lang="en-US" altLang="zh-TW" dirty="0"/>
              <a:t>of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numbers</a:t>
            </a:r>
            <a:endParaRPr lang="en-US" altLang="zh-TW" dirty="0"/>
          </a:p>
        </p:txBody>
      </p:sp>
      <p:grpSp>
        <p:nvGrpSpPr>
          <p:cNvPr id="8" name="群組 7"/>
          <p:cNvGrpSpPr/>
          <p:nvPr/>
        </p:nvGrpSpPr>
        <p:grpSpPr>
          <a:xfrm>
            <a:off x="7083778" y="5395252"/>
            <a:ext cx="1129536" cy="1139414"/>
            <a:chOff x="1990877" y="2849599"/>
            <a:chExt cx="1129536" cy="1139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1990877" y="3171490"/>
              <a:ext cx="73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v </a:t>
              </a:r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>
            <a:off x="3336758" y="2894912"/>
            <a:ext cx="317086" cy="4199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 flipV="1">
            <a:off x="4029368" y="2802397"/>
            <a:ext cx="1017801" cy="381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7E7BE40-673F-4462-A3B7-FD31AAD1283E}"/>
              </a:ext>
            </a:extLst>
          </p:cNvPr>
          <p:cNvCxnSpPr>
            <a:cxnSpLocks/>
          </p:cNvCxnSpPr>
          <p:nvPr/>
        </p:nvCxnSpPr>
        <p:spPr>
          <a:xfrm>
            <a:off x="1848697" y="3071789"/>
            <a:ext cx="655009" cy="662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Aspect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8" y="1658086"/>
            <a:ext cx="5147249" cy="15523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25" y="5744075"/>
            <a:ext cx="822574" cy="4798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377314" y="5615818"/>
            <a:ext cx="1810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Combination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16700" y="4466121"/>
            <a:ext cx="190107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Vector set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38995" y="4384966"/>
            <a:ext cx="192964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coefficients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44384" y="1658086"/>
            <a:ext cx="585651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2486" y="1647157"/>
            <a:ext cx="49531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44626" y="1617405"/>
            <a:ext cx="44959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6700" y="3265084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00" y="3265084"/>
                <a:ext cx="4765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516778" y="3265084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78" y="3265084"/>
                <a:ext cx="47654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4926" y="3265084"/>
                <a:ext cx="4938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6" y="3265084"/>
                <a:ext cx="49385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07827" y="5782528"/>
                <a:ext cx="4257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27" y="5782528"/>
                <a:ext cx="425712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of Linear Equations vs. </a:t>
            </a:r>
            <a:br>
              <a:rPr lang="en-US" altLang="zh-TW" dirty="0"/>
            </a:br>
            <a:r>
              <a:rPr lang="en-US" altLang="zh-TW" dirty="0"/>
              <a:t>Linear Combination</a:t>
            </a:r>
            <a:endParaRPr lang="zh-TW" altLang="en-US" dirty="0"/>
          </a:p>
        </p:txBody>
      </p:sp>
      <p:pic>
        <p:nvPicPr>
          <p:cNvPr id="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2288443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89099" y="2297904"/>
            <a:ext cx="31095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-509504" y="3770951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  <a:blipFill>
                <a:blip r:embed="rId6"/>
                <a:stretch>
                  <a:fillRect l="-2935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上-下雙向箭號 9"/>
          <p:cNvSpPr/>
          <p:nvPr/>
        </p:nvSpPr>
        <p:spPr>
          <a:xfrm>
            <a:off x="6127040" y="3380231"/>
            <a:ext cx="457200" cy="11801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743896" y="3554783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Same question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89099" y="2842845"/>
            <a:ext cx="310959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Consistent?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189099" y="1742249"/>
            <a:ext cx="31095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Non empty solution set?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7871" y="2717140"/>
            <a:ext cx="40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(A system of linear equations)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4949" y="3839878"/>
            <a:ext cx="24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Column Aspect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8549" y="5058979"/>
                <a:ext cx="4275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9" y="5058979"/>
                <a:ext cx="42750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5">
            <a:extLst>
              <a:ext uri="{FF2B5EF4-FFF2-40B4-BE49-F238E27FC236}">
                <a16:creationId xmlns:a16="http://schemas.microsoft.com/office/drawing/2014/main" id="{4B877514-D3B4-482C-9F58-CC4601FB88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8" y="4620647"/>
            <a:ext cx="1443514" cy="3233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B937BE0-0878-4836-9B5C-2D72DD4385F6}"/>
              </a:ext>
            </a:extLst>
          </p:cNvPr>
          <p:cNvSpPr/>
          <p:nvPr/>
        </p:nvSpPr>
        <p:spPr>
          <a:xfrm>
            <a:off x="1312437" y="4560334"/>
            <a:ext cx="937615" cy="49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87151" y="4591086"/>
                <a:ext cx="651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51" y="4591086"/>
                <a:ext cx="65107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/>
      <p:bldP spid="2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40632" y="3309918"/>
            <a:ext cx="36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0620" y="2076273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294061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pPr lvl="1"/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2548256" y="5405842"/>
            <a:ext cx="5025217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4384210" y="3575233"/>
            <a:ext cx="0" cy="25966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4384209" y="4860009"/>
            <a:ext cx="1275467" cy="5458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5666827" y="4402403"/>
            <a:ext cx="1056510" cy="4729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flipV="1">
            <a:off x="4413763" y="3936745"/>
            <a:ext cx="1131947" cy="14690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094321" y="2549438"/>
            <a:ext cx="7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765760" y="152915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3929" y="295505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2163397" y="3747589"/>
            <a:ext cx="6104611" cy="259684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79221" y="4104464"/>
            <a:ext cx="355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linear combination is always on the dotted line.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46299" y="4065016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6200000">
            <a:off x="1469644" y="4203297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82252" y="2267712"/>
            <a:ext cx="644612" cy="17973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005728" y="3402014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>
            <a:off x="3958777" y="4065016"/>
            <a:ext cx="1859428" cy="5526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5523784" y="2729265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3308209" y="4112731"/>
            <a:ext cx="650568" cy="150168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  <a:blipFill rotWithShape="0">
                <a:blip r:embed="rId6"/>
                <a:stretch>
                  <a:fillRect l="-12397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(-1)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  <a:blipFill rotWithShape="0">
                <a:blip r:embed="rId7"/>
                <a:stretch>
                  <a:fillRect l="-8743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459" r="-345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5249278" y="143491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83403" y="248666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 flipV="1">
            <a:off x="3337641" y="4609929"/>
            <a:ext cx="2480564" cy="9918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5801495" y="2781798"/>
            <a:ext cx="1208052" cy="184448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351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  <a:r>
              <a:rPr lang="en-US" altLang="zh-TW" sz="2400" dirty="0"/>
              <a:t> 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then every vector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is a linear combination of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</a:p>
          <a:p>
            <a:pPr lvl="1"/>
            <a:r>
              <a:rPr lang="en-US" altLang="zh-TW" dirty="0"/>
              <a:t>Nonparallel: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nonzero vectors, and </a:t>
            </a:r>
            <a:r>
              <a:rPr lang="en-US" altLang="zh-TW" b="1" dirty="0"/>
              <a:t>u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 </a:t>
            </a:r>
            <a:r>
              <a:rPr lang="en-US" altLang="zh-TW" i="1" dirty="0"/>
              <a:t>c</a:t>
            </a:r>
            <a:r>
              <a:rPr lang="en-US" altLang="zh-TW" b="1" dirty="0"/>
              <a:t>v</a:t>
            </a:r>
            <a:r>
              <a:rPr lang="en-US" altLang="zh-TW" dirty="0"/>
              <a:t>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If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w </a:t>
            </a:r>
            <a:r>
              <a:rPr lang="en-US" altLang="zh-TW" sz="2400" dirty="0"/>
              <a:t>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, then every vector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is a linear combination of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w</a:t>
            </a:r>
            <a:r>
              <a:rPr lang="en-US" altLang="zh-TW" sz="2400" dirty="0"/>
              <a:t>?</a:t>
            </a:r>
            <a:r>
              <a:rPr lang="en-US" altLang="zh-TW" sz="2400" b="1" dirty="0"/>
              <a:t> </a:t>
            </a:r>
          </a:p>
        </p:txBody>
      </p:sp>
      <p:sp>
        <p:nvSpPr>
          <p:cNvPr id="32" name="矩形 31"/>
          <p:cNvSpPr/>
          <p:nvPr/>
        </p:nvSpPr>
        <p:spPr>
          <a:xfrm>
            <a:off x="1327276" y="2959656"/>
            <a:ext cx="3032177" cy="2700645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60704" y="36781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 rot="5400000">
            <a:off x="5868261" y="4543962"/>
            <a:ext cx="811936" cy="50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6456267" y="4514123"/>
            <a:ext cx="857111" cy="511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34662" y="4566531"/>
            <a:ext cx="62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13766" y="5146475"/>
            <a:ext cx="18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1435685" y="4423839"/>
            <a:ext cx="28157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803762" y="3106184"/>
            <a:ext cx="0" cy="25541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809329" y="3245028"/>
            <a:ext cx="627852" cy="12156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830705" y="3926922"/>
            <a:ext cx="1160667" cy="460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𝑢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073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116988" y="3884654"/>
            <a:ext cx="313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and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are not parallel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H="1" flipV="1">
            <a:off x="6563932" y="4391396"/>
            <a:ext cx="682787" cy="75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BE34E86-969C-429F-9014-520381570763}"/>
              </a:ext>
            </a:extLst>
          </p:cNvPr>
          <p:cNvSpPr txBox="1"/>
          <p:nvPr/>
        </p:nvSpPr>
        <p:spPr>
          <a:xfrm>
            <a:off x="7246719" y="6014059"/>
            <a:ext cx="7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FD9251-8937-417A-8F01-AF76081DFA51}"/>
              </a:ext>
            </a:extLst>
          </p:cNvPr>
          <p:cNvSpPr/>
          <p:nvPr/>
        </p:nvSpPr>
        <p:spPr>
          <a:xfrm>
            <a:off x="5218259" y="3036039"/>
            <a:ext cx="312385" cy="80353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755F0E-974B-4BE6-BC41-8409E3AA7579}"/>
              </a:ext>
            </a:extLst>
          </p:cNvPr>
          <p:cNvSpPr/>
          <p:nvPr/>
        </p:nvSpPr>
        <p:spPr>
          <a:xfrm>
            <a:off x="6335317" y="3029364"/>
            <a:ext cx="312385" cy="80353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5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2294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2294"/>
                <a:ext cx="1724768" cy="70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linear combination of columns of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altLang="zh-TW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?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7555" y="210411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296815" y="2574248"/>
            <a:ext cx="7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856343" y="5059109"/>
            <a:ext cx="6514171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181251" y="3590012"/>
            <a:ext cx="0" cy="27962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181250" y="4644571"/>
            <a:ext cx="1413595" cy="4145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  <a:blipFill rotWithShape="0">
                <a:blip r:embed="rId8"/>
                <a:stretch>
                  <a:fillRect r="-36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2631245" y="5059109"/>
            <a:ext cx="1550004" cy="4879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5590017" y="4001294"/>
            <a:ext cx="2193601" cy="6432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0" r="-280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171314" y="1535508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 or not?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05439" y="349264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440871" y="3793782"/>
            <a:ext cx="8074479" cy="238873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F498920-BBBD-4490-AF6C-278FCB559CFA}"/>
              </a:ext>
            </a:extLst>
          </p:cNvPr>
          <p:cNvSpPr txBox="1"/>
          <p:nvPr/>
        </p:nvSpPr>
        <p:spPr>
          <a:xfrm>
            <a:off x="7167439" y="5589954"/>
            <a:ext cx="18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Has solution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7C3A1D2-C769-4399-958B-8BD778EE364A}"/>
              </a:ext>
            </a:extLst>
          </p:cNvPr>
          <p:cNvSpPr/>
          <p:nvPr/>
        </p:nvSpPr>
        <p:spPr>
          <a:xfrm>
            <a:off x="4630654" y="5390212"/>
            <a:ext cx="1733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and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are not parallel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A69CB551-77C8-4A0C-A7D9-E9FFBB3752A0}"/>
              </a:ext>
            </a:extLst>
          </p:cNvPr>
          <p:cNvSpPr/>
          <p:nvPr/>
        </p:nvSpPr>
        <p:spPr>
          <a:xfrm>
            <a:off x="6373851" y="5568269"/>
            <a:ext cx="685951" cy="269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7A888A0-AF2D-4D22-967B-7DF7826DF59B}"/>
              </a:ext>
            </a:extLst>
          </p:cNvPr>
          <p:cNvSpPr/>
          <p:nvPr/>
        </p:nvSpPr>
        <p:spPr>
          <a:xfrm>
            <a:off x="4606569" y="5426405"/>
            <a:ext cx="4264158" cy="794804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DCB02B0-E871-4490-B109-A5797B47C5F0}"/>
              </a:ext>
            </a:extLst>
          </p:cNvPr>
          <p:cNvGrpSpPr/>
          <p:nvPr/>
        </p:nvGrpSpPr>
        <p:grpSpPr>
          <a:xfrm>
            <a:off x="6348965" y="5817147"/>
            <a:ext cx="685951" cy="351511"/>
            <a:chOff x="6348965" y="5817147"/>
            <a:chExt cx="685951" cy="351511"/>
          </a:xfrm>
        </p:grpSpPr>
        <p:sp>
          <p:nvSpPr>
            <p:cNvPr id="40" name="箭號: 向右 39">
              <a:extLst>
                <a:ext uri="{FF2B5EF4-FFF2-40B4-BE49-F238E27FC236}">
                  <a16:creationId xmlns:a16="http://schemas.microsoft.com/office/drawing/2014/main" id="{B8842C8F-0E64-41A7-BF08-4D5726D43396}"/>
                </a:ext>
              </a:extLst>
            </p:cNvPr>
            <p:cNvSpPr/>
            <p:nvPr/>
          </p:nvSpPr>
          <p:spPr>
            <a:xfrm flipH="1">
              <a:off x="6348965" y="5850681"/>
              <a:ext cx="685951" cy="2698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9EEFE680-EC29-4A73-A50C-EEE795EB02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3866" y="5817147"/>
              <a:ext cx="497480" cy="3515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3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Having </a:t>
            </a:r>
            <a:r>
              <a:rPr lang="en-US" altLang="zh-TW" b="1" dirty="0" smtClean="0"/>
              <a:t>Solutions </a:t>
            </a:r>
            <a:r>
              <a:rPr lang="en-US" altLang="zh-TW" b="1" dirty="0"/>
              <a:t>or </a:t>
            </a:r>
            <a:r>
              <a:rPr lang="en-US" altLang="zh-TW" b="1" dirty="0" smtClean="0"/>
              <a:t>Not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1.3)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Vectors (from EE/CS viewpoint)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vector </a:t>
            </a:r>
            <a:r>
              <a:rPr lang="en-US" altLang="zh-TW" b="1" dirty="0"/>
              <a:t>v</a:t>
            </a:r>
            <a:r>
              <a:rPr lang="en-US" altLang="zh-TW" dirty="0"/>
              <a:t> is a </a:t>
            </a:r>
            <a:r>
              <a:rPr lang="en-US" altLang="zh-TW" dirty="0" smtClean="0"/>
              <a:t>sequence </a:t>
            </a:r>
            <a:r>
              <a:rPr lang="en-US" altLang="zh-TW" dirty="0"/>
              <a:t>of numbers</a:t>
            </a:r>
          </a:p>
          <a:p>
            <a:r>
              <a:rPr lang="en-US" altLang="zh-TW" b="1" i="1" u="sng" dirty="0">
                <a:cs typeface="Times New Roman" pitchFamily="18" charset="0"/>
              </a:rPr>
              <a:t>Components</a:t>
            </a:r>
            <a:r>
              <a:rPr lang="en-US" altLang="zh-TW" dirty="0">
                <a:cs typeface="Times New Roman" pitchFamily="18" charset="0"/>
              </a:rPr>
              <a:t>: the entries of a vector.</a:t>
            </a:r>
          </a:p>
          <a:p>
            <a:pPr lvl="1"/>
            <a:r>
              <a:rPr lang="en-US" altLang="zh-TW" sz="2800" dirty="0">
                <a:cs typeface="Times New Roman" pitchFamily="18" charset="0"/>
              </a:rPr>
              <a:t>The </a:t>
            </a:r>
            <a:r>
              <a:rPr lang="en-US" altLang="zh-TW" sz="2800" dirty="0" err="1">
                <a:cs typeface="Times New Roman" pitchFamily="18" charset="0"/>
              </a:rPr>
              <a:t>i-th</a:t>
            </a:r>
            <a:r>
              <a:rPr lang="en-US" altLang="zh-TW" sz="2800" dirty="0">
                <a:cs typeface="Times New Roman" pitchFamily="18" charset="0"/>
              </a:rPr>
              <a:t> component of vector </a:t>
            </a:r>
            <a:r>
              <a:rPr lang="en-US" altLang="zh-TW" sz="2800" b="1" dirty="0">
                <a:cs typeface="Times New Roman" pitchFamily="18" charset="0"/>
              </a:rPr>
              <a:t>v</a:t>
            </a:r>
            <a:r>
              <a:rPr lang="en-US" altLang="zh-TW" sz="2800" dirty="0">
                <a:cs typeface="Times New Roman" pitchFamily="18" charset="0"/>
              </a:rPr>
              <a:t> refers to v</a:t>
            </a:r>
            <a:r>
              <a:rPr lang="en-US" altLang="zh-TW" sz="2800" baseline="-25000" dirty="0">
                <a:cs typeface="Times New Roman" pitchFamily="18" charset="0"/>
              </a:rPr>
              <a:t>i</a:t>
            </a:r>
          </a:p>
          <a:p>
            <a:pPr lvl="1"/>
            <a:r>
              <a:rPr lang="en-US" altLang="zh-TW" sz="2800" dirty="0">
                <a:cs typeface="Times New Roman" pitchFamily="18" charset="0"/>
              </a:rPr>
              <a:t>v</a:t>
            </a:r>
            <a:r>
              <a:rPr lang="en-US" altLang="zh-TW" sz="2800" baseline="-25000" dirty="0">
                <a:cs typeface="Times New Roman" pitchFamily="18" charset="0"/>
              </a:rPr>
              <a:t>1</a:t>
            </a:r>
            <a:r>
              <a:rPr lang="en-US" altLang="zh-TW" sz="2800" dirty="0">
                <a:cs typeface="Times New Roman" pitchFamily="18" charset="0"/>
              </a:rPr>
              <a:t>=1, v</a:t>
            </a:r>
            <a:r>
              <a:rPr lang="en-US" altLang="zh-TW" sz="2800" baseline="-25000" dirty="0">
                <a:cs typeface="Times New Roman" pitchFamily="18" charset="0"/>
              </a:rPr>
              <a:t>2</a:t>
            </a:r>
            <a:r>
              <a:rPr lang="en-US" altLang="zh-TW" sz="2800" dirty="0">
                <a:cs typeface="Times New Roman" pitchFamily="18" charset="0"/>
              </a:rPr>
              <a:t>=2, v</a:t>
            </a:r>
            <a:r>
              <a:rPr lang="en-US" altLang="zh-TW" sz="2800" baseline="-25000" dirty="0">
                <a:cs typeface="Times New Roman" pitchFamily="18" charset="0"/>
              </a:rPr>
              <a:t>3</a:t>
            </a:r>
            <a:r>
              <a:rPr lang="en-US" altLang="zh-TW" sz="2800" dirty="0">
                <a:cs typeface="Times New Roman" pitchFamily="18" charset="0"/>
              </a:rPr>
              <a:t>=3</a:t>
            </a:r>
          </a:p>
          <a:p>
            <a:r>
              <a:rPr lang="en-US" altLang="zh-TW" dirty="0"/>
              <a:t>If a vector only has less than four components, you can visualize it.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7145689" y="1459361"/>
            <a:ext cx="1129536" cy="1139414"/>
            <a:chOff x="1990877" y="2849599"/>
            <a:chExt cx="1129536" cy="1139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398" y="2849599"/>
                  <a:ext cx="567015" cy="11394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1990877" y="3171490"/>
              <a:ext cx="73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v </a:t>
              </a:r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454B2EB-025B-4E07-B68C-B5CA0CF2F651}"/>
              </a:ext>
            </a:extLst>
          </p:cNvPr>
          <p:cNvGrpSpPr/>
          <p:nvPr/>
        </p:nvGrpSpPr>
        <p:grpSpPr>
          <a:xfrm>
            <a:off x="4572000" y="4511339"/>
            <a:ext cx="3436219" cy="1981535"/>
            <a:chOff x="1033310" y="4011049"/>
            <a:chExt cx="3436219" cy="198153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338" y="4011049"/>
              <a:ext cx="3136191" cy="1846599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2162957" y="4666120"/>
              <a:ext cx="549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v</a:t>
              </a:r>
              <a:endParaRPr lang="zh-TW" altLang="en-US" sz="24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332338" y="5530919"/>
              <a:ext cx="549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33310" y="4290180"/>
              <a:ext cx="549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422061" y="5531266"/>
            <a:ext cx="413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NOTE: Later we will see a more general definition of a “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vector</a:t>
            </a:r>
            <a:r>
              <a:rPr lang="en-US" altLang="zh-TW" sz="2400" dirty="0" smtClean="0"/>
              <a:t>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78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5CFDDC7-75B2-4D14-B9FB-8637B0EB7EBB}"/>
              </a:ext>
            </a:extLst>
          </p:cNvPr>
          <p:cNvSpPr/>
          <p:nvPr/>
        </p:nvSpPr>
        <p:spPr>
          <a:xfrm>
            <a:off x="711743" y="1926652"/>
            <a:ext cx="7720514" cy="3268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1149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97" y="2192448"/>
            <a:ext cx="4353372" cy="13129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17169" y="2622266"/>
            <a:ext cx="121362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</a:t>
            </a:r>
          </a:p>
          <a:p>
            <a:pPr algn="ctr"/>
            <a:r>
              <a:rPr lang="en-US" altLang="zh-TW" sz="2400" dirty="0"/>
              <a:t>System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092258" y="4467161"/>
            <a:ext cx="4650730" cy="461665"/>
            <a:chOff x="2046921" y="4000366"/>
            <a:chExt cx="4650730" cy="461665"/>
          </a:xfrm>
        </p:grpSpPr>
        <p:pic>
          <p:nvPicPr>
            <p:cNvPr id="5" name="圖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37" y="4034143"/>
              <a:ext cx="1443514" cy="32337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046921" y="4000366"/>
              <a:ext cx="2969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Matrix-vector product:</a:t>
              </a:r>
              <a:endParaRPr lang="zh-TW" altLang="en-US" sz="2400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546B811-2122-4701-B7FA-C116238AA62F}"/>
              </a:ext>
            </a:extLst>
          </p:cNvPr>
          <p:cNvSpPr/>
          <p:nvPr/>
        </p:nvSpPr>
        <p:spPr>
          <a:xfrm>
            <a:off x="4258090" y="3605601"/>
            <a:ext cx="361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u="sng" dirty="0"/>
              <a:t>System of Linear Equations</a:t>
            </a:r>
            <a:endParaRPr lang="zh-TW" altLang="en-US" sz="2400" i="1" u="sng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F038C5-2A7A-4050-899D-C33D3F57B116}"/>
              </a:ext>
            </a:extLst>
          </p:cNvPr>
          <p:cNvSpPr/>
          <p:nvPr/>
        </p:nvSpPr>
        <p:spPr>
          <a:xfrm>
            <a:off x="1036561" y="276758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x</a:t>
            </a:r>
            <a:endParaRPr lang="zh-TW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B2CA7EF-6B2F-4323-B175-F22094ECE259}"/>
              </a:ext>
            </a:extLst>
          </p:cNvPr>
          <p:cNvSpPr/>
          <p:nvPr/>
        </p:nvSpPr>
        <p:spPr>
          <a:xfrm>
            <a:off x="3227271" y="2777013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EC9F034-599F-420E-96A3-1DE917466051}"/>
              </a:ext>
            </a:extLst>
          </p:cNvPr>
          <p:cNvCxnSpPr/>
          <p:nvPr/>
        </p:nvCxnSpPr>
        <p:spPr>
          <a:xfrm>
            <a:off x="1362291" y="3026699"/>
            <a:ext cx="3548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928F4E7-1A8C-4704-A0E6-80ACF8E5C5F9}"/>
              </a:ext>
            </a:extLst>
          </p:cNvPr>
          <p:cNvCxnSpPr/>
          <p:nvPr/>
        </p:nvCxnSpPr>
        <p:spPr>
          <a:xfrm>
            <a:off x="2930795" y="3026699"/>
            <a:ext cx="3548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E1855B6-4BBB-4537-8913-BFFB128AF44D}"/>
              </a:ext>
            </a:extLst>
          </p:cNvPr>
          <p:cNvSpPr txBox="1"/>
          <p:nvPr/>
        </p:nvSpPr>
        <p:spPr>
          <a:xfrm>
            <a:off x="1376560" y="5507727"/>
            <a:ext cx="639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TW" sz="2800" dirty="0"/>
              <a:t>Given </a:t>
            </a:r>
            <a:r>
              <a:rPr lang="en-US" altLang="zh-TW" sz="2800" dirty="0">
                <a:solidFill>
                  <a:srgbClr val="0000FF"/>
                </a:solidFill>
              </a:rPr>
              <a:t>A</a:t>
            </a:r>
            <a:r>
              <a:rPr lang="en-US" altLang="zh-TW" sz="2800" dirty="0"/>
              <a:t> and </a:t>
            </a:r>
            <a:r>
              <a:rPr lang="en-US" altLang="zh-TW" sz="2800" b="1" dirty="0">
                <a:solidFill>
                  <a:srgbClr val="00B050"/>
                </a:solidFill>
              </a:rPr>
              <a:t>b</a:t>
            </a:r>
            <a:r>
              <a:rPr lang="en-US" altLang="zh-TW" sz="2800" dirty="0"/>
              <a:t>, let’s find </a:t>
            </a:r>
            <a:r>
              <a:rPr lang="en-US" altLang="zh-TW" sz="2800" b="1" dirty="0">
                <a:solidFill>
                  <a:srgbClr val="FF0000"/>
                </a:solidFill>
              </a:rPr>
              <a:t>x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090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𝑍𝑒𝑟𝑜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𝑂𝑛𝑒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𝐼𝑛𝑓𝑖𝑛𝑖𝑡𝑦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/>
              <a:t>Considering any system of linear equations with 2 variables and 2 equations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689600" y="2559973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line 1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89600" y="2975488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line 2</a:t>
            </a:r>
            <a:endParaRPr lang="zh-TW" altLang="en-US" sz="24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2968646" y="3753557"/>
            <a:ext cx="2696987" cy="2390745"/>
            <a:chOff x="8246037" y="2432436"/>
            <a:chExt cx="2696987" cy="2390745"/>
          </a:xfrm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9313523" y="4365981"/>
              <a:ext cx="1546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no solution</a:t>
              </a:r>
            </a:p>
          </p:txBody>
        </p:sp>
        <p:cxnSp>
          <p:nvCxnSpPr>
            <p:cNvPr id="34" name="直線單箭頭接點 33"/>
            <p:cNvCxnSpPr/>
            <p:nvPr/>
          </p:nvCxnSpPr>
          <p:spPr>
            <a:xfrm>
              <a:off x="9153180" y="3540472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rot="16200000">
              <a:off x="9155173" y="344377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153180" y="3149781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9416273" y="2720083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8246037" y="2899445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2</a:t>
              </a:r>
              <a:endParaRPr lang="zh-TW" altLang="en-US" sz="24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8460487" y="2432436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  <a:endParaRPr lang="zh-TW" altLang="en-US" sz="2400" dirty="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680532" y="3900110"/>
            <a:ext cx="2476248" cy="2223549"/>
            <a:chOff x="3373711" y="4124862"/>
            <a:chExt cx="2476248" cy="2223549"/>
          </a:xfrm>
        </p:grpSpPr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3779859" y="5891211"/>
              <a:ext cx="2070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unique solution</a:t>
              </a:r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3858410" y="5059951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rot="16200000">
              <a:off x="3858410" y="501978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4282016" y="4360569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304142" y="4669260"/>
              <a:ext cx="1039792" cy="77643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3373711" y="5250787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2</a:t>
              </a:r>
              <a:endParaRPr lang="zh-TW" altLang="en-US" sz="24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502448" y="4363942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1ine 1</a:t>
              </a:r>
              <a:endParaRPr lang="zh-TW" altLang="en-US" sz="24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806810" y="3697246"/>
            <a:ext cx="2828091" cy="2437443"/>
            <a:chOff x="5928711" y="3927532"/>
            <a:chExt cx="2828091" cy="2437443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6212012" y="5903310"/>
              <a:ext cx="25447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dirty="0"/>
                <a:t>infinite solutions</a:t>
              </a:r>
            </a:p>
          </p:txBody>
        </p:sp>
        <p:cxnSp>
          <p:nvCxnSpPr>
            <p:cNvPr id="36" name="直線單箭頭接點 35"/>
            <p:cNvCxnSpPr/>
            <p:nvPr/>
          </p:nvCxnSpPr>
          <p:spPr>
            <a:xfrm>
              <a:off x="6589486" y="5065485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16200000">
              <a:off x="6589486" y="5025319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887745" y="4466547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5928711" y="3927532"/>
              <a:ext cx="1037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line 1</a:t>
              </a:r>
            </a:p>
            <a:p>
              <a:r>
                <a:rPr lang="en-US" altLang="zh-TW" sz="2400" dirty="0"/>
                <a:t>=line 2</a:t>
              </a:r>
              <a:endParaRPr lang="zh-TW" altLang="en-US" sz="24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BC1DC52-056A-4342-AA0E-1009D0FE3811}"/>
              </a:ext>
            </a:extLst>
          </p:cNvPr>
          <p:cNvSpPr txBox="1"/>
          <p:nvPr/>
        </p:nvSpPr>
        <p:spPr>
          <a:xfrm>
            <a:off x="6415314" y="547749"/>
            <a:ext cx="16110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More Variables?</a:t>
            </a:r>
            <a:endParaRPr lang="zh-TW" altLang="en-US" sz="28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FFB1AC3-2926-4655-B924-0F0CBB533967}"/>
              </a:ext>
            </a:extLst>
          </p:cNvPr>
          <p:cNvSpPr txBox="1"/>
          <p:nvPr/>
        </p:nvSpPr>
        <p:spPr>
          <a:xfrm>
            <a:off x="3807145" y="6057606"/>
            <a:ext cx="200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i="1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800" i="1" dirty="0"/>
              <a:t> </a:t>
            </a:r>
            <a:endParaRPr lang="zh-TW" altLang="en-US" sz="2800" i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82F61A9-1A7E-496A-9713-D67CA56BA614}"/>
              </a:ext>
            </a:extLst>
          </p:cNvPr>
          <p:cNvSpPr txBox="1"/>
          <p:nvPr/>
        </p:nvSpPr>
        <p:spPr>
          <a:xfrm>
            <a:off x="1086680" y="6080645"/>
            <a:ext cx="200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i="1" dirty="0">
                <a:solidFill>
                  <a:srgbClr val="FF0000"/>
                </a:solidFill>
              </a:rPr>
              <a:t>consistent</a:t>
            </a:r>
            <a:r>
              <a:rPr kumimoji="1" lang="en-US" altLang="zh-TW" sz="2800" i="1" dirty="0"/>
              <a:t> </a:t>
            </a:r>
            <a:endParaRPr lang="zh-TW" altLang="en-US" sz="2800" i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FB7086-F3F9-4FF0-AFFD-5C5095E95BBB}"/>
              </a:ext>
            </a:extLst>
          </p:cNvPr>
          <p:cNvSpPr txBox="1"/>
          <p:nvPr/>
        </p:nvSpPr>
        <p:spPr>
          <a:xfrm>
            <a:off x="6404618" y="6057606"/>
            <a:ext cx="200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2800" i="1" dirty="0">
                <a:solidFill>
                  <a:srgbClr val="FF0000"/>
                </a:solidFill>
              </a:rPr>
              <a:t>consistent</a:t>
            </a:r>
            <a:r>
              <a:rPr kumimoji="1" lang="en-US" altLang="zh-TW" sz="2800" i="1" dirty="0"/>
              <a:t> 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452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434665-3747-436C-A681-841F55FB416F}"/>
              </a:ext>
            </a:extLst>
          </p:cNvPr>
          <p:cNvSpPr/>
          <p:nvPr/>
        </p:nvSpPr>
        <p:spPr>
          <a:xfrm>
            <a:off x="1771928" y="859706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EDCD47A-8A1C-4451-885F-E0942EA15AAB}"/>
              </a:ext>
            </a:extLst>
          </p:cNvPr>
          <p:cNvCxnSpPr>
            <a:cxnSpLocks/>
          </p:cNvCxnSpPr>
          <p:nvPr/>
        </p:nvCxnSpPr>
        <p:spPr>
          <a:xfrm>
            <a:off x="1051928" y="1441330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7E10EEE7-C46D-4BD5-8105-18B09A6F0DD1}"/>
              </a:ext>
            </a:extLst>
          </p:cNvPr>
          <p:cNvCxnSpPr>
            <a:cxnSpLocks/>
          </p:cNvCxnSpPr>
          <p:nvPr/>
        </p:nvCxnSpPr>
        <p:spPr>
          <a:xfrm>
            <a:off x="3410228" y="1441330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15A5047-0BD3-491A-AC81-9052A7DF9AC6}"/>
                  </a:ext>
                </a:extLst>
              </p:cNvPr>
              <p:cNvSpPr txBox="1"/>
              <p:nvPr/>
            </p:nvSpPr>
            <p:spPr>
              <a:xfrm>
                <a:off x="4130137" y="1197328"/>
                <a:ext cx="299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15A5047-0BD3-491A-AC81-9052A7DF9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37" y="1197328"/>
                <a:ext cx="29976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54C2A4C-32D9-4DE6-B379-4D63BCB95CF2}"/>
                  </a:ext>
                </a:extLst>
              </p:cNvPr>
              <p:cNvSpPr txBox="1"/>
              <p:nvPr/>
            </p:nvSpPr>
            <p:spPr>
              <a:xfrm>
                <a:off x="604308" y="1194437"/>
                <a:ext cx="440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54C2A4C-32D9-4DE6-B379-4D63BCB9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08" y="1194437"/>
                <a:ext cx="44082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0B96BE3-E4A1-4071-B4BE-5113FA097CA4}"/>
              </a:ext>
            </a:extLst>
          </p:cNvPr>
          <p:cNvSpPr/>
          <p:nvPr/>
        </p:nvSpPr>
        <p:spPr>
          <a:xfrm>
            <a:off x="1781906" y="2181107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F68F034-5DBA-417E-9AAF-BE25139C74D4}"/>
              </a:ext>
            </a:extLst>
          </p:cNvPr>
          <p:cNvCxnSpPr>
            <a:cxnSpLocks/>
          </p:cNvCxnSpPr>
          <p:nvPr/>
        </p:nvCxnSpPr>
        <p:spPr>
          <a:xfrm>
            <a:off x="1061906" y="276273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03B4D33-DFC1-4BFA-BDA0-D29B00EA8968}"/>
              </a:ext>
            </a:extLst>
          </p:cNvPr>
          <p:cNvCxnSpPr>
            <a:cxnSpLocks/>
          </p:cNvCxnSpPr>
          <p:nvPr/>
        </p:nvCxnSpPr>
        <p:spPr>
          <a:xfrm>
            <a:off x="3420206" y="276273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2514704-4339-4847-8009-31E740827062}"/>
                  </a:ext>
                </a:extLst>
              </p:cNvPr>
              <p:cNvSpPr txBox="1"/>
              <p:nvPr/>
            </p:nvSpPr>
            <p:spPr>
              <a:xfrm>
                <a:off x="4140206" y="2547287"/>
                <a:ext cx="299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2514704-4339-4847-8009-31E740827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6" y="2547287"/>
                <a:ext cx="29976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2B1990-D2CE-4E5A-95DA-73E163203C4F}"/>
                  </a:ext>
                </a:extLst>
              </p:cNvPr>
              <p:cNvSpPr txBox="1"/>
              <p:nvPr/>
            </p:nvSpPr>
            <p:spPr>
              <a:xfrm>
                <a:off x="758463" y="2463293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2B1990-D2CE-4E5A-95DA-73E163203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63" y="2463293"/>
                <a:ext cx="31418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8874BAA-7B49-4985-AE26-0C091773EE0D}"/>
              </a:ext>
            </a:extLst>
          </p:cNvPr>
          <p:cNvSpPr/>
          <p:nvPr/>
        </p:nvSpPr>
        <p:spPr>
          <a:xfrm>
            <a:off x="5987104" y="2182179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BD9D060-4715-4945-90CE-AA43C7DB56C3}"/>
              </a:ext>
            </a:extLst>
          </p:cNvPr>
          <p:cNvCxnSpPr>
            <a:cxnSpLocks/>
          </p:cNvCxnSpPr>
          <p:nvPr/>
        </p:nvCxnSpPr>
        <p:spPr>
          <a:xfrm>
            <a:off x="5267104" y="2763803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E0AD94E-52B1-4DB2-8345-573DFF19897A}"/>
              </a:ext>
            </a:extLst>
          </p:cNvPr>
          <p:cNvCxnSpPr>
            <a:cxnSpLocks/>
          </p:cNvCxnSpPr>
          <p:nvPr/>
        </p:nvCxnSpPr>
        <p:spPr>
          <a:xfrm>
            <a:off x="7625404" y="2763803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979975E-B46C-4803-B3C0-DDCB92A2C7E3}"/>
                  </a:ext>
                </a:extLst>
              </p:cNvPr>
              <p:cNvSpPr txBox="1"/>
              <p:nvPr/>
            </p:nvSpPr>
            <p:spPr>
              <a:xfrm>
                <a:off x="8345404" y="2548359"/>
                <a:ext cx="2997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979975E-B46C-4803-B3C0-DDCB92A2C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04" y="2548359"/>
                <a:ext cx="29976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108B92D-7BD0-48FB-BFB3-64CB405216D8}"/>
                  </a:ext>
                </a:extLst>
              </p:cNvPr>
              <p:cNvSpPr txBox="1"/>
              <p:nvPr/>
            </p:nvSpPr>
            <p:spPr>
              <a:xfrm>
                <a:off x="4870308" y="2538021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108B92D-7BD0-48FB-BFB3-64CB40521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08" y="2538021"/>
                <a:ext cx="29764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F066EF34-EEBE-494F-814B-C17F4552B738}"/>
              </a:ext>
            </a:extLst>
          </p:cNvPr>
          <p:cNvSpPr txBox="1"/>
          <p:nvPr/>
        </p:nvSpPr>
        <p:spPr>
          <a:xfrm>
            <a:off x="265162" y="14040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Only Unique and Infinite?</a:t>
            </a:r>
            <a:endParaRPr lang="zh-TW" altLang="en-US" sz="3200" b="1" i="1" u="sng" dirty="0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07858C48-7544-468A-B4A6-B19CCC368E3D}"/>
              </a:ext>
            </a:extLst>
          </p:cNvPr>
          <p:cNvSpPr/>
          <p:nvPr/>
        </p:nvSpPr>
        <p:spPr>
          <a:xfrm>
            <a:off x="1781906" y="3642722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E5DDA57-1C94-4DA2-BA8C-7075DBA61E3B}"/>
              </a:ext>
            </a:extLst>
          </p:cNvPr>
          <p:cNvCxnSpPr>
            <a:cxnSpLocks/>
          </p:cNvCxnSpPr>
          <p:nvPr/>
        </p:nvCxnSpPr>
        <p:spPr>
          <a:xfrm>
            <a:off x="1061906" y="4224346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3D35BD9-28C0-4A72-AD77-8A7F9EF88479}"/>
              </a:ext>
            </a:extLst>
          </p:cNvPr>
          <p:cNvCxnSpPr>
            <a:cxnSpLocks/>
          </p:cNvCxnSpPr>
          <p:nvPr/>
        </p:nvCxnSpPr>
        <p:spPr>
          <a:xfrm>
            <a:off x="3420206" y="4224346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88CE1B4-B4EC-449C-9F15-6D27A8B1133B}"/>
                  </a:ext>
                </a:extLst>
              </p:cNvPr>
              <p:cNvSpPr txBox="1"/>
              <p:nvPr/>
            </p:nvSpPr>
            <p:spPr>
              <a:xfrm>
                <a:off x="3911718" y="3720016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88CE1B4-B4EC-449C-9F15-6D27A8B1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18" y="3720016"/>
                <a:ext cx="7710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1DE2713-7A4E-4CF7-BAA3-30D1DBD0B5D1}"/>
                  </a:ext>
                </a:extLst>
              </p:cNvPr>
              <p:cNvSpPr txBox="1"/>
              <p:nvPr/>
            </p:nvSpPr>
            <p:spPr>
              <a:xfrm>
                <a:off x="522821" y="3732424"/>
                <a:ext cx="7854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1DE2713-7A4E-4CF7-BAA3-30D1DBD0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" y="3732424"/>
                <a:ext cx="78547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12E8EB09-841E-40E8-BF1F-4150A389ED59}"/>
              </a:ext>
            </a:extLst>
          </p:cNvPr>
          <p:cNvSpPr/>
          <p:nvPr/>
        </p:nvSpPr>
        <p:spPr>
          <a:xfrm>
            <a:off x="5987104" y="3643794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445F7A4-968D-4D6D-91F0-4F0F6C78B696}"/>
              </a:ext>
            </a:extLst>
          </p:cNvPr>
          <p:cNvCxnSpPr>
            <a:cxnSpLocks/>
          </p:cNvCxnSpPr>
          <p:nvPr/>
        </p:nvCxnSpPr>
        <p:spPr>
          <a:xfrm>
            <a:off x="5267104" y="4225418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2030FF8-4CAE-4D9C-A978-76A7A5701970}"/>
              </a:ext>
            </a:extLst>
          </p:cNvPr>
          <p:cNvCxnSpPr>
            <a:cxnSpLocks/>
          </p:cNvCxnSpPr>
          <p:nvPr/>
        </p:nvCxnSpPr>
        <p:spPr>
          <a:xfrm>
            <a:off x="7625404" y="4225418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84EE03D-113F-46D8-9C5D-5CCA17E00997}"/>
                  </a:ext>
                </a:extLst>
              </p:cNvPr>
              <p:cNvSpPr txBox="1"/>
              <p:nvPr/>
            </p:nvSpPr>
            <p:spPr>
              <a:xfrm>
                <a:off x="8158700" y="3732424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84EE03D-113F-46D8-9C5D-5CCA17E00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700" y="3732424"/>
                <a:ext cx="7710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9CA2EF9-89A6-4593-82BE-410F3C580772}"/>
                  </a:ext>
                </a:extLst>
              </p:cNvPr>
              <p:cNvSpPr txBox="1"/>
              <p:nvPr/>
            </p:nvSpPr>
            <p:spPr>
              <a:xfrm>
                <a:off x="4808736" y="3710028"/>
                <a:ext cx="767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9CA2EF9-89A6-4593-82BE-410F3C580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6" y="3710028"/>
                <a:ext cx="76783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E91D389-BAFF-4B71-862D-3C17FA02C5AB}"/>
                  </a:ext>
                </a:extLst>
              </p:cNvPr>
              <p:cNvSpPr txBox="1"/>
              <p:nvPr/>
            </p:nvSpPr>
            <p:spPr>
              <a:xfrm>
                <a:off x="3911718" y="4348624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E91D389-BAFF-4B71-862D-3C17FA02C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18" y="4348624"/>
                <a:ext cx="77104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CC67AA1-C073-4C1C-82E1-FDBB02B49C62}"/>
                  </a:ext>
                </a:extLst>
              </p:cNvPr>
              <p:cNvSpPr txBox="1"/>
              <p:nvPr/>
            </p:nvSpPr>
            <p:spPr>
              <a:xfrm>
                <a:off x="522821" y="4361032"/>
                <a:ext cx="7854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CC67AA1-C073-4C1C-82E1-FDBB02B4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" y="4361032"/>
                <a:ext cx="78547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CB368CF-16B4-46F5-A04F-9B2CCA177141}"/>
                  </a:ext>
                </a:extLst>
              </p:cNvPr>
              <p:cNvSpPr txBox="1"/>
              <p:nvPr/>
            </p:nvSpPr>
            <p:spPr>
              <a:xfrm>
                <a:off x="8158700" y="4361032"/>
                <a:ext cx="7710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CCB368CF-16B4-46F5-A04F-9B2CCA177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700" y="4361032"/>
                <a:ext cx="77104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817094F4-6DA7-475F-91B1-A9858D0D6351}"/>
                  </a:ext>
                </a:extLst>
              </p:cNvPr>
              <p:cNvSpPr txBox="1"/>
              <p:nvPr/>
            </p:nvSpPr>
            <p:spPr>
              <a:xfrm>
                <a:off x="4808736" y="4338636"/>
                <a:ext cx="767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817094F4-6DA7-475F-91B1-A9858D0D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6" y="4338636"/>
                <a:ext cx="76783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71325D09-2F98-4512-A8AD-994F207950FD}"/>
              </a:ext>
            </a:extLst>
          </p:cNvPr>
          <p:cNvSpPr/>
          <p:nvPr/>
        </p:nvSpPr>
        <p:spPr>
          <a:xfrm>
            <a:off x="3994008" y="5282537"/>
            <a:ext cx="1638300" cy="1163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9BD25248-812A-48F8-86EA-C5AE2B0CDC03}"/>
              </a:ext>
            </a:extLst>
          </p:cNvPr>
          <p:cNvCxnSpPr>
            <a:cxnSpLocks/>
          </p:cNvCxnSpPr>
          <p:nvPr/>
        </p:nvCxnSpPr>
        <p:spPr>
          <a:xfrm>
            <a:off x="3274008" y="586416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87D6968-3FC7-46BE-97BA-E7668ADFF713}"/>
              </a:ext>
            </a:extLst>
          </p:cNvPr>
          <p:cNvCxnSpPr>
            <a:cxnSpLocks/>
          </p:cNvCxnSpPr>
          <p:nvPr/>
        </p:nvCxnSpPr>
        <p:spPr>
          <a:xfrm>
            <a:off x="5632308" y="586416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3FCD5BD-80D6-4B14-BFDD-559D2E569EB0}"/>
                  </a:ext>
                </a:extLst>
              </p:cNvPr>
              <p:cNvSpPr txBox="1"/>
              <p:nvPr/>
            </p:nvSpPr>
            <p:spPr>
              <a:xfrm>
                <a:off x="6097836" y="5324475"/>
                <a:ext cx="18875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3FCD5BD-80D6-4B14-BFDD-559D2E56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6" y="5324475"/>
                <a:ext cx="188756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DB52266-E6AB-4047-8853-B42257DC0958}"/>
                  </a:ext>
                </a:extLst>
              </p:cNvPr>
              <p:cNvSpPr txBox="1"/>
              <p:nvPr/>
            </p:nvSpPr>
            <p:spPr>
              <a:xfrm>
                <a:off x="1888187" y="5308997"/>
                <a:ext cx="1898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US" altLang="zh-TW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DB52266-E6AB-4047-8853-B42257DC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87" y="5308997"/>
                <a:ext cx="189879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81A018A-D4D3-4008-BFB8-B83DE7B7F144}"/>
                  </a:ext>
                </a:extLst>
              </p:cNvPr>
              <p:cNvSpPr txBox="1"/>
              <p:nvPr/>
            </p:nvSpPr>
            <p:spPr>
              <a:xfrm>
                <a:off x="1888187" y="5941705"/>
                <a:ext cx="1898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81A018A-D4D3-4008-BFB8-B83DE7B7F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87" y="5941705"/>
                <a:ext cx="189878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5CC93650-5CBC-418A-B187-BC40231226C0}"/>
                  </a:ext>
                </a:extLst>
              </p:cNvPr>
              <p:cNvSpPr txBox="1"/>
              <p:nvPr/>
            </p:nvSpPr>
            <p:spPr>
              <a:xfrm>
                <a:off x="6097836" y="5991957"/>
                <a:ext cx="18875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5CC93650-5CBC-418A-B187-BC402312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36" y="5991957"/>
                <a:ext cx="1887568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2EABCE93-59B4-47FE-A74A-7224EA9E7B3D}"/>
                  </a:ext>
                </a:extLst>
              </p:cNvPr>
              <p:cNvSpPr txBox="1"/>
              <p:nvPr/>
            </p:nvSpPr>
            <p:spPr>
              <a:xfrm>
                <a:off x="8011787" y="5307367"/>
                <a:ext cx="667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2EABCE93-59B4-47FE-A74A-7224EA9E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787" y="5307367"/>
                <a:ext cx="667234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19E5CC-11D8-47C8-8FDE-01BE825A509F}"/>
                  </a:ext>
                </a:extLst>
              </p:cNvPr>
              <p:cNvSpPr txBox="1"/>
              <p:nvPr/>
            </p:nvSpPr>
            <p:spPr>
              <a:xfrm>
                <a:off x="7985404" y="5974849"/>
                <a:ext cx="667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19E5CC-11D8-47C8-8FDE-01BE825A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4" y="5974849"/>
                <a:ext cx="667234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>
            <a:extLst>
              <a:ext uri="{FF2B5EF4-FFF2-40B4-BE49-F238E27FC236}">
                <a16:creationId xmlns:a16="http://schemas.microsoft.com/office/drawing/2014/main" id="{569995EB-F67D-4C52-B616-39B4118C964F}"/>
              </a:ext>
            </a:extLst>
          </p:cNvPr>
          <p:cNvSpPr txBox="1"/>
          <p:nvPr/>
        </p:nvSpPr>
        <p:spPr>
          <a:xfrm>
            <a:off x="276164" y="5307367"/>
            <a:ext cx="178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3rd solution</a:t>
            </a:r>
            <a:endParaRPr lang="zh-TW" altLang="en-US" sz="24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34FB8E80-D760-4F67-A367-FCD068337681}"/>
              </a:ext>
            </a:extLst>
          </p:cNvPr>
          <p:cNvSpPr txBox="1"/>
          <p:nvPr/>
        </p:nvSpPr>
        <p:spPr>
          <a:xfrm>
            <a:off x="276163" y="5920356"/>
            <a:ext cx="178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4th solution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74E9FD6-6A40-4006-8B31-BBF546A0A2FA}"/>
              </a:ext>
            </a:extLst>
          </p:cNvPr>
          <p:cNvSpPr txBox="1"/>
          <p:nvPr/>
        </p:nvSpPr>
        <p:spPr>
          <a:xfrm>
            <a:off x="5090352" y="548931"/>
            <a:ext cx="360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為什麼不能只有兩個解？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4A9527-A325-40CB-B961-5F2B11BDCA25}"/>
              </a:ext>
            </a:extLst>
          </p:cNvPr>
          <p:cNvSpPr txBox="1"/>
          <p:nvPr/>
        </p:nvSpPr>
        <p:spPr>
          <a:xfrm>
            <a:off x="5070811" y="1040574"/>
            <a:ext cx="3608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一旦找到兩個解，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就可以找到無窮多解</a:t>
            </a:r>
          </a:p>
        </p:txBody>
      </p:sp>
    </p:spTree>
    <p:extLst>
      <p:ext uri="{BB962C8B-B14F-4D97-AF65-F5344CB8AC3E}">
        <p14:creationId xmlns:p14="http://schemas.microsoft.com/office/powerpoint/2010/main" val="3140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0" grpId="0" animBg="1"/>
      <p:bldP spid="23" grpId="0"/>
      <p:bldP spid="24" grpId="0"/>
      <p:bldP spid="27" grpId="0" animBg="1"/>
      <p:bldP spid="30" grpId="0"/>
      <p:bldP spid="31" grpId="0"/>
      <p:bldP spid="32" grpId="0" animBg="1"/>
      <p:bldP spid="35" grpId="0"/>
      <p:bldP spid="36" grpId="0"/>
      <p:bldP spid="38" grpId="0"/>
      <p:bldP spid="40" grpId="0"/>
      <p:bldP spid="42" grpId="0"/>
      <p:bldP spid="44" grpId="0"/>
      <p:bldP spid="45" grpId="0" animBg="1"/>
      <p:bldP spid="48" grpId="0"/>
      <p:bldP spid="51" grpId="0"/>
      <p:bldP spid="53" grpId="0"/>
      <p:bldP spid="55" grpId="0"/>
      <p:bldP spid="57" grpId="0"/>
      <p:bldP spid="58" grpId="0"/>
      <p:bldP spid="59" grpId="0"/>
      <p:bldP spid="61" grpId="0"/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Solving</a:t>
            </a:r>
            <a:r>
              <a:rPr lang="zh-TW" altLang="en-US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System of </a:t>
            </a:r>
            <a:b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Linear </a:t>
            </a:r>
            <a: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  <a:t>Equations</a:t>
            </a:r>
            <a:b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1.4)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453222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00503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blipFill rotWithShape="0"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blipFill rotWithShape="0"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-右雙向箭號 13"/>
          <p:cNvSpPr/>
          <p:nvPr/>
        </p:nvSpPr>
        <p:spPr>
          <a:xfrm>
            <a:off x="3789462" y="4223302"/>
            <a:ext cx="1663760" cy="58057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906995" y="4803873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995" y="179830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Applying the following three operations on a system of linear equations will produce an </a:t>
            </a:r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r>
              <a:rPr lang="en-US" altLang="zh-TW" sz="2400" dirty="0"/>
              <a:t> one.</a:t>
            </a:r>
          </a:p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2935120" y="3129417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488888" y="3185528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488887" y="465045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651854" y="5937871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542642" y="5990020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613640" y="47989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534356" y="614187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0551360-44DE-4F9F-BB1D-BA888F14ECD3}"/>
              </a:ext>
            </a:extLst>
          </p:cNvPr>
          <p:cNvSpPr txBox="1"/>
          <p:nvPr/>
        </p:nvSpPr>
        <p:spPr>
          <a:xfrm>
            <a:off x="2192627" y="3904744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(non zero)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9" grpId="0" animBg="1"/>
      <p:bldP spid="23" grpId="0"/>
      <p:bldP spid="25" grpId="0"/>
      <p:bldP spid="28" grpId="0"/>
      <p:bldP spid="30" grpId="0"/>
      <p:bldP spid="31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Strategy</a:t>
            </a:r>
          </a:p>
          <a:p>
            <a:pPr lvl="1"/>
            <a:r>
              <a:rPr lang="en-US" altLang="zh-TW" sz="2400" dirty="0"/>
              <a:t>We know how to transform a given system of linear equations into another equivalent one.</a:t>
            </a:r>
            <a:endParaRPr lang="zh-TW" altLang="en-US" sz="2400" dirty="0"/>
          </a:p>
          <a:p>
            <a:pPr lvl="1"/>
            <a:r>
              <a:rPr lang="en-US" altLang="zh-TW" sz="2400" dirty="0"/>
              <a:t>We do it again and again until the system of linear equation is </a:t>
            </a:r>
            <a:r>
              <a:rPr lang="en-US" altLang="zh-TW" sz="2400" dirty="0">
                <a:solidFill>
                  <a:srgbClr val="FF0000"/>
                </a:solidFill>
              </a:rPr>
              <a:t>very simple </a:t>
            </a:r>
          </a:p>
          <a:p>
            <a:pPr lvl="1"/>
            <a:r>
              <a:rPr lang="en-US" altLang="zh-TW" dirty="0"/>
              <a:t>Finally,</a:t>
            </a:r>
            <a:r>
              <a:rPr lang="en-US" altLang="zh-TW" sz="2400" dirty="0"/>
              <a:t> we know </a:t>
            </a:r>
            <a:r>
              <a:rPr lang="en-US" altLang="zh-TW" dirty="0"/>
              <a:t>the</a:t>
            </a:r>
            <a:r>
              <a:rPr lang="en-US" altLang="zh-TW" sz="2400" dirty="0"/>
              <a:t> answer at a glance.</a:t>
            </a:r>
            <a:endParaRPr lang="zh-TW" altLang="en-US" sz="2400" dirty="0"/>
          </a:p>
          <a:p>
            <a:pPr lvl="1"/>
            <a:endParaRPr kumimoji="1"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9138" y="4298239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8" y="4298239"/>
                <a:ext cx="2623071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8319" y="4298239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19" y="4298239"/>
                <a:ext cx="2623071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89176" y="5607771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76" y="5607771"/>
                <a:ext cx="2623071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853075" y="5693669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075" y="5693669"/>
                <a:ext cx="2623071" cy="82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4348334" y="4427269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4" name="Arc 23">
            <a:extLst>
              <a:ext uri="{FF2B5EF4-FFF2-40B4-BE49-F238E27FC236}">
                <a16:creationId xmlns:a16="http://schemas.microsoft.com/office/drawing/2014/main" id="{28AE1F36-F20D-40CE-B789-19CA10C53A23}"/>
              </a:ext>
            </a:extLst>
          </p:cNvPr>
          <p:cNvSpPr/>
          <p:nvPr/>
        </p:nvSpPr>
        <p:spPr>
          <a:xfrm rot="2946584">
            <a:off x="3406150" y="4594729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7359D54-8644-4D61-9F41-72FAB77A0DA7}"/>
              </a:ext>
            </a:extLst>
          </p:cNvPr>
          <p:cNvSpPr txBox="1"/>
          <p:nvPr/>
        </p:nvSpPr>
        <p:spPr>
          <a:xfrm>
            <a:off x="3605566" y="4294687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</a:t>
            </a:r>
            <a:r>
              <a:rPr lang="en-US" altLang="zh-TW" sz="2400" dirty="0" smtClean="0">
                <a:solidFill>
                  <a:srgbClr val="FF0000"/>
                </a:solidFill>
              </a:rPr>
              <a:t>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向右箭號 9">
            <a:extLst>
              <a:ext uri="{FF2B5EF4-FFF2-40B4-BE49-F238E27FC236}">
                <a16:creationId xmlns:a16="http://schemas.microsoft.com/office/drawing/2014/main" id="{6D82945A-9E6A-4A62-A246-AF90807490FF}"/>
              </a:ext>
            </a:extLst>
          </p:cNvPr>
          <p:cNvSpPr/>
          <p:nvPr/>
        </p:nvSpPr>
        <p:spPr>
          <a:xfrm rot="5400000">
            <a:off x="5888119" y="5138822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853DDFD-2F63-4623-B344-65B8040B45DC}"/>
              </a:ext>
            </a:extLst>
          </p:cNvPr>
          <p:cNvSpPr txBox="1"/>
          <p:nvPr/>
        </p:nvSpPr>
        <p:spPr>
          <a:xfrm>
            <a:off x="7399108" y="4679646"/>
            <a:ext cx="117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1/10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向右箭號 9">
            <a:extLst>
              <a:ext uri="{FF2B5EF4-FFF2-40B4-BE49-F238E27FC236}">
                <a16:creationId xmlns:a16="http://schemas.microsoft.com/office/drawing/2014/main" id="{762E93A6-665B-4621-A3A2-EF1575EF758D}"/>
              </a:ext>
            </a:extLst>
          </p:cNvPr>
          <p:cNvSpPr/>
          <p:nvPr/>
        </p:nvSpPr>
        <p:spPr>
          <a:xfrm flipH="1">
            <a:off x="3813870" y="5794061"/>
            <a:ext cx="1045185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2B3778-E9D6-46AA-B662-287D4E46DA59}"/>
              </a:ext>
            </a:extLst>
          </p:cNvPr>
          <p:cNvSpPr txBox="1"/>
          <p:nvPr/>
        </p:nvSpPr>
        <p:spPr>
          <a:xfrm>
            <a:off x="7715719" y="6072712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Arc 23">
            <a:extLst>
              <a:ext uri="{FF2B5EF4-FFF2-40B4-BE49-F238E27FC236}">
                <a16:creationId xmlns:a16="http://schemas.microsoft.com/office/drawing/2014/main" id="{9F242652-40A4-4F79-B3CA-2B0C2E2BE8B3}"/>
              </a:ext>
            </a:extLst>
          </p:cNvPr>
          <p:cNvSpPr/>
          <p:nvPr/>
        </p:nvSpPr>
        <p:spPr>
          <a:xfrm rot="956757" flipV="1">
            <a:off x="6865206" y="5838208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83151" y="6009039"/>
            <a:ext cx="243060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2400" b="1" dirty="0">
                <a:solidFill>
                  <a:srgbClr val="0000FF"/>
                </a:solidFill>
              </a:rPr>
              <a:t>coefficient matrix</a:t>
            </a:r>
            <a:endParaRPr kumimoji="1" lang="en-US" altLang="zh-TW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38985" y="536198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17" grpId="0"/>
      <p:bldP spid="18" grpId="0"/>
      <p:bldP spid="19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8" y="4369105"/>
            <a:ext cx="6614863" cy="18765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92057" y="6211812"/>
            <a:ext cx="254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rgbClr val="FF0000"/>
                </a:solidFill>
              </a:rPr>
              <a:t>augmented matrix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62564" y="447146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25362" y="4471464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64179" y="4009799"/>
            <a:ext cx="22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(n+1)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59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330" y="1071123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3075797" y="1913550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629565" y="1969661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629564" y="373908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741157" y="5462995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631945" y="551514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90197" y="1753120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97" y="1753120"/>
                <a:ext cx="2490554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396432" y="1727825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32" y="1727825"/>
                <a:ext cx="2490554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390197" y="350606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97" y="3506069"/>
                <a:ext cx="2490554" cy="82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754317" y="388756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396432" y="350098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32" y="3500986"/>
                <a:ext cx="2719784" cy="823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303193" y="529707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93" y="5297078"/>
                <a:ext cx="2490554" cy="823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623659" y="5666997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379898" y="5307686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98" y="5307686"/>
                <a:ext cx="2417393" cy="8238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0551360-44DE-4F9F-BB1D-BA888F14ECD3}"/>
              </a:ext>
            </a:extLst>
          </p:cNvPr>
          <p:cNvSpPr txBox="1"/>
          <p:nvPr/>
        </p:nvSpPr>
        <p:spPr>
          <a:xfrm>
            <a:off x="2118814" y="2886386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(non zero)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D0E1B6-B1D5-4D06-98AA-8044000042FE}"/>
              </a:ext>
            </a:extLst>
          </p:cNvPr>
          <p:cNvSpPr txBox="1"/>
          <p:nvPr/>
        </p:nvSpPr>
        <p:spPr>
          <a:xfrm>
            <a:off x="493400" y="202917"/>
            <a:ext cx="358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Back to Equivalent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7881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can contain infinite elements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675371" y="381999"/>
                <a:ext cx="28876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71" y="381999"/>
                <a:ext cx="2887650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621763" y="58916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vector set with 4 elements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75371" y="2872550"/>
                <a:ext cx="3705566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TW" sz="2800" dirty="0" smtClean="0">
                          <a:latin typeface="Script MT Bold" pitchFamily="66" charset="0"/>
                        </a:rPr>
                        <m:t>L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71" y="2872550"/>
                <a:ext cx="3705566" cy="717440"/>
              </a:xfrm>
              <a:prstGeom prst="rect">
                <a:avLst/>
              </a:prstGeom>
              <a:blipFill>
                <a:blip r:embed="rId3"/>
                <a:stretch>
                  <a:fillRect b="-5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1165929" y="5549096"/>
            <a:ext cx="3755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015189" y="2997562"/>
            <a:ext cx="0" cy="319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1617059" y="3841693"/>
            <a:ext cx="398130" cy="17018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015187" y="5549096"/>
            <a:ext cx="1825944" cy="4677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015188" y="4870957"/>
            <a:ext cx="728221" cy="652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 rot="2700000">
            <a:off x="1714625" y="4472605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 rot="2700000">
            <a:off x="2313023" y="5061499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cxnSp>
        <p:nvCxnSpPr>
          <p:cNvPr id="36" name="直線接點 35"/>
          <p:cNvCxnSpPr/>
          <p:nvPr/>
        </p:nvCxnSpPr>
        <p:spPr>
          <a:xfrm>
            <a:off x="1165928" y="5556543"/>
            <a:ext cx="3755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2015188" y="3005009"/>
            <a:ext cx="0" cy="3194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446624" y="3605525"/>
            <a:ext cx="2593571" cy="2593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A6BC9F2-9110-4773-B037-90DA46D65AA7}"/>
                  </a:ext>
                </a:extLst>
              </p:cNvPr>
              <p:cNvSpPr txBox="1"/>
              <p:nvPr/>
            </p:nvSpPr>
            <p:spPr>
              <a:xfrm>
                <a:off x="3744721" y="4060784"/>
                <a:ext cx="3729034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A6BC9F2-9110-4773-B037-90DA46D6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21" y="4060784"/>
                <a:ext cx="3729034" cy="766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9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/>
      <p:bldP spid="27" grpId="0"/>
      <p:bldP spid="28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4330" y="1071123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3075797" y="1913550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629565" y="1969661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629564" y="373908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741157" y="5462995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631945" y="551514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754317" y="388756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23659" y="5666997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551360-44DE-4F9F-BB1D-BA888F14ECD3}"/>
              </a:ext>
            </a:extLst>
          </p:cNvPr>
          <p:cNvSpPr txBox="1"/>
          <p:nvPr/>
        </p:nvSpPr>
        <p:spPr>
          <a:xfrm>
            <a:off x="2118814" y="2886386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(non zero)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D0E1B6-B1D5-4D06-98AA-8044000042FE}"/>
              </a:ext>
            </a:extLst>
          </p:cNvPr>
          <p:cNvSpPr txBox="1"/>
          <p:nvPr/>
        </p:nvSpPr>
        <p:spPr>
          <a:xfrm>
            <a:off x="493400" y="202917"/>
            <a:ext cx="358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Back to Equivalent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F2AAAD-7952-47BD-843B-A3ED25D70598}"/>
                  </a:ext>
                </a:extLst>
              </p:cNvPr>
              <p:cNvSpPr txBox="1"/>
              <p:nvPr/>
            </p:nvSpPr>
            <p:spPr>
              <a:xfrm>
                <a:off x="1936127" y="1873013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F2AAAD-7952-47BD-843B-A3ED25D7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7" y="1873013"/>
                <a:ext cx="1818190" cy="615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7E0819-0300-4047-ADCB-51547BCD5923}"/>
                  </a:ext>
                </a:extLst>
              </p:cNvPr>
              <p:cNvSpPr txBox="1"/>
              <p:nvPr/>
            </p:nvSpPr>
            <p:spPr>
              <a:xfrm>
                <a:off x="1936127" y="3625021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7E0819-0300-4047-ADCB-51547BCD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7" y="3625021"/>
                <a:ext cx="1818190" cy="615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59EB575-D7AB-4098-B24A-616BB1FC4D74}"/>
                  </a:ext>
                </a:extLst>
              </p:cNvPr>
              <p:cNvSpPr txBox="1"/>
              <p:nvPr/>
            </p:nvSpPr>
            <p:spPr>
              <a:xfrm>
                <a:off x="1936127" y="5436022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59EB575-D7AB-4098-B24A-616BB1FC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27" y="5436022"/>
                <a:ext cx="1818190" cy="615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428D8A-2800-4F7C-B697-7FC6FDEAB2DA}"/>
                  </a:ext>
                </a:extLst>
              </p:cNvPr>
              <p:cNvSpPr txBox="1"/>
              <p:nvPr/>
            </p:nvSpPr>
            <p:spPr>
              <a:xfrm>
                <a:off x="5568075" y="1859452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428D8A-2800-4F7C-B697-7FC6FDEAB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5" y="1859452"/>
                <a:ext cx="1818190" cy="615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128388-D344-4E75-A17C-D4C6BB81B1FD}"/>
                  </a:ext>
                </a:extLst>
              </p:cNvPr>
              <p:cNvSpPr txBox="1"/>
              <p:nvPr/>
            </p:nvSpPr>
            <p:spPr>
              <a:xfrm>
                <a:off x="5568075" y="3611460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128388-D344-4E75-A17C-D4C6BB81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5" y="3611460"/>
                <a:ext cx="1818190" cy="615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A6CCB33-3483-412B-B435-7CD8EA8C6EC3}"/>
                  </a:ext>
                </a:extLst>
              </p:cNvPr>
              <p:cNvSpPr txBox="1"/>
              <p:nvPr/>
            </p:nvSpPr>
            <p:spPr>
              <a:xfrm>
                <a:off x="5568075" y="5422461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A6CCB33-3483-412B-B435-7CD8EA8C6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75" y="5422461"/>
                <a:ext cx="1818190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F50091AB-B711-4377-B24F-DF5DD3315DC0}"/>
              </a:ext>
            </a:extLst>
          </p:cNvPr>
          <p:cNvSpPr txBox="1"/>
          <p:nvPr/>
        </p:nvSpPr>
        <p:spPr>
          <a:xfrm>
            <a:off x="2892537" y="1056453"/>
            <a:ext cx="529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Interchange any two rows of the matrix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E0FEDDD-8CC1-4B0C-B29C-1ADFAEB1D698}"/>
              </a:ext>
            </a:extLst>
          </p:cNvPr>
          <p:cNvSpPr txBox="1"/>
          <p:nvPr/>
        </p:nvSpPr>
        <p:spPr>
          <a:xfrm>
            <a:off x="3754317" y="2765793"/>
            <a:ext cx="5055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Multiply every entry of some row by the same nonzero scalar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BAE148BC-DA13-4BA0-BE17-A6BA5A164F45}"/>
              </a:ext>
            </a:extLst>
          </p:cNvPr>
          <p:cNvSpPr txBox="1"/>
          <p:nvPr/>
        </p:nvSpPr>
        <p:spPr>
          <a:xfrm>
            <a:off x="3178196" y="4434956"/>
            <a:ext cx="477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Add a multiple of one row of the matrix to another row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ACCB6BD8-5224-43E8-A84A-64F5DD96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307" y="233694"/>
            <a:ext cx="4009431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80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A’=</a:t>
            </a:r>
            <a:r>
              <a:rPr kumimoji="1" lang="zh-TW" altLang="en-US" sz="2800" dirty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 err="1">
                <a:solidFill>
                  <a:srgbClr val="7030A0"/>
                </a:solidFill>
                <a:sym typeface="Symbol" pitchFamily="18" charset="2"/>
              </a:rPr>
              <a:t>R</a:t>
            </a:r>
            <a:r>
              <a:rPr kumimoji="1" lang="en-US" altLang="zh-TW" sz="2800" dirty="0" err="1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simple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81718" y="5258291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81718" y="5695858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81718" y="616172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54E26292-BC81-4839-9A18-530F7BFF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48" y="4559114"/>
            <a:ext cx="4108817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9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6" grpId="0"/>
      <p:bldP spid="18" grpId="0" animBg="1"/>
      <p:bldP spid="19" grpId="0" animBg="1"/>
      <p:bldP spid="20" grpId="0"/>
      <p:bldP spid="21" grpId="0"/>
      <p:bldP spid="24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DA416C5-B88F-40C5-A219-1B3673C83C4F}"/>
                  </a:ext>
                </a:extLst>
              </p:cNvPr>
              <p:cNvSpPr txBox="1"/>
              <p:nvPr/>
            </p:nvSpPr>
            <p:spPr>
              <a:xfrm>
                <a:off x="1056310" y="605470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DA416C5-B88F-40C5-A219-1B3673C83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10" y="605470"/>
                <a:ext cx="2623071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23">
            <a:extLst>
              <a:ext uri="{FF2B5EF4-FFF2-40B4-BE49-F238E27FC236}">
                <a16:creationId xmlns:a16="http://schemas.microsoft.com/office/drawing/2014/main" id="{A699E60F-2B29-4206-92D6-1C20D0A8A0E5}"/>
              </a:ext>
            </a:extLst>
          </p:cNvPr>
          <p:cNvSpPr/>
          <p:nvPr/>
        </p:nvSpPr>
        <p:spPr>
          <a:xfrm rot="2946584">
            <a:off x="3333322" y="901960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2077D0-D9EC-4474-9D0C-3E7F2989FC51}"/>
              </a:ext>
            </a:extLst>
          </p:cNvPr>
          <p:cNvSpPr txBox="1"/>
          <p:nvPr/>
        </p:nvSpPr>
        <p:spPr>
          <a:xfrm>
            <a:off x="3532738" y="601918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1DA7F25-E8F9-485D-B13F-D4AA2CC4D255}"/>
                  </a:ext>
                </a:extLst>
              </p:cNvPr>
              <p:cNvSpPr txBox="1"/>
              <p:nvPr/>
            </p:nvSpPr>
            <p:spPr>
              <a:xfrm>
                <a:off x="1042577" y="2257425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1DA7F25-E8F9-485D-B13F-D4AA2CC4D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77" y="2257425"/>
                <a:ext cx="2623071" cy="823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6E594493-34B8-4D94-9986-0888600F5B21}"/>
              </a:ext>
            </a:extLst>
          </p:cNvPr>
          <p:cNvSpPr txBox="1"/>
          <p:nvPr/>
        </p:nvSpPr>
        <p:spPr>
          <a:xfrm>
            <a:off x="3533366" y="2638832"/>
            <a:ext cx="117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1/10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31948FC-F30E-405E-B49D-60F780C51465}"/>
                  </a:ext>
                </a:extLst>
              </p:cNvPr>
              <p:cNvSpPr txBox="1"/>
              <p:nvPr/>
            </p:nvSpPr>
            <p:spPr>
              <a:xfrm>
                <a:off x="1028845" y="3891358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31948FC-F30E-405E-B49D-60F780C5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45" y="3891358"/>
                <a:ext cx="2623071" cy="823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2D4408D3-D89B-45AF-92AC-A3FBBF78691A}"/>
              </a:ext>
            </a:extLst>
          </p:cNvPr>
          <p:cNvSpPr txBox="1"/>
          <p:nvPr/>
        </p:nvSpPr>
        <p:spPr>
          <a:xfrm>
            <a:off x="3891489" y="4270401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Arc 23">
            <a:extLst>
              <a:ext uri="{FF2B5EF4-FFF2-40B4-BE49-F238E27FC236}">
                <a16:creationId xmlns:a16="http://schemas.microsoft.com/office/drawing/2014/main" id="{0C2D943C-3111-4122-A4EB-95458A10B4BC}"/>
              </a:ext>
            </a:extLst>
          </p:cNvPr>
          <p:cNvSpPr/>
          <p:nvPr/>
        </p:nvSpPr>
        <p:spPr>
          <a:xfrm rot="956757" flipV="1">
            <a:off x="3040976" y="4035897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601F6D2-A7AC-4B0D-9867-AF50A595575F}"/>
                  </a:ext>
                </a:extLst>
              </p:cNvPr>
              <p:cNvSpPr txBox="1"/>
              <p:nvPr/>
            </p:nvSpPr>
            <p:spPr>
              <a:xfrm>
                <a:off x="867608" y="5476750"/>
                <a:ext cx="26230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601F6D2-A7AC-4B0D-9867-AF50A5955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08" y="5476750"/>
                <a:ext cx="2623071" cy="823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9">
            <a:extLst>
              <a:ext uri="{FF2B5EF4-FFF2-40B4-BE49-F238E27FC236}">
                <a16:creationId xmlns:a16="http://schemas.microsoft.com/office/drawing/2014/main" id="{0C7771B9-0471-463B-A13D-8C036291D06A}"/>
              </a:ext>
            </a:extLst>
          </p:cNvPr>
          <p:cNvSpPr/>
          <p:nvPr/>
        </p:nvSpPr>
        <p:spPr>
          <a:xfrm rot="5400000">
            <a:off x="1959994" y="1551467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4" name="向右箭號 9">
            <a:extLst>
              <a:ext uri="{FF2B5EF4-FFF2-40B4-BE49-F238E27FC236}">
                <a16:creationId xmlns:a16="http://schemas.microsoft.com/office/drawing/2014/main" id="{A71ED637-0C4B-47A8-9554-A6E24AB85870}"/>
              </a:ext>
            </a:extLst>
          </p:cNvPr>
          <p:cNvSpPr/>
          <p:nvPr/>
        </p:nvSpPr>
        <p:spPr>
          <a:xfrm rot="5400000">
            <a:off x="1979205" y="3203422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5" name="向右箭號 9">
            <a:extLst>
              <a:ext uri="{FF2B5EF4-FFF2-40B4-BE49-F238E27FC236}">
                <a16:creationId xmlns:a16="http://schemas.microsoft.com/office/drawing/2014/main" id="{314B7F21-A4BF-4D5D-A2AB-AD5630F48462}"/>
              </a:ext>
            </a:extLst>
          </p:cNvPr>
          <p:cNvSpPr/>
          <p:nvPr/>
        </p:nvSpPr>
        <p:spPr>
          <a:xfrm rot="5400000">
            <a:off x="1979205" y="4813085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823C646-72FD-456D-AF37-4F79BF4637FE}"/>
                  </a:ext>
                </a:extLst>
              </p:cNvPr>
              <p:cNvSpPr txBox="1"/>
              <p:nvPr/>
            </p:nvSpPr>
            <p:spPr>
              <a:xfrm>
                <a:off x="5785701" y="709472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823C646-72FD-456D-AF37-4F79BF463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701" y="709472"/>
                <a:ext cx="1818190" cy="615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F18FA3A-3B61-4031-8793-6C5D9FB6E22F}"/>
                  </a:ext>
                </a:extLst>
              </p:cNvPr>
              <p:cNvSpPr txBox="1"/>
              <p:nvPr/>
            </p:nvSpPr>
            <p:spPr>
              <a:xfrm>
                <a:off x="5761030" y="2361427"/>
                <a:ext cx="181819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F18FA3A-3B61-4031-8793-6C5D9FB6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030" y="2361427"/>
                <a:ext cx="1818190" cy="615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E7C5AD-7682-4305-8484-5271A1887358}"/>
                  </a:ext>
                </a:extLst>
              </p:cNvPr>
              <p:cNvSpPr txBox="1"/>
              <p:nvPr/>
            </p:nvSpPr>
            <p:spPr>
              <a:xfrm>
                <a:off x="5810494" y="3995360"/>
                <a:ext cx="164827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E7C5AD-7682-4305-8484-5271A1887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94" y="3995360"/>
                <a:ext cx="1648272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681D391-B3C2-4282-B7FE-1CDA3E44FE9F}"/>
                  </a:ext>
                </a:extLst>
              </p:cNvPr>
              <p:cNvSpPr txBox="1"/>
              <p:nvPr/>
            </p:nvSpPr>
            <p:spPr>
              <a:xfrm>
                <a:off x="5810494" y="5672443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681D391-B3C2-4282-B7FE-1CDA3E44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94" y="5672443"/>
                <a:ext cx="1419043" cy="615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向右箭號 24">
            <a:extLst>
              <a:ext uri="{FF2B5EF4-FFF2-40B4-BE49-F238E27FC236}">
                <a16:creationId xmlns:a16="http://schemas.microsoft.com/office/drawing/2014/main" id="{469CB778-6694-499B-BEA6-9DD3F8F16527}"/>
              </a:ext>
            </a:extLst>
          </p:cNvPr>
          <p:cNvSpPr/>
          <p:nvPr/>
        </p:nvSpPr>
        <p:spPr>
          <a:xfrm>
            <a:off x="4687119" y="864396"/>
            <a:ext cx="814143" cy="3059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4">
            <a:extLst>
              <a:ext uri="{FF2B5EF4-FFF2-40B4-BE49-F238E27FC236}">
                <a16:creationId xmlns:a16="http://schemas.microsoft.com/office/drawing/2014/main" id="{5DC86433-044C-4D1C-BBAD-062905A531D4}"/>
              </a:ext>
            </a:extLst>
          </p:cNvPr>
          <p:cNvSpPr/>
          <p:nvPr/>
        </p:nvSpPr>
        <p:spPr>
          <a:xfrm flipH="1">
            <a:off x="4679433" y="5813633"/>
            <a:ext cx="814143" cy="3059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9">
            <a:extLst>
              <a:ext uri="{FF2B5EF4-FFF2-40B4-BE49-F238E27FC236}">
                <a16:creationId xmlns:a16="http://schemas.microsoft.com/office/drawing/2014/main" id="{88C99947-B923-46E3-A2FC-E2A62036B906}"/>
              </a:ext>
            </a:extLst>
          </p:cNvPr>
          <p:cNvSpPr/>
          <p:nvPr/>
        </p:nvSpPr>
        <p:spPr>
          <a:xfrm rot="5400000">
            <a:off x="6098350" y="1608671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5" name="向右箭號 9">
            <a:extLst>
              <a:ext uri="{FF2B5EF4-FFF2-40B4-BE49-F238E27FC236}">
                <a16:creationId xmlns:a16="http://schemas.microsoft.com/office/drawing/2014/main" id="{49DE8B60-DD71-4684-9F6E-853646B035D7}"/>
              </a:ext>
            </a:extLst>
          </p:cNvPr>
          <p:cNvSpPr/>
          <p:nvPr/>
        </p:nvSpPr>
        <p:spPr>
          <a:xfrm rot="5400000">
            <a:off x="6117561" y="3260626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6" name="向右箭號 9">
            <a:extLst>
              <a:ext uri="{FF2B5EF4-FFF2-40B4-BE49-F238E27FC236}">
                <a16:creationId xmlns:a16="http://schemas.microsoft.com/office/drawing/2014/main" id="{76E4D667-A44D-4F12-BB9C-1DB9B9D0F0AB}"/>
              </a:ext>
            </a:extLst>
          </p:cNvPr>
          <p:cNvSpPr/>
          <p:nvPr/>
        </p:nvSpPr>
        <p:spPr>
          <a:xfrm rot="5400000">
            <a:off x="6117561" y="4870289"/>
            <a:ext cx="504741" cy="5657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7" name="Arc 23">
            <a:extLst>
              <a:ext uri="{FF2B5EF4-FFF2-40B4-BE49-F238E27FC236}">
                <a16:creationId xmlns:a16="http://schemas.microsoft.com/office/drawing/2014/main" id="{07B311DF-809A-46A1-A88A-EA8CA37F102F}"/>
              </a:ext>
            </a:extLst>
          </p:cNvPr>
          <p:cNvSpPr/>
          <p:nvPr/>
        </p:nvSpPr>
        <p:spPr>
          <a:xfrm rot="2946584">
            <a:off x="7315257" y="846892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763A03C-E3D6-4A46-9B1C-0B21D372CEA7}"/>
              </a:ext>
            </a:extLst>
          </p:cNvPr>
          <p:cNvSpPr txBox="1"/>
          <p:nvPr/>
        </p:nvSpPr>
        <p:spPr>
          <a:xfrm>
            <a:off x="7514673" y="546850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03926A7-FBA9-4693-AD21-D7AEFA382C84}"/>
              </a:ext>
            </a:extLst>
          </p:cNvPr>
          <p:cNvSpPr txBox="1"/>
          <p:nvPr/>
        </p:nvSpPr>
        <p:spPr>
          <a:xfrm>
            <a:off x="7515301" y="2583764"/>
            <a:ext cx="117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1/10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9F345EE-1075-4652-993A-42833F48EC03}"/>
              </a:ext>
            </a:extLst>
          </p:cNvPr>
          <p:cNvSpPr txBox="1"/>
          <p:nvPr/>
        </p:nvSpPr>
        <p:spPr>
          <a:xfrm>
            <a:off x="7873424" y="42153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 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Arc 23">
            <a:extLst>
              <a:ext uri="{FF2B5EF4-FFF2-40B4-BE49-F238E27FC236}">
                <a16:creationId xmlns:a16="http://schemas.microsoft.com/office/drawing/2014/main" id="{486BAC38-2443-4C49-A253-AE56F1F16285}"/>
              </a:ext>
            </a:extLst>
          </p:cNvPr>
          <p:cNvSpPr/>
          <p:nvPr/>
        </p:nvSpPr>
        <p:spPr>
          <a:xfrm rot="21216374" flipV="1">
            <a:off x="7039937" y="4065765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A’=</a:t>
            </a:r>
            <a:r>
              <a:rPr kumimoji="1" lang="zh-TW" altLang="en-US" sz="2800" dirty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 err="1">
                <a:solidFill>
                  <a:srgbClr val="7030A0"/>
                </a:solidFill>
                <a:sym typeface="Symbol" pitchFamily="18" charset="2"/>
              </a:rPr>
              <a:t>R</a:t>
            </a:r>
            <a:r>
              <a:rPr kumimoji="1" lang="en-US" altLang="zh-TW" sz="2800" dirty="0" err="1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simple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81718" y="5258291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81718" y="5695858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81718" y="616172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944048" y="4112751"/>
            <a:ext cx="2751796" cy="897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Reduced Row Echelon Form (RREF)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54E26292-BC81-4839-9A18-530F7BFF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48" y="4559114"/>
            <a:ext cx="4108817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operations:</a:t>
            </a:r>
            <a:endParaRPr kumimoji="1"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B2F535-C5B5-43D0-8C99-762D0F55B475}"/>
              </a:ext>
            </a:extLst>
          </p:cNvPr>
          <p:cNvSpPr txBox="1"/>
          <p:nvPr/>
        </p:nvSpPr>
        <p:spPr>
          <a:xfrm>
            <a:off x="5183595" y="1625059"/>
            <a:ext cx="101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?????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Reduced Row </a:t>
            </a:r>
            <a:b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Echelon Form</a:t>
            </a:r>
            <a:r>
              <a:rPr lang="zh-TW" altLang="en-US" dirty="0">
                <a:ln w="22225">
                  <a:solidFill>
                    <a:schemeClr val="tx1"/>
                  </a:solidFill>
                  <a:miter lim="800000"/>
                </a:ln>
              </a:rPr>
              <a:t> </a:t>
            </a:r>
            <a:r>
              <a:rPr lang="en-US" altLang="zh-TW" dirty="0">
                <a:ln w="22225">
                  <a:solidFill>
                    <a:schemeClr val="tx1"/>
                  </a:solidFill>
                  <a:miter lim="800000"/>
                </a:ln>
              </a:rPr>
              <a:t>(RREF</a:t>
            </a:r>
            <a: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  <a:t>)</a:t>
            </a:r>
            <a:br>
              <a:rPr lang="en-US" altLang="zh-TW" dirty="0" smtClean="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1.4)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 (REF)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sp>
        <p:nvSpPr>
          <p:cNvPr id="11" name="矩形 10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7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4773BAC-17CF-46CD-8A5A-6A4B1D0A2EA2}"/>
              </a:ext>
            </a:extLst>
          </p:cNvPr>
          <p:cNvSpPr txBox="1"/>
          <p:nvPr/>
        </p:nvSpPr>
        <p:spPr>
          <a:xfrm>
            <a:off x="4286520" y="236448"/>
            <a:ext cx="1033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階層</a:t>
            </a:r>
            <a:endParaRPr lang="zh-TW" altLang="en-US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8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/>
      <p:bldP spid="11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99" y="3838113"/>
            <a:ext cx="3857017" cy="18670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 (REF)</a:t>
            </a:r>
            <a:endParaRPr lang="en-US" altLang="zh-TW" dirty="0"/>
          </a:p>
        </p:txBody>
      </p:sp>
      <p:sp>
        <p:nvSpPr>
          <p:cNvPr id="5" name="橢圓 4"/>
          <p:cNvSpPr/>
          <p:nvPr/>
        </p:nvSpPr>
        <p:spPr>
          <a:xfrm>
            <a:off x="5087349" y="3836386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8773" y="427663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73289" y="474539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10989" y="4096629"/>
            <a:ext cx="673201" cy="266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7"/>
          </p:cNvCxnSpPr>
          <p:nvPr/>
        </p:nvCxnSpPr>
        <p:spPr>
          <a:xfrm flipH="1">
            <a:off x="5988299" y="4582897"/>
            <a:ext cx="304521" cy="215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72000" y="5717025"/>
            <a:ext cx="43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No zero rows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008448" y="523001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>
            <a:off x="5977811" y="5034129"/>
            <a:ext cx="2030637" cy="375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1697064-45C3-422C-96A0-1EC4904207C6}"/>
              </a:ext>
            </a:extLst>
          </p:cNvPr>
          <p:cNvSpPr txBox="1"/>
          <p:nvPr/>
        </p:nvSpPr>
        <p:spPr>
          <a:xfrm>
            <a:off x="6022749" y="3317987"/>
            <a:ext cx="141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6" grpId="0" animBg="1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 (RREF)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6" name="矩形 5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1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51916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120449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845030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2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6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09" y="5782791"/>
            <a:ext cx="693092" cy="6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646094-B695-4634-AF55-7F7FAB0D911F}"/>
              </a:ext>
            </a:extLst>
          </p:cNvPr>
          <p:cNvSpPr/>
          <p:nvPr/>
        </p:nvSpPr>
        <p:spPr>
          <a:xfrm>
            <a:off x="940987" y="2787445"/>
            <a:ext cx="1286019" cy="3199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8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1" y="3860435"/>
            <a:ext cx="3749589" cy="1770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r>
              <a:rPr lang="zh-TW" altLang="en-US" b="1" i="1" u="sng" dirty="0"/>
              <a:t> </a:t>
            </a:r>
            <a:r>
              <a:rPr lang="en-US" altLang="zh-TW" b="1" i="1" u="sng" dirty="0"/>
              <a:t>(RREF)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110048" y="390449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477822" y="432621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4235" y="474765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82209" y="4131640"/>
            <a:ext cx="1020384" cy="326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20110" y="4547751"/>
            <a:ext cx="771403" cy="294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10048" y="5196371"/>
            <a:ext cx="3458080" cy="3257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22" name="矩形 21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1916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423101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516613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6" y="559356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7" y="562209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5639365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1CDB9D23-8334-48DF-B615-2F27618DE5C6}"/>
              </a:ext>
            </a:extLst>
          </p:cNvPr>
          <p:cNvSpPr/>
          <p:nvPr/>
        </p:nvSpPr>
        <p:spPr>
          <a:xfrm>
            <a:off x="940987" y="2787445"/>
            <a:ext cx="1286019" cy="3199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" y="2585124"/>
            <a:ext cx="3611427" cy="1447899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9" y="2585124"/>
            <a:ext cx="3378431" cy="14478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86630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7473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319462" y="2884515"/>
            <a:ext cx="675249" cy="604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56615" y="32709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02599" y="291216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14557" y="25533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117910" y="4360066"/>
            <a:ext cx="23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Leading Entry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單箭頭接點 13"/>
          <p:cNvCxnSpPr>
            <a:endCxn id="11" idx="4"/>
          </p:cNvCxnSpPr>
          <p:nvPr/>
        </p:nvCxnSpPr>
        <p:spPr>
          <a:xfrm flipH="1" flipV="1">
            <a:off x="5499086" y="2912167"/>
            <a:ext cx="319824" cy="14478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153367" y="3239212"/>
            <a:ext cx="190886" cy="11208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9" idx="3"/>
          </p:cNvCxnSpPr>
          <p:nvPr/>
        </p:nvCxnSpPr>
        <p:spPr>
          <a:xfrm flipV="1">
            <a:off x="6514171" y="3577233"/>
            <a:ext cx="196491" cy="78283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2762666" y="325377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149959" y="291184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821471" y="253616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78613" y="51464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positions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0000FF"/>
                </a:solidFill>
              </a:rPr>
              <a:t>(1,1)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0000FF"/>
                </a:solidFill>
              </a:rPr>
              <a:t>(2,3)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0000FF"/>
                </a:solidFill>
              </a:rPr>
              <a:t>(3,4)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78613" y="576199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columns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7030A0"/>
                </a:solidFill>
              </a:rPr>
              <a:t>1</a:t>
            </a:r>
            <a:r>
              <a:rPr lang="en-US" altLang="zh-TW" sz="2800" baseline="30000" dirty="0">
                <a:solidFill>
                  <a:srgbClr val="7030A0"/>
                </a:solidFill>
              </a:rPr>
              <a:t>st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7030A0"/>
                </a:solidFill>
              </a:rPr>
              <a:t>3</a:t>
            </a:r>
            <a:r>
              <a:rPr lang="en-US" altLang="zh-TW" sz="2800" baseline="30000" dirty="0">
                <a:solidFill>
                  <a:srgbClr val="7030A0"/>
                </a:solidFill>
              </a:rPr>
              <a:t>rd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7030A0"/>
                </a:solidFill>
              </a:rPr>
              <a:t>4</a:t>
            </a:r>
            <a:r>
              <a:rPr lang="en-US" altLang="zh-TW" sz="2800" baseline="30000" dirty="0">
                <a:solidFill>
                  <a:srgbClr val="7030A0"/>
                </a:solidFill>
              </a:rPr>
              <a:t>th</a:t>
            </a:r>
            <a:r>
              <a:rPr lang="en-US" altLang="zh-TW" sz="2800" dirty="0"/>
              <a:t> columns.</a:t>
            </a:r>
            <a:endParaRPr lang="zh-TW" altLang="en-US" sz="2800" dirty="0"/>
          </a:p>
        </p:txBody>
      </p:sp>
      <p:sp>
        <p:nvSpPr>
          <p:cNvPr id="27" name="向上箭號 26"/>
          <p:cNvSpPr/>
          <p:nvPr/>
        </p:nvSpPr>
        <p:spPr>
          <a:xfrm>
            <a:off x="765855" y="4081987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上箭號 27"/>
          <p:cNvSpPr/>
          <p:nvPr/>
        </p:nvSpPr>
        <p:spPr>
          <a:xfrm>
            <a:off x="26782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上箭號 28"/>
          <p:cNvSpPr/>
          <p:nvPr/>
        </p:nvSpPr>
        <p:spPr>
          <a:xfrm>
            <a:off x="21036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2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3300"/>
                </a:solidFill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dirty="0">
                <a:cs typeface="Times New Roman" pitchFamily="18" charset="0"/>
              </a:rPr>
              <a:t>We denote the set of all </a:t>
            </a:r>
            <a:r>
              <a:rPr lang="en-US" altLang="zh-TW" b="1" dirty="0">
                <a:solidFill>
                  <a:srgbClr val="3366FF"/>
                </a:solidFill>
                <a:cs typeface="Times New Roman" pitchFamily="18" charset="0"/>
              </a:rPr>
              <a:t>vectors</a:t>
            </a:r>
            <a:r>
              <a:rPr lang="en-US" altLang="zh-TW" dirty="0">
                <a:cs typeface="Times New Roman" pitchFamily="18" charset="0"/>
              </a:rPr>
              <a:t> with </a:t>
            </a:r>
            <a:r>
              <a:rPr lang="en-US" altLang="zh-TW" i="1" dirty="0">
                <a:cs typeface="Times New Roman" pitchFamily="18" charset="0"/>
              </a:rPr>
              <a:t>n</a:t>
            </a:r>
            <a:r>
              <a:rPr lang="en-US" altLang="zh-TW" dirty="0">
                <a:cs typeface="Times New Roman" pitchFamily="18" charset="0"/>
              </a:rPr>
              <a:t> entries by </a:t>
            </a:r>
            <a:r>
              <a:rPr lang="en-US" altLang="zh-TW" dirty="0"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zh-TW" altLang="en-US" dirty="0"/>
          </a:p>
        </p:txBody>
      </p:sp>
      <p:pic>
        <p:nvPicPr>
          <p:cNvPr id="4" name="Picture 2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4" y="4520319"/>
            <a:ext cx="368300" cy="254000"/>
          </a:xfrm>
          <a:prstGeom prst="rect">
            <a:avLst/>
          </a:prstGeom>
        </p:spPr>
      </p:pic>
      <p:pic>
        <p:nvPicPr>
          <p:cNvPr id="5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2105">
            <a:off x="6629873" y="4246967"/>
            <a:ext cx="215900" cy="254000"/>
          </a:xfrm>
          <a:prstGeom prst="rect">
            <a:avLst/>
          </a:prstGeom>
        </p:spPr>
      </p:pic>
      <p:sp>
        <p:nvSpPr>
          <p:cNvPr id="7" name="Freeform 8"/>
          <p:cNvSpPr/>
          <p:nvPr/>
        </p:nvSpPr>
        <p:spPr>
          <a:xfrm>
            <a:off x="4572000" y="2959661"/>
            <a:ext cx="2504843" cy="2928925"/>
          </a:xfrm>
          <a:custGeom>
            <a:avLst/>
            <a:gdLst>
              <a:gd name="connsiteX0" fmla="*/ 0 w 2504843"/>
              <a:gd name="connsiteY0" fmla="*/ 247469 h 2928925"/>
              <a:gd name="connsiteX1" fmla="*/ 0 w 2504843"/>
              <a:gd name="connsiteY1" fmla="*/ 247469 h 2928925"/>
              <a:gd name="connsiteX2" fmla="*/ 723230 w 2504843"/>
              <a:gd name="connsiteY2" fmla="*/ 282751 h 2928925"/>
              <a:gd name="connsiteX3" fmla="*/ 740869 w 2504843"/>
              <a:gd name="connsiteY3" fmla="*/ 335675 h 2928925"/>
              <a:gd name="connsiteX4" fmla="*/ 705590 w 2504843"/>
              <a:gd name="connsiteY4" fmla="*/ 512086 h 2928925"/>
              <a:gd name="connsiteX5" fmla="*/ 652671 w 2504843"/>
              <a:gd name="connsiteY5" fmla="*/ 617933 h 2928925"/>
              <a:gd name="connsiteX6" fmla="*/ 582112 w 2504843"/>
              <a:gd name="connsiteY6" fmla="*/ 741421 h 2928925"/>
              <a:gd name="connsiteX7" fmla="*/ 440994 w 2504843"/>
              <a:gd name="connsiteY7" fmla="*/ 953115 h 2928925"/>
              <a:gd name="connsiteX8" fmla="*/ 405714 w 2504843"/>
              <a:gd name="connsiteY8" fmla="*/ 1023680 h 2928925"/>
              <a:gd name="connsiteX9" fmla="*/ 352795 w 2504843"/>
              <a:gd name="connsiteY9" fmla="*/ 1182450 h 2928925"/>
              <a:gd name="connsiteX10" fmla="*/ 299876 w 2504843"/>
              <a:gd name="connsiteY10" fmla="*/ 1253015 h 2928925"/>
              <a:gd name="connsiteX11" fmla="*/ 282236 w 2504843"/>
              <a:gd name="connsiteY11" fmla="*/ 1411785 h 2928925"/>
              <a:gd name="connsiteX12" fmla="*/ 264596 w 2504843"/>
              <a:gd name="connsiteY12" fmla="*/ 1535273 h 2928925"/>
              <a:gd name="connsiteX13" fmla="*/ 246957 w 2504843"/>
              <a:gd name="connsiteY13" fmla="*/ 1729326 h 2928925"/>
              <a:gd name="connsiteX14" fmla="*/ 282236 w 2504843"/>
              <a:gd name="connsiteY14" fmla="*/ 2276202 h 2928925"/>
              <a:gd name="connsiteX15" fmla="*/ 299876 w 2504843"/>
              <a:gd name="connsiteY15" fmla="*/ 2329126 h 2928925"/>
              <a:gd name="connsiteX16" fmla="*/ 352795 w 2504843"/>
              <a:gd name="connsiteY16" fmla="*/ 2399690 h 2928925"/>
              <a:gd name="connsiteX17" fmla="*/ 423354 w 2504843"/>
              <a:gd name="connsiteY17" fmla="*/ 2505537 h 2928925"/>
              <a:gd name="connsiteX18" fmla="*/ 440994 w 2504843"/>
              <a:gd name="connsiteY18" fmla="*/ 2558461 h 2928925"/>
              <a:gd name="connsiteX19" fmla="*/ 599751 w 2504843"/>
              <a:gd name="connsiteY19" fmla="*/ 2699590 h 2928925"/>
              <a:gd name="connsiteX20" fmla="*/ 705590 w 2504843"/>
              <a:gd name="connsiteY20" fmla="*/ 2734872 h 2928925"/>
              <a:gd name="connsiteX21" fmla="*/ 758509 w 2504843"/>
              <a:gd name="connsiteY21" fmla="*/ 2752513 h 2928925"/>
              <a:gd name="connsiteX22" fmla="*/ 987826 w 2504843"/>
              <a:gd name="connsiteY22" fmla="*/ 2840719 h 2928925"/>
              <a:gd name="connsiteX23" fmla="*/ 1040745 w 2504843"/>
              <a:gd name="connsiteY23" fmla="*/ 2893643 h 2928925"/>
              <a:gd name="connsiteX24" fmla="*/ 1146583 w 2504843"/>
              <a:gd name="connsiteY24" fmla="*/ 2928925 h 2928925"/>
              <a:gd name="connsiteX25" fmla="*/ 1640496 w 2504843"/>
              <a:gd name="connsiteY25" fmla="*/ 2911284 h 2928925"/>
              <a:gd name="connsiteX26" fmla="*/ 1693415 w 2504843"/>
              <a:gd name="connsiteY26" fmla="*/ 2893643 h 2928925"/>
              <a:gd name="connsiteX27" fmla="*/ 1816893 w 2504843"/>
              <a:gd name="connsiteY27" fmla="*/ 2876001 h 2928925"/>
              <a:gd name="connsiteX28" fmla="*/ 1869813 w 2504843"/>
              <a:gd name="connsiteY28" fmla="*/ 2858360 h 2928925"/>
              <a:gd name="connsiteX29" fmla="*/ 1922732 w 2504843"/>
              <a:gd name="connsiteY29" fmla="*/ 2823078 h 2928925"/>
              <a:gd name="connsiteX30" fmla="*/ 2010931 w 2504843"/>
              <a:gd name="connsiteY30" fmla="*/ 2805437 h 2928925"/>
              <a:gd name="connsiteX31" fmla="*/ 2063850 w 2504843"/>
              <a:gd name="connsiteY31" fmla="*/ 2752513 h 2928925"/>
              <a:gd name="connsiteX32" fmla="*/ 2116769 w 2504843"/>
              <a:gd name="connsiteY32" fmla="*/ 2734872 h 2928925"/>
              <a:gd name="connsiteX33" fmla="*/ 2187328 w 2504843"/>
              <a:gd name="connsiteY33" fmla="*/ 2681949 h 2928925"/>
              <a:gd name="connsiteX34" fmla="*/ 2257887 w 2504843"/>
              <a:gd name="connsiteY34" fmla="*/ 2593743 h 2928925"/>
              <a:gd name="connsiteX35" fmla="*/ 2293166 w 2504843"/>
              <a:gd name="connsiteY35" fmla="*/ 2540819 h 2928925"/>
              <a:gd name="connsiteX36" fmla="*/ 2381365 w 2504843"/>
              <a:gd name="connsiteY36" fmla="*/ 2452614 h 2928925"/>
              <a:gd name="connsiteX37" fmla="*/ 2399005 w 2504843"/>
              <a:gd name="connsiteY37" fmla="*/ 2382049 h 2928925"/>
              <a:gd name="connsiteX38" fmla="*/ 2434284 w 2504843"/>
              <a:gd name="connsiteY38" fmla="*/ 2311484 h 2928925"/>
              <a:gd name="connsiteX39" fmla="*/ 2451924 w 2504843"/>
              <a:gd name="connsiteY39" fmla="*/ 2205637 h 2928925"/>
              <a:gd name="connsiteX40" fmla="*/ 2487203 w 2504843"/>
              <a:gd name="connsiteY40" fmla="*/ 2117432 h 2928925"/>
              <a:gd name="connsiteX41" fmla="*/ 2504843 w 2504843"/>
              <a:gd name="connsiteY41" fmla="*/ 2046867 h 2928925"/>
              <a:gd name="connsiteX42" fmla="*/ 2487203 w 2504843"/>
              <a:gd name="connsiteY42" fmla="*/ 1588197 h 2928925"/>
              <a:gd name="connsiteX43" fmla="*/ 2416645 w 2504843"/>
              <a:gd name="connsiteY43" fmla="*/ 1411785 h 2928925"/>
              <a:gd name="connsiteX44" fmla="*/ 2381365 w 2504843"/>
              <a:gd name="connsiteY44" fmla="*/ 1270656 h 2928925"/>
              <a:gd name="connsiteX45" fmla="*/ 2293166 w 2504843"/>
              <a:gd name="connsiteY45" fmla="*/ 1129527 h 2928925"/>
              <a:gd name="connsiteX46" fmla="*/ 2275527 w 2504843"/>
              <a:gd name="connsiteY46" fmla="*/ 1076603 h 2928925"/>
              <a:gd name="connsiteX47" fmla="*/ 2169688 w 2504843"/>
              <a:gd name="connsiteY47" fmla="*/ 882551 h 2928925"/>
              <a:gd name="connsiteX48" fmla="*/ 2134409 w 2504843"/>
              <a:gd name="connsiteY48" fmla="*/ 759063 h 2928925"/>
              <a:gd name="connsiteX49" fmla="*/ 2099129 w 2504843"/>
              <a:gd name="connsiteY49" fmla="*/ 723780 h 2928925"/>
              <a:gd name="connsiteX50" fmla="*/ 2046210 w 2504843"/>
              <a:gd name="connsiteY50" fmla="*/ 617933 h 2928925"/>
              <a:gd name="connsiteX51" fmla="*/ 2028570 w 2504843"/>
              <a:gd name="connsiteY51" fmla="*/ 547369 h 2928925"/>
              <a:gd name="connsiteX52" fmla="*/ 2010931 w 2504843"/>
              <a:gd name="connsiteY52" fmla="*/ 494445 h 2928925"/>
              <a:gd name="connsiteX53" fmla="*/ 1993291 w 2504843"/>
              <a:gd name="connsiteY53" fmla="*/ 406239 h 2928925"/>
              <a:gd name="connsiteX54" fmla="*/ 1958011 w 2504843"/>
              <a:gd name="connsiteY54" fmla="*/ 300392 h 2928925"/>
              <a:gd name="connsiteX55" fmla="*/ 1905092 w 2504843"/>
              <a:gd name="connsiteY55" fmla="*/ 176904 h 2928925"/>
              <a:gd name="connsiteX56" fmla="*/ 1852173 w 2504843"/>
              <a:gd name="connsiteY56" fmla="*/ 123981 h 2928925"/>
              <a:gd name="connsiteX57" fmla="*/ 1869813 w 2504843"/>
              <a:gd name="connsiteY57" fmla="*/ 18134 h 2928925"/>
              <a:gd name="connsiteX58" fmla="*/ 1958011 w 2504843"/>
              <a:gd name="connsiteY58" fmla="*/ 493 h 2928925"/>
              <a:gd name="connsiteX59" fmla="*/ 2169688 w 2504843"/>
              <a:gd name="connsiteY59" fmla="*/ 18134 h 2928925"/>
              <a:gd name="connsiteX60" fmla="*/ 2275527 w 2504843"/>
              <a:gd name="connsiteY60" fmla="*/ 71057 h 29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04843" h="2928925">
                <a:moveTo>
                  <a:pt x="0" y="247469"/>
                </a:moveTo>
                <a:lnTo>
                  <a:pt x="0" y="247469"/>
                </a:lnTo>
                <a:cubicBezTo>
                  <a:pt x="241077" y="259230"/>
                  <a:pt x="483559" y="254216"/>
                  <a:pt x="723230" y="282751"/>
                </a:cubicBezTo>
                <a:cubicBezTo>
                  <a:pt x="741695" y="284949"/>
                  <a:pt x="742295" y="317134"/>
                  <a:pt x="740869" y="335675"/>
                </a:cubicBezTo>
                <a:cubicBezTo>
                  <a:pt x="736270" y="395466"/>
                  <a:pt x="723476" y="454847"/>
                  <a:pt x="705590" y="512086"/>
                </a:cubicBezTo>
                <a:cubicBezTo>
                  <a:pt x="693825" y="549737"/>
                  <a:pt x="671371" y="583201"/>
                  <a:pt x="652671" y="617933"/>
                </a:cubicBezTo>
                <a:cubicBezTo>
                  <a:pt x="630196" y="659675"/>
                  <a:pt x="607426" y="701337"/>
                  <a:pt x="582112" y="741421"/>
                </a:cubicBezTo>
                <a:cubicBezTo>
                  <a:pt x="536829" y="813125"/>
                  <a:pt x="478918" y="877261"/>
                  <a:pt x="440994" y="953115"/>
                </a:cubicBezTo>
                <a:cubicBezTo>
                  <a:pt x="429234" y="976637"/>
                  <a:pt x="415154" y="999135"/>
                  <a:pt x="405714" y="1023680"/>
                </a:cubicBezTo>
                <a:cubicBezTo>
                  <a:pt x="385689" y="1075748"/>
                  <a:pt x="386264" y="1137820"/>
                  <a:pt x="352795" y="1182450"/>
                </a:cubicBezTo>
                <a:lnTo>
                  <a:pt x="299876" y="1253015"/>
                </a:lnTo>
                <a:cubicBezTo>
                  <a:pt x="293996" y="1305938"/>
                  <a:pt x="288840" y="1358947"/>
                  <a:pt x="282236" y="1411785"/>
                </a:cubicBezTo>
                <a:cubicBezTo>
                  <a:pt x="277079" y="1453044"/>
                  <a:pt x="269187" y="1493947"/>
                  <a:pt x="264596" y="1535273"/>
                </a:cubicBezTo>
                <a:cubicBezTo>
                  <a:pt x="257424" y="1599827"/>
                  <a:pt x="252837" y="1664642"/>
                  <a:pt x="246957" y="1729326"/>
                </a:cubicBezTo>
                <a:cubicBezTo>
                  <a:pt x="257662" y="2018401"/>
                  <a:pt x="227260" y="2083771"/>
                  <a:pt x="282236" y="2276202"/>
                </a:cubicBezTo>
                <a:cubicBezTo>
                  <a:pt x="287344" y="2294082"/>
                  <a:pt x="290651" y="2312980"/>
                  <a:pt x="299876" y="2329126"/>
                </a:cubicBezTo>
                <a:cubicBezTo>
                  <a:pt x="314462" y="2354654"/>
                  <a:pt x="337214" y="2374758"/>
                  <a:pt x="352795" y="2399690"/>
                </a:cubicBezTo>
                <a:cubicBezTo>
                  <a:pt x="423989" y="2513611"/>
                  <a:pt x="351469" y="2433648"/>
                  <a:pt x="423354" y="2505537"/>
                </a:cubicBezTo>
                <a:cubicBezTo>
                  <a:pt x="429234" y="2523178"/>
                  <a:pt x="429578" y="2543782"/>
                  <a:pt x="440994" y="2558461"/>
                </a:cubicBezTo>
                <a:cubicBezTo>
                  <a:pt x="462082" y="2585576"/>
                  <a:pt x="547699" y="2676454"/>
                  <a:pt x="599751" y="2699590"/>
                </a:cubicBezTo>
                <a:cubicBezTo>
                  <a:pt x="633734" y="2714694"/>
                  <a:pt x="670310" y="2723111"/>
                  <a:pt x="705590" y="2734872"/>
                </a:cubicBezTo>
                <a:cubicBezTo>
                  <a:pt x="723230" y="2740752"/>
                  <a:pt x="741878" y="2744197"/>
                  <a:pt x="758509" y="2752513"/>
                </a:cubicBezTo>
                <a:cubicBezTo>
                  <a:pt x="926443" y="2836487"/>
                  <a:pt x="848056" y="2812763"/>
                  <a:pt x="987826" y="2840719"/>
                </a:cubicBezTo>
                <a:cubicBezTo>
                  <a:pt x="1005466" y="2858360"/>
                  <a:pt x="1018937" y="2881527"/>
                  <a:pt x="1040745" y="2893643"/>
                </a:cubicBezTo>
                <a:cubicBezTo>
                  <a:pt x="1073252" y="2911704"/>
                  <a:pt x="1146583" y="2928925"/>
                  <a:pt x="1146583" y="2928925"/>
                </a:cubicBezTo>
                <a:cubicBezTo>
                  <a:pt x="1311221" y="2923045"/>
                  <a:pt x="1476095" y="2921891"/>
                  <a:pt x="1640496" y="2911284"/>
                </a:cubicBezTo>
                <a:cubicBezTo>
                  <a:pt x="1659051" y="2910087"/>
                  <a:pt x="1675182" y="2897290"/>
                  <a:pt x="1693415" y="2893643"/>
                </a:cubicBezTo>
                <a:cubicBezTo>
                  <a:pt x="1734185" y="2885488"/>
                  <a:pt x="1775734" y="2881882"/>
                  <a:pt x="1816893" y="2876001"/>
                </a:cubicBezTo>
                <a:cubicBezTo>
                  <a:pt x="1834533" y="2870121"/>
                  <a:pt x="1853182" y="2866676"/>
                  <a:pt x="1869813" y="2858360"/>
                </a:cubicBezTo>
                <a:cubicBezTo>
                  <a:pt x="1888775" y="2848878"/>
                  <a:pt x="1902881" y="2830523"/>
                  <a:pt x="1922732" y="2823078"/>
                </a:cubicBezTo>
                <a:cubicBezTo>
                  <a:pt x="1950805" y="2812550"/>
                  <a:pt x="1981531" y="2811317"/>
                  <a:pt x="2010931" y="2805437"/>
                </a:cubicBezTo>
                <a:cubicBezTo>
                  <a:pt x="2028571" y="2787796"/>
                  <a:pt x="2043093" y="2766352"/>
                  <a:pt x="2063850" y="2752513"/>
                </a:cubicBezTo>
                <a:cubicBezTo>
                  <a:pt x="2079321" y="2742198"/>
                  <a:pt x="2100625" y="2744098"/>
                  <a:pt x="2116769" y="2734872"/>
                </a:cubicBezTo>
                <a:cubicBezTo>
                  <a:pt x="2142295" y="2720285"/>
                  <a:pt x="2163808" y="2699590"/>
                  <a:pt x="2187328" y="2681949"/>
                </a:cubicBezTo>
                <a:cubicBezTo>
                  <a:pt x="2295915" y="2519052"/>
                  <a:pt x="2157346" y="2719430"/>
                  <a:pt x="2257887" y="2593743"/>
                </a:cubicBezTo>
                <a:cubicBezTo>
                  <a:pt x="2271131" y="2577187"/>
                  <a:pt x="2279205" y="2556775"/>
                  <a:pt x="2293166" y="2540819"/>
                </a:cubicBezTo>
                <a:cubicBezTo>
                  <a:pt x="2320545" y="2509527"/>
                  <a:pt x="2381365" y="2452614"/>
                  <a:pt x="2381365" y="2452614"/>
                </a:cubicBezTo>
                <a:cubicBezTo>
                  <a:pt x="2387245" y="2429092"/>
                  <a:pt x="2390493" y="2404751"/>
                  <a:pt x="2399005" y="2382049"/>
                </a:cubicBezTo>
                <a:cubicBezTo>
                  <a:pt x="2408238" y="2357426"/>
                  <a:pt x="2426728" y="2336673"/>
                  <a:pt x="2434284" y="2311484"/>
                </a:cubicBezTo>
                <a:cubicBezTo>
                  <a:pt x="2444561" y="2277223"/>
                  <a:pt x="2442513" y="2240146"/>
                  <a:pt x="2451924" y="2205637"/>
                </a:cubicBezTo>
                <a:cubicBezTo>
                  <a:pt x="2460255" y="2175086"/>
                  <a:pt x="2477190" y="2147473"/>
                  <a:pt x="2487203" y="2117432"/>
                </a:cubicBezTo>
                <a:cubicBezTo>
                  <a:pt x="2494870" y="2094431"/>
                  <a:pt x="2498963" y="2070389"/>
                  <a:pt x="2504843" y="2046867"/>
                </a:cubicBezTo>
                <a:cubicBezTo>
                  <a:pt x="2498963" y="1893977"/>
                  <a:pt x="2508250" y="1739746"/>
                  <a:pt x="2487203" y="1588197"/>
                </a:cubicBezTo>
                <a:cubicBezTo>
                  <a:pt x="2478491" y="1525466"/>
                  <a:pt x="2432005" y="1473227"/>
                  <a:pt x="2416645" y="1411785"/>
                </a:cubicBezTo>
                <a:cubicBezTo>
                  <a:pt x="2404885" y="1364742"/>
                  <a:pt x="2408261" y="1311004"/>
                  <a:pt x="2381365" y="1270656"/>
                </a:cubicBezTo>
                <a:cubicBezTo>
                  <a:pt x="2353381" y="1228677"/>
                  <a:pt x="2314438" y="1172075"/>
                  <a:pt x="2293166" y="1129527"/>
                </a:cubicBezTo>
                <a:cubicBezTo>
                  <a:pt x="2284850" y="1112895"/>
                  <a:pt x="2283221" y="1093532"/>
                  <a:pt x="2275527" y="1076603"/>
                </a:cubicBezTo>
                <a:cubicBezTo>
                  <a:pt x="2218357" y="950817"/>
                  <a:pt x="2224922" y="965407"/>
                  <a:pt x="2169688" y="882551"/>
                </a:cubicBezTo>
                <a:cubicBezTo>
                  <a:pt x="2166394" y="869375"/>
                  <a:pt x="2145253" y="777138"/>
                  <a:pt x="2134409" y="759063"/>
                </a:cubicBezTo>
                <a:cubicBezTo>
                  <a:pt x="2125853" y="744801"/>
                  <a:pt x="2109518" y="736768"/>
                  <a:pt x="2099129" y="723780"/>
                </a:cubicBezTo>
                <a:cubicBezTo>
                  <a:pt x="2064769" y="680827"/>
                  <a:pt x="2060701" y="668655"/>
                  <a:pt x="2046210" y="617933"/>
                </a:cubicBezTo>
                <a:cubicBezTo>
                  <a:pt x="2039550" y="594621"/>
                  <a:pt x="2035230" y="570681"/>
                  <a:pt x="2028570" y="547369"/>
                </a:cubicBezTo>
                <a:cubicBezTo>
                  <a:pt x="2023462" y="529489"/>
                  <a:pt x="2015441" y="512485"/>
                  <a:pt x="2010931" y="494445"/>
                </a:cubicBezTo>
                <a:cubicBezTo>
                  <a:pt x="2003659" y="465356"/>
                  <a:pt x="2001180" y="435167"/>
                  <a:pt x="1993291" y="406239"/>
                </a:cubicBezTo>
                <a:cubicBezTo>
                  <a:pt x="1983506" y="370359"/>
                  <a:pt x="1969771" y="335674"/>
                  <a:pt x="1958011" y="300392"/>
                </a:cubicBezTo>
                <a:cubicBezTo>
                  <a:pt x="1943615" y="257200"/>
                  <a:pt x="1932342" y="215057"/>
                  <a:pt x="1905092" y="176904"/>
                </a:cubicBezTo>
                <a:cubicBezTo>
                  <a:pt x="1890592" y="156603"/>
                  <a:pt x="1869813" y="141622"/>
                  <a:pt x="1852173" y="123981"/>
                </a:cubicBezTo>
                <a:cubicBezTo>
                  <a:pt x="1858053" y="88699"/>
                  <a:pt x="1846536" y="45293"/>
                  <a:pt x="1869813" y="18134"/>
                </a:cubicBezTo>
                <a:cubicBezTo>
                  <a:pt x="1889324" y="-4631"/>
                  <a:pt x="1928029" y="493"/>
                  <a:pt x="1958011" y="493"/>
                </a:cubicBezTo>
                <a:cubicBezTo>
                  <a:pt x="2028815" y="493"/>
                  <a:pt x="2099129" y="12254"/>
                  <a:pt x="2169688" y="18134"/>
                </a:cubicBezTo>
                <a:cubicBezTo>
                  <a:pt x="2235080" y="83531"/>
                  <a:pt x="2197660" y="71057"/>
                  <a:pt x="2275527" y="71057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43" y="5364293"/>
            <a:ext cx="165100" cy="25400"/>
          </a:xfrm>
          <a:prstGeom prst="rect">
            <a:avLst/>
          </a:prstGeom>
        </p:spPr>
      </p:pic>
      <p:pic>
        <p:nvPicPr>
          <p:cNvPr id="9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6986">
            <a:off x="6179565" y="3938590"/>
            <a:ext cx="444500" cy="381000"/>
          </a:xfrm>
          <a:prstGeom prst="rect">
            <a:avLst/>
          </a:prstGeom>
        </p:spPr>
      </p:pic>
      <p:pic>
        <p:nvPicPr>
          <p:cNvPr id="10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861">
            <a:off x="5121157" y="4200551"/>
            <a:ext cx="317500" cy="381000"/>
          </a:xfrm>
          <a:prstGeom prst="rect">
            <a:avLst/>
          </a:prstGeom>
        </p:spPr>
      </p:pic>
      <p:pic>
        <p:nvPicPr>
          <p:cNvPr id="11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990">
            <a:off x="5485636" y="4456818"/>
            <a:ext cx="317500" cy="381000"/>
          </a:xfrm>
          <a:prstGeom prst="rect">
            <a:avLst/>
          </a:prstGeom>
        </p:spPr>
      </p:pic>
      <p:pic>
        <p:nvPicPr>
          <p:cNvPr id="12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630">
            <a:off x="6425308" y="4667527"/>
            <a:ext cx="317500" cy="381000"/>
          </a:xfrm>
          <a:prstGeom prst="rect">
            <a:avLst/>
          </a:prstGeom>
        </p:spPr>
      </p:pic>
      <p:pic>
        <p:nvPicPr>
          <p:cNvPr id="13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423">
            <a:off x="5444916" y="3716490"/>
            <a:ext cx="444500" cy="381000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286">
            <a:off x="5786614" y="5066165"/>
            <a:ext cx="444500" cy="381000"/>
          </a:xfrm>
          <a:prstGeom prst="rect">
            <a:avLst/>
          </a:prstGeom>
        </p:spPr>
      </p:pic>
      <p:pic>
        <p:nvPicPr>
          <p:cNvPr id="15" name="Picture 2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131">
            <a:off x="5731830" y="4076122"/>
            <a:ext cx="292100" cy="254000"/>
          </a:xfrm>
          <a:prstGeom prst="rect">
            <a:avLst/>
          </a:prstGeom>
        </p:spPr>
      </p:pic>
      <p:pic>
        <p:nvPicPr>
          <p:cNvPr id="16" name="Picture 2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818">
            <a:off x="5222557" y="4822145"/>
            <a:ext cx="228600" cy="254000"/>
          </a:xfrm>
          <a:prstGeom prst="rect">
            <a:avLst/>
          </a:prstGeom>
        </p:spPr>
      </p:pic>
      <p:pic>
        <p:nvPicPr>
          <p:cNvPr id="17" name="Picture 3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22" y="5757863"/>
            <a:ext cx="584200" cy="419100"/>
          </a:xfrm>
          <a:prstGeom prst="rect">
            <a:avLst/>
          </a:prstGeom>
        </p:spPr>
      </p:pic>
      <p:cxnSp>
        <p:nvCxnSpPr>
          <p:cNvPr id="18" name="Straight Arrow Connector 32"/>
          <p:cNvCxnSpPr>
            <a:endCxn id="7" idx="33"/>
          </p:cNvCxnSpPr>
          <p:nvPr/>
        </p:nvCxnSpPr>
        <p:spPr>
          <a:xfrm flipH="1" flipV="1">
            <a:off x="6759328" y="5641610"/>
            <a:ext cx="409413" cy="28789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is unique!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29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 matrix can be transformed into multiple REFs by row operations, but only one RREF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8" y="4229255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6" y="4237973"/>
            <a:ext cx="1680783" cy="8115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071" y="2524102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8442" y="3778423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554715" y="3284644"/>
            <a:ext cx="1127062" cy="1400164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0" idx="1"/>
          </p:cNvCxnSpPr>
          <p:nvPr/>
        </p:nvCxnSpPr>
        <p:spPr>
          <a:xfrm>
            <a:off x="2583970" y="4663721"/>
            <a:ext cx="1123101" cy="148162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1" idx="1"/>
          </p:cNvCxnSpPr>
          <p:nvPr/>
        </p:nvCxnSpPr>
        <p:spPr>
          <a:xfrm flipV="1">
            <a:off x="2546928" y="4639779"/>
            <a:ext cx="1150423" cy="478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659493" y="3284644"/>
            <a:ext cx="1094526" cy="13021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749258" y="3945765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49257" y="5413289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5" idx="1"/>
          </p:cNvCxnSpPr>
          <p:nvPr/>
        </p:nvCxnSpPr>
        <p:spPr>
          <a:xfrm flipV="1">
            <a:off x="5659235" y="4643767"/>
            <a:ext cx="1113381" cy="1144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5797195" y="4758252"/>
            <a:ext cx="975421" cy="1491878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B482D9-2EEA-431D-AA2D-F7A3DEA955CC}"/>
              </a:ext>
            </a:extLst>
          </p:cNvPr>
          <p:cNvSpPr txBox="1"/>
          <p:nvPr/>
        </p:nvSpPr>
        <p:spPr>
          <a:xfrm>
            <a:off x="5913650" y="89260"/>
            <a:ext cx="360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going to prove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45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is </a:t>
            </a:r>
            <a:r>
              <a:rPr lang="en-US" altLang="zh-TW" dirty="0" smtClean="0"/>
              <a:t>unique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Proof </a:t>
            </a:r>
            <a:r>
              <a:rPr lang="en-US" altLang="zh-TW" sz="3200" dirty="0" smtClean="0"/>
              <a:t>(by Induction)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9727" y="1803199"/>
            <a:ext cx="75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Impact" panose="020B0806030902050204" pitchFamily="34" charset="0"/>
              </a:rPr>
              <a:t>R</a:t>
            </a:r>
            <a:r>
              <a:rPr lang="en-US" altLang="zh-TW" sz="2400" dirty="0" smtClean="0"/>
              <a:t>=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0" y="6295869"/>
            <a:ext cx="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828255" y="1651718"/>
                <a:ext cx="198753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5" y="1651718"/>
                <a:ext cx="1987532" cy="732573"/>
              </a:xfrm>
              <a:prstGeom prst="rect">
                <a:avLst/>
              </a:prstGeom>
              <a:blipFill>
                <a:blip r:embed="rId3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285311" y="1667649"/>
                <a:ext cx="197631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4    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11" y="1667649"/>
                <a:ext cx="1976310" cy="732573"/>
              </a:xfrm>
              <a:prstGeom prst="rect">
                <a:avLst/>
              </a:prstGeom>
              <a:blipFill>
                <a:blip r:embed="rId4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2713969" y="1777046"/>
            <a:ext cx="75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Impact" panose="020B0806030902050204" pitchFamily="34" charset="0"/>
              </a:rPr>
              <a:t>S</a:t>
            </a:r>
            <a:r>
              <a:rPr lang="en-US" altLang="zh-TW" sz="2400" dirty="0" smtClean="0"/>
              <a:t>=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5541275" y="1804242"/>
            <a:ext cx="75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Impact" panose="020B0806030902050204" pitchFamily="34" charset="0"/>
              </a:rPr>
              <a:t>R-S</a:t>
            </a:r>
            <a:r>
              <a:rPr lang="en-US" altLang="zh-TW" sz="2400" dirty="0" smtClean="0"/>
              <a:t>=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6119803" y="1652761"/>
                <a:ext cx="2497287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0     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TW" i="1" baseline="-25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3" y="1652761"/>
                <a:ext cx="2497287" cy="732636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5229840" y="2768400"/>
            <a:ext cx="345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Impact" panose="020B0806030902050204" pitchFamily="34" charset="0"/>
              </a:rPr>
              <a:t>A</a:t>
            </a:r>
            <a:r>
              <a:rPr lang="en-US" altLang="zh-TW" sz="2400" dirty="0" smtClean="0"/>
              <a:t>x=0 </a:t>
            </a:r>
            <a:r>
              <a:rPr lang="en-US" altLang="zh-TW" sz="2400" dirty="0"/>
              <a:t>↔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latin typeface="Impact" panose="020B0806030902050204" pitchFamily="34" charset="0"/>
              </a:rPr>
              <a:t>R</a:t>
            </a:r>
            <a:r>
              <a:rPr lang="en-US" altLang="zh-TW" sz="2400" dirty="0" smtClean="0"/>
              <a:t>x=0 and </a:t>
            </a:r>
            <a:r>
              <a:rPr lang="en-US" altLang="zh-TW" sz="2400" dirty="0" err="1" smtClean="0">
                <a:latin typeface="Impact" panose="020B0806030902050204" pitchFamily="34" charset="0"/>
              </a:rPr>
              <a:t>S</a:t>
            </a:r>
            <a:r>
              <a:rPr lang="en-US" altLang="zh-TW" sz="2400" dirty="0" err="1" smtClean="0"/>
              <a:t>x</a:t>
            </a:r>
            <a:r>
              <a:rPr lang="en-US" altLang="zh-TW" sz="2400" dirty="0" smtClean="0"/>
              <a:t>=0; </a:t>
            </a:r>
          </a:p>
          <a:p>
            <a:r>
              <a:rPr lang="en-US" altLang="zh-TW" sz="2400" dirty="0" smtClean="0"/>
              <a:t>hence (</a:t>
            </a:r>
            <a:r>
              <a:rPr lang="en-US" altLang="zh-TW" sz="2400" dirty="0" smtClean="0">
                <a:latin typeface="Impact" panose="020B0806030902050204" pitchFamily="34" charset="0"/>
              </a:rPr>
              <a:t>R-S</a:t>
            </a:r>
            <a:r>
              <a:rPr lang="en-US" altLang="zh-TW" sz="2400" dirty="0" smtClean="0"/>
              <a:t>)x=0         x</a:t>
            </a:r>
            <a:r>
              <a:rPr lang="en-US" altLang="zh-TW" sz="2400" baseline="-25000" dirty="0" smtClean="0"/>
              <a:t>5</a:t>
            </a:r>
            <a:r>
              <a:rPr lang="en-US" altLang="zh-TW" sz="2400" dirty="0" smtClean="0"/>
              <a:t> =0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027387" y="3957932"/>
                <a:ext cx="515847" cy="12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 baseline="-25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 baseline="-25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87" y="3957932"/>
                <a:ext cx="515847" cy="12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4528844" y="2635493"/>
                <a:ext cx="422873" cy="1227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baseline="-2500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44" y="2635493"/>
                <a:ext cx="422873" cy="1227837"/>
              </a:xfrm>
              <a:prstGeom prst="rect">
                <a:avLst/>
              </a:prstGeom>
              <a:blipFill>
                <a:blip r:embed="rId7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/>
          <p:cNvSpPr txBox="1"/>
          <p:nvPr/>
        </p:nvSpPr>
        <p:spPr>
          <a:xfrm>
            <a:off x="-473691" y="3012802"/>
            <a:ext cx="38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atin typeface="Impact" panose="020B0806030902050204" pitchFamily="34" charset="0"/>
              </a:rPr>
              <a:t>R, S </a:t>
            </a:r>
            <a:r>
              <a:rPr lang="en-US" altLang="zh-TW" sz="2400" dirty="0" smtClean="0"/>
              <a:t>are RREF of </a:t>
            </a:r>
            <a:r>
              <a:rPr lang="en-US" altLang="zh-TW" sz="2400" dirty="0" smtClean="0">
                <a:latin typeface="Impact" panose="020B0806030902050204" pitchFamily="34" charset="0"/>
              </a:rPr>
              <a:t>A</a:t>
            </a:r>
            <a:r>
              <a:rPr lang="en-US" altLang="zh-TW" sz="2400" dirty="0" smtClean="0"/>
              <a:t>.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1757" y="3835235"/>
                <a:ext cx="27292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600" dirty="0" smtClean="0">
                    <a:solidFill>
                      <a:srgbClr val="FF0000"/>
                    </a:solidFill>
                  </a:rPr>
                  <a:t>Claim</a:t>
                </a:r>
                <a:r>
                  <a:rPr lang="en-US" altLang="zh-TW" sz="3600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altLang="zh-TW" sz="2400" i="1" dirty="0" smtClean="0"/>
                  <a:t> t</a:t>
                </a:r>
                <a14:m>
                  <m:oMath xmlns:m="http://schemas.openxmlformats.org/officeDocument/2006/math">
                    <m:r>
                      <a:rPr lang="en-US" altLang="zh-TW" sz="240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i="1" dirty="0" smtClean="0"/>
                  <a:t> </a:t>
                </a:r>
                <a:r>
                  <a:rPr lang="en-US" altLang="zh-TW" sz="2400" dirty="0"/>
                  <a:t>≠</a:t>
                </a:r>
                <a:r>
                  <a:rPr lang="en-US" altLang="zh-TW" sz="2400" dirty="0" smtClean="0"/>
                  <a:t> 0.   </a:t>
                </a:r>
              </a:p>
              <a:p>
                <a:r>
                  <a:rPr lang="en-US" altLang="zh-TW" sz="2400" dirty="0" smtClean="0"/>
                  <a:t>If </a:t>
                </a:r>
                <a:r>
                  <a:rPr lang="en-US" altLang="zh-TW" sz="2400" i="1" dirty="0"/>
                  <a:t>t</a:t>
                </a:r>
                <a14:m>
                  <m:oMath xmlns:m="http://schemas.openxmlformats.org/officeDocument/2006/math"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= </a:t>
                </a:r>
                <a:r>
                  <a:rPr lang="en-US" altLang="zh-TW" sz="2400" dirty="0"/>
                  <a:t>0</a:t>
                </a:r>
                <a:r>
                  <a:rPr lang="en-US" altLang="zh-TW" sz="2400" dirty="0" smtClean="0"/>
                  <a:t>, consider y</a:t>
                </a:r>
                <a:r>
                  <a:rPr lang="en-US" altLang="zh-TW" dirty="0" smtClean="0"/>
                  <a:t>=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7" y="3835235"/>
                <a:ext cx="2729273" cy="1015663"/>
              </a:xfrm>
              <a:prstGeom prst="rect">
                <a:avLst/>
              </a:prstGeom>
              <a:blipFill>
                <a:blip r:embed="rId8"/>
                <a:stretch>
                  <a:fillRect l="-6696" t="-8982" r="-893" b="-125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/>
          <p:cNvSpPr/>
          <p:nvPr/>
        </p:nvSpPr>
        <p:spPr>
          <a:xfrm>
            <a:off x="4315113" y="4222837"/>
            <a:ext cx="37259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Impact" panose="020B0806030902050204" pitchFamily="34" charset="0"/>
              </a:rPr>
              <a:t>R</a:t>
            </a:r>
            <a:r>
              <a:rPr lang="en-US" altLang="zh-TW" sz="2400" dirty="0" smtClean="0"/>
              <a:t>y=0  -- a contradiction,  since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y</a:t>
            </a:r>
            <a:r>
              <a:rPr lang="en-US" altLang="zh-TW" sz="2400" baseline="-25000" dirty="0" smtClean="0"/>
              <a:t>5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≠ </a:t>
            </a:r>
            <a:r>
              <a:rPr lang="en-US" altLang="zh-TW" sz="2400" dirty="0" smtClean="0"/>
              <a:t> 0 </a:t>
            </a:r>
            <a:endParaRPr lang="zh-TW" altLang="en-US" sz="2400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1" name="向右箭號 60"/>
          <p:cNvSpPr/>
          <p:nvPr/>
        </p:nvSpPr>
        <p:spPr>
          <a:xfrm>
            <a:off x="3730595" y="4378040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向右箭號 61"/>
          <p:cNvSpPr/>
          <p:nvPr/>
        </p:nvSpPr>
        <p:spPr>
          <a:xfrm>
            <a:off x="7368446" y="3298862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19725" y="5278575"/>
                <a:ext cx="63090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 smtClean="0"/>
                  <a:t>If </a:t>
                </a:r>
                <a:r>
                  <a:rPr lang="en-US" altLang="zh-TW" sz="2400" i="1" dirty="0" smtClean="0"/>
                  <a:t>t</a:t>
                </a:r>
                <a14:m>
                  <m:oMath xmlns:m="http://schemas.openxmlformats.org/officeDocument/2006/math">
                    <m:r>
                      <a:rPr lang="en-US" altLang="zh-TW" sz="240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≠</a:t>
                </a:r>
                <a:r>
                  <a:rPr lang="en-US" altLang="zh-TW" sz="2400" dirty="0" smtClean="0"/>
                  <a:t> 0         </a:t>
                </a:r>
                <a:r>
                  <a:rPr lang="en-US" altLang="zh-TW" sz="2400" i="1" dirty="0"/>
                  <a:t>t</a:t>
                </a:r>
                <a14:m>
                  <m:oMath xmlns:m="http://schemas.openxmlformats.org/officeDocument/2006/math"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= 1,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400" dirty="0"/>
                  <a:t> = </a:t>
                </a:r>
                <a:r>
                  <a:rPr lang="en-US" altLang="zh-TW" sz="2400" dirty="0" smtClean="0"/>
                  <a:t>0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" y="5278575"/>
                <a:ext cx="6309042" cy="461665"/>
              </a:xfrm>
              <a:prstGeom prst="rect">
                <a:avLst/>
              </a:prstGeom>
              <a:blipFill>
                <a:blip r:embed="rId9"/>
                <a:stretch>
                  <a:fillRect l="-1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438601" y="5809349"/>
                <a:ext cx="83277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 smtClean="0"/>
                  <a:t>Likewise, we can show that </a:t>
                </a:r>
                <a:r>
                  <a:rPr lang="en-US" altLang="zh-TW" sz="2400" i="1" dirty="0" smtClean="0"/>
                  <a:t>u</a:t>
                </a:r>
                <a14:m>
                  <m:oMath xmlns:m="http://schemas.openxmlformats.org/officeDocument/2006/math">
                    <m:r>
                      <a:rPr lang="en-US" altLang="zh-TW" sz="240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≠</a:t>
                </a:r>
                <a:r>
                  <a:rPr lang="en-US" altLang="zh-TW" sz="2400" dirty="0" smtClean="0"/>
                  <a:t> 0            </a:t>
                </a:r>
                <a:r>
                  <a:rPr lang="en-US" altLang="zh-TW" sz="2400" i="1" dirty="0" smtClean="0"/>
                  <a:t>u</a:t>
                </a:r>
                <a14:m>
                  <m:oMath xmlns:m="http://schemas.openxmlformats.org/officeDocument/2006/math"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= 1,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sz="2400" dirty="0" smtClean="0"/>
                  <a:t>= </a:t>
                </a:r>
                <a:r>
                  <a:rPr lang="en-US" altLang="zh-TW" sz="2400" i="1" dirty="0" smtClean="0"/>
                  <a:t>s</a:t>
                </a:r>
                <a14:m>
                  <m:oMath xmlns:m="http://schemas.openxmlformats.org/officeDocument/2006/math">
                    <m:r>
                      <a:rPr lang="en-US" altLang="zh-TW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400" dirty="0"/>
                  <a:t> = </a:t>
                </a:r>
                <a:r>
                  <a:rPr lang="en-US" altLang="zh-TW" sz="2400" dirty="0" smtClean="0"/>
                  <a:t>0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1" y="5809349"/>
                <a:ext cx="8327712" cy="461665"/>
              </a:xfrm>
              <a:prstGeom prst="rect">
                <a:avLst/>
              </a:prstGeom>
              <a:blipFill>
                <a:blip r:embed="rId10"/>
                <a:stretch>
                  <a:fillRect l="-117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向右箭號 64"/>
          <p:cNvSpPr/>
          <p:nvPr/>
        </p:nvSpPr>
        <p:spPr>
          <a:xfrm>
            <a:off x="4944386" y="5960312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向右箭號 65"/>
          <p:cNvSpPr/>
          <p:nvPr/>
        </p:nvSpPr>
        <p:spPr>
          <a:xfrm>
            <a:off x="1563967" y="5438883"/>
            <a:ext cx="347869" cy="19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4078464" y="6280563"/>
            <a:ext cx="20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R = S</a:t>
            </a:r>
            <a:endParaRPr lang="zh-TW" altLang="en-US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683599" y="2981030"/>
            <a:ext cx="204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Consider x =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14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54" grpId="0"/>
      <p:bldP spid="55" grpId="0"/>
      <p:bldP spid="16" grpId="0"/>
      <p:bldP spid="56" grpId="0"/>
      <p:bldP spid="58" grpId="0"/>
      <p:bldP spid="59" grpId="0"/>
      <p:bldP spid="60" grpId="0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/>
      <p:bldP spid="6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How to find RREF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b="1" dirty="0"/>
              <a:t>(Chapter 1.4)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2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 (RREF)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Gaussian elimination: an algorithm for finding the  reduced row echelon form of a matrix.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kumimoji="1" lang="en-US" altLang="zh-TW" dirty="0"/>
          </a:p>
          <a:p>
            <a:r>
              <a:rPr kumimoji="1" lang="en-US" altLang="zh-TW" dirty="0"/>
              <a:t>Because RREF of a matrix is unique, </a:t>
            </a:r>
            <a:r>
              <a:rPr kumimoji="1" lang="en-US" altLang="zh-TW" b="1" dirty="0"/>
              <a:t>the order of elementary row operations</a:t>
            </a:r>
            <a:r>
              <a:rPr kumimoji="1" lang="en-US" altLang="zh-TW" dirty="0"/>
              <a:t> in not important. 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" y="3624610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40" y="3634441"/>
            <a:ext cx="1680783" cy="811588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3" y="3640044"/>
            <a:ext cx="2001406" cy="807197"/>
          </a:xfrm>
          <a:prstGeom prst="rect">
            <a:avLst/>
          </a:prstGeom>
        </p:spPr>
      </p:pic>
      <p:pic>
        <p:nvPicPr>
          <p:cNvPr id="13" name="Picture 1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5" y="4003724"/>
            <a:ext cx="927100" cy="139700"/>
          </a:xfrm>
          <a:prstGeom prst="rect">
            <a:avLst/>
          </a:prstGeom>
        </p:spPr>
      </p:pic>
      <p:pic>
        <p:nvPicPr>
          <p:cNvPr id="14" name="Picture 1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85" y="3946773"/>
            <a:ext cx="927100" cy="139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30475" y="2877097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</a:rPr>
              <a:t>Original </a:t>
            </a:r>
            <a:br>
              <a:rPr lang="en-US" sz="2400" b="1" dirty="0">
                <a:solidFill>
                  <a:srgbClr val="FF6600"/>
                </a:solidFill>
              </a:rPr>
            </a:br>
            <a:r>
              <a:rPr lang="en-US" sz="2400" b="1" dirty="0">
                <a:solidFill>
                  <a:srgbClr val="FF6600"/>
                </a:solidFill>
              </a:rPr>
              <a:t>augmented matrix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7937" y="3069892"/>
            <a:ext cx="30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A row echelon form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14723" y="2892308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The reduced row echelon form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846311" y="4509201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226089" y="4509201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36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7" grpId="0"/>
      <p:bldP spid="28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9" y="2164600"/>
            <a:ext cx="4310749" cy="17282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84946" y="251079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4889" y="2786184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6023" y="317315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292913" y="2330833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715589" y="2321366"/>
            <a:ext cx="973620" cy="87501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023257" y="2321366"/>
            <a:ext cx="1642438" cy="1351144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0" descr="latex-image-1.pdf">
            <a:extLst>
              <a:ext uri="{FF2B5EF4-FFF2-40B4-BE49-F238E27FC236}">
                <a16:creationId xmlns:a16="http://schemas.microsoft.com/office/drawing/2014/main" id="{50B13C1F-BADD-46C4-BF49-6746C857C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95" y="4523550"/>
            <a:ext cx="4334263" cy="1632385"/>
          </a:xfrm>
          <a:prstGeom prst="rect">
            <a:avLst/>
          </a:prstGeom>
        </p:spPr>
      </p:pic>
      <p:sp>
        <p:nvSpPr>
          <p:cNvPr id="14" name="向下箭號 5">
            <a:extLst>
              <a:ext uri="{FF2B5EF4-FFF2-40B4-BE49-F238E27FC236}">
                <a16:creationId xmlns:a16="http://schemas.microsoft.com/office/drawing/2014/main" id="{2F2C4E59-F0B2-410E-99E6-5DAF5A317081}"/>
              </a:ext>
            </a:extLst>
          </p:cNvPr>
          <p:cNvSpPr/>
          <p:nvPr/>
        </p:nvSpPr>
        <p:spPr>
          <a:xfrm>
            <a:off x="4295797" y="3915594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1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2128951"/>
            <a:ext cx="4334263" cy="163238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4550029"/>
            <a:ext cx="4319790" cy="1626934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205827" y="2669902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78222" y="2520448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78222" y="2919253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778222" y="5363496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770985" y="4934525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8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2146042"/>
            <a:ext cx="4319790" cy="162693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99615" y="2728676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15809" y="2684794"/>
            <a:ext cx="396296" cy="820405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1" descr="latex-image-1.pdf">
            <a:extLst>
              <a:ext uri="{FF2B5EF4-FFF2-40B4-BE49-F238E27FC236}">
                <a16:creationId xmlns:a16="http://schemas.microsoft.com/office/drawing/2014/main" id="{754FA34B-F94C-4F9D-AC43-C17D592D1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4516835"/>
            <a:ext cx="4284103" cy="16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8" y="2165198"/>
            <a:ext cx="4284103" cy="16134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99615" y="2984643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015809" y="3098800"/>
            <a:ext cx="396296" cy="406399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5" descr="latex-image-1.pdf">
            <a:extLst>
              <a:ext uri="{FF2B5EF4-FFF2-40B4-BE49-F238E27FC236}">
                <a16:creationId xmlns:a16="http://schemas.microsoft.com/office/drawing/2014/main" id="{F91B063C-E596-4704-B363-86575A9F5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4" y="4414767"/>
            <a:ext cx="4301947" cy="16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26" y="2164777"/>
            <a:ext cx="4301947" cy="162021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41" descr="latex-image-1.pdf">
            <a:extLst>
              <a:ext uri="{FF2B5EF4-FFF2-40B4-BE49-F238E27FC236}">
                <a16:creationId xmlns:a16="http://schemas.microsoft.com/office/drawing/2014/main" id="{73E8DFD4-F8F2-4456-9759-B6AE29538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2" y="4513875"/>
            <a:ext cx="4402753" cy="1765159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1A82524-5F3B-495A-B1E8-0B58055BB9BA}"/>
              </a:ext>
            </a:extLst>
          </p:cNvPr>
          <p:cNvCxnSpPr/>
          <p:nvPr/>
        </p:nvCxnSpPr>
        <p:spPr>
          <a:xfrm>
            <a:off x="4572000" y="2989943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B8FDE8F-4EDE-429B-97B7-71C620794DC1}"/>
              </a:ext>
            </a:extLst>
          </p:cNvPr>
          <p:cNvCxnSpPr/>
          <p:nvPr/>
        </p:nvCxnSpPr>
        <p:spPr>
          <a:xfrm>
            <a:off x="5342686" y="2989943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281CC2E-81E0-47F9-8212-5576D8715637}"/>
              </a:ext>
            </a:extLst>
          </p:cNvPr>
          <p:cNvCxnSpPr/>
          <p:nvPr/>
        </p:nvCxnSpPr>
        <p:spPr>
          <a:xfrm>
            <a:off x="6075519" y="2989943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683E25D-1F58-404F-B1A8-88232FF4AE86}"/>
              </a:ext>
            </a:extLst>
          </p:cNvPr>
          <p:cNvSpPr txBox="1"/>
          <p:nvPr/>
        </p:nvSpPr>
        <p:spPr>
          <a:xfrm>
            <a:off x="4789714" y="2895376"/>
            <a:ext cx="4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238E8FC-82F7-4ECC-8736-39C81BEF02F9}"/>
              </a:ext>
            </a:extLst>
          </p:cNvPr>
          <p:cNvSpPr txBox="1"/>
          <p:nvPr/>
        </p:nvSpPr>
        <p:spPr>
          <a:xfrm>
            <a:off x="5571553" y="2885103"/>
            <a:ext cx="4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B23E78D-BCA8-488E-9E52-9301A6B8CB22}"/>
              </a:ext>
            </a:extLst>
          </p:cNvPr>
          <p:cNvSpPr txBox="1"/>
          <p:nvPr/>
        </p:nvSpPr>
        <p:spPr>
          <a:xfrm>
            <a:off x="6266153" y="2895375"/>
            <a:ext cx="101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DFB083B-A15F-46B9-8C32-5ECC6AFB0C5C}"/>
              </a:ext>
            </a:extLst>
          </p:cNvPr>
          <p:cNvSpPr txBox="1"/>
          <p:nvPr/>
        </p:nvSpPr>
        <p:spPr>
          <a:xfrm>
            <a:off x="6798483" y="2565001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手繪多邊形 8">
            <a:extLst>
              <a:ext uri="{FF2B5EF4-FFF2-40B4-BE49-F238E27FC236}">
                <a16:creationId xmlns:a16="http://schemas.microsoft.com/office/drawing/2014/main" id="{2EF4F510-01BE-4F55-82FF-04A08C00D293}"/>
              </a:ext>
            </a:extLst>
          </p:cNvPr>
          <p:cNvSpPr/>
          <p:nvPr/>
        </p:nvSpPr>
        <p:spPr>
          <a:xfrm flipH="1" flipV="1">
            <a:off x="6680977" y="2772454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8">
            <a:extLst>
              <a:ext uri="{FF2B5EF4-FFF2-40B4-BE49-F238E27FC236}">
                <a16:creationId xmlns:a16="http://schemas.microsoft.com/office/drawing/2014/main" id="{AE7710FE-FCD7-42DC-A690-341A639F8340}"/>
              </a:ext>
            </a:extLst>
          </p:cNvPr>
          <p:cNvSpPr/>
          <p:nvPr/>
        </p:nvSpPr>
        <p:spPr>
          <a:xfrm flipH="1" flipV="1">
            <a:off x="6762358" y="2220461"/>
            <a:ext cx="1123273" cy="1059768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849B29F-E1DD-4D20-9B15-9366A7611DF0}"/>
              </a:ext>
            </a:extLst>
          </p:cNvPr>
          <p:cNvSpPr txBox="1"/>
          <p:nvPr/>
        </p:nvSpPr>
        <p:spPr>
          <a:xfrm>
            <a:off x="7369437" y="2224030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1" descr="latex-image-1.pdf">
            <a:extLst>
              <a:ext uri="{FF2B5EF4-FFF2-40B4-BE49-F238E27FC236}">
                <a16:creationId xmlns:a16="http://schemas.microsoft.com/office/drawing/2014/main" id="{73E8DFD4-F8F2-4456-9759-B6AE2953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3" y="2053255"/>
            <a:ext cx="4402753" cy="1765159"/>
          </a:xfrm>
          <a:prstGeom prst="rect">
            <a:avLst/>
          </a:prstGeom>
        </p:spPr>
      </p:pic>
      <p:sp>
        <p:nvSpPr>
          <p:cNvPr id="19" name="向下箭號 5">
            <a:extLst>
              <a:ext uri="{FF2B5EF4-FFF2-40B4-BE49-F238E27FC236}">
                <a16:creationId xmlns:a16="http://schemas.microsoft.com/office/drawing/2014/main" id="{2852C755-7FF9-47ED-B995-98E57901EEEC}"/>
              </a:ext>
            </a:extLst>
          </p:cNvPr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42" descr="latex-image-1.pdf">
            <a:extLst>
              <a:ext uri="{FF2B5EF4-FFF2-40B4-BE49-F238E27FC236}">
                <a16:creationId xmlns:a16="http://schemas.microsoft.com/office/drawing/2014/main" id="{EBCA1A07-040C-45BD-B6CD-811922CCC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09" y="4522869"/>
            <a:ext cx="4030179" cy="1737455"/>
          </a:xfrm>
          <a:prstGeom prst="rect">
            <a:avLst/>
          </a:prstGeom>
        </p:spPr>
      </p:pic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33A8BC99-6640-485C-8BE6-2F18D0B66BAB}"/>
              </a:ext>
            </a:extLst>
          </p:cNvPr>
          <p:cNvCxnSpPr>
            <a:cxnSpLocks/>
          </p:cNvCxnSpPr>
          <p:nvPr/>
        </p:nvCxnSpPr>
        <p:spPr>
          <a:xfrm>
            <a:off x="3914643" y="2553727"/>
            <a:ext cx="328173" cy="305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4003E007-2317-48B8-B73D-4228745C031F}"/>
              </a:ext>
            </a:extLst>
          </p:cNvPr>
          <p:cNvCxnSpPr/>
          <p:nvPr/>
        </p:nvCxnSpPr>
        <p:spPr>
          <a:xfrm>
            <a:off x="6089513" y="2568867"/>
            <a:ext cx="217714" cy="290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3749601-5293-4E00-89D1-A0494B89AAB8}"/>
              </a:ext>
            </a:extLst>
          </p:cNvPr>
          <p:cNvSpPr txBox="1"/>
          <p:nvPr/>
        </p:nvSpPr>
        <p:spPr>
          <a:xfrm>
            <a:off x="4232576" y="2423438"/>
            <a:ext cx="4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B371994-62EC-4D68-9FF1-8F9660ACD696}"/>
              </a:ext>
            </a:extLst>
          </p:cNvPr>
          <p:cNvSpPr txBox="1"/>
          <p:nvPr/>
        </p:nvSpPr>
        <p:spPr>
          <a:xfrm>
            <a:off x="5664206" y="2423438"/>
            <a:ext cx="73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-3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29F7B60-7879-4EB3-946E-F62041A5BCAF}"/>
              </a:ext>
            </a:extLst>
          </p:cNvPr>
          <p:cNvSpPr txBox="1"/>
          <p:nvPr/>
        </p:nvSpPr>
        <p:spPr>
          <a:xfrm>
            <a:off x="6919893" y="198738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9" name="手繪多邊形 8">
            <a:extLst>
              <a:ext uri="{FF2B5EF4-FFF2-40B4-BE49-F238E27FC236}">
                <a16:creationId xmlns:a16="http://schemas.microsoft.com/office/drawing/2014/main" id="{CBAEF97F-8475-44D1-A660-04EF40A3EF46}"/>
              </a:ext>
            </a:extLst>
          </p:cNvPr>
          <p:cNvSpPr/>
          <p:nvPr/>
        </p:nvSpPr>
        <p:spPr>
          <a:xfrm flipH="1" flipV="1">
            <a:off x="6802387" y="2194838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A1771A76-1289-4FDF-9F87-C0DBA6BB4842}"/>
              </a:ext>
            </a:extLst>
          </p:cNvPr>
          <p:cNvSpPr/>
          <p:nvPr/>
        </p:nvSpPr>
        <p:spPr>
          <a:xfrm>
            <a:off x="2603696" y="5787184"/>
            <a:ext cx="3936604" cy="43145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26550961-762F-44ED-883E-58E00ED3B454}"/>
              </a:ext>
            </a:extLst>
          </p:cNvPr>
          <p:cNvSpPr/>
          <p:nvPr/>
        </p:nvSpPr>
        <p:spPr>
          <a:xfrm>
            <a:off x="4411430" y="5402553"/>
            <a:ext cx="372086" cy="31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CDF3135-0FC8-4462-9ADB-2D8D7902B7EA}"/>
              </a:ext>
            </a:extLst>
          </p:cNvPr>
          <p:cNvSpPr/>
          <p:nvPr/>
        </p:nvSpPr>
        <p:spPr>
          <a:xfrm>
            <a:off x="3860490" y="4996445"/>
            <a:ext cx="372086" cy="31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F720A6D9-6712-4BA7-B964-63B03EAD8DD2}"/>
              </a:ext>
            </a:extLst>
          </p:cNvPr>
          <p:cNvSpPr/>
          <p:nvPr/>
        </p:nvSpPr>
        <p:spPr>
          <a:xfrm>
            <a:off x="2805882" y="4522869"/>
            <a:ext cx="372086" cy="317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Scalar Multiplication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52444" y="2545257"/>
                <a:ext cx="1594026" cy="876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44" y="2545257"/>
                <a:ext cx="1594026" cy="876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3289" y="4692711"/>
                <a:ext cx="1985351" cy="876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altLang="zh-TW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89" y="4692711"/>
                <a:ext cx="1985351" cy="876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下箭號 8"/>
          <p:cNvSpPr/>
          <p:nvPr/>
        </p:nvSpPr>
        <p:spPr>
          <a:xfrm>
            <a:off x="1503606" y="3563834"/>
            <a:ext cx="498764" cy="89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136572" y="5492058"/>
            <a:ext cx="4107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620532" y="2023144"/>
            <a:ext cx="0" cy="3980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620532" y="4147218"/>
            <a:ext cx="1344840" cy="13448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5965372" y="2802377"/>
            <a:ext cx="1344840" cy="134484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59608" y="4119881"/>
                <a:ext cx="3398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08" y="4119881"/>
                <a:ext cx="33983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283889" y="2881530"/>
                <a:ext cx="5674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89" y="2881530"/>
                <a:ext cx="5674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19119" y="5492057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19" y="5492057"/>
                <a:ext cx="36811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96006" y="5511285"/>
                <a:ext cx="5380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06" y="5511285"/>
                <a:ext cx="53803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500" r="-568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172781" y="408588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81" y="4085883"/>
                <a:ext cx="3752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31892" y="2545257"/>
                <a:ext cx="545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92" y="2545257"/>
                <a:ext cx="5451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222" r="-44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/>
          <p:nvPr/>
        </p:nvCxnSpPr>
        <p:spPr>
          <a:xfrm>
            <a:off x="5990169" y="4147217"/>
            <a:ext cx="0" cy="1377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5265571" y="3431351"/>
            <a:ext cx="0" cy="1377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310212" y="2914589"/>
            <a:ext cx="0" cy="254835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4620532" y="2810276"/>
            <a:ext cx="268968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385970" y="4603727"/>
            <a:ext cx="2078182" cy="139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20" grpId="0"/>
      <p:bldP spid="22" grpId="0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48" y="481951"/>
            <a:ext cx="4030179" cy="1737455"/>
          </a:xfrm>
          <a:prstGeom prst="rect">
            <a:avLst/>
          </a:prstGeom>
        </p:spPr>
      </p:pic>
      <p:pic>
        <p:nvPicPr>
          <p:cNvPr id="5" name="Picture 4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4" y="3012420"/>
            <a:ext cx="3745136" cy="1111570"/>
          </a:xfrm>
          <a:prstGeom prst="rect">
            <a:avLst/>
          </a:prstGeom>
        </p:spPr>
      </p:pic>
      <p:pic>
        <p:nvPicPr>
          <p:cNvPr id="6" name="Picture 4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80" y="2544568"/>
            <a:ext cx="2696331" cy="18578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71546" y="17369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18143" y="-64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9883" y="59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50590" y="823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2237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50318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8333996">
            <a:off x="2970440" y="2132406"/>
            <a:ext cx="9017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989516" y="3264751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6290564" y="3743651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231202" y="3319086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079882" y="2544073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137686" y="2912909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114947" y="4085074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62370" y="2223879"/>
            <a:ext cx="1952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Move Free Variables to the right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552817" y="6412763"/>
            <a:ext cx="615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Solution in </a:t>
            </a:r>
            <a:r>
              <a:rPr lang="en-US" altLang="zh-TW" sz="2400" dirty="0" smtClean="0">
                <a:solidFill>
                  <a:srgbClr val="0000FF"/>
                </a:solidFill>
              </a:rPr>
              <a:t>parametric form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4410856" y="5767971"/>
            <a:ext cx="369027" cy="60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5816747" y="5712981"/>
            <a:ext cx="320939" cy="72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3" grpId="0"/>
      <p:bldP spid="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" y="3168118"/>
            <a:ext cx="3745136" cy="111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8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5" y="3125300"/>
            <a:ext cx="2696331" cy="1857838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4576765" y="3503880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5624745" y="3278413"/>
            <a:ext cx="2834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448" r="-977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>
            <a:off x="5596888" y="3649516"/>
            <a:ext cx="1357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510423" y="647456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9195" y="667237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061393" y="257446"/>
            <a:ext cx="4543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31573" y="579466"/>
            <a:ext cx="499782" cy="5078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413224" y="127186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205012" y="1648903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22506" y="538388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743884" y="533860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040867" y="4871362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50933" y="4994630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81699" y="5977851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073487" y="635489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0" grpId="0"/>
      <p:bldP spid="2" grpId="0"/>
      <p:bldP spid="2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Span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1.6)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3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A 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/>
                  <a:t> is the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vector set of all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endParaRPr lang="en-US" altLang="zh-TW" b="0" dirty="0"/>
              </a:p>
              <a:p>
                <a:endParaRPr lang="en-US" altLang="zh-TW" dirty="0"/>
              </a:p>
              <a:p>
                <a:r>
                  <a:rPr lang="en-US" altLang="zh-TW" b="0" dirty="0"/>
                  <a:t>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generating set 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sz="2800" dirty="0"/>
                  <a:t>” or 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generates V”</a:t>
                </a:r>
              </a:p>
              <a:p>
                <a:pPr lvl="1"/>
                <a:r>
                  <a:rPr lang="en-US" altLang="zh-TW" sz="2800" dirty="0"/>
                  <a:t>One way to describe a vector set with infinite elements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  <a:blipFill>
                <a:blip r:embed="rId2"/>
                <a:stretch>
                  <a:fillRect l="-1391" t="-2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760C6D5C-2820-4C65-B175-DA1C80B42BBF}"/>
              </a:ext>
            </a:extLst>
          </p:cNvPr>
          <p:cNvSpPr/>
          <p:nvPr/>
        </p:nvSpPr>
        <p:spPr>
          <a:xfrm>
            <a:off x="1179871" y="1825624"/>
            <a:ext cx="1519083" cy="43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BF1B31-3606-488A-8128-68C7ECF18333}"/>
              </a:ext>
            </a:extLst>
          </p:cNvPr>
          <p:cNvSpPr/>
          <p:nvPr/>
        </p:nvSpPr>
        <p:spPr>
          <a:xfrm>
            <a:off x="2910348" y="2347194"/>
            <a:ext cx="1519083" cy="430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455ED1E-9224-49E0-AE15-FCAF2951226E}"/>
                  </a:ext>
                </a:extLst>
              </p:cNvPr>
              <p:cNvSpPr txBox="1"/>
              <p:nvPr/>
            </p:nvSpPr>
            <p:spPr>
              <a:xfrm>
                <a:off x="-151044" y="3348930"/>
                <a:ext cx="9446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455ED1E-9224-49E0-AE15-FCAF2951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044" y="3348930"/>
                <a:ext cx="94460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 err="1"/>
                  <a:t>Ans</a:t>
                </a:r>
                <a:r>
                  <a:rPr lang="en-US" altLang="zh-TW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(only one member)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,……</m:t>
                    </m:r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endParaRPr lang="en-US" altLang="zh-TW" sz="2800" dirty="0"/>
              </a:p>
              <a:p>
                <a:pPr lvl="1"/>
                <a:r>
                  <a:rPr lang="en-US" altLang="zh-TW" sz="2800" dirty="0"/>
                  <a:t>If S contains a non zero vector, then Span S has infinitely many vectors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b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44"/>
          <p:cNvCxnSpPr/>
          <p:nvPr/>
        </p:nvCxnSpPr>
        <p:spPr>
          <a:xfrm flipV="1">
            <a:off x="6368210" y="3537533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7419181" y="2650686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>
            <a:cxnSpLocks/>
          </p:cNvCxnSpPr>
          <p:nvPr/>
        </p:nvCxnSpPr>
        <p:spPr>
          <a:xfrm>
            <a:off x="6614825" y="2728639"/>
            <a:ext cx="1777039" cy="17869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7430128" y="3526584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39" y="3583520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0" y="2550839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752345" y="3499211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345" y="3499211"/>
                <a:ext cx="707566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14927" y="2276614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927" y="2276614"/>
                <a:ext cx="1252394" cy="461665"/>
              </a:xfrm>
              <a:prstGeom prst="rect">
                <a:avLst/>
              </a:prstGeom>
              <a:blipFill>
                <a:blip r:embed="rId6"/>
                <a:stretch>
                  <a:fillRect l="-48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DC3B118-FE18-46D4-9BF1-889DBADB1CDA}"/>
                  </a:ext>
                </a:extLst>
              </p:cNvPr>
              <p:cNvSpPr txBox="1"/>
              <p:nvPr/>
            </p:nvSpPr>
            <p:spPr>
              <a:xfrm>
                <a:off x="3108213" y="642061"/>
                <a:ext cx="2522482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DC3B118-FE18-46D4-9BF1-889DBADB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13" y="642061"/>
                <a:ext cx="2522482" cy="810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2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p:cxnSp>
        <p:nvCxnSpPr>
          <p:cNvPr id="4" name="Straight Connector 29"/>
          <p:cNvCxnSpPr/>
          <p:nvPr/>
        </p:nvCxnSpPr>
        <p:spPr>
          <a:xfrm flipV="1">
            <a:off x="5704241" y="4248488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/>
          <p:cNvCxnSpPr/>
          <p:nvPr/>
        </p:nvCxnSpPr>
        <p:spPr>
          <a:xfrm>
            <a:off x="6755212" y="3361641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1"/>
          <p:cNvCxnSpPr/>
          <p:nvPr/>
        </p:nvCxnSpPr>
        <p:spPr>
          <a:xfrm>
            <a:off x="5807261" y="3295201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6766159" y="4237539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0" y="4294475"/>
            <a:ext cx="127000" cy="127000"/>
          </a:xfrm>
          <a:prstGeom prst="rect">
            <a:avLst/>
          </a:prstGeom>
        </p:spPr>
      </p:pic>
      <p:cxnSp>
        <p:nvCxnSpPr>
          <p:cNvPr id="10" name="Straight Arrow Connector 36"/>
          <p:cNvCxnSpPr/>
          <p:nvPr/>
        </p:nvCxnSpPr>
        <p:spPr>
          <a:xfrm flipH="1" flipV="1">
            <a:off x="6038156" y="3526118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4"/>
          <p:cNvCxnSpPr/>
          <p:nvPr/>
        </p:nvCxnSpPr>
        <p:spPr>
          <a:xfrm flipV="1">
            <a:off x="1818995" y="4248488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2869966" y="3361641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/>
          <p:nvPr/>
        </p:nvCxnSpPr>
        <p:spPr>
          <a:xfrm>
            <a:off x="1922015" y="3295201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2880913" y="4237539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24" y="4294475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85" y="3261794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03127" y="3208761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27" y="3208761"/>
                <a:ext cx="1252394" cy="461665"/>
              </a:xfrm>
              <a:prstGeom prst="rect">
                <a:avLst/>
              </a:prstGeom>
              <a:blipFill>
                <a:blip r:embed="rId4"/>
                <a:stretch>
                  <a:fillRect l="-48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72000" y="3112567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12567"/>
                <a:ext cx="1252394" cy="461665"/>
              </a:xfrm>
              <a:prstGeom prst="rect">
                <a:avLst/>
              </a:prstGeom>
              <a:blipFill>
                <a:blip r:embed="rId5"/>
                <a:stretch>
                  <a:fillRect l="-976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52712" y="5457585"/>
                <a:ext cx="3073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712" y="5457585"/>
                <a:ext cx="30735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453478" y="3628561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78" y="3628561"/>
                <a:ext cx="707565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079565" y="4210166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565" y="4210166"/>
                <a:ext cx="707566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233478" y="4248488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78" y="4248488"/>
                <a:ext cx="707566" cy="5524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61" y="3371544"/>
            <a:ext cx="127000" cy="1778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32104" y="6043380"/>
            <a:ext cx="75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(Different number of vectors can generate the same space.)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62182D1-7259-4FD0-9321-17E697EB46DD}"/>
                  </a:ext>
                </a:extLst>
              </p:cNvPr>
              <p:cNvSpPr txBox="1"/>
              <p:nvPr/>
            </p:nvSpPr>
            <p:spPr>
              <a:xfrm>
                <a:off x="1225151" y="1539385"/>
                <a:ext cx="2715893" cy="12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/>
                  <a:t>?</a:t>
                </a: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62182D1-7259-4FD0-9321-17E697EB4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51" y="1539385"/>
                <a:ext cx="2715893" cy="1238865"/>
              </a:xfrm>
              <a:prstGeom prst="rect">
                <a:avLst/>
              </a:prstGeom>
              <a:blipFill>
                <a:blip r:embed="rId10"/>
                <a:stretch>
                  <a:fillRect l="-4719" b="-133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47D6D23-37EF-4F4D-928D-7AA6843C61FB}"/>
                  </a:ext>
                </a:extLst>
              </p:cNvPr>
              <p:cNvSpPr txBox="1"/>
              <p:nvPr/>
            </p:nvSpPr>
            <p:spPr>
              <a:xfrm>
                <a:off x="4882257" y="1511258"/>
                <a:ext cx="3631747" cy="12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r>
                  <a:rPr lang="en-US" altLang="zh-TW" sz="28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?</a:t>
                </a: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47D6D23-37EF-4F4D-928D-7AA6843C6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57" y="1511258"/>
                <a:ext cx="3631747" cy="1238865"/>
              </a:xfrm>
              <a:prstGeom prst="rect">
                <a:avLst/>
              </a:prstGeom>
              <a:blipFill>
                <a:blip r:embed="rId11"/>
                <a:stretch>
                  <a:fillRect l="-3523" b="-133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25176" y="3158071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30"/>
          <p:cNvCxnSpPr/>
          <p:nvPr/>
        </p:nvCxnSpPr>
        <p:spPr>
          <a:xfrm>
            <a:off x="3012128" y="3158071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3027652" y="4806542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/>
          <p:nvPr/>
        </p:nvCxnSpPr>
        <p:spPr>
          <a:xfrm flipH="1" flipV="1">
            <a:off x="2299649" y="4095121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6"/>
          <p:cNvCxnSpPr/>
          <p:nvPr/>
        </p:nvCxnSpPr>
        <p:spPr>
          <a:xfrm flipV="1">
            <a:off x="2983944" y="4479550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/>
                          <a:ea typeface="新細明體" panose="02020500000000000000" pitchFamily="18" charset="-120"/>
                          <a:cs typeface="Script MT Bold"/>
                        </a:rPr>
                        <m:t>R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Every vector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/>
                        <a:ea typeface="新細明體" panose="02020500000000000000" pitchFamily="18" charset="-120"/>
                        <a:cs typeface="Script MT Bold"/>
                      </a:rPr>
                      <m:t>R</m:t>
                    </m:r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m:t>2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their linear combination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3636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>
            <a:off x="916394" y="4795150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75717" y="3105466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" name="Straight Connector 30"/>
          <p:cNvCxnSpPr/>
          <p:nvPr/>
        </p:nvCxnSpPr>
        <p:spPr>
          <a:xfrm>
            <a:off x="2362669" y="3105466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78193" y="4753937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6"/>
          <p:cNvCxnSpPr/>
          <p:nvPr/>
        </p:nvCxnSpPr>
        <p:spPr>
          <a:xfrm flipH="1" flipV="1">
            <a:off x="1650190" y="4042516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875757" y="3988087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57" y="3988087"/>
                <a:ext cx="707565" cy="552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6"/>
          <p:cNvCxnSpPr/>
          <p:nvPr/>
        </p:nvCxnSpPr>
        <p:spPr>
          <a:xfrm flipV="1">
            <a:off x="2334485" y="4426945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261492" y="4037520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492" y="4037520"/>
                <a:ext cx="534442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656684" y="4950850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84" y="4950850"/>
                <a:ext cx="707566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248003" y="5333288"/>
            <a:ext cx="1965010" cy="461665"/>
            <a:chOff x="-172247" y="6716596"/>
            <a:chExt cx="19650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Span</m:t>
                        </m:r>
                        <m: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1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cript MT Bold"/>
                            <a:ea typeface="新細明體" panose="02020500000000000000" pitchFamily="18" charset="-120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矩形 40"/>
          <p:cNvSpPr/>
          <p:nvPr/>
        </p:nvSpPr>
        <p:spPr>
          <a:xfrm>
            <a:off x="4748750" y="3105466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Straight Connector 30"/>
          <p:cNvCxnSpPr/>
          <p:nvPr/>
        </p:nvCxnSpPr>
        <p:spPr>
          <a:xfrm>
            <a:off x="6735702" y="3105466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2"/>
          <p:cNvCxnSpPr/>
          <p:nvPr/>
        </p:nvCxnSpPr>
        <p:spPr>
          <a:xfrm>
            <a:off x="6751226" y="4753937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6"/>
          <p:cNvCxnSpPr/>
          <p:nvPr/>
        </p:nvCxnSpPr>
        <p:spPr>
          <a:xfrm flipH="1" flipV="1">
            <a:off x="6023223" y="4042516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248790" y="3988087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90" y="3988087"/>
                <a:ext cx="707565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36"/>
          <p:cNvCxnSpPr/>
          <p:nvPr/>
        </p:nvCxnSpPr>
        <p:spPr>
          <a:xfrm flipV="1">
            <a:off x="6707518" y="4426945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7634525" y="4037520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25" y="4037520"/>
                <a:ext cx="534442" cy="5524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7029717" y="4950850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17" y="4950850"/>
                <a:ext cx="707566" cy="5524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29"/>
          <p:cNvCxnSpPr>
            <a:cxnSpLocks/>
          </p:cNvCxnSpPr>
          <p:nvPr/>
        </p:nvCxnSpPr>
        <p:spPr>
          <a:xfrm>
            <a:off x="4895850" y="4742545"/>
            <a:ext cx="3829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/>
          <p:cNvGrpSpPr/>
          <p:nvPr/>
        </p:nvGrpSpPr>
        <p:grpSpPr>
          <a:xfrm>
            <a:off x="4568018" y="5423627"/>
            <a:ext cx="1949479" cy="475666"/>
            <a:chOff x="5685318" y="5990215"/>
            <a:chExt cx="1949479" cy="475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Span</m:t>
                        </m:r>
                        <m:r>
                          <a:rPr kumimoji="0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76" b="-17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Script MT Bold"/>
                            <a:ea typeface="新細明體" panose="02020500000000000000" pitchFamily="18" charset="-120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kumimoji="0" lang="en-US" altLang="zh-TW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32"/>
          <p:cNvCxnSpPr/>
          <p:nvPr/>
        </p:nvCxnSpPr>
        <p:spPr>
          <a:xfrm flipH="1" flipV="1">
            <a:off x="6337178" y="3588664"/>
            <a:ext cx="374954" cy="1140528"/>
          </a:xfrm>
          <a:prstGeom prst="straightConnector1">
            <a:avLst/>
          </a:prstGeom>
          <a:ln w="28575" cmpd="sng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629612" y="3227324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12" y="3227324"/>
                <a:ext cx="707566" cy="5524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CD9C562B-A668-4693-B037-B9EECD2B4839}"/>
                  </a:ext>
                </a:extLst>
              </p:cNvPr>
              <p:cNvSpPr txBox="1"/>
              <p:nvPr/>
            </p:nvSpPr>
            <p:spPr>
              <a:xfrm>
                <a:off x="692456" y="1740926"/>
                <a:ext cx="3610735" cy="1075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400" dirty="0"/>
                      <m:t>}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CD9C562B-A668-4693-B037-B9EECD2B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56" y="1740926"/>
                <a:ext cx="3610735" cy="1075103"/>
              </a:xfrm>
              <a:prstGeom prst="rect">
                <a:avLst/>
              </a:prstGeom>
              <a:blipFill>
                <a:blip r:embed="rId14"/>
                <a:stretch>
                  <a:fillRect l="-2703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BC6D9B2-47AC-49B1-A3AA-B6CB8F6DDBC0}"/>
                  </a:ext>
                </a:extLst>
              </p:cNvPr>
              <p:cNvSpPr txBox="1"/>
              <p:nvPr/>
            </p:nvSpPr>
            <p:spPr>
              <a:xfrm>
                <a:off x="4639968" y="1736277"/>
                <a:ext cx="4557760" cy="1077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400" dirty="0"/>
                      <m:t>}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?</a:t>
                </a: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BC6D9B2-47AC-49B1-A3AA-B6CB8F6D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68" y="1736277"/>
                <a:ext cx="4557760" cy="1077474"/>
              </a:xfrm>
              <a:prstGeom prst="rect">
                <a:avLst/>
              </a:prstGeom>
              <a:blipFill>
                <a:blip r:embed="rId15"/>
                <a:stretch>
                  <a:fillRect l="-2005" b="-11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29">
            <a:extLst>
              <a:ext uri="{FF2B5EF4-FFF2-40B4-BE49-F238E27FC236}">
                <a16:creationId xmlns:a16="http://schemas.microsoft.com/office/drawing/2014/main" id="{8A84C5D3-4F65-4A93-B9DC-20B652B020D6}"/>
              </a:ext>
            </a:extLst>
          </p:cNvPr>
          <p:cNvCxnSpPr>
            <a:cxnSpLocks/>
          </p:cNvCxnSpPr>
          <p:nvPr/>
        </p:nvCxnSpPr>
        <p:spPr>
          <a:xfrm>
            <a:off x="463668" y="4770360"/>
            <a:ext cx="3829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ea typeface="微軟正黑體" panose="020B0604030504040204" pitchFamily="34" charset="-120"/>
              </a:rPr>
              <a:t>Useless Vector in </a:t>
            </a:r>
            <a:r>
              <a:rPr lang="en-US" altLang="zh-TW" b="1" dirty="0" smtClean="0">
                <a:ea typeface="微軟正黑體" panose="020B0604030504040204" pitchFamily="34" charset="-120"/>
              </a:rPr>
              <a:t>Span</a:t>
            </a:r>
            <a:br>
              <a:rPr lang="en-US" altLang="zh-TW" b="1" dirty="0" smtClean="0">
                <a:ea typeface="微軟正黑體" panose="020B0604030504040204" pitchFamily="34" charset="-120"/>
              </a:rPr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1.6)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6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25176" y="3158071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30"/>
          <p:cNvCxnSpPr/>
          <p:nvPr/>
        </p:nvCxnSpPr>
        <p:spPr>
          <a:xfrm>
            <a:off x="3012128" y="3158071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3027652" y="4806542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/>
          <p:nvPr/>
        </p:nvCxnSpPr>
        <p:spPr>
          <a:xfrm flipH="1" flipV="1">
            <a:off x="2299649" y="4095121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Span</m:t>
                      </m:r>
                      <m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6"/>
          <p:cNvCxnSpPr/>
          <p:nvPr/>
        </p:nvCxnSpPr>
        <p:spPr>
          <a:xfrm flipV="1">
            <a:off x="2983944" y="4479550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MT Bold"/>
                          <a:ea typeface="新細明體" panose="02020500000000000000" pitchFamily="18" charset="-120"/>
                          <a:cs typeface="Script MT Bold"/>
                        </a:rPr>
                        <m:t>R</m:t>
                      </m:r>
                      <m:r>
                        <m:rPr>
                          <m:nor/>
                        </m:rPr>
                        <a:rPr kumimoji="0" lang="en-US" altLang="zh-TW" sz="2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Every vector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MT Bold"/>
                        <a:ea typeface="新細明體" panose="02020500000000000000" pitchFamily="18" charset="-120"/>
                        <a:cs typeface="Script MT Bold"/>
                      </a:rPr>
                      <m:t>R</m:t>
                    </m:r>
                    <m:r>
                      <m:rPr>
                        <m:nor/>
                      </m:rPr>
                      <a:rPr kumimoji="0" lang="en-US" altLang="zh-TW" sz="2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m:t>2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their linear combination 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3636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>
            <a:off x="916394" y="4795150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A09D5117-2CBA-40BA-B930-785388406F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38" y="197036"/>
            <a:ext cx="1184286" cy="265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DE6573B-9223-40E2-B121-0FC3ABD0B8B9}"/>
                  </a:ext>
                </a:extLst>
              </p:cNvPr>
              <p:cNvSpPr/>
              <p:nvPr/>
            </p:nvSpPr>
            <p:spPr>
              <a:xfrm>
                <a:off x="6244311" y="799793"/>
                <a:ext cx="648319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DE6573B-9223-40E2-B121-0FC3ABD0B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11" y="799793"/>
                <a:ext cx="648319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818F69E-23E0-4E0B-A149-EBB6C54FA1AC}"/>
                  </a:ext>
                </a:extLst>
              </p:cNvPr>
              <p:cNvSpPr txBox="1"/>
              <p:nvPr/>
            </p:nvSpPr>
            <p:spPr>
              <a:xfrm>
                <a:off x="3876440" y="845960"/>
                <a:ext cx="187750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818F69E-23E0-4E0B-A149-EBB6C54FA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40" y="845960"/>
                <a:ext cx="1877502" cy="613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977F445-CB72-42E2-8F9B-37AF676E1E5B}"/>
              </a:ext>
            </a:extLst>
          </p:cNvPr>
          <p:cNvCxnSpPr/>
          <p:nvPr/>
        </p:nvCxnSpPr>
        <p:spPr>
          <a:xfrm flipH="1">
            <a:off x="5230179" y="475317"/>
            <a:ext cx="301244" cy="311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B9BD845-0D10-4649-9E6F-16EB2A36FA00}"/>
              </a:ext>
            </a:extLst>
          </p:cNvPr>
          <p:cNvCxnSpPr>
            <a:cxnSpLocks/>
          </p:cNvCxnSpPr>
          <p:nvPr/>
        </p:nvCxnSpPr>
        <p:spPr>
          <a:xfrm>
            <a:off x="6541855" y="485108"/>
            <a:ext cx="26615" cy="3833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A3D43FFC-2C09-419A-B8F6-76CB876E6FA7}"/>
              </a:ext>
            </a:extLst>
          </p:cNvPr>
          <p:cNvSpPr/>
          <p:nvPr/>
        </p:nvSpPr>
        <p:spPr>
          <a:xfrm>
            <a:off x="4013708" y="798070"/>
            <a:ext cx="431685" cy="70577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1067C9A7-6DF7-49DC-9B85-51E42440CB8D}"/>
              </a:ext>
            </a:extLst>
          </p:cNvPr>
          <p:cNvSpPr/>
          <p:nvPr/>
        </p:nvSpPr>
        <p:spPr>
          <a:xfrm>
            <a:off x="4698609" y="814486"/>
            <a:ext cx="431685" cy="70577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DE57DA5-4007-48A7-AB7F-09BC249799C4}"/>
              </a:ext>
            </a:extLst>
          </p:cNvPr>
          <p:cNvSpPr/>
          <p:nvPr/>
        </p:nvSpPr>
        <p:spPr>
          <a:xfrm>
            <a:off x="5311612" y="800599"/>
            <a:ext cx="431685" cy="70577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DF4842F-F724-4596-8C13-EE315BA63E70}"/>
              </a:ext>
            </a:extLst>
          </p:cNvPr>
          <p:cNvCxnSpPr>
            <a:cxnSpLocks/>
          </p:cNvCxnSpPr>
          <p:nvPr/>
        </p:nvCxnSpPr>
        <p:spPr>
          <a:xfrm flipH="1">
            <a:off x="3027652" y="1484049"/>
            <a:ext cx="940183" cy="33018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5E86808-51D7-4831-B7C4-1EE2BD5AB720}"/>
              </a:ext>
            </a:extLst>
          </p:cNvPr>
          <p:cNvCxnSpPr>
            <a:cxnSpLocks/>
          </p:cNvCxnSpPr>
          <p:nvPr/>
        </p:nvCxnSpPr>
        <p:spPr>
          <a:xfrm flipH="1">
            <a:off x="3967835" y="1521884"/>
            <a:ext cx="731901" cy="33689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E570D4D-F1F2-4314-80A0-50C7FEE25232}"/>
              </a:ext>
            </a:extLst>
          </p:cNvPr>
          <p:cNvCxnSpPr>
            <a:cxnSpLocks/>
          </p:cNvCxnSpPr>
          <p:nvPr/>
        </p:nvCxnSpPr>
        <p:spPr>
          <a:xfrm flipH="1">
            <a:off x="4716599" y="1499707"/>
            <a:ext cx="647056" cy="36910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5CE53E3-8B3B-4C41-BF58-CCC447CD1DE7}"/>
              </a:ext>
            </a:extLst>
          </p:cNvPr>
          <p:cNvSpPr txBox="1"/>
          <p:nvPr/>
        </p:nvSpPr>
        <p:spPr>
          <a:xfrm>
            <a:off x="6917123" y="740491"/>
            <a:ext cx="202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Every </a:t>
            </a:r>
            <a:r>
              <a:rPr lang="en-US" altLang="zh-TW" sz="2800" b="1" dirty="0">
                <a:solidFill>
                  <a:srgbClr val="00B050"/>
                </a:solidFill>
              </a:rPr>
              <a:t>b</a:t>
            </a:r>
            <a:r>
              <a:rPr lang="en-US" altLang="zh-TW" sz="2800" dirty="0"/>
              <a:t> has solution </a:t>
            </a:r>
            <a:endParaRPr lang="zh-TW" altLang="en-US" sz="2800" dirty="0"/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1D3FF2A6-F4A8-4DA5-B3CF-A58FD32C08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7427" y="2565289"/>
            <a:ext cx="914400" cy="4048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Line 18">
            <a:extLst>
              <a:ext uri="{FF2B5EF4-FFF2-40B4-BE49-F238E27FC236}">
                <a16:creationId xmlns:a16="http://schemas.microsoft.com/office/drawing/2014/main" id="{E36F8D05-99F3-470B-9F31-2F4B68AF14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7977" y="2570051"/>
            <a:ext cx="323850" cy="4000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A10596CE-33DA-417F-8191-99C0DC40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243" y="2604743"/>
            <a:ext cx="43413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拿掉其中一個並不會影響 </a:t>
            </a:r>
            <a:r>
              <a:rPr kumimoji="1" lang="en-US" altLang="zh-TW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Span </a:t>
            </a:r>
            <a:r>
              <a:rPr kumimoji="1" lang="zh-TW" altLang="en-US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後的 </a:t>
            </a:r>
            <a:r>
              <a:rPr kumimoji="1" lang="en-US" altLang="zh-TW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Set</a:t>
            </a: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7BDE8A-213D-4FBD-8A78-09F76A71438B}"/>
              </a:ext>
            </a:extLst>
          </p:cNvPr>
          <p:cNvSpPr txBox="1"/>
          <p:nvPr/>
        </p:nvSpPr>
        <p:spPr>
          <a:xfrm>
            <a:off x="768812" y="5539801"/>
            <a:ext cx="15007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其中一個是多餘的</a:t>
            </a:r>
          </a:p>
        </p:txBody>
      </p:sp>
      <p:sp>
        <p:nvSpPr>
          <p:cNvPr id="33" name="Line 17">
            <a:extLst>
              <a:ext uri="{FF2B5EF4-FFF2-40B4-BE49-F238E27FC236}">
                <a16:creationId xmlns:a16="http://schemas.microsoft.com/office/drawing/2014/main" id="{B6355DC1-3D26-4DF8-9D73-C6CAAB5C5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4480" y="4608390"/>
            <a:ext cx="217580" cy="91617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6A1E4E9A-3E9C-4890-BF1D-18786B3CE3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9649" y="5381198"/>
            <a:ext cx="1048891" cy="40470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1CBB453-BD2A-4B82-A1A5-44AAE4711B26}"/>
              </a:ext>
            </a:extLst>
          </p:cNvPr>
          <p:cNvSpPr txBox="1"/>
          <p:nvPr/>
        </p:nvSpPr>
        <p:spPr>
          <a:xfrm>
            <a:off x="2141788" y="6151713"/>
            <a:ext cx="59088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只要其中一個在，另一個就是多餘的</a:t>
            </a:r>
          </a:p>
        </p:txBody>
      </p:sp>
    </p:spTree>
    <p:extLst>
      <p:ext uri="{BB962C8B-B14F-4D97-AF65-F5344CB8AC3E}">
        <p14:creationId xmlns:p14="http://schemas.microsoft.com/office/powerpoint/2010/main" val="6753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  <p:bldP spid="9" grpId="0" animBg="1"/>
      <p:bldP spid="33" grpId="0" animBg="1"/>
      <p:bldP spid="3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Picture 23" descr="Adding two-dimensional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46" y="1534319"/>
            <a:ext cx="68675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Addition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96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D09A3722-6A70-469C-BA36-462F950F434A}"/>
              </a:ext>
            </a:extLst>
          </p:cNvPr>
          <p:cNvGrpSpPr/>
          <p:nvPr/>
        </p:nvGrpSpPr>
        <p:grpSpPr>
          <a:xfrm>
            <a:off x="21710" y="1921422"/>
            <a:ext cx="3864077" cy="461665"/>
            <a:chOff x="231591" y="3322961"/>
            <a:chExt cx="38640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/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/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/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是多餘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/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S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其餘成員的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linear combination</a:t>
                </a:r>
              </a:p>
              <a:p>
                <a:pPr lvl="1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blipFill>
                <a:blip r:embed="rId5"/>
                <a:stretch>
                  <a:fillRect t="-3571" b="-11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BB1B928-0FBF-429D-90D1-D5F727128897}"/>
              </a:ext>
            </a:extLst>
          </p:cNvPr>
          <p:cNvSpPr/>
          <p:nvPr/>
        </p:nvSpPr>
        <p:spPr>
          <a:xfrm flipH="1">
            <a:off x="3788226" y="1476627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AEFD7D-B23D-4AFC-8171-5D82E0C32F5C}"/>
              </a:ext>
            </a:extLst>
          </p:cNvPr>
          <p:cNvSpPr/>
          <p:nvPr/>
        </p:nvSpPr>
        <p:spPr>
          <a:xfrm>
            <a:off x="3779957" y="1857408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/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/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>
            <a:extLst>
              <a:ext uri="{FF2B5EF4-FFF2-40B4-BE49-F238E27FC236}">
                <a16:creationId xmlns:a16="http://schemas.microsoft.com/office/drawing/2014/main" id="{009EEE5E-87BE-4F6A-BD10-D3813E2DCE7A}"/>
              </a:ext>
            </a:extLst>
          </p:cNvPr>
          <p:cNvGrpSpPr/>
          <p:nvPr/>
        </p:nvGrpSpPr>
        <p:grpSpPr>
          <a:xfrm>
            <a:off x="607654" y="4349599"/>
            <a:ext cx="1718291" cy="1724669"/>
            <a:chOff x="1235213" y="4295832"/>
            <a:chExt cx="1718291" cy="1724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056C5D5-1CBF-4B8C-8D1A-69CD8274CFFF}"/>
                    </a:ext>
                  </a:extLst>
                </p:cNvPr>
                <p:cNvSpPr txBox="1"/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056C5D5-1CBF-4B8C-8D1A-69CD8274C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230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73BAEEB4-59EB-40C8-8F9F-DDE85E8ED8F0}"/>
                    </a:ext>
                  </a:extLst>
                </p:cNvPr>
                <p:cNvSpPr txBox="1"/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73BAEEB4-59EB-40C8-8F9F-DDE85E8ED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128" t="-1667" r="-355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箭號: 向右 26">
              <a:extLst>
                <a:ext uri="{FF2B5EF4-FFF2-40B4-BE49-F238E27FC236}">
                  <a16:creationId xmlns:a16="http://schemas.microsoft.com/office/drawing/2014/main" id="{3F284184-CA64-4228-9D97-52A20A036176}"/>
                </a:ext>
              </a:extLst>
            </p:cNvPr>
            <p:cNvSpPr/>
            <p:nvPr/>
          </p:nvSpPr>
          <p:spPr>
            <a:xfrm rot="5400000">
              <a:off x="1324409" y="5002975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9" name="箭號: 向右 28">
              <a:extLst>
                <a:ext uri="{FF2B5EF4-FFF2-40B4-BE49-F238E27FC236}">
                  <a16:creationId xmlns:a16="http://schemas.microsoft.com/office/drawing/2014/main" id="{1049FE4E-B0F5-4DEA-A0F7-0589368CF49D}"/>
                </a:ext>
              </a:extLst>
            </p:cNvPr>
            <p:cNvSpPr/>
            <p:nvPr/>
          </p:nvSpPr>
          <p:spPr>
            <a:xfrm rot="16200000">
              <a:off x="1811263" y="4978166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5204CDD-E2C8-4A6F-99AE-95A38E6612F8}"/>
                  </a:ext>
                </a:extLst>
              </p:cNvPr>
              <p:cNvSpPr txBox="1"/>
              <p:nvPr/>
            </p:nvSpPr>
            <p:spPr>
              <a:xfrm>
                <a:off x="2933859" y="3451738"/>
                <a:ext cx="1638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5204CDD-E2C8-4A6F-99AE-95A38E66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59" y="3451738"/>
                <a:ext cx="1638141" cy="369332"/>
              </a:xfrm>
              <a:prstGeom prst="rect">
                <a:avLst/>
              </a:prstGeom>
              <a:blipFill>
                <a:blip r:embed="rId10"/>
                <a:stretch>
                  <a:fillRect l="-2230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0404FFB-D381-4214-8984-A4AFAC87FA2C}"/>
                  </a:ext>
                </a:extLst>
              </p:cNvPr>
              <p:cNvSpPr txBox="1"/>
              <p:nvPr/>
            </p:nvSpPr>
            <p:spPr>
              <a:xfrm>
                <a:off x="2933859" y="3969220"/>
                <a:ext cx="4611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0404FFB-D381-4214-8984-A4AFAC87F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59" y="3969220"/>
                <a:ext cx="4611006" cy="369332"/>
              </a:xfrm>
              <a:prstGeom prst="rect">
                <a:avLst/>
              </a:prstGeom>
              <a:blipFill>
                <a:blip r:embed="rId11"/>
                <a:stretch>
                  <a:fillRect l="-528" r="-528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7FB8156-2EAD-4D2A-9B6C-4BACA2B53580}"/>
                  </a:ext>
                </a:extLst>
              </p:cNvPr>
              <p:cNvSpPr txBox="1"/>
              <p:nvPr/>
            </p:nvSpPr>
            <p:spPr>
              <a:xfrm>
                <a:off x="3714483" y="2917184"/>
                <a:ext cx="3932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7FB8156-2EAD-4D2A-9B6C-4BACA2B53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83" y="2917184"/>
                <a:ext cx="3932038" cy="369332"/>
              </a:xfrm>
              <a:prstGeom prst="rect">
                <a:avLst/>
              </a:prstGeom>
              <a:blipFill>
                <a:blip r:embed="rId12"/>
                <a:stretch>
                  <a:fillRect l="-620" r="-155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FD189C3-363E-41BC-810D-9DB9B1B7B11D}"/>
                  </a:ext>
                </a:extLst>
              </p:cNvPr>
              <p:cNvSpPr txBox="1"/>
              <p:nvPr/>
            </p:nvSpPr>
            <p:spPr>
              <a:xfrm>
                <a:off x="2962101" y="4373155"/>
                <a:ext cx="4389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FD189C3-363E-41BC-810D-9DB9B1B7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01" y="4373155"/>
                <a:ext cx="4389343" cy="369332"/>
              </a:xfrm>
              <a:prstGeom prst="rect">
                <a:avLst/>
              </a:prstGeom>
              <a:blipFill>
                <a:blip r:embed="rId13"/>
                <a:stretch>
                  <a:fillRect l="-27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851A2E27-F131-4E8E-A09A-C7B128130EEA}"/>
                  </a:ext>
                </a:extLst>
              </p:cNvPr>
              <p:cNvSpPr txBox="1"/>
              <p:nvPr/>
            </p:nvSpPr>
            <p:spPr>
              <a:xfrm>
                <a:off x="6872270" y="4754693"/>
                <a:ext cx="2026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851A2E27-F131-4E8E-A09A-C7B12813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270" y="4754693"/>
                <a:ext cx="2026645" cy="369332"/>
              </a:xfrm>
              <a:prstGeom prst="rect">
                <a:avLst/>
              </a:prstGeom>
              <a:blipFill>
                <a:blip r:embed="rId14"/>
                <a:stretch>
                  <a:fillRect l="-2703" r="-60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4DADB92B-C332-48C1-93C8-43B0473FE80C}"/>
              </a:ext>
            </a:extLst>
          </p:cNvPr>
          <p:cNvSpPr txBox="1"/>
          <p:nvPr/>
        </p:nvSpPr>
        <p:spPr>
          <a:xfrm>
            <a:off x="251125" y="146649"/>
            <a:ext cx="472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多餘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Vector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的特徵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54D17ED-7DAC-40AA-AA74-36ED1E5D4655}"/>
                  </a:ext>
                </a:extLst>
              </p:cNvPr>
              <p:cNvSpPr txBox="1"/>
              <p:nvPr/>
            </p:nvSpPr>
            <p:spPr>
              <a:xfrm>
                <a:off x="2952735" y="5084326"/>
                <a:ext cx="1718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54D17ED-7DAC-40AA-AA74-36ED1E5D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35" y="5084326"/>
                <a:ext cx="1718291" cy="369332"/>
              </a:xfrm>
              <a:prstGeom prst="rect">
                <a:avLst/>
              </a:prstGeom>
              <a:blipFill>
                <a:blip r:embed="rId15"/>
                <a:stretch>
                  <a:fillRect l="-2128" t="-1639" r="-709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D7F1CD6-79C4-42BD-B1CF-EBD808004816}"/>
                  </a:ext>
                </a:extLst>
              </p:cNvPr>
              <p:cNvSpPr txBox="1"/>
              <p:nvPr/>
            </p:nvSpPr>
            <p:spPr>
              <a:xfrm>
                <a:off x="2952735" y="5569172"/>
                <a:ext cx="3919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D7F1CD6-79C4-42BD-B1CF-EBD808004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35" y="5569172"/>
                <a:ext cx="3919535" cy="369332"/>
              </a:xfrm>
              <a:prstGeom prst="rect">
                <a:avLst/>
              </a:prstGeom>
              <a:blipFill>
                <a:blip r:embed="rId16"/>
                <a:stretch>
                  <a:fillRect l="-622" r="-156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AE2D3-9527-4431-8A93-560A10777507}"/>
                  </a:ext>
                </a:extLst>
              </p:cNvPr>
              <p:cNvSpPr txBox="1"/>
              <p:nvPr/>
            </p:nvSpPr>
            <p:spPr>
              <a:xfrm>
                <a:off x="3310020" y="6074268"/>
                <a:ext cx="4283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AE2D3-9527-4431-8A93-560A1077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020" y="6074268"/>
                <a:ext cx="4283480" cy="369332"/>
              </a:xfrm>
              <a:prstGeom prst="rect">
                <a:avLst/>
              </a:prstGeom>
              <a:blipFill>
                <a:blip r:embed="rId17"/>
                <a:stretch>
                  <a:fillRect l="-284" r="-56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083E86D-E821-43CA-A7DC-24340E97F7AD}"/>
                  </a:ext>
                </a:extLst>
              </p:cNvPr>
              <p:cNvSpPr txBox="1"/>
              <p:nvPr/>
            </p:nvSpPr>
            <p:spPr>
              <a:xfrm>
                <a:off x="7358279" y="5704936"/>
                <a:ext cx="789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083E86D-E821-43CA-A7DC-24340E97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79" y="5704936"/>
                <a:ext cx="789832" cy="369332"/>
              </a:xfrm>
              <a:prstGeom prst="rect">
                <a:avLst/>
              </a:prstGeom>
              <a:blipFill>
                <a:blip r:embed="rId18"/>
                <a:stretch>
                  <a:fillRect l="-4615" r="-923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5C3DC4F-646F-450D-9D35-C0A8D55E3052}"/>
                  </a:ext>
                </a:extLst>
              </p:cNvPr>
              <p:cNvSpPr txBox="1"/>
              <p:nvPr/>
            </p:nvSpPr>
            <p:spPr>
              <a:xfrm>
                <a:off x="7593500" y="3980267"/>
                <a:ext cx="1390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5C3DC4F-646F-450D-9D35-C0A8D55E3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00" y="3980267"/>
                <a:ext cx="1390765" cy="369332"/>
              </a:xfrm>
              <a:prstGeom prst="rect">
                <a:avLst/>
              </a:prstGeom>
              <a:blipFill>
                <a:blip r:embed="rId19"/>
                <a:stretch>
                  <a:fillRect l="-3509" t="-1639" r="-877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C9370C-F8E7-4753-86AE-76A2D463D1BC}"/>
                  </a:ext>
                </a:extLst>
              </p:cNvPr>
              <p:cNvSpPr txBox="1"/>
              <p:nvPr/>
            </p:nvSpPr>
            <p:spPr>
              <a:xfrm>
                <a:off x="7593500" y="6271449"/>
                <a:ext cx="1243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C9370C-F8E7-4753-86AE-76A2D463D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00" y="6271449"/>
                <a:ext cx="1243289" cy="369332"/>
              </a:xfrm>
              <a:prstGeom prst="rect">
                <a:avLst/>
              </a:prstGeom>
              <a:blipFill>
                <a:blip r:embed="rId20"/>
                <a:stretch>
                  <a:fillRect l="-3922" r="-539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B2E162D-6EAE-44D7-AB70-91B614D71018}"/>
              </a:ext>
            </a:extLst>
          </p:cNvPr>
          <p:cNvCxnSpPr/>
          <p:nvPr/>
        </p:nvCxnSpPr>
        <p:spPr>
          <a:xfrm>
            <a:off x="-475488" y="2706624"/>
            <a:ext cx="10452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43BD17F-04F3-450C-97CA-10373DD64387}"/>
              </a:ext>
            </a:extLst>
          </p:cNvPr>
          <p:cNvSpPr/>
          <p:nvPr/>
        </p:nvSpPr>
        <p:spPr>
          <a:xfrm>
            <a:off x="3668332" y="1429828"/>
            <a:ext cx="1304261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A5AD37D-0F10-4E82-8B88-DC916FDD48BC}"/>
              </a:ext>
            </a:extLst>
          </p:cNvPr>
          <p:cNvSpPr txBox="1"/>
          <p:nvPr/>
        </p:nvSpPr>
        <p:spPr>
          <a:xfrm>
            <a:off x="516111" y="3308390"/>
            <a:ext cx="171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Target</a:t>
            </a:r>
            <a:endParaRPr lang="zh-TW" altLang="en-US" sz="2800" b="1" i="1" u="sng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F8F569E6-68C7-4C70-9BE2-75F428E5FD45}"/>
              </a:ext>
            </a:extLst>
          </p:cNvPr>
          <p:cNvSpPr/>
          <p:nvPr/>
        </p:nvSpPr>
        <p:spPr>
          <a:xfrm>
            <a:off x="4317626" y="2919752"/>
            <a:ext cx="3396159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CD4CF4CE-DADC-4EB3-BDAF-6C5478BDFA20}"/>
              </a:ext>
            </a:extLst>
          </p:cNvPr>
          <p:cNvSpPr/>
          <p:nvPr/>
        </p:nvSpPr>
        <p:spPr>
          <a:xfrm>
            <a:off x="7315650" y="3969220"/>
            <a:ext cx="229215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  <p:bldP spid="34" grpId="0"/>
      <p:bldP spid="36" grpId="0"/>
      <p:bldP spid="38" grpId="0"/>
      <p:bldP spid="40" grpId="0"/>
      <p:bldP spid="42" grpId="0"/>
      <p:bldP spid="4" grpId="0"/>
      <p:bldP spid="6" grpId="0"/>
      <p:bldP spid="8" grpId="0"/>
      <p:bldP spid="10" grpId="0"/>
      <p:bldP spid="2" grpId="0"/>
      <p:bldP spid="3" grpId="0"/>
      <p:bldP spid="14" grpId="0" animBg="1"/>
      <p:bldP spid="16" grpId="0"/>
      <p:bldP spid="31" grpId="0" animBg="1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D09A3722-6A70-469C-BA36-462F950F434A}"/>
              </a:ext>
            </a:extLst>
          </p:cNvPr>
          <p:cNvGrpSpPr/>
          <p:nvPr/>
        </p:nvGrpSpPr>
        <p:grpSpPr>
          <a:xfrm>
            <a:off x="21710" y="1921422"/>
            <a:ext cx="3864077" cy="461665"/>
            <a:chOff x="231591" y="3322961"/>
            <a:chExt cx="38640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/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4336026-22B0-40D9-AA43-83CBE127D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91" y="3322961"/>
                  <a:ext cx="386407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/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15709F8-E71C-4CA3-A556-7290BA898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644" y="3322961"/>
                  <a:ext cx="213536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/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是多餘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F14730-DB67-4E24-BD6B-2170A79A0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64" y="1437220"/>
                <a:ext cx="2234127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/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S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其餘成員的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linear combination</a:t>
                </a:r>
              </a:p>
              <a:p>
                <a:pPr lvl="1"/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ED5D5B-D639-4B30-A0C7-CD1851E8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16" y="1307612"/>
                <a:ext cx="3695973" cy="1200329"/>
              </a:xfrm>
              <a:prstGeom prst="rect">
                <a:avLst/>
              </a:prstGeom>
              <a:blipFill>
                <a:blip r:embed="rId5"/>
                <a:stretch>
                  <a:fillRect t="-3571" b="-11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BB1B928-0FBF-429D-90D1-D5F727128897}"/>
              </a:ext>
            </a:extLst>
          </p:cNvPr>
          <p:cNvSpPr/>
          <p:nvPr/>
        </p:nvSpPr>
        <p:spPr>
          <a:xfrm flipH="1">
            <a:off x="3788226" y="1476627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AEFD7D-B23D-4AFC-8171-5D82E0C32F5C}"/>
              </a:ext>
            </a:extLst>
          </p:cNvPr>
          <p:cNvSpPr/>
          <p:nvPr/>
        </p:nvSpPr>
        <p:spPr>
          <a:xfrm>
            <a:off x="3779957" y="1857408"/>
            <a:ext cx="1107831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/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0D3E2D-2F4B-46B8-A25F-8FB1DA029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155188"/>
                <a:ext cx="682806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/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dirty="0"/>
                  <a:t>Given vector set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68223F0E-3173-4A27-9E3C-C5F68D75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58" y="608051"/>
                <a:ext cx="6828066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4DADB92B-C332-48C1-93C8-43B0473FE80C}"/>
              </a:ext>
            </a:extLst>
          </p:cNvPr>
          <p:cNvSpPr txBox="1"/>
          <p:nvPr/>
        </p:nvSpPr>
        <p:spPr>
          <a:xfrm>
            <a:off x="251125" y="146649"/>
            <a:ext cx="4721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多餘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Vector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的特徵</a:t>
            </a:r>
            <a:endParaRPr lang="zh-TW" altLang="en-US" sz="2800" b="1" u="sng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B2E162D-6EAE-44D7-AB70-91B614D71018}"/>
              </a:ext>
            </a:extLst>
          </p:cNvPr>
          <p:cNvCxnSpPr/>
          <p:nvPr/>
        </p:nvCxnSpPr>
        <p:spPr>
          <a:xfrm>
            <a:off x="-475488" y="2706624"/>
            <a:ext cx="10452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43BD17F-04F3-450C-97CA-10373DD64387}"/>
              </a:ext>
            </a:extLst>
          </p:cNvPr>
          <p:cNvSpPr/>
          <p:nvPr/>
        </p:nvSpPr>
        <p:spPr>
          <a:xfrm>
            <a:off x="3712740" y="1831975"/>
            <a:ext cx="1304261" cy="4183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415ED25-28A9-49AB-8C33-503A6F1804BD}"/>
              </a:ext>
            </a:extLst>
          </p:cNvPr>
          <p:cNvGrpSpPr/>
          <p:nvPr/>
        </p:nvGrpSpPr>
        <p:grpSpPr>
          <a:xfrm>
            <a:off x="2162084" y="3800911"/>
            <a:ext cx="1718291" cy="1724669"/>
            <a:chOff x="1235213" y="4295832"/>
            <a:chExt cx="1718291" cy="1724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76428D6D-91B9-4C1C-B0E3-5E04941325D9}"/>
                    </a:ext>
                  </a:extLst>
                </p:cNvPr>
                <p:cNvSpPr txBox="1"/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76428D6D-91B9-4C1C-B0E3-5E0494132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5578" y="4295832"/>
                  <a:ext cx="163814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230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CCB35DB3-B18B-49C0-9DCC-8A93CA09E858}"/>
                    </a:ext>
                  </a:extLst>
                </p:cNvPr>
                <p:cNvSpPr txBox="1"/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𝑝𝑎𝑛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CCB35DB3-B18B-49C0-9DCC-8A93CA09E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213" y="5651169"/>
                  <a:ext cx="171829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128" t="-1667" r="-355" b="-3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箭號: 向右 34">
              <a:extLst>
                <a:ext uri="{FF2B5EF4-FFF2-40B4-BE49-F238E27FC236}">
                  <a16:creationId xmlns:a16="http://schemas.microsoft.com/office/drawing/2014/main" id="{39B247A9-D899-438D-AC7A-F708805254FE}"/>
                </a:ext>
              </a:extLst>
            </p:cNvPr>
            <p:cNvSpPr/>
            <p:nvPr/>
          </p:nvSpPr>
          <p:spPr>
            <a:xfrm rot="5400000">
              <a:off x="1324409" y="5002975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37" name="箭號: 向右 36">
              <a:extLst>
                <a:ext uri="{FF2B5EF4-FFF2-40B4-BE49-F238E27FC236}">
                  <a16:creationId xmlns:a16="http://schemas.microsoft.com/office/drawing/2014/main" id="{FA2C2C74-A950-4AE8-AF97-0C6D58920939}"/>
                </a:ext>
              </a:extLst>
            </p:cNvPr>
            <p:cNvSpPr/>
            <p:nvPr/>
          </p:nvSpPr>
          <p:spPr>
            <a:xfrm rot="16200000">
              <a:off x="1811263" y="4978166"/>
              <a:ext cx="886770" cy="360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7716C64-14EF-4215-92D1-63D416EBE9CA}"/>
                  </a:ext>
                </a:extLst>
              </p:cNvPr>
              <p:cNvSpPr txBox="1"/>
              <p:nvPr/>
            </p:nvSpPr>
            <p:spPr>
              <a:xfrm>
                <a:off x="5263719" y="3825719"/>
                <a:ext cx="1638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7716C64-14EF-4215-92D1-63D416EB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19" y="3825719"/>
                <a:ext cx="1638141" cy="369332"/>
              </a:xfrm>
              <a:prstGeom prst="rect">
                <a:avLst/>
              </a:prstGeom>
              <a:blipFill>
                <a:blip r:embed="rId10"/>
                <a:stretch>
                  <a:fillRect l="-74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A456354-C108-4312-9C46-D0B8AE27B063}"/>
                  </a:ext>
                </a:extLst>
              </p:cNvPr>
              <p:cNvSpPr txBox="1"/>
              <p:nvPr/>
            </p:nvSpPr>
            <p:spPr>
              <a:xfrm>
                <a:off x="5243354" y="5181056"/>
                <a:ext cx="1718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𝑝𝑎𝑛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A456354-C108-4312-9C46-D0B8AE27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54" y="5181056"/>
                <a:ext cx="1718291" cy="369332"/>
              </a:xfrm>
              <a:prstGeom prst="rect">
                <a:avLst/>
              </a:prstGeom>
              <a:blipFill>
                <a:blip r:embed="rId11"/>
                <a:stretch>
                  <a:fillRect l="-355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DFD649F6-2DDA-41F1-AEA5-69DE15498F1F}"/>
              </a:ext>
            </a:extLst>
          </p:cNvPr>
          <p:cNvSpPr/>
          <p:nvPr/>
        </p:nvSpPr>
        <p:spPr>
          <a:xfrm rot="5400000">
            <a:off x="5622829" y="4532863"/>
            <a:ext cx="886770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705784E1-112E-4641-AEB1-70F8E9CEEFBF}"/>
              </a:ext>
            </a:extLst>
          </p:cNvPr>
          <p:cNvSpPr/>
          <p:nvPr/>
        </p:nvSpPr>
        <p:spPr>
          <a:xfrm>
            <a:off x="4176626" y="4349903"/>
            <a:ext cx="985575" cy="68230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9339B4C-4C0F-4C22-9394-A124CDA43E5F}"/>
              </a:ext>
            </a:extLst>
          </p:cNvPr>
          <p:cNvSpPr/>
          <p:nvPr/>
        </p:nvSpPr>
        <p:spPr>
          <a:xfrm>
            <a:off x="1100047" y="1393253"/>
            <a:ext cx="2542032" cy="100189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CE21630-1D75-442A-8D51-B6B19C30F332}"/>
              </a:ext>
            </a:extLst>
          </p:cNvPr>
          <p:cNvSpPr/>
          <p:nvPr/>
        </p:nvSpPr>
        <p:spPr>
          <a:xfrm>
            <a:off x="5147334" y="1272239"/>
            <a:ext cx="2854201" cy="123570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1495644-A7CA-470E-AED6-FB1C6AF81E79}"/>
                  </a:ext>
                </a:extLst>
              </p:cNvPr>
              <p:cNvSpPr txBox="1"/>
              <p:nvPr/>
            </p:nvSpPr>
            <p:spPr>
              <a:xfrm>
                <a:off x="3973861" y="3091284"/>
                <a:ext cx="42575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1495644-A7CA-470E-AED6-FB1C6AF8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61" y="3091284"/>
                <a:ext cx="4257511" cy="369332"/>
              </a:xfrm>
              <a:prstGeom prst="rect">
                <a:avLst/>
              </a:prstGeom>
              <a:blipFill>
                <a:blip r:embed="rId12"/>
                <a:stretch>
                  <a:fillRect l="-716" r="-716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6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/>
      <p:bldP spid="43" grpId="0"/>
      <p:bldP spid="44" grpId="0" animBg="1"/>
      <p:bldP spid="45" grpId="0" animBg="1"/>
      <p:bldP spid="12" grpId="0" animBg="1"/>
      <p:bldP spid="18" grpId="0" animBg="1"/>
      <p:bldP spid="2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4" y="886525"/>
            <a:ext cx="4301490" cy="1297305"/>
          </a:xfrm>
          <a:prstGeom prst="rect">
            <a:avLst/>
          </a:prstGeom>
        </p:spPr>
      </p:pic>
      <p:pic>
        <p:nvPicPr>
          <p:cNvPr id="5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25" y="843038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929907" y="1269065"/>
            <a:ext cx="297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Has solution or not?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-328322" y="2452128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383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上-下雙向箭號 8"/>
          <p:cNvSpPr/>
          <p:nvPr/>
        </p:nvSpPr>
        <p:spPr>
          <a:xfrm>
            <a:off x="6753182" y="1916588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44060" y="1995920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in the span of the columns of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376" t="-5882" r="-4430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-328322" y="4703645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上-下雙向箭號 22"/>
          <p:cNvSpPr/>
          <p:nvPr/>
        </p:nvSpPr>
        <p:spPr>
          <a:xfrm>
            <a:off x="6753182" y="4244315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344060" y="4323647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same question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86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23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Dependent and </a:t>
            </a:r>
            <a:r>
              <a:rPr lang="en-US" altLang="zh-TW" b="1" dirty="0" smtClean="0"/>
              <a:t>Independent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linearly </a:t>
                </a:r>
                <a:r>
                  <a:rPr lang="en-US" altLang="zh-TW" b="1" i="1" dirty="0"/>
                  <a:t>dependent</a:t>
                </a:r>
              </a:p>
              <a:p>
                <a:pPr lvl="1"/>
                <a:r>
                  <a:rPr lang="en-US" altLang="zh-TW" sz="2800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800" dirty="0"/>
                  <a:t>, </a:t>
                </a:r>
                <a:r>
                  <a:rPr lang="en-US" altLang="zh-TW" sz="2800" b="1" dirty="0"/>
                  <a:t>not all zero</a:t>
                </a:r>
                <a:r>
                  <a:rPr lang="en-US" altLang="zh-TW" sz="2800" dirty="0"/>
                  <a:t>, such that</a:t>
                </a:r>
              </a:p>
              <a:p>
                <a:pPr lvl="1"/>
                <a:endParaRPr lang="en-US" altLang="zh-TW" sz="2800" dirty="0"/>
              </a:p>
              <a:p>
                <a:r>
                  <a:rPr lang="en-US" altLang="zh-TW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is linearly </a:t>
                </a:r>
                <a:r>
                  <a:rPr lang="en-US" altLang="zh-TW" b="1" i="1" dirty="0"/>
                  <a:t>independent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361361" y="3398355"/>
                <a:ext cx="45766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61" y="3398355"/>
                <a:ext cx="45766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382381" y="4839211"/>
                <a:ext cx="46075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81" y="4839211"/>
                <a:ext cx="460754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82381" y="5410856"/>
                <a:ext cx="47311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81" y="5410856"/>
                <a:ext cx="4731103" cy="523220"/>
              </a:xfrm>
              <a:prstGeom prst="rect">
                <a:avLst/>
              </a:prstGeom>
              <a:blipFill>
                <a:blip r:embed="rId6"/>
                <a:stretch>
                  <a:fillRect l="-2706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6FB1B8F-5A0A-422F-B35F-01A6C598EF86}"/>
              </a:ext>
            </a:extLst>
          </p:cNvPr>
          <p:cNvSpPr/>
          <p:nvPr/>
        </p:nvSpPr>
        <p:spPr>
          <a:xfrm>
            <a:off x="4473148" y="2286000"/>
            <a:ext cx="1359243" cy="402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Find one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619751B-C298-4664-90E6-515150437DE7}"/>
              </a:ext>
            </a:extLst>
          </p:cNvPr>
          <p:cNvSpPr/>
          <p:nvPr/>
        </p:nvSpPr>
        <p:spPr>
          <a:xfrm>
            <a:off x="6708432" y="2261286"/>
            <a:ext cx="1904229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Obtain many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AF0BE664-C693-4478-8A7B-5CAB7DDA5B97}"/>
              </a:ext>
            </a:extLst>
          </p:cNvPr>
          <p:cNvCxnSpPr/>
          <p:nvPr/>
        </p:nvCxnSpPr>
        <p:spPr>
          <a:xfrm>
            <a:off x="4349578" y="3113903"/>
            <a:ext cx="1767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1135B172-6574-48C8-A832-8C045936CE3D}"/>
              </a:ext>
            </a:extLst>
          </p:cNvPr>
          <p:cNvSpPr/>
          <p:nvPr/>
        </p:nvSpPr>
        <p:spPr>
          <a:xfrm>
            <a:off x="5881046" y="2362929"/>
            <a:ext cx="778730" cy="2863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F0ADCF8-36B4-4541-A631-8F6D34DEA721}"/>
              </a:ext>
            </a:extLst>
          </p:cNvPr>
          <p:cNvSpPr/>
          <p:nvPr/>
        </p:nvSpPr>
        <p:spPr>
          <a:xfrm>
            <a:off x="7058310" y="5471315"/>
            <a:ext cx="1204471" cy="4023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unique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EC8FCFC-F6C4-45F7-A50A-D23DA6C30F15}"/>
              </a:ext>
            </a:extLst>
          </p:cNvPr>
          <p:cNvGrpSpPr/>
          <p:nvPr/>
        </p:nvGrpSpPr>
        <p:grpSpPr>
          <a:xfrm>
            <a:off x="2551470" y="3719853"/>
            <a:ext cx="426626" cy="461665"/>
            <a:chOff x="2551470" y="3719853"/>
            <a:chExt cx="426626" cy="461665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DFBCBC6B-26A8-41EE-90E3-A66E9FEFE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70" y="3741905"/>
              <a:ext cx="265471" cy="2222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0A3A15E-2AC1-4E4A-A72B-252C1656ADEE}"/>
                </a:ext>
              </a:extLst>
            </p:cNvPr>
            <p:cNvSpPr txBox="1"/>
            <p:nvPr/>
          </p:nvSpPr>
          <p:spPr>
            <a:xfrm>
              <a:off x="2655785" y="3719853"/>
              <a:ext cx="32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4D8B4D8-9335-4D89-8EF7-92EA6993D5E6}"/>
              </a:ext>
            </a:extLst>
          </p:cNvPr>
          <p:cNvGrpSpPr/>
          <p:nvPr/>
        </p:nvGrpSpPr>
        <p:grpSpPr>
          <a:xfrm>
            <a:off x="3694470" y="3719853"/>
            <a:ext cx="426626" cy="461665"/>
            <a:chOff x="2551470" y="3719853"/>
            <a:chExt cx="426626" cy="461665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6A31092A-E441-44D5-8CB3-86B3006B5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70" y="3741905"/>
              <a:ext cx="265471" cy="2222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78D5E9FA-114D-47D4-B00E-553C638BFC38}"/>
                </a:ext>
              </a:extLst>
            </p:cNvPr>
            <p:cNvSpPr txBox="1"/>
            <p:nvPr/>
          </p:nvSpPr>
          <p:spPr>
            <a:xfrm>
              <a:off x="2655785" y="3719853"/>
              <a:ext cx="32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282FF10-FC63-4C61-9DEB-E2C6E64F6177}"/>
              </a:ext>
            </a:extLst>
          </p:cNvPr>
          <p:cNvGrpSpPr/>
          <p:nvPr/>
        </p:nvGrpSpPr>
        <p:grpSpPr>
          <a:xfrm>
            <a:off x="5619078" y="3681416"/>
            <a:ext cx="426626" cy="461665"/>
            <a:chOff x="2551470" y="3719853"/>
            <a:chExt cx="426626" cy="461665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AB38006-3B50-424B-B32D-07BCC50DD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70" y="3741905"/>
              <a:ext cx="265471" cy="2222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6F5A526-C607-4893-A0FD-8835FB925594}"/>
                </a:ext>
              </a:extLst>
            </p:cNvPr>
            <p:cNvSpPr txBox="1"/>
            <p:nvPr/>
          </p:nvSpPr>
          <p:spPr>
            <a:xfrm>
              <a:off x="2655785" y="3719853"/>
              <a:ext cx="32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2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3453678" y="629511"/>
                <a:ext cx="5633465" cy="977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78" y="629511"/>
                <a:ext cx="5633465" cy="977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97E2B83D-3CC3-4397-88F3-F42CF88B1E52}"/>
              </a:ext>
            </a:extLst>
          </p:cNvPr>
          <p:cNvSpPr txBox="1"/>
          <p:nvPr/>
        </p:nvSpPr>
        <p:spPr>
          <a:xfrm>
            <a:off x="5834920" y="118704"/>
            <a:ext cx="365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A</a:t>
            </a:r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dirty="0" smtClean="0"/>
              <a:t>=</a:t>
            </a:r>
            <a:r>
              <a:rPr lang="en-US" altLang="zh-TW" sz="2400" b="1" dirty="0" smtClean="0"/>
              <a:t>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71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5" grpId="0" animBg="1"/>
      <p:bldP spid="12" grpId="0" animBg="1"/>
      <p:bldP spid="8" grpId="0" animBg="1"/>
      <p:bldP spid="15" grpId="0" animBg="1"/>
      <p:bldP spid="23" grpId="0"/>
      <p:bldP spid="2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linearly </a:t>
                </a:r>
                <a:r>
                  <a:rPr lang="en-US" altLang="zh-TW" sz="2400" b="1" i="1" dirty="0"/>
                  <a:t>dependent</a:t>
                </a:r>
              </a:p>
              <a:p>
                <a:pPr lvl="1"/>
                <a:r>
                  <a:rPr lang="en-US" altLang="zh-TW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b="1" dirty="0"/>
                  <a:t>not all zero</a:t>
                </a:r>
                <a:r>
                  <a:rPr lang="en-US" altLang="zh-TW" dirty="0"/>
                  <a:t>, such that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linearly </a:t>
                </a:r>
                <a:r>
                  <a:rPr lang="en-US" altLang="zh-TW" sz="2400" b="1" i="1" dirty="0"/>
                  <a:t>independent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  <a:blipFill>
                <a:blip r:embed="rId3"/>
                <a:stretch>
                  <a:fillRect l="-1005" t="-3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blipFill>
                <a:blip r:embed="rId4"/>
                <a:stretch>
                  <a:fillRect l="-465" r="-139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blipFill>
                <a:blip r:embed="rId5"/>
                <a:stretch>
                  <a:fillRect l="-465" r="-13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  <a:blipFill>
                <a:blip r:embed="rId6"/>
                <a:stretch>
                  <a:fillRect l="-22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11DE32-2F35-48A2-AED6-8FF36657E5A9}"/>
              </a:ext>
            </a:extLst>
          </p:cNvPr>
          <p:cNvCxnSpPr/>
          <p:nvPr/>
        </p:nvCxnSpPr>
        <p:spPr>
          <a:xfrm>
            <a:off x="-312057" y="3018970"/>
            <a:ext cx="97681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6B3ACB-EA93-4486-9DF8-8DCBD9A2DB4B}"/>
              </a:ext>
            </a:extLst>
          </p:cNvPr>
          <p:cNvSpPr txBox="1"/>
          <p:nvPr/>
        </p:nvSpPr>
        <p:spPr>
          <a:xfrm>
            <a:off x="3758650" y="3599123"/>
            <a:ext cx="4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7D1DDBC-CA00-4647-8559-F174E5ACA36E}"/>
                  </a:ext>
                </a:extLst>
              </p:cNvPr>
              <p:cNvSpPr txBox="1"/>
              <p:nvPr/>
            </p:nvSpPr>
            <p:spPr>
              <a:xfrm>
                <a:off x="1040651" y="3495065"/>
                <a:ext cx="256377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15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7D1DDBC-CA00-4647-8559-F174E5AC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51" y="3495065"/>
                <a:ext cx="2563779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226FD3-B5EC-4193-BF7C-FB625A33F67D}"/>
              </a:ext>
            </a:extLst>
          </p:cNvPr>
          <p:cNvSpPr txBox="1"/>
          <p:nvPr/>
        </p:nvSpPr>
        <p:spPr>
          <a:xfrm>
            <a:off x="6453096" y="4122343"/>
            <a:ext cx="183002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dependent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/>
              <p:nvPr/>
            </p:nvSpPr>
            <p:spPr>
              <a:xfrm>
                <a:off x="2772599" y="4998818"/>
                <a:ext cx="371588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99" y="4998818"/>
                <a:ext cx="3715889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C5560426-D011-4FEC-8472-F9AE4C9FD86D}"/>
              </a:ext>
            </a:extLst>
          </p:cNvPr>
          <p:cNvSpPr txBox="1"/>
          <p:nvPr/>
        </p:nvSpPr>
        <p:spPr>
          <a:xfrm>
            <a:off x="2772599" y="5778549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5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13B4CF2-8E63-46A2-83D7-0622147DA803}"/>
              </a:ext>
            </a:extLst>
          </p:cNvPr>
          <p:cNvSpPr txBox="1"/>
          <p:nvPr/>
        </p:nvSpPr>
        <p:spPr>
          <a:xfrm>
            <a:off x="4225155" y="5778549"/>
            <a:ext cx="50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-2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linearly </a:t>
                </a:r>
                <a:r>
                  <a:rPr lang="en-US" altLang="zh-TW" sz="2400" b="1" i="1" dirty="0"/>
                  <a:t>dependent</a:t>
                </a:r>
              </a:p>
              <a:p>
                <a:pPr lvl="1"/>
                <a:r>
                  <a:rPr lang="en-US" altLang="zh-TW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b="1" dirty="0"/>
                  <a:t>not all zero</a:t>
                </a:r>
                <a:r>
                  <a:rPr lang="en-US" altLang="zh-TW" dirty="0"/>
                  <a:t>, such that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linearly </a:t>
                </a:r>
                <a:r>
                  <a:rPr lang="en-US" altLang="zh-TW" sz="2400" b="1" i="1" dirty="0"/>
                  <a:t>independent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  <a:blipFill>
                <a:blip r:embed="rId3"/>
                <a:stretch>
                  <a:fillRect l="-1005" t="-3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blipFill>
                <a:blip r:embed="rId4"/>
                <a:stretch>
                  <a:fillRect l="-465" r="-139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blipFill>
                <a:blip r:embed="rId5"/>
                <a:stretch>
                  <a:fillRect l="-465" r="-13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  <a:blipFill>
                <a:blip r:embed="rId6"/>
                <a:stretch>
                  <a:fillRect l="-22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11DE32-2F35-48A2-AED6-8FF36657E5A9}"/>
              </a:ext>
            </a:extLst>
          </p:cNvPr>
          <p:cNvCxnSpPr/>
          <p:nvPr/>
        </p:nvCxnSpPr>
        <p:spPr>
          <a:xfrm>
            <a:off x="-312057" y="3018970"/>
            <a:ext cx="97681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6B3ACB-EA93-4486-9DF8-8DCBD9A2DB4B}"/>
              </a:ext>
            </a:extLst>
          </p:cNvPr>
          <p:cNvSpPr txBox="1"/>
          <p:nvPr/>
        </p:nvSpPr>
        <p:spPr>
          <a:xfrm>
            <a:off x="3864905" y="3442416"/>
            <a:ext cx="4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226FD3-B5EC-4193-BF7C-FB625A33F67D}"/>
              </a:ext>
            </a:extLst>
          </p:cNvPr>
          <p:cNvSpPr txBox="1"/>
          <p:nvPr/>
        </p:nvSpPr>
        <p:spPr>
          <a:xfrm>
            <a:off x="6559351" y="3965636"/>
            <a:ext cx="183002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dependent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/>
              <p:nvPr/>
            </p:nvSpPr>
            <p:spPr>
              <a:xfrm>
                <a:off x="2318402" y="4958707"/>
                <a:ext cx="450719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02" y="4958707"/>
                <a:ext cx="4507196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/>
              <p:nvPr/>
            </p:nvSpPr>
            <p:spPr>
              <a:xfrm>
                <a:off x="702720" y="3384470"/>
                <a:ext cx="300627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8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7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" y="3384470"/>
                <a:ext cx="3006272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83E40-8487-4D47-9DAF-CC6AFB0C41E1}"/>
              </a:ext>
            </a:extLst>
          </p:cNvPr>
          <p:cNvSpPr txBox="1"/>
          <p:nvPr/>
        </p:nvSpPr>
        <p:spPr>
          <a:xfrm>
            <a:off x="2310166" y="5779860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1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1CC2F6-5469-4A98-824F-1460829B6B28}"/>
              </a:ext>
            </a:extLst>
          </p:cNvPr>
          <p:cNvSpPr txBox="1"/>
          <p:nvPr/>
        </p:nvSpPr>
        <p:spPr>
          <a:xfrm>
            <a:off x="3632677" y="5779860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1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46726A-7DF7-4BCC-B90E-323275F29CE4}"/>
              </a:ext>
            </a:extLst>
          </p:cNvPr>
          <p:cNvSpPr txBox="1"/>
          <p:nvPr/>
        </p:nvSpPr>
        <p:spPr>
          <a:xfrm>
            <a:off x="4855694" y="5761264"/>
            <a:ext cx="55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-1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linearly </a:t>
                </a:r>
                <a:r>
                  <a:rPr lang="en-US" altLang="zh-TW" sz="2400" b="1" i="1" dirty="0"/>
                  <a:t>dependent</a:t>
                </a:r>
              </a:p>
              <a:p>
                <a:pPr lvl="1"/>
                <a:r>
                  <a:rPr lang="en-US" altLang="zh-TW" dirty="0"/>
                  <a:t>If there exist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:r>
                  <a:rPr lang="en-US" altLang="zh-TW" b="1" dirty="0"/>
                  <a:t>not all zero</a:t>
                </a:r>
                <a:r>
                  <a:rPr lang="en-US" altLang="zh-TW" dirty="0"/>
                  <a:t>, such that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sz="2400" dirty="0"/>
                  <a:t>A set of 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linearly </a:t>
                </a:r>
                <a:r>
                  <a:rPr lang="en-US" altLang="zh-TW" sz="2400" b="1" i="1" dirty="0"/>
                  <a:t>independent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764" y="258081"/>
                <a:ext cx="7886700" cy="2775404"/>
              </a:xfrm>
              <a:blipFill>
                <a:blip r:embed="rId3"/>
                <a:stretch>
                  <a:fillRect l="-1005" t="-3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8" y="1022636"/>
                <a:ext cx="3932294" cy="369332"/>
              </a:xfrm>
              <a:prstGeom prst="rect">
                <a:avLst/>
              </a:prstGeom>
              <a:blipFill>
                <a:blip r:embed="rId4"/>
                <a:stretch>
                  <a:fillRect l="-465" r="-139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09" y="1969302"/>
                <a:ext cx="3932294" cy="369332"/>
              </a:xfrm>
              <a:prstGeom prst="rect">
                <a:avLst/>
              </a:prstGeom>
              <a:blipFill>
                <a:blip r:embed="rId5"/>
                <a:stretch>
                  <a:fillRect l="-465" r="-139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24" y="2361178"/>
                <a:ext cx="4018664" cy="461665"/>
              </a:xfrm>
              <a:prstGeom prst="rect">
                <a:avLst/>
              </a:prstGeom>
              <a:blipFill>
                <a:blip r:embed="rId6"/>
                <a:stretch>
                  <a:fillRect l="-22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11DE32-2F35-48A2-AED6-8FF36657E5A9}"/>
              </a:ext>
            </a:extLst>
          </p:cNvPr>
          <p:cNvCxnSpPr/>
          <p:nvPr/>
        </p:nvCxnSpPr>
        <p:spPr>
          <a:xfrm>
            <a:off x="-312057" y="3018970"/>
            <a:ext cx="97681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6B3ACB-EA93-4486-9DF8-8DCBD9A2DB4B}"/>
              </a:ext>
            </a:extLst>
          </p:cNvPr>
          <p:cNvSpPr txBox="1"/>
          <p:nvPr/>
        </p:nvSpPr>
        <p:spPr>
          <a:xfrm>
            <a:off x="3864905" y="3442416"/>
            <a:ext cx="440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Dependent or Independent?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226FD3-B5EC-4193-BF7C-FB625A33F67D}"/>
              </a:ext>
            </a:extLst>
          </p:cNvPr>
          <p:cNvSpPr txBox="1"/>
          <p:nvPr/>
        </p:nvSpPr>
        <p:spPr>
          <a:xfrm>
            <a:off x="6559351" y="3965636"/>
            <a:ext cx="183002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dependent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/>
              <p:nvPr/>
            </p:nvSpPr>
            <p:spPr>
              <a:xfrm>
                <a:off x="2057243" y="4902056"/>
                <a:ext cx="4843826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AD20AD0-5D29-4F44-95E8-4EFDCBD5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43" y="4902056"/>
                <a:ext cx="4843826" cy="113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/>
              <p:nvPr/>
            </p:nvSpPr>
            <p:spPr>
              <a:xfrm>
                <a:off x="522003" y="3350757"/>
                <a:ext cx="334290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7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,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zh-TW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5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zh-TW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741D139-8805-4762-A51E-101B1E7D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3" y="3350757"/>
                <a:ext cx="3342902" cy="113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A1883E40-8487-4D47-9DAF-CC6AFB0C41E1}"/>
              </a:ext>
            </a:extLst>
          </p:cNvPr>
          <p:cNvSpPr txBox="1"/>
          <p:nvPr/>
        </p:nvSpPr>
        <p:spPr>
          <a:xfrm>
            <a:off x="2054245" y="5702502"/>
            <a:ext cx="3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1CC2F6-5469-4A98-824F-1460829B6B28}"/>
              </a:ext>
            </a:extLst>
          </p:cNvPr>
          <p:cNvSpPr txBox="1"/>
          <p:nvPr/>
        </p:nvSpPr>
        <p:spPr>
          <a:xfrm>
            <a:off x="3349182" y="5658053"/>
            <a:ext cx="82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Any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46726A-7DF7-4BCC-B90E-323275F29CE4}"/>
              </a:ext>
            </a:extLst>
          </p:cNvPr>
          <p:cNvSpPr txBox="1"/>
          <p:nvPr/>
        </p:nvSpPr>
        <p:spPr>
          <a:xfrm>
            <a:off x="4894643" y="5702502"/>
            <a:ext cx="55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</a:rPr>
              <a:t>0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1EE6EAC-6A4E-4F0D-A4D5-53CD9F9A2739}"/>
              </a:ext>
            </a:extLst>
          </p:cNvPr>
          <p:cNvSpPr txBox="1"/>
          <p:nvPr/>
        </p:nvSpPr>
        <p:spPr>
          <a:xfrm>
            <a:off x="983330" y="6181273"/>
            <a:ext cx="79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Any set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containing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zero vector would be linearly dependent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/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blipFill>
                <a:blip r:embed="rId3"/>
                <a:stretch>
                  <a:fillRect l="-7353" t="-10465" r="-1397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/>
              <p:nvPr/>
            </p:nvSpPr>
            <p:spPr>
              <a:xfrm>
                <a:off x="1429372" y="2615118"/>
                <a:ext cx="51226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72" y="2615118"/>
                <a:ext cx="5122621" cy="369332"/>
              </a:xfrm>
              <a:prstGeom prst="rect">
                <a:avLst/>
              </a:prstGeom>
              <a:blipFill>
                <a:blip r:embed="rId4"/>
                <a:stretch>
                  <a:fillRect l="-238" r="-95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1DD67C-2240-40C0-B71A-773616639237}"/>
              </a:ext>
            </a:extLst>
          </p:cNvPr>
          <p:cNvSpPr txBox="1"/>
          <p:nvPr/>
        </p:nvSpPr>
        <p:spPr>
          <a:xfrm>
            <a:off x="796335" y="828196"/>
            <a:ext cx="755133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there exists scalars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that are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not all zero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such that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+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+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=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  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C07B4C8-F175-4C4E-B427-418DAFF6A8DC}"/>
              </a:ext>
            </a:extLst>
          </p:cNvPr>
          <p:cNvSpPr txBox="1"/>
          <p:nvPr/>
        </p:nvSpPr>
        <p:spPr>
          <a:xfrm>
            <a:off x="796335" y="5552750"/>
            <a:ext cx="7698227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if there exists any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that is a linear combination of other vectors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53C6E3A-9894-4254-B5F3-C74940104F33}"/>
              </a:ext>
            </a:extLst>
          </p:cNvPr>
          <p:cNvSpPr txBox="1"/>
          <p:nvPr/>
        </p:nvSpPr>
        <p:spPr>
          <a:xfrm>
            <a:off x="550606" y="228801"/>
            <a:ext cx="31641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向下箭號 9">
            <a:extLst>
              <a:ext uri="{FF2B5EF4-FFF2-40B4-BE49-F238E27FC236}">
                <a16:creationId xmlns:a16="http://schemas.microsoft.com/office/drawing/2014/main" id="{33DD32C8-AA1A-4C49-9FBE-AA68A75B21A5}"/>
              </a:ext>
            </a:extLst>
          </p:cNvPr>
          <p:cNvSpPr/>
          <p:nvPr/>
        </p:nvSpPr>
        <p:spPr>
          <a:xfrm flipH="1">
            <a:off x="7271804" y="2434771"/>
            <a:ext cx="492557" cy="28963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F6555A99-8241-40A6-9012-5D99B64E69D8}"/>
              </a:ext>
            </a:extLst>
          </p:cNvPr>
          <p:cNvSpPr/>
          <p:nvPr/>
        </p:nvSpPr>
        <p:spPr>
          <a:xfrm>
            <a:off x="3714719" y="2615118"/>
            <a:ext cx="610538" cy="42918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1FB5684-B7AB-453C-A9DD-8DC4143299E9}"/>
              </a:ext>
            </a:extLst>
          </p:cNvPr>
          <p:cNvSpPr txBox="1"/>
          <p:nvPr/>
        </p:nvSpPr>
        <p:spPr>
          <a:xfrm>
            <a:off x="1342041" y="3201999"/>
            <a:ext cx="448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永遠可以找到某一項有非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965E7D7-2570-4372-9B75-3863537712E8}"/>
                  </a:ext>
                </a:extLst>
              </p:cNvPr>
              <p:cNvSpPr txBox="1"/>
              <p:nvPr/>
            </p:nvSpPr>
            <p:spPr>
              <a:xfrm>
                <a:off x="1429372" y="3821361"/>
                <a:ext cx="4189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965E7D7-2570-4372-9B75-386353771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72" y="3821361"/>
                <a:ext cx="4189608" cy="369332"/>
              </a:xfrm>
              <a:prstGeom prst="rect">
                <a:avLst/>
              </a:prstGeom>
              <a:blipFill>
                <a:blip r:embed="rId5"/>
                <a:stretch>
                  <a:fillRect l="-436" r="-291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A7B684D-5A24-4F15-8A1F-78D0DBDB9E10}"/>
                  </a:ext>
                </a:extLst>
              </p:cNvPr>
              <p:cNvSpPr txBox="1"/>
              <p:nvPr/>
            </p:nvSpPr>
            <p:spPr>
              <a:xfrm>
                <a:off x="5812344" y="3211830"/>
                <a:ext cx="8985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A7B684D-5A24-4F15-8A1F-78D0DBDB9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344" y="3211830"/>
                <a:ext cx="898516" cy="369332"/>
              </a:xfrm>
              <a:prstGeom prst="rect">
                <a:avLst/>
              </a:prstGeom>
              <a:blipFill>
                <a:blip r:embed="rId6"/>
                <a:stretch>
                  <a:fillRect l="-4054" r="-743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624A5B0-1B0F-4F9F-A73B-E0B55229E36D}"/>
                  </a:ext>
                </a:extLst>
              </p:cNvPr>
              <p:cNvSpPr txBox="1"/>
              <p:nvPr/>
            </p:nvSpPr>
            <p:spPr>
              <a:xfrm>
                <a:off x="1342041" y="4412274"/>
                <a:ext cx="530036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…−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624A5B0-1B0F-4F9F-A73B-E0B55229E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41" y="4412274"/>
                <a:ext cx="5300362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9" grpId="0" animBg="1"/>
      <p:bldP spid="40" grpId="0"/>
      <p:bldP spid="2" grpId="0"/>
      <p:bldP spid="5" grpId="0"/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/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01" y="304976"/>
                <a:ext cx="1659164" cy="523220"/>
              </a:xfrm>
              <a:prstGeom prst="rect">
                <a:avLst/>
              </a:prstGeom>
              <a:blipFill>
                <a:blip r:embed="rId3"/>
                <a:stretch>
                  <a:fillRect l="-7353" t="-10465" r="-1397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/>
              <p:nvPr/>
            </p:nvSpPr>
            <p:spPr>
              <a:xfrm>
                <a:off x="1628477" y="2931723"/>
                <a:ext cx="3620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77CD5-E0E4-4267-85FB-EBEF3A7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77" y="2931723"/>
                <a:ext cx="3620094" cy="369332"/>
              </a:xfrm>
              <a:prstGeom prst="rect">
                <a:avLst/>
              </a:prstGeom>
              <a:blipFill>
                <a:blip r:embed="rId4"/>
                <a:stretch>
                  <a:fillRect l="-842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1DD67C-2240-40C0-B71A-773616639237}"/>
              </a:ext>
            </a:extLst>
          </p:cNvPr>
          <p:cNvSpPr txBox="1"/>
          <p:nvPr/>
        </p:nvSpPr>
        <p:spPr>
          <a:xfrm>
            <a:off x="796335" y="828196"/>
            <a:ext cx="755133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there exists scalars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that are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not all zero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such that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+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+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=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  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C07B4C8-F175-4C4E-B427-418DAFF6A8DC}"/>
              </a:ext>
            </a:extLst>
          </p:cNvPr>
          <p:cNvSpPr txBox="1"/>
          <p:nvPr/>
        </p:nvSpPr>
        <p:spPr>
          <a:xfrm>
            <a:off x="796335" y="5552750"/>
            <a:ext cx="7698227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if there exists any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that is a linear combination of other vectors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53C6E3A-9894-4254-B5F3-C74940104F33}"/>
              </a:ext>
            </a:extLst>
          </p:cNvPr>
          <p:cNvSpPr txBox="1"/>
          <p:nvPr/>
        </p:nvSpPr>
        <p:spPr>
          <a:xfrm>
            <a:off x="550606" y="228801"/>
            <a:ext cx="31641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向下箭號 9">
            <a:extLst>
              <a:ext uri="{FF2B5EF4-FFF2-40B4-BE49-F238E27FC236}">
                <a16:creationId xmlns:a16="http://schemas.microsoft.com/office/drawing/2014/main" id="{33DD32C8-AA1A-4C49-9FBE-AA68A75B21A5}"/>
              </a:ext>
            </a:extLst>
          </p:cNvPr>
          <p:cNvSpPr/>
          <p:nvPr/>
        </p:nvSpPr>
        <p:spPr>
          <a:xfrm flipH="1" flipV="1">
            <a:off x="7271804" y="2434771"/>
            <a:ext cx="492557" cy="28963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F6555A99-8241-40A6-9012-5D99B64E69D8}"/>
              </a:ext>
            </a:extLst>
          </p:cNvPr>
          <p:cNvSpPr/>
          <p:nvPr/>
        </p:nvSpPr>
        <p:spPr>
          <a:xfrm>
            <a:off x="3722678" y="3552241"/>
            <a:ext cx="492556" cy="42918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1FB5684-B7AB-453C-A9DD-8DC4143299E9}"/>
              </a:ext>
            </a:extLst>
          </p:cNvPr>
          <p:cNvSpPr txBox="1"/>
          <p:nvPr/>
        </p:nvSpPr>
        <p:spPr>
          <a:xfrm>
            <a:off x="2481005" y="4044917"/>
            <a:ext cx="367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至少這項有非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CAF0580-95A0-48F6-A369-9933BA419286}"/>
                  </a:ext>
                </a:extLst>
              </p:cNvPr>
              <p:cNvSpPr txBox="1"/>
              <p:nvPr/>
            </p:nvSpPr>
            <p:spPr>
              <a:xfrm>
                <a:off x="1357726" y="3552748"/>
                <a:ext cx="4664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altLang="zh-TW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…−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CAF0580-95A0-48F6-A369-9933BA41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26" y="3552748"/>
                <a:ext cx="4664739" cy="369332"/>
              </a:xfrm>
              <a:prstGeom prst="rect">
                <a:avLst/>
              </a:prstGeom>
              <a:blipFill>
                <a:blip r:embed="rId5"/>
                <a:stretch>
                  <a:fillRect r="-1046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9B77D54-B79E-4F5F-9B04-965E9F2CAB97}"/>
                  </a:ext>
                </a:extLst>
              </p:cNvPr>
              <p:cNvSpPr txBox="1"/>
              <p:nvPr/>
            </p:nvSpPr>
            <p:spPr>
              <a:xfrm>
                <a:off x="5493030" y="4296032"/>
                <a:ext cx="8985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9B77D54-B79E-4F5F-9B04-965E9F2C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030" y="4296032"/>
                <a:ext cx="898516" cy="369332"/>
              </a:xfrm>
              <a:prstGeom prst="rect">
                <a:avLst/>
              </a:prstGeom>
              <a:blipFill>
                <a:blip r:embed="rId6"/>
                <a:stretch>
                  <a:fillRect l="-4082" r="-816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7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 animBg="1"/>
      <p:bldP spid="40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3AF8B3-3723-4E52-A95E-11B947AA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Vector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22954-72ED-4763-A223-ABA7EB3BA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363" y="1785987"/>
                <a:ext cx="7886700" cy="4689989"/>
              </a:xfrm>
            </p:spPr>
            <p:txBody>
              <a:bodyPr>
                <a:normAutofit lnSpcReduction="10000"/>
              </a:bodyPr>
              <a:lstStyle/>
              <a:p>
                <a:endParaRPr lang="en-US" altLang="zh-TW" sz="3000" b="1" dirty="0"/>
              </a:p>
              <a:p>
                <a:r>
                  <a:rPr lang="en-US" altLang="zh-TW" sz="3000" b="1" dirty="0"/>
                  <a:t>u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=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u</a:t>
                </a:r>
              </a:p>
              <a:p>
                <a:r>
                  <a:rPr lang="en-US" altLang="zh-TW" sz="3000" dirty="0"/>
                  <a:t>(</a:t>
                </a:r>
                <a:r>
                  <a:rPr lang="en-US" altLang="zh-TW" sz="3000" b="1" dirty="0"/>
                  <a:t>u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+</a:t>
                </a:r>
                <a:r>
                  <a:rPr lang="zh-TW" altLang="en-US" sz="3000" dirty="0"/>
                  <a:t> 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) + </a:t>
                </a:r>
                <a:r>
                  <a:rPr lang="en-US" altLang="zh-TW" sz="3000" b="1" dirty="0"/>
                  <a:t>w</a:t>
                </a:r>
                <a:r>
                  <a:rPr lang="en-US" altLang="zh-TW" sz="3000" dirty="0"/>
                  <a:t> = </a:t>
                </a:r>
                <a:r>
                  <a:rPr lang="en-US" altLang="zh-TW" sz="3000" b="1" dirty="0"/>
                  <a:t>u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+</a:t>
                </a:r>
                <a:r>
                  <a:rPr lang="zh-TW" altLang="en-US" sz="3000" dirty="0"/>
                  <a:t> </a:t>
                </a:r>
                <a:r>
                  <a:rPr lang="en-US" altLang="zh-TW" sz="3000" dirty="0"/>
                  <a:t>(</a:t>
                </a:r>
                <a:r>
                  <a:rPr lang="en-US" altLang="zh-TW" sz="3000" b="1" dirty="0"/>
                  <a:t>v</a:t>
                </a:r>
                <a:r>
                  <a:rPr lang="en-US" altLang="zh-TW" sz="3000" dirty="0"/>
                  <a:t> + </a:t>
                </a:r>
                <a:r>
                  <a:rPr lang="en-US" altLang="zh-TW" sz="3000" b="1" dirty="0"/>
                  <a:t>w</a:t>
                </a:r>
                <a:r>
                  <a:rPr lang="en-US" altLang="zh-TW" sz="3000" dirty="0"/>
                  <a:t>)</a:t>
                </a:r>
              </a:p>
              <a:p>
                <a:r>
                  <a:rPr lang="en-US" altLang="zh-TW" sz="3000" dirty="0"/>
                  <a:t>There is an element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altLang="zh-TW" sz="3000" dirty="0"/>
                  <a:t> in </a:t>
                </a:r>
                <a:r>
                  <a:rPr lang="en-US" altLang="zh-TW" sz="3000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sz="3000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3000" i="1" dirty="0">
                    <a:cs typeface="Times New Roman" pitchFamily="18" charset="0"/>
                  </a:rPr>
                  <a:t> </a:t>
                </a:r>
                <a:r>
                  <a:rPr lang="en-US" altLang="zh-TW" sz="3000" dirty="0">
                    <a:cs typeface="Times New Roman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altLang="zh-TW" sz="3000" dirty="0">
                    <a:cs typeface="Times New Roman" pitchFamily="18" charset="0"/>
                  </a:rPr>
                  <a:t> +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 =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There is an element 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’ in </a:t>
                </a:r>
                <a:r>
                  <a:rPr lang="en-US" altLang="zh-TW" sz="3000" dirty="0">
                    <a:latin typeface="Script MT Bold" pitchFamily="66" charset="0"/>
                    <a:cs typeface="Times New Roman" pitchFamily="18" charset="0"/>
                  </a:rPr>
                  <a:t>R</a:t>
                </a:r>
                <a:r>
                  <a:rPr lang="en-US" altLang="zh-TW" sz="3000" i="1" baseline="30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3000" dirty="0">
                    <a:cs typeface="Times New Roman" pitchFamily="18" charset="0"/>
                  </a:rPr>
                  <a:t> such that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’ + </a:t>
                </a:r>
                <a:r>
                  <a:rPr lang="en-US" altLang="zh-TW" sz="3000" b="1" dirty="0">
                    <a:cs typeface="Times New Roman" pitchFamily="18" charset="0"/>
                  </a:rPr>
                  <a:t>u</a:t>
                </a:r>
                <a:r>
                  <a:rPr lang="en-US" altLang="zh-TW" sz="3000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kumimoji="1" lang="en-US" altLang="zh-TW" sz="3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kumimoji="1" lang="en-US" altLang="zh-TW" sz="3000" dirty="0">
                  <a:cs typeface="Times New Roman" pitchFamily="18" charset="0"/>
                  <a:sym typeface="Symbol" pitchFamily="18" charset="2"/>
                </a:endParaRP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(ab)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a(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a(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+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v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 =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+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v</a:t>
                </a:r>
              </a:p>
              <a:p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a+b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= a</a:t>
                </a:r>
                <a:r>
                  <a:rPr kumimoji="1" lang="en-US" altLang="zh-TW" sz="3000" b="1" dirty="0">
                    <a:cs typeface="Times New Roman" pitchFamily="18" charset="0"/>
                    <a:sym typeface="Symbol" pitchFamily="18" charset="2"/>
                  </a:rPr>
                  <a:t>u</a:t>
                </a:r>
                <a:r>
                  <a:rPr kumimoji="1" lang="en-US" altLang="zh-TW" sz="3000" dirty="0"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kumimoji="1" lang="en-US" altLang="zh-TW" sz="3000" dirty="0" err="1"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kumimoji="1" lang="en-US" altLang="zh-TW" sz="3000" b="1" dirty="0" err="1">
                    <a:cs typeface="Times New Roman" pitchFamily="18" charset="0"/>
                    <a:sym typeface="Symbol" pitchFamily="18" charset="2"/>
                  </a:rPr>
                  <a:t>u</a:t>
                </a:r>
                <a:endParaRPr kumimoji="1" lang="en-US" altLang="zh-TW" sz="3000" b="1" dirty="0"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8522954-72ED-4763-A223-ABA7EB3BA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363" y="1785987"/>
                <a:ext cx="7886700" cy="4689989"/>
              </a:xfr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8F1FBDE-313F-4C73-90AF-679C23244859}"/>
              </a:ext>
            </a:extLst>
          </p:cNvPr>
          <p:cNvSpPr/>
          <p:nvPr/>
        </p:nvSpPr>
        <p:spPr>
          <a:xfrm>
            <a:off x="6470929" y="5323304"/>
            <a:ext cx="1805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cs typeface="Times New Roman" pitchFamily="18" charset="0"/>
              </a:rPr>
              <a:t>zero vector</a:t>
            </a:r>
            <a:endParaRPr kumimoji="1" lang="en-US" altLang="zh-TW" sz="2800" dirty="0">
              <a:cs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F2B286-AB04-4697-B7C8-E06ECF613196}"/>
                  </a:ext>
                </a:extLst>
              </p:cNvPr>
              <p:cNvSpPr txBox="1"/>
              <p:nvPr/>
            </p:nvSpPr>
            <p:spPr>
              <a:xfrm>
                <a:off x="5286429" y="5037549"/>
                <a:ext cx="1184500" cy="1139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8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BF2B286-AB04-4697-B7C8-E06ECF613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29" y="5037549"/>
                <a:ext cx="1184500" cy="113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57FBE36-F476-477D-8A66-756E93547B98}"/>
              </a:ext>
            </a:extLst>
          </p:cNvPr>
          <p:cNvSpPr txBox="1"/>
          <p:nvPr/>
        </p:nvSpPr>
        <p:spPr>
          <a:xfrm>
            <a:off x="6871537" y="4162658"/>
            <a:ext cx="103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 - </a:t>
            </a:r>
            <a:r>
              <a:rPr lang="en-US" altLang="zh-TW" sz="2800" b="1" dirty="0"/>
              <a:t>u</a:t>
            </a:r>
            <a:endParaRPr lang="zh-TW" altLang="en-US" sz="28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ABBB8D-77E3-4C31-9FB7-BB2CFAD21C02}"/>
              </a:ext>
            </a:extLst>
          </p:cNvPr>
          <p:cNvSpPr/>
          <p:nvPr/>
        </p:nvSpPr>
        <p:spPr>
          <a:xfrm>
            <a:off x="5710289" y="342386"/>
            <a:ext cx="2978870" cy="1204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Objects having the following 8 properties are “vectors”.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D72DCDF-35CE-4A1D-9577-2F16F27A6FE1}"/>
              </a:ext>
            </a:extLst>
          </p:cNvPr>
          <p:cNvSpPr txBox="1"/>
          <p:nvPr/>
        </p:nvSpPr>
        <p:spPr>
          <a:xfrm>
            <a:off x="628650" y="1690689"/>
            <a:ext cx="8429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For any vectors </a:t>
            </a:r>
            <a:r>
              <a:rPr lang="en-US" altLang="zh-TW" sz="2800" b="1" dirty="0"/>
              <a:t>u</a:t>
            </a:r>
            <a:r>
              <a:rPr lang="en-US" altLang="zh-TW" sz="2800" dirty="0"/>
              <a:t>, </a:t>
            </a:r>
            <a:r>
              <a:rPr lang="en-US" altLang="zh-TW" sz="2800" b="1" dirty="0"/>
              <a:t>v</a:t>
            </a:r>
            <a:r>
              <a:rPr lang="en-US" altLang="zh-TW" sz="2800" dirty="0"/>
              <a:t> and </a:t>
            </a:r>
            <a:r>
              <a:rPr lang="en-US" altLang="zh-TW" sz="2800" b="1" dirty="0"/>
              <a:t>w</a:t>
            </a:r>
            <a:r>
              <a:rPr lang="en-US" altLang="zh-TW" sz="2800" dirty="0"/>
              <a:t> in </a:t>
            </a:r>
            <a:r>
              <a:rPr lang="en-US" altLang="zh-TW" sz="2800" dirty="0">
                <a:latin typeface="Script MT Bold" pitchFamily="66" charset="0"/>
                <a:cs typeface="Times New Roman" pitchFamily="18" charset="0"/>
              </a:rPr>
              <a:t>R</a:t>
            </a:r>
            <a:r>
              <a:rPr lang="en-US" altLang="zh-TW" sz="2800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/>
              <a:t>, and any scalars a and b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AAE35C-7192-4B38-98EA-126A64045234}"/>
              </a:ext>
            </a:extLst>
          </p:cNvPr>
          <p:cNvSpPr/>
          <p:nvPr/>
        </p:nvSpPr>
        <p:spPr>
          <a:xfrm>
            <a:off x="6787347" y="3752100"/>
            <a:ext cx="412377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D72DCDF-35CE-4A1D-9577-2F16F27A6FE1}"/>
              </a:ext>
            </a:extLst>
          </p:cNvPr>
          <p:cNvSpPr txBox="1"/>
          <p:nvPr/>
        </p:nvSpPr>
        <p:spPr>
          <a:xfrm>
            <a:off x="60828" y="6278148"/>
            <a:ext cx="9096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In Chapter 7, the above will be generalized to </a:t>
            </a:r>
            <a:r>
              <a:rPr lang="en-US" altLang="zh-TW" sz="2800" dirty="0" smtClean="0">
                <a:solidFill>
                  <a:srgbClr val="0000FF"/>
                </a:solidFill>
              </a:rPr>
              <a:t>“vector space”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/>
              <p:nvPr/>
            </p:nvSpPr>
            <p:spPr>
              <a:xfrm>
                <a:off x="6637465" y="2367529"/>
                <a:ext cx="1659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7E3955-830E-4D6C-8F04-14CF645DF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65" y="2367529"/>
                <a:ext cx="1659164" cy="523220"/>
              </a:xfrm>
              <a:prstGeom prst="rect">
                <a:avLst/>
              </a:prstGeom>
              <a:blipFill>
                <a:blip r:embed="rId3"/>
                <a:stretch>
                  <a:fillRect l="-7721" t="-10465" r="-13603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151DD67C-2240-40C0-B71A-773616639237}"/>
              </a:ext>
            </a:extLst>
          </p:cNvPr>
          <p:cNvSpPr txBox="1"/>
          <p:nvPr/>
        </p:nvSpPr>
        <p:spPr>
          <a:xfrm>
            <a:off x="796335" y="973338"/>
            <a:ext cx="755133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there exists scalars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that are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not all zero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such that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+ 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 + </a:t>
            </a:r>
            <a:r>
              <a:rPr kumimoji="0" lang="en-US" altLang="zh-TW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x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=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MT Extra" pitchFamily="18" charset="2"/>
              </a:rPr>
              <a:t>  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C07B4C8-F175-4C4E-B427-418DAFF6A8DC}"/>
              </a:ext>
            </a:extLst>
          </p:cNvPr>
          <p:cNvSpPr txBox="1"/>
          <p:nvPr/>
        </p:nvSpPr>
        <p:spPr>
          <a:xfrm>
            <a:off x="796335" y="4276507"/>
            <a:ext cx="7698227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Given a vector set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}, if there exists any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i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 that is a linear combination of other vectors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53C6E3A-9894-4254-B5F3-C74940104F33}"/>
              </a:ext>
            </a:extLst>
          </p:cNvPr>
          <p:cNvSpPr txBox="1"/>
          <p:nvPr/>
        </p:nvSpPr>
        <p:spPr>
          <a:xfrm>
            <a:off x="550606" y="373943"/>
            <a:ext cx="31641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向下箭號 8">
            <a:extLst>
              <a:ext uri="{FF2B5EF4-FFF2-40B4-BE49-F238E27FC236}">
                <a16:creationId xmlns:a16="http://schemas.microsoft.com/office/drawing/2014/main" id="{9411DF4C-B061-4E2A-8BA8-0711A6E35E9B}"/>
              </a:ext>
            </a:extLst>
          </p:cNvPr>
          <p:cNvSpPr/>
          <p:nvPr/>
        </p:nvSpPr>
        <p:spPr>
          <a:xfrm flipV="1">
            <a:off x="4745449" y="2469669"/>
            <a:ext cx="492557" cy="16523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向下箭號 9">
            <a:extLst>
              <a:ext uri="{FF2B5EF4-FFF2-40B4-BE49-F238E27FC236}">
                <a16:creationId xmlns:a16="http://schemas.microsoft.com/office/drawing/2014/main" id="{33DD32C8-AA1A-4C49-9FBE-AA68A75B21A5}"/>
              </a:ext>
            </a:extLst>
          </p:cNvPr>
          <p:cNvSpPr/>
          <p:nvPr/>
        </p:nvSpPr>
        <p:spPr>
          <a:xfrm flipH="1">
            <a:off x="4257349" y="2592010"/>
            <a:ext cx="492557" cy="15300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620657A-55A3-44A8-AF0E-DBB6F185F5F2}"/>
              </a:ext>
            </a:extLst>
          </p:cNvPr>
          <p:cNvSpPr txBox="1"/>
          <p:nvPr/>
        </p:nvSpPr>
        <p:spPr>
          <a:xfrm>
            <a:off x="4388194" y="404720"/>
            <a:ext cx="340619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Set 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多餘的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4413DE-4E0E-40C1-BE3E-BEB9A2236E34}"/>
              </a:ext>
            </a:extLst>
          </p:cNvPr>
          <p:cNvSpPr txBox="1"/>
          <p:nvPr/>
        </p:nvSpPr>
        <p:spPr>
          <a:xfrm>
            <a:off x="3824045" y="373943"/>
            <a:ext cx="4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4CC370F-022E-486B-970B-0A21B2ACE993}"/>
              </a:ext>
            </a:extLst>
          </p:cNvPr>
          <p:cNvSpPr txBox="1"/>
          <p:nvPr/>
        </p:nvSpPr>
        <p:spPr>
          <a:xfrm>
            <a:off x="550606" y="5692279"/>
            <a:ext cx="3164113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Linearly Independent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8C1E83-A84E-432B-A42B-2B31D216F4EF}"/>
              </a:ext>
            </a:extLst>
          </p:cNvPr>
          <p:cNvSpPr txBox="1"/>
          <p:nvPr/>
        </p:nvSpPr>
        <p:spPr>
          <a:xfrm>
            <a:off x="4388193" y="5723056"/>
            <a:ext cx="3908435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Vector Set 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多餘的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A76AC28-E4F6-42A6-8E7B-7F9BCA941FC9}"/>
              </a:ext>
            </a:extLst>
          </p:cNvPr>
          <p:cNvSpPr txBox="1"/>
          <p:nvPr/>
        </p:nvSpPr>
        <p:spPr>
          <a:xfrm>
            <a:off x="3824045" y="5692279"/>
            <a:ext cx="4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1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Columns of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/>
              <a:t> are </a:t>
            </a:r>
            <a:r>
              <a:rPr lang="en-US" altLang="zh-TW" b="1" dirty="0"/>
              <a:t>dependent</a:t>
            </a:r>
            <a:r>
              <a:rPr lang="en-US" altLang="zh-TW" dirty="0"/>
              <a:t> → If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 </a:t>
            </a:r>
            <a:r>
              <a:rPr lang="en-US" altLang="zh-TW" dirty="0"/>
              <a:t>has a solution, it will have</a:t>
            </a:r>
            <a:r>
              <a:rPr lang="en-US" altLang="zh-TW" b="1" dirty="0"/>
              <a:t> Infinite </a:t>
            </a:r>
            <a:r>
              <a:rPr lang="en-US" altLang="zh-TW" dirty="0"/>
              <a:t>solutions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 </a:t>
            </a:r>
            <a:r>
              <a:rPr lang="en-US" altLang="zh-TW" dirty="0"/>
              <a:t>has </a:t>
            </a:r>
            <a:r>
              <a:rPr lang="en-US" altLang="zh-TW" b="1" dirty="0"/>
              <a:t>Infinite</a:t>
            </a:r>
            <a:r>
              <a:rPr lang="en-US" altLang="zh-TW" dirty="0"/>
              <a:t> solutions → Columns of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/>
              <a:t> are </a:t>
            </a:r>
            <a:r>
              <a:rPr lang="en-US" altLang="zh-TW" b="1" dirty="0"/>
              <a:t>dependent </a:t>
            </a:r>
            <a:endParaRPr lang="zh-TW" altLang="en-US" b="1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23353" y="2830002"/>
                <a:ext cx="3598968" cy="7386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>
                    <a:solidFill>
                      <a:schemeClr val="tx1"/>
                    </a:solidFill>
                  </a:rPr>
                  <a:t>We can find non-zero solution </a:t>
                </a:r>
                <a:r>
                  <a:rPr lang="en-US" altLang="zh-TW" sz="2400" b="1" dirty="0">
                    <a:solidFill>
                      <a:srgbClr val="FF0000"/>
                    </a:solidFill>
                  </a:rPr>
                  <a:t>u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3" y="2830002"/>
                <a:ext cx="3598968" cy="738664"/>
              </a:xfrm>
              <a:prstGeom prst="rect">
                <a:avLst/>
              </a:prstGeom>
              <a:blipFill>
                <a:blip r:embed="rId2"/>
                <a:stretch>
                  <a:fillRect l="-5076" t="-12295" r="-1692" b="-237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23353" y="3757561"/>
                <a:ext cx="3598968" cy="7386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>
                    <a:solidFill>
                      <a:schemeClr val="tx1"/>
                    </a:solidFill>
                  </a:rPr>
                  <a:t>There exists </a:t>
                </a:r>
                <a:r>
                  <a:rPr lang="en-US" altLang="zh-TW" sz="2400" b="1" dirty="0">
                    <a:solidFill>
                      <a:srgbClr val="FF0000"/>
                    </a:solidFill>
                  </a:rPr>
                  <a:t>v</a:t>
                </a:r>
                <a:r>
                  <a:rPr lang="en-US" altLang="zh-TW" sz="2400" dirty="0">
                    <a:solidFill>
                      <a:schemeClr val="tx1"/>
                    </a:solidFill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3" y="3757561"/>
                <a:ext cx="3598968" cy="738664"/>
              </a:xfrm>
              <a:prstGeom prst="rect">
                <a:avLst/>
              </a:prstGeom>
              <a:blipFill>
                <a:blip r:embed="rId3"/>
                <a:stretch>
                  <a:fillRect l="-5076" t="-12195" b="-24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弧 5"/>
          <p:cNvSpPr/>
          <p:nvPr/>
        </p:nvSpPr>
        <p:spPr>
          <a:xfrm flipH="1">
            <a:off x="4532494" y="2809200"/>
            <a:ext cx="430318" cy="1685386"/>
          </a:xfrm>
          <a:prstGeom prst="leftBrace">
            <a:avLst>
              <a:gd name="adj1" fmla="val 18537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87395" y="2965836"/>
                <a:ext cx="23344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395" y="2965836"/>
                <a:ext cx="23344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8624" y="3503264"/>
                <a:ext cx="331901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>
                    <a:solidFill>
                      <a:schemeClr val="tx1"/>
                    </a:solidFill>
                  </a:rPr>
                  <a:t>is another solution different to </a:t>
                </a:r>
                <a:r>
                  <a:rPr lang="en-US" altLang="zh-TW" sz="2800" b="1" dirty="0">
                    <a:solidFill>
                      <a:srgbClr val="FF0000"/>
                    </a:solidFill>
                  </a:rPr>
                  <a:t>v</a:t>
                </a:r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624" y="3503264"/>
                <a:ext cx="3319017" cy="954107"/>
              </a:xfrm>
              <a:prstGeom prst="rect">
                <a:avLst/>
              </a:prstGeom>
              <a:blipFill>
                <a:blip r:embed="rId5"/>
                <a:stretch>
                  <a:fillRect l="-3670" t="-6410" r="-3486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834695" y="5486581"/>
                <a:ext cx="1374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95" y="5486581"/>
                <a:ext cx="137435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34695" y="6009801"/>
                <a:ext cx="1374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95" y="6009801"/>
                <a:ext cx="137435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弧 10"/>
          <p:cNvSpPr/>
          <p:nvPr/>
        </p:nvSpPr>
        <p:spPr>
          <a:xfrm flipH="1">
            <a:off x="4500078" y="5478161"/>
            <a:ext cx="462733" cy="1054860"/>
          </a:xfrm>
          <a:prstGeom prst="leftBrace">
            <a:avLst>
              <a:gd name="adj1" fmla="val 18537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253843" y="5737963"/>
                <a:ext cx="2309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43" y="5737963"/>
                <a:ext cx="23092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433814" y="6261183"/>
            <a:ext cx="161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Non-zero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5613120" y="6246974"/>
            <a:ext cx="1138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054F133-F6E2-4539-BA5F-88F71AF98B80}"/>
                  </a:ext>
                </a:extLst>
              </p:cNvPr>
              <p:cNvSpPr/>
              <p:nvPr/>
            </p:nvSpPr>
            <p:spPr>
              <a:xfrm>
                <a:off x="1466767" y="5737963"/>
                <a:ext cx="11556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054F133-F6E2-4539-BA5F-88F71AF98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67" y="5737963"/>
                <a:ext cx="11556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97E2B83D-3CC3-4397-88F3-F42CF88B1E52}"/>
              </a:ext>
            </a:extLst>
          </p:cNvPr>
          <p:cNvSpPr txBox="1"/>
          <p:nvPr/>
        </p:nvSpPr>
        <p:spPr>
          <a:xfrm>
            <a:off x="4986627" y="1407053"/>
            <a:ext cx="365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dirty="0"/>
              <a:t>=</a:t>
            </a:r>
            <a:r>
              <a:rPr lang="en-US" altLang="zh-TW" sz="2400" b="1" dirty="0"/>
              <a:t>0</a:t>
            </a:r>
            <a:r>
              <a:rPr lang="en-US" altLang="zh-TW" sz="2400" dirty="0"/>
              <a:t> has </a:t>
            </a:r>
            <a:r>
              <a:rPr lang="en-US" altLang="zh-TW" sz="2400" b="1" dirty="0"/>
              <a:t>infinite</a:t>
            </a:r>
            <a:r>
              <a:rPr lang="en-US" altLang="zh-TW" sz="2400" dirty="0"/>
              <a:t> solutions 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DAA58FD-0778-494A-9840-8F931B967198}"/>
              </a:ext>
            </a:extLst>
          </p:cNvPr>
          <p:cNvSpPr txBox="1"/>
          <p:nvPr/>
        </p:nvSpPr>
        <p:spPr>
          <a:xfrm>
            <a:off x="5076391" y="5262090"/>
            <a:ext cx="365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dirty="0"/>
              <a:t>=</a:t>
            </a:r>
            <a:r>
              <a:rPr lang="en-US" altLang="zh-TW" sz="2400" b="1" dirty="0"/>
              <a:t>0</a:t>
            </a:r>
            <a:r>
              <a:rPr lang="en-US" altLang="zh-TW" sz="2400" dirty="0"/>
              <a:t> has </a:t>
            </a:r>
            <a:r>
              <a:rPr lang="en-US" altLang="zh-TW" sz="2400" b="1" dirty="0"/>
              <a:t>infinite</a:t>
            </a:r>
            <a:r>
              <a:rPr lang="en-US" altLang="zh-TW" sz="2400" dirty="0"/>
              <a:t> solutions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50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Column Correspondence </a:t>
            </a:r>
            <a:r>
              <a:rPr lang="en-US" altLang="zh-TW" b="1" dirty="0" smtClean="0"/>
              <a:t>Theorem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0" lang="en-US" altLang="zh-TW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740161" y="1744788"/>
            <a:ext cx="165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RREF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780477" y="2245756"/>
            <a:ext cx="1656668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other columns of A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  <a:blipFill rotWithShape="0">
                <a:blip r:embed="rId4"/>
                <a:stretch>
                  <a:fillRect l="-3425" t="-3448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other columns of R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  <a:blipFill rotWithShape="0">
                <a:blip r:embed="rId5"/>
                <a:stretch>
                  <a:fillRect l="-3661" t="-3465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the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corresponding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columns of R with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same coefficients</a:t>
                </a:r>
                <a:endParaRPr kumimoji="0" lang="zh-TW" alt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  <a:blipFill rotWithShape="0">
                <a:blip r:embed="rId6"/>
                <a:stretch>
                  <a:fillRect l="-2134" t="-3448" r="-3414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altLang="zh-TW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is a linear combination of the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corresponding</a:t>
                </a: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columns of A with </a:t>
                </a:r>
                <a:r>
                  <a:rPr kumimoji="0" lang="en-US" altLang="zh-TW" sz="2400" b="1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the same coefficients</a:t>
                </a:r>
                <a:endParaRPr kumimoji="0" lang="zh-TW" alt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  <a:blipFill rotWithShape="0">
                <a:blip r:embed="rId7"/>
                <a:stretch>
                  <a:fillRect l="-2279" t="-3465" r="-570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3363325" y="3398756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向右箭號 13"/>
          <p:cNvSpPr/>
          <p:nvPr/>
        </p:nvSpPr>
        <p:spPr>
          <a:xfrm flipH="1">
            <a:off x="5166827" y="5243790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7797" y="4137772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01862" y="4134683"/>
            <a:ext cx="1651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70713" y="6074274"/>
            <a:ext cx="1754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-2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392" y="6122507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3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-2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09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- Example</a:t>
            </a:r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46592" y="5430675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28044" y="5411313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5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+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4</a:t>
            </a:r>
          </a:p>
        </p:txBody>
      </p:sp>
      <p:pic>
        <p:nvPicPr>
          <p:cNvPr id="1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3" y="2830283"/>
            <a:ext cx="4004916" cy="1353578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52" y="2830283"/>
            <a:ext cx="3795600" cy="135357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26971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4761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3816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01152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5274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5823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55801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230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0326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835474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382217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00985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</a:t>
            </a:r>
            <a:endParaRPr kumimoji="0" lang="zh-TW" alt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314437" y="4591772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907" y="4591772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= 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</a:p>
        </p:txBody>
      </p:sp>
      <p:sp>
        <p:nvSpPr>
          <p:cNvPr id="28" name="左-右雙向箭號 27"/>
          <p:cNvSpPr/>
          <p:nvPr/>
        </p:nvSpPr>
        <p:spPr>
          <a:xfrm>
            <a:off x="4194916" y="4657807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左-右雙向箭號 28"/>
          <p:cNvSpPr/>
          <p:nvPr/>
        </p:nvSpPr>
        <p:spPr>
          <a:xfrm>
            <a:off x="4194915" y="5543382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67EF074-6746-4049-8176-4BC71C0C97C3}"/>
              </a:ext>
            </a:extLst>
          </p:cNvPr>
          <p:cNvSpPr/>
          <p:nvPr/>
        </p:nvSpPr>
        <p:spPr>
          <a:xfrm>
            <a:off x="1299239" y="2795043"/>
            <a:ext cx="414314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AD4A8AC-0CE7-406C-B4FE-DF054DA81811}"/>
              </a:ext>
            </a:extLst>
          </p:cNvPr>
          <p:cNvSpPr/>
          <p:nvPr/>
        </p:nvSpPr>
        <p:spPr>
          <a:xfrm>
            <a:off x="3093429" y="2795043"/>
            <a:ext cx="359315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C2ABF037-25B5-404B-97A1-CC7C790E37FD}"/>
              </a:ext>
            </a:extLst>
          </p:cNvPr>
          <p:cNvSpPr/>
          <p:nvPr/>
        </p:nvSpPr>
        <p:spPr>
          <a:xfrm>
            <a:off x="3509764" y="2795043"/>
            <a:ext cx="359315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BBC3260-7335-4622-8EC2-094F7DA1D282}"/>
              </a:ext>
            </a:extLst>
          </p:cNvPr>
          <p:cNvSpPr/>
          <p:nvPr/>
        </p:nvSpPr>
        <p:spPr>
          <a:xfrm>
            <a:off x="5645049" y="2795299"/>
            <a:ext cx="414314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C0953E6-3CAF-4555-A031-95153A26ECE5}"/>
              </a:ext>
            </a:extLst>
          </p:cNvPr>
          <p:cNvSpPr/>
          <p:nvPr/>
        </p:nvSpPr>
        <p:spPr>
          <a:xfrm>
            <a:off x="6892494" y="2795043"/>
            <a:ext cx="359315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B9B0FF8-EA03-4366-AAB4-3CBD52DD0CFF}"/>
              </a:ext>
            </a:extLst>
          </p:cNvPr>
          <p:cNvSpPr/>
          <p:nvPr/>
        </p:nvSpPr>
        <p:spPr>
          <a:xfrm>
            <a:off x="7341638" y="2795042"/>
            <a:ext cx="458937" cy="14240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0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R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RREF of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RREF of matrix A is R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70" y="19058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have the same solution set?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have the same solution set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3774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𝐴𝑥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𝑅𝑥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have the same solution set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528262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′=0</m:t>
                    </m:r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.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B157CB9-C01B-4B05-B719-FEB12D63405A}"/>
                  </a:ext>
                </a:extLst>
              </p:cNvPr>
              <p:cNvSpPr txBox="1"/>
              <p:nvPr/>
            </p:nvSpPr>
            <p:spPr>
              <a:xfrm>
                <a:off x="3339371" y="844231"/>
                <a:ext cx="12847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B157CB9-C01B-4B05-B719-FEB12D63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371" y="844231"/>
                <a:ext cx="128471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6101B6-26FE-4565-9006-7A7D1F96F9A5}"/>
                  </a:ext>
                </a:extLst>
              </p:cNvPr>
              <p:cNvSpPr txBox="1"/>
              <p:nvPr/>
            </p:nvSpPr>
            <p:spPr>
              <a:xfrm>
                <a:off x="7077177" y="813453"/>
                <a:ext cx="1400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kumimoji="0" lang="en-US" altLang="zh-TW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𝑏</m:t>
                                </m:r>
                              </m:e>
                            </m:mr>
                          </m:m>
                          <m:r>
                            <a:rPr kumimoji="0" lang="en-US" altLang="zh-TW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6101B6-26FE-4565-9006-7A7D1F96F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813453"/>
                <a:ext cx="140012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向右箭號 5">
            <a:extLst>
              <a:ext uri="{FF2B5EF4-FFF2-40B4-BE49-F238E27FC236}">
                <a16:creationId xmlns:a16="http://schemas.microsoft.com/office/drawing/2014/main" id="{191A834A-ABCE-4EF9-9C8E-59C8236A9E3B}"/>
              </a:ext>
            </a:extLst>
          </p:cNvPr>
          <p:cNvSpPr/>
          <p:nvPr/>
        </p:nvSpPr>
        <p:spPr>
          <a:xfrm>
            <a:off x="4816577" y="936563"/>
            <a:ext cx="2006600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FF59B1D-041B-46DF-B4A1-0E13C24E0844}"/>
              </a:ext>
            </a:extLst>
          </p:cNvPr>
          <p:cNvSpPr txBox="1"/>
          <p:nvPr/>
        </p:nvSpPr>
        <p:spPr>
          <a:xfrm>
            <a:off x="628650" y="875009"/>
            <a:ext cx="25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Augmented Matrix: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about Rows?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Are there row correspondence theorem?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7" y="2940379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86" y="2940379"/>
            <a:ext cx="3795600" cy="135357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45378" y="1774274"/>
            <a:ext cx="10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37" y="4441445"/>
            <a:ext cx="3990975" cy="13525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616" y="4441445"/>
            <a:ext cx="3867150" cy="1352550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241332" y="461479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241329" y="565619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241330" y="4961932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241330" y="5309065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80562" y="4614799"/>
            <a:ext cx="27959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680559" y="5656199"/>
            <a:ext cx="27959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680560" y="4961932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680560" y="5309065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177785" y="4705117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785" y="4705117"/>
                <a:ext cx="596574" cy="48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87430" y="5025868"/>
                <a:ext cx="596574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30" y="5025868"/>
                <a:ext cx="596574" cy="485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356100" y="5419319"/>
                <a:ext cx="596574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00" y="5419319"/>
                <a:ext cx="596574" cy="4826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422643" y="4695524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43" y="4695524"/>
                <a:ext cx="570926" cy="483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032288" y="5016275"/>
                <a:ext cx="570926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88" y="5016275"/>
                <a:ext cx="570926" cy="485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600958" y="5409726"/>
                <a:ext cx="570926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8" y="5409726"/>
                <a:ext cx="570926" cy="482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689283" y="4319862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83" y="4319862"/>
                <a:ext cx="596574" cy="4837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934141" y="4310269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141" y="4310269"/>
                <a:ext cx="570926" cy="48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Check </a:t>
            </a:r>
            <a:r>
              <a:rPr lang="en-US" altLang="zh-TW" b="1" dirty="0" smtClean="0"/>
              <a:t>Independence</a:t>
            </a:r>
            <a:br>
              <a:rPr lang="en-US" altLang="zh-TW" b="1" dirty="0" smtClean="0"/>
            </a:br>
            <a:r>
              <a:rPr lang="en-US" altLang="zh-TW" sz="3600" b="1" dirty="0"/>
              <a:t>(Chapter </a:t>
            </a:r>
            <a:r>
              <a:rPr lang="en-US" altLang="zh-TW" sz="3600" b="1" dirty="0" smtClean="0"/>
              <a:t>1.7)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91" y="2873194"/>
            <a:ext cx="77025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 set of n vectors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is linearly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744553" y="340396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if there exists any 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that is a linear combination of other vectors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750882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there exists scalars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, 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1B2DC2-C6F0-47D3-902E-5DB4627ED015}"/>
              </a:ext>
            </a:extLst>
          </p:cNvPr>
          <p:cNvSpPr txBox="1"/>
          <p:nvPr/>
        </p:nvSpPr>
        <p:spPr>
          <a:xfrm>
            <a:off x="3374796" y="4378465"/>
            <a:ext cx="1319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F11C6-6432-4BD1-A863-68F85B419144}"/>
              </a:ext>
            </a:extLst>
          </p:cNvPr>
          <p:cNvSpPr txBox="1"/>
          <p:nvPr/>
        </p:nvSpPr>
        <p:spPr>
          <a:xfrm>
            <a:off x="1470062" y="5572843"/>
            <a:ext cx="12165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614536-C4FA-4A2A-BB09-5790DB4FD4E0}"/>
              </a:ext>
            </a:extLst>
          </p:cNvPr>
          <p:cNvCxnSpPr>
            <a:cxnSpLocks/>
          </p:cNvCxnSpPr>
          <p:nvPr/>
        </p:nvCxnSpPr>
        <p:spPr>
          <a:xfrm>
            <a:off x="3223432" y="5147034"/>
            <a:ext cx="1651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98347E0-B546-4F4D-87A3-C9A25FD14E17}"/>
              </a:ext>
            </a:extLst>
          </p:cNvPr>
          <p:cNvCxnSpPr>
            <a:cxnSpLocks/>
          </p:cNvCxnSpPr>
          <p:nvPr/>
        </p:nvCxnSpPr>
        <p:spPr>
          <a:xfrm>
            <a:off x="7366435" y="5147034"/>
            <a:ext cx="82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D80F09D-7BAA-4118-AE6A-771483565279}"/>
              </a:ext>
            </a:extLst>
          </p:cNvPr>
          <p:cNvCxnSpPr>
            <a:cxnSpLocks/>
          </p:cNvCxnSpPr>
          <p:nvPr/>
        </p:nvCxnSpPr>
        <p:spPr>
          <a:xfrm>
            <a:off x="853565" y="5506824"/>
            <a:ext cx="7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2" descr="latex-image-1.pdf">
            <a:extLst>
              <a:ext uri="{FF2B5EF4-FFF2-40B4-BE49-F238E27FC236}">
                <a16:creationId xmlns:a16="http://schemas.microsoft.com/office/drawing/2014/main" id="{47607459-8A13-49BD-B8C3-6BEC1D486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" y="1581611"/>
            <a:ext cx="4476559" cy="97150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A52B603-530E-4ABD-9EED-34FE941B7055}"/>
              </a:ext>
            </a:extLst>
          </p:cNvPr>
          <p:cNvSpPr txBox="1"/>
          <p:nvPr/>
        </p:nvSpPr>
        <p:spPr>
          <a:xfrm>
            <a:off x="5117871" y="1429669"/>
            <a:ext cx="291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Linearly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15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3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8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1" y="5203546"/>
            <a:ext cx="2525108" cy="1123981"/>
          </a:xfrm>
          <a:prstGeom prst="rect">
            <a:avLst/>
          </a:prstGeom>
        </p:spPr>
      </p:pic>
      <p:pic>
        <p:nvPicPr>
          <p:cNvPr id="19" name="Picture 24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8" y="5222071"/>
            <a:ext cx="2725782" cy="1105456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3803618" y="5535313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85046" y="5237013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 or not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924269" y="2457932"/>
            <a:ext cx="4089848" cy="872916"/>
            <a:chOff x="1486102" y="2440728"/>
            <a:chExt cx="4089848" cy="872916"/>
          </a:xfrm>
        </p:grpSpPr>
        <p:sp>
          <p:nvSpPr>
            <p:cNvPr id="7" name="文字方塊 6"/>
            <p:cNvSpPr txBox="1"/>
            <p:nvPr/>
          </p:nvSpPr>
          <p:spPr>
            <a:xfrm>
              <a:off x="3098789" y="2851979"/>
              <a:ext cx="86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0000FF"/>
                  </a:solidFill>
                </a:rPr>
                <a:t>A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右大括弧 23"/>
            <p:cNvSpPr/>
            <p:nvPr/>
          </p:nvSpPr>
          <p:spPr>
            <a:xfrm rot="5400000">
              <a:off x="3327826" y="599004"/>
              <a:ext cx="406400" cy="4089848"/>
            </a:xfrm>
            <a:prstGeom prst="rightBrace">
              <a:avLst>
                <a:gd name="adj1" fmla="val 40476"/>
                <a:gd name="adj2" fmla="val 5000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2785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753910" y="47799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2293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648438" y="47926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318534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01977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396707" y="482776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05835" y="48247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22" descr="latex-image-1.pdf">
            <a:extLst>
              <a:ext uri="{FF2B5EF4-FFF2-40B4-BE49-F238E27FC236}">
                <a16:creationId xmlns:a16="http://schemas.microsoft.com/office/drawing/2014/main" id="{D310DFBE-E3F3-46B3-80D5-936E382DF5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" y="1581611"/>
            <a:ext cx="4476559" cy="97150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6BDD5D2-C6FF-4577-80DE-7D858C1DF146}"/>
              </a:ext>
            </a:extLst>
          </p:cNvPr>
          <p:cNvSpPr txBox="1"/>
          <p:nvPr/>
        </p:nvSpPr>
        <p:spPr>
          <a:xfrm>
            <a:off x="5117871" y="1429669"/>
            <a:ext cx="296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Linearly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59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1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|c}{\color{MyBlue}A}&amp;{\color{MyGreen}&#10;{\bf b}}\end{array}\right] = \left[\begin{array}{ccccc} &#10;a_{11}&amp;a_{12}&amp;\cdots&amp;a_{1n}&amp;{\color{MyGreen}b_1}\\&#10;a_{21}&amp;a_{22}&amp;\cdots&amp; a_{2n}&amp;{\color{MyGreen}b_2}\\&#10;\vdots &amp; \vdots &amp; \ddots &amp; \vdots\\&#10;a_{m1}&amp;a_{m2} &amp; \cdots &amp; a_{mn}&amp;{\color{MyGreen}b_m}&#10;\end{array}\right]&#10;$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5339</Words>
  <Application>Microsoft Office PowerPoint</Application>
  <PresentationFormat>如螢幕大小 (4:3)</PresentationFormat>
  <Paragraphs>1467</Paragraphs>
  <Slides>125</Slides>
  <Notes>53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125</vt:i4>
      </vt:variant>
    </vt:vector>
  </HeadingPairs>
  <TitlesOfParts>
    <vt:vector size="141" baseType="lpstr">
      <vt:lpstr>Open Sans</vt:lpstr>
      <vt:lpstr>微軟正黑體</vt:lpstr>
      <vt:lpstr>PMingLiU</vt:lpstr>
      <vt:lpstr>PMingLiU</vt:lpstr>
      <vt:lpstr>標楷體</vt:lpstr>
      <vt:lpstr>Arial</vt:lpstr>
      <vt:lpstr>Calibri</vt:lpstr>
      <vt:lpstr>Calibri Light</vt:lpstr>
      <vt:lpstr>Cambria Math</vt:lpstr>
      <vt:lpstr>Impact</vt:lpstr>
      <vt:lpstr>MT Extra</vt:lpstr>
      <vt:lpstr>Script MT Bold</vt:lpstr>
      <vt:lpstr>Symbol</vt:lpstr>
      <vt:lpstr>Times New Roman</vt:lpstr>
      <vt:lpstr>Wingdings</vt:lpstr>
      <vt:lpstr>Office 佈景主題</vt:lpstr>
      <vt:lpstr>Chapter 1</vt:lpstr>
      <vt:lpstr>Vectors and Matrices (Chapter 1.1)</vt:lpstr>
      <vt:lpstr>What is a vector?</vt:lpstr>
      <vt:lpstr>Vectors (from EE/CS viewpoint)</vt:lpstr>
      <vt:lpstr>Vector Set</vt:lpstr>
      <vt:lpstr>Vector Set</vt:lpstr>
      <vt:lpstr>Scalar Multiplication</vt:lpstr>
      <vt:lpstr>Vector Addition</vt:lpstr>
      <vt:lpstr>Properties of Vector</vt:lpstr>
      <vt:lpstr>Matrix</vt:lpstr>
      <vt:lpstr>Matrix</vt:lpstr>
      <vt:lpstr>Matrix</vt:lpstr>
      <vt:lpstr>Properties</vt:lpstr>
      <vt:lpstr>有名有姓的 Matrix </vt:lpstr>
      <vt:lpstr>有名有姓的 Matrix </vt:lpstr>
      <vt:lpstr>Transpose</vt:lpstr>
      <vt:lpstr>Transpose</vt:lpstr>
      <vt:lpstr>Vectors and matrices are special cases of tensors?</vt:lpstr>
      <vt:lpstr>Matrix-Vector Product (Chapter 1.2)</vt:lpstr>
      <vt:lpstr>PowerPoint 簡報</vt:lpstr>
      <vt:lpstr>PowerPoint 簡報</vt:lpstr>
      <vt:lpstr>PowerPoint 簡報</vt:lpstr>
      <vt:lpstr>PowerPoint 簡報</vt:lpstr>
      <vt:lpstr>Properties of  Matrix-Vector Product (Chapter 1.2) </vt:lpstr>
      <vt:lpstr>Matrix-vector Product </vt:lpstr>
      <vt:lpstr>Properties of  Matrix-vector Product</vt:lpstr>
      <vt:lpstr>Properties of  Matrix-vector Product</vt:lpstr>
      <vt:lpstr>Linear Combination (Chapter 1.2) </vt:lpstr>
      <vt:lpstr>Linear Combination</vt:lpstr>
      <vt:lpstr>Column Aspect</vt:lpstr>
      <vt:lpstr>System of Linear Equations vs.  Linear Combination</vt:lpstr>
      <vt:lpstr>Example 1</vt:lpstr>
      <vt:lpstr>Example 1</vt:lpstr>
      <vt:lpstr>Example 2</vt:lpstr>
      <vt:lpstr>Example 2</vt:lpstr>
      <vt:lpstr>Example 2</vt:lpstr>
      <vt:lpstr>Example 3</vt:lpstr>
      <vt:lpstr>Example 3</vt:lpstr>
      <vt:lpstr>Having Solutions or Not (Chapter 1.3)</vt:lpstr>
      <vt:lpstr>Review </vt:lpstr>
      <vt:lpstr>Zero, One, Infinity …</vt:lpstr>
      <vt:lpstr>PowerPoint 簡報</vt:lpstr>
      <vt:lpstr>Solving System of  Linear Equations (Chapter 1.4)</vt:lpstr>
      <vt:lpstr>Equivalent</vt:lpstr>
      <vt:lpstr>Equivalent</vt:lpstr>
      <vt:lpstr>Solving system of linear equation</vt:lpstr>
      <vt:lpstr>Augmented Matrix</vt:lpstr>
      <vt:lpstr>Augmented Matrix</vt:lpstr>
      <vt:lpstr>PowerPoint 簡報</vt:lpstr>
      <vt:lpstr>PowerPoint 簡報</vt:lpstr>
      <vt:lpstr>Solving system of linear equation</vt:lpstr>
      <vt:lpstr>PowerPoint 簡報</vt:lpstr>
      <vt:lpstr>Solving system of linear equation</vt:lpstr>
      <vt:lpstr>Reduced Row  Echelon Form (RREF) (Chapter 1.4)</vt:lpstr>
      <vt:lpstr>Reduced Row Echelon Form</vt:lpstr>
      <vt:lpstr>Reduced Row Echelon Form</vt:lpstr>
      <vt:lpstr>Reduced Row Echelon Form</vt:lpstr>
      <vt:lpstr>Reduced Row Echelon Form</vt:lpstr>
      <vt:lpstr>Reduced Row Echelon Form</vt:lpstr>
      <vt:lpstr>RREF is unique!</vt:lpstr>
      <vt:lpstr>RREF is unique – Proof (by Induction)</vt:lpstr>
      <vt:lpstr>How to find RREF (Chapter 1.4)</vt:lpstr>
      <vt:lpstr>Reduced Row Echelon Form (RREF)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PowerPoint 簡報</vt:lpstr>
      <vt:lpstr>Span (Chapter 1.6)</vt:lpstr>
      <vt:lpstr>Span</vt:lpstr>
      <vt:lpstr>Span</vt:lpstr>
      <vt:lpstr>Span</vt:lpstr>
      <vt:lpstr>Span</vt:lpstr>
      <vt:lpstr>Span</vt:lpstr>
      <vt:lpstr>Useless Vector in Span (Chapter 1.6)</vt:lpstr>
      <vt:lpstr>Span</vt:lpstr>
      <vt:lpstr>PowerPoint 簡報</vt:lpstr>
      <vt:lpstr>PowerPoint 簡報</vt:lpstr>
      <vt:lpstr>PowerPoint 簡報</vt:lpstr>
      <vt:lpstr>Dependent and Independent (Chapter 1.7)</vt:lpstr>
      <vt:lpstr>Definition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Column Correspondence Theorem (Chapter 1.7)</vt:lpstr>
      <vt:lpstr>Column Correspondence Theorem</vt:lpstr>
      <vt:lpstr>Column Correspondence Theorem - Example</vt:lpstr>
      <vt:lpstr>PowerPoint 簡報</vt:lpstr>
      <vt:lpstr>How about Rows?</vt:lpstr>
      <vt:lpstr>Check Independence (Chapter 1.7)</vt:lpstr>
      <vt:lpstr>Checking Independence</vt:lpstr>
      <vt:lpstr>Checking Independence</vt:lpstr>
      <vt:lpstr>Checking Independence</vt:lpstr>
      <vt:lpstr>Checking Independence</vt:lpstr>
      <vt:lpstr>Column Correspondence Theorem</vt:lpstr>
      <vt:lpstr>Column Correspondence Theorem</vt:lpstr>
      <vt:lpstr>Independent</vt:lpstr>
      <vt:lpstr>Independent</vt:lpstr>
      <vt:lpstr>Independent</vt:lpstr>
      <vt:lpstr>Independent</vt:lpstr>
      <vt:lpstr>Independent</vt:lpstr>
      <vt:lpstr>Rank of a Matrix (Chapter 1.7)</vt:lpstr>
      <vt:lpstr>Rank</vt:lpstr>
      <vt:lpstr>Rank</vt:lpstr>
      <vt:lpstr>Rank</vt:lpstr>
      <vt:lpstr>Basic, Free Variables vs. Rank</vt:lpstr>
      <vt:lpstr>Rank</vt:lpstr>
      <vt:lpstr>RREF vs. Span (Chapter 1.7)</vt:lpstr>
      <vt:lpstr>Consistent or not</vt:lpstr>
      <vt:lpstr>Consistent or not</vt:lpstr>
      <vt:lpstr>PowerPoint 簡報</vt:lpstr>
      <vt:lpstr>Consistent or not</vt:lpstr>
      <vt:lpstr>Example </vt:lpstr>
      <vt:lpstr>The Big Picture of  Ax=b </vt:lpstr>
      <vt:lpstr>Number of Solutions of Ax=b  </vt:lpstr>
      <vt:lpstr>Solutions of Ax=b Zero, One, Infinity …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</dc:title>
  <dc:creator>Hung-yi Lee</dc:creator>
  <cp:lastModifiedBy>Hsu-Chun Yen</cp:lastModifiedBy>
  <cp:revision>131</cp:revision>
  <dcterms:created xsi:type="dcterms:W3CDTF">2020-09-17T13:31:35Z</dcterms:created>
  <dcterms:modified xsi:type="dcterms:W3CDTF">2024-09-12T13:56:08Z</dcterms:modified>
</cp:coreProperties>
</file>