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1503" r:id="rId4"/>
    <p:sldId id="1514" r:id="rId5"/>
    <p:sldId id="1517" r:id="rId6"/>
    <p:sldId id="1506" r:id="rId7"/>
    <p:sldId id="1507" r:id="rId8"/>
    <p:sldId id="1508" r:id="rId9"/>
    <p:sldId id="1509" r:id="rId10"/>
    <p:sldId id="1510" r:id="rId11"/>
    <p:sldId id="1515" r:id="rId12"/>
    <p:sldId id="1516" r:id="rId13"/>
    <p:sldId id="1511" r:id="rId14"/>
    <p:sldId id="1512" r:id="rId15"/>
    <p:sldId id="1513" r:id="rId16"/>
    <p:sldId id="1494" r:id="rId17"/>
    <p:sldId id="1489" r:id="rId18"/>
    <p:sldId id="1484" r:id="rId1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9B9"/>
    <a:srgbClr val="FF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100" d="100"/>
          <a:sy n="100" d="100"/>
        </p:scale>
        <p:origin x="108" y="192"/>
      </p:cViewPr>
      <p:guideLst/>
    </p:cSldViewPr>
  </p:slideViewPr>
  <p:outlineViewPr>
    <p:cViewPr>
      <p:scale>
        <a:sx n="33" d="100"/>
        <a:sy n="33" d="100"/>
      </p:scale>
      <p:origin x="0" y="-58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A1E88039-73C8-406C-9DFE-2866528611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9FFB2DC-D2AB-442A-BFC4-5371C26768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16C78-15A5-4ED8-9B2C-8ED972327777}" type="datetimeFigureOut">
              <a:rPr lang="zh-TW" altLang="en-US" smtClean="0"/>
              <a:t>2024/6/25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98B4B9B-54EB-4ECD-A5FF-524C1DD029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B9983CA-566E-432D-8880-CA3991A62F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F2FFD-7A4A-4E5F-B78C-35705A8F18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5204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0FBC6-97A4-498B-8243-340C078B71B1}" type="datetimeFigureOut">
              <a:rPr lang="zh-TW" altLang="en-US" smtClean="0"/>
              <a:t>2024/6/25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CE6B9-4F52-4C22-87B1-5966B43DF9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5177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AC1D97-2710-44A0-8714-BC3301908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79FADC3-3277-473E-BA30-3EE047F438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B002DE0-F935-4F8D-9C48-8C371C4DF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D536-C2FC-454C-AC08-054A6EF137AD}" type="datetime1">
              <a:rPr lang="zh-TW" altLang="en-US" smtClean="0"/>
              <a:t>2024/6/25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572AA8B-1082-499B-9C66-A60993353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C1FD480-4A05-4C87-9117-4AFF47368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827B-53DF-4358-A7CD-466C67A9FC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8243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570BD0-E6A6-4688-BF3F-7DE62E6C5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6B571E7-710B-4CAF-BFCB-FBBABDD5B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5B5CC90-CC2E-4EC2-8A1F-A19D53C25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9D9C-9CE7-48A6-87D0-D451D4AE239A}" type="datetime1">
              <a:rPr lang="zh-TW" altLang="en-US" smtClean="0"/>
              <a:t>2024/6/25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4AE7CD3-5DD7-4B22-A62B-2523D9840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E509C2D-50F4-4A20-BFD3-AB2FC996A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827B-53DF-4358-A7CD-466C67A9FC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8549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85CB024-73D3-43B8-8FCB-3FA1F696C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A25E553-41FF-49AD-973D-808B738C1C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EE2DD47-81DA-437C-9F74-A515D785D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C6E07-CF0D-4955-944C-4BFABA03A701}" type="datetime1">
              <a:rPr lang="zh-TW" altLang="en-US" smtClean="0"/>
              <a:t>2024/6/25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554F130-CD76-46B5-A17F-67F9F82E6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19789C9-DBCA-4244-89D0-E9E8DCC60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827B-53DF-4358-A7CD-466C67A9FC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9008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3B597D-3C22-4198-B19E-1382B51C5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9DAF750-4B2A-429A-8347-8B09550CA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E553D60-670E-4017-A6C4-E7519EC94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47E4-CE15-4DDE-B959-852415337557}" type="datetime1">
              <a:rPr lang="zh-TW" altLang="en-US" smtClean="0"/>
              <a:t>2024/6/25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696F6C4-637A-470E-ADA7-B46FF8BDC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028B030-FCC8-44B0-87BE-7F3C8215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827B-53DF-4358-A7CD-466C67A9FC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1111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1D8DAA-B473-4786-9DF1-D2B8E581F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2BB5C93-B36A-43F4-ABA4-80A703D78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BC0F637-5519-48BD-BAD6-8F5AD1F1A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422-846B-45F1-AF1A-4C65D72359C1}" type="datetime1">
              <a:rPr lang="zh-TW" altLang="en-US" smtClean="0"/>
              <a:t>2024/6/25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451DF01-D4EC-4E0A-A816-2AE0D10C5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C21C6F0-E8A7-4A82-B99B-270000EA4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827B-53DF-4358-A7CD-466C67A9FC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2458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641775-5CD6-448E-997B-1490F8586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8740125-D1B6-4497-A05C-1D4E91E68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6868C35-67B4-4779-843A-F75416901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3F36F95-104E-47C6-B698-29469E3EB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38BC-9AD9-4C14-80AD-B8EEE72BF26A}" type="datetime1">
              <a:rPr lang="zh-TW" altLang="en-US" smtClean="0"/>
              <a:t>2024/6/25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07ED58E-C5F2-4482-A592-3F108A3FA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4E86177-642D-4006-B641-6B19E9040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827B-53DF-4358-A7CD-466C67A9FC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90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3ACF08-F5CB-4C66-81E1-33A3B5EC2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26F98FA-C9B3-41C2-B56C-8DA45F41D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A393F56-8E4E-4C86-9E91-857A09057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41DCC04-B6EC-41E1-BD3E-F1A00F51CD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1D658BA-477D-4A32-8414-CC4EB6974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AB74812-5E12-4525-B7BE-46D0AD953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745E-131A-449E-8270-CE27956A0C42}" type="datetime1">
              <a:rPr lang="zh-TW" altLang="en-US" smtClean="0"/>
              <a:t>2024/6/25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F888041-30CB-44C4-A41E-C3A9E153D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8138ECC-72FC-4505-9799-AFAE5BBBA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827B-53DF-4358-A7CD-466C67A9FC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553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A348A9-7C2E-49F3-968F-688212F1C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A4F6EAA-0D5B-4D81-9945-EA4058D63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D0C2-8C69-428B-BE65-CA39658BEBE7}" type="datetime1">
              <a:rPr lang="zh-TW" altLang="en-US" smtClean="0"/>
              <a:t>2024/6/25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4086888-DF35-4AC2-97D4-E9A4B0396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8062C5B-E311-40A6-8993-9BDA70ECF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827B-53DF-4358-A7CD-466C67A9FC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0895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CE59400-3AA1-42B1-91D6-182E20F36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789A-BA28-466D-B981-F99CFFCC016D}" type="datetime1">
              <a:rPr lang="zh-TW" altLang="en-US" smtClean="0"/>
              <a:t>2024/6/25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3183AAC-AE2C-4CA4-8AF8-00213689E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45C8375-A521-42ED-9509-691C5965C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827B-53DF-4358-A7CD-466C67A9FC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1418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CCE5F9-B1A5-4520-AA4F-E4B64AFC2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F0E28BE-AFBD-4E7E-A40E-1430AA1E9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52D2E94-53A4-4EAD-AA7A-1F6938F5E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15F202B-3F82-4845-A7D4-5560B9979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F990-C057-45DF-89E0-9D2168402C5E}" type="datetime1">
              <a:rPr lang="zh-TW" altLang="en-US" smtClean="0"/>
              <a:t>2024/6/25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5FDF47A-383A-437F-9DA6-18446ADD6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3188672-3D2C-4C72-9E1B-A758B68F7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827B-53DF-4358-A7CD-466C67A9FC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7799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FE7288-1C6B-44D4-994C-646652152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B5CEEEC2-355B-416F-859D-4DF6505515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F52BE9E-8CC6-426F-8419-F591DA3905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33BD0BE-F2EB-4BE8-AFE7-CB96E0652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C69E-2E7C-43CF-B948-5E42843A8CD1}" type="datetime1">
              <a:rPr lang="zh-TW" altLang="en-US" smtClean="0"/>
              <a:t>2024/6/25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79C4EE4-CB3E-490D-882F-7CA5E1A9E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46E9CFD-9DB7-4AB0-ABE9-7F6B96A6D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827B-53DF-4358-A7CD-466C67A9FC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7040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E1B12F1-46CD-4A23-ACEE-39182C78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117FC7A-4A5A-42F3-9B4D-77486BA1A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AE494C9-6E0A-4CDA-A757-E955F0FBD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A47F3-05E2-4227-A8A0-E5E518C80246}" type="datetime1">
              <a:rPr lang="zh-TW" altLang="en-US" smtClean="0"/>
              <a:t>2024/6/25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67F9D17-5B4B-4436-8614-9253B4947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69183D6-E530-4400-A7DB-1DEB8B9B6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C827B-53DF-4358-A7CD-466C67A9FC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568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coolors.co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213BBA-201F-4865-93CE-60A800F686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760" y="1750432"/>
            <a:ext cx="9540240" cy="238760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+mn-lt"/>
                <a:ea typeface="+mj-ea"/>
              </a:rPr>
              <a:t>研究計畫內容之製表與繪圖</a:t>
            </a:r>
            <a:endParaRPr lang="zh-TW" altLang="en-US" sz="5400" dirty="0">
              <a:solidFill>
                <a:srgbClr val="7030A0"/>
              </a:solidFill>
              <a:latin typeface="+mn-lt"/>
              <a:ea typeface="+mj-ea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EE198E1-AC40-424D-9E18-A9813E5687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27054"/>
            <a:ext cx="9144000" cy="1655762"/>
          </a:xfrm>
        </p:spPr>
        <p:txBody>
          <a:bodyPr/>
          <a:lstStyle/>
          <a:p>
            <a:endParaRPr lang="en-US" altLang="zh-TW" dirty="0">
              <a:latin typeface="+mn-lt"/>
              <a:ea typeface="+mj-ea"/>
            </a:endParaRPr>
          </a:p>
          <a:p>
            <a:r>
              <a:rPr lang="zh-TW" altLang="en-US" dirty="0">
                <a:latin typeface="+mn-lt"/>
                <a:ea typeface="+mj-ea"/>
              </a:rPr>
              <a:t>謝  清  麟</a:t>
            </a:r>
            <a:endParaRPr lang="en-US" altLang="zh-TW" dirty="0">
              <a:latin typeface="+mn-lt"/>
              <a:ea typeface="+mj-ea"/>
            </a:endParaRPr>
          </a:p>
          <a:p>
            <a:r>
              <a:rPr lang="en-US" altLang="zh-TW" dirty="0">
                <a:latin typeface="+mn-lt"/>
                <a:ea typeface="+mj-ea"/>
              </a:rPr>
              <a:t>June 25, 2024</a:t>
            </a:r>
            <a:endParaRPr lang="zh-TW" altLang="en-US" dirty="0">
              <a:latin typeface="+mn-lt"/>
              <a:ea typeface="+mj-ea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FAF9F6B-DF97-4CF5-9DE3-1FCC2B69E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827B-53DF-4358-A7CD-466C67A9FC91}" type="slidenum">
              <a:rPr lang="zh-TW" altLang="en-US" smtClean="0"/>
              <a:t>1</a:t>
            </a:fld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A51DADE-F4BE-47DB-93CE-BD9436E36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049" y="635443"/>
            <a:ext cx="4627418" cy="59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73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EC77372-640E-4451-8A9C-BB46292C9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827B-53DF-4358-A7CD-466C67A9FC91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E0EF3E9-7A3E-4995-A6AC-BB44DACB9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387" y="812800"/>
            <a:ext cx="9325225" cy="4094479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7A8B598E-C6B1-43D6-A9D9-282B9A81B3FB}"/>
              </a:ext>
            </a:extLst>
          </p:cNvPr>
          <p:cNvSpPr txBox="1"/>
          <p:nvPr/>
        </p:nvSpPr>
        <p:spPr>
          <a:xfrm>
            <a:off x="1433387" y="5364480"/>
            <a:ext cx="5700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2000" dirty="0"/>
              <a:t>圖</a:t>
            </a:r>
            <a:r>
              <a:rPr lang="en-US" altLang="zh-TW" sz="2000" dirty="0"/>
              <a:t>2</a:t>
            </a:r>
            <a:r>
              <a:rPr lang="zh-TW" altLang="zh-TW" sz="2000" dirty="0"/>
              <a:t>、最小重要差異值及反應性驗證之研究流程圖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3596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7DB9B2-49C8-BCC2-C99D-DAAEF4ADE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n-lt"/>
                <a:ea typeface="+mj-ea"/>
              </a:rPr>
              <a:t>製作圖式的方法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FC757AC-4ABA-A09A-D863-8CED170DF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+mn-lt"/>
                <a:ea typeface="+mj-ea"/>
              </a:rPr>
              <a:t>找範例參考</a:t>
            </a:r>
            <a:endParaRPr lang="en-US" altLang="zh-TW" dirty="0">
              <a:latin typeface="+mn-lt"/>
              <a:ea typeface="+mj-ea"/>
            </a:endParaRPr>
          </a:p>
          <a:p>
            <a:r>
              <a:rPr lang="zh-TW" altLang="en-US" dirty="0">
                <a:latin typeface="+mn-lt"/>
                <a:ea typeface="+mj-ea"/>
              </a:rPr>
              <a:t>配色</a:t>
            </a:r>
            <a:r>
              <a:rPr lang="en-US" altLang="zh-TW" dirty="0">
                <a:latin typeface="+mn-lt"/>
                <a:ea typeface="+mj-ea"/>
              </a:rPr>
              <a:t>/</a:t>
            </a:r>
            <a:r>
              <a:rPr lang="zh-TW" altLang="en-US" dirty="0">
                <a:latin typeface="+mn-lt"/>
                <a:ea typeface="+mj-ea"/>
              </a:rPr>
              <a:t>協調</a:t>
            </a:r>
            <a:r>
              <a:rPr lang="en-US" altLang="zh-TW" dirty="0">
                <a:latin typeface="+mn-lt"/>
                <a:ea typeface="+mj-ea"/>
              </a:rPr>
              <a:t>: </a:t>
            </a:r>
            <a:r>
              <a:rPr lang="en-US" altLang="zh-TW" dirty="0">
                <a:latin typeface="+mn-lt"/>
                <a:ea typeface="+mj-ea"/>
                <a:hlinkClick r:id="rId2"/>
              </a:rPr>
              <a:t>https://coolors.co/</a:t>
            </a:r>
            <a:endParaRPr lang="en-US" altLang="zh-TW" dirty="0">
              <a:latin typeface="+mn-lt"/>
              <a:ea typeface="+mj-ea"/>
            </a:endParaRPr>
          </a:p>
          <a:p>
            <a:r>
              <a:rPr lang="en-US" altLang="zh-TW" dirty="0">
                <a:latin typeface="+mn-lt"/>
                <a:ea typeface="+mj-ea"/>
              </a:rPr>
              <a:t>Icons: </a:t>
            </a:r>
            <a:r>
              <a:rPr lang="en-US" altLang="zh-TW" dirty="0">
                <a:latin typeface="+mn-lt"/>
                <a:ea typeface="+mj-ea"/>
                <a:hlinkClick r:id="rId3"/>
              </a:rPr>
              <a:t>https://www.flaticon.com/</a:t>
            </a:r>
            <a:endParaRPr lang="en-US" altLang="zh-TW" dirty="0">
              <a:latin typeface="+mn-lt"/>
              <a:ea typeface="+mj-ea"/>
            </a:endParaRPr>
          </a:p>
          <a:p>
            <a:r>
              <a:rPr lang="en-US" altLang="zh-TW" dirty="0">
                <a:latin typeface="+mn-lt"/>
                <a:ea typeface="+mj-ea"/>
              </a:rPr>
              <a:t>PPT </a:t>
            </a:r>
            <a:r>
              <a:rPr lang="zh-TW" altLang="en-US" dirty="0">
                <a:latin typeface="+mn-lt"/>
                <a:ea typeface="+mj-ea"/>
              </a:rPr>
              <a:t>繪圖</a:t>
            </a:r>
            <a:endParaRPr lang="en-US" altLang="zh-TW" dirty="0">
              <a:latin typeface="+mn-lt"/>
              <a:ea typeface="+mj-ea"/>
            </a:endParaRPr>
          </a:p>
          <a:p>
            <a:r>
              <a:rPr lang="zh-TW" altLang="en-US" dirty="0">
                <a:latin typeface="+mn-lt"/>
                <a:ea typeface="+mj-ea"/>
              </a:rPr>
              <a:t>專人</a:t>
            </a:r>
            <a:r>
              <a:rPr lang="en-US" altLang="zh-TW" dirty="0">
                <a:latin typeface="+mn-lt"/>
                <a:ea typeface="+mj-ea"/>
              </a:rPr>
              <a:t>/</a:t>
            </a:r>
            <a:r>
              <a:rPr lang="zh-TW" altLang="en-US" dirty="0">
                <a:latin typeface="+mn-lt"/>
                <a:ea typeface="+mj-ea"/>
              </a:rPr>
              <a:t>專業繪圖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B5853AC-A831-06B5-E39C-114D258A4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827B-53DF-4358-A7CD-466C67A9FC91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3587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CB8CECB-2C91-57DB-C2B5-1B54BEAC9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827B-53DF-4358-A7CD-466C67A9FC91}" type="slidenum">
              <a:rPr lang="zh-TW" altLang="en-US" smtClean="0"/>
              <a:t>12</a:t>
            </a:fld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CC70CE1-7807-811C-804D-780B34D13C0E}"/>
              </a:ext>
            </a:extLst>
          </p:cNvPr>
          <p:cNvSpPr txBox="1"/>
          <p:nvPr/>
        </p:nvSpPr>
        <p:spPr>
          <a:xfrm>
            <a:off x="2535116" y="1997839"/>
            <a:ext cx="7121768" cy="4203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dirty="0"/>
              <a:t>數據視覺化範本 </a:t>
            </a:r>
            <a:r>
              <a:rPr lang="en-US" altLang="zh-TW" dirty="0"/>
              <a:t>/ Data Visualization Templates</a:t>
            </a:r>
          </a:p>
          <a:p>
            <a:pPr algn="ctr">
              <a:lnSpc>
                <a:spcPct val="150000"/>
              </a:lnSpc>
            </a:pPr>
            <a:r>
              <a:rPr lang="zh-TW" altLang="en-US" dirty="0"/>
              <a:t>圖表設計範例 </a:t>
            </a:r>
            <a:r>
              <a:rPr lang="en-US" altLang="zh-TW" dirty="0"/>
              <a:t>/ Chart Design Examples</a:t>
            </a:r>
          </a:p>
          <a:p>
            <a:pPr algn="ctr">
              <a:lnSpc>
                <a:spcPct val="150000"/>
              </a:lnSpc>
            </a:pPr>
            <a:r>
              <a:rPr lang="zh-TW" altLang="en-US" dirty="0"/>
              <a:t>信息圖表範本 </a:t>
            </a:r>
            <a:r>
              <a:rPr lang="en-US" altLang="zh-TW" dirty="0"/>
              <a:t>/ Infographic Templates</a:t>
            </a:r>
          </a:p>
          <a:p>
            <a:pPr algn="ctr">
              <a:lnSpc>
                <a:spcPct val="150000"/>
              </a:lnSpc>
            </a:pPr>
            <a:r>
              <a:rPr lang="zh-TW" altLang="en-US" dirty="0"/>
              <a:t>學術海報設計 </a:t>
            </a:r>
            <a:r>
              <a:rPr lang="en-US" altLang="zh-TW" dirty="0"/>
              <a:t>/ Academic Poster Design</a:t>
            </a:r>
          </a:p>
          <a:p>
            <a:pPr algn="ctr">
              <a:lnSpc>
                <a:spcPct val="150000"/>
              </a:lnSpc>
            </a:pPr>
            <a:r>
              <a:rPr lang="zh-TW" altLang="en-US" dirty="0"/>
              <a:t>研究計畫圖形 </a:t>
            </a:r>
            <a:r>
              <a:rPr lang="en-US" altLang="zh-TW" dirty="0"/>
              <a:t>/ Research Project Graphics</a:t>
            </a:r>
          </a:p>
          <a:p>
            <a:pPr algn="ctr">
              <a:lnSpc>
                <a:spcPct val="150000"/>
              </a:lnSpc>
            </a:pPr>
            <a:r>
              <a:rPr lang="zh-TW" altLang="en-US" dirty="0"/>
              <a:t>統計圖表範例 </a:t>
            </a:r>
            <a:r>
              <a:rPr lang="en-US" altLang="zh-TW" dirty="0"/>
              <a:t>/ Statistical Chart Examples</a:t>
            </a:r>
          </a:p>
          <a:p>
            <a:pPr algn="ctr">
              <a:lnSpc>
                <a:spcPct val="150000"/>
              </a:lnSpc>
            </a:pPr>
            <a:r>
              <a:rPr lang="zh-TW" altLang="en-US" dirty="0"/>
              <a:t>視覺化工具 </a:t>
            </a:r>
            <a:r>
              <a:rPr lang="en-US" altLang="zh-TW" dirty="0"/>
              <a:t>/ Visualization Tools</a:t>
            </a:r>
          </a:p>
          <a:p>
            <a:pPr algn="ctr">
              <a:lnSpc>
                <a:spcPct val="150000"/>
              </a:lnSpc>
            </a:pPr>
            <a:r>
              <a:rPr lang="zh-TW" altLang="en-US" dirty="0"/>
              <a:t>科學研究圖表 </a:t>
            </a:r>
            <a:r>
              <a:rPr lang="en-US" altLang="zh-TW" dirty="0"/>
              <a:t>/ Scientific Research Charts</a:t>
            </a:r>
          </a:p>
          <a:p>
            <a:pPr algn="ctr">
              <a:lnSpc>
                <a:spcPct val="150000"/>
              </a:lnSpc>
            </a:pPr>
            <a:r>
              <a:rPr lang="zh-TW" altLang="en-US" dirty="0"/>
              <a:t>數據分析圖形 </a:t>
            </a:r>
            <a:r>
              <a:rPr lang="en-US" altLang="zh-TW" dirty="0"/>
              <a:t>/ Data Analysis Graphics</a:t>
            </a:r>
          </a:p>
          <a:p>
            <a:pPr algn="ctr">
              <a:lnSpc>
                <a:spcPct val="150000"/>
              </a:lnSpc>
            </a:pPr>
            <a:r>
              <a:rPr lang="zh-TW" altLang="en-US" dirty="0"/>
              <a:t>互動圖表範本 </a:t>
            </a:r>
            <a:r>
              <a:rPr lang="en-US" altLang="zh-TW" dirty="0"/>
              <a:t>/ Interactive Chart Templates</a:t>
            </a:r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67C9F18-37AC-F5DA-8D88-B5C849A092F6}"/>
              </a:ext>
            </a:extLst>
          </p:cNvPr>
          <p:cNvSpPr txBox="1"/>
          <p:nvPr/>
        </p:nvSpPr>
        <p:spPr>
          <a:xfrm>
            <a:off x="3887876" y="884182"/>
            <a:ext cx="60943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/>
              <a:t>搜尋圖示範本 </a:t>
            </a:r>
            <a:r>
              <a:rPr lang="en-US" altLang="zh-TW" sz="3200" dirty="0"/>
              <a:t>keywords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294119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C80E1AC-BD86-4AB7-AD2A-9C4F508BF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827B-53DF-4358-A7CD-466C67A9FC91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2200B54-8AA3-4C37-BDEE-66F1609F3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959" y="609600"/>
            <a:ext cx="8653325" cy="5130251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4157B471-6B08-4EC4-A42C-B029BCF009BD}"/>
              </a:ext>
            </a:extLst>
          </p:cNvPr>
          <p:cNvSpPr txBox="1"/>
          <p:nvPr/>
        </p:nvSpPr>
        <p:spPr>
          <a:xfrm>
            <a:off x="2316311" y="5987018"/>
            <a:ext cx="7559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圖</a:t>
            </a:r>
            <a:r>
              <a:rPr lang="en-US" altLang="zh-TW" dirty="0"/>
              <a:t>1</a:t>
            </a:r>
            <a:r>
              <a:rPr lang="zh-TW" altLang="en-US" dirty="0"/>
              <a:t>、</a:t>
            </a:r>
            <a:r>
              <a:rPr lang="en-US" altLang="zh-TW" dirty="0"/>
              <a:t>Bloom’s taxonomy</a:t>
            </a:r>
            <a:r>
              <a:rPr lang="zh-TW" altLang="en-US" dirty="0"/>
              <a:t>之學習層級、學習目標以及輿論文閱讀之應用對照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D8D00DE-AD48-4FD0-8B8E-71B2671EAB5D}"/>
              </a:ext>
            </a:extLst>
          </p:cNvPr>
          <p:cNvSpPr txBox="1"/>
          <p:nvPr/>
        </p:nvSpPr>
        <p:spPr>
          <a:xfrm>
            <a:off x="274320" y="209788"/>
            <a:ext cx="7454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b="1" dirty="0"/>
              <a:t>計畫名稱：</a:t>
            </a:r>
            <a:r>
              <a:rPr lang="en-US" altLang="zh-TW" dirty="0"/>
              <a:t>ChatGPT</a:t>
            </a:r>
            <a:r>
              <a:rPr lang="zh-TW" altLang="zh-TW" dirty="0"/>
              <a:t>輔助教學對職能治療大學生英文期刊論文閱讀之效能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1513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BEAE92E-2521-422E-9F4C-8DDA4917A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827B-53DF-4358-A7CD-466C67A9FC91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62EC0D2-9C0E-4002-BBBA-C43F9C275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106" y="133592"/>
            <a:ext cx="9078895" cy="651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71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2D49413-0EE5-445E-8A4A-30ADA5E39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827B-53DF-4358-A7CD-466C67A9FC91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C2CDA65-25FB-423B-B37E-A5890C49E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277476"/>
            <a:ext cx="10316606" cy="63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46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7AF04D-42FA-4B4C-90D4-9F2D20BDE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n-lt"/>
                <a:ea typeface="+mj-ea"/>
              </a:rPr>
              <a:t>課程重點彙整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F667CC-EF4E-45D4-9840-61E6A9304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+mn-lt"/>
                <a:ea typeface="+mj-ea"/>
              </a:rPr>
              <a:t>ChatGPT</a:t>
            </a:r>
            <a:r>
              <a:rPr lang="zh-TW" altLang="en-US" dirty="0">
                <a:latin typeface="+mn-lt"/>
                <a:ea typeface="+mj-ea"/>
              </a:rPr>
              <a:t>可快速製作表格</a:t>
            </a:r>
            <a:endParaRPr lang="en-US" altLang="zh-TW" dirty="0">
              <a:latin typeface="+mn-lt"/>
              <a:ea typeface="+mj-ea"/>
            </a:endParaRPr>
          </a:p>
          <a:p>
            <a:r>
              <a:rPr lang="en-US" altLang="zh-TW" dirty="0">
                <a:latin typeface="+mn-lt"/>
                <a:ea typeface="+mj-ea"/>
              </a:rPr>
              <a:t>ChatGPT</a:t>
            </a:r>
            <a:r>
              <a:rPr lang="zh-TW" altLang="en-US" dirty="0">
                <a:latin typeface="+mn-lt"/>
                <a:ea typeface="+mj-ea"/>
              </a:rPr>
              <a:t> </a:t>
            </a:r>
            <a:r>
              <a:rPr lang="en-US" altLang="zh-TW" dirty="0">
                <a:latin typeface="+mn-lt"/>
                <a:ea typeface="+mj-ea"/>
              </a:rPr>
              <a:t>plugins </a:t>
            </a:r>
            <a:r>
              <a:rPr lang="zh-TW" altLang="en-US" dirty="0">
                <a:latin typeface="+mn-lt"/>
                <a:ea typeface="+mj-ea"/>
              </a:rPr>
              <a:t>可協助繪圖</a:t>
            </a:r>
            <a:endParaRPr lang="en-US" altLang="zh-TW" dirty="0">
              <a:latin typeface="+mn-lt"/>
              <a:ea typeface="+mj-ea"/>
            </a:endParaRPr>
          </a:p>
          <a:p>
            <a:r>
              <a:rPr lang="zh-TW" altLang="en-US" dirty="0">
                <a:latin typeface="+mn-lt"/>
                <a:ea typeface="+mj-ea"/>
              </a:rPr>
              <a:t>早點準備、必要時找專業人員協助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B6D8F1A-56DF-42F3-8AE6-F1CF6595B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827B-53DF-4358-A7CD-466C67A9FC91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119159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E53F9E-2811-4153-928A-8506703DE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n-lt"/>
                <a:ea typeface="+mj-ea"/>
              </a:rPr>
              <a:t>作業：</a:t>
            </a:r>
            <a:r>
              <a:rPr lang="en-US" altLang="zh-TW" dirty="0">
                <a:latin typeface="+mn-lt"/>
                <a:ea typeface="+mj-ea"/>
              </a:rPr>
              <a:t>ChatGPT</a:t>
            </a:r>
            <a:r>
              <a:rPr lang="zh-TW" altLang="en-US" dirty="0">
                <a:latin typeface="+mn-lt"/>
                <a:ea typeface="+mj-ea"/>
              </a:rPr>
              <a:t>輔助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52749B8-C0F0-4388-AE06-59204C23C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87574"/>
            <a:ext cx="10734675" cy="4351338"/>
          </a:xfrm>
        </p:spPr>
        <p:txBody>
          <a:bodyPr/>
          <a:lstStyle/>
          <a:p>
            <a:r>
              <a:rPr lang="zh-TW" altLang="en-US" dirty="0">
                <a:latin typeface="+mn-lt"/>
                <a:ea typeface="+mj-ea"/>
              </a:rPr>
              <a:t>釐清本日課程重點</a:t>
            </a:r>
            <a:endParaRPr lang="en-US" altLang="zh-TW" dirty="0">
              <a:latin typeface="+mn-lt"/>
              <a:ea typeface="+mj-ea"/>
            </a:endParaRPr>
          </a:p>
          <a:p>
            <a:pPr marL="457200" lvl="1" indent="0">
              <a:buNone/>
            </a:pPr>
            <a:endParaRPr lang="en-US" altLang="zh-TW" dirty="0">
              <a:latin typeface="+mn-lt"/>
              <a:ea typeface="+mj-ea"/>
            </a:endParaRPr>
          </a:p>
          <a:p>
            <a:r>
              <a:rPr lang="zh-TW" altLang="en-US" dirty="0">
                <a:latin typeface="+mn-lt"/>
                <a:ea typeface="+mj-ea"/>
              </a:rPr>
              <a:t>以 </a:t>
            </a:r>
            <a:r>
              <a:rPr lang="en-US" altLang="zh-TW" dirty="0">
                <a:latin typeface="+mn-lt"/>
                <a:ea typeface="+mj-ea"/>
              </a:rPr>
              <a:t>ChatGPT</a:t>
            </a:r>
            <a:r>
              <a:rPr lang="zh-TW" altLang="en-US" dirty="0">
                <a:latin typeface="+mn-lt"/>
                <a:ea typeface="+mj-ea"/>
              </a:rPr>
              <a:t> 協助製作表格－如評估工具之特質或心理計量特性比較</a:t>
            </a:r>
            <a:endParaRPr lang="en-US" altLang="zh-TW" dirty="0">
              <a:latin typeface="+mn-lt"/>
              <a:ea typeface="+mj-ea"/>
            </a:endParaRPr>
          </a:p>
          <a:p>
            <a:pPr lvl="1"/>
            <a:r>
              <a:rPr lang="zh-TW" altLang="en-US" dirty="0">
                <a:latin typeface="+mn-lt"/>
                <a:ea typeface="+mj-ea"/>
              </a:rPr>
              <a:t>不同理論</a:t>
            </a:r>
            <a:r>
              <a:rPr lang="en-US" altLang="zh-TW" dirty="0">
                <a:latin typeface="+mn-lt"/>
                <a:ea typeface="+mj-ea"/>
              </a:rPr>
              <a:t>/</a:t>
            </a:r>
            <a:r>
              <a:rPr lang="zh-TW" altLang="en-US" dirty="0">
                <a:latin typeface="+mn-lt"/>
                <a:ea typeface="+mj-ea"/>
              </a:rPr>
              <a:t>介入模式比較</a:t>
            </a:r>
            <a:endParaRPr lang="en-US" altLang="zh-TW" dirty="0">
              <a:latin typeface="+mn-lt"/>
              <a:ea typeface="+mj-ea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3BE3A84-7EF6-4FA6-B74A-288021ECB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827B-53DF-4358-A7CD-466C67A9FC91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096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A3AB2E-1602-46EE-BB09-ADE779D76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n-lt"/>
                <a:ea typeface="+mj-ea"/>
              </a:rPr>
              <a:t>Q</a:t>
            </a:r>
            <a:r>
              <a:rPr lang="zh-TW" altLang="en-US" dirty="0">
                <a:latin typeface="+mn-lt"/>
                <a:ea typeface="+mj-ea"/>
              </a:rPr>
              <a:t> </a:t>
            </a:r>
            <a:r>
              <a:rPr lang="en-US" altLang="zh-TW" dirty="0">
                <a:latin typeface="+mn-lt"/>
                <a:ea typeface="+mj-ea"/>
              </a:rPr>
              <a:t>&amp; A</a:t>
            </a:r>
            <a:endParaRPr lang="zh-TW" altLang="en-US" dirty="0">
              <a:latin typeface="+mn-lt"/>
              <a:ea typeface="+mj-ea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271A7E4-DC77-4D58-9DE4-65C956F0C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053F1B5-AC61-4772-9AAA-E22AFBC57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827B-53DF-4358-A7CD-466C67A9FC91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4538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14D8B0-F94B-4307-BF65-1987E118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+mn-lt"/>
                <a:ea typeface="+mj-ea"/>
              </a:rPr>
              <a:t>大  綱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4CBF08-99C5-4676-9D6A-9CA7FD15F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>
            <a:normAutofit/>
          </a:bodyPr>
          <a:lstStyle/>
          <a:p>
            <a:pPr indent="-396000">
              <a:lnSpc>
                <a:spcPct val="110000"/>
              </a:lnSpc>
            </a:pPr>
            <a:r>
              <a:rPr lang="zh-TW" altLang="en-US" dirty="0">
                <a:latin typeface="+mn-lt"/>
                <a:ea typeface="+mj-ea"/>
              </a:rPr>
              <a:t>作業討論</a:t>
            </a:r>
            <a:endParaRPr lang="en-US" altLang="zh-TW" dirty="0">
              <a:latin typeface="+mn-lt"/>
              <a:ea typeface="+mj-ea"/>
            </a:endParaRPr>
          </a:p>
          <a:p>
            <a:pPr indent="-396000">
              <a:lnSpc>
                <a:spcPct val="110000"/>
              </a:lnSpc>
            </a:pPr>
            <a:r>
              <a:rPr lang="zh-TW" altLang="en-US" dirty="0">
                <a:latin typeface="+mn-lt"/>
                <a:ea typeface="+mj-ea"/>
              </a:rPr>
              <a:t>表格的目的與使用時機</a:t>
            </a:r>
            <a:endParaRPr lang="en-US" altLang="zh-TW" dirty="0">
              <a:latin typeface="+mn-lt"/>
              <a:ea typeface="+mj-ea"/>
            </a:endParaRPr>
          </a:p>
          <a:p>
            <a:pPr lvl="1" indent="-396000">
              <a:lnSpc>
                <a:spcPct val="110000"/>
              </a:lnSpc>
            </a:pPr>
            <a:r>
              <a:rPr lang="zh-TW" altLang="en-US" dirty="0">
                <a:latin typeface="+mn-lt"/>
                <a:ea typeface="+mj-ea"/>
              </a:rPr>
              <a:t>製作重點、如何凸顯價值</a:t>
            </a:r>
          </a:p>
          <a:p>
            <a:pPr indent="-396000">
              <a:lnSpc>
                <a:spcPct val="110000"/>
              </a:lnSpc>
            </a:pPr>
            <a:r>
              <a:rPr lang="zh-TW" altLang="en-US" dirty="0">
                <a:latin typeface="+mn-lt"/>
                <a:ea typeface="+mj-ea"/>
              </a:rPr>
              <a:t>圖的目的與使用時機</a:t>
            </a:r>
            <a:endParaRPr lang="en-US" altLang="zh-TW" dirty="0">
              <a:latin typeface="+mn-lt"/>
              <a:ea typeface="+mj-ea"/>
            </a:endParaRPr>
          </a:p>
          <a:p>
            <a:pPr lvl="1" indent="-396000">
              <a:lnSpc>
                <a:spcPct val="110000"/>
              </a:lnSpc>
            </a:pPr>
            <a:r>
              <a:rPr lang="zh-TW" altLang="en-US" dirty="0">
                <a:latin typeface="+mn-lt"/>
                <a:ea typeface="+mj-ea"/>
              </a:rPr>
              <a:t>製作重點、如何凸顯價值</a:t>
            </a:r>
          </a:p>
          <a:p>
            <a:pPr indent="-396000">
              <a:lnSpc>
                <a:spcPct val="110000"/>
              </a:lnSpc>
            </a:pPr>
            <a:r>
              <a:rPr lang="en-US" altLang="zh-TW" dirty="0">
                <a:latin typeface="+mn-lt"/>
                <a:ea typeface="+mj-ea"/>
              </a:rPr>
              <a:t>ChatGPT</a:t>
            </a:r>
            <a:r>
              <a:rPr lang="zh-TW" altLang="en-US" dirty="0">
                <a:latin typeface="+mn-lt"/>
                <a:ea typeface="+mj-ea"/>
              </a:rPr>
              <a:t>如何協助</a:t>
            </a:r>
            <a:endParaRPr lang="en-US" altLang="zh-TW" dirty="0">
              <a:latin typeface="+mn-lt"/>
              <a:ea typeface="+mj-ea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A07029F-1FB8-4208-9855-AD891A8C3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827B-53DF-4358-A7CD-466C67A9FC9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5939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7C148F-488D-4F22-B820-B590CDEF2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782300" cy="1325563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+mn-lt"/>
                <a:ea typeface="+mj-ea"/>
              </a:rPr>
              <a:t>釐清摘要寫作重點，並以 </a:t>
            </a:r>
            <a:r>
              <a:rPr lang="en-US" altLang="zh-TW" dirty="0">
                <a:latin typeface="+mn-lt"/>
                <a:ea typeface="+mj-ea"/>
              </a:rPr>
              <a:t>ChatGPT </a:t>
            </a:r>
            <a:r>
              <a:rPr lang="zh-TW" altLang="en-US" dirty="0">
                <a:latin typeface="+mn-lt"/>
                <a:ea typeface="+mj-ea"/>
              </a:rPr>
              <a:t>修改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464ABFD-E71B-49BF-8648-DC00FBBB6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+mn-lt"/>
                <a:ea typeface="+mj-ea"/>
              </a:rPr>
              <a:t>上次課程重點</a:t>
            </a:r>
            <a:endParaRPr lang="en-US" altLang="zh-TW" dirty="0">
              <a:latin typeface="+mn-lt"/>
              <a:ea typeface="+mj-ea"/>
            </a:endParaRPr>
          </a:p>
          <a:p>
            <a:pPr lvl="1"/>
            <a:r>
              <a:rPr lang="zh-TW" altLang="en-US" dirty="0">
                <a:latin typeface="+mn-lt"/>
                <a:ea typeface="+mj-ea"/>
              </a:rPr>
              <a:t>釐清摘要之重點</a:t>
            </a:r>
            <a:endParaRPr lang="en-US" altLang="zh-TW" dirty="0">
              <a:latin typeface="+mn-lt"/>
              <a:ea typeface="+mj-ea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確認論文各章節之重點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確認論文各章節之閱讀方式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+mn-lt"/>
                <a:ea typeface="+mj-ea"/>
              </a:rPr>
              <a:t>作業</a:t>
            </a:r>
            <a:endParaRPr lang="en-US" altLang="zh-TW" dirty="0">
              <a:latin typeface="+mn-lt"/>
              <a:ea typeface="+mj-ea"/>
            </a:endParaRPr>
          </a:p>
          <a:p>
            <a:pPr lvl="1"/>
            <a:r>
              <a:rPr lang="zh-TW" altLang="en-US" dirty="0">
                <a:latin typeface="+mn-lt"/>
                <a:ea typeface="+mj-ea"/>
              </a:rPr>
              <a:t>以 </a:t>
            </a:r>
            <a:r>
              <a:rPr lang="en-US" altLang="zh-TW" dirty="0">
                <a:latin typeface="+mn-lt"/>
                <a:ea typeface="+mj-ea"/>
              </a:rPr>
              <a:t>ChatGPT</a:t>
            </a:r>
            <a:r>
              <a:rPr lang="zh-TW" altLang="en-US" dirty="0">
                <a:latin typeface="+mn-lt"/>
                <a:ea typeface="+mj-ea"/>
              </a:rPr>
              <a:t>輔助撰寫「摘要」、彙整明確之論文重點</a:t>
            </a:r>
            <a:endParaRPr lang="en-US" altLang="zh-TW" dirty="0">
              <a:latin typeface="+mn-lt"/>
              <a:ea typeface="+mj-ea"/>
            </a:endParaRPr>
          </a:p>
          <a:p>
            <a:pPr lvl="1"/>
            <a:r>
              <a:rPr lang="zh-TW" altLang="en-US" dirty="0">
                <a:latin typeface="+mn-lt"/>
                <a:ea typeface="+mj-ea"/>
              </a:rPr>
              <a:t>以 </a:t>
            </a:r>
            <a:r>
              <a:rPr lang="en-US" altLang="zh-TW" dirty="0">
                <a:latin typeface="+mn-lt"/>
                <a:ea typeface="+mj-ea"/>
              </a:rPr>
              <a:t>ChatGPT</a:t>
            </a:r>
            <a:r>
              <a:rPr lang="zh-TW" altLang="en-US" dirty="0">
                <a:latin typeface="+mn-lt"/>
                <a:ea typeface="+mj-ea"/>
              </a:rPr>
              <a:t>輔助閱讀、甚至論文</a:t>
            </a:r>
            <a:endParaRPr lang="en-US" altLang="zh-TW" dirty="0">
              <a:latin typeface="+mn-lt"/>
              <a:ea typeface="+mj-ea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19D672F-F114-4481-A8BB-6554E63B0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827B-53DF-4358-A7CD-466C67A9FC9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2812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98CDAF3-23FC-C8F2-6D00-CEA1FFBD2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827B-53DF-4358-A7CD-466C67A9FC91}" type="slidenum">
              <a:rPr lang="zh-TW" altLang="en-US" smtClean="0"/>
              <a:t>4</a:t>
            </a:fld>
            <a:endParaRPr lang="zh-TW" altLang="en-US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251B8F6A-8D82-E17F-E918-17A06977DA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057433"/>
              </p:ext>
            </p:extLst>
          </p:nvPr>
        </p:nvGraphicFramePr>
        <p:xfrm>
          <a:off x="1398395" y="702763"/>
          <a:ext cx="9395209" cy="567785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199390">
                  <a:extLst>
                    <a:ext uri="{9D8B030D-6E8A-4147-A177-3AD203B41FA5}">
                      <a16:colId xmlns:a16="http://schemas.microsoft.com/office/drawing/2014/main" val="3321899990"/>
                    </a:ext>
                  </a:extLst>
                </a:gridCol>
                <a:gridCol w="4005657">
                  <a:extLst>
                    <a:ext uri="{9D8B030D-6E8A-4147-A177-3AD203B41FA5}">
                      <a16:colId xmlns:a16="http://schemas.microsoft.com/office/drawing/2014/main" val="1142484295"/>
                    </a:ext>
                  </a:extLst>
                </a:gridCol>
                <a:gridCol w="4190162">
                  <a:extLst>
                    <a:ext uri="{9D8B030D-6E8A-4147-A177-3AD203B41FA5}">
                      <a16:colId xmlns:a16="http://schemas.microsoft.com/office/drawing/2014/main" val="2459480700"/>
                    </a:ext>
                  </a:extLst>
                </a:gridCol>
              </a:tblGrid>
              <a:tr h="514724">
                <a:tc>
                  <a:txBody>
                    <a:bodyPr/>
                    <a:lstStyle/>
                    <a:p>
                      <a:r>
                        <a:rPr lang="zh-TW" sz="1600" kern="0" dirty="0">
                          <a:effectLst/>
                        </a:rPr>
                        <a:t>特性</a:t>
                      </a:r>
                      <a:r>
                        <a:rPr lang="en-US" sz="1600" kern="0" dirty="0">
                          <a:effectLst/>
                        </a:rPr>
                        <a:t>/</a:t>
                      </a:r>
                      <a:r>
                        <a:rPr lang="zh-TW" sz="1600" kern="0" dirty="0">
                          <a:effectLst/>
                        </a:rPr>
                        <a:t>價值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720" marR="16720" marT="0" marB="0" anchor="ctr"/>
                </a:tc>
                <a:tc>
                  <a:txBody>
                    <a:bodyPr/>
                    <a:lstStyle/>
                    <a:p>
                      <a:r>
                        <a:rPr lang="zh-TW" sz="1600" kern="0">
                          <a:effectLst/>
                        </a:rPr>
                        <a:t>圖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720" marR="16720" marT="0" marB="0" anchor="ctr"/>
                </a:tc>
                <a:tc>
                  <a:txBody>
                    <a:bodyPr/>
                    <a:lstStyle/>
                    <a:p>
                      <a:r>
                        <a:rPr lang="zh-TW" sz="1600" kern="0" dirty="0">
                          <a:effectLst/>
                        </a:rPr>
                        <a:t>表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720" marR="16720" marT="0" marB="0" anchor="ctr"/>
                </a:tc>
                <a:extLst>
                  <a:ext uri="{0D108BD9-81ED-4DB2-BD59-A6C34878D82A}">
                    <a16:rowId xmlns:a16="http://schemas.microsoft.com/office/drawing/2014/main" val="1910175451"/>
                  </a:ext>
                </a:extLst>
              </a:tr>
              <a:tr h="514724">
                <a:tc>
                  <a:txBody>
                    <a:bodyPr/>
                    <a:lstStyle/>
                    <a:p>
                      <a:r>
                        <a:rPr lang="zh-TW" sz="1600" kern="0">
                          <a:effectLst/>
                        </a:rPr>
                        <a:t>目的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720" marR="16720" marT="0" marB="0" anchor="ctr"/>
                </a:tc>
                <a:tc>
                  <a:txBody>
                    <a:bodyPr/>
                    <a:lstStyle/>
                    <a:p>
                      <a:r>
                        <a:rPr lang="zh-TW" sz="1600" kern="0" dirty="0">
                          <a:effectLst/>
                        </a:rPr>
                        <a:t>以視覺化方式展示數據趨勢、關係或模式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720" marR="16720" marT="0" marB="0" anchor="ctr"/>
                </a:tc>
                <a:tc>
                  <a:txBody>
                    <a:bodyPr/>
                    <a:lstStyle/>
                    <a:p>
                      <a:r>
                        <a:rPr lang="zh-TW" sz="1600" kern="0" dirty="0">
                          <a:effectLst/>
                        </a:rPr>
                        <a:t>組織</a:t>
                      </a:r>
                      <a:r>
                        <a:rPr lang="zh-TW" altLang="en-US" sz="1600" kern="0" dirty="0">
                          <a:effectLst/>
                        </a:rPr>
                        <a:t>與</a:t>
                      </a:r>
                      <a:r>
                        <a:rPr lang="zh-TW" sz="1600" kern="0" dirty="0">
                          <a:effectLst/>
                        </a:rPr>
                        <a:t>呈現數據或比較</a:t>
                      </a:r>
                      <a:r>
                        <a:rPr lang="zh-TW" altLang="en-US" sz="1600" kern="0" dirty="0">
                          <a:effectLst/>
                        </a:rPr>
                        <a:t>特點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720" marR="16720" marT="0" marB="0" anchor="ctr"/>
                </a:tc>
                <a:extLst>
                  <a:ext uri="{0D108BD9-81ED-4DB2-BD59-A6C34878D82A}">
                    <a16:rowId xmlns:a16="http://schemas.microsoft.com/office/drawing/2014/main" val="110757200"/>
                  </a:ext>
                </a:extLst>
              </a:tr>
              <a:tr h="1018012">
                <a:tc>
                  <a:txBody>
                    <a:bodyPr/>
                    <a:lstStyle/>
                    <a:p>
                      <a:r>
                        <a:rPr lang="zh-TW" sz="1600" kern="0" dirty="0">
                          <a:effectLst/>
                        </a:rPr>
                        <a:t>優點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720" marR="1672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kern="0" dirty="0">
                          <a:effectLst/>
                        </a:rPr>
                        <a:t>1. </a:t>
                      </a:r>
                      <a:r>
                        <a:rPr lang="zh-TW" sz="1600" kern="0" dirty="0">
                          <a:effectLst/>
                        </a:rPr>
                        <a:t>直觀易懂，快速傳達信息</a:t>
                      </a:r>
                      <a:endParaRPr lang="zh-TW" sz="1600" kern="100" dirty="0">
                        <a:effectLst/>
                      </a:endParaRPr>
                    </a:p>
                    <a:p>
                      <a:r>
                        <a:rPr lang="en-US" sz="1600" kern="0" dirty="0">
                          <a:effectLst/>
                        </a:rPr>
                        <a:t>2. </a:t>
                      </a:r>
                      <a:r>
                        <a:rPr lang="zh-TW" sz="1600" kern="0" dirty="0">
                          <a:effectLst/>
                        </a:rPr>
                        <a:t>適合展示數據之間的關係和趨勢</a:t>
                      </a:r>
                      <a:endParaRPr lang="zh-TW" sz="1600" kern="100" dirty="0">
                        <a:effectLst/>
                      </a:endParaRPr>
                    </a:p>
                    <a:p>
                      <a:r>
                        <a:rPr lang="en-US" sz="1600" kern="0" dirty="0">
                          <a:effectLst/>
                        </a:rPr>
                        <a:t>3. </a:t>
                      </a:r>
                      <a:r>
                        <a:rPr lang="zh-TW" sz="1600" kern="0" dirty="0">
                          <a:effectLst/>
                        </a:rPr>
                        <a:t>增加吸引力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720" marR="1672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kern="0" dirty="0">
                          <a:effectLst/>
                        </a:rPr>
                        <a:t>1. </a:t>
                      </a:r>
                      <a:r>
                        <a:rPr lang="zh-TW" sz="1600" kern="0" dirty="0">
                          <a:effectLst/>
                        </a:rPr>
                        <a:t>提供具體數據，</a:t>
                      </a:r>
                      <a:r>
                        <a:rPr lang="zh-TW" altLang="en-US" sz="1600" kern="0" dirty="0">
                          <a:effectLst/>
                        </a:rPr>
                        <a:t>以</a:t>
                      </a:r>
                      <a:r>
                        <a:rPr lang="zh-TW" sz="1600" kern="0" dirty="0">
                          <a:effectLst/>
                        </a:rPr>
                        <a:t>精確分析</a:t>
                      </a:r>
                      <a:r>
                        <a:rPr lang="en-US" altLang="zh-TW" sz="1600" kern="0" dirty="0">
                          <a:effectLst/>
                        </a:rPr>
                        <a:t>/</a:t>
                      </a:r>
                      <a:r>
                        <a:rPr lang="zh-TW" altLang="en-US" sz="1600" kern="0" dirty="0">
                          <a:effectLst/>
                        </a:rPr>
                        <a:t>比較</a:t>
                      </a:r>
                      <a:endParaRPr lang="zh-TW" sz="1600" kern="100" dirty="0">
                        <a:effectLst/>
                      </a:endParaRPr>
                    </a:p>
                    <a:p>
                      <a:r>
                        <a:rPr lang="en-US" sz="1600" kern="0" dirty="0">
                          <a:effectLst/>
                        </a:rPr>
                        <a:t>2. </a:t>
                      </a:r>
                      <a:r>
                        <a:rPr lang="zh-TW" sz="1600" kern="0" dirty="0">
                          <a:effectLst/>
                        </a:rPr>
                        <a:t>容易進行數據的直接比較</a:t>
                      </a:r>
                      <a:endParaRPr lang="zh-TW" sz="1600" kern="100" dirty="0">
                        <a:effectLst/>
                      </a:endParaRPr>
                    </a:p>
                    <a:p>
                      <a:r>
                        <a:rPr lang="en-US" sz="1600" kern="0" dirty="0">
                          <a:effectLst/>
                        </a:rPr>
                        <a:t>3. </a:t>
                      </a:r>
                      <a:r>
                        <a:rPr lang="zh-TW" sz="1600" kern="0" dirty="0">
                          <a:effectLst/>
                        </a:rPr>
                        <a:t>結構清晰，適合呈現複雜數據</a:t>
                      </a:r>
                      <a:r>
                        <a:rPr lang="en-US" altLang="zh-TW" sz="1600" kern="0" dirty="0">
                          <a:effectLst/>
                        </a:rPr>
                        <a:t>/</a:t>
                      </a:r>
                      <a:r>
                        <a:rPr lang="zh-TW" altLang="en-US" sz="1600" kern="0" dirty="0">
                          <a:effectLst/>
                        </a:rPr>
                        <a:t>特質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720" marR="16720" marT="0" marB="0" anchor="ctr"/>
                </a:tc>
                <a:extLst>
                  <a:ext uri="{0D108BD9-81ED-4DB2-BD59-A6C34878D82A}">
                    <a16:rowId xmlns:a16="http://schemas.microsoft.com/office/drawing/2014/main" val="2461106741"/>
                  </a:ext>
                </a:extLst>
              </a:tr>
              <a:tr h="1098080">
                <a:tc>
                  <a:txBody>
                    <a:bodyPr/>
                    <a:lstStyle/>
                    <a:p>
                      <a:r>
                        <a:rPr lang="zh-TW" sz="1600" kern="0">
                          <a:effectLst/>
                        </a:rPr>
                        <a:t>適用情境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720" marR="1672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b="1" kern="0" dirty="0">
                          <a:solidFill>
                            <a:srgbClr val="FF0000"/>
                          </a:solidFill>
                          <a:effectLst/>
                        </a:rPr>
                        <a:t>1. </a:t>
                      </a:r>
                      <a:r>
                        <a:rPr lang="zh-TW" altLang="en-US" sz="1600" b="1" kern="0" dirty="0">
                          <a:solidFill>
                            <a:srgbClr val="FF0000"/>
                          </a:solidFill>
                          <a:effectLst/>
                        </a:rPr>
                        <a:t>呈現研究流程</a:t>
                      </a:r>
                      <a:endParaRPr lang="en-US" sz="1600" b="1" kern="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r>
                        <a:rPr lang="en-US" altLang="zh-TW" sz="1600" b="1" kern="0" dirty="0">
                          <a:solidFill>
                            <a:srgbClr val="FF0000"/>
                          </a:solidFill>
                          <a:effectLst/>
                        </a:rPr>
                        <a:t>2.</a:t>
                      </a:r>
                      <a:r>
                        <a:rPr lang="zh-TW" altLang="en-US" sz="1600" b="1" kern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zh-TW" sz="1600" b="1" kern="0" dirty="0">
                          <a:solidFill>
                            <a:srgbClr val="FF0000"/>
                          </a:solidFill>
                          <a:effectLst/>
                        </a:rPr>
                        <a:t>展示變</a:t>
                      </a:r>
                      <a:r>
                        <a:rPr lang="zh-TW" altLang="en-US" sz="1600" b="1" kern="0" dirty="0">
                          <a:solidFill>
                            <a:srgbClr val="FF0000"/>
                          </a:solidFill>
                          <a:effectLst/>
                        </a:rPr>
                        <a:t>項</a:t>
                      </a:r>
                      <a:r>
                        <a:rPr lang="zh-TW" sz="1600" b="1" kern="0" dirty="0">
                          <a:solidFill>
                            <a:srgbClr val="FF0000"/>
                          </a:solidFill>
                          <a:effectLst/>
                        </a:rPr>
                        <a:t>之間的關係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r>
                        <a:rPr lang="en-US" altLang="zh-TW" sz="1600" b="1" kern="0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r>
                        <a:rPr lang="en-US" sz="1600" b="1" kern="0" dirty="0">
                          <a:solidFill>
                            <a:srgbClr val="FF0000"/>
                          </a:solidFill>
                          <a:effectLst/>
                        </a:rPr>
                        <a:t>. </a:t>
                      </a:r>
                      <a:r>
                        <a:rPr lang="zh-TW" altLang="en-US" sz="1600" b="1" kern="0" dirty="0">
                          <a:solidFill>
                            <a:srgbClr val="FF0000"/>
                          </a:solidFill>
                          <a:effectLst/>
                        </a:rPr>
                        <a:t>呈現研究架構或預期機制</a:t>
                      </a:r>
                      <a:endParaRPr lang="en-US" sz="1600" b="1" kern="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r>
                        <a:rPr lang="en-US" altLang="zh-TW" sz="1600" kern="0" dirty="0">
                          <a:effectLst/>
                        </a:rPr>
                        <a:t>4.</a:t>
                      </a:r>
                      <a:r>
                        <a:rPr lang="zh-TW" altLang="en-US" sz="1600" kern="0" dirty="0">
                          <a:effectLst/>
                        </a:rPr>
                        <a:t> </a:t>
                      </a:r>
                      <a:r>
                        <a:rPr lang="zh-TW" sz="1600" kern="0" dirty="0">
                          <a:effectLst/>
                        </a:rPr>
                        <a:t>描述數據隨時間的變化</a:t>
                      </a:r>
                      <a:endParaRPr lang="zh-TW" sz="1600" kern="100" dirty="0">
                        <a:effectLst/>
                      </a:endParaRPr>
                    </a:p>
                    <a:p>
                      <a:r>
                        <a:rPr lang="en-US" altLang="zh-TW" sz="1600" kern="0" dirty="0">
                          <a:effectLst/>
                        </a:rPr>
                        <a:t>5</a:t>
                      </a:r>
                      <a:r>
                        <a:rPr lang="en-US" sz="1600" kern="0" dirty="0">
                          <a:effectLst/>
                        </a:rPr>
                        <a:t>. </a:t>
                      </a:r>
                      <a:r>
                        <a:rPr lang="zh-TW" sz="1600" kern="0" dirty="0">
                          <a:effectLst/>
                        </a:rPr>
                        <a:t>比較不同群體間的差異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720" marR="16720" marT="0" marB="0" anchor="ctr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zh-TW" altLang="en-US" sz="1600" kern="0" dirty="0">
                          <a:effectLst/>
                        </a:rPr>
                        <a:t>彙整</a:t>
                      </a:r>
                      <a:r>
                        <a:rPr lang="en-US" altLang="zh-TW" sz="1600" kern="0" dirty="0">
                          <a:effectLst/>
                        </a:rPr>
                        <a:t>/</a:t>
                      </a:r>
                      <a:r>
                        <a:rPr lang="zh-TW" altLang="en-US" sz="1600" kern="0" dirty="0">
                          <a:effectLst/>
                        </a:rPr>
                        <a:t>比較文獻特點</a:t>
                      </a:r>
                      <a:endParaRPr lang="en-US" altLang="zh-TW" sz="1600" kern="0" dirty="0">
                        <a:effectLst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zh-TW" sz="1600" kern="0" dirty="0">
                          <a:effectLst/>
                        </a:rPr>
                        <a:t>需要呈現大量</a:t>
                      </a:r>
                      <a:r>
                        <a:rPr lang="en-US" altLang="zh-TW" sz="1600" kern="0" dirty="0">
                          <a:effectLst/>
                        </a:rPr>
                        <a:t>/</a:t>
                      </a:r>
                      <a:r>
                        <a:rPr lang="zh-TW" altLang="en-US" sz="1600" kern="0" dirty="0">
                          <a:effectLst/>
                        </a:rPr>
                        <a:t>明確</a:t>
                      </a:r>
                      <a:r>
                        <a:rPr lang="zh-TW" sz="1600" kern="0" dirty="0">
                          <a:effectLst/>
                        </a:rPr>
                        <a:t>數據或</a:t>
                      </a:r>
                      <a:r>
                        <a:rPr lang="zh-TW" altLang="en-US" sz="1600" kern="0" dirty="0">
                          <a:effectLst/>
                        </a:rPr>
                        <a:t>特質</a:t>
                      </a:r>
                      <a:endParaRPr lang="en-US" altLang="zh-TW" sz="1600" kern="0" dirty="0">
                        <a:effectLst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zh-TW" altLang="en-US" sz="1600" kern="0" dirty="0">
                          <a:effectLst/>
                        </a:rPr>
                        <a:t>需要凸顯的內容</a:t>
                      </a:r>
                      <a:endParaRPr lang="zh-TW" sz="1600" kern="100" dirty="0">
                        <a:effectLst/>
                      </a:endParaRPr>
                    </a:p>
                  </a:txBody>
                  <a:tcPr marL="16720" marR="16720" marT="0" marB="0" anchor="ctr"/>
                </a:tc>
                <a:extLst>
                  <a:ext uri="{0D108BD9-81ED-4DB2-BD59-A6C34878D82A}">
                    <a16:rowId xmlns:a16="http://schemas.microsoft.com/office/drawing/2014/main" val="472952437"/>
                  </a:ext>
                </a:extLst>
              </a:tr>
              <a:tr h="878462">
                <a:tc>
                  <a:txBody>
                    <a:bodyPr/>
                    <a:lstStyle/>
                    <a:p>
                      <a:r>
                        <a:rPr lang="zh-TW" sz="1600" kern="0">
                          <a:effectLst/>
                        </a:rPr>
                        <a:t>挑戰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720" marR="1672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kern="0" dirty="0">
                          <a:effectLst/>
                        </a:rPr>
                        <a:t>1. </a:t>
                      </a:r>
                      <a:r>
                        <a:rPr lang="zh-TW" sz="1600" kern="0" dirty="0">
                          <a:effectLst/>
                        </a:rPr>
                        <a:t>複雜的圖形可能難以解讀</a:t>
                      </a:r>
                      <a:endParaRPr lang="zh-TW" sz="1600" kern="100" dirty="0">
                        <a:effectLst/>
                      </a:endParaRPr>
                    </a:p>
                    <a:p>
                      <a:r>
                        <a:rPr lang="en-US" sz="1600" kern="0" dirty="0">
                          <a:effectLst/>
                        </a:rPr>
                        <a:t>2. </a:t>
                      </a:r>
                      <a:r>
                        <a:rPr lang="zh-TW" sz="1600" kern="0" dirty="0">
                          <a:effectLst/>
                        </a:rPr>
                        <a:t>不當的圖形可能導致誤解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720" marR="1672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kern="0" dirty="0">
                          <a:effectLst/>
                        </a:rPr>
                        <a:t>1. </a:t>
                      </a:r>
                      <a:r>
                        <a:rPr lang="zh-TW" sz="1600" kern="0" dirty="0">
                          <a:effectLst/>
                        </a:rPr>
                        <a:t>過多的細節可能令讀者感到難以消化</a:t>
                      </a:r>
                      <a:endParaRPr lang="zh-TW" sz="1600" kern="100" dirty="0">
                        <a:effectLst/>
                      </a:endParaRPr>
                    </a:p>
                    <a:p>
                      <a:r>
                        <a:rPr lang="en-US" sz="1600" kern="0" dirty="0">
                          <a:effectLst/>
                        </a:rPr>
                        <a:t>2. </a:t>
                      </a:r>
                      <a:r>
                        <a:rPr lang="zh-TW" sz="1600" kern="0" dirty="0">
                          <a:effectLst/>
                        </a:rPr>
                        <a:t>缺乏視覺吸引力，可能不易吸引讀者注意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720" marR="16720" marT="0" marB="0" anchor="ctr"/>
                </a:tc>
                <a:extLst>
                  <a:ext uri="{0D108BD9-81ED-4DB2-BD59-A6C34878D82A}">
                    <a16:rowId xmlns:a16="http://schemas.microsoft.com/office/drawing/2014/main" val="973055595"/>
                  </a:ext>
                </a:extLst>
              </a:tr>
              <a:tr h="514724">
                <a:tc>
                  <a:txBody>
                    <a:bodyPr/>
                    <a:lstStyle/>
                    <a:p>
                      <a:r>
                        <a:rPr lang="zh-TW" sz="1600" kern="0">
                          <a:effectLst/>
                        </a:rPr>
                        <a:t>增強論證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720" marR="16720" marT="0" marB="0" anchor="ctr"/>
                </a:tc>
                <a:tc>
                  <a:txBody>
                    <a:bodyPr/>
                    <a:lstStyle/>
                    <a:p>
                      <a:r>
                        <a:rPr lang="zh-TW" sz="1600" kern="0" dirty="0">
                          <a:effectLst/>
                        </a:rPr>
                        <a:t>通過視覺展示研究結果的有效性或趨勢，增強論點的說服力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720" marR="16720" marT="0" marB="0" anchor="ctr"/>
                </a:tc>
                <a:tc>
                  <a:txBody>
                    <a:bodyPr/>
                    <a:lstStyle/>
                    <a:p>
                      <a:r>
                        <a:rPr lang="zh-TW" sz="1600" kern="0" dirty="0">
                          <a:effectLst/>
                        </a:rPr>
                        <a:t>通過提供具體數據和細節</a:t>
                      </a:r>
                      <a:r>
                        <a:rPr lang="en-US" altLang="zh-TW" sz="1600" kern="0" dirty="0">
                          <a:effectLst/>
                        </a:rPr>
                        <a:t>/</a:t>
                      </a:r>
                      <a:r>
                        <a:rPr lang="zh-TW" altLang="en-US" sz="1600" kern="0" dirty="0">
                          <a:effectLst/>
                        </a:rPr>
                        <a:t>特質</a:t>
                      </a:r>
                      <a:r>
                        <a:rPr lang="zh-TW" sz="1600" kern="0" dirty="0">
                          <a:effectLst/>
                        </a:rPr>
                        <a:t>支持，增加論點的可靠性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720" marR="16720" marT="0" marB="0" anchor="ctr"/>
                </a:tc>
                <a:extLst>
                  <a:ext uri="{0D108BD9-81ED-4DB2-BD59-A6C34878D82A}">
                    <a16:rowId xmlns:a16="http://schemas.microsoft.com/office/drawing/2014/main" val="4178315073"/>
                  </a:ext>
                </a:extLst>
              </a:tr>
              <a:tr h="1018012">
                <a:tc>
                  <a:txBody>
                    <a:bodyPr/>
                    <a:lstStyle/>
                    <a:p>
                      <a:r>
                        <a:rPr lang="zh-TW" sz="1600" kern="0">
                          <a:effectLst/>
                        </a:rPr>
                        <a:t>設計考量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720" marR="1672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kern="0" dirty="0">
                          <a:effectLst/>
                        </a:rPr>
                        <a:t>1. </a:t>
                      </a:r>
                      <a:r>
                        <a:rPr lang="zh-TW" sz="1600" kern="0" dirty="0">
                          <a:effectLst/>
                        </a:rPr>
                        <a:t>選擇適合數據類型的圖形</a:t>
                      </a:r>
                      <a:endParaRPr lang="zh-TW" sz="1600" kern="100" dirty="0">
                        <a:effectLst/>
                      </a:endParaRPr>
                    </a:p>
                    <a:p>
                      <a:r>
                        <a:rPr lang="en-US" sz="1600" kern="0" dirty="0">
                          <a:effectLst/>
                        </a:rPr>
                        <a:t>2. </a:t>
                      </a:r>
                      <a:r>
                        <a:rPr lang="zh-TW" sz="1600" kern="0" dirty="0">
                          <a:effectLst/>
                        </a:rPr>
                        <a:t>確保圖形清晰、簡潔，避免過度裝飾</a:t>
                      </a:r>
                      <a:endParaRPr lang="zh-TW" sz="1600" kern="100" dirty="0">
                        <a:effectLst/>
                      </a:endParaRPr>
                    </a:p>
                    <a:p>
                      <a:r>
                        <a:rPr lang="en-US" sz="1600" kern="0" dirty="0">
                          <a:effectLst/>
                        </a:rPr>
                        <a:t>3. </a:t>
                      </a:r>
                      <a:r>
                        <a:rPr lang="zh-TW" sz="1600" kern="0" dirty="0">
                          <a:effectLst/>
                        </a:rPr>
                        <a:t>標題</a:t>
                      </a:r>
                      <a:r>
                        <a:rPr lang="zh-TW" altLang="en-US" sz="1600" kern="0" dirty="0">
                          <a:effectLst/>
                        </a:rPr>
                        <a:t>與</a:t>
                      </a:r>
                      <a:r>
                        <a:rPr lang="zh-TW" sz="1600" kern="0" dirty="0">
                          <a:effectLst/>
                        </a:rPr>
                        <a:t>軸應清晰標示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720" marR="1672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kern="0" dirty="0">
                          <a:effectLst/>
                        </a:rPr>
                        <a:t>1. </a:t>
                      </a:r>
                      <a:r>
                        <a:rPr lang="zh-TW" sz="1600" kern="0" dirty="0">
                          <a:effectLst/>
                        </a:rPr>
                        <a:t>表格應有清晰的標題</a:t>
                      </a:r>
                      <a:r>
                        <a:rPr lang="zh-TW" altLang="en-US" sz="1600" kern="0" dirty="0">
                          <a:effectLst/>
                        </a:rPr>
                        <a:t>與欄位名稱</a:t>
                      </a:r>
                      <a:endParaRPr lang="zh-TW" sz="1600" kern="100" dirty="0">
                        <a:effectLst/>
                      </a:endParaRPr>
                    </a:p>
                    <a:p>
                      <a:r>
                        <a:rPr lang="en-US" sz="1600" kern="0" dirty="0">
                          <a:effectLst/>
                        </a:rPr>
                        <a:t>2. </a:t>
                      </a:r>
                      <a:r>
                        <a:rPr lang="zh-TW" sz="1600" kern="0" dirty="0">
                          <a:effectLst/>
                        </a:rPr>
                        <a:t>數據應整齊排列，便於閱讀</a:t>
                      </a:r>
                      <a:endParaRPr lang="zh-TW" sz="1600" kern="100" dirty="0">
                        <a:effectLst/>
                      </a:endParaRPr>
                    </a:p>
                    <a:p>
                      <a:r>
                        <a:rPr lang="en-US" sz="1600" kern="0" dirty="0">
                          <a:effectLst/>
                        </a:rPr>
                        <a:t>3. </a:t>
                      </a:r>
                      <a:r>
                        <a:rPr lang="zh-TW" sz="1600" kern="0" dirty="0">
                          <a:effectLst/>
                        </a:rPr>
                        <a:t>適當使用分隔線和空白，增加可讀性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720" marR="16720" marT="0" marB="0" anchor="ctr"/>
                </a:tc>
                <a:extLst>
                  <a:ext uri="{0D108BD9-81ED-4DB2-BD59-A6C34878D82A}">
                    <a16:rowId xmlns:a16="http://schemas.microsoft.com/office/drawing/2014/main" val="2222270854"/>
                  </a:ext>
                </a:extLst>
              </a:tr>
            </a:tbl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:a16="http://schemas.microsoft.com/office/drawing/2014/main" id="{D67AE78F-8393-8780-0463-D4D6D8CB7F2A}"/>
              </a:ext>
            </a:extLst>
          </p:cNvPr>
          <p:cNvSpPr txBox="1"/>
          <p:nvPr/>
        </p:nvSpPr>
        <p:spPr>
          <a:xfrm>
            <a:off x="4223714" y="152994"/>
            <a:ext cx="60943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2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圖與表之特質與價值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D759C13-4716-48D7-964C-A58C86C7250C}"/>
              </a:ext>
            </a:extLst>
          </p:cNvPr>
          <p:cNvSpPr txBox="1"/>
          <p:nvPr/>
        </p:nvSpPr>
        <p:spPr>
          <a:xfrm>
            <a:off x="4402733" y="6380621"/>
            <a:ext cx="3914854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2800" dirty="0"/>
              <a:t>美編</a:t>
            </a:r>
            <a:r>
              <a:rPr lang="en-US" altLang="zh-TW" sz="2800" dirty="0"/>
              <a:t>/</a:t>
            </a:r>
            <a:r>
              <a:rPr lang="zh-TW" altLang="en-US" sz="2800" dirty="0"/>
              <a:t>吸引眼球也是關鍵</a:t>
            </a:r>
          </a:p>
        </p:txBody>
      </p:sp>
    </p:spTree>
    <p:extLst>
      <p:ext uri="{BB962C8B-B14F-4D97-AF65-F5344CB8AC3E}">
        <p14:creationId xmlns:p14="http://schemas.microsoft.com/office/powerpoint/2010/main" val="3765788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69DB94-870E-5B9F-A0DD-9AE7C2D7B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n-lt"/>
                <a:ea typeface="+mj-ea"/>
              </a:rPr>
              <a:t>製表之重點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FD2D21D-5EBA-10D6-A791-BB98CFE42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TW" altLang="en-US" dirty="0">
                <a:latin typeface="+mn-lt"/>
                <a:ea typeface="+mj-ea"/>
              </a:rPr>
              <a:t>明確目的：確認標題與欄位內容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TW" altLang="en-US" dirty="0">
                <a:latin typeface="+mn-lt"/>
                <a:ea typeface="+mj-ea"/>
              </a:rPr>
              <a:t>簡潔清晰：避免複雜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TW" altLang="en-US" dirty="0">
                <a:latin typeface="+mn-lt"/>
                <a:ea typeface="+mj-ea"/>
              </a:rPr>
              <a:t>標題和說明：可提供說明文字或註解，以進一步解釋表格中的數據或術語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TW" altLang="en-US" dirty="0">
                <a:latin typeface="+mn-lt"/>
                <a:ea typeface="+mj-ea"/>
              </a:rPr>
              <a:t>合理組織：凸顯重要的信息或數據</a:t>
            </a:r>
            <a:endParaRPr lang="en-US" altLang="zh-TW" dirty="0">
              <a:latin typeface="+mn-lt"/>
              <a:ea typeface="+mj-ea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TW" altLang="en-US" dirty="0">
                <a:latin typeface="+mn-lt"/>
                <a:ea typeface="+mj-ea"/>
              </a:rPr>
              <a:t>一致性：保持格式一致性，包括字體大小、行高、列寬、顏色使用等，以增強專業性和可讀性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TW" altLang="en-US" dirty="0">
                <a:latin typeface="+mn-lt"/>
                <a:ea typeface="+mj-ea"/>
              </a:rPr>
              <a:t>視覺輔助：適當使用顏色、加粗或斜體等視覺輔助手段可以幫助突出重要數據或分類，但應謹慎使用，避免過度裝飾影響清晰度。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TW" altLang="en-US" dirty="0">
                <a:latin typeface="+mn-lt"/>
                <a:ea typeface="+mj-ea"/>
              </a:rPr>
              <a:t>可讀性：使用對比度高的顏色與清晰的字體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TW" altLang="en-US" dirty="0">
                <a:latin typeface="+mn-lt"/>
                <a:ea typeface="+mj-ea"/>
              </a:rPr>
              <a:t>引用</a:t>
            </a:r>
            <a:r>
              <a:rPr lang="en-US" altLang="zh-TW" dirty="0">
                <a:latin typeface="+mn-lt"/>
                <a:ea typeface="+mj-ea"/>
              </a:rPr>
              <a:t>/</a:t>
            </a:r>
            <a:r>
              <a:rPr lang="zh-TW" altLang="en-US" dirty="0">
                <a:latin typeface="+mn-lt"/>
                <a:ea typeface="+mj-ea"/>
              </a:rPr>
              <a:t>出處：避免抄襲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4B7D885-3EA2-95B6-CA6B-7F06514F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827B-53DF-4358-A7CD-466C67A9FC9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7271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F915442-D811-4015-9614-FD51CEF7A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827B-53DF-4358-A7CD-466C67A9FC91}" type="slidenum">
              <a:rPr lang="zh-TW" altLang="en-US" smtClean="0"/>
              <a:t>6</a:t>
            </a:fld>
            <a:endParaRPr lang="zh-TW" altLang="en-US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7AFE65F1-FCC5-40CD-B68C-4BE300E27A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564662"/>
              </p:ext>
            </p:extLst>
          </p:nvPr>
        </p:nvGraphicFramePr>
        <p:xfrm>
          <a:off x="1391920" y="2163207"/>
          <a:ext cx="8168640" cy="353921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083860">
                  <a:extLst>
                    <a:ext uri="{9D8B030D-6E8A-4147-A177-3AD203B41FA5}">
                      <a16:colId xmlns:a16="http://schemas.microsoft.com/office/drawing/2014/main" val="3893215156"/>
                    </a:ext>
                  </a:extLst>
                </a:gridCol>
                <a:gridCol w="4084780">
                  <a:extLst>
                    <a:ext uri="{9D8B030D-6E8A-4147-A177-3AD203B41FA5}">
                      <a16:colId xmlns:a16="http://schemas.microsoft.com/office/drawing/2014/main" val="3549890377"/>
                    </a:ext>
                  </a:extLst>
                </a:gridCol>
              </a:tblGrid>
              <a:tr h="4882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bg1"/>
                          </a:solidFill>
                          <a:effectLst/>
                        </a:rPr>
                        <a:t>常見之困難</a:t>
                      </a:r>
                      <a:endParaRPr lang="zh-TW" sz="20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</a:rPr>
                        <a:t>ChatGPT</a:t>
                      </a:r>
                      <a:r>
                        <a:rPr lang="zh-TW" sz="2000" kern="100" dirty="0">
                          <a:solidFill>
                            <a:schemeClr val="bg1"/>
                          </a:solidFill>
                          <a:effectLst/>
                        </a:rPr>
                        <a:t>可即時提供協助之方式</a:t>
                      </a:r>
                      <a:endParaRPr lang="zh-TW" sz="20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97978"/>
                  </a:ext>
                </a:extLst>
              </a:tr>
              <a:tr h="4882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zh-TW" sz="2000" kern="100">
                          <a:effectLst/>
                        </a:rPr>
                        <a:t>團體目標多元、次數不易決定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提供資訊、評論與建議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8873619"/>
                  </a:ext>
                </a:extLst>
              </a:tr>
              <a:tr h="4882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zh-TW" sz="2000" kern="100">
                          <a:effectLst/>
                        </a:rPr>
                        <a:t>團體設計之理論或實證依據難尋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提供資訊、評論與建議、彙整英文文獻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3089469"/>
                  </a:ext>
                </a:extLst>
              </a:tr>
              <a:tr h="9765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個案人數多、易受症狀影響、個案特質歧異性大、信任程度與參與動機不一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提供資訊、評論與建議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284986"/>
                  </a:ext>
                </a:extLst>
              </a:tr>
              <a:tr h="9765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治療師人力不足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提升設計效能、提醒活動執行可能遭遇之問題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7321135"/>
                  </a:ext>
                </a:extLst>
              </a:tr>
            </a:tbl>
          </a:graphicData>
        </a:graphic>
      </p:graphicFrame>
      <p:sp>
        <p:nvSpPr>
          <p:cNvPr id="4" name="文字方塊 3">
            <a:extLst>
              <a:ext uri="{FF2B5EF4-FFF2-40B4-BE49-F238E27FC236}">
                <a16:creationId xmlns:a16="http://schemas.microsoft.com/office/drawing/2014/main" id="{13A2AC01-16A9-4389-958E-19D3B6F2C27F}"/>
              </a:ext>
            </a:extLst>
          </p:cNvPr>
          <p:cNvSpPr txBox="1"/>
          <p:nvPr/>
        </p:nvSpPr>
        <p:spPr>
          <a:xfrm>
            <a:off x="1247870" y="1509282"/>
            <a:ext cx="8456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2400" dirty="0"/>
              <a:t>表一：</a:t>
            </a:r>
            <a:r>
              <a:rPr lang="en-US" altLang="zh-TW" sz="2400" dirty="0"/>
              <a:t>ChatGPT</a:t>
            </a:r>
            <a:r>
              <a:rPr lang="zh-TW" altLang="zh-TW" sz="2400" dirty="0"/>
              <a:t>協助克服治療性活動團體設計</a:t>
            </a:r>
            <a:r>
              <a:rPr lang="en-US" altLang="zh-TW" sz="2400" dirty="0"/>
              <a:t>/</a:t>
            </a:r>
            <a:r>
              <a:rPr lang="zh-TW" altLang="zh-TW" sz="2400" dirty="0"/>
              <a:t>執行困難之方式</a:t>
            </a:r>
          </a:p>
        </p:txBody>
      </p:sp>
    </p:spTree>
    <p:extLst>
      <p:ext uri="{BB962C8B-B14F-4D97-AF65-F5344CB8AC3E}">
        <p14:creationId xmlns:p14="http://schemas.microsoft.com/office/powerpoint/2010/main" val="3213432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14C12BC-FE46-4317-9C34-EEB25E70B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827B-53DF-4358-A7CD-466C67A9FC91}" type="slidenum">
              <a:rPr lang="zh-TW" altLang="en-US" smtClean="0"/>
              <a:t>7</a:t>
            </a:fld>
            <a:endParaRPr lang="zh-TW" altLang="en-US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DD2915F2-CB24-4D37-BF72-62619B48F8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738130"/>
              </p:ext>
            </p:extLst>
          </p:nvPr>
        </p:nvGraphicFramePr>
        <p:xfrm>
          <a:off x="2032001" y="2223294"/>
          <a:ext cx="8392160" cy="365760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195609">
                  <a:extLst>
                    <a:ext uri="{9D8B030D-6E8A-4147-A177-3AD203B41FA5}">
                      <a16:colId xmlns:a16="http://schemas.microsoft.com/office/drawing/2014/main" val="1429481621"/>
                    </a:ext>
                  </a:extLst>
                </a:gridCol>
                <a:gridCol w="4196551">
                  <a:extLst>
                    <a:ext uri="{9D8B030D-6E8A-4147-A177-3AD203B41FA5}">
                      <a16:colId xmlns:a16="http://schemas.microsoft.com/office/drawing/2014/main" val="194508645"/>
                    </a:ext>
                  </a:extLst>
                </a:gridCol>
              </a:tblGrid>
              <a:tr h="2876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bg1"/>
                          </a:solidFill>
                          <a:effectLst/>
                        </a:rPr>
                        <a:t>可能缺失</a:t>
                      </a:r>
                      <a:endParaRPr lang="zh-TW" sz="20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bg1"/>
                          </a:solidFill>
                          <a:effectLst/>
                        </a:rPr>
                        <a:t>預防之道</a:t>
                      </a:r>
                      <a:endParaRPr lang="zh-TW" sz="20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43690"/>
                  </a:ext>
                </a:extLst>
              </a:tr>
              <a:tr h="2876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zh-TW" sz="2000" kern="100">
                          <a:effectLst/>
                        </a:rPr>
                        <a:t>依賴</a:t>
                      </a:r>
                      <a:r>
                        <a:rPr lang="en-US" sz="2000" kern="100">
                          <a:effectLst/>
                        </a:rPr>
                        <a:t>ChatGPT</a:t>
                      </a:r>
                      <a:r>
                        <a:rPr lang="zh-TW" sz="2000" kern="100">
                          <a:effectLst/>
                        </a:rPr>
                        <a:t>、甚至抄襲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明確提供</a:t>
                      </a:r>
                      <a:r>
                        <a:rPr lang="en-US" sz="2000" kern="100" dirty="0">
                          <a:effectLst/>
                        </a:rPr>
                        <a:t>ChatGPT </a:t>
                      </a:r>
                      <a:r>
                        <a:rPr lang="zh-TW" sz="2000" kern="100" dirty="0">
                          <a:effectLst/>
                        </a:rPr>
                        <a:t>之使用限制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0845223"/>
                  </a:ext>
                </a:extLst>
              </a:tr>
              <a:tr h="5753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zh-TW" sz="2000" kern="100">
                          <a:effectLst/>
                        </a:rPr>
                        <a:t>欠缺判斷力，難區辨</a:t>
                      </a:r>
                      <a:r>
                        <a:rPr lang="en-US" sz="2000" kern="100">
                          <a:effectLst/>
                        </a:rPr>
                        <a:t>ChatGPT</a:t>
                      </a:r>
                      <a:r>
                        <a:rPr lang="zh-TW" sz="2000" kern="100">
                          <a:effectLst/>
                        </a:rPr>
                        <a:t>提供資訊之良窳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強化課堂實作或討論，以深化知識，並提升判斷力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67150"/>
                  </a:ext>
                </a:extLst>
              </a:tr>
              <a:tr h="2876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使用困難，甚至干擾學習</a:t>
                      </a:r>
                      <a:r>
                        <a:rPr lang="en-US" sz="2000" kern="100">
                          <a:effectLst/>
                        </a:rPr>
                        <a:t>/</a:t>
                      </a:r>
                      <a:r>
                        <a:rPr lang="zh-TW" sz="2000" kern="100">
                          <a:effectLst/>
                        </a:rPr>
                        <a:t>作業進度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提供</a:t>
                      </a:r>
                      <a:r>
                        <a:rPr lang="en-US" sz="2000" kern="100">
                          <a:effectLst/>
                        </a:rPr>
                        <a:t>ChatGPT</a:t>
                      </a:r>
                      <a:r>
                        <a:rPr lang="zh-TW" sz="2000" kern="100">
                          <a:effectLst/>
                        </a:rPr>
                        <a:t>之使用教學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6561462"/>
                  </a:ext>
                </a:extLst>
              </a:tr>
              <a:tr h="2876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倫理問題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明確提供</a:t>
                      </a:r>
                      <a:r>
                        <a:rPr lang="en-US" sz="2000" kern="100">
                          <a:effectLst/>
                        </a:rPr>
                        <a:t>ChatGPT </a:t>
                      </a:r>
                      <a:r>
                        <a:rPr lang="zh-TW" sz="2000" kern="100">
                          <a:effectLst/>
                        </a:rPr>
                        <a:t>之使用限制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0986570"/>
                  </a:ext>
                </a:extLst>
              </a:tr>
              <a:tr h="8630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評分困難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調整評量範圍、提高考試、實作與討論之計分、或設計更能反映出個人特色的評分設計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5817886"/>
                  </a:ext>
                </a:extLst>
              </a:tr>
              <a:tr h="8630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依賴</a:t>
                      </a:r>
                      <a:r>
                        <a:rPr lang="en-US" sz="2000" kern="100">
                          <a:effectLst/>
                        </a:rPr>
                        <a:t>ChatGPT</a:t>
                      </a:r>
                      <a:r>
                        <a:rPr lang="zh-TW" sz="2000" kern="100">
                          <a:effectLst/>
                        </a:rPr>
                        <a:t>翻譯</a:t>
                      </a:r>
                      <a:r>
                        <a:rPr lang="en-US" sz="2000" kern="100">
                          <a:effectLst/>
                        </a:rPr>
                        <a:t>/</a:t>
                      </a:r>
                      <a:r>
                        <a:rPr lang="zh-TW" sz="2000" kern="100">
                          <a:effectLst/>
                        </a:rPr>
                        <a:t>彙整英文文獻，恐喪失英文閱讀能力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補充使用 </a:t>
                      </a:r>
                      <a:r>
                        <a:rPr lang="en-US" sz="2000" kern="100" dirty="0">
                          <a:effectLst/>
                        </a:rPr>
                        <a:t>ChatGPT </a:t>
                      </a:r>
                      <a:r>
                        <a:rPr lang="zh-TW" sz="2000" kern="100" dirty="0">
                          <a:effectLst/>
                        </a:rPr>
                        <a:t>提升英文閱讀效能之教材，或詢問</a:t>
                      </a:r>
                      <a:r>
                        <a:rPr lang="en-US" sz="2000" kern="100" dirty="0">
                          <a:effectLst/>
                        </a:rPr>
                        <a:t>ChatGPT</a:t>
                      </a:r>
                      <a:r>
                        <a:rPr lang="zh-TW" sz="2000" kern="100" dirty="0">
                          <a:effectLst/>
                        </a:rPr>
                        <a:t>如何提升英文閱讀能力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6882603"/>
                  </a:ext>
                </a:extLst>
              </a:tr>
            </a:tbl>
          </a:graphicData>
        </a:graphic>
      </p:graphicFrame>
      <p:sp>
        <p:nvSpPr>
          <p:cNvPr id="4" name="文字方塊 3">
            <a:extLst>
              <a:ext uri="{FF2B5EF4-FFF2-40B4-BE49-F238E27FC236}">
                <a16:creationId xmlns:a16="http://schemas.microsoft.com/office/drawing/2014/main" id="{C0D4A91A-1978-40C6-AD91-94CDF64EC29D}"/>
              </a:ext>
            </a:extLst>
          </p:cNvPr>
          <p:cNvSpPr txBox="1"/>
          <p:nvPr/>
        </p:nvSpPr>
        <p:spPr>
          <a:xfrm>
            <a:off x="2032001" y="1747838"/>
            <a:ext cx="5875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2400" dirty="0"/>
              <a:t>表二：使用</a:t>
            </a:r>
            <a:r>
              <a:rPr lang="en-US" altLang="zh-TW" sz="2400" dirty="0"/>
              <a:t>ChatGPT</a:t>
            </a:r>
            <a:r>
              <a:rPr lang="zh-TW" altLang="zh-TW" sz="2400" dirty="0"/>
              <a:t>之可能缺失與預防之道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64123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8DC8A70-969C-4CEA-91E0-4FB0D6501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827B-53DF-4358-A7CD-466C67A9FC91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4064886-2221-4A82-94EB-DCF4970C05AC}"/>
              </a:ext>
            </a:extLst>
          </p:cNvPr>
          <p:cNvSpPr txBox="1"/>
          <p:nvPr/>
        </p:nvSpPr>
        <p:spPr>
          <a:xfrm>
            <a:off x="1666240" y="416560"/>
            <a:ext cx="7645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b="1" dirty="0"/>
              <a:t>計畫名稱：</a:t>
            </a:r>
            <a:r>
              <a:rPr lang="zh-TW" altLang="zh-TW" dirty="0"/>
              <a:t>發展大型語言模型</a:t>
            </a:r>
            <a:r>
              <a:rPr lang="en-US" altLang="zh-TW" dirty="0"/>
              <a:t>AI</a:t>
            </a:r>
            <a:r>
              <a:rPr lang="zh-TW" altLang="zh-TW" dirty="0"/>
              <a:t>（如</a:t>
            </a:r>
            <a:r>
              <a:rPr lang="en-US" altLang="zh-TW" dirty="0"/>
              <a:t>ChatGPT</a:t>
            </a:r>
            <a:r>
              <a:rPr lang="zh-TW" altLang="zh-TW" dirty="0"/>
              <a:t>）使用之需求與自我效能問卷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E2C144A-9320-4010-BF63-A3C821AB2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661" y="1997964"/>
            <a:ext cx="9658298" cy="4723511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37C24452-D8C8-41FE-B9E1-0A395B0D9549}"/>
              </a:ext>
            </a:extLst>
          </p:cNvPr>
          <p:cNvSpPr txBox="1"/>
          <p:nvPr/>
        </p:nvSpPr>
        <p:spPr>
          <a:xfrm>
            <a:off x="1132661" y="1513840"/>
            <a:ext cx="75160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2400" dirty="0"/>
              <a:t>表</a:t>
            </a:r>
            <a:r>
              <a:rPr lang="en-US" altLang="zh-TW" sz="2400" dirty="0"/>
              <a:t>1</a:t>
            </a:r>
            <a:r>
              <a:rPr lang="zh-TW" altLang="zh-TW" sz="2400" dirty="0"/>
              <a:t>、</a:t>
            </a:r>
            <a:r>
              <a:rPr lang="en-US" altLang="zh-TW" sz="2400" dirty="0"/>
              <a:t>Google Search</a:t>
            </a:r>
            <a:r>
              <a:rPr lang="zh-TW" altLang="zh-TW" sz="2400" dirty="0"/>
              <a:t>與</a:t>
            </a:r>
            <a:r>
              <a:rPr lang="en-US" altLang="zh-TW" sz="2400" dirty="0"/>
              <a:t>ChatGPT</a:t>
            </a:r>
            <a:r>
              <a:rPr lang="zh-TW" altLang="zh-TW" sz="2400" dirty="0"/>
              <a:t>輔助學習知識功能之比較</a:t>
            </a:r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3942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6FF6647-F781-4D4B-A1B8-5BAD910A7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827B-53DF-4358-A7CD-466C67A9FC91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2DD7FCB-6F30-4109-A8B4-A3088B58B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71856"/>
            <a:ext cx="5852160" cy="6486144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D29880AD-4737-4A3C-9065-FE246A3E3927}"/>
              </a:ext>
            </a:extLst>
          </p:cNvPr>
          <p:cNvSpPr txBox="1"/>
          <p:nvPr/>
        </p:nvSpPr>
        <p:spPr>
          <a:xfrm>
            <a:off x="487680" y="371856"/>
            <a:ext cx="3312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dirty="0"/>
              <a:t>表</a:t>
            </a:r>
            <a:r>
              <a:rPr lang="en-US" altLang="zh-TW" dirty="0"/>
              <a:t>2</a:t>
            </a:r>
            <a:r>
              <a:rPr lang="zh-TW" altLang="zh-TW" dirty="0"/>
              <a:t>、大型語言模型</a:t>
            </a:r>
            <a:r>
              <a:rPr lang="en-US" altLang="zh-TW" dirty="0"/>
              <a:t>AI</a:t>
            </a:r>
            <a:r>
              <a:rPr lang="zh-TW" altLang="zh-TW" dirty="0"/>
              <a:t>（如</a:t>
            </a:r>
            <a:r>
              <a:rPr lang="en-US" altLang="zh-TW" dirty="0"/>
              <a:t>ChatGPT</a:t>
            </a:r>
            <a:r>
              <a:rPr lang="zh-TW" altLang="zh-TW" dirty="0"/>
              <a:t>）之常用功能與其衝擊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94182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5647</TotalTime>
  <Words>1011</Words>
  <Application>Microsoft Office PowerPoint</Application>
  <PresentationFormat>寬螢幕</PresentationFormat>
  <Paragraphs>144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4" baseType="lpstr">
      <vt:lpstr>微軟正黑體</vt:lpstr>
      <vt:lpstr>Arial</vt:lpstr>
      <vt:lpstr>Calibri</vt:lpstr>
      <vt:lpstr>Calibri Light</vt:lpstr>
      <vt:lpstr>Times New Roman</vt:lpstr>
      <vt:lpstr>Office 佈景主題</vt:lpstr>
      <vt:lpstr>研究計畫內容之製表與繪圖</vt:lpstr>
      <vt:lpstr>大  綱</vt:lpstr>
      <vt:lpstr>釐清摘要寫作重點，並以 ChatGPT 修改</vt:lpstr>
      <vt:lpstr>PowerPoint 簡報</vt:lpstr>
      <vt:lpstr>製表之重點</vt:lpstr>
      <vt:lpstr>PowerPoint 簡報</vt:lpstr>
      <vt:lpstr>PowerPoint 簡報</vt:lpstr>
      <vt:lpstr>PowerPoint 簡報</vt:lpstr>
      <vt:lpstr>PowerPoint 簡報</vt:lpstr>
      <vt:lpstr>PowerPoint 簡報</vt:lpstr>
      <vt:lpstr>製作圖式的方法</vt:lpstr>
      <vt:lpstr>PowerPoint 簡報</vt:lpstr>
      <vt:lpstr>PowerPoint 簡報</vt:lpstr>
      <vt:lpstr>PowerPoint 簡報</vt:lpstr>
      <vt:lpstr>PowerPoint 簡報</vt:lpstr>
      <vt:lpstr>課程重點彙整</vt:lpstr>
      <vt:lpstr>作業：ChatGPT輔助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ChatGPT輔助撰寫研究計畫之先驅測試</dc:title>
  <dc:creator>User</dc:creator>
  <cp:lastModifiedBy>謝清麟 Ching-Lin Hsieh</cp:lastModifiedBy>
  <cp:revision>217</cp:revision>
  <dcterms:created xsi:type="dcterms:W3CDTF">2023-06-16T02:14:47Z</dcterms:created>
  <dcterms:modified xsi:type="dcterms:W3CDTF">2024-06-25T11:45:23Z</dcterms:modified>
</cp:coreProperties>
</file>