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1503" r:id="rId4"/>
    <p:sldId id="1508" r:id="rId5"/>
    <p:sldId id="328" r:id="rId6"/>
    <p:sldId id="1504" r:id="rId7"/>
    <p:sldId id="1505" r:id="rId8"/>
    <p:sldId id="270" r:id="rId9"/>
    <p:sldId id="1506" r:id="rId10"/>
    <p:sldId id="1507" r:id="rId11"/>
    <p:sldId id="1494" r:id="rId12"/>
    <p:sldId id="1489" r:id="rId13"/>
    <p:sldId id="1484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07" autoAdjust="0"/>
  </p:normalViewPr>
  <p:slideViewPr>
    <p:cSldViewPr snapToGrid="0">
      <p:cViewPr varScale="1">
        <p:scale>
          <a:sx n="94" d="100"/>
          <a:sy n="94" d="100"/>
        </p:scale>
        <p:origin x="348" y="90"/>
      </p:cViewPr>
      <p:guideLst/>
    </p:cSldViewPr>
  </p:slideViewPr>
  <p:outlineViewPr>
    <p:cViewPr>
      <p:scale>
        <a:sx n="33" d="100"/>
        <a:sy n="33" d="100"/>
      </p:scale>
      <p:origin x="0" y="-687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-5244"/>
    </p:cViewPr>
  </p:sorterViewPr>
  <p:notesViewPr>
    <p:cSldViewPr snapToGrid="0">
      <p:cViewPr varScale="1">
        <p:scale>
          <a:sx n="83" d="100"/>
          <a:sy n="83" d="100"/>
        </p:scale>
        <p:origin x="385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D6315A-F8D0-4EF6-9A86-930C2AAAF8D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zh-TW" altLang="en-US"/>
        </a:p>
      </dgm:t>
    </dgm:pt>
    <dgm:pt modelId="{12C06216-6F44-4A57-9994-684B307C425A}">
      <dgm:prSet/>
      <dgm:spPr/>
      <dgm:t>
        <a:bodyPr/>
        <a:lstStyle/>
        <a:p>
          <a:r>
            <a:rPr lang="zh-TW"/>
            <a:t>提供數據</a:t>
          </a:r>
          <a:r>
            <a:rPr lang="en-US"/>
            <a:t>/</a:t>
          </a:r>
          <a:r>
            <a:rPr lang="zh-TW"/>
            <a:t>實證：群體 </a:t>
          </a:r>
          <a:r>
            <a:rPr lang="en-US"/>
            <a:t>vs </a:t>
          </a:r>
          <a:r>
            <a:rPr lang="zh-TW"/>
            <a:t>個案</a:t>
          </a:r>
          <a:r>
            <a:rPr lang="en-US"/>
            <a:t>//</a:t>
          </a:r>
          <a:r>
            <a:rPr lang="zh-TW"/>
            <a:t>臨床 </a:t>
          </a:r>
          <a:r>
            <a:rPr lang="en-US"/>
            <a:t>VS </a:t>
          </a:r>
          <a:r>
            <a:rPr lang="zh-TW"/>
            <a:t>研究</a:t>
          </a:r>
        </a:p>
      </dgm:t>
    </dgm:pt>
    <dgm:pt modelId="{E806E582-EDA1-4459-91D1-381473465E0B}" type="parTrans" cxnId="{32A38A53-E68A-4DF5-96F4-76BE1381509C}">
      <dgm:prSet/>
      <dgm:spPr/>
      <dgm:t>
        <a:bodyPr/>
        <a:lstStyle/>
        <a:p>
          <a:endParaRPr lang="zh-TW" altLang="en-US"/>
        </a:p>
      </dgm:t>
    </dgm:pt>
    <dgm:pt modelId="{8EB54DF6-E3FF-45A7-8944-85A70431DE2B}" type="sibTrans" cxnId="{32A38A53-E68A-4DF5-96F4-76BE1381509C}">
      <dgm:prSet/>
      <dgm:spPr/>
      <dgm:t>
        <a:bodyPr/>
        <a:lstStyle/>
        <a:p>
          <a:endParaRPr lang="zh-TW" altLang="en-US"/>
        </a:p>
      </dgm:t>
    </dgm:pt>
    <dgm:pt modelId="{F6B1B32C-77D2-450C-B8F5-D6AB8B8BA0B1}">
      <dgm:prSet/>
      <dgm:spPr/>
      <dgm:t>
        <a:bodyPr/>
        <a:lstStyle/>
        <a:p>
          <a:r>
            <a:rPr lang="zh-TW"/>
            <a:t>區辨</a:t>
          </a:r>
          <a:r>
            <a:rPr lang="en-US"/>
            <a:t>(</a:t>
          </a:r>
          <a:r>
            <a:rPr lang="zh-TW"/>
            <a:t>個案基本資料描述</a:t>
          </a:r>
          <a:r>
            <a:rPr lang="en-US"/>
            <a:t>)</a:t>
          </a:r>
          <a:endParaRPr lang="zh-TW"/>
        </a:p>
      </dgm:t>
    </dgm:pt>
    <dgm:pt modelId="{B46035CB-BF31-4789-8C07-B8CC410BC2AE}" type="parTrans" cxnId="{B923E322-55E0-4FEE-9CE8-0A49E1EE70FC}">
      <dgm:prSet/>
      <dgm:spPr/>
      <dgm:t>
        <a:bodyPr/>
        <a:lstStyle/>
        <a:p>
          <a:endParaRPr lang="zh-TW" altLang="en-US"/>
        </a:p>
      </dgm:t>
    </dgm:pt>
    <dgm:pt modelId="{E0358791-3199-4560-B8DE-8AB396303462}" type="sibTrans" cxnId="{B923E322-55E0-4FEE-9CE8-0A49E1EE70FC}">
      <dgm:prSet/>
      <dgm:spPr/>
      <dgm:t>
        <a:bodyPr/>
        <a:lstStyle/>
        <a:p>
          <a:endParaRPr lang="zh-TW" altLang="en-US"/>
        </a:p>
      </dgm:t>
    </dgm:pt>
    <dgm:pt modelId="{A17A56B7-0A1B-4431-A9E5-DD71511C7E38}">
      <dgm:prSet/>
      <dgm:spPr/>
      <dgm:t>
        <a:bodyPr/>
        <a:lstStyle/>
        <a:p>
          <a:r>
            <a:rPr lang="zh-TW"/>
            <a:t>成效</a:t>
          </a:r>
        </a:p>
      </dgm:t>
    </dgm:pt>
    <dgm:pt modelId="{9A7D5AC4-1E6E-48AF-AADF-AE04AFE96A4B}" type="parTrans" cxnId="{2E4C0A91-487A-483D-9FD9-D33491D3CF3D}">
      <dgm:prSet/>
      <dgm:spPr/>
      <dgm:t>
        <a:bodyPr/>
        <a:lstStyle/>
        <a:p>
          <a:endParaRPr lang="zh-TW" altLang="en-US"/>
        </a:p>
      </dgm:t>
    </dgm:pt>
    <dgm:pt modelId="{7D357701-3C23-4E2F-9B65-68D7A10FEDD9}" type="sibTrans" cxnId="{2E4C0A91-487A-483D-9FD9-D33491D3CF3D}">
      <dgm:prSet/>
      <dgm:spPr/>
      <dgm:t>
        <a:bodyPr/>
        <a:lstStyle/>
        <a:p>
          <a:endParaRPr lang="zh-TW" altLang="en-US"/>
        </a:p>
      </dgm:t>
    </dgm:pt>
    <dgm:pt modelId="{3FCF3C8E-97FB-4674-8B31-60577A89F250}">
      <dgm:prSet/>
      <dgm:spPr/>
      <dgm:t>
        <a:bodyPr/>
        <a:lstStyle/>
        <a:p>
          <a:r>
            <a:rPr lang="zh-TW"/>
            <a:t>預測</a:t>
          </a:r>
          <a:r>
            <a:rPr lang="en-US"/>
            <a:t>(</a:t>
          </a:r>
          <a:r>
            <a:rPr lang="zh-TW"/>
            <a:t>預後</a:t>
          </a:r>
          <a:r>
            <a:rPr lang="en-US"/>
            <a:t>)</a:t>
          </a:r>
          <a:endParaRPr lang="zh-TW"/>
        </a:p>
      </dgm:t>
    </dgm:pt>
    <dgm:pt modelId="{AD82EAC5-029C-4A0A-BF73-0ABD40C8E1A6}" type="parTrans" cxnId="{B8598469-AA29-4F24-9134-8CF5CC6E0E66}">
      <dgm:prSet/>
      <dgm:spPr/>
      <dgm:t>
        <a:bodyPr/>
        <a:lstStyle/>
        <a:p>
          <a:endParaRPr lang="zh-TW" altLang="en-US"/>
        </a:p>
      </dgm:t>
    </dgm:pt>
    <dgm:pt modelId="{725A7BF2-1069-4E7E-84E8-69B049ED9441}" type="sibTrans" cxnId="{B8598469-AA29-4F24-9134-8CF5CC6E0E66}">
      <dgm:prSet/>
      <dgm:spPr/>
      <dgm:t>
        <a:bodyPr/>
        <a:lstStyle/>
        <a:p>
          <a:endParaRPr lang="zh-TW" altLang="en-US"/>
        </a:p>
      </dgm:t>
    </dgm:pt>
    <dgm:pt modelId="{EAEEAC45-8737-41C0-B741-F34647ADF67D}">
      <dgm:prSet/>
      <dgm:spPr/>
      <dgm:t>
        <a:bodyPr/>
        <a:lstStyle/>
        <a:p>
          <a:r>
            <a:rPr lang="zh-TW"/>
            <a:t>篩檢</a:t>
          </a:r>
        </a:p>
      </dgm:t>
    </dgm:pt>
    <dgm:pt modelId="{2A66D1B3-524A-4511-A5A0-0253F162925C}" type="parTrans" cxnId="{21951F63-E817-4F38-B1B5-39D547222900}">
      <dgm:prSet/>
      <dgm:spPr/>
      <dgm:t>
        <a:bodyPr/>
        <a:lstStyle/>
        <a:p>
          <a:endParaRPr lang="zh-TW" altLang="en-US"/>
        </a:p>
      </dgm:t>
    </dgm:pt>
    <dgm:pt modelId="{9472EDF9-2777-413A-A50B-C07611908E27}" type="sibTrans" cxnId="{21951F63-E817-4F38-B1B5-39D547222900}">
      <dgm:prSet/>
      <dgm:spPr/>
      <dgm:t>
        <a:bodyPr/>
        <a:lstStyle/>
        <a:p>
          <a:endParaRPr lang="zh-TW" altLang="en-US"/>
        </a:p>
      </dgm:t>
    </dgm:pt>
    <dgm:pt modelId="{E9CCA6D5-7D64-42DA-89A6-CFDC9ED90D59}" type="pres">
      <dgm:prSet presAssocID="{9BD6315A-F8D0-4EF6-9A86-930C2AAAF8DF}" presName="linear" presStyleCnt="0">
        <dgm:presLayoutVars>
          <dgm:animLvl val="lvl"/>
          <dgm:resizeHandles val="exact"/>
        </dgm:presLayoutVars>
      </dgm:prSet>
      <dgm:spPr/>
    </dgm:pt>
    <dgm:pt modelId="{6D4E3D00-113B-4BF9-B18A-39EAB568932A}" type="pres">
      <dgm:prSet presAssocID="{12C06216-6F44-4A57-9994-684B307C425A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B8ECDDEA-5A32-4AC3-A60C-5ECC00358396}" type="pres">
      <dgm:prSet presAssocID="{12C06216-6F44-4A57-9994-684B307C425A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0C1A840B-2A6D-47A5-BB19-DFAF35540D36}" type="presOf" srcId="{3FCF3C8E-97FB-4674-8B31-60577A89F250}" destId="{B8ECDDEA-5A32-4AC3-A60C-5ECC00358396}" srcOrd="0" destOrd="2" presId="urn:microsoft.com/office/officeart/2005/8/layout/vList2"/>
    <dgm:cxn modelId="{2EDF471F-9CBA-4D85-A1D1-21CB75002879}" type="presOf" srcId="{F6B1B32C-77D2-450C-B8F5-D6AB8B8BA0B1}" destId="{B8ECDDEA-5A32-4AC3-A60C-5ECC00358396}" srcOrd="0" destOrd="0" presId="urn:microsoft.com/office/officeart/2005/8/layout/vList2"/>
    <dgm:cxn modelId="{B923E322-55E0-4FEE-9CE8-0A49E1EE70FC}" srcId="{12C06216-6F44-4A57-9994-684B307C425A}" destId="{F6B1B32C-77D2-450C-B8F5-D6AB8B8BA0B1}" srcOrd="0" destOrd="0" parTransId="{B46035CB-BF31-4789-8C07-B8CC410BC2AE}" sibTransId="{E0358791-3199-4560-B8DE-8AB396303462}"/>
    <dgm:cxn modelId="{21951F63-E817-4F38-B1B5-39D547222900}" srcId="{12C06216-6F44-4A57-9994-684B307C425A}" destId="{EAEEAC45-8737-41C0-B741-F34647ADF67D}" srcOrd="3" destOrd="0" parTransId="{2A66D1B3-524A-4511-A5A0-0253F162925C}" sibTransId="{9472EDF9-2777-413A-A50B-C07611908E27}"/>
    <dgm:cxn modelId="{B8598469-AA29-4F24-9134-8CF5CC6E0E66}" srcId="{12C06216-6F44-4A57-9994-684B307C425A}" destId="{3FCF3C8E-97FB-4674-8B31-60577A89F250}" srcOrd="2" destOrd="0" parTransId="{AD82EAC5-029C-4A0A-BF73-0ABD40C8E1A6}" sibTransId="{725A7BF2-1069-4E7E-84E8-69B049ED9441}"/>
    <dgm:cxn modelId="{32A38A53-E68A-4DF5-96F4-76BE1381509C}" srcId="{9BD6315A-F8D0-4EF6-9A86-930C2AAAF8DF}" destId="{12C06216-6F44-4A57-9994-684B307C425A}" srcOrd="0" destOrd="0" parTransId="{E806E582-EDA1-4459-91D1-381473465E0B}" sibTransId="{8EB54DF6-E3FF-45A7-8944-85A70431DE2B}"/>
    <dgm:cxn modelId="{2E4C0A91-487A-483D-9FD9-D33491D3CF3D}" srcId="{12C06216-6F44-4A57-9994-684B307C425A}" destId="{A17A56B7-0A1B-4431-A9E5-DD71511C7E38}" srcOrd="1" destOrd="0" parTransId="{9A7D5AC4-1E6E-48AF-AADF-AE04AFE96A4B}" sibTransId="{7D357701-3C23-4E2F-9B65-68D7A10FEDD9}"/>
    <dgm:cxn modelId="{13B3D49D-DF7F-40FD-B8DD-DBB91326DA10}" type="presOf" srcId="{A17A56B7-0A1B-4431-A9E5-DD71511C7E38}" destId="{B8ECDDEA-5A32-4AC3-A60C-5ECC00358396}" srcOrd="0" destOrd="1" presId="urn:microsoft.com/office/officeart/2005/8/layout/vList2"/>
    <dgm:cxn modelId="{AFECC8A4-25F0-44F3-9F5A-0C9E9D0B89BC}" type="presOf" srcId="{12C06216-6F44-4A57-9994-684B307C425A}" destId="{6D4E3D00-113B-4BF9-B18A-39EAB568932A}" srcOrd="0" destOrd="0" presId="urn:microsoft.com/office/officeart/2005/8/layout/vList2"/>
    <dgm:cxn modelId="{F42051AF-265D-444F-93D6-BF7B80158298}" type="presOf" srcId="{9BD6315A-F8D0-4EF6-9A86-930C2AAAF8DF}" destId="{E9CCA6D5-7D64-42DA-89A6-CFDC9ED90D59}" srcOrd="0" destOrd="0" presId="urn:microsoft.com/office/officeart/2005/8/layout/vList2"/>
    <dgm:cxn modelId="{A6E697D7-401E-4AB0-8DD9-64ABD6F4AF2C}" type="presOf" srcId="{EAEEAC45-8737-41C0-B741-F34647ADF67D}" destId="{B8ECDDEA-5A32-4AC3-A60C-5ECC00358396}" srcOrd="0" destOrd="3" presId="urn:microsoft.com/office/officeart/2005/8/layout/vList2"/>
    <dgm:cxn modelId="{27164A4E-CF72-403C-888D-45AA5A82AE59}" type="presParOf" srcId="{E9CCA6D5-7D64-42DA-89A6-CFDC9ED90D59}" destId="{6D4E3D00-113B-4BF9-B18A-39EAB568932A}" srcOrd="0" destOrd="0" presId="urn:microsoft.com/office/officeart/2005/8/layout/vList2"/>
    <dgm:cxn modelId="{C47D0FBB-5B5C-40A1-9E2F-E35DDE01F68A}" type="presParOf" srcId="{E9CCA6D5-7D64-42DA-89A6-CFDC9ED90D59}" destId="{B8ECDDEA-5A32-4AC3-A60C-5ECC0035839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CE0C56-455B-45C1-B319-5C7925A13C4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zh-TW" altLang="en-US"/>
        </a:p>
      </dgm:t>
    </dgm:pt>
    <dgm:pt modelId="{0DFA920E-46C0-4828-8071-60BE1A2B1CD2}">
      <dgm:prSet/>
      <dgm:spPr/>
      <dgm:t>
        <a:bodyPr/>
        <a:lstStyle/>
        <a:p>
          <a:r>
            <a:rPr lang="zh-TW"/>
            <a:t>工具名稱與測量標的</a:t>
          </a:r>
        </a:p>
      </dgm:t>
    </dgm:pt>
    <dgm:pt modelId="{43D02ABA-F1DF-4F1A-B29E-E4B8551553F8}" type="parTrans" cxnId="{72B7ECA0-A4D1-4B6D-ACBF-EC7C3992ED5E}">
      <dgm:prSet/>
      <dgm:spPr/>
      <dgm:t>
        <a:bodyPr/>
        <a:lstStyle/>
        <a:p>
          <a:endParaRPr lang="zh-TW" altLang="en-US"/>
        </a:p>
      </dgm:t>
    </dgm:pt>
    <dgm:pt modelId="{89D8B002-DF93-4295-BDFB-9982CB6EE5B6}" type="sibTrans" cxnId="{72B7ECA0-A4D1-4B6D-ACBF-EC7C3992ED5E}">
      <dgm:prSet/>
      <dgm:spPr/>
      <dgm:t>
        <a:bodyPr/>
        <a:lstStyle/>
        <a:p>
          <a:endParaRPr lang="zh-TW" altLang="en-US"/>
        </a:p>
      </dgm:t>
    </dgm:pt>
    <dgm:pt modelId="{8B10FD3A-572E-4CDB-A50B-156858A82842}">
      <dgm:prSet/>
      <dgm:spPr/>
      <dgm:t>
        <a:bodyPr/>
        <a:lstStyle/>
        <a:p>
          <a:r>
            <a:rPr lang="en-US"/>
            <a:t>(</a:t>
          </a:r>
          <a:r>
            <a:rPr lang="zh-TW"/>
            <a:t>向度</a:t>
          </a:r>
          <a:r>
            <a:rPr lang="en-US"/>
            <a:t>)</a:t>
          </a:r>
          <a:r>
            <a:rPr lang="zh-TW"/>
            <a:t>項目介紹</a:t>
          </a:r>
        </a:p>
      </dgm:t>
    </dgm:pt>
    <dgm:pt modelId="{44120D44-4156-4B78-8DE1-5149B9306365}" type="parTrans" cxnId="{13467C56-2617-4C0A-BFE4-48E4D6A28042}">
      <dgm:prSet/>
      <dgm:spPr/>
      <dgm:t>
        <a:bodyPr/>
        <a:lstStyle/>
        <a:p>
          <a:endParaRPr lang="zh-TW" altLang="en-US"/>
        </a:p>
      </dgm:t>
    </dgm:pt>
    <dgm:pt modelId="{23FFF27D-1579-4155-B00D-57E77AFA6EF5}" type="sibTrans" cxnId="{13467C56-2617-4C0A-BFE4-48E4D6A28042}">
      <dgm:prSet/>
      <dgm:spPr/>
      <dgm:t>
        <a:bodyPr/>
        <a:lstStyle/>
        <a:p>
          <a:endParaRPr lang="zh-TW" altLang="en-US"/>
        </a:p>
      </dgm:t>
    </dgm:pt>
    <dgm:pt modelId="{A2F91DE4-FA74-47EB-AE56-571A3496C4F8}">
      <dgm:prSet/>
      <dgm:spPr/>
      <dgm:t>
        <a:bodyPr/>
        <a:lstStyle/>
        <a:p>
          <a:r>
            <a:rPr lang="zh-TW"/>
            <a:t>計分與解釋</a:t>
          </a:r>
        </a:p>
      </dgm:t>
    </dgm:pt>
    <dgm:pt modelId="{C79BE818-854D-46A1-919F-9A1CF247A76D}" type="parTrans" cxnId="{004147CE-9E51-4D7A-800A-2A244F3B4A38}">
      <dgm:prSet/>
      <dgm:spPr/>
      <dgm:t>
        <a:bodyPr/>
        <a:lstStyle/>
        <a:p>
          <a:endParaRPr lang="zh-TW" altLang="en-US"/>
        </a:p>
      </dgm:t>
    </dgm:pt>
    <dgm:pt modelId="{F11E171E-BB9D-43FF-A50C-0D4C8E7D9D13}" type="sibTrans" cxnId="{004147CE-9E51-4D7A-800A-2A244F3B4A38}">
      <dgm:prSet/>
      <dgm:spPr/>
      <dgm:t>
        <a:bodyPr/>
        <a:lstStyle/>
        <a:p>
          <a:endParaRPr lang="zh-TW" altLang="en-US"/>
        </a:p>
      </dgm:t>
    </dgm:pt>
    <dgm:pt modelId="{F8A8B033-903C-4BC1-89C6-0B5A796497A5}">
      <dgm:prSet/>
      <dgm:spPr/>
      <dgm:t>
        <a:bodyPr/>
        <a:lstStyle/>
        <a:p>
          <a:r>
            <a:rPr lang="zh-TW"/>
            <a:t>心理計量特性</a:t>
          </a:r>
        </a:p>
      </dgm:t>
    </dgm:pt>
    <dgm:pt modelId="{8D0A5C70-699D-47A2-AF3B-BE6C483B4E44}" type="parTrans" cxnId="{6732FC31-B563-447C-B65A-6975642204B7}">
      <dgm:prSet/>
      <dgm:spPr/>
      <dgm:t>
        <a:bodyPr/>
        <a:lstStyle/>
        <a:p>
          <a:endParaRPr lang="zh-TW" altLang="en-US"/>
        </a:p>
      </dgm:t>
    </dgm:pt>
    <dgm:pt modelId="{57FDEF6F-0C34-40CD-A181-9985FB91E5F4}" type="sibTrans" cxnId="{6732FC31-B563-447C-B65A-6975642204B7}">
      <dgm:prSet/>
      <dgm:spPr/>
      <dgm:t>
        <a:bodyPr/>
        <a:lstStyle/>
        <a:p>
          <a:endParaRPr lang="zh-TW" altLang="en-US"/>
        </a:p>
      </dgm:t>
    </dgm:pt>
    <dgm:pt modelId="{CDAB54AD-4440-4771-8F5D-2C8431C5DBB7}" type="pres">
      <dgm:prSet presAssocID="{31CE0C56-455B-45C1-B319-5C7925A13C47}" presName="CompostProcess" presStyleCnt="0">
        <dgm:presLayoutVars>
          <dgm:dir/>
          <dgm:resizeHandles val="exact"/>
        </dgm:presLayoutVars>
      </dgm:prSet>
      <dgm:spPr/>
    </dgm:pt>
    <dgm:pt modelId="{4A88AD6E-916E-47F5-98CC-C68A17FFD2B9}" type="pres">
      <dgm:prSet presAssocID="{31CE0C56-455B-45C1-B319-5C7925A13C47}" presName="arrow" presStyleLbl="bgShp" presStyleIdx="0" presStyleCnt="1"/>
      <dgm:spPr/>
    </dgm:pt>
    <dgm:pt modelId="{4F643D8A-4924-4C70-9231-4FDA420095B1}" type="pres">
      <dgm:prSet presAssocID="{31CE0C56-455B-45C1-B319-5C7925A13C47}" presName="linearProcess" presStyleCnt="0"/>
      <dgm:spPr/>
    </dgm:pt>
    <dgm:pt modelId="{7959B13A-477D-4AD2-ABB6-58A7018DE400}" type="pres">
      <dgm:prSet presAssocID="{0DFA920E-46C0-4828-8071-60BE1A2B1CD2}" presName="textNode" presStyleLbl="node1" presStyleIdx="0" presStyleCnt="4">
        <dgm:presLayoutVars>
          <dgm:bulletEnabled val="1"/>
        </dgm:presLayoutVars>
      </dgm:prSet>
      <dgm:spPr/>
    </dgm:pt>
    <dgm:pt modelId="{127BA736-B2AA-4CEA-8B95-12CFF021D164}" type="pres">
      <dgm:prSet presAssocID="{89D8B002-DF93-4295-BDFB-9982CB6EE5B6}" presName="sibTrans" presStyleCnt="0"/>
      <dgm:spPr/>
    </dgm:pt>
    <dgm:pt modelId="{C4555F79-2551-47B4-981B-579513CE71D6}" type="pres">
      <dgm:prSet presAssocID="{8B10FD3A-572E-4CDB-A50B-156858A82842}" presName="textNode" presStyleLbl="node1" presStyleIdx="1" presStyleCnt="4">
        <dgm:presLayoutVars>
          <dgm:bulletEnabled val="1"/>
        </dgm:presLayoutVars>
      </dgm:prSet>
      <dgm:spPr/>
    </dgm:pt>
    <dgm:pt modelId="{E15A43B6-C626-4EA1-9878-4953543DB307}" type="pres">
      <dgm:prSet presAssocID="{23FFF27D-1579-4155-B00D-57E77AFA6EF5}" presName="sibTrans" presStyleCnt="0"/>
      <dgm:spPr/>
    </dgm:pt>
    <dgm:pt modelId="{8634F716-B820-4FE3-9E8D-096EEEDB256F}" type="pres">
      <dgm:prSet presAssocID="{A2F91DE4-FA74-47EB-AE56-571A3496C4F8}" presName="textNode" presStyleLbl="node1" presStyleIdx="2" presStyleCnt="4">
        <dgm:presLayoutVars>
          <dgm:bulletEnabled val="1"/>
        </dgm:presLayoutVars>
      </dgm:prSet>
      <dgm:spPr/>
    </dgm:pt>
    <dgm:pt modelId="{05DD6345-AE82-48CD-BBFD-0FAE4EFE2EA4}" type="pres">
      <dgm:prSet presAssocID="{F11E171E-BB9D-43FF-A50C-0D4C8E7D9D13}" presName="sibTrans" presStyleCnt="0"/>
      <dgm:spPr/>
    </dgm:pt>
    <dgm:pt modelId="{E7836679-45F2-4376-B16C-FA8AA8207D25}" type="pres">
      <dgm:prSet presAssocID="{F8A8B033-903C-4BC1-89C6-0B5A796497A5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3C79D31E-8C92-425F-B81F-74E3F6492BA0}" type="presOf" srcId="{8B10FD3A-572E-4CDB-A50B-156858A82842}" destId="{C4555F79-2551-47B4-981B-579513CE71D6}" srcOrd="0" destOrd="0" presId="urn:microsoft.com/office/officeart/2005/8/layout/hProcess9"/>
    <dgm:cxn modelId="{F99DE128-C62E-4822-A8A2-DE05BC023BE9}" type="presOf" srcId="{31CE0C56-455B-45C1-B319-5C7925A13C47}" destId="{CDAB54AD-4440-4771-8F5D-2C8431C5DBB7}" srcOrd="0" destOrd="0" presId="urn:microsoft.com/office/officeart/2005/8/layout/hProcess9"/>
    <dgm:cxn modelId="{6732FC31-B563-447C-B65A-6975642204B7}" srcId="{31CE0C56-455B-45C1-B319-5C7925A13C47}" destId="{F8A8B033-903C-4BC1-89C6-0B5A796497A5}" srcOrd="3" destOrd="0" parTransId="{8D0A5C70-699D-47A2-AF3B-BE6C483B4E44}" sibTransId="{57FDEF6F-0C34-40CD-A181-9985FB91E5F4}"/>
    <dgm:cxn modelId="{13467C56-2617-4C0A-BFE4-48E4D6A28042}" srcId="{31CE0C56-455B-45C1-B319-5C7925A13C47}" destId="{8B10FD3A-572E-4CDB-A50B-156858A82842}" srcOrd="1" destOrd="0" parTransId="{44120D44-4156-4B78-8DE1-5149B9306365}" sibTransId="{23FFF27D-1579-4155-B00D-57E77AFA6EF5}"/>
    <dgm:cxn modelId="{83FDAD82-6473-459A-92A3-446F1BA57F7D}" type="presOf" srcId="{A2F91DE4-FA74-47EB-AE56-571A3496C4F8}" destId="{8634F716-B820-4FE3-9E8D-096EEEDB256F}" srcOrd="0" destOrd="0" presId="urn:microsoft.com/office/officeart/2005/8/layout/hProcess9"/>
    <dgm:cxn modelId="{72B7ECA0-A4D1-4B6D-ACBF-EC7C3992ED5E}" srcId="{31CE0C56-455B-45C1-B319-5C7925A13C47}" destId="{0DFA920E-46C0-4828-8071-60BE1A2B1CD2}" srcOrd="0" destOrd="0" parTransId="{43D02ABA-F1DF-4F1A-B29E-E4B8551553F8}" sibTransId="{89D8B002-DF93-4295-BDFB-9982CB6EE5B6}"/>
    <dgm:cxn modelId="{56EF96AD-E773-4597-917F-DE371CD7014D}" type="presOf" srcId="{F8A8B033-903C-4BC1-89C6-0B5A796497A5}" destId="{E7836679-45F2-4376-B16C-FA8AA8207D25}" srcOrd="0" destOrd="0" presId="urn:microsoft.com/office/officeart/2005/8/layout/hProcess9"/>
    <dgm:cxn modelId="{8B4A73C3-67D3-43DB-B1A7-429ED06C20B3}" type="presOf" srcId="{0DFA920E-46C0-4828-8071-60BE1A2B1CD2}" destId="{7959B13A-477D-4AD2-ABB6-58A7018DE400}" srcOrd="0" destOrd="0" presId="urn:microsoft.com/office/officeart/2005/8/layout/hProcess9"/>
    <dgm:cxn modelId="{004147CE-9E51-4D7A-800A-2A244F3B4A38}" srcId="{31CE0C56-455B-45C1-B319-5C7925A13C47}" destId="{A2F91DE4-FA74-47EB-AE56-571A3496C4F8}" srcOrd="2" destOrd="0" parTransId="{C79BE818-854D-46A1-919F-9A1CF247A76D}" sibTransId="{F11E171E-BB9D-43FF-A50C-0D4C8E7D9D13}"/>
    <dgm:cxn modelId="{91170AD4-874A-4CB5-8528-77229E877155}" type="presParOf" srcId="{CDAB54AD-4440-4771-8F5D-2C8431C5DBB7}" destId="{4A88AD6E-916E-47F5-98CC-C68A17FFD2B9}" srcOrd="0" destOrd="0" presId="urn:microsoft.com/office/officeart/2005/8/layout/hProcess9"/>
    <dgm:cxn modelId="{9410B30D-CBF9-4552-A381-7A49A2575F39}" type="presParOf" srcId="{CDAB54AD-4440-4771-8F5D-2C8431C5DBB7}" destId="{4F643D8A-4924-4C70-9231-4FDA420095B1}" srcOrd="1" destOrd="0" presId="urn:microsoft.com/office/officeart/2005/8/layout/hProcess9"/>
    <dgm:cxn modelId="{4FCF550B-A32A-490B-A7F0-A1BB5F6DDD08}" type="presParOf" srcId="{4F643D8A-4924-4C70-9231-4FDA420095B1}" destId="{7959B13A-477D-4AD2-ABB6-58A7018DE400}" srcOrd="0" destOrd="0" presId="urn:microsoft.com/office/officeart/2005/8/layout/hProcess9"/>
    <dgm:cxn modelId="{38BA6A66-B48D-44D0-BEE7-1B1066DC7FE1}" type="presParOf" srcId="{4F643D8A-4924-4C70-9231-4FDA420095B1}" destId="{127BA736-B2AA-4CEA-8B95-12CFF021D164}" srcOrd="1" destOrd="0" presId="urn:microsoft.com/office/officeart/2005/8/layout/hProcess9"/>
    <dgm:cxn modelId="{59F93604-B061-4D42-B51A-BB9BE4A7AA5E}" type="presParOf" srcId="{4F643D8A-4924-4C70-9231-4FDA420095B1}" destId="{C4555F79-2551-47B4-981B-579513CE71D6}" srcOrd="2" destOrd="0" presId="urn:microsoft.com/office/officeart/2005/8/layout/hProcess9"/>
    <dgm:cxn modelId="{4BB9AE49-DBA5-41B3-9E7C-516B7EB6A49B}" type="presParOf" srcId="{4F643D8A-4924-4C70-9231-4FDA420095B1}" destId="{E15A43B6-C626-4EA1-9878-4953543DB307}" srcOrd="3" destOrd="0" presId="urn:microsoft.com/office/officeart/2005/8/layout/hProcess9"/>
    <dgm:cxn modelId="{35374B35-3954-4C9B-BCAD-BFF1D986196C}" type="presParOf" srcId="{4F643D8A-4924-4C70-9231-4FDA420095B1}" destId="{8634F716-B820-4FE3-9E8D-096EEEDB256F}" srcOrd="4" destOrd="0" presId="urn:microsoft.com/office/officeart/2005/8/layout/hProcess9"/>
    <dgm:cxn modelId="{455DBC65-F89C-43DE-98B8-B607AC168A32}" type="presParOf" srcId="{4F643D8A-4924-4C70-9231-4FDA420095B1}" destId="{05DD6345-AE82-48CD-BBFD-0FAE4EFE2EA4}" srcOrd="5" destOrd="0" presId="urn:microsoft.com/office/officeart/2005/8/layout/hProcess9"/>
    <dgm:cxn modelId="{9CD9D6DF-A542-44FE-A17C-525C62A0DCC0}" type="presParOf" srcId="{4F643D8A-4924-4C70-9231-4FDA420095B1}" destId="{E7836679-45F2-4376-B16C-FA8AA8207D25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4E3D00-113B-4BF9-B18A-39EAB568932A}">
      <dsp:nvSpPr>
        <dsp:cNvPr id="0" name=""/>
        <dsp:cNvSpPr/>
      </dsp:nvSpPr>
      <dsp:spPr>
        <a:xfrm>
          <a:off x="0" y="376119"/>
          <a:ext cx="10896600" cy="1106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4300" kern="1200"/>
            <a:t>提供數據</a:t>
          </a:r>
          <a:r>
            <a:rPr lang="en-US" sz="4300" kern="1200"/>
            <a:t>/</a:t>
          </a:r>
          <a:r>
            <a:rPr lang="zh-TW" sz="4300" kern="1200"/>
            <a:t>實證：群體 </a:t>
          </a:r>
          <a:r>
            <a:rPr lang="en-US" sz="4300" kern="1200"/>
            <a:t>vs </a:t>
          </a:r>
          <a:r>
            <a:rPr lang="zh-TW" sz="4300" kern="1200"/>
            <a:t>個案</a:t>
          </a:r>
          <a:r>
            <a:rPr lang="en-US" sz="4300" kern="1200"/>
            <a:t>//</a:t>
          </a:r>
          <a:r>
            <a:rPr lang="zh-TW" sz="4300" kern="1200"/>
            <a:t>臨床 </a:t>
          </a:r>
          <a:r>
            <a:rPr lang="en-US" sz="4300" kern="1200"/>
            <a:t>VS </a:t>
          </a:r>
          <a:r>
            <a:rPr lang="zh-TW" sz="4300" kern="1200"/>
            <a:t>研究</a:t>
          </a:r>
        </a:p>
      </dsp:txBody>
      <dsp:txXfrm>
        <a:off x="54030" y="430149"/>
        <a:ext cx="10788540" cy="998760"/>
      </dsp:txXfrm>
    </dsp:sp>
    <dsp:sp modelId="{B8ECDDEA-5A32-4AC3-A60C-5ECC00358396}">
      <dsp:nvSpPr>
        <dsp:cNvPr id="0" name=""/>
        <dsp:cNvSpPr/>
      </dsp:nvSpPr>
      <dsp:spPr>
        <a:xfrm>
          <a:off x="0" y="1482939"/>
          <a:ext cx="10896600" cy="2492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5967" tIns="54610" rIns="305816" bIns="54610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TW" sz="3400" kern="1200"/>
            <a:t>區辨</a:t>
          </a:r>
          <a:r>
            <a:rPr lang="en-US" sz="3400" kern="1200"/>
            <a:t>(</a:t>
          </a:r>
          <a:r>
            <a:rPr lang="zh-TW" sz="3400" kern="1200"/>
            <a:t>個案基本資料描述</a:t>
          </a:r>
          <a:r>
            <a:rPr lang="en-US" sz="3400" kern="1200"/>
            <a:t>)</a:t>
          </a:r>
          <a:endParaRPr lang="zh-TW" sz="3400" kern="120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TW" sz="3400" kern="1200"/>
            <a:t>成效</a:t>
          </a:r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TW" sz="3400" kern="1200"/>
            <a:t>預測</a:t>
          </a:r>
          <a:r>
            <a:rPr lang="en-US" sz="3400" kern="1200"/>
            <a:t>(</a:t>
          </a:r>
          <a:r>
            <a:rPr lang="zh-TW" sz="3400" kern="1200"/>
            <a:t>預後</a:t>
          </a:r>
          <a:r>
            <a:rPr lang="en-US" sz="3400" kern="1200"/>
            <a:t>)</a:t>
          </a:r>
          <a:endParaRPr lang="zh-TW" sz="3400" kern="120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TW" sz="3400" kern="1200"/>
            <a:t>篩檢</a:t>
          </a:r>
        </a:p>
      </dsp:txBody>
      <dsp:txXfrm>
        <a:off x="0" y="1482939"/>
        <a:ext cx="10896600" cy="24922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88AD6E-916E-47F5-98CC-C68A17FFD2B9}">
      <dsp:nvSpPr>
        <dsp:cNvPr id="0" name=""/>
        <dsp:cNvSpPr/>
      </dsp:nvSpPr>
      <dsp:spPr>
        <a:xfrm>
          <a:off x="788669" y="0"/>
          <a:ext cx="8938260" cy="435133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59B13A-477D-4AD2-ABB6-58A7018DE400}">
      <dsp:nvSpPr>
        <dsp:cNvPr id="0" name=""/>
        <dsp:cNvSpPr/>
      </dsp:nvSpPr>
      <dsp:spPr>
        <a:xfrm>
          <a:off x="2888" y="1305401"/>
          <a:ext cx="2507114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200" kern="1200"/>
            <a:t>工具名稱與測量標的</a:t>
          </a:r>
        </a:p>
      </dsp:txBody>
      <dsp:txXfrm>
        <a:off x="87854" y="1390367"/>
        <a:ext cx="2337182" cy="1570603"/>
      </dsp:txXfrm>
    </dsp:sp>
    <dsp:sp modelId="{C4555F79-2551-47B4-981B-579513CE71D6}">
      <dsp:nvSpPr>
        <dsp:cNvPr id="0" name=""/>
        <dsp:cNvSpPr/>
      </dsp:nvSpPr>
      <dsp:spPr>
        <a:xfrm>
          <a:off x="2670457" y="1305401"/>
          <a:ext cx="2507114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(</a:t>
          </a:r>
          <a:r>
            <a:rPr lang="zh-TW" sz="3200" kern="1200"/>
            <a:t>向度</a:t>
          </a:r>
          <a:r>
            <a:rPr lang="en-US" sz="3200" kern="1200"/>
            <a:t>)</a:t>
          </a:r>
          <a:r>
            <a:rPr lang="zh-TW" sz="3200" kern="1200"/>
            <a:t>項目介紹</a:t>
          </a:r>
        </a:p>
      </dsp:txBody>
      <dsp:txXfrm>
        <a:off x="2755423" y="1390367"/>
        <a:ext cx="2337182" cy="1570603"/>
      </dsp:txXfrm>
    </dsp:sp>
    <dsp:sp modelId="{8634F716-B820-4FE3-9E8D-096EEEDB256F}">
      <dsp:nvSpPr>
        <dsp:cNvPr id="0" name=""/>
        <dsp:cNvSpPr/>
      </dsp:nvSpPr>
      <dsp:spPr>
        <a:xfrm>
          <a:off x="5338027" y="1305401"/>
          <a:ext cx="2507114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200" kern="1200"/>
            <a:t>計分與解釋</a:t>
          </a:r>
        </a:p>
      </dsp:txBody>
      <dsp:txXfrm>
        <a:off x="5422993" y="1390367"/>
        <a:ext cx="2337182" cy="1570603"/>
      </dsp:txXfrm>
    </dsp:sp>
    <dsp:sp modelId="{E7836679-45F2-4376-B16C-FA8AA8207D25}">
      <dsp:nvSpPr>
        <dsp:cNvPr id="0" name=""/>
        <dsp:cNvSpPr/>
      </dsp:nvSpPr>
      <dsp:spPr>
        <a:xfrm>
          <a:off x="8005597" y="1305401"/>
          <a:ext cx="2507114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200" kern="1200"/>
            <a:t>心理計量特性</a:t>
          </a:r>
        </a:p>
      </dsp:txBody>
      <dsp:txXfrm>
        <a:off x="8090563" y="1390367"/>
        <a:ext cx="2337182" cy="1570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A1E88039-73C8-406C-9DFE-28665286114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9FFB2DC-D2AB-442A-BFC4-5371C267686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516C78-15A5-4ED8-9B2C-8ED972327777}" type="datetimeFigureOut">
              <a:rPr lang="zh-TW" altLang="en-US" smtClean="0"/>
              <a:t>2023/7/28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98B4B9B-54EB-4ECD-A5FF-524C1DD029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B9983CA-566E-432D-8880-CA3991A62F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F2FFD-7A4A-4E5F-B78C-35705A8F18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52041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0FBC6-97A4-498B-8243-340C078B71B1}" type="datetimeFigureOut">
              <a:rPr lang="zh-TW" altLang="en-US" smtClean="0"/>
              <a:t>2023/7/28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8CE6B9-4F52-4C22-87B1-5966B43DF9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5177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8CE6B9-4F52-4C22-87B1-5966B43DF9BC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1512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3E4618DB-CC34-4B23-A987-420C1024849B}" type="slidenum">
              <a:rPr lang="en-US" altLang="zh-TW" smtClean="0"/>
              <a:pPr>
                <a:spcBef>
                  <a:spcPct val="0"/>
                </a:spcBef>
              </a:pPr>
              <a:t>5</a:t>
            </a:fld>
            <a:endParaRPr lang="en-US" altLang="zh-TW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19875" cy="3724275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zh-TW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345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r" eaLnBrk="1" hangingPunct="1"/>
            <a:fld id="{D3AC7E19-A0F4-425A-B684-BB2AE7FA2C44}" type="slidenum">
              <a:rPr lang="en-US" altLang="zh-TW" sz="1200"/>
              <a:pPr algn="r" eaLnBrk="1" hangingPunct="1"/>
              <a:t>8</a:t>
            </a:fld>
            <a:endParaRPr lang="en-US" altLang="zh-TW" sz="1200"/>
          </a:p>
        </p:txBody>
      </p:sp>
      <p:sp>
        <p:nvSpPr>
          <p:cNvPr id="207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52796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AC1D97-2710-44A0-8714-BC3301908A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79FADC3-3277-473E-BA30-3EE047F438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B002DE0-F935-4F8D-9C48-8C371C4DF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9D536-C2FC-454C-AC08-054A6EF137AD}" type="datetime1">
              <a:rPr lang="zh-TW" altLang="en-US" smtClean="0"/>
              <a:t>2023/7/28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572AA8B-1082-499B-9C66-A60993353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C1FD480-4A05-4C87-9117-4AFF47368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8243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4570BD0-E6A6-4688-BF3F-7DE62E6C5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6B571E7-710B-4CAF-BFCB-FBBABDD5BE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5B5CC90-CC2E-4EC2-8A1F-A19D53C25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49D9C-9CE7-48A6-87D0-D451D4AE239A}" type="datetime1">
              <a:rPr lang="zh-TW" altLang="en-US" smtClean="0"/>
              <a:t>2023/7/28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4AE7CD3-5DD7-4B22-A62B-2523D9840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E509C2D-50F4-4A20-BFD3-AB2FC996A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8549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85CB024-73D3-43B8-8FCB-3FA1F696C8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A25E553-41FF-49AD-973D-808B738C1C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EE2DD47-81DA-437C-9F74-A515D785D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C6E07-CF0D-4955-944C-4BFABA03A701}" type="datetime1">
              <a:rPr lang="zh-TW" altLang="en-US" smtClean="0"/>
              <a:t>2023/7/28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554F130-CD76-46B5-A17F-67F9F82E6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19789C9-DBCA-4244-89D0-E9E8DCC60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9008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3B597D-3C22-4198-B19E-1382B51C5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9DAF750-4B2A-429A-8347-8B09550CA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E553D60-670E-4017-A6C4-E7519EC94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47E4-CE15-4DDE-B959-852415337557}" type="datetime1">
              <a:rPr lang="zh-TW" altLang="en-US" smtClean="0"/>
              <a:t>2023/7/28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696F6C4-637A-470E-ADA7-B46FF8BDC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028B030-FCC8-44B0-87BE-7F3C8215D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1111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51D8DAA-B473-4786-9DF1-D2B8E581F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2BB5C93-B36A-43F4-ABA4-80A703D78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BC0F637-5519-48BD-BAD6-8F5AD1F1A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53422-846B-45F1-AF1A-4C65D72359C1}" type="datetime1">
              <a:rPr lang="zh-TW" altLang="en-US" smtClean="0"/>
              <a:t>2023/7/28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451DF01-D4EC-4E0A-A816-2AE0D10C5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C21C6F0-E8A7-4A82-B99B-270000EA4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2458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641775-5CD6-448E-997B-1490F8586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8740125-D1B6-4497-A05C-1D4E91E682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6868C35-67B4-4779-843A-F75416901D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3F36F95-104E-47C6-B698-29469E3EB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638BC-9AD9-4C14-80AD-B8EEE72BF26A}" type="datetime1">
              <a:rPr lang="zh-TW" altLang="en-US" smtClean="0"/>
              <a:t>2023/7/28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07ED58E-C5F2-4482-A592-3F108A3FA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4E86177-642D-4006-B641-6B19E9040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90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3ACF08-F5CB-4C66-81E1-33A3B5EC2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26F98FA-C9B3-41C2-B56C-8DA45F41D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A393F56-8E4E-4C86-9E91-857A090574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041DCC04-B6EC-41E1-BD3E-F1A00F51CD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1D658BA-477D-4A32-8414-CC4EB69742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8AB74812-5E12-4525-B7BE-46D0AD953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745E-131A-449E-8270-CE27956A0C42}" type="datetime1">
              <a:rPr lang="zh-TW" altLang="en-US" smtClean="0"/>
              <a:t>2023/7/28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6F888041-30CB-44C4-A41E-C3A9E153D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B8138ECC-72FC-4505-9799-AFAE5BBBA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5537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9A348A9-7C2E-49F3-968F-688212F1C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A4F6EAA-0D5B-4D81-9945-EA4058D63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0C2-8C69-428B-BE65-CA39658BEBE7}" type="datetime1">
              <a:rPr lang="zh-TW" altLang="en-US" smtClean="0"/>
              <a:t>2023/7/28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4086888-DF35-4AC2-97D4-E9A4B0396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8062C5B-E311-40A6-8993-9BDA70ECF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0895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9CE59400-3AA1-42B1-91D6-182E20F36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789A-BA28-466D-B981-F99CFFCC016D}" type="datetime1">
              <a:rPr lang="zh-TW" altLang="en-US" smtClean="0"/>
              <a:t>2023/7/28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3183AAC-AE2C-4CA4-8AF8-00213689E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45C8375-A521-42ED-9509-691C5965C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1418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CCE5F9-B1A5-4520-AA4F-E4B64AFC2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F0E28BE-AFBD-4E7E-A40E-1430AA1E9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52D2E94-53A4-4EAD-AA7A-1F6938F5ED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15F202B-3F82-4845-A7D4-5560B9979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F990-C057-45DF-89E0-9D2168402C5E}" type="datetime1">
              <a:rPr lang="zh-TW" altLang="en-US" smtClean="0"/>
              <a:t>2023/7/28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5FDF47A-383A-437F-9DA6-18446ADD6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3188672-3D2C-4C72-9E1B-A758B68F7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779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3FE7288-1C6B-44D4-994C-646652152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B5CEEEC2-355B-416F-859D-4DF6505515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F52BE9E-8CC6-426F-8419-F591DA3905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33BD0BE-F2EB-4BE8-AFE7-CB96E0652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C69E-2E7C-43CF-B948-5E42843A8CD1}" type="datetime1">
              <a:rPr lang="zh-TW" altLang="en-US" smtClean="0"/>
              <a:t>2023/7/28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79C4EE4-CB3E-490D-882F-7CA5E1A9E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46E9CFD-9DB7-4AB0-ABE9-7F6B96A6D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7040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E1B12F1-46CD-4A23-ACEE-39182C781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117FC7A-4A5A-42F3-9B4D-77486BA1A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AE494C9-6E0A-4CDA-A757-E955F0FBD3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A47F3-05E2-4227-A8A0-E5E518C80246}" type="datetime1">
              <a:rPr lang="zh-TW" altLang="en-US" smtClean="0"/>
              <a:t>2023/7/28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67F9D17-5B4B-4436-8614-9253B49473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69183D6-E530-4400-A7DB-1DEB8B9B6D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5680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213BBA-201F-4865-93CE-60A800F686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50432"/>
            <a:ext cx="9144000" cy="2387600"/>
          </a:xfrm>
        </p:spPr>
        <p:txBody>
          <a:bodyPr>
            <a:normAutofit/>
          </a:bodyPr>
          <a:lstStyle/>
          <a:p>
            <a:r>
              <a:rPr lang="zh-TW" altLang="en-US" dirty="0"/>
              <a:t>評估工具之選擇與介紹</a:t>
            </a:r>
            <a:endParaRPr lang="zh-TW" altLang="en-US" sz="54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EE198E1-AC40-424D-9E18-A9813E5687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27054"/>
            <a:ext cx="9144000" cy="1655762"/>
          </a:xfrm>
        </p:spPr>
        <p:txBody>
          <a:bodyPr/>
          <a:lstStyle/>
          <a:p>
            <a:endParaRPr lang="en-US" altLang="zh-TW" dirty="0"/>
          </a:p>
          <a:p>
            <a:r>
              <a:rPr lang="zh-TW" altLang="en-US" dirty="0"/>
              <a:t>謝  清  麟</a:t>
            </a:r>
            <a:endParaRPr lang="en-US" altLang="zh-TW" dirty="0"/>
          </a:p>
          <a:p>
            <a:r>
              <a:rPr lang="en-US" altLang="zh-TW" dirty="0"/>
              <a:t>July 28, 2023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FAF9F6B-DF97-4CF5-9DE3-1FCC2B69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1</a:t>
            </a:fld>
            <a:endParaRPr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CE2F51C2-C15E-47F8-A6C8-B2ACD98D41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436" y="363852"/>
            <a:ext cx="3620655" cy="823699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9FDC570D-6D91-4B09-90E6-988C2B1E59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6425" y="363852"/>
            <a:ext cx="2343150" cy="714375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5A51DADE-F4BE-47DB-93CE-BD9436E36F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1049" y="635443"/>
            <a:ext cx="4627418" cy="590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373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D5208C-0EDE-40DD-BCE4-19903F318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評估工具的介紹與說明</a:t>
            </a:r>
          </a:p>
        </p:txBody>
      </p:sp>
      <p:graphicFrame>
        <p:nvGraphicFramePr>
          <p:cNvPr id="6" name="內容版面配置區 5">
            <a:extLst>
              <a:ext uri="{FF2B5EF4-FFF2-40B4-BE49-F238E27FC236}">
                <a16:creationId xmlns:a16="http://schemas.microsoft.com/office/drawing/2014/main" id="{10861B8F-AB0E-48C9-AC6C-41A1885017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702820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24AE560-4E35-4000-8555-18B377AB1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10</a:t>
            </a:fld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B1BD69C-1100-4327-BA00-3D9DA685F721}"/>
              </a:ext>
            </a:extLst>
          </p:cNvPr>
          <p:cNvSpPr txBox="1"/>
          <p:nvPr/>
        </p:nvSpPr>
        <p:spPr>
          <a:xfrm>
            <a:off x="3322320" y="5456555"/>
            <a:ext cx="3849131" cy="461665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400" dirty="0"/>
              <a:t>使用時機與施測方式</a:t>
            </a:r>
            <a:r>
              <a:rPr lang="en-US" altLang="zh-TW" sz="2400" dirty="0"/>
              <a:t>—</a:t>
            </a:r>
            <a:r>
              <a:rPr lang="zh-TW" altLang="en-US" sz="2400" dirty="0"/>
              <a:t>程序</a:t>
            </a:r>
          </a:p>
        </p:txBody>
      </p:sp>
    </p:spTree>
    <p:extLst>
      <p:ext uri="{BB962C8B-B14F-4D97-AF65-F5344CB8AC3E}">
        <p14:creationId xmlns:p14="http://schemas.microsoft.com/office/powerpoint/2010/main" val="2261860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7AF04D-42FA-4B4C-90D4-9F2D20BDE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課程重點彙整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DF667CC-EF4E-45D4-9840-61E6A9304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評估工具的知名度，影響研究計畫</a:t>
            </a:r>
            <a:r>
              <a:rPr lang="en-US" altLang="zh-TW" dirty="0"/>
              <a:t>/</a:t>
            </a:r>
            <a:r>
              <a:rPr lang="zh-TW" altLang="en-US" dirty="0"/>
              <a:t>論文的被接受度</a:t>
            </a:r>
            <a:endParaRPr lang="en-US" altLang="zh-TW" dirty="0"/>
          </a:p>
          <a:p>
            <a:r>
              <a:rPr lang="zh-TW" altLang="en-US" dirty="0"/>
              <a:t>臨床與研究盡量採用國際知名的評估工具</a:t>
            </a:r>
            <a:endParaRPr lang="en-US" altLang="zh-TW" dirty="0"/>
          </a:p>
          <a:p>
            <a:r>
              <a:rPr lang="zh-TW" altLang="en-US" dirty="0"/>
              <a:t>與臨床業務結合</a:t>
            </a:r>
            <a:endParaRPr lang="en-US" altLang="zh-TW" dirty="0"/>
          </a:p>
          <a:p>
            <a:pPr lvl="1"/>
            <a:r>
              <a:rPr lang="zh-TW" altLang="en-US" dirty="0"/>
              <a:t>健保申報</a:t>
            </a:r>
            <a:endParaRPr lang="en-US" altLang="zh-TW" dirty="0"/>
          </a:p>
          <a:p>
            <a:pPr lvl="1"/>
            <a:r>
              <a:rPr lang="zh-TW" altLang="en-US" dirty="0"/>
              <a:t>病歷</a:t>
            </a:r>
            <a:endParaRPr lang="en-US" altLang="zh-TW" dirty="0"/>
          </a:p>
          <a:p>
            <a:pPr lvl="1"/>
            <a:r>
              <a:rPr lang="zh-TW" altLang="en-US" dirty="0"/>
              <a:t>教學</a:t>
            </a:r>
            <a:endParaRPr lang="en-US" altLang="zh-TW" dirty="0"/>
          </a:p>
          <a:p>
            <a:r>
              <a:rPr lang="zh-TW" altLang="en-US" b="1" dirty="0">
                <a:solidFill>
                  <a:srgbClr val="7030A0"/>
                </a:solidFill>
              </a:rPr>
              <a:t>臨床因個別專長與持續收案，故為發展與驗證工具的極佳情境</a:t>
            </a:r>
            <a:endParaRPr lang="en-US" altLang="zh-TW" b="1" dirty="0">
              <a:solidFill>
                <a:srgbClr val="7030A0"/>
              </a:solidFill>
            </a:endParaRPr>
          </a:p>
          <a:p>
            <a:r>
              <a:rPr lang="zh-TW" altLang="en-US" dirty="0"/>
              <a:t>若無現成工具，且需長期使用，可考慮自行發展</a:t>
            </a:r>
            <a:endParaRPr lang="en-US" altLang="zh-TW" dirty="0"/>
          </a:p>
          <a:p>
            <a:pPr lvl="1"/>
            <a:r>
              <a:rPr lang="zh-TW" altLang="en-US" dirty="0"/>
              <a:t>宜與專家合作</a:t>
            </a:r>
            <a:endParaRPr lang="en-US" altLang="zh-TW" dirty="0"/>
          </a:p>
          <a:p>
            <a:pPr lvl="1"/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B6D8F1A-56DF-42F3-8AE6-F1CF6595B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119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E53F9E-2811-4153-928A-8506703DE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作業：</a:t>
            </a:r>
            <a:r>
              <a:rPr lang="en-US" altLang="zh-TW" dirty="0"/>
              <a:t>ChatGPT</a:t>
            </a:r>
            <a:r>
              <a:rPr lang="zh-TW" altLang="en-US" dirty="0"/>
              <a:t>輔助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2749B8-C0F0-4388-AE06-59204C23C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7574"/>
            <a:ext cx="10515600" cy="4351338"/>
          </a:xfrm>
        </p:spPr>
        <p:txBody>
          <a:bodyPr/>
          <a:lstStyle/>
          <a:p>
            <a:r>
              <a:rPr lang="zh-TW" altLang="en-US" dirty="0"/>
              <a:t>釐清本日課程重點</a:t>
            </a:r>
            <a:endParaRPr lang="en-US" altLang="zh-TW" dirty="0"/>
          </a:p>
          <a:p>
            <a:pPr lvl="1"/>
            <a:r>
              <a:rPr lang="zh-TW" altLang="en-US" dirty="0"/>
              <a:t>工具之重要性</a:t>
            </a:r>
            <a:endParaRPr lang="en-US" altLang="zh-TW" dirty="0"/>
          </a:p>
          <a:p>
            <a:pPr lvl="1"/>
            <a:r>
              <a:rPr lang="zh-TW" altLang="en-US" dirty="0"/>
              <a:t>如何批判</a:t>
            </a:r>
            <a:r>
              <a:rPr lang="en-US" altLang="zh-TW" dirty="0"/>
              <a:t>/</a:t>
            </a:r>
            <a:r>
              <a:rPr lang="zh-TW" altLang="en-US" dirty="0"/>
              <a:t>選擇工具</a:t>
            </a:r>
            <a:endParaRPr lang="en-US" altLang="zh-TW" dirty="0"/>
          </a:p>
          <a:p>
            <a:r>
              <a:rPr lang="zh-TW" altLang="en-US" dirty="0"/>
              <a:t>找出適用於臨床與研究之工具</a:t>
            </a:r>
            <a:endParaRPr lang="en-US" altLang="zh-TW" dirty="0"/>
          </a:p>
          <a:p>
            <a:r>
              <a:rPr lang="zh-TW" altLang="en-US" dirty="0"/>
              <a:t>比較類似評估工具</a:t>
            </a:r>
            <a:endParaRPr lang="en-US" altLang="zh-TW" dirty="0"/>
          </a:p>
          <a:p>
            <a:r>
              <a:rPr lang="zh-TW" altLang="en-US" dirty="0"/>
              <a:t>撰寫評估工具介紹</a:t>
            </a:r>
            <a:endParaRPr lang="en-US" altLang="zh-TW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3BE3A84-7EF6-4FA6-B74A-288021ECB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096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2A3AB2E-1602-46EE-BB09-ADE779D76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Q</a:t>
            </a:r>
            <a:r>
              <a:rPr lang="zh-TW" altLang="en-US" dirty="0"/>
              <a:t> </a:t>
            </a:r>
            <a:r>
              <a:rPr lang="en-US" altLang="zh-TW" dirty="0"/>
              <a:t>&amp; A</a:t>
            </a:r>
            <a:endParaRPr lang="zh-TW" altLang="en-US" dirty="0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271A7E4-DC77-4D58-9DE4-65C956F0C0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053F1B5-AC61-4772-9AAA-E22AFBC57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4538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14D8B0-F94B-4307-BF65-1987E1183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大  綱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4CBF08-99C5-4676-9D6A-9CA7FD15F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4351338"/>
          </a:xfrm>
        </p:spPr>
        <p:txBody>
          <a:bodyPr>
            <a:normAutofit/>
          </a:bodyPr>
          <a:lstStyle/>
          <a:p>
            <a:pPr indent="-396000">
              <a:lnSpc>
                <a:spcPct val="110000"/>
              </a:lnSpc>
            </a:pPr>
            <a:r>
              <a:rPr lang="zh-TW" altLang="en-US" dirty="0"/>
              <a:t>作業討論</a:t>
            </a:r>
            <a:endParaRPr lang="en-US" altLang="zh-TW" dirty="0"/>
          </a:p>
          <a:p>
            <a:pPr indent="-396000">
              <a:lnSpc>
                <a:spcPct val="110000"/>
              </a:lnSpc>
            </a:pPr>
            <a:r>
              <a:rPr lang="zh-TW" altLang="en-US" dirty="0"/>
              <a:t>評估工具於研究計畫</a:t>
            </a:r>
            <a:r>
              <a:rPr lang="en-US" altLang="zh-TW" dirty="0"/>
              <a:t>/</a:t>
            </a:r>
            <a:r>
              <a:rPr lang="zh-TW" altLang="en-US" dirty="0"/>
              <a:t>研究方法之地位與價值</a:t>
            </a:r>
            <a:endParaRPr lang="en-US" altLang="zh-TW" dirty="0"/>
          </a:p>
          <a:p>
            <a:pPr indent="-396000">
              <a:lnSpc>
                <a:spcPct val="110000"/>
              </a:lnSpc>
            </a:pPr>
            <a:r>
              <a:rPr lang="zh-TW" altLang="en-US" dirty="0"/>
              <a:t>評估工具之類型</a:t>
            </a:r>
            <a:endParaRPr lang="en-US" altLang="zh-TW" dirty="0"/>
          </a:p>
          <a:p>
            <a:pPr indent="-396000">
              <a:lnSpc>
                <a:spcPct val="110000"/>
              </a:lnSpc>
            </a:pPr>
            <a:r>
              <a:rPr lang="zh-TW" altLang="en-US" dirty="0"/>
              <a:t>評估工具的選擇原則</a:t>
            </a:r>
            <a:endParaRPr lang="en-US" altLang="zh-TW" dirty="0"/>
          </a:p>
          <a:p>
            <a:pPr indent="-396000">
              <a:lnSpc>
                <a:spcPct val="110000"/>
              </a:lnSpc>
            </a:pPr>
            <a:r>
              <a:rPr lang="zh-TW" altLang="en-US" dirty="0"/>
              <a:t>評估工具的介紹與說明</a:t>
            </a:r>
            <a:endParaRPr lang="en-US" altLang="zh-TW" dirty="0"/>
          </a:p>
          <a:p>
            <a:pPr indent="-396000">
              <a:lnSpc>
                <a:spcPct val="110000"/>
              </a:lnSpc>
            </a:pPr>
            <a:r>
              <a:rPr lang="zh-TW" altLang="en-US" dirty="0"/>
              <a:t>其它議題</a:t>
            </a:r>
            <a:endParaRPr lang="en-US" altLang="zh-TW" dirty="0"/>
          </a:p>
          <a:p>
            <a:pPr indent="-396000">
              <a:lnSpc>
                <a:spcPct val="110000"/>
              </a:lnSpc>
            </a:pPr>
            <a:r>
              <a:rPr lang="en-US" altLang="zh-TW" dirty="0"/>
              <a:t>ChatGPT</a:t>
            </a:r>
            <a:r>
              <a:rPr lang="zh-TW" altLang="en-US" dirty="0"/>
              <a:t>如何協助研究人員選擇與介紹評估工具</a:t>
            </a:r>
            <a:r>
              <a:rPr lang="en-US" altLang="zh-TW" dirty="0"/>
              <a:t>?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A07029F-1FB8-4208-9855-AD891A8C3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5939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97C148F-488D-4F22-B820-B590CDEF2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樣本選擇與敘述作業</a:t>
            </a:r>
            <a:r>
              <a:rPr lang="en-US" altLang="zh-TW" dirty="0"/>
              <a:t>(</a:t>
            </a:r>
            <a:r>
              <a:rPr lang="zh-TW" altLang="en-US" dirty="0"/>
              <a:t>使用 </a:t>
            </a:r>
            <a:r>
              <a:rPr lang="en-US" altLang="zh-TW" dirty="0"/>
              <a:t>ChatGPT</a:t>
            </a:r>
            <a:r>
              <a:rPr lang="zh-TW" altLang="en-US" dirty="0"/>
              <a:t>協助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464ABFD-E71B-49BF-8648-DC00FBBB6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釐清本日課程重點</a:t>
            </a:r>
            <a:endParaRPr lang="en-US" altLang="zh-TW" dirty="0"/>
          </a:p>
          <a:p>
            <a:pPr lvl="1"/>
            <a:r>
              <a:rPr lang="zh-TW" altLang="en-US" dirty="0"/>
              <a:t>主動詢問主要概念，如抽樣方法、樣本數估計方法、實例介紹等</a:t>
            </a:r>
            <a:endParaRPr lang="en-US" altLang="zh-TW" dirty="0"/>
          </a:p>
          <a:p>
            <a:pPr lvl="1"/>
            <a:r>
              <a:rPr lang="zh-TW" altLang="en-US" dirty="0"/>
              <a:t>請 </a:t>
            </a:r>
            <a:r>
              <a:rPr lang="en-US" altLang="zh-TW" dirty="0"/>
              <a:t>ChatGPT</a:t>
            </a:r>
            <a:r>
              <a:rPr lang="zh-TW" altLang="en-US" dirty="0"/>
              <a:t>出考題</a:t>
            </a:r>
            <a:endParaRPr lang="en-US" altLang="zh-TW" dirty="0"/>
          </a:p>
          <a:p>
            <a:r>
              <a:rPr lang="zh-TW" altLang="en-US" dirty="0"/>
              <a:t>練習樣本數估計</a:t>
            </a:r>
            <a:endParaRPr lang="en-US" altLang="zh-TW" dirty="0"/>
          </a:p>
          <a:p>
            <a:r>
              <a:rPr lang="zh-TW" altLang="en-US" dirty="0"/>
              <a:t>練習設定選擇與排除個案標準</a:t>
            </a:r>
            <a:endParaRPr lang="en-US" altLang="zh-TW" dirty="0"/>
          </a:p>
          <a:p>
            <a:r>
              <a:rPr lang="zh-TW" altLang="en-US" dirty="0"/>
              <a:t>練習以自己的研究題目撰寫「研究樣本之選擇與排除以及樣本數估計」之研究計畫寫作與修改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19D672F-F114-4481-A8BB-6554E63B0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2812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08405F-B215-496B-AA7F-B706D4A40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評估工具之目的</a:t>
            </a:r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id="{8A47EE89-47DF-44B6-A9BC-6925F258D5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2880990"/>
              </p:ext>
            </p:extLst>
          </p:nvPr>
        </p:nvGraphicFramePr>
        <p:xfrm>
          <a:off x="838200" y="1825625"/>
          <a:ext cx="10896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E56BA6D-7CAE-498D-8286-B90170B9A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9886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編號版面配置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55C4A3C4-DC6C-4509-8D02-BD40AD6FEDC9}" type="slidenum">
              <a:rPr lang="en-US" altLang="zh-TW" sz="1000">
                <a:ea typeface="新細明體" panose="02020500000000000000" pitchFamily="18" charset="-120"/>
              </a:rPr>
              <a:pPr>
                <a:spcBef>
                  <a:spcPct val="0"/>
                </a:spcBef>
                <a:buSzTx/>
                <a:buFontTx/>
                <a:buNone/>
              </a:pPr>
              <a:t>5</a:t>
            </a:fld>
            <a:endParaRPr lang="en-US" altLang="zh-TW" sz="1000">
              <a:ea typeface="新細明體" panose="02020500000000000000" pitchFamily="18" charset="-12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74825" y="476250"/>
            <a:ext cx="8280400" cy="5975350"/>
          </a:xfrm>
        </p:spPr>
        <p:txBody>
          <a:bodyPr/>
          <a:lstStyle/>
          <a:p>
            <a:pPr eaLnBrk="1" hangingPunct="1"/>
            <a:endParaRPr lang="en-US" altLang="zh-TW" dirty="0"/>
          </a:p>
        </p:txBody>
      </p:sp>
      <p:sp>
        <p:nvSpPr>
          <p:cNvPr id="20484" name="Oval 3"/>
          <p:cNvSpPr>
            <a:spLocks noChangeArrowheads="1"/>
          </p:cNvSpPr>
          <p:nvPr/>
        </p:nvSpPr>
        <p:spPr bwMode="auto">
          <a:xfrm>
            <a:off x="3143251" y="620714"/>
            <a:ext cx="5832475" cy="1800225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TW" altLang="en-US" sz="2800" dirty="0">
                <a:ea typeface="新細明體" panose="02020500000000000000" pitchFamily="18" charset="-120"/>
              </a:rPr>
              <a:t>療效指標與來源</a:t>
            </a:r>
            <a:endParaRPr lang="en-US" altLang="zh-TW" sz="2800" dirty="0">
              <a:ea typeface="新細明體" panose="02020500000000000000" pitchFamily="18" charset="-120"/>
            </a:endParaRPr>
          </a:p>
        </p:txBody>
      </p:sp>
      <p:sp>
        <p:nvSpPr>
          <p:cNvPr id="20485" name="Line 4"/>
          <p:cNvSpPr>
            <a:spLocks noChangeShapeType="1"/>
          </p:cNvSpPr>
          <p:nvPr/>
        </p:nvSpPr>
        <p:spPr bwMode="auto">
          <a:xfrm flipH="1">
            <a:off x="3071814" y="2133600"/>
            <a:ext cx="720725" cy="5032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486" name="Line 5"/>
          <p:cNvSpPr>
            <a:spLocks noChangeShapeType="1"/>
          </p:cNvSpPr>
          <p:nvPr/>
        </p:nvSpPr>
        <p:spPr bwMode="auto">
          <a:xfrm flipH="1">
            <a:off x="4943476" y="2420939"/>
            <a:ext cx="360363" cy="287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487" name="Line 6"/>
          <p:cNvSpPr>
            <a:spLocks noChangeShapeType="1"/>
          </p:cNvSpPr>
          <p:nvPr/>
        </p:nvSpPr>
        <p:spPr bwMode="auto">
          <a:xfrm>
            <a:off x="6672263" y="2420939"/>
            <a:ext cx="146050" cy="287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488" name="Line 7"/>
          <p:cNvSpPr>
            <a:spLocks noChangeShapeType="1"/>
          </p:cNvSpPr>
          <p:nvPr/>
        </p:nvSpPr>
        <p:spPr bwMode="auto">
          <a:xfrm>
            <a:off x="7824789" y="2276475"/>
            <a:ext cx="935037" cy="4333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489" name="Oval 8"/>
          <p:cNvSpPr>
            <a:spLocks noChangeArrowheads="1"/>
          </p:cNvSpPr>
          <p:nvPr/>
        </p:nvSpPr>
        <p:spPr bwMode="auto">
          <a:xfrm>
            <a:off x="1847851" y="2636839"/>
            <a:ext cx="2087563" cy="1152525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TW" altLang="en-US" sz="1800" dirty="0">
                <a:ea typeface="新細明體" panose="02020500000000000000" pitchFamily="18" charset="-120"/>
              </a:rPr>
              <a:t>專家評估</a:t>
            </a:r>
            <a:endParaRPr lang="en-US" altLang="zh-TW" sz="1800" dirty="0">
              <a:ea typeface="新細明體" panose="02020500000000000000" pitchFamily="18" charset="-120"/>
            </a:endParaRPr>
          </a:p>
        </p:txBody>
      </p:sp>
      <p:sp>
        <p:nvSpPr>
          <p:cNvPr id="20490" name="Oval 9"/>
          <p:cNvSpPr>
            <a:spLocks noChangeArrowheads="1"/>
          </p:cNvSpPr>
          <p:nvPr/>
        </p:nvSpPr>
        <p:spPr bwMode="auto">
          <a:xfrm>
            <a:off x="5951539" y="2708276"/>
            <a:ext cx="2160587" cy="1152525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TW" altLang="en-US" sz="1800" dirty="0">
                <a:ea typeface="新細明體" panose="02020500000000000000" pitchFamily="18" charset="-120"/>
              </a:rPr>
              <a:t>照顧者</a:t>
            </a:r>
            <a:endParaRPr lang="en-US" altLang="zh-TW" sz="1800" dirty="0">
              <a:ea typeface="新細明體" panose="02020500000000000000" pitchFamily="18" charset="-120"/>
            </a:endParaRPr>
          </a:p>
        </p:txBody>
      </p:sp>
      <p:sp>
        <p:nvSpPr>
          <p:cNvPr id="20491" name="Oval 10"/>
          <p:cNvSpPr>
            <a:spLocks noChangeArrowheads="1"/>
          </p:cNvSpPr>
          <p:nvPr/>
        </p:nvSpPr>
        <p:spPr bwMode="auto">
          <a:xfrm>
            <a:off x="8256589" y="2708276"/>
            <a:ext cx="1800225" cy="1152525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TW" altLang="en-US" sz="1800" dirty="0">
                <a:ea typeface="新細明體" panose="02020500000000000000" pitchFamily="18" charset="-120"/>
              </a:rPr>
              <a:t>個案</a:t>
            </a:r>
            <a:endParaRPr lang="en-US" altLang="zh-TW" sz="1800" dirty="0">
              <a:ea typeface="新細明體" panose="02020500000000000000" pitchFamily="18" charset="-120"/>
            </a:endParaRPr>
          </a:p>
        </p:txBody>
      </p:sp>
      <p:sp>
        <p:nvSpPr>
          <p:cNvPr id="20492" name="Oval 11"/>
          <p:cNvSpPr>
            <a:spLocks noChangeArrowheads="1"/>
          </p:cNvSpPr>
          <p:nvPr/>
        </p:nvSpPr>
        <p:spPr bwMode="auto">
          <a:xfrm>
            <a:off x="4008439" y="2708276"/>
            <a:ext cx="1800225" cy="11525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TW" altLang="en-US" sz="1800" dirty="0">
                <a:ea typeface="新細明體" panose="02020500000000000000" pitchFamily="18" charset="-120"/>
              </a:rPr>
              <a:t>生理</a:t>
            </a:r>
            <a:r>
              <a:rPr lang="en-US" altLang="zh-TW" sz="1800" dirty="0">
                <a:ea typeface="新細明體" panose="02020500000000000000" pitchFamily="18" charset="-120"/>
              </a:rPr>
              <a:t>/</a:t>
            </a:r>
            <a:r>
              <a:rPr lang="zh-TW" altLang="en-US" sz="1800" dirty="0">
                <a:ea typeface="新細明體" panose="02020500000000000000" pitchFamily="18" charset="-120"/>
              </a:rPr>
              <a:t>病理檢驗</a:t>
            </a:r>
            <a:endParaRPr lang="en-US" altLang="zh-TW" sz="1800" dirty="0">
              <a:ea typeface="新細明體" panose="02020500000000000000" pitchFamily="18" charset="-120"/>
            </a:endParaRPr>
          </a:p>
        </p:txBody>
      </p:sp>
      <p:sp>
        <p:nvSpPr>
          <p:cNvPr id="20493" name="Line 12"/>
          <p:cNvSpPr>
            <a:spLocks noChangeShapeType="1"/>
          </p:cNvSpPr>
          <p:nvPr/>
        </p:nvSpPr>
        <p:spPr bwMode="auto">
          <a:xfrm>
            <a:off x="2927350" y="37893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494" name="Line 13"/>
          <p:cNvSpPr>
            <a:spLocks noChangeShapeType="1"/>
          </p:cNvSpPr>
          <p:nvPr/>
        </p:nvSpPr>
        <p:spPr bwMode="auto">
          <a:xfrm>
            <a:off x="4872038" y="38608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495" name="Line 14"/>
          <p:cNvSpPr>
            <a:spLocks noChangeShapeType="1"/>
          </p:cNvSpPr>
          <p:nvPr/>
        </p:nvSpPr>
        <p:spPr bwMode="auto">
          <a:xfrm>
            <a:off x="7032625" y="38608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496" name="Line 15"/>
          <p:cNvSpPr>
            <a:spLocks noChangeShapeType="1"/>
          </p:cNvSpPr>
          <p:nvPr/>
        </p:nvSpPr>
        <p:spPr bwMode="auto">
          <a:xfrm>
            <a:off x="9191625" y="38608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497" name="Text Box 16"/>
          <p:cNvSpPr txBox="1">
            <a:spLocks noChangeArrowheads="1"/>
          </p:cNvSpPr>
          <p:nvPr/>
        </p:nvSpPr>
        <p:spPr bwMode="auto">
          <a:xfrm>
            <a:off x="3257849" y="4076700"/>
            <a:ext cx="461665" cy="216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FontTx/>
              <a:buNone/>
            </a:pPr>
            <a:endParaRPr lang="en-US" altLang="zh-TW" sz="1800">
              <a:ea typeface="新細明體" panose="02020500000000000000" pitchFamily="18" charset="-120"/>
            </a:endParaRPr>
          </a:p>
        </p:txBody>
      </p:sp>
      <p:sp>
        <p:nvSpPr>
          <p:cNvPr id="20498" name="Text Box 17"/>
          <p:cNvSpPr txBox="1">
            <a:spLocks noChangeArrowheads="1"/>
          </p:cNvSpPr>
          <p:nvPr/>
        </p:nvSpPr>
        <p:spPr bwMode="auto">
          <a:xfrm>
            <a:off x="2135189" y="5373688"/>
            <a:ext cx="17287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FontTx/>
              <a:buNone/>
            </a:pPr>
            <a:endParaRPr lang="en-US" altLang="zh-TW" sz="1800">
              <a:ea typeface="新細明體" panose="02020500000000000000" pitchFamily="18" charset="-120"/>
            </a:endParaRPr>
          </a:p>
        </p:txBody>
      </p:sp>
      <p:sp>
        <p:nvSpPr>
          <p:cNvPr id="20499" name="Rectangle 18"/>
          <p:cNvSpPr>
            <a:spLocks noChangeArrowheads="1"/>
          </p:cNvSpPr>
          <p:nvPr/>
        </p:nvSpPr>
        <p:spPr bwMode="auto">
          <a:xfrm>
            <a:off x="2063751" y="4149726"/>
            <a:ext cx="1871663" cy="20161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zh-TW" sz="1800" dirty="0">
              <a:ea typeface="新細明體" panose="02020500000000000000" pitchFamily="18" charset="-120"/>
            </a:endParaRP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zh-TW" sz="1700" dirty="0">
              <a:ea typeface="新細明體" panose="02020500000000000000" pitchFamily="18" charset="-12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SzTx/>
              <a:buFontTx/>
              <a:buNone/>
            </a:pPr>
            <a:r>
              <a:rPr lang="zh-TW" altLang="en-US" sz="1700" dirty="0">
                <a:ea typeface="新細明體" panose="02020500000000000000" pitchFamily="18" charset="-120"/>
              </a:rPr>
              <a:t>臨床觀察</a:t>
            </a:r>
            <a:endParaRPr lang="en-US" altLang="zh-TW" sz="1700" dirty="0">
              <a:ea typeface="新細明體" panose="02020500000000000000" pitchFamily="18" charset="-12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SzTx/>
              <a:buFontTx/>
              <a:buNone/>
            </a:pPr>
            <a:r>
              <a:rPr lang="zh-TW" altLang="en-US" sz="1700" dirty="0">
                <a:ea typeface="新細明體" panose="02020500000000000000" pitchFamily="18" charset="-120"/>
              </a:rPr>
              <a:t>功能評估</a:t>
            </a:r>
            <a:endParaRPr lang="en-US" altLang="zh-TW" sz="1700" dirty="0">
              <a:ea typeface="新細明體" panose="02020500000000000000" pitchFamily="18" charset="-12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TW" sz="1700" dirty="0">
                <a:solidFill>
                  <a:srgbClr val="A50021"/>
                </a:solidFill>
                <a:ea typeface="新細明體" panose="02020500000000000000" pitchFamily="18" charset="-120"/>
              </a:rPr>
              <a:t>…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zh-TW" sz="1700" dirty="0">
              <a:ea typeface="新細明體" panose="02020500000000000000" pitchFamily="18" charset="-120"/>
            </a:endParaRP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zh-TW" sz="1800" dirty="0">
              <a:ea typeface="新細明體" panose="02020500000000000000" pitchFamily="18" charset="-120"/>
            </a:endParaRPr>
          </a:p>
        </p:txBody>
      </p:sp>
      <p:sp>
        <p:nvSpPr>
          <p:cNvPr id="20500" name="Rectangle 19"/>
          <p:cNvSpPr>
            <a:spLocks noChangeArrowheads="1"/>
          </p:cNvSpPr>
          <p:nvPr/>
        </p:nvSpPr>
        <p:spPr bwMode="auto">
          <a:xfrm>
            <a:off x="4151314" y="4149726"/>
            <a:ext cx="1728787" cy="20161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TW" altLang="en-US" sz="1800" dirty="0">
                <a:ea typeface="新細明體" panose="02020500000000000000" pitchFamily="18" charset="-120"/>
              </a:rPr>
              <a:t>血壓</a:t>
            </a:r>
            <a:endParaRPr lang="en-US" altLang="zh-TW" sz="1800" dirty="0">
              <a:ea typeface="新細明體" panose="02020500000000000000" pitchFamily="18" charset="-120"/>
            </a:endParaRP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TW" altLang="en-US" sz="1800" dirty="0">
                <a:ea typeface="新細明體" panose="02020500000000000000" pitchFamily="18" charset="-120"/>
              </a:rPr>
              <a:t>血糖</a:t>
            </a:r>
            <a:endParaRPr lang="en-US" altLang="zh-TW" sz="1800" dirty="0">
              <a:ea typeface="新細明體" panose="02020500000000000000" pitchFamily="18" charset="-120"/>
            </a:endParaRP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TW" altLang="en-US" sz="1800" dirty="0">
                <a:ea typeface="新細明體" panose="02020500000000000000" pitchFamily="18" charset="-120"/>
              </a:rPr>
              <a:t>生理</a:t>
            </a:r>
            <a:r>
              <a:rPr lang="en-US" altLang="zh-TW" sz="1800" dirty="0">
                <a:ea typeface="新細明體" panose="02020500000000000000" pitchFamily="18" charset="-120"/>
              </a:rPr>
              <a:t>/</a:t>
            </a:r>
            <a:r>
              <a:rPr lang="zh-TW" altLang="en-US" sz="1800" dirty="0">
                <a:ea typeface="新細明體" panose="02020500000000000000" pitchFamily="18" charset="-120"/>
              </a:rPr>
              <a:t>病理指標</a:t>
            </a:r>
            <a:endParaRPr lang="en-US" altLang="zh-TW" sz="1800" dirty="0">
              <a:ea typeface="新細明體" panose="02020500000000000000" pitchFamily="18" charset="-120"/>
            </a:endParaRP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TW" sz="1800" dirty="0">
                <a:ea typeface="新細明體" panose="02020500000000000000" pitchFamily="18" charset="-120"/>
              </a:rPr>
              <a:t>….</a:t>
            </a:r>
          </a:p>
        </p:txBody>
      </p:sp>
      <p:sp>
        <p:nvSpPr>
          <p:cNvPr id="20501" name="Rectangle 20"/>
          <p:cNvSpPr>
            <a:spLocks noChangeArrowheads="1"/>
          </p:cNvSpPr>
          <p:nvPr/>
        </p:nvSpPr>
        <p:spPr bwMode="auto">
          <a:xfrm>
            <a:off x="6096001" y="4149725"/>
            <a:ext cx="1800225" cy="201453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SzTx/>
              <a:buFontTx/>
              <a:buNone/>
            </a:pPr>
            <a:r>
              <a:rPr lang="zh-TW" altLang="en-US" sz="1800" dirty="0">
                <a:ea typeface="新細明體" panose="02020500000000000000" pitchFamily="18" charset="-120"/>
              </a:rPr>
              <a:t>依賴程度</a:t>
            </a:r>
            <a:endParaRPr lang="en-US" altLang="zh-TW" sz="1800" dirty="0">
              <a:ea typeface="新細明體" panose="02020500000000000000" pitchFamily="18" charset="-12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SzTx/>
              <a:buFontTx/>
              <a:buNone/>
            </a:pPr>
            <a:r>
              <a:rPr lang="zh-TW" altLang="en-US" sz="1800" dirty="0">
                <a:ea typeface="新細明體" panose="02020500000000000000" pitchFamily="18" charset="-120"/>
              </a:rPr>
              <a:t>功能</a:t>
            </a:r>
            <a:endParaRPr lang="en-US" altLang="zh-TW" sz="1800" dirty="0">
              <a:ea typeface="新細明體" panose="02020500000000000000" pitchFamily="18" charset="-120"/>
            </a:endParaRP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zh-TW" sz="1800" dirty="0">
              <a:ea typeface="新細明體" panose="02020500000000000000" pitchFamily="18" charset="-120"/>
            </a:endParaRPr>
          </a:p>
        </p:txBody>
      </p:sp>
      <p:sp>
        <p:nvSpPr>
          <p:cNvPr id="20502" name="Rectangle 21"/>
          <p:cNvSpPr>
            <a:spLocks noChangeArrowheads="1"/>
          </p:cNvSpPr>
          <p:nvPr/>
        </p:nvSpPr>
        <p:spPr bwMode="auto">
          <a:xfrm>
            <a:off x="8040688" y="4005263"/>
            <a:ext cx="2087562" cy="23050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文鼎超明" pitchFamily="49" charset="-12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SzTx/>
              <a:buFontTx/>
              <a:buNone/>
            </a:pPr>
            <a:r>
              <a:rPr lang="zh-TW" altLang="en-US" sz="1600" u="sng" dirty="0">
                <a:ea typeface="新細明體" panose="02020500000000000000" pitchFamily="18" charset="-120"/>
              </a:rPr>
              <a:t>生活品質</a:t>
            </a:r>
            <a:endParaRPr lang="en-US" altLang="zh-TW" sz="1600" u="sng" dirty="0">
              <a:ea typeface="新細明體" panose="02020500000000000000" pitchFamily="18" charset="-12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SzTx/>
              <a:buFontTx/>
              <a:buNone/>
            </a:pPr>
            <a:r>
              <a:rPr lang="zh-TW" altLang="en-US" sz="1600" dirty="0">
                <a:ea typeface="新細明體" panose="02020500000000000000" pitchFamily="18" charset="-120"/>
              </a:rPr>
              <a:t>症狀</a:t>
            </a:r>
            <a:endParaRPr lang="en-US" altLang="zh-TW" sz="1600" dirty="0">
              <a:ea typeface="新細明體" panose="02020500000000000000" pitchFamily="18" charset="-12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SzTx/>
              <a:buFontTx/>
              <a:buNone/>
            </a:pPr>
            <a:r>
              <a:rPr lang="zh-TW" altLang="en-US" sz="1600" dirty="0">
                <a:ea typeface="新細明體" panose="02020500000000000000" pitchFamily="18" charset="-120"/>
              </a:rPr>
              <a:t>自覺功能</a:t>
            </a:r>
            <a:r>
              <a:rPr lang="en-US" altLang="zh-TW" sz="1600" dirty="0">
                <a:ea typeface="新細明體" panose="02020500000000000000" pitchFamily="18" charset="-120"/>
              </a:rPr>
              <a:t>/</a:t>
            </a:r>
            <a:r>
              <a:rPr lang="zh-TW" altLang="en-US" sz="1600" dirty="0">
                <a:ea typeface="新細明體" panose="02020500000000000000" pitchFamily="18" charset="-120"/>
              </a:rPr>
              <a:t>健康</a:t>
            </a:r>
            <a:endParaRPr lang="en-US" altLang="zh-TW" sz="1600" dirty="0">
              <a:ea typeface="新細明體" panose="02020500000000000000" pitchFamily="18" charset="-12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SzTx/>
              <a:buFontTx/>
              <a:buNone/>
            </a:pPr>
            <a:r>
              <a:rPr lang="zh-TW" altLang="en-US" sz="1600" dirty="0">
                <a:ea typeface="新細明體" panose="02020500000000000000" pitchFamily="18" charset="-120"/>
              </a:rPr>
              <a:t>對治療之滿意度</a:t>
            </a:r>
            <a:endParaRPr lang="en-US" altLang="zh-TW" sz="1600" dirty="0">
              <a:ea typeface="新細明體" panose="02020500000000000000" pitchFamily="18" charset="-12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SzTx/>
              <a:buFontTx/>
              <a:buNone/>
            </a:pPr>
            <a:r>
              <a:rPr lang="zh-TW" altLang="en-US" sz="1600" u="sng" dirty="0">
                <a:ea typeface="新細明體" panose="02020500000000000000" pitchFamily="18" charset="-120"/>
              </a:rPr>
              <a:t>效用值 </a:t>
            </a:r>
            <a:r>
              <a:rPr lang="en-US" altLang="zh-TW" sz="1600" u="sng" dirty="0">
                <a:ea typeface="新細明體" panose="02020500000000000000" pitchFamily="18" charset="-120"/>
              </a:rPr>
              <a:t>(</a:t>
            </a:r>
            <a:r>
              <a:rPr lang="en-US" altLang="zh-TW" sz="1400" u="sng" dirty="0">
                <a:ea typeface="新細明體" panose="02020500000000000000" pitchFamily="18" charset="-120"/>
              </a:rPr>
              <a:t>utility</a:t>
            </a:r>
            <a:r>
              <a:rPr lang="en-US" altLang="zh-TW" sz="1600" u="sng" dirty="0">
                <a:ea typeface="新細明體" panose="02020500000000000000" pitchFamily="18" charset="-120"/>
              </a:rPr>
              <a:t>)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SzTx/>
              <a:buFontTx/>
              <a:buNone/>
            </a:pPr>
            <a:endParaRPr lang="en-US" altLang="zh-TW" sz="1600" u="sng" dirty="0">
              <a:ea typeface="新細明體" panose="02020500000000000000" pitchFamily="18" charset="-12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TW" sz="1600" dirty="0">
                <a:ea typeface="新細明體" panose="02020500000000000000" pitchFamily="18" charset="-120"/>
              </a:rPr>
              <a:t>…..</a:t>
            </a:r>
          </a:p>
        </p:txBody>
      </p:sp>
    </p:spTree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1EF9292-D56E-473E-B8D7-8F8D45F06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480" y="365125"/>
            <a:ext cx="11145520" cy="1325563"/>
          </a:xfrm>
        </p:spPr>
        <p:txBody>
          <a:bodyPr/>
          <a:lstStyle/>
          <a:p>
            <a:r>
              <a:rPr lang="zh-TW" altLang="en-US" dirty="0"/>
              <a:t>評估工具於研究計畫</a:t>
            </a:r>
            <a:r>
              <a:rPr lang="en-US" altLang="zh-TW" dirty="0"/>
              <a:t>/</a:t>
            </a:r>
            <a:r>
              <a:rPr lang="zh-TW" altLang="en-US" dirty="0"/>
              <a:t>研究方法</a:t>
            </a:r>
            <a:br>
              <a:rPr lang="en-US" altLang="zh-TW" dirty="0"/>
            </a:br>
            <a:r>
              <a:rPr lang="zh-TW" altLang="en-US" dirty="0"/>
              <a:t>之地位與價值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B4AB5ED-8380-4705-8ACD-7E4288406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個案特性描述</a:t>
            </a:r>
            <a:endParaRPr lang="en-US" altLang="zh-TW" dirty="0"/>
          </a:p>
          <a:p>
            <a:pPr lvl="1"/>
            <a:r>
              <a:rPr lang="zh-TW" altLang="en-US" dirty="0"/>
              <a:t>健康</a:t>
            </a:r>
            <a:r>
              <a:rPr lang="en-US" altLang="zh-TW" dirty="0"/>
              <a:t>/</a:t>
            </a:r>
            <a:r>
              <a:rPr lang="zh-TW" altLang="en-US" dirty="0"/>
              <a:t>失能指標</a:t>
            </a:r>
            <a:endParaRPr lang="en-US" altLang="zh-TW" dirty="0"/>
          </a:p>
          <a:p>
            <a:r>
              <a:rPr lang="zh-TW" altLang="en-US" dirty="0"/>
              <a:t>成效評估</a:t>
            </a:r>
            <a:endParaRPr lang="en-US" altLang="zh-TW" dirty="0"/>
          </a:p>
          <a:p>
            <a:r>
              <a:rPr lang="zh-TW" altLang="en-US" dirty="0"/>
              <a:t>預測因子</a:t>
            </a:r>
            <a:r>
              <a:rPr lang="en-US" altLang="zh-TW" dirty="0"/>
              <a:t>(</a:t>
            </a:r>
            <a:r>
              <a:rPr lang="zh-TW" altLang="en-US" dirty="0"/>
              <a:t>變項</a:t>
            </a:r>
            <a:r>
              <a:rPr lang="en-US" altLang="zh-TW" dirty="0"/>
              <a:t>)</a:t>
            </a:r>
          </a:p>
          <a:p>
            <a:r>
              <a:rPr lang="zh-TW" altLang="en-US" dirty="0"/>
              <a:t>中介變項</a:t>
            </a:r>
            <a:endParaRPr lang="en-US" altLang="zh-TW" dirty="0"/>
          </a:p>
          <a:p>
            <a:r>
              <a:rPr lang="zh-TW" altLang="en-US" dirty="0"/>
              <a:t>篩檢測驗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E882378-A0B6-4A87-853F-EBB93B53D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FE6CE739-E295-4605-B8CD-CF682B4477ED}"/>
              </a:ext>
            </a:extLst>
          </p:cNvPr>
          <p:cNvSpPr txBox="1"/>
          <p:nvPr/>
        </p:nvSpPr>
        <p:spPr>
          <a:xfrm>
            <a:off x="4785360" y="4602480"/>
            <a:ext cx="4801314" cy="120032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400" dirty="0"/>
              <a:t>幾乎所有研究皆需使用工具</a:t>
            </a:r>
            <a:endParaRPr lang="en-US" altLang="zh-TW" sz="2400" dirty="0"/>
          </a:p>
          <a:p>
            <a:r>
              <a:rPr lang="zh-TW" altLang="en-US" sz="2400" dirty="0"/>
              <a:t>工具被使用次數 </a:t>
            </a:r>
            <a:r>
              <a:rPr lang="en-US" altLang="zh-TW" sz="2400" dirty="0"/>
              <a:t>= </a:t>
            </a:r>
            <a:r>
              <a:rPr lang="zh-TW" altLang="en-US" sz="2400" dirty="0"/>
              <a:t>影響力</a:t>
            </a:r>
            <a:endParaRPr lang="en-US" altLang="zh-TW" sz="2400" dirty="0"/>
          </a:p>
          <a:p>
            <a:r>
              <a:rPr lang="zh-TW" altLang="en-US" sz="2400" dirty="0"/>
              <a:t>可刊登於國際期刊，甚至優良期刊</a:t>
            </a:r>
          </a:p>
        </p:txBody>
      </p:sp>
    </p:spTree>
    <p:extLst>
      <p:ext uri="{BB962C8B-B14F-4D97-AF65-F5344CB8AC3E}">
        <p14:creationId xmlns:p14="http://schemas.microsoft.com/office/powerpoint/2010/main" val="3457797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08405F-B215-496B-AA7F-B706D4A40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評估工具之類型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3B4E46B-A2F6-4AAA-8A5F-D26ADBAE9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/>
              <a:t>儀器</a:t>
            </a:r>
            <a:r>
              <a:rPr lang="en-US" altLang="zh-TW" dirty="0"/>
              <a:t>/</a:t>
            </a:r>
            <a:r>
              <a:rPr lang="zh-TW" altLang="en-US" dirty="0"/>
              <a:t>生化檢查</a:t>
            </a:r>
            <a:endParaRPr lang="en-US" altLang="zh-TW" dirty="0"/>
          </a:p>
          <a:p>
            <a:r>
              <a:rPr lang="zh-TW" altLang="en-US" dirty="0"/>
              <a:t>功能評估表</a:t>
            </a:r>
            <a:r>
              <a:rPr lang="en-US" altLang="zh-TW" dirty="0"/>
              <a:t>/</a:t>
            </a:r>
            <a:r>
              <a:rPr lang="zh-TW" altLang="en-US" dirty="0"/>
              <a:t>測驗</a:t>
            </a:r>
            <a:endParaRPr lang="en-US" altLang="zh-TW" dirty="0"/>
          </a:p>
          <a:p>
            <a:pPr lvl="1"/>
            <a:r>
              <a:rPr lang="zh-TW" altLang="en-US" dirty="0"/>
              <a:t>質性</a:t>
            </a:r>
            <a:r>
              <a:rPr lang="en-US" altLang="zh-TW" dirty="0"/>
              <a:t>/</a:t>
            </a:r>
            <a:r>
              <a:rPr lang="zh-TW" altLang="en-US" dirty="0"/>
              <a:t>描述性</a:t>
            </a:r>
            <a:endParaRPr lang="en-US" altLang="zh-TW" dirty="0"/>
          </a:p>
          <a:p>
            <a:pPr lvl="1"/>
            <a:r>
              <a:rPr lang="zh-TW" altLang="en-US" dirty="0"/>
              <a:t>量性</a:t>
            </a:r>
            <a:endParaRPr lang="en-US" altLang="zh-TW" dirty="0"/>
          </a:p>
          <a:p>
            <a:r>
              <a:rPr lang="zh-TW" altLang="en-US" dirty="0"/>
              <a:t>問卷</a:t>
            </a:r>
            <a:endParaRPr lang="en-US" altLang="zh-TW" dirty="0"/>
          </a:p>
          <a:p>
            <a:pPr lvl="1"/>
            <a:r>
              <a:rPr lang="zh-TW" altLang="en-US" dirty="0"/>
              <a:t>訪談</a:t>
            </a:r>
            <a:endParaRPr lang="en-US" altLang="zh-TW" dirty="0"/>
          </a:p>
          <a:p>
            <a:pPr lvl="1"/>
            <a:r>
              <a:rPr lang="zh-TW" altLang="en-US" dirty="0"/>
              <a:t>個案自陳結果 </a:t>
            </a:r>
            <a:r>
              <a:rPr lang="en-US" altLang="zh-TW" dirty="0"/>
              <a:t>(patient-reported outcomes)</a:t>
            </a:r>
          </a:p>
          <a:p>
            <a:pPr lvl="2"/>
            <a:r>
              <a:rPr lang="zh-TW" altLang="en-US" dirty="0"/>
              <a:t>症狀</a:t>
            </a:r>
            <a:endParaRPr lang="en-US" altLang="zh-TW" dirty="0"/>
          </a:p>
          <a:p>
            <a:pPr lvl="2"/>
            <a:r>
              <a:rPr lang="zh-TW" altLang="en-US" dirty="0"/>
              <a:t>自覺功能</a:t>
            </a:r>
            <a:r>
              <a:rPr lang="en-US" altLang="zh-TW" dirty="0"/>
              <a:t>/</a:t>
            </a:r>
            <a:r>
              <a:rPr lang="zh-TW" altLang="en-US" dirty="0"/>
              <a:t>自我效能</a:t>
            </a:r>
            <a:endParaRPr lang="en-US" altLang="zh-TW" dirty="0"/>
          </a:p>
          <a:p>
            <a:pPr lvl="2"/>
            <a:r>
              <a:rPr lang="zh-TW" altLang="en-US" dirty="0"/>
              <a:t>情緒</a:t>
            </a:r>
            <a:r>
              <a:rPr lang="en-US" altLang="zh-TW" dirty="0"/>
              <a:t>/</a:t>
            </a:r>
            <a:r>
              <a:rPr lang="zh-TW" altLang="en-US" dirty="0"/>
              <a:t>心情</a:t>
            </a:r>
            <a:endParaRPr lang="en-US" altLang="zh-TW" dirty="0"/>
          </a:p>
          <a:p>
            <a:pPr lvl="2"/>
            <a:r>
              <a:rPr lang="zh-TW" altLang="en-US" dirty="0"/>
              <a:t>生活品質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E56BA6D-7CAE-498D-8286-B90170B9A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4004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6505166" y="12484611"/>
            <a:ext cx="983656" cy="101787"/>
          </a:xfrm>
        </p:spPr>
        <p:txBody>
          <a:bodyPr/>
          <a:lstStyle/>
          <a:p>
            <a:fld id="{7B150374-5727-40F7-8D59-4D52C21109C9}" type="slidenum">
              <a:rPr lang="en-US" smtClean="0"/>
              <a:t>8</a:t>
            </a:fld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297833" y="-31298"/>
            <a:ext cx="9324528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zh-TW" alt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臨床評估</a:t>
            </a:r>
            <a:r>
              <a:rPr lang="en-US" altLang="zh-TW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/</a:t>
            </a:r>
            <a:r>
              <a:rPr lang="zh-TW" alt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檢查工具之演進</a:t>
            </a:r>
            <a:endParaRPr lang="en-US" altLang="zh-TW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3556997" y="836712"/>
            <a:ext cx="5316811" cy="4952628"/>
            <a:chOff x="1055389" y="836712"/>
            <a:chExt cx="6655099" cy="5372304"/>
          </a:xfrm>
        </p:grpSpPr>
        <p:cxnSp>
          <p:nvCxnSpPr>
            <p:cNvPr id="12" name="直線單箭頭接點 11"/>
            <p:cNvCxnSpPr/>
            <p:nvPr/>
          </p:nvCxnSpPr>
          <p:spPr>
            <a:xfrm rot="5400000">
              <a:off x="4249738" y="1746573"/>
              <a:ext cx="357187" cy="1587"/>
            </a:xfrm>
            <a:prstGeom prst="straightConnector1">
              <a:avLst/>
            </a:prstGeom>
            <a:ln w="63500" cap="sq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群組 16"/>
            <p:cNvGrpSpPr>
              <a:grpSpLocks/>
            </p:cNvGrpSpPr>
            <p:nvPr/>
          </p:nvGrpSpPr>
          <p:grpSpPr bwMode="auto">
            <a:xfrm>
              <a:off x="3336925" y="2419673"/>
              <a:ext cx="2171700" cy="727075"/>
              <a:chOff x="3337549" y="2780438"/>
              <a:chExt cx="2171575" cy="725620"/>
            </a:xfrm>
          </p:grpSpPr>
          <p:cxnSp>
            <p:nvCxnSpPr>
              <p:cNvPr id="25" name="肘形接點 24"/>
              <p:cNvCxnSpPr/>
              <p:nvPr/>
            </p:nvCxnSpPr>
            <p:spPr>
              <a:xfrm rot="16200000" flipH="1">
                <a:off x="4609124" y="2606058"/>
                <a:ext cx="720000" cy="1080000"/>
              </a:xfrm>
              <a:prstGeom prst="bentConnector3">
                <a:avLst>
                  <a:gd name="adj1" fmla="val 50000"/>
                </a:avLst>
              </a:prstGeom>
              <a:ln w="63500" cap="sq">
                <a:solidFill>
                  <a:schemeClr val="tx1">
                    <a:lumMod val="95000"/>
                    <a:lumOff val="5000"/>
                  </a:schemeClr>
                </a:solidFill>
                <a:tailEnd type="triangle"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肘形接點 41"/>
              <p:cNvCxnSpPr/>
              <p:nvPr/>
            </p:nvCxnSpPr>
            <p:spPr>
              <a:xfrm rot="5400000">
                <a:off x="3517549" y="2600438"/>
                <a:ext cx="720000" cy="1080000"/>
              </a:xfrm>
              <a:prstGeom prst="bentConnector3">
                <a:avLst>
                  <a:gd name="adj1" fmla="val 50000"/>
                </a:avLst>
              </a:prstGeom>
              <a:ln w="63500" cap="sq">
                <a:solidFill>
                  <a:schemeClr val="tx1">
                    <a:lumMod val="95000"/>
                    <a:lumOff val="5000"/>
                  </a:schemeClr>
                </a:solidFill>
                <a:tailEnd type="triangle"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" name="群組 17"/>
            <p:cNvGrpSpPr>
              <a:grpSpLocks/>
            </p:cNvGrpSpPr>
            <p:nvPr/>
          </p:nvGrpSpPr>
          <p:grpSpPr bwMode="auto">
            <a:xfrm>
              <a:off x="4500563" y="3640460"/>
              <a:ext cx="2171700" cy="720725"/>
              <a:chOff x="4500562" y="4000504"/>
              <a:chExt cx="2171575" cy="720001"/>
            </a:xfrm>
          </p:grpSpPr>
          <p:cxnSp>
            <p:nvCxnSpPr>
              <p:cNvPr id="44" name="肘形接點 43"/>
              <p:cNvCxnSpPr/>
              <p:nvPr/>
            </p:nvCxnSpPr>
            <p:spPr>
              <a:xfrm rot="16200000" flipH="1">
                <a:off x="5772137" y="3820505"/>
                <a:ext cx="720000" cy="1080000"/>
              </a:xfrm>
              <a:prstGeom prst="bentConnector3">
                <a:avLst>
                  <a:gd name="adj1" fmla="val 50000"/>
                </a:avLst>
              </a:prstGeom>
              <a:ln w="63500" cap="sq">
                <a:solidFill>
                  <a:schemeClr val="tx1">
                    <a:lumMod val="95000"/>
                    <a:lumOff val="5000"/>
                  </a:schemeClr>
                </a:solidFill>
                <a:tailEnd type="triangle"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肘形接點 44"/>
              <p:cNvCxnSpPr/>
              <p:nvPr/>
            </p:nvCxnSpPr>
            <p:spPr>
              <a:xfrm rot="5400000">
                <a:off x="4680562" y="3820504"/>
                <a:ext cx="720000" cy="1080000"/>
              </a:xfrm>
              <a:prstGeom prst="bentConnector3">
                <a:avLst>
                  <a:gd name="adj1" fmla="val 50000"/>
                </a:avLst>
              </a:prstGeom>
              <a:ln w="63500" cap="sq">
                <a:solidFill>
                  <a:schemeClr val="tx1">
                    <a:lumMod val="95000"/>
                    <a:lumOff val="5000"/>
                  </a:schemeClr>
                </a:solidFill>
                <a:tailEnd type="triangle"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群組 18"/>
            <p:cNvGrpSpPr>
              <a:grpSpLocks/>
            </p:cNvGrpSpPr>
            <p:nvPr/>
          </p:nvGrpSpPr>
          <p:grpSpPr bwMode="auto">
            <a:xfrm>
              <a:off x="4449763" y="4854898"/>
              <a:ext cx="2182812" cy="720725"/>
              <a:chOff x="4449129" y="5214950"/>
              <a:chExt cx="2182998" cy="720001"/>
            </a:xfrm>
          </p:grpSpPr>
          <p:cxnSp>
            <p:nvCxnSpPr>
              <p:cNvPr id="46" name="肘形接點 45"/>
              <p:cNvCxnSpPr/>
              <p:nvPr/>
            </p:nvCxnSpPr>
            <p:spPr>
              <a:xfrm rot="16200000" flipH="1">
                <a:off x="4629129" y="5034951"/>
                <a:ext cx="720000" cy="1080000"/>
              </a:xfrm>
              <a:prstGeom prst="bentConnector3">
                <a:avLst>
                  <a:gd name="adj1" fmla="val 50000"/>
                </a:avLst>
              </a:prstGeom>
              <a:ln w="63500" cap="sq">
                <a:solidFill>
                  <a:schemeClr val="tx1">
                    <a:lumMod val="95000"/>
                    <a:lumOff val="5000"/>
                  </a:schemeClr>
                </a:solidFill>
                <a:tailEnd type="triangle"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肘形接點 46"/>
              <p:cNvCxnSpPr/>
              <p:nvPr/>
            </p:nvCxnSpPr>
            <p:spPr>
              <a:xfrm rot="5400000">
                <a:off x="5732127" y="5034950"/>
                <a:ext cx="720000" cy="1080000"/>
              </a:xfrm>
              <a:prstGeom prst="bentConnector3">
                <a:avLst>
                  <a:gd name="adj1" fmla="val 50000"/>
                </a:avLst>
              </a:prstGeom>
              <a:ln w="63500" cap="sq">
                <a:solidFill>
                  <a:schemeClr val="tx1">
                    <a:lumMod val="95000"/>
                    <a:lumOff val="5000"/>
                  </a:schemeClr>
                </a:solidFill>
                <a:tailEnd type="triangle"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57" name="AutoShape 9"/>
            <p:cNvSpPr>
              <a:spLocks noChangeArrowheads="1"/>
            </p:cNvSpPr>
            <p:nvPr/>
          </p:nvSpPr>
          <p:spPr bwMode="auto">
            <a:xfrm>
              <a:off x="3419475" y="992510"/>
              <a:ext cx="1995488" cy="576263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zh-TW" altLang="en-US" dirty="0"/>
                <a:t>描述性</a:t>
              </a:r>
              <a:endParaRPr lang="en-US" altLang="zh-TW" dirty="0"/>
            </a:p>
          </p:txBody>
        </p:sp>
        <p:sp>
          <p:nvSpPr>
            <p:cNvPr id="2058" name="AutoShape 10"/>
            <p:cNvSpPr>
              <a:spLocks noChangeArrowheads="1"/>
            </p:cNvSpPr>
            <p:nvPr/>
          </p:nvSpPr>
          <p:spPr bwMode="auto">
            <a:xfrm>
              <a:off x="3419475" y="1925960"/>
              <a:ext cx="1995488" cy="576263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zh-TW" altLang="en-US" dirty="0"/>
                <a:t>量化</a:t>
              </a:r>
              <a:endParaRPr lang="en-US" altLang="zh-TW" dirty="0"/>
            </a:p>
          </p:txBody>
        </p:sp>
        <p:sp>
          <p:nvSpPr>
            <p:cNvPr id="2060" name="AutoShape 12"/>
            <p:cNvSpPr>
              <a:spLocks noChangeArrowheads="1"/>
            </p:cNvSpPr>
            <p:nvPr/>
          </p:nvSpPr>
          <p:spPr bwMode="auto">
            <a:xfrm>
              <a:off x="4572000" y="3140398"/>
              <a:ext cx="1995488" cy="57626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zh-TW" altLang="en-US" dirty="0"/>
                <a:t>傳統功能評量表</a:t>
              </a:r>
              <a:endParaRPr lang="en-US" altLang="zh-TW" dirty="0"/>
            </a:p>
          </p:txBody>
        </p:sp>
        <p:sp>
          <p:nvSpPr>
            <p:cNvPr id="2059" name="AutoShape 11"/>
            <p:cNvSpPr>
              <a:spLocks noChangeArrowheads="1"/>
            </p:cNvSpPr>
            <p:nvPr/>
          </p:nvSpPr>
          <p:spPr bwMode="auto">
            <a:xfrm>
              <a:off x="2290763" y="3140398"/>
              <a:ext cx="1995487" cy="57626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zh-TW" altLang="en-US" sz="1600" dirty="0"/>
                <a:t>儀器</a:t>
              </a:r>
              <a:endParaRPr lang="en-US" altLang="zh-TW" sz="1600" dirty="0"/>
            </a:p>
          </p:txBody>
        </p:sp>
        <p:sp>
          <p:nvSpPr>
            <p:cNvPr id="2062" name="AutoShape 14"/>
            <p:cNvSpPr>
              <a:spLocks noChangeArrowheads="1"/>
            </p:cNvSpPr>
            <p:nvPr/>
          </p:nvSpPr>
          <p:spPr bwMode="auto">
            <a:xfrm>
              <a:off x="5715000" y="4354835"/>
              <a:ext cx="1995488" cy="576263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zh-TW" altLang="en-US" dirty="0"/>
                <a:t>適性化</a:t>
              </a:r>
              <a:endParaRPr lang="en-US" altLang="zh-TW" dirty="0"/>
            </a:p>
          </p:txBody>
        </p:sp>
        <p:sp>
          <p:nvSpPr>
            <p:cNvPr id="2061" name="AutoShape 13"/>
            <p:cNvSpPr>
              <a:spLocks noChangeArrowheads="1"/>
            </p:cNvSpPr>
            <p:nvPr/>
          </p:nvSpPr>
          <p:spPr bwMode="auto">
            <a:xfrm>
              <a:off x="3505200" y="4354835"/>
              <a:ext cx="1995488" cy="576263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zh-TW" altLang="en-US" dirty="0"/>
                <a:t>電腦化</a:t>
              </a:r>
              <a:endParaRPr lang="en-US" altLang="zh-TW" dirty="0"/>
            </a:p>
          </p:txBody>
        </p:sp>
        <p:sp>
          <p:nvSpPr>
            <p:cNvPr id="2063" name="AutoShape 15"/>
            <p:cNvSpPr>
              <a:spLocks noChangeArrowheads="1"/>
            </p:cNvSpPr>
            <p:nvPr/>
          </p:nvSpPr>
          <p:spPr bwMode="auto">
            <a:xfrm>
              <a:off x="4500563" y="5569273"/>
              <a:ext cx="1995487" cy="57626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zh-TW" altLang="en-US" dirty="0"/>
                <a:t>電腦適性測驗</a:t>
              </a:r>
              <a:endParaRPr lang="en-US" altLang="zh-TW" dirty="0"/>
            </a:p>
          </p:txBody>
        </p:sp>
        <p:sp>
          <p:nvSpPr>
            <p:cNvPr id="5" name="五邊形 4"/>
            <p:cNvSpPr/>
            <p:nvPr/>
          </p:nvSpPr>
          <p:spPr>
            <a:xfrm rot="5400000">
              <a:off x="689458" y="1202643"/>
              <a:ext cx="1152128" cy="420266"/>
            </a:xfrm>
            <a:prstGeom prst="homePlat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1G</a:t>
              </a:r>
            </a:p>
          </p:txBody>
        </p:sp>
        <p:sp>
          <p:nvSpPr>
            <p:cNvPr id="21" name="五邊形 20"/>
            <p:cNvSpPr/>
            <p:nvPr/>
          </p:nvSpPr>
          <p:spPr>
            <a:xfrm rot="5400000">
              <a:off x="447798" y="3217263"/>
              <a:ext cx="1635449" cy="420266"/>
            </a:xfrm>
            <a:prstGeom prst="homePlat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2G</a:t>
              </a:r>
              <a:endParaRPr lang="en-US" dirty="0"/>
            </a:p>
          </p:txBody>
        </p:sp>
        <p:sp>
          <p:nvSpPr>
            <p:cNvPr id="22" name="五邊形 21"/>
            <p:cNvSpPr/>
            <p:nvPr/>
          </p:nvSpPr>
          <p:spPr>
            <a:xfrm rot="5400000">
              <a:off x="689458" y="5422819"/>
              <a:ext cx="1152129" cy="420266"/>
            </a:xfrm>
            <a:prstGeom prst="homePlat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3G</a:t>
              </a:r>
              <a:endParaRPr lang="en-US" dirty="0"/>
            </a:p>
          </p:txBody>
        </p:sp>
      </p:grpSp>
      <p:sp>
        <p:nvSpPr>
          <p:cNvPr id="7" name="文字方塊 6"/>
          <p:cNvSpPr txBox="1"/>
          <p:nvPr/>
        </p:nvSpPr>
        <p:spPr>
          <a:xfrm>
            <a:off x="4865257" y="6187161"/>
            <a:ext cx="3401921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儀器</a:t>
            </a:r>
            <a:r>
              <a:rPr lang="en-US" altLang="zh-TW" dirty="0"/>
              <a:t> + </a:t>
            </a:r>
            <a:r>
              <a:rPr lang="zh-TW" altLang="en-US" dirty="0"/>
              <a:t>電腦適性測驗 </a:t>
            </a:r>
            <a:r>
              <a:rPr lang="en-US" altLang="zh-TW" dirty="0"/>
              <a:t>+</a:t>
            </a:r>
            <a:r>
              <a:rPr lang="zh-TW" altLang="en-US" dirty="0"/>
              <a:t> </a:t>
            </a:r>
            <a:r>
              <a:rPr lang="en-US" altLang="zh-TW" dirty="0"/>
              <a:t>AI</a:t>
            </a:r>
            <a:endParaRPr lang="zh-TW" altLang="en-US" dirty="0"/>
          </a:p>
        </p:txBody>
      </p:sp>
      <p:sp>
        <p:nvSpPr>
          <p:cNvPr id="26" name="五邊形 25"/>
          <p:cNvSpPr/>
          <p:nvPr/>
        </p:nvSpPr>
        <p:spPr>
          <a:xfrm rot="5400000">
            <a:off x="3393575" y="6216667"/>
            <a:ext cx="662590" cy="347029"/>
          </a:xfrm>
          <a:prstGeom prst="homePlat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4G</a:t>
            </a:r>
            <a:endParaRPr lang="en-US" dirty="0"/>
          </a:p>
        </p:txBody>
      </p:sp>
      <p:sp>
        <p:nvSpPr>
          <p:cNvPr id="9" name="向下箭號 8"/>
          <p:cNvSpPr/>
          <p:nvPr/>
        </p:nvSpPr>
        <p:spPr>
          <a:xfrm>
            <a:off x="6960097" y="5730819"/>
            <a:ext cx="221395" cy="456343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向下箭號 27"/>
          <p:cNvSpPr/>
          <p:nvPr/>
        </p:nvSpPr>
        <p:spPr>
          <a:xfrm>
            <a:off x="5158339" y="3504525"/>
            <a:ext cx="221395" cy="2682637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4" name="群組 13"/>
          <p:cNvGrpSpPr/>
          <p:nvPr/>
        </p:nvGrpSpPr>
        <p:grpSpPr>
          <a:xfrm>
            <a:off x="8528583" y="1313869"/>
            <a:ext cx="2956006" cy="5281305"/>
            <a:chOff x="6985339" y="1313868"/>
            <a:chExt cx="2414086" cy="5281305"/>
          </a:xfrm>
        </p:grpSpPr>
        <p:grpSp>
          <p:nvGrpSpPr>
            <p:cNvPr id="11" name="群組 10"/>
            <p:cNvGrpSpPr/>
            <p:nvPr/>
          </p:nvGrpSpPr>
          <p:grpSpPr>
            <a:xfrm>
              <a:off x="6985339" y="1313868"/>
              <a:ext cx="2414086" cy="4230262"/>
              <a:chOff x="6985339" y="1313868"/>
              <a:chExt cx="2414086" cy="4230262"/>
            </a:xfrm>
          </p:grpSpPr>
          <p:sp>
            <p:nvSpPr>
              <p:cNvPr id="10" name="文字方塊 9"/>
              <p:cNvSpPr txBox="1"/>
              <p:nvPr/>
            </p:nvSpPr>
            <p:spPr>
              <a:xfrm>
                <a:off x="6985339" y="1313868"/>
                <a:ext cx="1336880" cy="369332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altLang="zh-TW" dirty="0"/>
                  <a:t>Allen </a:t>
                </a:r>
                <a:r>
                  <a:rPr lang="zh-TW" altLang="en-US" dirty="0"/>
                  <a:t>認知測驗</a:t>
                </a:r>
              </a:p>
            </p:txBody>
          </p:sp>
          <p:sp>
            <p:nvSpPr>
              <p:cNvPr id="30" name="文字方塊 29"/>
              <p:cNvSpPr txBox="1"/>
              <p:nvPr/>
            </p:nvSpPr>
            <p:spPr>
              <a:xfrm>
                <a:off x="6986443" y="2627620"/>
                <a:ext cx="904868" cy="369332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zh-TW" altLang="en-US" dirty="0"/>
                  <a:t>褚氏測驗</a:t>
                </a:r>
              </a:p>
            </p:txBody>
          </p:sp>
          <p:sp>
            <p:nvSpPr>
              <p:cNvPr id="31" name="文字方塊 30"/>
              <p:cNvSpPr txBox="1"/>
              <p:nvPr/>
            </p:nvSpPr>
            <p:spPr>
              <a:xfrm>
                <a:off x="6986443" y="5174798"/>
                <a:ext cx="2412982" cy="369332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zh-TW" altLang="en-US" dirty="0"/>
                  <a:t>臉部情緒辨識電腦適性測驗</a:t>
                </a:r>
              </a:p>
            </p:txBody>
          </p:sp>
        </p:grpSp>
        <p:pic>
          <p:nvPicPr>
            <p:cNvPr id="1026" name="Picture 2" descr="ãunder constructionãçåçæå°çµæ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59542" y="5949648"/>
              <a:ext cx="1506224" cy="645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37389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06C858-6F35-4519-BE99-824D4540D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評估工具的選擇原則</a:t>
            </a:r>
            <a:r>
              <a:rPr lang="en-US" altLang="zh-TW" dirty="0"/>
              <a:t>/</a:t>
            </a:r>
            <a:r>
              <a:rPr lang="zh-TW" altLang="en-US" dirty="0"/>
              <a:t>優先順序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58636F8-A828-46FE-9D5C-33D9B9279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施測時間</a:t>
            </a:r>
            <a:endParaRPr lang="en-US" altLang="zh-TW" dirty="0"/>
          </a:p>
          <a:p>
            <a:r>
              <a:rPr lang="zh-TW" altLang="en-US" dirty="0"/>
              <a:t>知名度</a:t>
            </a:r>
            <a:endParaRPr lang="en-US" altLang="zh-TW" dirty="0"/>
          </a:p>
          <a:p>
            <a:pPr lvl="1"/>
            <a:r>
              <a:rPr lang="en-US" altLang="zh-TW" dirty="0"/>
              <a:t>PubMed</a:t>
            </a:r>
            <a:r>
              <a:rPr lang="zh-TW" altLang="en-US" dirty="0"/>
              <a:t>查詢</a:t>
            </a:r>
            <a:r>
              <a:rPr lang="en-US" altLang="zh-TW" dirty="0"/>
              <a:t>/</a:t>
            </a:r>
            <a:r>
              <a:rPr lang="zh-TW" altLang="en-US" dirty="0"/>
              <a:t>比較被使用次數</a:t>
            </a:r>
            <a:endParaRPr lang="en-US" altLang="zh-TW" dirty="0"/>
          </a:p>
          <a:p>
            <a:r>
              <a:rPr lang="zh-TW" altLang="en-US" dirty="0"/>
              <a:t>心理計量特性</a:t>
            </a:r>
            <a:r>
              <a:rPr lang="en-US" altLang="zh-TW" dirty="0"/>
              <a:t>(</a:t>
            </a:r>
            <a:r>
              <a:rPr lang="zh-TW" altLang="en-US" dirty="0"/>
              <a:t>信度、效度、反應性</a:t>
            </a:r>
            <a:r>
              <a:rPr lang="en-US" altLang="zh-TW" dirty="0"/>
              <a:t>)</a:t>
            </a:r>
          </a:p>
          <a:p>
            <a:pPr lvl="1"/>
            <a:r>
              <a:rPr lang="zh-TW" altLang="en-US" dirty="0"/>
              <a:t>依據使用目的</a:t>
            </a:r>
            <a:endParaRPr lang="en-US" altLang="zh-TW" dirty="0"/>
          </a:p>
          <a:p>
            <a:pPr lvl="2"/>
            <a:r>
              <a:rPr lang="zh-TW" altLang="en-US" dirty="0"/>
              <a:t>成效：效度</a:t>
            </a:r>
            <a:r>
              <a:rPr lang="en-US" altLang="zh-TW" dirty="0"/>
              <a:t>+</a:t>
            </a:r>
            <a:r>
              <a:rPr lang="zh-TW" altLang="en-US" dirty="0"/>
              <a:t>反應性</a:t>
            </a:r>
            <a:endParaRPr lang="en-US" altLang="zh-TW" dirty="0"/>
          </a:p>
          <a:p>
            <a:pPr lvl="2"/>
            <a:r>
              <a:rPr lang="zh-TW" altLang="en-US" dirty="0"/>
              <a:t>其它研究：效度</a:t>
            </a:r>
            <a:r>
              <a:rPr lang="en-US" altLang="zh-TW" dirty="0"/>
              <a:t>(</a:t>
            </a:r>
            <a:r>
              <a:rPr lang="zh-TW" altLang="en-US" dirty="0"/>
              <a:t>正確</a:t>
            </a:r>
            <a:r>
              <a:rPr lang="en-US" altLang="zh-TW" dirty="0"/>
              <a:t>/</a:t>
            </a:r>
            <a:r>
              <a:rPr lang="zh-TW" altLang="en-US" dirty="0"/>
              <a:t>準確</a:t>
            </a:r>
            <a:r>
              <a:rPr lang="en-US" altLang="zh-TW" dirty="0"/>
              <a:t>)</a:t>
            </a:r>
          </a:p>
          <a:p>
            <a:pPr lvl="2"/>
            <a:r>
              <a:rPr lang="zh-TW" altLang="en-US" dirty="0"/>
              <a:t>臨床：效度</a:t>
            </a:r>
            <a:r>
              <a:rPr lang="en-US" altLang="zh-TW" dirty="0"/>
              <a:t>+</a:t>
            </a:r>
            <a:r>
              <a:rPr lang="zh-TW" altLang="en-US" dirty="0"/>
              <a:t>信度</a:t>
            </a:r>
            <a:r>
              <a:rPr lang="en-US" altLang="zh-TW" dirty="0"/>
              <a:t>(</a:t>
            </a:r>
            <a:r>
              <a:rPr lang="zh-TW" altLang="en-US" dirty="0"/>
              <a:t>穩定</a:t>
            </a:r>
            <a:r>
              <a:rPr lang="en-US" altLang="zh-TW" dirty="0"/>
              <a:t>/</a:t>
            </a:r>
            <a:r>
              <a:rPr lang="zh-TW" altLang="en-US" dirty="0"/>
              <a:t>隨機測量誤差</a:t>
            </a:r>
            <a:r>
              <a:rPr lang="en-US" altLang="zh-TW" dirty="0"/>
              <a:t>)</a:t>
            </a:r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F3D4FA-BD41-43E2-AA79-526DB8AA4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9</a:t>
            </a:fld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9849B31B-6B81-4381-B051-976CB5AA37AE}"/>
              </a:ext>
            </a:extLst>
          </p:cNvPr>
          <p:cNvSpPr txBox="1"/>
          <p:nvPr/>
        </p:nvSpPr>
        <p:spPr>
          <a:xfrm>
            <a:off x="4358640" y="5345966"/>
            <a:ext cx="5230919" cy="830997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400" dirty="0"/>
              <a:t>效度驗證不易</a:t>
            </a:r>
            <a:r>
              <a:rPr lang="en-US" altLang="zh-TW" sz="2400" dirty="0"/>
              <a:t>/</a:t>
            </a:r>
            <a:r>
              <a:rPr lang="zh-TW" altLang="en-US" sz="2400" dirty="0"/>
              <a:t>證據少</a:t>
            </a:r>
            <a:endParaRPr lang="en-US" altLang="zh-TW" sz="2400" dirty="0"/>
          </a:p>
          <a:p>
            <a:r>
              <a:rPr lang="zh-TW" altLang="en-US" sz="2400" dirty="0"/>
              <a:t>臨床專家</a:t>
            </a:r>
            <a:r>
              <a:rPr lang="en-US" altLang="zh-TW" sz="2400" dirty="0"/>
              <a:t>+</a:t>
            </a:r>
            <a:r>
              <a:rPr lang="zh-TW" altLang="en-US" sz="2400" dirty="0"/>
              <a:t>數據 </a:t>
            </a:r>
            <a:r>
              <a:rPr lang="en-US" altLang="zh-TW" sz="2400" dirty="0"/>
              <a:t>+</a:t>
            </a:r>
            <a:r>
              <a:rPr lang="zh-TW" altLang="en-US" sz="2400" dirty="0"/>
              <a:t> 工具專家 </a:t>
            </a:r>
            <a:r>
              <a:rPr lang="en-US" altLang="zh-TW" sz="2400" dirty="0"/>
              <a:t>= </a:t>
            </a:r>
            <a:r>
              <a:rPr lang="zh-TW" altLang="en-US" sz="2400" dirty="0"/>
              <a:t>臨床可行</a:t>
            </a:r>
          </a:p>
        </p:txBody>
      </p:sp>
    </p:spTree>
    <p:extLst>
      <p:ext uri="{BB962C8B-B14F-4D97-AF65-F5344CB8AC3E}">
        <p14:creationId xmlns:p14="http://schemas.microsoft.com/office/powerpoint/2010/main" val="3480685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2638</TotalTime>
  <Words>591</Words>
  <Application>Microsoft Office PowerPoint</Application>
  <PresentationFormat>寬螢幕</PresentationFormat>
  <Paragraphs>137</Paragraphs>
  <Slides>13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8" baseType="lpstr">
      <vt:lpstr>新細明體</vt:lpstr>
      <vt:lpstr>Arial</vt:lpstr>
      <vt:lpstr>Calibri</vt:lpstr>
      <vt:lpstr>Calibri Light</vt:lpstr>
      <vt:lpstr>Office 佈景主題</vt:lpstr>
      <vt:lpstr>評估工具之選擇與介紹</vt:lpstr>
      <vt:lpstr>大  綱</vt:lpstr>
      <vt:lpstr>樣本選擇與敘述作業(使用 ChatGPT協助)</vt:lpstr>
      <vt:lpstr>評估工具之目的</vt:lpstr>
      <vt:lpstr>PowerPoint 簡報</vt:lpstr>
      <vt:lpstr>評估工具於研究計畫/研究方法 之地位與價值</vt:lpstr>
      <vt:lpstr>評估工具之類型</vt:lpstr>
      <vt:lpstr>臨床評估/檢查工具之演進</vt:lpstr>
      <vt:lpstr>評估工具的選擇原則/優先順序</vt:lpstr>
      <vt:lpstr>評估工具的介紹與說明</vt:lpstr>
      <vt:lpstr>課程重點彙整</vt:lpstr>
      <vt:lpstr>作業：ChatGPT輔助</vt:lpstr>
      <vt:lpstr>Q &amp; 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ChatGPT輔助撰寫研究計畫之先驅測試</dc:title>
  <dc:creator>User</dc:creator>
  <cp:lastModifiedBy>User</cp:lastModifiedBy>
  <cp:revision>113</cp:revision>
  <dcterms:created xsi:type="dcterms:W3CDTF">2023-06-16T02:14:47Z</dcterms:created>
  <dcterms:modified xsi:type="dcterms:W3CDTF">2023-07-28T01:30:38Z</dcterms:modified>
</cp:coreProperties>
</file>