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1489" r:id="rId4"/>
    <p:sldId id="1503" r:id="rId5"/>
    <p:sldId id="1502" r:id="rId6"/>
    <p:sldId id="1506" r:id="rId7"/>
    <p:sldId id="1507" r:id="rId8"/>
    <p:sldId id="1508" r:id="rId9"/>
    <p:sldId id="1509" r:id="rId10"/>
    <p:sldId id="1510" r:id="rId11"/>
    <p:sldId id="1511" r:id="rId12"/>
    <p:sldId id="1512" r:id="rId13"/>
    <p:sldId id="1504" r:id="rId14"/>
    <p:sldId id="1494" r:id="rId15"/>
    <p:sldId id="1501" r:id="rId16"/>
    <p:sldId id="1484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F8EEA-0799-4BAF-A436-FB153E284D3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37780C6F-A7CC-4927-A486-4F55D8383273}">
      <dgm:prSet/>
      <dgm:spPr/>
      <dgm:t>
        <a:bodyPr/>
        <a:lstStyle/>
        <a:p>
          <a:r>
            <a:rPr lang="zh-TW"/>
            <a:t>無完美的研究，論文必有研究限制</a:t>
          </a:r>
        </a:p>
      </dgm:t>
    </dgm:pt>
    <dgm:pt modelId="{52BBD189-5224-45E6-B3AF-41692DA86EDB}" type="parTrans" cxnId="{70E22895-EB47-43B5-81A6-299359053F4D}">
      <dgm:prSet/>
      <dgm:spPr/>
      <dgm:t>
        <a:bodyPr/>
        <a:lstStyle/>
        <a:p>
          <a:endParaRPr lang="zh-TW" altLang="en-US"/>
        </a:p>
      </dgm:t>
    </dgm:pt>
    <dgm:pt modelId="{C9BEFB1C-A40D-4D40-83EB-0A0743E0A804}" type="sibTrans" cxnId="{70E22895-EB47-43B5-81A6-299359053F4D}">
      <dgm:prSet/>
      <dgm:spPr/>
      <dgm:t>
        <a:bodyPr/>
        <a:lstStyle/>
        <a:p>
          <a:endParaRPr lang="zh-TW" altLang="en-US"/>
        </a:p>
      </dgm:t>
    </dgm:pt>
    <dgm:pt modelId="{D9AD9484-23DD-437B-AE9C-180B2C0E4886}">
      <dgm:prSet/>
      <dgm:spPr/>
      <dgm:t>
        <a:bodyPr/>
        <a:lstStyle/>
        <a:p>
          <a:r>
            <a:rPr lang="zh-TW"/>
            <a:t>收案人數</a:t>
          </a:r>
        </a:p>
      </dgm:t>
    </dgm:pt>
    <dgm:pt modelId="{9874D455-5D17-4060-90FB-DA79BD697AB6}" type="parTrans" cxnId="{B1B81537-DA1C-46E2-817E-22292483FF7D}">
      <dgm:prSet/>
      <dgm:spPr/>
      <dgm:t>
        <a:bodyPr/>
        <a:lstStyle/>
        <a:p>
          <a:endParaRPr lang="zh-TW" altLang="en-US"/>
        </a:p>
      </dgm:t>
    </dgm:pt>
    <dgm:pt modelId="{5E0FA78F-135E-4B22-84FA-5AF9C40746AA}" type="sibTrans" cxnId="{B1B81537-DA1C-46E2-817E-22292483FF7D}">
      <dgm:prSet/>
      <dgm:spPr/>
      <dgm:t>
        <a:bodyPr/>
        <a:lstStyle/>
        <a:p>
          <a:endParaRPr lang="zh-TW" altLang="en-US"/>
        </a:p>
      </dgm:t>
    </dgm:pt>
    <dgm:pt modelId="{C3E50877-1F8E-4480-AE4A-9401BAEB784E}">
      <dgm:prSet/>
      <dgm:spPr/>
      <dgm:t>
        <a:bodyPr/>
        <a:lstStyle/>
        <a:p>
          <a:r>
            <a:rPr lang="zh-TW"/>
            <a:t>收案人員</a:t>
          </a:r>
        </a:p>
      </dgm:t>
    </dgm:pt>
    <dgm:pt modelId="{5E9F3C89-6E48-45F1-AFDD-8E54E547D655}" type="parTrans" cxnId="{8AB732A7-F37F-4E71-9EFD-FF094E833A92}">
      <dgm:prSet/>
      <dgm:spPr/>
      <dgm:t>
        <a:bodyPr/>
        <a:lstStyle/>
        <a:p>
          <a:endParaRPr lang="zh-TW" altLang="en-US"/>
        </a:p>
      </dgm:t>
    </dgm:pt>
    <dgm:pt modelId="{95956E74-EB69-4B75-935C-2F183FD4184D}" type="sibTrans" cxnId="{8AB732A7-F37F-4E71-9EFD-FF094E833A92}">
      <dgm:prSet/>
      <dgm:spPr/>
      <dgm:t>
        <a:bodyPr/>
        <a:lstStyle/>
        <a:p>
          <a:endParaRPr lang="zh-TW" altLang="en-US"/>
        </a:p>
      </dgm:t>
    </dgm:pt>
    <dgm:pt modelId="{89FA7F25-7592-4BAB-9868-DCC67C7DB428}">
      <dgm:prSet/>
      <dgm:spPr/>
      <dgm:t>
        <a:bodyPr/>
        <a:lstStyle/>
        <a:p>
          <a:r>
            <a:rPr lang="zh-TW"/>
            <a:t>追蹤次數</a:t>
          </a:r>
        </a:p>
      </dgm:t>
    </dgm:pt>
    <dgm:pt modelId="{AF75C485-3EEB-4EBE-8448-839AE61C5CA0}" type="parTrans" cxnId="{61FD2B08-5E20-4E60-9027-A7228B4CCA37}">
      <dgm:prSet/>
      <dgm:spPr/>
      <dgm:t>
        <a:bodyPr/>
        <a:lstStyle/>
        <a:p>
          <a:endParaRPr lang="zh-TW" altLang="en-US"/>
        </a:p>
      </dgm:t>
    </dgm:pt>
    <dgm:pt modelId="{76DDE204-D2B9-4B0C-BDFE-5C216EA53108}" type="sibTrans" cxnId="{61FD2B08-5E20-4E60-9027-A7228B4CCA37}">
      <dgm:prSet/>
      <dgm:spPr/>
      <dgm:t>
        <a:bodyPr/>
        <a:lstStyle/>
        <a:p>
          <a:endParaRPr lang="zh-TW" altLang="en-US"/>
        </a:p>
      </dgm:t>
    </dgm:pt>
    <dgm:pt modelId="{8B5ADFEE-01E5-42D2-A266-A9029862B547}">
      <dgm:prSet/>
      <dgm:spPr/>
      <dgm:t>
        <a:bodyPr/>
        <a:lstStyle/>
        <a:p>
          <a:r>
            <a:rPr lang="zh-TW"/>
            <a:t>個案流失</a:t>
          </a:r>
        </a:p>
      </dgm:t>
    </dgm:pt>
    <dgm:pt modelId="{14B976AC-E1DE-4680-AB4C-5EBBF22F7B19}" type="parTrans" cxnId="{B4CFADED-02CD-4E63-921B-9EDA08C898CC}">
      <dgm:prSet/>
      <dgm:spPr/>
      <dgm:t>
        <a:bodyPr/>
        <a:lstStyle/>
        <a:p>
          <a:endParaRPr lang="zh-TW" altLang="en-US"/>
        </a:p>
      </dgm:t>
    </dgm:pt>
    <dgm:pt modelId="{0142D549-73CC-464F-AD06-0246506C4261}" type="sibTrans" cxnId="{B4CFADED-02CD-4E63-921B-9EDA08C898CC}">
      <dgm:prSet/>
      <dgm:spPr/>
      <dgm:t>
        <a:bodyPr/>
        <a:lstStyle/>
        <a:p>
          <a:endParaRPr lang="zh-TW" altLang="en-US"/>
        </a:p>
      </dgm:t>
    </dgm:pt>
    <dgm:pt modelId="{748AD09A-7AC0-4E14-8D3C-06362B918209}">
      <dgm:prSet/>
      <dgm:spPr/>
      <dgm:t>
        <a:bodyPr/>
        <a:lstStyle/>
        <a:p>
          <a:r>
            <a:rPr lang="zh-TW"/>
            <a:t>關鍵知識</a:t>
          </a:r>
          <a:r>
            <a:rPr lang="en-US"/>
            <a:t>/</a:t>
          </a:r>
          <a:r>
            <a:rPr lang="zh-TW"/>
            <a:t>技術掌握</a:t>
          </a:r>
        </a:p>
      </dgm:t>
    </dgm:pt>
    <dgm:pt modelId="{3ED978B2-DF52-4E92-8902-CA71321727BB}" type="parTrans" cxnId="{DD1EAB9E-DFAB-4154-869C-B46C45193B8A}">
      <dgm:prSet/>
      <dgm:spPr/>
      <dgm:t>
        <a:bodyPr/>
        <a:lstStyle/>
        <a:p>
          <a:endParaRPr lang="zh-TW" altLang="en-US"/>
        </a:p>
      </dgm:t>
    </dgm:pt>
    <dgm:pt modelId="{16D46801-2BD2-40A7-B784-77B0D1CA9330}" type="sibTrans" cxnId="{DD1EAB9E-DFAB-4154-869C-B46C45193B8A}">
      <dgm:prSet/>
      <dgm:spPr/>
      <dgm:t>
        <a:bodyPr/>
        <a:lstStyle/>
        <a:p>
          <a:endParaRPr lang="zh-TW" altLang="en-US"/>
        </a:p>
      </dgm:t>
    </dgm:pt>
    <dgm:pt modelId="{2D6EBAAA-A2D0-44AE-BE5A-E4C7E3241F78}">
      <dgm:prSet/>
      <dgm:spPr/>
      <dgm:t>
        <a:bodyPr/>
        <a:lstStyle/>
        <a:p>
          <a:r>
            <a:rPr lang="zh-TW"/>
            <a:t>提早掌握困難與接受限制</a:t>
          </a:r>
        </a:p>
      </dgm:t>
    </dgm:pt>
    <dgm:pt modelId="{92530604-0E00-45EB-AD9F-29941ECA42FE}" type="parTrans" cxnId="{92B73B61-D3E1-4443-B6E5-DBEA43600472}">
      <dgm:prSet/>
      <dgm:spPr/>
      <dgm:t>
        <a:bodyPr/>
        <a:lstStyle/>
        <a:p>
          <a:endParaRPr lang="zh-TW" altLang="en-US"/>
        </a:p>
      </dgm:t>
    </dgm:pt>
    <dgm:pt modelId="{417C0D55-51C7-479D-8048-269B3925449D}" type="sibTrans" cxnId="{92B73B61-D3E1-4443-B6E5-DBEA43600472}">
      <dgm:prSet/>
      <dgm:spPr/>
      <dgm:t>
        <a:bodyPr/>
        <a:lstStyle/>
        <a:p>
          <a:endParaRPr lang="zh-TW" altLang="en-US"/>
        </a:p>
      </dgm:t>
    </dgm:pt>
    <dgm:pt modelId="{CE823D5F-C1C4-4372-84AD-2777242CCFB3}">
      <dgm:prSet/>
      <dgm:spPr/>
      <dgm:t>
        <a:bodyPr/>
        <a:lstStyle/>
        <a:p>
          <a:r>
            <a:rPr lang="zh-TW"/>
            <a:t>結合臨床</a:t>
          </a:r>
          <a:r>
            <a:rPr lang="en-US"/>
            <a:t>/</a:t>
          </a:r>
          <a:r>
            <a:rPr lang="zh-TW"/>
            <a:t>教學任務</a:t>
          </a:r>
        </a:p>
      </dgm:t>
    </dgm:pt>
    <dgm:pt modelId="{BB06E5DD-D4A0-4963-BC04-8F2AFFFDAA75}" type="parTrans" cxnId="{9CEA179E-7185-4337-A884-5CDEC4AFD932}">
      <dgm:prSet/>
      <dgm:spPr/>
      <dgm:t>
        <a:bodyPr/>
        <a:lstStyle/>
        <a:p>
          <a:endParaRPr lang="zh-TW" altLang="en-US"/>
        </a:p>
      </dgm:t>
    </dgm:pt>
    <dgm:pt modelId="{5910032B-D415-481F-86AE-E42FABCA94B2}" type="sibTrans" cxnId="{9CEA179E-7185-4337-A884-5CDEC4AFD932}">
      <dgm:prSet/>
      <dgm:spPr/>
      <dgm:t>
        <a:bodyPr/>
        <a:lstStyle/>
        <a:p>
          <a:endParaRPr lang="zh-TW" altLang="en-US"/>
        </a:p>
      </dgm:t>
    </dgm:pt>
    <dgm:pt modelId="{F0E704E9-BAD2-4D43-9E81-E48D7089C716}">
      <dgm:prSet/>
      <dgm:spPr/>
      <dgm:t>
        <a:bodyPr/>
        <a:lstStyle/>
        <a:p>
          <a:r>
            <a:rPr lang="zh-TW"/>
            <a:t>跟同事合作</a:t>
          </a:r>
        </a:p>
      </dgm:t>
    </dgm:pt>
    <dgm:pt modelId="{F870A58A-96D3-41BB-8B27-323DFDF73188}" type="parTrans" cxnId="{96E35C7E-B316-4FFF-A838-BDBE9E52DA2F}">
      <dgm:prSet/>
      <dgm:spPr/>
      <dgm:t>
        <a:bodyPr/>
        <a:lstStyle/>
        <a:p>
          <a:endParaRPr lang="zh-TW" altLang="en-US"/>
        </a:p>
      </dgm:t>
    </dgm:pt>
    <dgm:pt modelId="{A108C06C-6D1F-4002-B6EC-D1A6614CE0B8}" type="sibTrans" cxnId="{96E35C7E-B316-4FFF-A838-BDBE9E52DA2F}">
      <dgm:prSet/>
      <dgm:spPr/>
      <dgm:t>
        <a:bodyPr/>
        <a:lstStyle/>
        <a:p>
          <a:endParaRPr lang="zh-TW" altLang="en-US"/>
        </a:p>
      </dgm:t>
    </dgm:pt>
    <dgm:pt modelId="{155A0B90-F037-4810-B6DB-D84DE0A598C6}">
      <dgm:prSet/>
      <dgm:spPr/>
      <dgm:t>
        <a:bodyPr/>
        <a:lstStyle/>
        <a:p>
          <a:r>
            <a:rPr lang="zh-TW"/>
            <a:t>爭取資源</a:t>
          </a:r>
        </a:p>
      </dgm:t>
    </dgm:pt>
    <dgm:pt modelId="{A830069E-9AAF-4C28-9D42-D79278E5118C}" type="parTrans" cxnId="{0DB8C4BA-0E78-4A74-BFB7-24EBC7D204BC}">
      <dgm:prSet/>
      <dgm:spPr/>
      <dgm:t>
        <a:bodyPr/>
        <a:lstStyle/>
        <a:p>
          <a:endParaRPr lang="zh-TW" altLang="en-US"/>
        </a:p>
      </dgm:t>
    </dgm:pt>
    <dgm:pt modelId="{407FD15D-93C4-4AF0-A9EA-BD6445309CB8}" type="sibTrans" cxnId="{0DB8C4BA-0E78-4A74-BFB7-24EBC7D204BC}">
      <dgm:prSet/>
      <dgm:spPr/>
      <dgm:t>
        <a:bodyPr/>
        <a:lstStyle/>
        <a:p>
          <a:endParaRPr lang="zh-TW" altLang="en-US"/>
        </a:p>
      </dgm:t>
    </dgm:pt>
    <dgm:pt modelId="{B0BF30F4-2F9A-4C52-984A-5555CD7514C7}">
      <dgm:prSet/>
      <dgm:spPr/>
      <dgm:t>
        <a:bodyPr/>
        <a:lstStyle/>
        <a:p>
          <a:r>
            <a:rPr lang="zh-TW"/>
            <a:t>跟專家合作</a:t>
          </a:r>
        </a:p>
      </dgm:t>
    </dgm:pt>
    <dgm:pt modelId="{2CC5EE57-3EA4-4089-AA34-8CD09F8BFB84}" type="parTrans" cxnId="{59CE4C52-D252-4F43-9BCD-167FF1A81967}">
      <dgm:prSet/>
      <dgm:spPr/>
      <dgm:t>
        <a:bodyPr/>
        <a:lstStyle/>
        <a:p>
          <a:endParaRPr lang="zh-TW" altLang="en-US"/>
        </a:p>
      </dgm:t>
    </dgm:pt>
    <dgm:pt modelId="{03395303-2E99-454D-A9AB-53731093EDB7}" type="sibTrans" cxnId="{59CE4C52-D252-4F43-9BCD-167FF1A81967}">
      <dgm:prSet/>
      <dgm:spPr/>
      <dgm:t>
        <a:bodyPr/>
        <a:lstStyle/>
        <a:p>
          <a:endParaRPr lang="zh-TW" altLang="en-US"/>
        </a:p>
      </dgm:t>
    </dgm:pt>
    <dgm:pt modelId="{4080F353-41B5-4CB9-9A37-43501B3725E3}" type="pres">
      <dgm:prSet presAssocID="{70BF8EEA-0799-4BAF-A436-FB153E284D34}" presName="Name0" presStyleCnt="0">
        <dgm:presLayoutVars>
          <dgm:dir/>
          <dgm:animLvl val="lvl"/>
          <dgm:resizeHandles val="exact"/>
        </dgm:presLayoutVars>
      </dgm:prSet>
      <dgm:spPr/>
    </dgm:pt>
    <dgm:pt modelId="{FFAD150F-6ED1-4D58-A7D8-3BF30239DAF1}" type="pres">
      <dgm:prSet presAssocID="{37780C6F-A7CC-4927-A486-4F55D8383273}" presName="composite" presStyleCnt="0"/>
      <dgm:spPr/>
    </dgm:pt>
    <dgm:pt modelId="{C67A5295-496D-460D-A365-1DF80D4EE0B1}" type="pres">
      <dgm:prSet presAssocID="{37780C6F-A7CC-4927-A486-4F55D838327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1BA24B5-22C7-49F4-8C7F-FB7773B463EB}" type="pres">
      <dgm:prSet presAssocID="{37780C6F-A7CC-4927-A486-4F55D8383273}" presName="desTx" presStyleLbl="alignAccFollowNode1" presStyleIdx="0" presStyleCnt="2">
        <dgm:presLayoutVars>
          <dgm:bulletEnabled val="1"/>
        </dgm:presLayoutVars>
      </dgm:prSet>
      <dgm:spPr/>
    </dgm:pt>
    <dgm:pt modelId="{1346E9BF-285D-402A-9F3C-0BCA73FB5FA8}" type="pres">
      <dgm:prSet presAssocID="{C9BEFB1C-A40D-4D40-83EB-0A0743E0A804}" presName="space" presStyleCnt="0"/>
      <dgm:spPr/>
    </dgm:pt>
    <dgm:pt modelId="{EB84C51C-C833-4905-9711-C0492E2EC19F}" type="pres">
      <dgm:prSet presAssocID="{2D6EBAAA-A2D0-44AE-BE5A-E4C7E3241F78}" presName="composite" presStyleCnt="0"/>
      <dgm:spPr/>
    </dgm:pt>
    <dgm:pt modelId="{C81F07FE-0162-45D3-8F44-17251EDE3874}" type="pres">
      <dgm:prSet presAssocID="{2D6EBAAA-A2D0-44AE-BE5A-E4C7E3241F7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F4295B5-27C5-4B26-81A2-C9F625F5B9C3}" type="pres">
      <dgm:prSet presAssocID="{2D6EBAAA-A2D0-44AE-BE5A-E4C7E3241F7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2543801-490F-462A-A61E-AD18EBF001DF}" type="presOf" srcId="{89FA7F25-7592-4BAB-9868-DCC67C7DB428}" destId="{D1BA24B5-22C7-49F4-8C7F-FB7773B463EB}" srcOrd="0" destOrd="2" presId="urn:microsoft.com/office/officeart/2005/8/layout/hList1"/>
    <dgm:cxn modelId="{D5C28304-EBDC-49DF-A766-42CAA97A8425}" type="presOf" srcId="{B0BF30F4-2F9A-4C52-984A-5555CD7514C7}" destId="{FF4295B5-27C5-4B26-81A2-C9F625F5B9C3}" srcOrd="0" destOrd="3" presId="urn:microsoft.com/office/officeart/2005/8/layout/hList1"/>
    <dgm:cxn modelId="{61FD2B08-5E20-4E60-9027-A7228B4CCA37}" srcId="{37780C6F-A7CC-4927-A486-4F55D8383273}" destId="{89FA7F25-7592-4BAB-9868-DCC67C7DB428}" srcOrd="2" destOrd="0" parTransId="{AF75C485-3EEB-4EBE-8448-839AE61C5CA0}" sibTransId="{76DDE204-D2B9-4B0C-BDFE-5C216EA53108}"/>
    <dgm:cxn modelId="{81A7841C-9DF5-48C8-8760-90EF9B1BCB09}" type="presOf" srcId="{C3E50877-1F8E-4480-AE4A-9401BAEB784E}" destId="{D1BA24B5-22C7-49F4-8C7F-FB7773B463EB}" srcOrd="0" destOrd="1" presId="urn:microsoft.com/office/officeart/2005/8/layout/hList1"/>
    <dgm:cxn modelId="{B1B81537-DA1C-46E2-817E-22292483FF7D}" srcId="{37780C6F-A7CC-4927-A486-4F55D8383273}" destId="{D9AD9484-23DD-437B-AE9C-180B2C0E4886}" srcOrd="0" destOrd="0" parTransId="{9874D455-5D17-4060-90FB-DA79BD697AB6}" sibTransId="{5E0FA78F-135E-4B22-84FA-5AF9C40746AA}"/>
    <dgm:cxn modelId="{D712A55C-A2BB-4235-993F-891560041E1C}" type="presOf" srcId="{D9AD9484-23DD-437B-AE9C-180B2C0E4886}" destId="{D1BA24B5-22C7-49F4-8C7F-FB7773B463EB}" srcOrd="0" destOrd="0" presId="urn:microsoft.com/office/officeart/2005/8/layout/hList1"/>
    <dgm:cxn modelId="{92B73B61-D3E1-4443-B6E5-DBEA43600472}" srcId="{70BF8EEA-0799-4BAF-A436-FB153E284D34}" destId="{2D6EBAAA-A2D0-44AE-BE5A-E4C7E3241F78}" srcOrd="1" destOrd="0" parTransId="{92530604-0E00-45EB-AD9F-29941ECA42FE}" sibTransId="{417C0D55-51C7-479D-8048-269B3925449D}"/>
    <dgm:cxn modelId="{1E3E154D-46F0-43A7-9EFF-7614D95D01AE}" type="presOf" srcId="{748AD09A-7AC0-4E14-8D3C-06362B918209}" destId="{D1BA24B5-22C7-49F4-8C7F-FB7773B463EB}" srcOrd="0" destOrd="4" presId="urn:microsoft.com/office/officeart/2005/8/layout/hList1"/>
    <dgm:cxn modelId="{59CE4C52-D252-4F43-9BCD-167FF1A81967}" srcId="{2D6EBAAA-A2D0-44AE-BE5A-E4C7E3241F78}" destId="{B0BF30F4-2F9A-4C52-984A-5555CD7514C7}" srcOrd="3" destOrd="0" parTransId="{2CC5EE57-3EA4-4089-AA34-8CD09F8BFB84}" sibTransId="{03395303-2E99-454D-A9AB-53731093EDB7}"/>
    <dgm:cxn modelId="{11B65173-5E58-4121-8862-7C4B50F76DF6}" type="presOf" srcId="{37780C6F-A7CC-4927-A486-4F55D8383273}" destId="{C67A5295-496D-460D-A365-1DF80D4EE0B1}" srcOrd="0" destOrd="0" presId="urn:microsoft.com/office/officeart/2005/8/layout/hList1"/>
    <dgm:cxn modelId="{52920754-4DD6-4162-8A90-289B14B1E67F}" type="presOf" srcId="{F0E704E9-BAD2-4D43-9E81-E48D7089C716}" destId="{FF4295B5-27C5-4B26-81A2-C9F625F5B9C3}" srcOrd="0" destOrd="1" presId="urn:microsoft.com/office/officeart/2005/8/layout/hList1"/>
    <dgm:cxn modelId="{96E35C7E-B316-4FFF-A838-BDBE9E52DA2F}" srcId="{2D6EBAAA-A2D0-44AE-BE5A-E4C7E3241F78}" destId="{F0E704E9-BAD2-4D43-9E81-E48D7089C716}" srcOrd="1" destOrd="0" parTransId="{F870A58A-96D3-41BB-8B27-323DFDF73188}" sibTransId="{A108C06C-6D1F-4002-B6EC-D1A6614CE0B8}"/>
    <dgm:cxn modelId="{70E22895-EB47-43B5-81A6-299359053F4D}" srcId="{70BF8EEA-0799-4BAF-A436-FB153E284D34}" destId="{37780C6F-A7CC-4927-A486-4F55D8383273}" srcOrd="0" destOrd="0" parTransId="{52BBD189-5224-45E6-B3AF-41692DA86EDB}" sibTransId="{C9BEFB1C-A40D-4D40-83EB-0A0743E0A804}"/>
    <dgm:cxn modelId="{9CEA179E-7185-4337-A884-5CDEC4AFD932}" srcId="{2D6EBAAA-A2D0-44AE-BE5A-E4C7E3241F78}" destId="{CE823D5F-C1C4-4372-84AD-2777242CCFB3}" srcOrd="0" destOrd="0" parTransId="{BB06E5DD-D4A0-4963-BC04-8F2AFFFDAA75}" sibTransId="{5910032B-D415-481F-86AE-E42FABCA94B2}"/>
    <dgm:cxn modelId="{DD1EAB9E-DFAB-4154-869C-B46C45193B8A}" srcId="{37780C6F-A7CC-4927-A486-4F55D8383273}" destId="{748AD09A-7AC0-4E14-8D3C-06362B918209}" srcOrd="4" destOrd="0" parTransId="{3ED978B2-DF52-4E92-8902-CA71321727BB}" sibTransId="{16D46801-2BD2-40A7-B784-77B0D1CA9330}"/>
    <dgm:cxn modelId="{8AB732A7-F37F-4E71-9EFD-FF094E833A92}" srcId="{37780C6F-A7CC-4927-A486-4F55D8383273}" destId="{C3E50877-1F8E-4480-AE4A-9401BAEB784E}" srcOrd="1" destOrd="0" parTransId="{5E9F3C89-6E48-45F1-AFDD-8E54E547D655}" sibTransId="{95956E74-EB69-4B75-935C-2F183FD4184D}"/>
    <dgm:cxn modelId="{86AA08B3-EBE4-4BC1-AAF5-350A5FE127D9}" type="presOf" srcId="{2D6EBAAA-A2D0-44AE-BE5A-E4C7E3241F78}" destId="{C81F07FE-0162-45D3-8F44-17251EDE3874}" srcOrd="0" destOrd="0" presId="urn:microsoft.com/office/officeart/2005/8/layout/hList1"/>
    <dgm:cxn modelId="{0DB8C4BA-0E78-4A74-BFB7-24EBC7D204BC}" srcId="{2D6EBAAA-A2D0-44AE-BE5A-E4C7E3241F78}" destId="{155A0B90-F037-4810-B6DB-D84DE0A598C6}" srcOrd="2" destOrd="0" parTransId="{A830069E-9AAF-4C28-9D42-D79278E5118C}" sibTransId="{407FD15D-93C4-4AF0-A9EA-BD6445309CB8}"/>
    <dgm:cxn modelId="{A6EAE3DB-0E7F-4748-8D76-CB2B0600E759}" type="presOf" srcId="{CE823D5F-C1C4-4372-84AD-2777242CCFB3}" destId="{FF4295B5-27C5-4B26-81A2-C9F625F5B9C3}" srcOrd="0" destOrd="0" presId="urn:microsoft.com/office/officeart/2005/8/layout/hList1"/>
    <dgm:cxn modelId="{5B1500E1-5583-4ADD-AC4D-A9D7755645B0}" type="presOf" srcId="{70BF8EEA-0799-4BAF-A436-FB153E284D34}" destId="{4080F353-41B5-4CB9-9A37-43501B3725E3}" srcOrd="0" destOrd="0" presId="urn:microsoft.com/office/officeart/2005/8/layout/hList1"/>
    <dgm:cxn modelId="{8F2FF2E6-2570-459B-8202-19CD39FE5DEE}" type="presOf" srcId="{8B5ADFEE-01E5-42D2-A266-A9029862B547}" destId="{D1BA24B5-22C7-49F4-8C7F-FB7773B463EB}" srcOrd="0" destOrd="3" presId="urn:microsoft.com/office/officeart/2005/8/layout/hList1"/>
    <dgm:cxn modelId="{B4CFADED-02CD-4E63-921B-9EDA08C898CC}" srcId="{37780C6F-A7CC-4927-A486-4F55D8383273}" destId="{8B5ADFEE-01E5-42D2-A266-A9029862B547}" srcOrd="3" destOrd="0" parTransId="{14B976AC-E1DE-4680-AB4C-5EBBF22F7B19}" sibTransId="{0142D549-73CC-464F-AD06-0246506C4261}"/>
    <dgm:cxn modelId="{AC37B8F9-D6F2-46B4-85A6-DE48811F796E}" type="presOf" srcId="{155A0B90-F037-4810-B6DB-D84DE0A598C6}" destId="{FF4295B5-27C5-4B26-81A2-C9F625F5B9C3}" srcOrd="0" destOrd="2" presId="urn:microsoft.com/office/officeart/2005/8/layout/hList1"/>
    <dgm:cxn modelId="{CFBB6C37-A26C-445F-B7ED-AC869D59BAF9}" type="presParOf" srcId="{4080F353-41B5-4CB9-9A37-43501B3725E3}" destId="{FFAD150F-6ED1-4D58-A7D8-3BF30239DAF1}" srcOrd="0" destOrd="0" presId="urn:microsoft.com/office/officeart/2005/8/layout/hList1"/>
    <dgm:cxn modelId="{CB631B79-2FE8-4C2E-9C70-773BE43396AD}" type="presParOf" srcId="{FFAD150F-6ED1-4D58-A7D8-3BF30239DAF1}" destId="{C67A5295-496D-460D-A365-1DF80D4EE0B1}" srcOrd="0" destOrd="0" presId="urn:microsoft.com/office/officeart/2005/8/layout/hList1"/>
    <dgm:cxn modelId="{C0560C62-3BF9-4D2C-A303-02F0ABB45984}" type="presParOf" srcId="{FFAD150F-6ED1-4D58-A7D8-3BF30239DAF1}" destId="{D1BA24B5-22C7-49F4-8C7F-FB7773B463EB}" srcOrd="1" destOrd="0" presId="urn:microsoft.com/office/officeart/2005/8/layout/hList1"/>
    <dgm:cxn modelId="{66AC8E8A-D41A-42ED-A3F9-AD9CFFB02D01}" type="presParOf" srcId="{4080F353-41B5-4CB9-9A37-43501B3725E3}" destId="{1346E9BF-285D-402A-9F3C-0BCA73FB5FA8}" srcOrd="1" destOrd="0" presId="urn:microsoft.com/office/officeart/2005/8/layout/hList1"/>
    <dgm:cxn modelId="{A96017E4-AF6B-4467-A4D6-B874232A9805}" type="presParOf" srcId="{4080F353-41B5-4CB9-9A37-43501B3725E3}" destId="{EB84C51C-C833-4905-9711-C0492E2EC19F}" srcOrd="2" destOrd="0" presId="urn:microsoft.com/office/officeart/2005/8/layout/hList1"/>
    <dgm:cxn modelId="{E92B927A-DECF-4468-A0E5-C6D9AEA9058E}" type="presParOf" srcId="{EB84C51C-C833-4905-9711-C0492E2EC19F}" destId="{C81F07FE-0162-45D3-8F44-17251EDE3874}" srcOrd="0" destOrd="0" presId="urn:microsoft.com/office/officeart/2005/8/layout/hList1"/>
    <dgm:cxn modelId="{2BBB9034-29F5-40D4-9755-41FDCCBEEB07}" type="presParOf" srcId="{EB84C51C-C833-4905-9711-C0492E2EC19F}" destId="{FF4295B5-27C5-4B26-81A2-C9F625F5B9C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A5295-496D-460D-A365-1DF80D4EE0B1}">
      <dsp:nvSpPr>
        <dsp:cNvPr id="0" name=""/>
        <dsp:cNvSpPr/>
      </dsp:nvSpPr>
      <dsp:spPr>
        <a:xfrm>
          <a:off x="51" y="46708"/>
          <a:ext cx="4913783" cy="119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kern="1200"/>
            <a:t>無完美的研究，論文必有研究限制</a:t>
          </a:r>
        </a:p>
      </dsp:txBody>
      <dsp:txXfrm>
        <a:off x="51" y="46708"/>
        <a:ext cx="4913783" cy="1194500"/>
      </dsp:txXfrm>
    </dsp:sp>
    <dsp:sp modelId="{D1BA24B5-22C7-49F4-8C7F-FB7773B463EB}">
      <dsp:nvSpPr>
        <dsp:cNvPr id="0" name=""/>
        <dsp:cNvSpPr/>
      </dsp:nvSpPr>
      <dsp:spPr>
        <a:xfrm>
          <a:off x="51" y="1241209"/>
          <a:ext cx="4913783" cy="30634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100" kern="1200"/>
            <a:t>收案人數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100" kern="1200"/>
            <a:t>收案人員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100" kern="1200"/>
            <a:t>追蹤次數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100" kern="1200"/>
            <a:t>個案流失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100" kern="1200"/>
            <a:t>關鍵知識</a:t>
          </a:r>
          <a:r>
            <a:rPr lang="en-US" sz="3100" kern="1200"/>
            <a:t>/</a:t>
          </a:r>
          <a:r>
            <a:rPr lang="zh-TW" sz="3100" kern="1200"/>
            <a:t>技術掌握</a:t>
          </a:r>
        </a:p>
      </dsp:txBody>
      <dsp:txXfrm>
        <a:off x="51" y="1241209"/>
        <a:ext cx="4913783" cy="3063420"/>
      </dsp:txXfrm>
    </dsp:sp>
    <dsp:sp modelId="{C81F07FE-0162-45D3-8F44-17251EDE3874}">
      <dsp:nvSpPr>
        <dsp:cNvPr id="0" name=""/>
        <dsp:cNvSpPr/>
      </dsp:nvSpPr>
      <dsp:spPr>
        <a:xfrm>
          <a:off x="5601764" y="46708"/>
          <a:ext cx="4913783" cy="119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kern="1200"/>
            <a:t>提早掌握困難與接受限制</a:t>
          </a:r>
        </a:p>
      </dsp:txBody>
      <dsp:txXfrm>
        <a:off x="5601764" y="46708"/>
        <a:ext cx="4913783" cy="1194500"/>
      </dsp:txXfrm>
    </dsp:sp>
    <dsp:sp modelId="{FF4295B5-27C5-4B26-81A2-C9F625F5B9C3}">
      <dsp:nvSpPr>
        <dsp:cNvPr id="0" name=""/>
        <dsp:cNvSpPr/>
      </dsp:nvSpPr>
      <dsp:spPr>
        <a:xfrm>
          <a:off x="5601764" y="1241209"/>
          <a:ext cx="4913783" cy="30634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100" kern="1200"/>
            <a:t>結合臨床</a:t>
          </a:r>
          <a:r>
            <a:rPr lang="en-US" sz="3100" kern="1200"/>
            <a:t>/</a:t>
          </a:r>
          <a:r>
            <a:rPr lang="zh-TW" sz="3100" kern="1200"/>
            <a:t>教學任務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100" kern="1200"/>
            <a:t>跟同事合作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100" kern="1200"/>
            <a:t>爭取資源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100" kern="1200"/>
            <a:t>跟專家合作</a:t>
          </a:r>
        </a:p>
      </dsp:txBody>
      <dsp:txXfrm>
        <a:off x="5601764" y="1241209"/>
        <a:ext cx="4913783" cy="3063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1E88039-73C8-406C-9DFE-2866528611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9FFB2DC-D2AB-442A-BFC4-5371C26768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16C78-15A5-4ED8-9B2C-8ED972327777}" type="datetimeFigureOut">
              <a:rPr lang="zh-TW" altLang="en-US" smtClean="0"/>
              <a:t>2023/7/14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98B4B9B-54EB-4ECD-A5FF-524C1DD029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B9983CA-566E-432D-8880-CA3991A62F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F2FFD-7A4A-4E5F-B78C-35705A8F18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204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0FBC6-97A4-498B-8243-340C078B71B1}" type="datetimeFigureOut">
              <a:rPr lang="zh-TW" altLang="en-US" smtClean="0"/>
              <a:t>2023/7/14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CE6B9-4F52-4C22-87B1-5966B43DF9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17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AC1D97-2710-44A0-8714-BC3301908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79FADC3-3277-473E-BA30-3EE047F43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002DE0-F935-4F8D-9C48-8C371C4D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536-C2FC-454C-AC08-054A6EF137AD}" type="datetime1">
              <a:rPr lang="zh-TW" altLang="en-US" smtClean="0"/>
              <a:t>2023/7/14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72AA8B-1082-499B-9C66-A6099335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1FD480-4A05-4C87-9117-4AFF4736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24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570BD0-E6A6-4688-BF3F-7DE62E6C5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6B571E7-710B-4CAF-BFCB-FBBABDD5B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B5CC90-CC2E-4EC2-8A1F-A19D53C2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9D9C-9CE7-48A6-87D0-D451D4AE239A}" type="datetime1">
              <a:rPr lang="zh-TW" altLang="en-US" smtClean="0"/>
              <a:t>2023/7/14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AE7CD3-5DD7-4B22-A62B-2523D984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509C2D-50F4-4A20-BFD3-AB2FC996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54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85CB024-73D3-43B8-8FCB-3FA1F696C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A25E553-41FF-49AD-973D-808B738C1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E2DD47-81DA-437C-9F74-A515D785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6E07-CF0D-4955-944C-4BFABA03A701}" type="datetime1">
              <a:rPr lang="zh-TW" altLang="en-US" smtClean="0"/>
              <a:t>2023/7/14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54F130-CD76-46B5-A17F-67F9F82E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9789C9-DBCA-4244-89D0-E9E8DCC6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00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3B597D-3C22-4198-B19E-1382B51C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DAF750-4B2A-429A-8347-8B09550C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553D60-670E-4017-A6C4-E7519EC9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47E4-CE15-4DDE-B959-852415337557}" type="datetime1">
              <a:rPr lang="zh-TW" altLang="en-US" smtClean="0"/>
              <a:t>2023/7/14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96F6C4-637A-470E-ADA7-B46FF8BD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28B030-FCC8-44B0-87BE-7F3C8215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11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1D8DAA-B473-4786-9DF1-D2B8E581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2BB5C93-B36A-43F4-ABA4-80A703D78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C0F637-5519-48BD-BAD6-8F5AD1F1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422-846B-45F1-AF1A-4C65D72359C1}" type="datetime1">
              <a:rPr lang="zh-TW" altLang="en-US" smtClean="0"/>
              <a:t>2023/7/14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51DF01-D4EC-4E0A-A816-2AE0D10C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21C6F0-E8A7-4A82-B99B-270000EA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45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641775-5CD6-448E-997B-1490F858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740125-D1B6-4497-A05C-1D4E91E68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6868C35-67B4-4779-843A-F75416901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3F36F95-104E-47C6-B698-29469E3E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38BC-9AD9-4C14-80AD-B8EEE72BF26A}" type="datetime1">
              <a:rPr lang="zh-TW" altLang="en-US" smtClean="0"/>
              <a:t>2023/7/14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07ED58E-C5F2-4482-A592-3F108A3F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4E86177-642D-4006-B641-6B19E904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3ACF08-F5CB-4C66-81E1-33A3B5EC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6F98FA-C9B3-41C2-B56C-8DA45F41D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393F56-8E4E-4C86-9E91-857A09057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41DCC04-B6EC-41E1-BD3E-F1A00F51C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1D658BA-477D-4A32-8414-CC4EB6974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AB74812-5E12-4525-B7BE-46D0AD9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745E-131A-449E-8270-CE27956A0C42}" type="datetime1">
              <a:rPr lang="zh-TW" altLang="en-US" smtClean="0"/>
              <a:t>2023/7/14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F888041-30CB-44C4-A41E-C3A9E153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8138ECC-72FC-4505-9799-AFAE5BBB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53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A348A9-7C2E-49F3-968F-688212F1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A4F6EAA-0D5B-4D81-9945-EA4058D6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D0C2-8C69-428B-BE65-CA39658BEBE7}" type="datetime1">
              <a:rPr lang="zh-TW" altLang="en-US" smtClean="0"/>
              <a:t>2023/7/14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086888-DF35-4AC2-97D4-E9A4B039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8062C5B-E311-40A6-8993-9BDA70EC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89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CE59400-3AA1-42B1-91D6-182E20F3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89A-BA28-466D-B981-F99CFFCC016D}" type="datetime1">
              <a:rPr lang="zh-TW" altLang="en-US" smtClean="0"/>
              <a:t>2023/7/14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3183AAC-AE2C-4CA4-8AF8-00213689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5C8375-A521-42ED-9509-691C5965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41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CCE5F9-B1A5-4520-AA4F-E4B64AFC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0E28BE-AFBD-4E7E-A40E-1430AA1E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52D2E94-53A4-4EAD-AA7A-1F6938F5E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15F202B-3F82-4845-A7D4-5560B997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F990-C057-45DF-89E0-9D2168402C5E}" type="datetime1">
              <a:rPr lang="zh-TW" altLang="en-US" smtClean="0"/>
              <a:t>2023/7/14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FDF47A-383A-437F-9DA6-18446ADD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188672-3D2C-4C72-9E1B-A758B68F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79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FE7288-1C6B-44D4-994C-64665215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5CEEEC2-355B-416F-859D-4DF650551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F52BE9E-8CC6-426F-8419-F591DA390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33BD0BE-F2EB-4BE8-AFE7-CB96E065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C69E-2E7C-43CF-B948-5E42843A8CD1}" type="datetime1">
              <a:rPr lang="zh-TW" altLang="en-US" smtClean="0"/>
              <a:t>2023/7/14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79C4EE4-CB3E-490D-882F-7CA5E1A9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6E9CFD-9DB7-4AB0-ABE9-7F6B96A6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04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E1B12F1-46CD-4A23-ACEE-39182C7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117FC7A-4A5A-42F3-9B4D-77486BA1A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E494C9-6E0A-4CDA-A757-E955F0FBD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A47F3-05E2-4227-A8A0-E5E518C80246}" type="datetime1">
              <a:rPr lang="zh-TW" altLang="en-US" smtClean="0"/>
              <a:t>2023/7/14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67F9D17-5B4B-4436-8614-9253B4947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9183D6-E530-4400-A7DB-1DEB8B9B6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68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213BBA-201F-4865-93CE-60A800F68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0432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研究方法、設計與執行流程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EE198E1-AC40-424D-9E18-A9813E568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7054"/>
            <a:ext cx="9144000" cy="1655762"/>
          </a:xfrm>
        </p:spPr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謝  清  麟</a:t>
            </a:r>
            <a:endParaRPr lang="en-US" altLang="zh-TW" dirty="0"/>
          </a:p>
          <a:p>
            <a:r>
              <a:rPr lang="en-US" altLang="zh-TW" dirty="0"/>
              <a:t>July 14, 2023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AF9F6B-DF97-4CF5-9DE3-1FCC2B69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E2F51C2-C15E-47F8-A6C8-B2ACD98D4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6" y="363852"/>
            <a:ext cx="3620655" cy="82369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FDC570D-6D91-4B09-90E6-988C2B1E5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425" y="363852"/>
            <a:ext cx="2343150" cy="7143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A51DADE-F4BE-47DB-93CE-BD9436E36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049" y="635443"/>
            <a:ext cx="4627418" cy="59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7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5EB666-14FC-4AA6-9981-F6FDE438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追蹤評估</a:t>
            </a:r>
            <a:r>
              <a:rPr lang="en-US" altLang="zh-TW" dirty="0"/>
              <a:t>--</a:t>
            </a:r>
            <a:r>
              <a:rPr lang="zh-TW" altLang="en-US" dirty="0"/>
              <a:t>研究成果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EC8AAA-B65F-498A-A320-FEEAE57FE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300</a:t>
            </a:r>
            <a:r>
              <a:rPr lang="zh-TW" altLang="en-US" dirty="0"/>
              <a:t>位中風病人追蹤研究：發病後 </a:t>
            </a:r>
            <a:r>
              <a:rPr lang="en-US" altLang="zh-TW" dirty="0"/>
              <a:t>14</a:t>
            </a:r>
            <a:r>
              <a:rPr lang="zh-TW" altLang="en-US" dirty="0"/>
              <a:t>、</a:t>
            </a:r>
            <a:r>
              <a:rPr lang="en-US" altLang="zh-TW" dirty="0"/>
              <a:t>30</a:t>
            </a:r>
            <a:r>
              <a:rPr lang="zh-TW" altLang="en-US" dirty="0"/>
              <a:t>、</a:t>
            </a:r>
            <a:r>
              <a:rPr lang="en-US" altLang="zh-TW" dirty="0"/>
              <a:t>90</a:t>
            </a:r>
            <a:r>
              <a:rPr lang="zh-TW" altLang="en-US" dirty="0"/>
              <a:t>、</a:t>
            </a:r>
            <a:r>
              <a:rPr lang="en-US" altLang="zh-TW" dirty="0"/>
              <a:t>180</a:t>
            </a:r>
            <a:r>
              <a:rPr lang="zh-TW" altLang="en-US" dirty="0"/>
              <a:t> 天</a:t>
            </a:r>
            <a:r>
              <a:rPr lang="en-US" altLang="zh-TW" dirty="0"/>
              <a:t>(00’~01‘)</a:t>
            </a:r>
          </a:p>
          <a:p>
            <a:r>
              <a:rPr lang="en-US" altLang="zh-TW" dirty="0"/>
              <a:t>ADL, balance, motor, mobility/</a:t>
            </a:r>
            <a:r>
              <a:rPr lang="zh-TW" altLang="en-US" dirty="0"/>
              <a:t>國際知名評估工具</a:t>
            </a:r>
            <a:endParaRPr lang="en-US" altLang="zh-TW" dirty="0"/>
          </a:p>
          <a:p>
            <a:r>
              <a:rPr lang="zh-TW" altLang="en-US" dirty="0"/>
              <a:t>已發表</a:t>
            </a:r>
            <a:r>
              <a:rPr lang="en-US" altLang="zh-TW" dirty="0"/>
              <a:t>&gt;20</a:t>
            </a:r>
            <a:r>
              <a:rPr lang="zh-TW" altLang="en-US" dirty="0"/>
              <a:t>篇</a:t>
            </a:r>
            <a:r>
              <a:rPr lang="en-US" altLang="zh-TW" dirty="0"/>
              <a:t>SCI/SSCI</a:t>
            </a:r>
            <a:r>
              <a:rPr lang="zh-TW" altLang="en-US" dirty="0"/>
              <a:t>論文，含我</a:t>
            </a:r>
            <a:r>
              <a:rPr lang="en-US" altLang="zh-TW" dirty="0"/>
              <a:t>/</a:t>
            </a:r>
            <a:r>
              <a:rPr lang="zh-TW" altLang="en-US" dirty="0"/>
              <a:t>合作者的升等教授論文</a:t>
            </a:r>
            <a:endParaRPr lang="en-US" altLang="zh-TW" dirty="0"/>
          </a:p>
          <a:p>
            <a:pPr lvl="1"/>
            <a:r>
              <a:rPr lang="zh-TW" altLang="en-US" dirty="0"/>
              <a:t>工具驗證</a:t>
            </a:r>
            <a:endParaRPr lang="en-US" altLang="zh-TW" dirty="0"/>
          </a:p>
          <a:p>
            <a:pPr lvl="1"/>
            <a:r>
              <a:rPr lang="zh-TW" altLang="en-US" dirty="0"/>
              <a:t>工具改良</a:t>
            </a:r>
            <a:endParaRPr lang="en-US" altLang="zh-TW" dirty="0"/>
          </a:p>
          <a:p>
            <a:pPr lvl="1"/>
            <a:r>
              <a:rPr lang="zh-TW" altLang="en-US" dirty="0"/>
              <a:t>功能恢復預測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114E6E3-2B04-4438-A0CC-91E27F7A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94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4D7AD3-EAB2-4718-AD32-45AB2E09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慢性思覺失調個案之長期追蹤研究</a:t>
            </a:r>
            <a:r>
              <a:rPr lang="en-US" altLang="zh-TW" dirty="0"/>
              <a:t>【</a:t>
            </a:r>
            <a:r>
              <a:rPr lang="zh-TW" altLang="en-US" dirty="0"/>
              <a:t>少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B39CB7-0D99-4F3D-A784-D947F9DE2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&gt;3</a:t>
            </a:r>
            <a:r>
              <a:rPr lang="zh-TW" altLang="en-US" dirty="0"/>
              <a:t>年</a:t>
            </a:r>
            <a:endParaRPr lang="en-US" altLang="zh-TW" dirty="0"/>
          </a:p>
          <a:p>
            <a:r>
              <a:rPr lang="en-US" altLang="zh-TW" dirty="0"/>
              <a:t>&gt;300</a:t>
            </a:r>
            <a:r>
              <a:rPr lang="zh-TW" altLang="en-US" dirty="0"/>
              <a:t>人</a:t>
            </a:r>
            <a:endParaRPr lang="en-US" altLang="zh-TW" dirty="0"/>
          </a:p>
          <a:p>
            <a:r>
              <a:rPr lang="zh-TW" altLang="en-US" dirty="0"/>
              <a:t>多種功能</a:t>
            </a:r>
            <a:endParaRPr lang="en-US" altLang="zh-TW" dirty="0"/>
          </a:p>
          <a:p>
            <a:pPr lvl="1"/>
            <a:r>
              <a:rPr lang="zh-TW" altLang="en-US" dirty="0"/>
              <a:t>認知</a:t>
            </a:r>
            <a:endParaRPr lang="en-US" altLang="zh-TW" dirty="0"/>
          </a:p>
          <a:p>
            <a:pPr lvl="1"/>
            <a:r>
              <a:rPr lang="zh-TW" altLang="en-US" dirty="0"/>
              <a:t>社會認知</a:t>
            </a:r>
            <a:endParaRPr lang="en-US" altLang="zh-TW" dirty="0"/>
          </a:p>
          <a:p>
            <a:pPr lvl="1"/>
            <a:r>
              <a:rPr lang="en-US" altLang="zh-TW" dirty="0"/>
              <a:t>IADL/</a:t>
            </a:r>
            <a:r>
              <a:rPr lang="zh-TW" altLang="en-US" dirty="0"/>
              <a:t>社會功能</a:t>
            </a:r>
            <a:endParaRPr lang="en-US" altLang="zh-TW" dirty="0"/>
          </a:p>
          <a:p>
            <a:pPr lvl="1"/>
            <a:r>
              <a:rPr lang="zh-TW" altLang="en-US" dirty="0"/>
              <a:t>體適能</a:t>
            </a:r>
            <a:r>
              <a:rPr lang="en-US" altLang="zh-TW" dirty="0"/>
              <a:t>/</a:t>
            </a:r>
            <a:r>
              <a:rPr lang="zh-TW" altLang="en-US" dirty="0"/>
              <a:t>衰老</a:t>
            </a:r>
            <a:endParaRPr lang="en-US" altLang="zh-TW" dirty="0"/>
          </a:p>
          <a:p>
            <a:pPr lvl="1"/>
            <a:r>
              <a:rPr lang="zh-TW" altLang="en-US" dirty="0"/>
              <a:t>失能</a:t>
            </a:r>
            <a:endParaRPr lang="en-US" altLang="zh-TW" dirty="0"/>
          </a:p>
          <a:p>
            <a:pPr lvl="1"/>
            <a:r>
              <a:rPr lang="zh-TW" altLang="en-US" dirty="0"/>
              <a:t>生活品質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90F892A-7909-4C55-87D1-A1841CAA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88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6E4135-F1B4-4B46-A807-A3DE8282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ChatGPT: </a:t>
            </a:r>
            <a:r>
              <a:rPr lang="zh-TW" altLang="en-US" dirty="0"/>
              <a:t>追蹤研究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87E80C-2C01-4826-BB88-1FA89239C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https://reurl.cc/659e6Z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236D70A-A422-4812-A6A4-248B706C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154E88A-2625-4DF6-811D-5B59DE1DF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836" y="2964006"/>
            <a:ext cx="2432339" cy="24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EB0266-FD0B-43DD-9E56-E3710A7D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預期困難</a:t>
            </a:r>
            <a:r>
              <a:rPr lang="en-US" altLang="zh-TW" dirty="0"/>
              <a:t>/</a:t>
            </a:r>
            <a:r>
              <a:rPr lang="zh-TW" altLang="en-US" dirty="0"/>
              <a:t>研究限制與應對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F51BD48A-41A4-40BF-B31E-3DF237EE2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4149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CB52FEF-73AA-4243-87A2-D47BE2F0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957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AF04D-42FA-4B4C-90D4-9F2D20BD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課程重點彙整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F667CC-EF4E-45D4-9840-61E6A9304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結合實習學生、</a:t>
            </a:r>
            <a:r>
              <a:rPr lang="en-US" altLang="zh-TW" dirty="0"/>
              <a:t>PGY</a:t>
            </a:r>
            <a:r>
              <a:rPr lang="zh-TW" altLang="en-US" dirty="0"/>
              <a:t>學員、合作科室學員</a:t>
            </a:r>
            <a:endParaRPr lang="en-US" altLang="zh-TW" dirty="0"/>
          </a:p>
          <a:p>
            <a:r>
              <a:rPr lang="zh-TW" altLang="en-US" dirty="0"/>
              <a:t>採用國際知名評估工具</a:t>
            </a:r>
            <a:endParaRPr lang="en-US" altLang="zh-TW" dirty="0"/>
          </a:p>
          <a:p>
            <a:r>
              <a:rPr lang="zh-TW" altLang="en-US" dirty="0"/>
              <a:t>涵蓋多種主觀與客觀功能</a:t>
            </a:r>
            <a:endParaRPr lang="en-US" altLang="zh-TW" dirty="0"/>
          </a:p>
          <a:p>
            <a:r>
              <a:rPr lang="zh-TW" altLang="en-US" dirty="0"/>
              <a:t>定期</a:t>
            </a:r>
            <a:r>
              <a:rPr lang="en-US" altLang="zh-TW" dirty="0"/>
              <a:t>(</a:t>
            </a:r>
            <a:r>
              <a:rPr lang="zh-TW" altLang="en-US" dirty="0"/>
              <a:t>半年或一年</a:t>
            </a:r>
            <a:r>
              <a:rPr lang="en-US" altLang="zh-TW" dirty="0"/>
              <a:t>)</a:t>
            </a:r>
            <a:r>
              <a:rPr lang="zh-TW" altLang="en-US" dirty="0"/>
              <a:t>評估</a:t>
            </a:r>
            <a:r>
              <a:rPr lang="en-US" altLang="zh-TW" dirty="0"/>
              <a:t>/</a:t>
            </a:r>
            <a:r>
              <a:rPr lang="zh-TW" altLang="en-US" dirty="0"/>
              <a:t>追蹤</a:t>
            </a:r>
            <a:endParaRPr lang="en-US" altLang="zh-TW" dirty="0"/>
          </a:p>
          <a:p>
            <a:r>
              <a:rPr lang="zh-TW" altLang="en-US" dirty="0"/>
              <a:t>結合臨床與教學任務</a:t>
            </a:r>
            <a:endParaRPr lang="en-US" altLang="zh-TW" dirty="0"/>
          </a:p>
          <a:p>
            <a:pPr lvl="1"/>
            <a:r>
              <a:rPr lang="zh-TW" altLang="en-US" dirty="0"/>
              <a:t>病歷</a:t>
            </a:r>
            <a:endParaRPr lang="en-US" altLang="zh-TW" dirty="0"/>
          </a:p>
          <a:p>
            <a:pPr lvl="1"/>
            <a:r>
              <a:rPr lang="zh-TW" altLang="en-US" dirty="0"/>
              <a:t>作業</a:t>
            </a:r>
            <a:r>
              <a:rPr lang="en-US" altLang="zh-TW" dirty="0"/>
              <a:t>/</a:t>
            </a:r>
            <a:r>
              <a:rPr lang="zh-TW" altLang="en-US" dirty="0"/>
              <a:t>報告</a:t>
            </a:r>
            <a:r>
              <a:rPr lang="en-US" altLang="zh-TW" dirty="0"/>
              <a:t>(</a:t>
            </a:r>
            <a:r>
              <a:rPr lang="zh-TW" altLang="en-US" dirty="0"/>
              <a:t>期刊論文報告、專題</a:t>
            </a:r>
            <a:r>
              <a:rPr lang="en-US" altLang="zh-TW" dirty="0"/>
              <a:t>/</a:t>
            </a:r>
            <a:r>
              <a:rPr lang="zh-TW" altLang="en-US" dirty="0"/>
              <a:t>讀書報告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專業技能培養</a:t>
            </a:r>
            <a:r>
              <a:rPr lang="en-US" altLang="zh-TW" dirty="0"/>
              <a:t>(</a:t>
            </a:r>
            <a:r>
              <a:rPr lang="zh-TW" altLang="en-US" dirty="0"/>
              <a:t>國際知名評估工具之使用與解釋、功能復原形式與預測因子、專題</a:t>
            </a:r>
            <a:r>
              <a:rPr lang="en-US" altLang="zh-TW" dirty="0"/>
              <a:t>/</a:t>
            </a:r>
            <a:r>
              <a:rPr lang="zh-TW" altLang="en-US" dirty="0"/>
              <a:t>讀書報告、論文發表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6D8F1A-56DF-42F3-8AE6-F1CF6595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97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7C148F-488D-4F22-B820-B590CDEF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</a:t>
            </a:r>
            <a:r>
              <a:rPr lang="en-US" altLang="zh-TW" dirty="0"/>
              <a:t>(</a:t>
            </a:r>
            <a:r>
              <a:rPr lang="zh-TW" altLang="en-US" dirty="0"/>
              <a:t>使用 </a:t>
            </a:r>
            <a:r>
              <a:rPr lang="en-US" altLang="zh-TW" dirty="0"/>
              <a:t>ChatGPT</a:t>
            </a:r>
            <a:r>
              <a:rPr lang="zh-TW" altLang="en-US" dirty="0"/>
              <a:t>協助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64ABFD-E71B-49BF-8648-DC00FBBB6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瞭解研究設計之特點與優缺點</a:t>
            </a:r>
            <a:endParaRPr lang="en-US" altLang="zh-TW" dirty="0"/>
          </a:p>
          <a:p>
            <a:r>
              <a:rPr lang="zh-TW" altLang="en-US" dirty="0"/>
              <a:t>瞭解有興趣研究設計之執行流程</a:t>
            </a:r>
            <a:endParaRPr lang="en-US" altLang="zh-TW" dirty="0"/>
          </a:p>
          <a:p>
            <a:r>
              <a:rPr lang="zh-TW" altLang="en-US" dirty="0"/>
              <a:t>瞭解有興趣研究設計之預期困難、研究限制與預防之道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9D672F-F114-4481-A8BB-6554E63B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41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A3AB2E-1602-46EE-BB09-ADE779D76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</a:t>
            </a:r>
            <a:r>
              <a:rPr lang="zh-TW" altLang="en-US" dirty="0"/>
              <a:t> </a:t>
            </a:r>
            <a:r>
              <a:rPr lang="en-US" altLang="zh-TW" dirty="0"/>
              <a:t>&amp; A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71A7E4-DC77-4D58-9DE4-65C956F0C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53F1B5-AC61-4772-9AAA-E22AFBC5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53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14D8B0-F94B-4307-BF65-1987E118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大  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4CBF08-99C5-4676-9D6A-9CA7FD15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pPr indent="-396000">
              <a:lnSpc>
                <a:spcPct val="110000"/>
              </a:lnSpc>
            </a:pPr>
            <a:r>
              <a:rPr lang="zh-TW" altLang="en-US" sz="2400" dirty="0"/>
              <a:t>作業討論：執行與撰寫文獻回顧、並設定明確之研究目的</a:t>
            </a:r>
            <a:endParaRPr lang="en-US" altLang="zh-TW" sz="2400" dirty="0"/>
          </a:p>
          <a:p>
            <a:pPr indent="-396000">
              <a:lnSpc>
                <a:spcPct val="110000"/>
              </a:lnSpc>
            </a:pPr>
            <a:r>
              <a:rPr lang="zh-TW" altLang="en-US" sz="2400" dirty="0"/>
              <a:t>研究方法之架構與考量重點</a:t>
            </a:r>
            <a:endParaRPr lang="en-US" altLang="zh-TW" sz="2400" dirty="0"/>
          </a:p>
          <a:p>
            <a:pPr lvl="1" indent="-396000">
              <a:lnSpc>
                <a:spcPct val="110000"/>
              </a:lnSpc>
            </a:pPr>
            <a:r>
              <a:rPr lang="zh-TW" altLang="en-US" dirty="0"/>
              <a:t>研究設計</a:t>
            </a:r>
            <a:endParaRPr lang="en-US" altLang="zh-TW" dirty="0"/>
          </a:p>
          <a:p>
            <a:pPr lvl="1" indent="-396000">
              <a:lnSpc>
                <a:spcPct val="110000"/>
              </a:lnSpc>
            </a:pPr>
            <a:r>
              <a:rPr lang="zh-TW" altLang="en-US" dirty="0"/>
              <a:t>樣本</a:t>
            </a:r>
            <a:r>
              <a:rPr lang="en-US" altLang="zh-TW" dirty="0"/>
              <a:t>【7</a:t>
            </a:r>
            <a:r>
              <a:rPr lang="zh-TW" altLang="en-US" dirty="0"/>
              <a:t>月</a:t>
            </a:r>
            <a:r>
              <a:rPr lang="en-US" altLang="zh-TW" dirty="0"/>
              <a:t>21</a:t>
            </a:r>
            <a:r>
              <a:rPr lang="zh-TW" altLang="en-US" dirty="0"/>
              <a:t>日</a:t>
            </a:r>
            <a:r>
              <a:rPr lang="en-US" altLang="zh-TW" dirty="0"/>
              <a:t>】</a:t>
            </a:r>
          </a:p>
          <a:p>
            <a:pPr lvl="1" indent="-396000">
              <a:lnSpc>
                <a:spcPct val="110000"/>
              </a:lnSpc>
            </a:pPr>
            <a:r>
              <a:rPr lang="zh-TW" altLang="en-US" dirty="0"/>
              <a:t>執行流程</a:t>
            </a:r>
            <a:endParaRPr lang="en-US" altLang="zh-TW" dirty="0"/>
          </a:p>
          <a:p>
            <a:pPr lvl="1" indent="-396000">
              <a:lnSpc>
                <a:spcPct val="110000"/>
              </a:lnSpc>
            </a:pPr>
            <a:r>
              <a:rPr lang="zh-TW" altLang="en-US" dirty="0"/>
              <a:t>評估 工具</a:t>
            </a:r>
            <a:r>
              <a:rPr lang="en-US" altLang="zh-TW" dirty="0"/>
              <a:t>【7</a:t>
            </a:r>
            <a:r>
              <a:rPr lang="zh-TW" altLang="en-US" dirty="0"/>
              <a:t>月</a:t>
            </a:r>
            <a:r>
              <a:rPr lang="en-US" altLang="zh-TW" dirty="0"/>
              <a:t>28</a:t>
            </a:r>
            <a:r>
              <a:rPr lang="zh-TW" altLang="en-US" dirty="0"/>
              <a:t>日</a:t>
            </a:r>
            <a:r>
              <a:rPr lang="en-US" altLang="zh-TW" dirty="0"/>
              <a:t>】</a:t>
            </a:r>
          </a:p>
          <a:p>
            <a:pPr lvl="1" indent="-396000">
              <a:lnSpc>
                <a:spcPct val="110000"/>
              </a:lnSpc>
            </a:pPr>
            <a:r>
              <a:rPr lang="zh-TW" altLang="en-US" dirty="0"/>
              <a:t>資料分析</a:t>
            </a:r>
            <a:r>
              <a:rPr lang="en-US" altLang="zh-TW" dirty="0"/>
              <a:t>【8</a:t>
            </a:r>
            <a:r>
              <a:rPr lang="zh-TW" altLang="en-US" dirty="0"/>
              <a:t>月</a:t>
            </a:r>
            <a:r>
              <a:rPr lang="en-US" altLang="zh-TW" dirty="0"/>
              <a:t>4</a:t>
            </a:r>
            <a:r>
              <a:rPr lang="zh-TW" altLang="en-US" dirty="0"/>
              <a:t>日</a:t>
            </a:r>
            <a:r>
              <a:rPr lang="en-US" altLang="zh-TW" dirty="0"/>
              <a:t>】</a:t>
            </a:r>
          </a:p>
          <a:p>
            <a:pPr lvl="1" indent="-396000">
              <a:lnSpc>
                <a:spcPct val="110000"/>
              </a:lnSpc>
            </a:pPr>
            <a:r>
              <a:rPr lang="zh-TW" altLang="en-US" dirty="0"/>
              <a:t>預期困難</a:t>
            </a:r>
            <a:endParaRPr lang="en-US" altLang="zh-TW" dirty="0"/>
          </a:p>
          <a:p>
            <a:pPr lvl="1" indent="-396000">
              <a:lnSpc>
                <a:spcPct val="110000"/>
              </a:lnSpc>
            </a:pPr>
            <a:r>
              <a:rPr lang="zh-TW" altLang="en-US" dirty="0"/>
              <a:t>研究限制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A07029F-1FB8-4208-9855-AD891A8C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93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E53F9E-2811-4153-928A-8506703D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3</a:t>
            </a:r>
            <a:r>
              <a:rPr lang="zh-TW" altLang="en-US" dirty="0"/>
              <a:t>堂課作業：</a:t>
            </a:r>
            <a:r>
              <a:rPr lang="en-US" altLang="zh-TW" dirty="0"/>
              <a:t>ChatGPT</a:t>
            </a:r>
            <a:r>
              <a:rPr lang="zh-TW" altLang="en-US" dirty="0"/>
              <a:t>輔助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2749B8-C0F0-4388-AE06-59204C23C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確定</a:t>
            </a:r>
            <a:r>
              <a:rPr lang="en-US" altLang="zh-TW" dirty="0"/>
              <a:t>/</a:t>
            </a:r>
            <a:r>
              <a:rPr lang="zh-TW" altLang="en-US" dirty="0"/>
              <a:t>撰寫擬提研究計畫之研究目的</a:t>
            </a:r>
            <a:r>
              <a:rPr lang="en-US" altLang="zh-TW" dirty="0"/>
              <a:t>//</a:t>
            </a:r>
            <a:r>
              <a:rPr lang="zh-TW" altLang="en-US" dirty="0"/>
              <a:t>確定主要目的與次要目的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確定</a:t>
            </a:r>
            <a:r>
              <a:rPr lang="en-US" altLang="zh-TW" dirty="0"/>
              <a:t>/</a:t>
            </a:r>
            <a:r>
              <a:rPr lang="zh-TW" altLang="en-US" dirty="0"/>
              <a:t>撰寫擬提研究計畫之文獻回顧大綱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撰寫擬提研究計畫前言之</a:t>
            </a:r>
            <a:r>
              <a:rPr lang="en-US" altLang="zh-TW" dirty="0"/>
              <a:t>1~2</a:t>
            </a:r>
            <a:r>
              <a:rPr lang="zh-TW" altLang="en-US" dirty="0"/>
              <a:t>個段落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BE3A84-7EF6-4FA6-B74A-288021EC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9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A981B0-F057-4D8B-9E2D-A0E84563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ChatGPT</a:t>
            </a:r>
            <a:r>
              <a:rPr lang="zh-TW" altLang="en-US" dirty="0"/>
              <a:t>如何協助</a:t>
            </a:r>
            <a:r>
              <a:rPr lang="en-US" altLang="zh-TW" dirty="0"/>
              <a:t>—</a:t>
            </a:r>
            <a:r>
              <a:rPr lang="zh-TW" altLang="en-US" dirty="0"/>
              <a:t>研究設計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5F3B42-BE5C-4F47-A77B-611FBA0D6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/>
              <a:t>比較各種設計之優缺點</a:t>
            </a:r>
          </a:p>
          <a:p>
            <a:pPr lvl="2"/>
            <a:r>
              <a:rPr lang="en-US" altLang="zh-TW" dirty="0"/>
              <a:t>Q1: </a:t>
            </a:r>
            <a:r>
              <a:rPr lang="zh-TW" altLang="en-US" dirty="0"/>
              <a:t>臨床人員可執行那些 </a:t>
            </a:r>
            <a:r>
              <a:rPr lang="en-US" altLang="zh-TW" dirty="0"/>
              <a:t>RESEARCH DESIGNS</a:t>
            </a:r>
            <a:r>
              <a:rPr lang="zh-TW" altLang="en-US" dirty="0"/>
              <a:t>以驗證治療成效，且無需調整臨床業務</a:t>
            </a:r>
          </a:p>
          <a:p>
            <a:pPr lvl="2"/>
            <a:r>
              <a:rPr lang="en-US" altLang="zh-TW" dirty="0"/>
              <a:t>Q2: </a:t>
            </a:r>
            <a:r>
              <a:rPr lang="zh-TW" altLang="en-US" dirty="0"/>
              <a:t>請比較世代研究（</a:t>
            </a:r>
            <a:r>
              <a:rPr lang="en-US" altLang="zh-TW" dirty="0"/>
              <a:t>Cohort Studies</a:t>
            </a:r>
            <a:r>
              <a:rPr lang="zh-TW" altLang="en-US" dirty="0"/>
              <a:t>）與觀察性研究對於療效驗證之差異，請製表比較之</a:t>
            </a:r>
          </a:p>
          <a:p>
            <a:pPr lvl="1"/>
            <a:r>
              <a:rPr lang="zh-TW" altLang="en-US" dirty="0"/>
              <a:t>協助說明</a:t>
            </a:r>
            <a:r>
              <a:rPr lang="en-US" altLang="zh-TW" dirty="0"/>
              <a:t>/</a:t>
            </a:r>
            <a:r>
              <a:rPr lang="zh-TW" altLang="en-US" dirty="0"/>
              <a:t>撰寫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0C50D4-181E-4A03-8DEE-E171D7CB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94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359957-A9A0-4B64-ABC8-D565C990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研究設計</a:t>
            </a:r>
            <a:r>
              <a:rPr lang="en-US" altLang="zh-TW" dirty="0"/>
              <a:t>(</a:t>
            </a:r>
            <a:r>
              <a:rPr lang="zh-TW" altLang="en-US" dirty="0"/>
              <a:t>以學員所選主題為主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015A70-EB2A-4B3E-BC42-5236F32E5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價值 </a:t>
            </a:r>
            <a:r>
              <a:rPr lang="en-US" altLang="zh-TW" dirty="0"/>
              <a:t>vs </a:t>
            </a:r>
            <a:r>
              <a:rPr lang="zh-TW" altLang="en-US" dirty="0"/>
              <a:t>可行性考量</a:t>
            </a:r>
          </a:p>
          <a:p>
            <a:pPr lvl="1"/>
            <a:r>
              <a:rPr lang="zh-TW" altLang="en-US" dirty="0"/>
              <a:t>初期以可行性為主要考量</a:t>
            </a:r>
            <a:r>
              <a:rPr lang="en-US" altLang="zh-TW" dirty="0"/>
              <a:t>/</a:t>
            </a:r>
            <a:r>
              <a:rPr lang="zh-TW" altLang="en-US" dirty="0"/>
              <a:t>盡量整合於臨床</a:t>
            </a:r>
            <a:r>
              <a:rPr lang="en-US" altLang="zh-TW" dirty="0"/>
              <a:t>/</a:t>
            </a:r>
            <a:r>
              <a:rPr lang="zh-TW" altLang="en-US" dirty="0"/>
              <a:t>教學任務</a:t>
            </a:r>
          </a:p>
          <a:p>
            <a:pPr lvl="1"/>
            <a:r>
              <a:rPr lang="zh-TW" altLang="en-US" dirty="0"/>
              <a:t>長期執行即能提升價值</a:t>
            </a:r>
          </a:p>
          <a:p>
            <a:r>
              <a:rPr lang="zh-TW" altLang="en-US" dirty="0"/>
              <a:t>瞭解各研究類型最佳設計與可行設計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9C1756-74B9-4806-853B-E854766E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66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69A5E2-5F5C-4929-802F-08ABA8EF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臨床、教學</a:t>
            </a:r>
            <a:r>
              <a:rPr lang="en-US" altLang="zh-TW" dirty="0"/>
              <a:t>)</a:t>
            </a:r>
            <a:r>
              <a:rPr lang="zh-TW" altLang="en-US" dirty="0"/>
              <a:t>成效驗證之研究設計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5BB66F-6952-4726-8313-A3DC34F48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825625"/>
            <a:ext cx="6419273" cy="43513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隨機對照試驗 </a:t>
            </a:r>
            <a:r>
              <a:rPr lang="en-US" altLang="zh-TW" sz="2400" dirty="0"/>
              <a:t>(randomized controlled trial, RCT)</a:t>
            </a:r>
          </a:p>
          <a:p>
            <a:pPr lvl="1"/>
            <a:r>
              <a:rPr lang="zh-TW" altLang="en-US" sz="2000" dirty="0"/>
              <a:t>實證層級僅次於總分析 </a:t>
            </a:r>
            <a:r>
              <a:rPr lang="en-US" altLang="zh-TW" sz="2000" dirty="0"/>
              <a:t>(meta analysis)</a:t>
            </a:r>
          </a:p>
          <a:p>
            <a:pPr lvl="1"/>
            <a:r>
              <a:rPr lang="zh-TW" altLang="en-US" sz="2000" dirty="0"/>
              <a:t>臨床人員的最愛</a:t>
            </a:r>
            <a:r>
              <a:rPr lang="en-US" altLang="zh-TW" sz="2000" dirty="0"/>
              <a:t>/</a:t>
            </a:r>
            <a:r>
              <a:rPr lang="zh-TW" altLang="en-US" sz="2000" dirty="0"/>
              <a:t>研究人員的偏好</a:t>
            </a:r>
            <a:endParaRPr lang="en-US" altLang="zh-TW" sz="2000" dirty="0"/>
          </a:p>
          <a:p>
            <a:pPr lvl="1"/>
            <a:r>
              <a:rPr lang="zh-TW" altLang="en-US" sz="2000" dirty="0"/>
              <a:t>要求多</a:t>
            </a:r>
            <a:r>
              <a:rPr lang="en-US" altLang="zh-TW" sz="2000" dirty="0"/>
              <a:t>/</a:t>
            </a:r>
            <a:r>
              <a:rPr lang="zh-TW" altLang="en-US" sz="2000" dirty="0"/>
              <a:t>臨床人員不易執行</a:t>
            </a:r>
            <a:endParaRPr lang="en-US" altLang="zh-TW" sz="2000" dirty="0"/>
          </a:p>
          <a:p>
            <a:pPr lvl="2"/>
            <a:r>
              <a:rPr lang="zh-TW" altLang="en-US" sz="1600" dirty="0"/>
              <a:t>隨機</a:t>
            </a:r>
            <a:r>
              <a:rPr lang="en-US" altLang="zh-TW" sz="1600" dirty="0"/>
              <a:t>/</a:t>
            </a:r>
            <a:r>
              <a:rPr lang="zh-TW" altLang="en-US" sz="1600" dirty="0"/>
              <a:t>雙</a:t>
            </a:r>
            <a:r>
              <a:rPr lang="en-US" altLang="zh-TW" sz="1600" dirty="0"/>
              <a:t>(</a:t>
            </a:r>
            <a:r>
              <a:rPr lang="zh-TW" altLang="en-US" sz="1600" dirty="0"/>
              <a:t>單</a:t>
            </a:r>
            <a:r>
              <a:rPr lang="en-US" altLang="zh-TW" sz="1600" dirty="0"/>
              <a:t>)</a:t>
            </a:r>
            <a:r>
              <a:rPr lang="zh-TW" altLang="en-US" sz="1600" dirty="0"/>
              <a:t>盲難執行</a:t>
            </a:r>
            <a:endParaRPr lang="en-US" altLang="zh-TW" sz="1600" dirty="0"/>
          </a:p>
          <a:p>
            <a:pPr lvl="2"/>
            <a:r>
              <a:rPr lang="zh-TW" altLang="en-US" sz="1600" dirty="0"/>
              <a:t>臨床與研究難區隔，實驗與對照介入難執行</a:t>
            </a:r>
            <a:endParaRPr lang="en-US" altLang="zh-TW" sz="1600" dirty="0"/>
          </a:p>
          <a:p>
            <a:pPr lvl="2"/>
            <a:r>
              <a:rPr lang="zh-TW" altLang="en-US" sz="1600" dirty="0"/>
              <a:t>不易深入</a:t>
            </a:r>
            <a:r>
              <a:rPr lang="en-US" altLang="zh-TW" sz="1600" dirty="0"/>
              <a:t>/</a:t>
            </a:r>
            <a:r>
              <a:rPr lang="zh-TW" altLang="en-US" sz="1600" dirty="0"/>
              <a:t>突破，因基礎</a:t>
            </a:r>
            <a:r>
              <a:rPr lang="en-US" altLang="zh-TW" sz="1600" dirty="0"/>
              <a:t>/</a:t>
            </a:r>
            <a:r>
              <a:rPr lang="zh-TW" altLang="en-US" sz="1600" dirty="0"/>
              <a:t>知識</a:t>
            </a:r>
            <a:r>
              <a:rPr lang="en-US" altLang="zh-TW" sz="1600" dirty="0"/>
              <a:t>/</a:t>
            </a:r>
            <a:r>
              <a:rPr lang="zh-TW" altLang="en-US" sz="1600" dirty="0"/>
              <a:t>經驗準備不足</a:t>
            </a:r>
            <a:endParaRPr lang="en-US" altLang="zh-TW" sz="1600" dirty="0"/>
          </a:p>
          <a:p>
            <a:pPr lvl="3"/>
            <a:r>
              <a:rPr lang="zh-TW" altLang="en-US" sz="1400" dirty="0"/>
              <a:t>難提出系列</a:t>
            </a:r>
            <a:r>
              <a:rPr lang="en-US" altLang="zh-TW" sz="1400" dirty="0"/>
              <a:t>/</a:t>
            </a:r>
            <a:r>
              <a:rPr lang="zh-TW" altLang="en-US" sz="1400" dirty="0"/>
              <a:t>持續議題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95D9186-1D37-4A90-8F92-53A6C071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6</a:t>
            </a:fld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C7D715B9-9892-4845-8DB8-23B04A01C5F8}"/>
              </a:ext>
            </a:extLst>
          </p:cNvPr>
          <p:cNvGrpSpPr/>
          <p:nvPr/>
        </p:nvGrpSpPr>
        <p:grpSpPr>
          <a:xfrm>
            <a:off x="6982693" y="1507361"/>
            <a:ext cx="4150364" cy="5214181"/>
            <a:chOff x="6982693" y="1507361"/>
            <a:chExt cx="4150364" cy="5214181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59A2D1A4-2631-4A28-98E5-BC099B6E9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2693" y="1507361"/>
              <a:ext cx="4150364" cy="5032317"/>
            </a:xfrm>
            <a:prstGeom prst="rect">
              <a:avLst/>
            </a:prstGeom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D68EA835-480D-4604-B080-5B5D60F2255D}"/>
                </a:ext>
              </a:extLst>
            </p:cNvPr>
            <p:cNvSpPr txBox="1"/>
            <p:nvPr/>
          </p:nvSpPr>
          <p:spPr>
            <a:xfrm>
              <a:off x="7621167" y="6413765"/>
              <a:ext cx="2873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/>
                <a:t>圖示來源：</a:t>
              </a:r>
              <a:r>
                <a:rPr lang="en-US" altLang="zh-TW" sz="1400" dirty="0"/>
                <a:t>https://reurl.cc/dD9pGD</a:t>
              </a:r>
              <a:endParaRPr lang="zh-TW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757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FD1CA8-1E9D-4FAF-A80D-7EAC4D82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ChatGPT: RCT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58C54D-AC7B-4F1F-9540-A5F85259E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https://reurl.cc/94xQmY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0F5922-DCF4-4890-89C7-6F3B1FF1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45357BC-2181-449A-8A1D-5DF8A8CC1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91" y="2843933"/>
            <a:ext cx="3106593" cy="31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02E94D-ACCC-48E2-9F35-5C6EF69C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臨床追蹤研究之特性與研究議題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EFC674-C85F-471F-9A1F-7718E65CB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特性</a:t>
            </a:r>
            <a:r>
              <a:rPr lang="en-US" altLang="zh-TW" dirty="0"/>
              <a:t>/</a:t>
            </a:r>
            <a:r>
              <a:rPr lang="zh-TW" altLang="en-US" dirty="0"/>
              <a:t>關鍵：</a:t>
            </a:r>
            <a:endParaRPr lang="en-US" altLang="zh-TW" dirty="0"/>
          </a:p>
          <a:p>
            <a:pPr lvl="1"/>
            <a:r>
              <a:rPr lang="zh-TW" altLang="en-US" dirty="0"/>
              <a:t>群組</a:t>
            </a:r>
            <a:r>
              <a:rPr lang="en-US" altLang="zh-TW" dirty="0"/>
              <a:t>/</a:t>
            </a:r>
            <a:r>
              <a:rPr lang="zh-TW" altLang="en-US" dirty="0"/>
              <a:t>世代</a:t>
            </a:r>
            <a:r>
              <a:rPr lang="en-US" altLang="zh-TW" dirty="0"/>
              <a:t>(</a:t>
            </a:r>
            <a:r>
              <a:rPr lang="zh-TW" altLang="en-US" dirty="0"/>
              <a:t>定期</a:t>
            </a:r>
            <a:r>
              <a:rPr lang="en-US" altLang="zh-TW" dirty="0"/>
              <a:t>)</a:t>
            </a:r>
            <a:r>
              <a:rPr lang="zh-TW" altLang="en-US" dirty="0"/>
              <a:t>長期追蹤</a:t>
            </a:r>
            <a:endParaRPr lang="en-US" altLang="zh-TW" dirty="0"/>
          </a:p>
          <a:p>
            <a:pPr lvl="1"/>
            <a:r>
              <a:rPr lang="zh-TW" altLang="en-US" dirty="0"/>
              <a:t>資料之異質性、數量、追蹤為關鍵</a:t>
            </a:r>
            <a:endParaRPr lang="en-US" altLang="zh-TW" dirty="0"/>
          </a:p>
          <a:p>
            <a:pPr lvl="2"/>
            <a:r>
              <a:rPr lang="zh-TW" altLang="en-US" dirty="0"/>
              <a:t>宜使用國際知名評估工具</a:t>
            </a:r>
            <a:endParaRPr lang="en-US" altLang="zh-TW" dirty="0"/>
          </a:p>
          <a:p>
            <a:pPr lvl="2"/>
            <a:r>
              <a:rPr lang="zh-TW" altLang="en-US" dirty="0"/>
              <a:t>可與臨床任務</a:t>
            </a:r>
            <a:r>
              <a:rPr lang="en-US" altLang="zh-TW" dirty="0"/>
              <a:t>/</a:t>
            </a:r>
            <a:r>
              <a:rPr lang="zh-TW" altLang="en-US" dirty="0"/>
              <a:t>教學任務</a:t>
            </a:r>
            <a:r>
              <a:rPr lang="en-US" altLang="zh-TW" dirty="0"/>
              <a:t>(</a:t>
            </a:r>
            <a:r>
              <a:rPr lang="zh-TW" altLang="en-US" dirty="0"/>
              <a:t>病歷資料</a:t>
            </a:r>
            <a:r>
              <a:rPr lang="en-US" altLang="zh-TW" dirty="0"/>
              <a:t>)</a:t>
            </a:r>
            <a:r>
              <a:rPr lang="zh-TW" altLang="en-US" dirty="0"/>
              <a:t>整合</a:t>
            </a:r>
            <a:endParaRPr lang="en-US" altLang="zh-TW" dirty="0"/>
          </a:p>
          <a:p>
            <a:pPr lvl="2"/>
            <a:r>
              <a:rPr lang="zh-TW" altLang="en-US" dirty="0"/>
              <a:t>可跨科室整合</a:t>
            </a:r>
            <a:endParaRPr lang="en-US" altLang="zh-TW" dirty="0"/>
          </a:p>
          <a:p>
            <a:r>
              <a:rPr lang="zh-TW" altLang="en-US" dirty="0"/>
              <a:t>研究議題：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AD856B-BF07-4048-8866-EC454F13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ED6EB65-7CDC-4B7B-AD33-B5E4084D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618" y="4160692"/>
            <a:ext cx="3647611" cy="24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4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251A5D-928A-483E-8D42-BB702536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病歷資料研究成果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F13022-5BB7-47F5-B18E-9927F875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/>
              <a:t>Hsieh CL, Lee MH. Factors influencing vocational outcomes following stroke in Taiwan: a medical </a:t>
            </a:r>
            <a:r>
              <a:rPr lang="en-US" altLang="zh-TW" dirty="0" err="1"/>
              <a:t>centre</a:t>
            </a:r>
            <a:r>
              <a:rPr lang="en-US" altLang="zh-TW" dirty="0"/>
              <a:t>-based study. </a:t>
            </a:r>
            <a:r>
              <a:rPr lang="en-US" altLang="zh-TW" dirty="0" err="1"/>
              <a:t>Scand</a:t>
            </a:r>
            <a:r>
              <a:rPr lang="en-US" altLang="zh-TW" dirty="0"/>
              <a:t> J </a:t>
            </a:r>
            <a:r>
              <a:rPr lang="en-US" altLang="zh-TW" dirty="0" err="1"/>
              <a:t>Rehabil</a:t>
            </a:r>
            <a:r>
              <a:rPr lang="en-US" altLang="zh-TW" dirty="0"/>
              <a:t> Med. Jun 1997;29(2):113-120.</a:t>
            </a:r>
          </a:p>
          <a:p>
            <a:r>
              <a:rPr lang="zh-TW" altLang="en-US" dirty="0"/>
              <a:t>謝清麟</a:t>
            </a:r>
            <a:r>
              <a:rPr lang="en-US" altLang="zh-TW" dirty="0"/>
              <a:t>, </a:t>
            </a:r>
            <a:r>
              <a:rPr lang="zh-TW" altLang="en-US" dirty="0"/>
              <a:t>林郁芬</a:t>
            </a:r>
            <a:r>
              <a:rPr lang="en-US" altLang="zh-TW" dirty="0"/>
              <a:t>, </a:t>
            </a:r>
            <a:r>
              <a:rPr lang="zh-TW" altLang="en-US" dirty="0"/>
              <a:t>侯孟貞</a:t>
            </a:r>
            <a:r>
              <a:rPr lang="en-US" altLang="zh-TW" dirty="0"/>
              <a:t>, </a:t>
            </a:r>
            <a:r>
              <a:rPr lang="zh-TW" altLang="en-US" dirty="0"/>
              <a:t>李淑君</a:t>
            </a:r>
            <a:r>
              <a:rPr lang="en-US" altLang="zh-TW" dirty="0"/>
              <a:t>, </a:t>
            </a:r>
            <a:r>
              <a:rPr lang="zh-TW" altLang="en-US" dirty="0"/>
              <a:t>唐世芬</a:t>
            </a:r>
            <a:r>
              <a:rPr lang="en-US" altLang="zh-TW" dirty="0"/>
              <a:t>. </a:t>
            </a:r>
            <a:r>
              <a:rPr lang="zh-TW" altLang="en-US" dirty="0"/>
              <a:t>中風病人職能治療之病歷資料分析與改良</a:t>
            </a:r>
            <a:r>
              <a:rPr lang="en-US" altLang="zh-TW" dirty="0"/>
              <a:t>. </a:t>
            </a:r>
            <a:r>
              <a:rPr lang="zh-TW" altLang="en-US" dirty="0"/>
              <a:t>職能治療學會雜誌</a:t>
            </a:r>
            <a:r>
              <a:rPr lang="en-US" altLang="zh-TW" dirty="0"/>
              <a:t>. Dec 2014;32(2):269-280.</a:t>
            </a:r>
          </a:p>
          <a:p>
            <a:r>
              <a:rPr lang="en-US" altLang="zh-TW" dirty="0"/>
              <a:t>Huang CY, Lin GH, Huang YJ, et al. Improving the utility of the Brunnstrom recovery stages in patients with stroke: Validation and quantification. Medicine. Aug 2016;95(31):e4508.</a:t>
            </a:r>
          </a:p>
          <a:p>
            <a:r>
              <a:rPr lang="en-US" altLang="zh-TW" dirty="0"/>
              <a:t>Huang CY, Song CY, Chen KL, et al. Validation and Establishment of an Interval-Level Measure of the Balance Assessment in Sitting and Standing Positions in Patients With Stroke. Archives of physical medicine and rehabilitation. Jun 2016;97(6):938-946.</a:t>
            </a:r>
          </a:p>
          <a:p>
            <a:r>
              <a:rPr lang="en-US" altLang="zh-TW" dirty="0"/>
              <a:t>Chiu EC, Lai KY, Lin SK, Tang SF, Lee SC, Hsieh CL. Construct Validity and Reliability of the Comprehensive Occupational Therapy Evaluation Scale (COTES) in People With Schizophrenia. Am J </a:t>
            </a:r>
            <a:r>
              <a:rPr lang="en-US" altLang="zh-TW" dirty="0" err="1"/>
              <a:t>Occup</a:t>
            </a:r>
            <a:r>
              <a:rPr lang="en-US" altLang="zh-TW" dirty="0"/>
              <a:t> </a:t>
            </a:r>
            <a:r>
              <a:rPr lang="en-US" altLang="zh-TW" dirty="0" err="1"/>
              <a:t>Ther</a:t>
            </a:r>
            <a:r>
              <a:rPr lang="en-US" altLang="zh-TW" dirty="0"/>
              <a:t>. Nov/Dec 2019;73(6):7306205060p7306205061-7306205060p7306205068.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CA6C05-307E-4255-B40F-EDF3B96A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224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873</Words>
  <Application>Microsoft Office PowerPoint</Application>
  <PresentationFormat>寬螢幕</PresentationFormat>
  <Paragraphs>115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Office 佈景主題</vt:lpstr>
      <vt:lpstr>研究方法、設計與執行流程</vt:lpstr>
      <vt:lpstr>大  綱</vt:lpstr>
      <vt:lpstr>第3堂課作業：ChatGPT輔助</vt:lpstr>
      <vt:lpstr>ChatGPT如何協助—研究設計</vt:lpstr>
      <vt:lpstr>研究設計(以學員所選主題為主)</vt:lpstr>
      <vt:lpstr>(臨床、教學)成效驗證之研究設計</vt:lpstr>
      <vt:lpstr>ChatGPT: RCT</vt:lpstr>
      <vt:lpstr>臨床追蹤研究之特性與研究議題</vt:lpstr>
      <vt:lpstr>病歷資料研究成果</vt:lpstr>
      <vt:lpstr>追蹤評估--研究成果</vt:lpstr>
      <vt:lpstr>慢性思覺失調個案之長期追蹤研究【少】</vt:lpstr>
      <vt:lpstr>ChatGPT: 追蹤研究</vt:lpstr>
      <vt:lpstr>預期困難/研究限制與應對</vt:lpstr>
      <vt:lpstr>課程重點彙整</vt:lpstr>
      <vt:lpstr>作業(使用 ChatGPT協助)： 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ChatGPT輔助撰寫研究計畫之先驅測試</dc:title>
  <dc:creator>User</dc:creator>
  <cp:lastModifiedBy>User</cp:lastModifiedBy>
  <cp:revision>68</cp:revision>
  <dcterms:created xsi:type="dcterms:W3CDTF">2023-06-16T02:14:47Z</dcterms:created>
  <dcterms:modified xsi:type="dcterms:W3CDTF">2023-07-14T03:51:25Z</dcterms:modified>
</cp:coreProperties>
</file>