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1505" r:id="rId4"/>
    <p:sldId id="1504" r:id="rId5"/>
    <p:sldId id="1506" r:id="rId6"/>
    <p:sldId id="1510" r:id="rId7"/>
    <p:sldId id="1511" r:id="rId8"/>
    <p:sldId id="310" r:id="rId9"/>
    <p:sldId id="305" r:id="rId10"/>
    <p:sldId id="340" r:id="rId11"/>
    <p:sldId id="1512" r:id="rId12"/>
    <p:sldId id="1507" r:id="rId13"/>
    <p:sldId id="1508" r:id="rId14"/>
    <p:sldId id="1509" r:id="rId15"/>
    <p:sldId id="1494" r:id="rId16"/>
    <p:sldId id="1489" r:id="rId17"/>
    <p:sldId id="1484" r:id="rId1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9B9"/>
    <a:srgbClr val="FFD5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07" autoAdjust="0"/>
  </p:normalViewPr>
  <p:slideViewPr>
    <p:cSldViewPr snapToGrid="0">
      <p:cViewPr varScale="1">
        <p:scale>
          <a:sx n="100" d="100"/>
          <a:sy n="100" d="100"/>
        </p:scale>
        <p:origin x="108" y="192"/>
      </p:cViewPr>
      <p:guideLst/>
    </p:cSldViewPr>
  </p:slideViewPr>
  <p:outlineViewPr>
    <p:cViewPr>
      <p:scale>
        <a:sx n="33" d="100"/>
        <a:sy n="33" d="100"/>
      </p:scale>
      <p:origin x="0" y="-1125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70" d="100"/>
        <a:sy n="170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385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'100年迄今研究經費'!$B$19:$B$30</c:f>
              <c:strCache>
                <c:ptCount val="12"/>
                <c:pt idx="0">
                  <c:v>王鐘賢</c:v>
                </c:pt>
                <c:pt idx="1">
                  <c:v>楊雅如</c:v>
                </c:pt>
                <c:pt idx="2">
                  <c:v>王瑞瑤</c:v>
                </c:pt>
                <c:pt idx="3">
                  <c:v>黃英修</c:v>
                </c:pt>
                <c:pt idx="4">
                  <c:v>郭立杰</c:v>
                </c:pt>
                <c:pt idx="5">
                  <c:v>吳菁宜</c:v>
                </c:pt>
                <c:pt idx="6">
                  <c:v>謝清麟</c:v>
                </c:pt>
                <c:pt idx="7">
                  <c:v>林克忠</c:v>
                </c:pt>
                <c:pt idx="8">
                  <c:v>陳文翔</c:v>
                </c:pt>
                <c:pt idx="9">
                  <c:v>王亭貴</c:v>
                </c:pt>
                <c:pt idx="10">
                  <c:v>陳適卿</c:v>
                </c:pt>
                <c:pt idx="11">
                  <c:v>劉燦宏</c:v>
                </c:pt>
              </c:strCache>
            </c:strRef>
          </c:cat>
          <c:val>
            <c:numRef>
              <c:f>'100年迄今研究經費'!$C$19:$C$30</c:f>
              <c:numCache>
                <c:formatCode>#,##0_ </c:formatCode>
                <c:ptCount val="12"/>
                <c:pt idx="0">
                  <c:v>43475000</c:v>
                </c:pt>
                <c:pt idx="1">
                  <c:v>11989000</c:v>
                </c:pt>
                <c:pt idx="2">
                  <c:v>19885000</c:v>
                </c:pt>
                <c:pt idx="3">
                  <c:v>27453000</c:v>
                </c:pt>
                <c:pt idx="4">
                  <c:v>34334350</c:v>
                </c:pt>
                <c:pt idx="5">
                  <c:v>27429820</c:v>
                </c:pt>
                <c:pt idx="6">
                  <c:v>19822531</c:v>
                </c:pt>
                <c:pt idx="7">
                  <c:v>18104591</c:v>
                </c:pt>
                <c:pt idx="8">
                  <c:v>46615834</c:v>
                </c:pt>
                <c:pt idx="9">
                  <c:v>12105000</c:v>
                </c:pt>
                <c:pt idx="10">
                  <c:v>58257176</c:v>
                </c:pt>
                <c:pt idx="11">
                  <c:v>7806655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94-4CE1-B7B4-CD08EFB8F0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17376144"/>
        <c:axId val="1955956528"/>
      </c:barChart>
      <c:catAx>
        <c:axId val="2017376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955956528"/>
        <c:crosses val="autoZero"/>
        <c:auto val="1"/>
        <c:lblAlgn val="ctr"/>
        <c:lblOffset val="100"/>
        <c:noMultiLvlLbl val="0"/>
      </c:catAx>
      <c:valAx>
        <c:axId val="1955956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2017376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0.40866</cdr:x>
      <cdr:y>0.78865</cdr:y>
    </cdr:from>
    <cdr:to>
      <cdr:x>0.5548</cdr:x>
      <cdr:y>1</cdr:y>
    </cdr:to>
    <cdr:sp macro="" textlink="">
      <cdr:nvSpPr>
        <cdr:cNvPr id="2" name="文字方塊 1">
          <a:extLst xmlns:a="http://schemas.openxmlformats.org/drawingml/2006/main">
            <a:ext uri="{FF2B5EF4-FFF2-40B4-BE49-F238E27FC236}">
              <a16:creationId xmlns:a16="http://schemas.microsoft.com/office/drawing/2014/main" id="{8566AF88-FCB9-4B9B-BEC4-644002221E15}"/>
            </a:ext>
          </a:extLst>
        </cdr:cNvPr>
        <cdr:cNvSpPr txBox="1"/>
      </cdr:nvSpPr>
      <cdr:spPr>
        <a:xfrm xmlns:a="http://schemas.openxmlformats.org/drawingml/2006/main">
          <a:off x="2556934" y="420793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A1E88039-73C8-406C-9DFE-28665286114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9FFB2DC-D2AB-442A-BFC4-5371C267686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516C78-15A5-4ED8-9B2C-8ED972327777}" type="datetimeFigureOut">
              <a:rPr lang="zh-TW" altLang="en-US" smtClean="0"/>
              <a:t>2024/7/9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A98B4B9B-54EB-4ECD-A5FF-524C1DD029D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DB9983CA-566E-432D-8880-CA3991A62F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9F2FFD-7A4A-4E5F-B78C-35705A8F18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52041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D0FBC6-97A4-498B-8243-340C078B71B1}" type="datetimeFigureOut">
              <a:rPr lang="zh-TW" altLang="en-US" smtClean="0"/>
              <a:t>2024/7/9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8CE6B9-4F52-4C22-87B1-5966B43DF9B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5177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FAC1D97-2710-44A0-8714-BC3301908A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79FADC3-3277-473E-BA30-3EE047F438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B002DE0-F935-4F8D-9C48-8C371C4DF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9D536-C2FC-454C-AC08-054A6EF137AD}" type="datetime1">
              <a:rPr lang="zh-TW" altLang="en-US" smtClean="0"/>
              <a:t>2024/7/9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572AA8B-1082-499B-9C66-A60993353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C1FD480-4A05-4C87-9117-4AFF47368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8243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4570BD0-E6A6-4688-BF3F-7DE62E6C5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6B571E7-710B-4CAF-BFCB-FBBABDD5BE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5B5CC90-CC2E-4EC2-8A1F-A19D53C25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49D9C-9CE7-48A6-87D0-D451D4AE239A}" type="datetime1">
              <a:rPr lang="zh-TW" altLang="en-US" smtClean="0"/>
              <a:t>2024/7/9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4AE7CD3-5DD7-4B22-A62B-2523D9840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E509C2D-50F4-4A20-BFD3-AB2FC996A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8549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485CB024-73D3-43B8-8FCB-3FA1F696C8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3A25E553-41FF-49AD-973D-808B738C1C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EE2DD47-81DA-437C-9F74-A515D785D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C6E07-CF0D-4955-944C-4BFABA03A701}" type="datetime1">
              <a:rPr lang="zh-TW" altLang="en-US" smtClean="0"/>
              <a:t>2024/7/9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554F130-CD76-46B5-A17F-67F9F82E6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19789C9-DBCA-4244-89D0-E9E8DCC60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9008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C3B597D-3C22-4198-B19E-1382B51C5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9DAF750-4B2A-429A-8347-8B09550CA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E553D60-670E-4017-A6C4-E7519EC94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147E4-CE15-4DDE-B959-852415337557}" type="datetime1">
              <a:rPr lang="zh-TW" altLang="en-US" smtClean="0"/>
              <a:t>2024/7/9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696F6C4-637A-470E-ADA7-B46FF8BDC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028B030-FCC8-44B0-87BE-7F3C8215D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1111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51D8DAA-B473-4786-9DF1-D2B8E581F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2BB5C93-B36A-43F4-ABA4-80A703D78C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BC0F637-5519-48BD-BAD6-8F5AD1F1A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53422-846B-45F1-AF1A-4C65D72359C1}" type="datetime1">
              <a:rPr lang="zh-TW" altLang="en-US" smtClean="0"/>
              <a:t>2024/7/9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451DF01-D4EC-4E0A-A816-2AE0D10C5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C21C6F0-E8A7-4A82-B99B-270000EA4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2458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8641775-5CD6-448E-997B-1490F8586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8740125-D1B6-4497-A05C-1D4E91E682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26868C35-67B4-4779-843A-F75416901D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3F36F95-104E-47C6-B698-29469E3EB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638BC-9AD9-4C14-80AD-B8EEE72BF26A}" type="datetime1">
              <a:rPr lang="zh-TW" altLang="en-US" smtClean="0"/>
              <a:t>2024/7/9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07ED58E-C5F2-4482-A592-3F108A3FA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4E86177-642D-4006-B641-6B19E9040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90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53ACF08-F5CB-4C66-81E1-33A3B5EC2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26F98FA-C9B3-41C2-B56C-8DA45F41D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7A393F56-8E4E-4C86-9E91-857A090574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041DCC04-B6EC-41E1-BD3E-F1A00F51CD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41D658BA-477D-4A32-8414-CC4EB69742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8AB74812-5E12-4525-B7BE-46D0AD953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9745E-131A-449E-8270-CE27956A0C42}" type="datetime1">
              <a:rPr lang="zh-TW" altLang="en-US" smtClean="0"/>
              <a:t>2024/7/9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6F888041-30CB-44C4-A41E-C3A9E153D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B8138ECC-72FC-4505-9799-AFAE5BBBA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5537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9A348A9-7C2E-49F3-968F-688212F1C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A4F6EAA-0D5B-4D81-9945-EA4058D63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0C2-8C69-428B-BE65-CA39658BEBE7}" type="datetime1">
              <a:rPr lang="zh-TW" altLang="en-US" smtClean="0"/>
              <a:t>2024/7/9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E4086888-DF35-4AC2-97D4-E9A4B0396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8062C5B-E311-40A6-8993-9BDA70ECF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0895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9CE59400-3AA1-42B1-91D6-182E20F36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C789A-BA28-466D-B981-F99CFFCC016D}" type="datetime1">
              <a:rPr lang="zh-TW" altLang="en-US" smtClean="0"/>
              <a:t>2024/7/9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D3183AAC-AE2C-4CA4-8AF8-00213689E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45C8375-A521-42ED-9509-691C5965C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1418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DCCE5F9-B1A5-4520-AA4F-E4B64AFC2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F0E28BE-AFBD-4E7E-A40E-1430AA1E93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52D2E94-53A4-4EAD-AA7A-1F6938F5ED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15F202B-3F82-4845-A7D4-5560B9979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1F990-C057-45DF-89E0-9D2168402C5E}" type="datetime1">
              <a:rPr lang="zh-TW" altLang="en-US" smtClean="0"/>
              <a:t>2024/7/9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5FDF47A-383A-437F-9DA6-18446ADD6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3188672-3D2C-4C72-9E1B-A758B68F7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7799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3FE7288-1C6B-44D4-994C-646652152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B5CEEEC2-355B-416F-859D-4DF6505515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8F52BE9E-8CC6-426F-8419-F591DA3905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33BD0BE-F2EB-4BE8-AFE7-CB96E0652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AC69E-2E7C-43CF-B948-5E42843A8CD1}" type="datetime1">
              <a:rPr lang="zh-TW" altLang="en-US" smtClean="0"/>
              <a:t>2024/7/9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79C4EE4-CB3E-490D-882F-7CA5E1A9E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46E9CFD-9DB7-4AB0-ABE9-7F6B96A6D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7040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9E1B12F1-46CD-4A23-ACEE-39182C781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117FC7A-4A5A-42F3-9B4D-77486BA1AE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AE494C9-6E0A-4CDA-A757-E955F0FBD3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A47F3-05E2-4227-A8A0-E5E518C80246}" type="datetime1">
              <a:rPr lang="zh-TW" altLang="en-US" smtClean="0"/>
              <a:t>2024/7/9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67F9D17-5B4B-4436-8614-9253B49473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69183D6-E530-4400-A7DB-1DEB8B9B6D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C827B-53DF-4358-A7CD-466C67A9FC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5680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5213BBA-201F-4865-93CE-60A800F686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7760" y="1750432"/>
            <a:ext cx="9540240" cy="2387600"/>
          </a:xfrm>
        </p:spPr>
        <p:txBody>
          <a:bodyPr>
            <a:normAutofit/>
          </a:bodyPr>
          <a:lstStyle/>
          <a:p>
            <a:r>
              <a:rPr lang="zh-TW" altLang="en-US"/>
              <a:t>預算編列</a:t>
            </a:r>
            <a:endParaRPr lang="zh-TW" altLang="en-US" sz="5400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5EE198E1-AC40-424D-9E18-A9813E5687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27054"/>
            <a:ext cx="9144000" cy="1655762"/>
          </a:xfrm>
        </p:spPr>
        <p:txBody>
          <a:bodyPr/>
          <a:lstStyle/>
          <a:p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謝  清  麟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dirty="0"/>
              <a:t>July 9, 2024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FAF9F6B-DF97-4CF5-9DE3-1FCC2B69E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1</a:t>
            </a:fld>
            <a:endParaRPr lang="zh-TW" altLang="en-US"/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5A51DADE-F4BE-47DB-93CE-BD9436E36F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1049" y="635443"/>
            <a:ext cx="4627418" cy="590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3731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CFBA483-1389-4E13-A717-6F875F203D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中央研究院院士</a:t>
            </a:r>
            <a:br>
              <a:rPr lang="en-US" altLang="zh-TW" dirty="0"/>
            </a:br>
            <a:r>
              <a:rPr lang="zh-TW" altLang="en-US" dirty="0"/>
              <a:t>經費如何</a:t>
            </a:r>
            <a:r>
              <a:rPr lang="en-US" altLang="zh-TW" dirty="0"/>
              <a:t>?</a:t>
            </a: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749F3999-8227-4182-A1B9-187A57C98D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38574"/>
            <a:ext cx="9144000" cy="1419225"/>
          </a:xfrm>
        </p:spPr>
        <p:txBody>
          <a:bodyPr/>
          <a:lstStyle/>
          <a:p>
            <a:r>
              <a:rPr lang="en-US" altLang="zh-TW" dirty="0"/>
              <a:t>1</a:t>
            </a:r>
            <a:r>
              <a:rPr lang="zh-TW" altLang="en-US" dirty="0"/>
              <a:t>年超過千萬</a:t>
            </a:r>
            <a:r>
              <a:rPr lang="en-US" altLang="zh-TW" dirty="0"/>
              <a:t>….</a:t>
            </a: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8A9A4E8-E331-451B-82F7-1F87C0B44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171B8-6CFE-4BD2-A67F-5D8F620DF394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88624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83B1199-7331-4A48-BABF-C375AAC78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我們的世界</a:t>
            </a:r>
            <a:r>
              <a:rPr lang="en-US" altLang="zh-TW" dirty="0"/>
              <a:t>—</a:t>
            </a:r>
            <a:r>
              <a:rPr lang="zh-TW" altLang="en-US" dirty="0"/>
              <a:t>還打折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7012480-E1DB-4D7B-BDBD-225C182F93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院內計畫：</a:t>
            </a:r>
            <a:r>
              <a:rPr lang="en-US" altLang="zh-TW" dirty="0"/>
              <a:t>&lt;30</a:t>
            </a:r>
            <a:r>
              <a:rPr lang="zh-TW" altLang="en-US" dirty="0"/>
              <a:t>萬（通過率高）</a:t>
            </a:r>
            <a:endParaRPr lang="en-US" altLang="zh-TW" dirty="0"/>
          </a:p>
          <a:p>
            <a:r>
              <a:rPr lang="zh-TW" altLang="en-US" dirty="0"/>
              <a:t>院外計畫</a:t>
            </a:r>
            <a:endParaRPr lang="en-US" altLang="zh-TW" dirty="0"/>
          </a:p>
          <a:p>
            <a:pPr lvl="1"/>
            <a:r>
              <a:rPr lang="zh-TW" altLang="en-US" dirty="0"/>
              <a:t>台北市衛生局 </a:t>
            </a:r>
            <a:r>
              <a:rPr lang="en-US" altLang="zh-TW" dirty="0"/>
              <a:t>&lt;50</a:t>
            </a:r>
            <a:r>
              <a:rPr lang="zh-TW" altLang="en-US" dirty="0"/>
              <a:t>萬（通過率算高）</a:t>
            </a:r>
            <a:endParaRPr lang="en-US" altLang="zh-TW" dirty="0"/>
          </a:p>
          <a:p>
            <a:pPr lvl="1"/>
            <a:r>
              <a:rPr lang="zh-TW" altLang="en-US" dirty="0"/>
              <a:t>國科會計畫 </a:t>
            </a:r>
            <a:r>
              <a:rPr lang="en-US" altLang="zh-TW" dirty="0"/>
              <a:t>&lt;120</a:t>
            </a:r>
            <a:r>
              <a:rPr lang="zh-TW" altLang="en-US" dirty="0"/>
              <a:t>萬 </a:t>
            </a:r>
            <a:r>
              <a:rPr lang="en-US" altLang="zh-TW" dirty="0"/>
              <a:t>(~40%)</a:t>
            </a:r>
          </a:p>
          <a:p>
            <a:pPr lvl="1"/>
            <a:r>
              <a:rPr lang="zh-TW" altLang="en-US" dirty="0"/>
              <a:t>國家衛生研究院 </a:t>
            </a:r>
            <a:r>
              <a:rPr lang="en-US" altLang="zh-TW" dirty="0"/>
              <a:t>&lt;300</a:t>
            </a:r>
            <a:r>
              <a:rPr lang="zh-TW" altLang="en-US" dirty="0"/>
              <a:t>萬  </a:t>
            </a:r>
            <a:r>
              <a:rPr lang="en-US" altLang="zh-TW" dirty="0"/>
              <a:t>(~15%)</a:t>
            </a:r>
          </a:p>
          <a:p>
            <a:pPr lvl="1"/>
            <a:endParaRPr lang="en-US" altLang="zh-TW" dirty="0"/>
          </a:p>
          <a:p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FED8C39-8B62-44AC-B22C-D6F21E46F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89298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D4AD760-8C4B-42AD-A541-ED81280D9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一般經費編列要求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8F74286-D8B2-4FD8-A258-59C70964D3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人事費（資本門）</a:t>
            </a:r>
            <a:endParaRPr lang="en-US" altLang="zh-TW" dirty="0"/>
          </a:p>
          <a:p>
            <a:pPr lvl="1"/>
            <a:r>
              <a:rPr lang="zh-TW" altLang="en-US" dirty="0"/>
              <a:t>主持費</a:t>
            </a:r>
            <a:endParaRPr lang="en-US" altLang="zh-TW" dirty="0"/>
          </a:p>
          <a:p>
            <a:pPr lvl="1"/>
            <a:r>
              <a:rPr lang="zh-TW" altLang="en-US" dirty="0"/>
              <a:t>助理薪資（勞健保</a:t>
            </a:r>
            <a:r>
              <a:rPr lang="en-US" altLang="zh-TW" dirty="0"/>
              <a:t>/</a:t>
            </a:r>
            <a:r>
              <a:rPr lang="zh-TW" altLang="en-US" dirty="0"/>
              <a:t>雇主應負擔項目）</a:t>
            </a:r>
            <a:endParaRPr lang="en-US" altLang="zh-TW" dirty="0"/>
          </a:p>
          <a:p>
            <a:pPr lvl="1"/>
            <a:r>
              <a:rPr lang="zh-TW" altLang="en-US" dirty="0"/>
              <a:t>臨時工資（勞健保</a:t>
            </a:r>
            <a:r>
              <a:rPr lang="en-US" altLang="zh-TW" dirty="0"/>
              <a:t>/</a:t>
            </a:r>
            <a:r>
              <a:rPr lang="zh-TW" altLang="en-US" dirty="0"/>
              <a:t>雇主應負擔項目）</a:t>
            </a:r>
            <a:r>
              <a:rPr lang="en-US" altLang="zh-TW" dirty="0"/>
              <a:t>[</a:t>
            </a:r>
            <a:r>
              <a:rPr lang="zh-TW" altLang="en-US" dirty="0"/>
              <a:t>若無勞健保，可列於經常門</a:t>
            </a:r>
            <a:r>
              <a:rPr lang="en-US" altLang="zh-TW" dirty="0"/>
              <a:t>]</a:t>
            </a:r>
          </a:p>
          <a:p>
            <a:r>
              <a:rPr lang="zh-TW" altLang="en-US" dirty="0"/>
              <a:t>業務費（經常門）</a:t>
            </a:r>
            <a:endParaRPr lang="en-US" altLang="zh-TW" dirty="0"/>
          </a:p>
          <a:p>
            <a:pPr lvl="1"/>
            <a:r>
              <a:rPr lang="zh-TW" altLang="en-US" dirty="0"/>
              <a:t>耗材</a:t>
            </a:r>
            <a:endParaRPr lang="en-US" altLang="zh-TW" dirty="0"/>
          </a:p>
          <a:p>
            <a:r>
              <a:rPr lang="zh-TW" altLang="en-US" dirty="0"/>
              <a:t>設備費（資本門）</a:t>
            </a:r>
            <a:endParaRPr lang="en-US" altLang="zh-TW" dirty="0"/>
          </a:p>
          <a:p>
            <a:pPr lvl="1"/>
            <a:r>
              <a:rPr lang="zh-TW" altLang="en-US" dirty="0"/>
              <a:t>儀器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5DDA9F3-8EE2-44CD-87B1-B775597B9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3403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7AF04D-42FA-4B4C-90D4-9F2D20BDE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我的預算編列考量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DF667CC-EF4E-45D4-9840-61E6A9304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編列接近上限的經費（寫好計畫），盡力搶資源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費用佔比較高者，必提出充分說明（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ChatGPT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協助能力佳）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瞭解核銷彈性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遵守規定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流用或變更規定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臨時工資、專家諮詢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評估費頗好用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受試者費用（禮券或現金宜及早釐清）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耗材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雜支必列，但勿誇大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B6D8F1A-56DF-42F3-8AE6-F1CF6595B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400174"/>
      </p:ext>
    </p:extLst>
  </p:cSld>
  <p:clrMapOvr>
    <a:masterClrMapping/>
  </p:clrMapOvr>
  <p:transition spd="slow">
    <p:cove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07DAD87-51B7-4C15-92EA-E1FAEFCD6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2400" b="1" dirty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預計遭遇的困難及解決途徑</a:t>
            </a:r>
            <a:r>
              <a:rPr lang="en-US" altLang="zh-TW" sz="2400" b="1" dirty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—</a:t>
            </a:r>
            <a:r>
              <a:rPr lang="zh-TW" altLang="en-US" sz="2400" b="1" dirty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預算編列相關</a:t>
            </a:r>
            <a:endParaRPr lang="zh-TW" altLang="en-US" sz="54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B2BA025-DBFD-42A7-9B0D-C80DCF275A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收案困難或視訊授課時間不易安排：由於受試者遍布全台，且考量大四學生有實習任務。故主持人將於</a:t>
            </a:r>
            <a:r>
              <a:rPr lang="en-US" altLang="zh-TW" dirty="0"/>
              <a:t>6</a:t>
            </a:r>
            <a:r>
              <a:rPr lang="zh-TW" altLang="en-US" dirty="0"/>
              <a:t>月至</a:t>
            </a:r>
            <a:r>
              <a:rPr lang="en-US" altLang="zh-TW" dirty="0"/>
              <a:t>9</a:t>
            </a:r>
            <a:r>
              <a:rPr lang="zh-TW" altLang="en-US" dirty="0"/>
              <a:t>月間期間擇日安排課程。此外，主持人將提供受試者費用、編列</a:t>
            </a:r>
            <a:r>
              <a:rPr lang="en-US" altLang="zh-TW" dirty="0"/>
              <a:t>ChatGPT</a:t>
            </a:r>
            <a:r>
              <a:rPr lang="zh-TW" altLang="en-US" dirty="0"/>
              <a:t>會員費用（可使用</a:t>
            </a:r>
            <a:r>
              <a:rPr lang="en-US" altLang="zh-TW" dirty="0"/>
              <a:t>GPT-4.0</a:t>
            </a:r>
            <a:r>
              <a:rPr lang="zh-TW" altLang="en-US" dirty="0"/>
              <a:t>，效能較佳），提高本研究之誘因，以感謝受試者對本研究之貢獻，亦期提升其參與意願。</a:t>
            </a:r>
            <a:endParaRPr lang="en-US" altLang="zh-TW" dirty="0"/>
          </a:p>
          <a:p>
            <a:r>
              <a:rPr lang="zh-TW" altLang="en-US" dirty="0"/>
              <a:t>為使參與研究之學生可使用最新版之</a:t>
            </a:r>
            <a:r>
              <a:rPr lang="en-US" altLang="zh-TW" dirty="0"/>
              <a:t>ChatGPT</a:t>
            </a:r>
            <a:r>
              <a:rPr lang="zh-TW" altLang="en-US" dirty="0"/>
              <a:t>以享有完整功能，必須編列充分之預算以利研究進行。</a:t>
            </a:r>
            <a:endParaRPr lang="en-US" altLang="zh-TW" dirty="0"/>
          </a:p>
          <a:p>
            <a:r>
              <a:rPr lang="zh-TW" altLang="en-US" dirty="0"/>
              <a:t>個案之參與意願：由於建立題庫時，個案須完成大量評量項目，故編列受試者禮品費藉以提升個案之參與意願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C91B875-C43F-4312-943A-F6B71EFF8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5446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7AF04D-42FA-4B4C-90D4-9F2D20BDE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課程重點彙整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DF667CC-EF4E-45D4-9840-61E6A9304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第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優先</a:t>
            </a: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預算等於（人力）資源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每年時間固定，及早規劃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熟悉編列要求與核銷彈性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內外部團隊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經費，相互支援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B6D8F1A-56DF-42F3-8AE6-F1CF6595B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119159"/>
      </p:ext>
    </p:extLst>
  </p:cSld>
  <p:clrMapOvr>
    <a:masterClrMapping/>
  </p:clrMapOvr>
  <p:transition spd="slow">
    <p:cover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CE53F9E-2811-4153-928A-8506703DE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作業：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ChatGPT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輔助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52749B8-C0F0-4388-AE06-59204C23C5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87574"/>
            <a:ext cx="10515600" cy="4351338"/>
          </a:xfrm>
        </p:spPr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釐清本日課程重點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>
              <a:buNone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ChatGPT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協助編列或修改預算表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提供預算上限、編列要求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考量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3BE3A84-7EF6-4FA6-B74A-288021ECB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0965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2A3AB2E-1602-46EE-BB09-ADE779D76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Q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&amp; A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271A7E4-DC77-4D58-9DE4-65C956F0C0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053F1B5-AC61-4772-9AAA-E22AFBC57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4538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414D8B0-F94B-4307-BF65-1987E1183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大  綱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4CBF08-99C5-4676-9D6A-9CA7FD15F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7850"/>
            <a:ext cx="10515600" cy="4351338"/>
          </a:xfrm>
        </p:spPr>
        <p:txBody>
          <a:bodyPr>
            <a:normAutofit/>
          </a:bodyPr>
          <a:lstStyle/>
          <a:p>
            <a:pPr indent="-396000">
              <a:lnSpc>
                <a:spcPct val="110000"/>
              </a:lnSpc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作業討論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indent="-396000">
              <a:lnSpc>
                <a:spcPct val="110000"/>
              </a:lnSpc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+mn-lt"/>
                <a:ea typeface="+mj-ea"/>
              </a:rPr>
              <a:t>以 </a:t>
            </a:r>
            <a:r>
              <a:rPr lang="en-US" altLang="zh-TW" dirty="0">
                <a:latin typeface="+mn-lt"/>
                <a:ea typeface="+mj-ea"/>
              </a:rPr>
              <a:t>ChatGPT</a:t>
            </a:r>
            <a:r>
              <a:rPr lang="zh-TW" altLang="en-US" dirty="0">
                <a:latin typeface="+mn-lt"/>
                <a:ea typeface="+mj-ea"/>
              </a:rPr>
              <a:t> 協助製作或修改預算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A07029F-1FB8-4208-9855-AD891A8C3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5939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CE53F9E-2811-4153-928A-8506703DE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+mn-lt"/>
                <a:ea typeface="+mj-ea"/>
              </a:rPr>
              <a:t>上次作業：</a:t>
            </a:r>
            <a:r>
              <a:rPr lang="en-US" altLang="zh-TW" dirty="0">
                <a:latin typeface="+mn-lt"/>
                <a:ea typeface="+mj-ea"/>
              </a:rPr>
              <a:t>ChatGPT</a:t>
            </a:r>
            <a:r>
              <a:rPr lang="zh-TW" altLang="en-US" dirty="0">
                <a:latin typeface="+mn-lt"/>
                <a:ea typeface="+mj-ea"/>
              </a:rPr>
              <a:t>輔助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52749B8-C0F0-4388-AE06-59204C23C5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187574"/>
            <a:ext cx="10734675" cy="4351338"/>
          </a:xfrm>
        </p:spPr>
        <p:txBody>
          <a:bodyPr/>
          <a:lstStyle/>
          <a:p>
            <a:r>
              <a:rPr lang="zh-TW" altLang="en-US" dirty="0">
                <a:latin typeface="+mn-lt"/>
                <a:ea typeface="+mj-ea"/>
              </a:rPr>
              <a:t>以 </a:t>
            </a:r>
            <a:r>
              <a:rPr lang="en-US" altLang="zh-TW" dirty="0">
                <a:latin typeface="+mn-lt"/>
                <a:ea typeface="+mj-ea"/>
              </a:rPr>
              <a:t>ChatGPT</a:t>
            </a:r>
            <a:r>
              <a:rPr lang="zh-TW" altLang="en-US" dirty="0">
                <a:latin typeface="+mn-lt"/>
                <a:ea typeface="+mj-ea"/>
              </a:rPr>
              <a:t> 協助製作或修改表格</a:t>
            </a:r>
            <a:endParaRPr lang="en-US" altLang="zh-TW" dirty="0">
              <a:latin typeface="+mn-lt"/>
              <a:ea typeface="+mj-ea"/>
            </a:endParaRPr>
          </a:p>
          <a:p>
            <a:pPr lvl="1"/>
            <a:r>
              <a:rPr lang="zh-TW" altLang="en-US" dirty="0">
                <a:latin typeface="+mn-lt"/>
                <a:ea typeface="+mj-ea"/>
              </a:rPr>
              <a:t>量表之特質或心理計量特性比較</a:t>
            </a:r>
            <a:endParaRPr lang="en-US" altLang="zh-TW" dirty="0">
              <a:latin typeface="+mn-lt"/>
              <a:ea typeface="+mj-ea"/>
            </a:endParaRPr>
          </a:p>
          <a:p>
            <a:pPr lvl="1"/>
            <a:r>
              <a:rPr lang="zh-TW" altLang="en-US" dirty="0">
                <a:latin typeface="+mn-lt"/>
                <a:ea typeface="+mj-ea"/>
              </a:rPr>
              <a:t>不同理論</a:t>
            </a:r>
            <a:r>
              <a:rPr lang="en-US" altLang="zh-TW" dirty="0">
                <a:latin typeface="+mn-lt"/>
                <a:ea typeface="+mj-ea"/>
              </a:rPr>
              <a:t>/</a:t>
            </a:r>
            <a:r>
              <a:rPr lang="zh-TW" altLang="en-US" dirty="0">
                <a:latin typeface="+mn-lt"/>
                <a:ea typeface="+mj-ea"/>
              </a:rPr>
              <a:t>介入模式比較</a:t>
            </a:r>
            <a:endParaRPr lang="en-US" altLang="zh-TW" dirty="0">
              <a:latin typeface="+mn-lt"/>
              <a:ea typeface="+mj-ea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3BE3A84-7EF6-4FA6-B74A-288021ECB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5808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18A7315-91CF-4E19-825B-E42B138E3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研究經費之重要性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E4557C8-9F41-4100-B130-F32F3920F9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有錢好辦事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有錢比較容易聚集團隊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培養人才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長期發展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沒錢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沒人，無以為繼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BEAC19A-A7D3-49AC-AD2A-C4EC3B5AB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3425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A5079E4-7660-4161-A60A-D5A43F865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BE5EE4D-EA4D-403B-8641-8B727C932E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3126642"/>
            <a:ext cx="10515600" cy="1967469"/>
          </a:xfrm>
        </p:spPr>
        <p:txBody>
          <a:bodyPr>
            <a:normAutofit fontScale="85000" lnSpcReduction="20000"/>
          </a:bodyPr>
          <a:lstStyle/>
          <a:p>
            <a:r>
              <a:rPr lang="zh-TW" altLang="en-US" dirty="0"/>
              <a:t>公開資訊，快速取得研究者多年經費、主題與合作者</a:t>
            </a:r>
            <a:endParaRPr lang="en-US" altLang="zh-TW" dirty="0"/>
          </a:p>
          <a:p>
            <a:pPr lvl="1"/>
            <a:r>
              <a:rPr lang="zh-TW" altLang="en-US" dirty="0"/>
              <a:t>經費</a:t>
            </a:r>
            <a:endParaRPr lang="en-US" altLang="zh-TW" dirty="0"/>
          </a:p>
          <a:p>
            <a:pPr lvl="1"/>
            <a:r>
              <a:rPr lang="zh-TW" altLang="en-US" dirty="0"/>
              <a:t>系列主題</a:t>
            </a:r>
            <a:r>
              <a:rPr lang="en-US" altLang="zh-TW" dirty="0"/>
              <a:t>/</a:t>
            </a:r>
            <a:r>
              <a:rPr lang="zh-TW" altLang="en-US" dirty="0"/>
              <a:t>生涯研究主題</a:t>
            </a:r>
            <a:endParaRPr lang="en-US" altLang="zh-TW" dirty="0"/>
          </a:p>
          <a:p>
            <a:pPr lvl="1"/>
            <a:r>
              <a:rPr lang="zh-TW" altLang="en-US" dirty="0"/>
              <a:t>合作團隊</a:t>
            </a:r>
            <a:endParaRPr lang="en-US" altLang="zh-TW" dirty="0"/>
          </a:p>
          <a:p>
            <a:r>
              <a:rPr lang="zh-TW" altLang="en-US" dirty="0"/>
              <a:t>若加上 </a:t>
            </a:r>
            <a:r>
              <a:rPr lang="en-US" altLang="zh-TW" dirty="0"/>
              <a:t>Scopus (</a:t>
            </a:r>
            <a:r>
              <a:rPr lang="zh-TW" altLang="en-US" dirty="0"/>
              <a:t>研究成果</a:t>
            </a:r>
            <a:r>
              <a:rPr lang="en-US" altLang="zh-TW" dirty="0"/>
              <a:t>/</a:t>
            </a:r>
            <a:r>
              <a:rPr lang="zh-TW" altLang="en-US" dirty="0"/>
              <a:t>共同作者</a:t>
            </a:r>
            <a:r>
              <a:rPr lang="en-US" altLang="zh-TW" dirty="0"/>
              <a:t>)</a:t>
            </a:r>
            <a:r>
              <a:rPr lang="zh-TW" altLang="en-US" dirty="0"/>
              <a:t>，則幾可確認</a:t>
            </a:r>
            <a:r>
              <a:rPr lang="en-US" altLang="zh-TW" dirty="0"/>
              <a:t>…</a:t>
            </a:r>
          </a:p>
          <a:p>
            <a:pPr lvl="1"/>
            <a:r>
              <a:rPr lang="en-US" altLang="zh-TW" dirty="0"/>
              <a:t>https://www.scopus.com/home.uri</a:t>
            </a: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41E361FF-4B6C-4046-8E2D-E4DEDB027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5</a:t>
            </a:fld>
            <a:endParaRPr lang="zh-TW" altLang="en-US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8A86D8C9-0DE4-494A-B7E4-E60DA02239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1650" y="365125"/>
            <a:ext cx="1714500" cy="2044212"/>
          </a:xfrm>
          <a:prstGeom prst="rect">
            <a:avLst/>
          </a:prstGeom>
        </p:spPr>
      </p:pic>
      <p:sp>
        <p:nvSpPr>
          <p:cNvPr id="7" name="文字方塊 6">
            <a:extLst>
              <a:ext uri="{FF2B5EF4-FFF2-40B4-BE49-F238E27FC236}">
                <a16:creationId xmlns:a16="http://schemas.microsoft.com/office/drawing/2014/main" id="{B5C5177A-17B1-4097-A9C6-88B9B36D09D0}"/>
              </a:ext>
            </a:extLst>
          </p:cNvPr>
          <p:cNvSpPr txBox="1"/>
          <p:nvPr/>
        </p:nvSpPr>
        <p:spPr>
          <a:xfrm>
            <a:off x="5391150" y="2407993"/>
            <a:ext cx="26003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dirty="0"/>
              <a:t>https://www.grb.gov.tw/</a:t>
            </a:r>
          </a:p>
        </p:txBody>
      </p:sp>
    </p:spTree>
    <p:extLst>
      <p:ext uri="{BB962C8B-B14F-4D97-AF65-F5344CB8AC3E}">
        <p14:creationId xmlns:p14="http://schemas.microsoft.com/office/powerpoint/2010/main" val="947635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1734D585-3903-47C7-892B-F6D8C9F12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6</a:t>
            </a:fld>
            <a:endParaRPr lang="zh-TW" altLang="en-US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98D891ED-7EAE-4E13-B457-A8B70449B2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3290" y="0"/>
            <a:ext cx="92254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557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BB2CE4ED-0A1F-4C20-BA38-452CFE59C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7</a:t>
            </a:fld>
            <a:endParaRPr lang="zh-TW" altLang="en-US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3FDC7526-50B3-42E8-ADB0-6D77408D31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390" y="1181100"/>
            <a:ext cx="8163219" cy="4741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618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BD63927-27F5-4557-AD19-B94FAE780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zh-TW" altLang="en-US" dirty="0"/>
              <a:t>科技部研究經費</a:t>
            </a:r>
            <a:r>
              <a:rPr lang="en-US" altLang="zh-TW" dirty="0"/>
              <a:t>--</a:t>
            </a:r>
            <a:r>
              <a:rPr lang="zh-TW" altLang="en-US" dirty="0"/>
              <a:t>主持人</a:t>
            </a:r>
            <a:r>
              <a:rPr lang="en-US" altLang="zh-TW" sz="3600" dirty="0"/>
              <a:t>—</a:t>
            </a:r>
            <a:r>
              <a:rPr lang="zh-TW" altLang="en-US" sz="3600" dirty="0"/>
              <a:t> 民國 </a:t>
            </a:r>
            <a:r>
              <a:rPr lang="en-US" altLang="zh-TW" sz="3600" dirty="0"/>
              <a:t>100 </a:t>
            </a:r>
            <a:r>
              <a:rPr lang="zh-TW" altLang="en-US" sz="3600" dirty="0"/>
              <a:t>～</a:t>
            </a:r>
            <a:r>
              <a:rPr lang="en-US" altLang="zh-TW" sz="3600" dirty="0"/>
              <a:t>111</a:t>
            </a:r>
            <a:r>
              <a:rPr lang="zh-TW" altLang="en-US" sz="3600" dirty="0"/>
              <a:t>年</a:t>
            </a:r>
            <a:endParaRPr lang="zh-TW" altLang="en-US" dirty="0"/>
          </a:p>
        </p:txBody>
      </p:sp>
      <p:graphicFrame>
        <p:nvGraphicFramePr>
          <p:cNvPr id="4" name="圖表 3">
            <a:extLst>
              <a:ext uri="{FF2B5EF4-FFF2-40B4-BE49-F238E27FC236}">
                <a16:creationId xmlns:a16="http://schemas.microsoft.com/office/drawing/2014/main" id="{EBF27AF4-CF8B-4B6B-82EA-CC63FD11706F}"/>
              </a:ext>
            </a:extLst>
          </p:cNvPr>
          <p:cNvGraphicFramePr>
            <a:graphicFrameLocks/>
          </p:cNvGraphicFramePr>
          <p:nvPr/>
        </p:nvGraphicFramePr>
        <p:xfrm>
          <a:off x="1388533" y="1210733"/>
          <a:ext cx="7162800" cy="54017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矩形: 圓角 4">
            <a:extLst>
              <a:ext uri="{FF2B5EF4-FFF2-40B4-BE49-F238E27FC236}">
                <a16:creationId xmlns:a16="http://schemas.microsoft.com/office/drawing/2014/main" id="{64A47777-C61D-4E93-B093-B114B027492E}"/>
              </a:ext>
            </a:extLst>
          </p:cNvPr>
          <p:cNvSpPr/>
          <p:nvPr/>
        </p:nvSpPr>
        <p:spPr>
          <a:xfrm>
            <a:off x="4097867" y="3581398"/>
            <a:ext cx="2125132" cy="2836333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94432C0F-850A-43B1-A945-F3A331A6F418}"/>
              </a:ext>
            </a:extLst>
          </p:cNvPr>
          <p:cNvSpPr txBox="1"/>
          <p:nvPr/>
        </p:nvSpPr>
        <p:spPr>
          <a:xfrm>
            <a:off x="6944852" y="1501461"/>
            <a:ext cx="1332416" cy="46166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sz="2400" dirty="0"/>
              <a:t>近 </a:t>
            </a:r>
            <a:r>
              <a:rPr lang="en-US" altLang="zh-TW" sz="2400" dirty="0"/>
              <a:t>6</a:t>
            </a:r>
            <a:r>
              <a:rPr lang="zh-TW" altLang="en-US" sz="2400" dirty="0"/>
              <a:t>千萬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49E4EDE5-6EFB-43AF-9A7A-6D006DCE3920}"/>
              </a:ext>
            </a:extLst>
          </p:cNvPr>
          <p:cNvSpPr txBox="1"/>
          <p:nvPr/>
        </p:nvSpPr>
        <p:spPr>
          <a:xfrm>
            <a:off x="2738022" y="4048217"/>
            <a:ext cx="876137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TW" dirty="0"/>
              <a:t>PT</a:t>
            </a:r>
            <a:r>
              <a:rPr lang="zh-TW" altLang="en-US" dirty="0"/>
              <a:t>教授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E9FF4DC3-9FE0-4891-AF9C-78D3A27F66C1}"/>
              </a:ext>
            </a:extLst>
          </p:cNvPr>
          <p:cNvSpPr txBox="1"/>
          <p:nvPr/>
        </p:nvSpPr>
        <p:spPr>
          <a:xfrm>
            <a:off x="6592143" y="4048217"/>
            <a:ext cx="1890261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zh-TW" altLang="en-US" dirty="0"/>
              <a:t>復健科醫師</a:t>
            </a:r>
            <a:r>
              <a:rPr lang="en-US" altLang="zh-TW" dirty="0"/>
              <a:t>/</a:t>
            </a:r>
            <a:r>
              <a:rPr lang="zh-TW" altLang="en-US" dirty="0"/>
              <a:t>教授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1E9BB42E-AFE2-49D6-8B39-888C9D42DBFB}"/>
              </a:ext>
            </a:extLst>
          </p:cNvPr>
          <p:cNvSpPr txBox="1"/>
          <p:nvPr/>
        </p:nvSpPr>
        <p:spPr>
          <a:xfrm>
            <a:off x="4228495" y="2652866"/>
            <a:ext cx="16257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dirty="0"/>
              <a:t>平均 </a:t>
            </a:r>
            <a:r>
              <a:rPr lang="en-US" altLang="zh-TW" dirty="0"/>
              <a:t>2</a:t>
            </a:r>
            <a:r>
              <a:rPr lang="zh-TW" altLang="en-US" dirty="0"/>
              <a:t>千</a:t>
            </a:r>
            <a:r>
              <a:rPr lang="en-US" altLang="zh-TW" dirty="0"/>
              <a:t>7</a:t>
            </a:r>
            <a:r>
              <a:rPr lang="zh-TW" altLang="en-US" dirty="0"/>
              <a:t>百萬</a:t>
            </a:r>
            <a:endParaRPr lang="en-US" altLang="zh-TW" dirty="0"/>
          </a:p>
          <a:p>
            <a:pPr algn="ctr"/>
            <a:r>
              <a:rPr lang="zh-TW" altLang="en-US" dirty="0"/>
              <a:t>（</a:t>
            </a:r>
            <a:r>
              <a:rPr lang="en-US" altLang="zh-TW" dirty="0"/>
              <a:t>12</a:t>
            </a:r>
            <a:r>
              <a:rPr lang="zh-TW" altLang="en-US" dirty="0"/>
              <a:t>位教授）</a:t>
            </a:r>
            <a:endParaRPr lang="en-US" altLang="zh-TW" dirty="0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98BA5181-42DD-43B0-A453-1651F20F5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171B8-6CFE-4BD2-A67F-5D8F620DF394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6849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98A0C7E-AD16-4996-975C-CCA9A270E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科技部研究經費</a:t>
            </a:r>
            <a:r>
              <a:rPr lang="en-US" altLang="zh-TW" dirty="0"/>
              <a:t>—</a:t>
            </a:r>
            <a:r>
              <a:rPr lang="zh-TW" altLang="en-US" dirty="0"/>
              <a:t>共同主持人</a:t>
            </a:r>
            <a:r>
              <a:rPr lang="en-US" altLang="zh-TW" sz="3600" dirty="0"/>
              <a:t>—100 ~111</a:t>
            </a:r>
            <a:r>
              <a:rPr lang="zh-TW" altLang="en-US" sz="3600" dirty="0"/>
              <a:t>年</a:t>
            </a:r>
            <a:endParaRPr lang="zh-TW" altLang="en-US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52A7EF55-2951-4613-9967-4198335723B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208"/>
          <a:stretch/>
        </p:blipFill>
        <p:spPr>
          <a:xfrm>
            <a:off x="718862" y="1896533"/>
            <a:ext cx="8134791" cy="4292600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D404682E-E3AB-48B1-AF0A-3E55D5F00B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4322" y="2835193"/>
            <a:ext cx="2359356" cy="2847079"/>
          </a:xfrm>
          <a:prstGeom prst="rect">
            <a:avLst/>
          </a:prstGeom>
        </p:spPr>
      </p:pic>
      <p:sp>
        <p:nvSpPr>
          <p:cNvPr id="6" name="文字方塊 5">
            <a:extLst>
              <a:ext uri="{FF2B5EF4-FFF2-40B4-BE49-F238E27FC236}">
                <a16:creationId xmlns:a16="http://schemas.microsoft.com/office/drawing/2014/main" id="{EBF1B9DB-3B41-42C4-9C84-DD5FF888E055}"/>
              </a:ext>
            </a:extLst>
          </p:cNvPr>
          <p:cNvSpPr txBox="1"/>
          <p:nvPr/>
        </p:nvSpPr>
        <p:spPr>
          <a:xfrm>
            <a:off x="3810005" y="2373528"/>
            <a:ext cx="1401346" cy="46166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sz="2400" dirty="0"/>
              <a:t>近 </a:t>
            </a:r>
            <a:r>
              <a:rPr lang="en-US" altLang="zh-TW" sz="2400" dirty="0"/>
              <a:t>2 </a:t>
            </a:r>
            <a:r>
              <a:rPr lang="zh-TW" altLang="en-US" sz="2400" dirty="0"/>
              <a:t>億元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6DB21874-4C5A-4B6E-BA20-0C3DDF9F5327}"/>
              </a:ext>
            </a:extLst>
          </p:cNvPr>
          <p:cNvSpPr txBox="1"/>
          <p:nvPr/>
        </p:nvSpPr>
        <p:spPr>
          <a:xfrm>
            <a:off x="4786257" y="4258732"/>
            <a:ext cx="1572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u="sng" dirty="0"/>
              <a:t>平均</a:t>
            </a:r>
            <a:r>
              <a:rPr lang="en-US" altLang="zh-TW" u="sng" dirty="0"/>
              <a:t>6</a:t>
            </a:r>
            <a:r>
              <a:rPr lang="zh-TW" altLang="en-US" u="sng" dirty="0"/>
              <a:t>千</a:t>
            </a:r>
            <a:r>
              <a:rPr lang="en-US" altLang="zh-TW" u="sng" dirty="0"/>
              <a:t>2</a:t>
            </a:r>
            <a:r>
              <a:rPr lang="zh-TW" altLang="en-US" u="sng" dirty="0"/>
              <a:t>百萬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EE637362-0CA6-4A72-BD35-0A1AE1660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171B8-6CFE-4BD2-A67F-5D8F620DF394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3696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5653</TotalTime>
  <Words>626</Words>
  <Application>Microsoft Office PowerPoint</Application>
  <PresentationFormat>寬螢幕</PresentationFormat>
  <Paragraphs>92</Paragraphs>
  <Slides>17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23" baseType="lpstr">
      <vt:lpstr>微軟正黑體</vt:lpstr>
      <vt:lpstr>Arial</vt:lpstr>
      <vt:lpstr>Calibri</vt:lpstr>
      <vt:lpstr>Calibri Light</vt:lpstr>
      <vt:lpstr>Times New Roman</vt:lpstr>
      <vt:lpstr>Office 佈景主題</vt:lpstr>
      <vt:lpstr>預算編列</vt:lpstr>
      <vt:lpstr>大  綱</vt:lpstr>
      <vt:lpstr>上次作業：ChatGPT輔助</vt:lpstr>
      <vt:lpstr>研究經費之重要性</vt:lpstr>
      <vt:lpstr>PowerPoint 簡報</vt:lpstr>
      <vt:lpstr>PowerPoint 簡報</vt:lpstr>
      <vt:lpstr>PowerPoint 簡報</vt:lpstr>
      <vt:lpstr>科技部研究經費--主持人— 民國 100 ～111年</vt:lpstr>
      <vt:lpstr>科技部研究經費—共同主持人—100 ~111年</vt:lpstr>
      <vt:lpstr>中央研究院院士 經費如何?</vt:lpstr>
      <vt:lpstr>我們的世界—還打折</vt:lpstr>
      <vt:lpstr>一般經費編列要求</vt:lpstr>
      <vt:lpstr>我的預算編列考量</vt:lpstr>
      <vt:lpstr>預計遭遇的困難及解決途徑—預算編列相關</vt:lpstr>
      <vt:lpstr>課程重點彙整</vt:lpstr>
      <vt:lpstr>作業：ChatGPT輔助</vt:lpstr>
      <vt:lpstr>Q &amp; 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ChatGPT輔助撰寫研究計畫之先驅測試</dc:title>
  <dc:creator>User</dc:creator>
  <cp:lastModifiedBy>謝清麟 Ching-Lin Hsieh</cp:lastModifiedBy>
  <cp:revision>217</cp:revision>
  <dcterms:created xsi:type="dcterms:W3CDTF">2023-06-16T02:14:47Z</dcterms:created>
  <dcterms:modified xsi:type="dcterms:W3CDTF">2024-07-09T10:54:04Z</dcterms:modified>
</cp:coreProperties>
</file>