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1135" r:id="rId2"/>
    <p:sldId id="1376" r:id="rId3"/>
    <p:sldId id="1378" r:id="rId4"/>
    <p:sldId id="1379" r:id="rId5"/>
    <p:sldId id="1389" r:id="rId6"/>
    <p:sldId id="1390" r:id="rId7"/>
    <p:sldId id="1386" r:id="rId8"/>
    <p:sldId id="1387" r:id="rId9"/>
    <p:sldId id="1388" r:id="rId10"/>
    <p:sldId id="1382" r:id="rId11"/>
    <p:sldId id="1383" r:id="rId12"/>
    <p:sldId id="1384" r:id="rId13"/>
    <p:sldId id="1380" r:id="rId14"/>
    <p:sldId id="1381" r:id="rId15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9418" autoAdjust="0"/>
  </p:normalViewPr>
  <p:slideViewPr>
    <p:cSldViewPr>
      <p:cViewPr varScale="1">
        <p:scale>
          <a:sx n="61" d="100"/>
          <a:sy n="61" d="100"/>
        </p:scale>
        <p:origin x="158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19.04.2016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549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59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Homework 2 </a:t>
            </a:r>
            <a:r>
              <a:rPr lang="en-US" altLang="zh-TW" dirty="0" smtClean="0"/>
              <a:t>: VSM and Summary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wyang@ntu.edu.tw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© Copyright 2016 by Willie Yang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Summarization (1)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Abstraction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use  natural language generation technology to paraphrasing sections of the source document.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Extraction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copy the important information to the summary (ex. key clauses, sentences or paragraphs)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10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Summarization (2)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Single or Multiple document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generate a summary based on a single document, or multiple documents (for example, a cluster of news stories on the same topic).</a:t>
            </a:r>
          </a:p>
          <a:p>
            <a:pPr lvl="2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The latter is multi-document summarization systems</a:t>
            </a:r>
          </a:p>
          <a:p>
            <a:pPr lvl="2">
              <a:lnSpc>
                <a:spcPct val="150000"/>
              </a:lnSpc>
              <a:spcBef>
                <a:spcPts val="1600"/>
              </a:spcBef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11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Summarization (3)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3 steps for quick implementation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Sentences separation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Sentences ranking</a:t>
            </a:r>
          </a:p>
          <a:p>
            <a:pPr lvl="1">
              <a:lnSpc>
                <a:spcPct val="150000"/>
              </a:lnSpc>
              <a:spcBef>
                <a:spcPts val="1600"/>
              </a:spcBef>
            </a:pPr>
            <a:r>
              <a:rPr lang="en-US" altLang="zh-TW" dirty="0" smtClean="0"/>
              <a:t>Sentences selection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12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Deliverables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程式 </a:t>
            </a:r>
            <a:r>
              <a:rPr lang="en-US" altLang="zh-TW" dirty="0" smtClean="0"/>
              <a:t>: </a:t>
            </a:r>
            <a:r>
              <a:rPr lang="zh-TW" altLang="en-US" dirty="0" smtClean="0"/>
              <a:t>實機展示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結果 </a:t>
            </a:r>
            <a:r>
              <a:rPr lang="en-US" altLang="zh-TW" dirty="0" smtClean="0"/>
              <a:t>: </a:t>
            </a:r>
            <a:r>
              <a:rPr lang="zh-TW" altLang="en-US" dirty="0" smtClean="0"/>
              <a:t>放入</a:t>
            </a:r>
            <a:r>
              <a:rPr lang="en-US" altLang="zh-TW" dirty="0" smtClean="0"/>
              <a:t>Excel</a:t>
            </a:r>
            <a:r>
              <a:rPr lang="zh-TW" altLang="en-US" dirty="0" smtClean="0"/>
              <a:t>或文字檔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Deliverables (2)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分組展示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每組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1~4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位同學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不限程式語言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en-US" altLang="zh-TW" smtClean="0"/>
              <a:t>5/10 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上台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展示（現場跑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個查詢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+ code review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</a:pPr>
            <a:r>
              <a:rPr lang="zh-TW" altLang="en-US" dirty="0" smtClean="0"/>
              <a:t>繳交程式碼與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結果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1600"/>
              </a:spcBef>
              <a:buNone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打包壓縮，檔名為學號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ke2016_hw2_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_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…zip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>
                <a:latin typeface="微軟正黑體" pitchFamily="34" charset="-120"/>
                <a:ea typeface="微軟正黑體" pitchFamily="34" charset="-120"/>
              </a:rPr>
              <a:pPr>
                <a:defRPr/>
              </a:pPr>
              <a:t>14</a:t>
            </a:fld>
            <a:endParaRPr lang="en-US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45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/>
              <a:t>Extract keywords using Homework #1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/>
              <a:t>There are 7 topics (categories)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/>
              <a:t>Use n-gram approach with </a:t>
            </a:r>
            <a:r>
              <a:rPr lang="en-US" altLang="zh-TW" dirty="0" err="1" smtClean="0"/>
              <a:t>tf-idf</a:t>
            </a:r>
            <a:r>
              <a:rPr lang="en-US" altLang="zh-TW" dirty="0" smtClean="0"/>
              <a:t>, and extract at least 300 keywords for each topic.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/>
              <a:t>There will be totally 2,100 keywords (as dimensions)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/>
              <a:t>Use these keywords  to tag every document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/>
              <a:t>Use VSM to get the cosine similarity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/>
              <a:t>Use these keywords to generate the summary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/>
              <a:t>rank  the occurrences of keywords for each sentence.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Detailed requirements 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870450"/>
          </a:xfrm>
        </p:spPr>
        <p:txBody>
          <a:bodyPr/>
          <a:lstStyle/>
          <a:p>
            <a:r>
              <a:rPr lang="en-US" altLang="zh-TW" dirty="0" smtClean="0"/>
              <a:t>List the most similar 7 documents for each query</a:t>
            </a:r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1455562411763_N01</a:t>
            </a:r>
            <a:r>
              <a:rPr lang="en-US" altLang="zh-TW" sz="1800" dirty="0"/>
              <a:t>	</a:t>
            </a:r>
            <a:r>
              <a:rPr lang="zh-TW" altLang="en-US" sz="1800" dirty="0" smtClean="0"/>
              <a:t>茲</a:t>
            </a:r>
            <a:r>
              <a:rPr lang="zh-TW" altLang="en-US" sz="1800" dirty="0"/>
              <a:t>卡病毒第二例 廣州口岸入境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1457146656597_N01	</a:t>
            </a:r>
            <a:r>
              <a:rPr lang="zh-TW" altLang="en-US" sz="1800" dirty="0" smtClean="0"/>
              <a:t>安</a:t>
            </a:r>
            <a:r>
              <a:rPr lang="zh-TW" altLang="en-US" sz="1800" dirty="0"/>
              <a:t>室奈美惠晚間攻蛋 要嗨翻歌迷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1457561788497_N01	</a:t>
            </a:r>
            <a:r>
              <a:rPr lang="zh-TW" altLang="en-US" sz="1800" dirty="0" smtClean="0"/>
              <a:t>黃安</a:t>
            </a:r>
            <a:r>
              <a:rPr lang="zh-TW" altLang="en-US" sz="1800" dirty="0"/>
              <a:t>凌晨專機抵台 黑衣人護送進振興醫院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1455913390197_N01	</a:t>
            </a:r>
            <a:r>
              <a:rPr lang="zh-TW" altLang="en-US" sz="1800" dirty="0" smtClean="0"/>
              <a:t>張榮發</a:t>
            </a:r>
            <a:r>
              <a:rPr lang="zh-TW" altLang="en-US" sz="1800" dirty="0"/>
              <a:t>遺產稅 估不到</a:t>
            </a:r>
            <a:r>
              <a:rPr lang="en-US" altLang="zh-TW" sz="1800" dirty="0"/>
              <a:t>20</a:t>
            </a:r>
            <a:r>
              <a:rPr lang="zh-TW" altLang="en-US" sz="1800" dirty="0"/>
              <a:t>億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1455913406931_N01	</a:t>
            </a:r>
            <a:r>
              <a:rPr lang="zh-TW" altLang="en-US" sz="1800" dirty="0" smtClean="0"/>
              <a:t>歐</a:t>
            </a:r>
            <a:r>
              <a:rPr lang="zh-TW" altLang="en-US" sz="1800" dirty="0"/>
              <a:t>巴馬簽署加強制裁北韓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1456086182500_N01	</a:t>
            </a:r>
            <a:r>
              <a:rPr lang="zh-TW" altLang="en-US" sz="1800" dirty="0" smtClean="0"/>
              <a:t>台灣</a:t>
            </a:r>
            <a:r>
              <a:rPr lang="zh-TW" altLang="en-US" sz="1800" dirty="0"/>
              <a:t>燈會在桃園 璀燦</a:t>
            </a:r>
            <a:r>
              <a:rPr lang="zh-TW" altLang="en-US" sz="1800" dirty="0" smtClean="0"/>
              <a:t>開燈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1456345381552_N01	</a:t>
            </a:r>
            <a:r>
              <a:rPr lang="zh-TW" altLang="en-US" sz="1800" dirty="0" smtClean="0"/>
              <a:t>美</a:t>
            </a:r>
            <a:r>
              <a:rPr lang="zh-TW" altLang="en-US" sz="1800" dirty="0"/>
              <a:t>共和黨總統初選 川普連下</a:t>
            </a:r>
            <a:r>
              <a:rPr lang="en-US" altLang="zh-TW" sz="1800" dirty="0"/>
              <a:t>3</a:t>
            </a:r>
            <a:r>
              <a:rPr lang="zh-TW" altLang="en-US" sz="1800" dirty="0"/>
              <a:t>城 </a:t>
            </a:r>
            <a:endParaRPr lang="en-US" altLang="zh-TW" sz="1800" dirty="0" smtClean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1456863249947_N01	</a:t>
            </a:r>
            <a:r>
              <a:rPr lang="zh-TW" altLang="en-US" sz="1800" dirty="0" smtClean="0"/>
              <a:t>台電</a:t>
            </a:r>
            <a:r>
              <a:rPr lang="zh-TW" altLang="en-US" sz="1800" dirty="0"/>
              <a:t>：無人島才是核廢最終站</a:t>
            </a:r>
            <a:endParaRPr lang="zh-TW" altLang="en-US" sz="1800" dirty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1457381550856_N01	</a:t>
            </a:r>
            <a:r>
              <a:rPr lang="zh-TW" altLang="en-US" sz="1800" dirty="0" smtClean="0"/>
              <a:t>建</a:t>
            </a:r>
            <a:r>
              <a:rPr lang="zh-TW" altLang="en-US" sz="1800" dirty="0"/>
              <a:t>仔一步一腳印 續保</a:t>
            </a:r>
            <a:r>
              <a:rPr lang="en-US" altLang="zh-TW" sz="1800" dirty="0"/>
              <a:t>0</a:t>
            </a:r>
            <a:r>
              <a:rPr lang="zh-TW" altLang="en-US" sz="1800" dirty="0"/>
              <a:t>失分</a:t>
            </a:r>
            <a:endParaRPr lang="en-US" altLang="zh-TW" sz="1800" dirty="0" smtClean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1455653317146_N01	</a:t>
            </a:r>
            <a:r>
              <a:rPr lang="zh-TW" altLang="en-US" sz="1800" dirty="0" smtClean="0"/>
              <a:t>日</a:t>
            </a:r>
            <a:r>
              <a:rPr lang="zh-TW" altLang="en-US" sz="1800" dirty="0"/>
              <a:t>月光 矽品公平會筆拼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Detailed requirements 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List the summary (top 3 sentences) for each query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from single or multiple documents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use punctuations to separate sentences</a:t>
            </a:r>
          </a:p>
          <a:p>
            <a:pPr lvl="1">
              <a:lnSpc>
                <a:spcPct val="150000"/>
              </a:lnSpc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句末標點符號如，。？！</a:t>
            </a: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Detailed requirements </a:t>
            </a:r>
            <a:r>
              <a:rPr lang="en-US" altLang="zh-TW" dirty="0" smtClean="0"/>
              <a:t>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For each query, use k-nearest neighbors (</a:t>
            </a:r>
            <a:r>
              <a:rPr lang="en-US" altLang="zh-TW" dirty="0" err="1" smtClean="0"/>
              <a:t>kNN</a:t>
            </a:r>
            <a:r>
              <a:rPr lang="en-US" altLang="zh-TW" dirty="0" smtClean="0"/>
              <a:t>) to tag the topic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Compare the tags of the query document and the tags of each topic. List the top 3 nearest topics, and vote to decide the result.</a:t>
            </a:r>
          </a:p>
          <a:p>
            <a:pPr lvl="1">
              <a:lnSpc>
                <a:spcPct val="150000"/>
              </a:lnSpc>
            </a:pP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3948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Detailed requirements </a:t>
            </a:r>
            <a:r>
              <a:rPr lang="en-US" altLang="zh-TW" dirty="0" smtClean="0"/>
              <a:t>(4)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For each query, use naïve </a:t>
            </a:r>
            <a:r>
              <a:rPr lang="en-US" altLang="zh-TW" dirty="0" err="1" smtClean="0"/>
              <a:t>bayes</a:t>
            </a:r>
            <a:r>
              <a:rPr lang="en-US" altLang="zh-TW" dirty="0" smtClean="0"/>
              <a:t>  classifier to tag the topic</a:t>
            </a:r>
          </a:p>
          <a:p>
            <a:pPr lvl="1">
              <a:lnSpc>
                <a:spcPct val="150000"/>
              </a:lnSpc>
            </a:pPr>
            <a:r>
              <a:rPr lang="en-US" altLang="zh-TW" dirty="0" smtClean="0"/>
              <a:t>Given </a:t>
            </a:r>
            <a:r>
              <a:rPr lang="en-US" altLang="zh-TW" dirty="0"/>
              <a:t>a query </a:t>
            </a:r>
            <a:r>
              <a:rPr lang="en-US" altLang="zh-TW" dirty="0" smtClean="0"/>
              <a:t>document, similar to (3) but use naïve </a:t>
            </a:r>
            <a:r>
              <a:rPr lang="en-US" altLang="zh-TW" dirty="0" err="1" smtClean="0"/>
              <a:t>bayes</a:t>
            </a:r>
            <a:r>
              <a:rPr lang="en-US" altLang="zh-TW" dirty="0" smtClean="0"/>
              <a:t> to calculate the probability of each topic. List the topic with the highest probability.</a:t>
            </a:r>
          </a:p>
          <a:p>
            <a:pPr lvl="1">
              <a:lnSpc>
                <a:spcPct val="150000"/>
              </a:lnSpc>
            </a:pPr>
            <a:endParaRPr lang="en-US" altLang="zh-TW" dirty="0" smtClean="0"/>
          </a:p>
          <a:p>
            <a:pPr lvl="1"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5837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Query 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870450"/>
          </a:xfrm>
        </p:spPr>
        <p:txBody>
          <a:bodyPr/>
          <a:lstStyle/>
          <a:p>
            <a:r>
              <a:rPr lang="en-US" altLang="zh-TW" dirty="0" smtClean="0"/>
              <a:t>Query</a:t>
            </a:r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1456171697538_N01	</a:t>
            </a:r>
            <a:r>
              <a:rPr lang="zh-TW" altLang="en-US" sz="1800" dirty="0" smtClean="0"/>
              <a:t>英</a:t>
            </a:r>
            <a:r>
              <a:rPr lang="zh-TW" altLang="en-US" sz="1800" dirty="0"/>
              <a:t>恐退出歐盟 英鎊暴貶</a:t>
            </a:r>
            <a:endParaRPr lang="en-US" altLang="zh-TW" sz="1800" dirty="0" smtClean="0"/>
          </a:p>
          <a:p>
            <a:pPr lvl="2">
              <a:spcBef>
                <a:spcPts val="1200"/>
              </a:spcBef>
              <a:buNone/>
            </a:pPr>
            <a:r>
              <a:rPr lang="en-US" altLang="zh-TW" sz="1800" dirty="0" smtClean="0"/>
              <a:t>1457438241681_N01	</a:t>
            </a:r>
            <a:r>
              <a:rPr lang="zh-TW" altLang="en-US" sz="1800" dirty="0" smtClean="0"/>
              <a:t>蔡英文</a:t>
            </a:r>
            <a:r>
              <a:rPr lang="zh-TW" altLang="en-US" sz="1800" dirty="0"/>
              <a:t>訪宋楚瑜 橘營：無涉政黨合作 </a:t>
            </a:r>
            <a:endParaRPr lang="en-US" altLang="zh-TW" sz="1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7879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Output examples 1/2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045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1000" dirty="0"/>
              <a:t> </a:t>
            </a:r>
            <a:r>
              <a:rPr lang="en-US" altLang="zh-TW" sz="1000" dirty="0"/>
              <a:t>query: 1456171697538_N01 </a:t>
            </a:r>
            <a:r>
              <a:rPr lang="zh-TW" altLang="en-US" sz="1000" dirty="0"/>
              <a:t>蘋果日報 財經總覽 英恐退出歐盟 英鎊暴貶 </a:t>
            </a:r>
            <a:r>
              <a:rPr lang="en-US" altLang="zh-TW" sz="1000" dirty="0"/>
              <a:t>[</a:t>
            </a:r>
            <a:r>
              <a:rPr lang="zh-TW" altLang="en-US" sz="1000" dirty="0"/>
              <a:t>量級</a:t>
            </a:r>
            <a:r>
              <a:rPr lang="en-US" altLang="zh-TW" sz="1000" dirty="0"/>
              <a:t>, </a:t>
            </a:r>
            <a:r>
              <a:rPr lang="zh-TW" altLang="en-US" sz="1000" dirty="0"/>
              <a:t>贊成</a:t>
            </a:r>
            <a:r>
              <a:rPr lang="en-US" altLang="zh-TW" sz="1000" dirty="0"/>
              <a:t>, </a:t>
            </a:r>
            <a:r>
              <a:rPr lang="zh-TW" altLang="en-US" sz="1000" dirty="0"/>
              <a:t>風險</a:t>
            </a:r>
            <a:r>
              <a:rPr lang="en-US" altLang="zh-TW" sz="1000" dirty="0"/>
              <a:t>, </a:t>
            </a:r>
            <a:r>
              <a:rPr lang="zh-TW" altLang="en-US" sz="1000" dirty="0"/>
              <a:t>穆迪</a:t>
            </a:r>
            <a:r>
              <a:rPr lang="en-US" altLang="zh-TW" sz="1000" dirty="0"/>
              <a:t>, </a:t>
            </a:r>
            <a:r>
              <a:rPr lang="zh-TW" altLang="en-US" sz="1000" dirty="0"/>
              <a:t>關係</a:t>
            </a:r>
            <a:r>
              <a:rPr lang="en-US" altLang="zh-TW" sz="1000" dirty="0"/>
              <a:t>, </a:t>
            </a:r>
            <a:r>
              <a:rPr lang="zh-TW" altLang="en-US" sz="1000" dirty="0"/>
              <a:t>歐盟</a:t>
            </a:r>
            <a:r>
              <a:rPr lang="en-US" altLang="zh-TW" sz="1000" dirty="0"/>
              <a:t>, </a:t>
            </a:r>
            <a:r>
              <a:rPr lang="zh-TW" altLang="en-US" sz="1000" dirty="0"/>
              <a:t>公投</a:t>
            </a:r>
            <a:r>
              <a:rPr lang="en-US" altLang="zh-TW" sz="1000" dirty="0"/>
              <a:t>, </a:t>
            </a:r>
            <a:r>
              <a:rPr lang="zh-TW" altLang="en-US" sz="1000" dirty="0"/>
              <a:t>英鎊</a:t>
            </a:r>
            <a:r>
              <a:rPr lang="en-US" altLang="zh-TW" sz="1000" dirty="0"/>
              <a:t>, </a:t>
            </a:r>
            <a:r>
              <a:rPr lang="zh-TW" altLang="en-US" sz="1000" dirty="0"/>
              <a:t>發燒</a:t>
            </a:r>
            <a:r>
              <a:rPr lang="en-US" altLang="zh-TW" sz="1000" dirty="0"/>
              <a:t>, </a:t>
            </a:r>
            <a:r>
              <a:rPr lang="zh-TW" altLang="en-US" sz="1000" dirty="0"/>
              <a:t>卡麥隆</a:t>
            </a:r>
            <a:r>
              <a:rPr lang="en-US" altLang="zh-TW" sz="1000" dirty="0"/>
              <a:t>, </a:t>
            </a:r>
            <a:r>
              <a:rPr lang="zh-TW" altLang="en-US" sz="1000" dirty="0"/>
              <a:t>日圓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similar results</a:t>
            </a:r>
          </a:p>
          <a:p>
            <a:pPr marL="0" indent="0">
              <a:buNone/>
            </a:pPr>
            <a:r>
              <a:rPr lang="en-US" altLang="zh-TW" sz="1000" dirty="0"/>
              <a:t>    - 1 </a:t>
            </a:r>
            <a:r>
              <a:rPr lang="zh-TW" altLang="en-US" sz="1000" dirty="0"/>
              <a:t>蘋果日報 財經總覽	英恐退出歐盟 英鎊暴貶  </a:t>
            </a:r>
            <a:r>
              <a:rPr lang="en-US" altLang="zh-TW" sz="1000" dirty="0"/>
              <a:t>0.92197955 [</a:t>
            </a:r>
            <a:r>
              <a:rPr lang="zh-TW" altLang="en-US" sz="1000" dirty="0"/>
              <a:t>量級</a:t>
            </a:r>
            <a:r>
              <a:rPr lang="en-US" altLang="zh-TW" sz="1000" dirty="0"/>
              <a:t>, </a:t>
            </a:r>
            <a:r>
              <a:rPr lang="zh-TW" altLang="en-US" sz="1000" dirty="0"/>
              <a:t>贊成</a:t>
            </a:r>
            <a:r>
              <a:rPr lang="en-US" altLang="zh-TW" sz="1000" dirty="0"/>
              <a:t>, </a:t>
            </a:r>
            <a:r>
              <a:rPr lang="zh-TW" altLang="en-US" sz="1000" dirty="0"/>
              <a:t>風險</a:t>
            </a:r>
            <a:r>
              <a:rPr lang="en-US" altLang="zh-TW" sz="1000" dirty="0"/>
              <a:t>, </a:t>
            </a:r>
            <a:r>
              <a:rPr lang="zh-TW" altLang="en-US" sz="1000" dirty="0"/>
              <a:t>穆迪</a:t>
            </a:r>
            <a:r>
              <a:rPr lang="en-US" altLang="zh-TW" sz="1000" dirty="0"/>
              <a:t>, </a:t>
            </a:r>
            <a:r>
              <a:rPr lang="zh-TW" altLang="en-US" sz="1000" dirty="0"/>
              <a:t>關係</a:t>
            </a:r>
            <a:r>
              <a:rPr lang="en-US" altLang="zh-TW" sz="1000" dirty="0"/>
              <a:t>, </a:t>
            </a:r>
            <a:r>
              <a:rPr lang="zh-TW" altLang="en-US" sz="1000" dirty="0"/>
              <a:t>歐盟</a:t>
            </a:r>
            <a:r>
              <a:rPr lang="en-US" altLang="zh-TW" sz="1000" dirty="0"/>
              <a:t>, </a:t>
            </a:r>
            <a:r>
              <a:rPr lang="zh-TW" altLang="en-US" sz="1000" dirty="0"/>
              <a:t>公投</a:t>
            </a:r>
            <a:r>
              <a:rPr lang="en-US" altLang="zh-TW" sz="1000" dirty="0"/>
              <a:t>, </a:t>
            </a:r>
            <a:r>
              <a:rPr lang="zh-TW" altLang="en-US" sz="1000" dirty="0"/>
              <a:t>英鎊</a:t>
            </a:r>
            <a:r>
              <a:rPr lang="en-US" altLang="zh-TW" sz="1000" dirty="0"/>
              <a:t>, </a:t>
            </a:r>
            <a:r>
              <a:rPr lang="zh-TW" altLang="en-US" sz="1000" dirty="0"/>
              <a:t>發燒</a:t>
            </a:r>
            <a:r>
              <a:rPr lang="en-US" altLang="zh-TW" sz="1000" dirty="0"/>
              <a:t>, </a:t>
            </a:r>
            <a:r>
              <a:rPr lang="zh-TW" altLang="en-US" sz="1000" dirty="0"/>
              <a:t>卡麥隆</a:t>
            </a:r>
            <a:r>
              <a:rPr lang="en-US" altLang="zh-TW" sz="1000" dirty="0"/>
              <a:t>, </a:t>
            </a:r>
            <a:r>
              <a:rPr lang="zh-TW" altLang="en-US" sz="1000" dirty="0"/>
              <a:t>日圓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- 2 </a:t>
            </a:r>
            <a:r>
              <a:rPr lang="zh-TW" altLang="en-US" sz="1000" dirty="0"/>
              <a:t>中央社 財經新聞	倫敦市長倡脫歐 英鎊兌美元重貶</a:t>
            </a:r>
            <a:r>
              <a:rPr lang="en-US" altLang="zh-TW" sz="1000" dirty="0"/>
              <a:t>1.7%  0.87140095 [</a:t>
            </a:r>
            <a:r>
              <a:rPr lang="zh-TW" altLang="en-US" sz="1000" dirty="0"/>
              <a:t>歐盟</a:t>
            </a:r>
            <a:r>
              <a:rPr lang="en-US" altLang="zh-TW" sz="1000" dirty="0"/>
              <a:t>, </a:t>
            </a:r>
            <a:r>
              <a:rPr lang="zh-TW" altLang="en-US" sz="1000" dirty="0"/>
              <a:t>公投</a:t>
            </a:r>
            <a:r>
              <a:rPr lang="en-US" altLang="zh-TW" sz="1000" dirty="0"/>
              <a:t>, </a:t>
            </a:r>
            <a:r>
              <a:rPr lang="zh-TW" altLang="en-US" sz="1000" dirty="0"/>
              <a:t>英鎊</a:t>
            </a:r>
            <a:r>
              <a:rPr lang="en-US" altLang="zh-TW" sz="1000" dirty="0"/>
              <a:t>, </a:t>
            </a:r>
            <a:r>
              <a:rPr lang="zh-TW" altLang="en-US" sz="1000" dirty="0"/>
              <a:t>卡麥隆</a:t>
            </a:r>
            <a:r>
              <a:rPr lang="en-US" altLang="zh-TW" sz="1000" dirty="0"/>
              <a:t>, on, </a:t>
            </a:r>
            <a:r>
              <a:rPr lang="zh-TW" altLang="en-US" sz="1000" dirty="0"/>
              <a:t>會談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- 3 </a:t>
            </a:r>
            <a:r>
              <a:rPr lang="zh-TW" altLang="en-US" sz="1000" dirty="0"/>
              <a:t>中央社 財經新聞	英鎊兌美元重貶</a:t>
            </a:r>
            <a:r>
              <a:rPr lang="en-US" altLang="zh-TW" sz="1000" dirty="0"/>
              <a:t>2.1% </a:t>
            </a:r>
            <a:r>
              <a:rPr lang="zh-TW" altLang="en-US" sz="1000" dirty="0"/>
              <a:t>創近</a:t>
            </a:r>
            <a:r>
              <a:rPr lang="en-US" altLang="zh-TW" sz="1000" dirty="0"/>
              <a:t>7</a:t>
            </a:r>
            <a:r>
              <a:rPr lang="zh-TW" altLang="en-US" sz="1000" dirty="0"/>
              <a:t>年最大跌幅  </a:t>
            </a:r>
            <a:r>
              <a:rPr lang="en-US" altLang="zh-TW" sz="1000" dirty="0"/>
              <a:t>0.87140095 [</a:t>
            </a:r>
            <a:r>
              <a:rPr lang="zh-TW" altLang="en-US" sz="1000" dirty="0"/>
              <a:t>量級</a:t>
            </a:r>
            <a:r>
              <a:rPr lang="en-US" altLang="zh-TW" sz="1000" dirty="0"/>
              <a:t>, </a:t>
            </a:r>
            <a:r>
              <a:rPr lang="zh-TW" altLang="en-US" sz="1000" dirty="0"/>
              <a:t>歐盟</a:t>
            </a:r>
            <a:r>
              <a:rPr lang="en-US" altLang="zh-TW" sz="1000" dirty="0"/>
              <a:t>, </a:t>
            </a:r>
            <a:r>
              <a:rPr lang="zh-TW" altLang="en-US" sz="1000" dirty="0"/>
              <a:t>公投</a:t>
            </a:r>
            <a:r>
              <a:rPr lang="en-US" altLang="zh-TW" sz="1000" dirty="0"/>
              <a:t>, </a:t>
            </a:r>
            <a:r>
              <a:rPr lang="zh-TW" altLang="en-US" sz="1000" dirty="0"/>
              <a:t>英鎊</a:t>
            </a:r>
            <a:r>
              <a:rPr lang="en-US" altLang="zh-TW" sz="1000" dirty="0"/>
              <a:t>, </a:t>
            </a:r>
            <a:r>
              <a:rPr lang="zh-TW" altLang="en-US" sz="1000" dirty="0"/>
              <a:t>卡麥隆</a:t>
            </a:r>
            <a:r>
              <a:rPr lang="en-US" altLang="zh-TW" sz="1000" dirty="0"/>
              <a:t>, on, </a:t>
            </a:r>
            <a:r>
              <a:rPr lang="zh-TW" altLang="en-US" sz="1000" dirty="0"/>
              <a:t>會談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- 4 </a:t>
            </a:r>
            <a:r>
              <a:rPr lang="zh-TW" altLang="en-US" sz="1000" dirty="0"/>
              <a:t>聯合新聞網 最新報導</a:t>
            </a:r>
            <a:r>
              <a:rPr lang="en-US" altLang="zh-TW" sz="1000" dirty="0"/>
              <a:t>(</a:t>
            </a:r>
            <a:r>
              <a:rPr lang="zh-TW" altLang="en-US" sz="1000" dirty="0"/>
              <a:t>熱門推薦</a:t>
            </a:r>
            <a:r>
              <a:rPr lang="en-US" altLang="zh-TW" sz="1000" dirty="0"/>
              <a:t>)	</a:t>
            </a:r>
            <a:r>
              <a:rPr lang="zh-TW" altLang="en-US" sz="1000" dirty="0"/>
              <a:t>歐盟達成助英國「留歐」協議 英鎊上揚  </a:t>
            </a:r>
            <a:r>
              <a:rPr lang="en-US" altLang="zh-TW" sz="1000" dirty="0"/>
              <a:t>0.84818333 [</a:t>
            </a:r>
            <a:r>
              <a:rPr lang="zh-TW" altLang="en-US" sz="1000" dirty="0"/>
              <a:t>峰會</a:t>
            </a:r>
            <a:r>
              <a:rPr lang="en-US" altLang="zh-TW" sz="1000" dirty="0"/>
              <a:t>, </a:t>
            </a:r>
            <a:r>
              <a:rPr lang="zh-TW" altLang="en-US" sz="1000" dirty="0"/>
              <a:t>歐盟</a:t>
            </a:r>
            <a:r>
              <a:rPr lang="en-US" altLang="zh-TW" sz="1000" dirty="0"/>
              <a:t>, </a:t>
            </a:r>
            <a:r>
              <a:rPr lang="zh-TW" altLang="en-US" sz="1000" dirty="0"/>
              <a:t>公投</a:t>
            </a:r>
            <a:r>
              <a:rPr lang="en-US" altLang="zh-TW" sz="1000" dirty="0"/>
              <a:t>, </a:t>
            </a:r>
            <a:r>
              <a:rPr lang="zh-TW" altLang="en-US" sz="1000" dirty="0"/>
              <a:t>英鎊</a:t>
            </a:r>
            <a:r>
              <a:rPr lang="en-US" altLang="zh-TW" sz="1000" dirty="0"/>
              <a:t>, </a:t>
            </a:r>
            <a:r>
              <a:rPr lang="zh-TW" altLang="en-US" sz="1000" dirty="0"/>
              <a:t>卡麥隆</a:t>
            </a:r>
            <a:r>
              <a:rPr lang="en-US" altLang="zh-TW" sz="1000" dirty="0"/>
              <a:t>, </a:t>
            </a:r>
            <a:r>
              <a:rPr lang="zh-TW" altLang="en-US" sz="1000" dirty="0"/>
              <a:t>轉移</a:t>
            </a:r>
            <a:r>
              <a:rPr lang="en-US" altLang="zh-TW" sz="1000" dirty="0"/>
              <a:t>, </a:t>
            </a:r>
            <a:r>
              <a:rPr lang="zh-TW" altLang="en-US" sz="1000" dirty="0"/>
              <a:t>降低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- 5 </a:t>
            </a:r>
            <a:r>
              <a:rPr lang="zh-TW" altLang="en-US" sz="1000" dirty="0"/>
              <a:t>聯合新聞網 最新報導</a:t>
            </a:r>
            <a:r>
              <a:rPr lang="en-US" altLang="zh-TW" sz="1000" dirty="0"/>
              <a:t>(</a:t>
            </a:r>
            <a:r>
              <a:rPr lang="zh-TW" altLang="en-US" sz="1000" dirty="0"/>
              <a:t>熱門推薦</a:t>
            </a:r>
            <a:r>
              <a:rPr lang="en-US" altLang="zh-TW" sz="1000" dirty="0"/>
              <a:t>)	</a:t>
            </a:r>
            <a:r>
              <a:rPr lang="zh-TW" altLang="en-US" sz="1000" dirty="0"/>
              <a:t>英國脫歐公投 一次看懂  </a:t>
            </a:r>
            <a:r>
              <a:rPr lang="en-US" altLang="zh-TW" sz="1000" dirty="0"/>
              <a:t>0.8085266 [</a:t>
            </a:r>
            <a:r>
              <a:rPr lang="zh-TW" altLang="en-US" sz="1000" dirty="0"/>
              <a:t>結婚</a:t>
            </a:r>
            <a:r>
              <a:rPr lang="en-US" altLang="zh-TW" sz="1000" dirty="0"/>
              <a:t>, </a:t>
            </a:r>
            <a:r>
              <a:rPr lang="zh-TW" altLang="en-US" sz="1000" dirty="0"/>
              <a:t>兒童</a:t>
            </a:r>
            <a:r>
              <a:rPr lang="en-US" altLang="zh-TW" sz="1000" dirty="0"/>
              <a:t>, </a:t>
            </a:r>
            <a:r>
              <a:rPr lang="zh-TW" altLang="en-US" sz="1000" dirty="0"/>
              <a:t>工作</a:t>
            </a:r>
            <a:r>
              <a:rPr lang="en-US" altLang="zh-TW" sz="1000" dirty="0"/>
              <a:t>, </a:t>
            </a:r>
            <a:r>
              <a:rPr lang="zh-TW" altLang="en-US" sz="1000" dirty="0"/>
              <a:t>孩童</a:t>
            </a:r>
            <a:r>
              <a:rPr lang="en-US" altLang="zh-TW" sz="1000" dirty="0"/>
              <a:t>, </a:t>
            </a:r>
            <a:r>
              <a:rPr lang="zh-TW" altLang="en-US" sz="1000" dirty="0"/>
              <a:t>選舉</a:t>
            </a:r>
            <a:r>
              <a:rPr lang="en-US" altLang="zh-TW" sz="1000" dirty="0"/>
              <a:t>, </a:t>
            </a:r>
            <a:r>
              <a:rPr lang="zh-TW" altLang="en-US" sz="1000" dirty="0"/>
              <a:t>貿易</a:t>
            </a:r>
            <a:r>
              <a:rPr lang="en-US" altLang="zh-TW" sz="1000" dirty="0"/>
              <a:t>, </a:t>
            </a:r>
            <a:r>
              <a:rPr lang="zh-TW" altLang="en-US" sz="1000" dirty="0"/>
              <a:t>關係</a:t>
            </a:r>
            <a:r>
              <a:rPr lang="en-US" altLang="zh-TW" sz="1000" dirty="0"/>
              <a:t>, </a:t>
            </a:r>
            <a:r>
              <a:rPr lang="zh-TW" altLang="en-US" sz="1000" dirty="0"/>
              <a:t>投票</a:t>
            </a:r>
            <a:r>
              <a:rPr lang="en-US" altLang="zh-TW" sz="1000" dirty="0"/>
              <a:t>, </a:t>
            </a:r>
            <a:r>
              <a:rPr lang="zh-TW" altLang="en-US" sz="1000" dirty="0"/>
              <a:t>歧視</a:t>
            </a:r>
            <a:r>
              <a:rPr lang="en-US" altLang="zh-TW" sz="1000" dirty="0"/>
              <a:t>, </a:t>
            </a:r>
            <a:r>
              <a:rPr lang="zh-TW" altLang="en-US" sz="1000" dirty="0"/>
              <a:t>歐盟</a:t>
            </a:r>
            <a:r>
              <a:rPr lang="en-US" altLang="zh-TW" sz="1000" dirty="0"/>
              <a:t>, </a:t>
            </a:r>
            <a:r>
              <a:rPr lang="zh-TW" altLang="en-US" sz="1000" dirty="0"/>
              <a:t>公投</a:t>
            </a:r>
            <a:r>
              <a:rPr lang="en-US" altLang="zh-TW" sz="1000" dirty="0"/>
              <a:t>, </a:t>
            </a:r>
            <a:r>
              <a:rPr lang="zh-TW" altLang="en-US" sz="1000" dirty="0"/>
              <a:t>英鎊</a:t>
            </a:r>
            <a:r>
              <a:rPr lang="en-US" altLang="zh-TW" sz="1000" dirty="0"/>
              <a:t>, </a:t>
            </a:r>
            <a:r>
              <a:rPr lang="zh-TW" altLang="en-US" sz="1000" dirty="0"/>
              <a:t>步驟</a:t>
            </a:r>
            <a:r>
              <a:rPr lang="en-US" altLang="zh-TW" sz="1000" dirty="0"/>
              <a:t>, KI, </a:t>
            </a:r>
            <a:r>
              <a:rPr lang="zh-TW" altLang="en-US" sz="1000" dirty="0"/>
              <a:t>卡麥隆</a:t>
            </a:r>
            <a:r>
              <a:rPr lang="en-US" altLang="zh-TW" sz="1000" dirty="0"/>
              <a:t>, </a:t>
            </a:r>
            <a:r>
              <a:rPr lang="zh-TW" altLang="en-US" sz="1000" dirty="0"/>
              <a:t>廣告</a:t>
            </a:r>
            <a:r>
              <a:rPr lang="en-US" altLang="zh-TW" sz="1000" dirty="0"/>
              <a:t>, </a:t>
            </a:r>
            <a:r>
              <a:rPr lang="zh-TW" altLang="en-US" sz="1000" dirty="0"/>
              <a:t>議院</a:t>
            </a:r>
            <a:r>
              <a:rPr lang="en-US" altLang="zh-TW" sz="1000" dirty="0"/>
              <a:t>, </a:t>
            </a:r>
            <a:r>
              <a:rPr lang="en-US" altLang="zh-TW" sz="1000" dirty="0" err="1"/>
              <a:t>ar</a:t>
            </a:r>
            <a:r>
              <a:rPr lang="en-US" altLang="zh-TW" sz="1000" dirty="0"/>
              <a:t>, on, </a:t>
            </a:r>
            <a:r>
              <a:rPr lang="zh-TW" altLang="en-US" sz="1000" dirty="0"/>
              <a:t>控制</a:t>
            </a:r>
            <a:r>
              <a:rPr lang="en-US" altLang="zh-TW" sz="1000" dirty="0"/>
              <a:t>, in, </a:t>
            </a:r>
            <a:r>
              <a:rPr lang="zh-TW" altLang="en-US" sz="1000" dirty="0"/>
              <a:t>委員會</a:t>
            </a:r>
            <a:r>
              <a:rPr lang="en-US" altLang="zh-TW" sz="1000" dirty="0"/>
              <a:t>, </a:t>
            </a:r>
            <a:r>
              <a:rPr lang="zh-TW" altLang="en-US" sz="1000" dirty="0"/>
              <a:t>愛爾蘭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- 6 </a:t>
            </a:r>
            <a:r>
              <a:rPr lang="zh-TW" altLang="en-US" sz="1000" dirty="0"/>
              <a:t>中央社 國際新聞	英國脫歐公投 </a:t>
            </a:r>
            <a:r>
              <a:rPr lang="en-US" altLang="zh-TW" sz="1000" dirty="0"/>
              <a:t>Q&amp;A</a:t>
            </a:r>
            <a:r>
              <a:rPr lang="zh-TW" altLang="en-US" sz="1000" dirty="0"/>
              <a:t>一次看懂  </a:t>
            </a:r>
            <a:r>
              <a:rPr lang="en-US" altLang="zh-TW" sz="1000" dirty="0"/>
              <a:t>0.807901 [</a:t>
            </a:r>
            <a:r>
              <a:rPr lang="zh-TW" altLang="en-US" sz="1000" dirty="0"/>
              <a:t>結婚</a:t>
            </a:r>
            <a:r>
              <a:rPr lang="en-US" altLang="zh-TW" sz="1000" dirty="0"/>
              <a:t>, </a:t>
            </a:r>
            <a:r>
              <a:rPr lang="zh-TW" altLang="en-US" sz="1000" dirty="0"/>
              <a:t>兒童</a:t>
            </a:r>
            <a:r>
              <a:rPr lang="en-US" altLang="zh-TW" sz="1000" dirty="0"/>
              <a:t>, </a:t>
            </a:r>
            <a:r>
              <a:rPr lang="zh-TW" altLang="en-US" sz="1000" dirty="0"/>
              <a:t>工作</a:t>
            </a:r>
            <a:r>
              <a:rPr lang="en-US" altLang="zh-TW" sz="1000" dirty="0"/>
              <a:t>, </a:t>
            </a:r>
            <a:r>
              <a:rPr lang="zh-TW" altLang="en-US" sz="1000" dirty="0"/>
              <a:t>孩童</a:t>
            </a:r>
            <a:r>
              <a:rPr lang="en-US" altLang="zh-TW" sz="1000" dirty="0"/>
              <a:t>, </a:t>
            </a:r>
            <a:r>
              <a:rPr lang="zh-TW" altLang="en-US" sz="1000" dirty="0"/>
              <a:t>選舉</a:t>
            </a:r>
            <a:r>
              <a:rPr lang="en-US" altLang="zh-TW" sz="1000" dirty="0"/>
              <a:t>, </a:t>
            </a:r>
            <a:r>
              <a:rPr lang="zh-TW" altLang="en-US" sz="1000" dirty="0"/>
              <a:t>貿易</a:t>
            </a:r>
            <a:r>
              <a:rPr lang="en-US" altLang="zh-TW" sz="1000" dirty="0"/>
              <a:t>, </a:t>
            </a:r>
            <a:r>
              <a:rPr lang="zh-TW" altLang="en-US" sz="1000" dirty="0"/>
              <a:t>關係</a:t>
            </a:r>
            <a:r>
              <a:rPr lang="en-US" altLang="zh-TW" sz="1000" dirty="0"/>
              <a:t>, </a:t>
            </a:r>
            <a:r>
              <a:rPr lang="zh-TW" altLang="en-US" sz="1000" dirty="0"/>
              <a:t>投票</a:t>
            </a:r>
            <a:r>
              <a:rPr lang="en-US" altLang="zh-TW" sz="1000" dirty="0"/>
              <a:t>, </a:t>
            </a:r>
            <a:r>
              <a:rPr lang="zh-TW" altLang="en-US" sz="1000" dirty="0"/>
              <a:t>歧視</a:t>
            </a:r>
            <a:r>
              <a:rPr lang="en-US" altLang="zh-TW" sz="1000" dirty="0"/>
              <a:t>, </a:t>
            </a:r>
            <a:r>
              <a:rPr lang="zh-TW" altLang="en-US" sz="1000" dirty="0"/>
              <a:t>歐盟</a:t>
            </a:r>
            <a:r>
              <a:rPr lang="en-US" altLang="zh-TW" sz="1000" dirty="0"/>
              <a:t>, </a:t>
            </a:r>
            <a:r>
              <a:rPr lang="zh-TW" altLang="en-US" sz="1000" dirty="0"/>
              <a:t>公投</a:t>
            </a:r>
            <a:r>
              <a:rPr lang="en-US" altLang="zh-TW" sz="1000" dirty="0"/>
              <a:t>, </a:t>
            </a:r>
            <a:r>
              <a:rPr lang="zh-TW" altLang="en-US" sz="1000" dirty="0"/>
              <a:t>英鎊</a:t>
            </a:r>
            <a:r>
              <a:rPr lang="en-US" altLang="zh-TW" sz="1000" dirty="0"/>
              <a:t>, </a:t>
            </a:r>
            <a:r>
              <a:rPr lang="zh-TW" altLang="en-US" sz="1000" dirty="0"/>
              <a:t>步驟</a:t>
            </a:r>
            <a:r>
              <a:rPr lang="en-US" altLang="zh-TW" sz="1000" dirty="0"/>
              <a:t>, KI, </a:t>
            </a:r>
            <a:r>
              <a:rPr lang="zh-TW" altLang="en-US" sz="1000" dirty="0"/>
              <a:t>卡麥隆</a:t>
            </a:r>
            <a:r>
              <a:rPr lang="en-US" altLang="zh-TW" sz="1000" dirty="0"/>
              <a:t>, </a:t>
            </a:r>
            <a:r>
              <a:rPr lang="zh-TW" altLang="en-US" sz="1000" dirty="0"/>
              <a:t>廣告</a:t>
            </a:r>
            <a:r>
              <a:rPr lang="en-US" altLang="zh-TW" sz="1000" dirty="0"/>
              <a:t>, </a:t>
            </a:r>
            <a:r>
              <a:rPr lang="zh-TW" altLang="en-US" sz="1000" dirty="0"/>
              <a:t>議院</a:t>
            </a:r>
            <a:r>
              <a:rPr lang="en-US" altLang="zh-TW" sz="1000" dirty="0"/>
              <a:t>, </a:t>
            </a:r>
            <a:r>
              <a:rPr lang="en-US" altLang="zh-TW" sz="1000" dirty="0" err="1"/>
              <a:t>ar</a:t>
            </a:r>
            <a:r>
              <a:rPr lang="en-US" altLang="zh-TW" sz="1000" dirty="0"/>
              <a:t>, on, </a:t>
            </a:r>
            <a:r>
              <a:rPr lang="zh-TW" altLang="en-US" sz="1000" dirty="0"/>
              <a:t>控制</a:t>
            </a:r>
            <a:r>
              <a:rPr lang="en-US" altLang="zh-TW" sz="1000" dirty="0"/>
              <a:t>, in, </a:t>
            </a:r>
            <a:r>
              <a:rPr lang="zh-TW" altLang="en-US" sz="1000" dirty="0"/>
              <a:t>委員會</a:t>
            </a:r>
            <a:r>
              <a:rPr lang="en-US" altLang="zh-TW" sz="1000" dirty="0"/>
              <a:t>, </a:t>
            </a:r>
            <a:r>
              <a:rPr lang="zh-TW" altLang="en-US" sz="1000" dirty="0"/>
              <a:t>愛爾蘭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- 7 </a:t>
            </a:r>
            <a:r>
              <a:rPr lang="zh-TW" altLang="en-US" sz="1000" dirty="0"/>
              <a:t>聯合新聞網 全球	馬拉松談判與歐盟達協議 英國</a:t>
            </a:r>
            <a:r>
              <a:rPr lang="en-US" altLang="zh-TW" sz="1000" dirty="0"/>
              <a:t>6</a:t>
            </a:r>
            <a:r>
              <a:rPr lang="zh-TW" altLang="en-US" sz="1000" dirty="0"/>
              <a:t>月</a:t>
            </a:r>
            <a:r>
              <a:rPr lang="en-US" altLang="zh-TW" sz="1000" dirty="0"/>
              <a:t>23</a:t>
            </a:r>
            <a:r>
              <a:rPr lang="zh-TW" altLang="en-US" sz="1000" dirty="0"/>
              <a:t>日脫歐公投  </a:t>
            </a:r>
            <a:r>
              <a:rPr lang="en-US" altLang="zh-TW" sz="1000" dirty="0"/>
              <a:t>0.8045237 [</a:t>
            </a:r>
            <a:r>
              <a:rPr lang="zh-TW" altLang="en-US" sz="1000" dirty="0"/>
              <a:t>談判</a:t>
            </a:r>
            <a:r>
              <a:rPr lang="en-US" altLang="zh-TW" sz="1000" dirty="0"/>
              <a:t>, </a:t>
            </a:r>
            <a:r>
              <a:rPr lang="zh-TW" altLang="en-US" sz="1000" dirty="0"/>
              <a:t>一樣</a:t>
            </a:r>
            <a:r>
              <a:rPr lang="en-US" altLang="zh-TW" sz="1000" dirty="0"/>
              <a:t>, </a:t>
            </a:r>
            <a:r>
              <a:rPr lang="zh-TW" altLang="en-US" sz="1000" dirty="0"/>
              <a:t>兒童</a:t>
            </a:r>
            <a:r>
              <a:rPr lang="en-US" altLang="zh-TW" sz="1000" dirty="0"/>
              <a:t>, </a:t>
            </a:r>
            <a:r>
              <a:rPr lang="zh-TW" altLang="en-US" sz="1000" dirty="0"/>
              <a:t>六月</a:t>
            </a:r>
            <a:r>
              <a:rPr lang="en-US" altLang="zh-TW" sz="1000" dirty="0"/>
              <a:t>, </a:t>
            </a:r>
            <a:r>
              <a:rPr lang="zh-TW" altLang="en-US" sz="1000" dirty="0"/>
              <a:t>馬拉松</a:t>
            </a:r>
            <a:r>
              <a:rPr lang="en-US" altLang="zh-TW" sz="1000" dirty="0"/>
              <a:t>, </a:t>
            </a:r>
            <a:r>
              <a:rPr lang="zh-TW" altLang="en-US" sz="1000" dirty="0"/>
              <a:t>峰會</a:t>
            </a:r>
            <a:r>
              <a:rPr lang="en-US" altLang="zh-TW" sz="1000" dirty="0"/>
              <a:t>, </a:t>
            </a:r>
            <a:r>
              <a:rPr lang="zh-TW" altLang="en-US" sz="1000" dirty="0"/>
              <a:t>選民</a:t>
            </a:r>
            <a:r>
              <a:rPr lang="en-US" altLang="zh-TW" sz="1000" dirty="0"/>
              <a:t>, </a:t>
            </a:r>
            <a:r>
              <a:rPr lang="zh-TW" altLang="en-US" sz="1000" dirty="0"/>
              <a:t>投票</a:t>
            </a:r>
            <a:r>
              <a:rPr lang="en-US" altLang="zh-TW" sz="1000" dirty="0"/>
              <a:t>, </a:t>
            </a:r>
            <a:r>
              <a:rPr lang="zh-TW" altLang="en-US" sz="1000" dirty="0"/>
              <a:t>歐盟</a:t>
            </a:r>
            <a:r>
              <a:rPr lang="en-US" altLang="zh-TW" sz="1000" dirty="0"/>
              <a:t>, </a:t>
            </a:r>
            <a:r>
              <a:rPr lang="zh-TW" altLang="en-US" sz="1000" dirty="0"/>
              <a:t>公投</a:t>
            </a:r>
            <a:r>
              <a:rPr lang="en-US" altLang="zh-TW" sz="1000" dirty="0"/>
              <a:t>, </a:t>
            </a:r>
            <a:r>
              <a:rPr lang="zh-TW" altLang="en-US" sz="1000" dirty="0"/>
              <a:t>英鎊</a:t>
            </a:r>
            <a:r>
              <a:rPr lang="en-US" altLang="zh-TW" sz="1000" dirty="0"/>
              <a:t>, </a:t>
            </a:r>
            <a:r>
              <a:rPr lang="zh-TW" altLang="en-US" sz="1000" dirty="0"/>
              <a:t>義大利</a:t>
            </a:r>
            <a:r>
              <a:rPr lang="en-US" altLang="zh-TW" sz="1000" dirty="0"/>
              <a:t>, </a:t>
            </a:r>
            <a:r>
              <a:rPr lang="zh-TW" altLang="en-US" sz="1000" dirty="0"/>
              <a:t>卡麥隆</a:t>
            </a:r>
            <a:r>
              <a:rPr lang="en-US" altLang="zh-TW" sz="1000" dirty="0"/>
              <a:t>, </a:t>
            </a:r>
            <a:r>
              <a:rPr lang="zh-TW" altLang="en-US" sz="1000" dirty="0"/>
              <a:t>孩子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, </a:t>
            </a:r>
            <a:r>
              <a:rPr lang="zh-TW" altLang="en-US" sz="1000" dirty="0"/>
              <a:t>降低</a:t>
            </a:r>
            <a:r>
              <a:rPr lang="en-US" altLang="zh-TW" sz="1000" dirty="0"/>
              <a:t>, </a:t>
            </a:r>
            <a:r>
              <a:rPr lang="zh-TW" altLang="en-US" sz="1000" dirty="0"/>
              <a:t>決議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</a:t>
            </a:r>
            <a:r>
              <a:rPr lang="en-US" altLang="zh-TW" sz="1000" dirty="0" err="1"/>
              <a:t>knn</a:t>
            </a:r>
            <a:r>
              <a:rPr lang="en-US" altLang="zh-TW" sz="1000" dirty="0"/>
              <a:t> result : </a:t>
            </a:r>
            <a:r>
              <a:rPr lang="zh-TW" altLang="en-US" sz="1000" dirty="0"/>
              <a:t>財經</a:t>
            </a:r>
          </a:p>
          <a:p>
            <a:pPr marL="0" indent="0">
              <a:buNone/>
            </a:pPr>
            <a:r>
              <a:rPr lang="zh-TW" altLang="en-US" sz="1000" dirty="0"/>
              <a:t>    </a:t>
            </a:r>
            <a:r>
              <a:rPr lang="en-US" altLang="zh-TW" sz="1000" dirty="0"/>
              <a:t>naive </a:t>
            </a:r>
            <a:r>
              <a:rPr lang="en-US" altLang="zh-TW" sz="1000" dirty="0" err="1"/>
              <a:t>bayes</a:t>
            </a:r>
            <a:r>
              <a:rPr lang="en-US" altLang="zh-TW" sz="1000" dirty="0"/>
              <a:t> result : </a:t>
            </a:r>
            <a:r>
              <a:rPr lang="zh-TW" altLang="en-US" sz="1000" dirty="0"/>
              <a:t>財經</a:t>
            </a:r>
          </a:p>
          <a:p>
            <a:pPr marL="0" indent="0">
              <a:buNone/>
            </a:pPr>
            <a:r>
              <a:rPr lang="zh-TW" altLang="en-US" sz="1000" dirty="0"/>
              <a:t>    </a:t>
            </a:r>
            <a:r>
              <a:rPr lang="en-US" altLang="zh-TW" sz="1000" dirty="0"/>
              <a:t>summary from #1 doc</a:t>
            </a:r>
          </a:p>
          <a:p>
            <a:pPr marL="0" indent="0">
              <a:buNone/>
            </a:pPr>
            <a:r>
              <a:rPr lang="en-US" altLang="zh-TW" sz="1000" dirty="0"/>
              <a:t>    - 1 </a:t>
            </a:r>
            <a:r>
              <a:rPr lang="zh-TW" altLang="en-US" sz="1000" dirty="0"/>
              <a:t>卡麥隆次日表示，他將力爭英國留在歐盟，並宣布訂於</a:t>
            </a:r>
            <a:r>
              <a:rPr lang="en-US" altLang="zh-TW" sz="1000" dirty="0"/>
              <a:t>6</a:t>
            </a:r>
            <a:r>
              <a:rPr lang="zh-TW" altLang="en-US" sz="1000" dirty="0"/>
              <a:t>月</a:t>
            </a:r>
            <a:r>
              <a:rPr lang="en-US" altLang="zh-TW" sz="1000" dirty="0"/>
              <a:t>23</a:t>
            </a:r>
            <a:r>
              <a:rPr lang="zh-TW" altLang="en-US" sz="1000" dirty="0"/>
              <a:t>日就是否脫歐舉行公投 </a:t>
            </a:r>
            <a:r>
              <a:rPr lang="en-US" altLang="zh-TW" sz="1000" dirty="0"/>
              <a:t>0.07692308</a:t>
            </a:r>
          </a:p>
          <a:p>
            <a:pPr marL="0" indent="0">
              <a:buNone/>
            </a:pPr>
            <a:r>
              <a:rPr lang="en-US" altLang="zh-TW" sz="1000" dirty="0"/>
              <a:t>    - 2 </a:t>
            </a:r>
            <a:r>
              <a:rPr lang="zh-TW" altLang="en-US" sz="1000" dirty="0"/>
              <a:t>英鎊對其他</a:t>
            </a:r>
            <a:r>
              <a:rPr lang="en-US" altLang="zh-TW" sz="1000" dirty="0"/>
              <a:t>16</a:t>
            </a:r>
            <a:r>
              <a:rPr lang="zh-TW" altLang="en-US" sz="1000" dirty="0"/>
              <a:t>種主要貨幣全都貶值，幅度至少</a:t>
            </a:r>
            <a:r>
              <a:rPr lang="en-US" altLang="zh-TW" sz="1000" dirty="0"/>
              <a:t>1.2%</a:t>
            </a:r>
            <a:r>
              <a:rPr lang="zh-TW" altLang="en-US" sz="1000" dirty="0"/>
              <a:t>，扭轉上週五的漲勢，當天英國首相卡麥隆（</a:t>
            </a:r>
            <a:r>
              <a:rPr lang="en-US" altLang="zh-TW" sz="1000" dirty="0"/>
              <a:t>David Cameron</a:t>
            </a:r>
            <a:r>
              <a:rPr lang="zh-TW" altLang="en-US" sz="1000" dirty="0"/>
              <a:t>）在布魯塞爾與歐盟領袖會談，就英國在歐盟享有特殊地位的條款達成協議 </a:t>
            </a:r>
            <a:r>
              <a:rPr lang="en-US" altLang="zh-TW" sz="1000" dirty="0"/>
              <a:t>0.06521739</a:t>
            </a:r>
          </a:p>
          <a:p>
            <a:pPr marL="0" indent="0">
              <a:buNone/>
            </a:pPr>
            <a:r>
              <a:rPr lang="en-US" altLang="zh-TW" sz="1000" dirty="0"/>
              <a:t>    - 3 </a:t>
            </a:r>
            <a:r>
              <a:rPr lang="en-US" altLang="zh-TW" sz="1000" dirty="0" err="1"/>
              <a:t>oris</a:t>
            </a:r>
            <a:r>
              <a:rPr lang="en-US" altLang="zh-TW" sz="1000" dirty="0"/>
              <a:t> Johnson</a:t>
            </a:r>
            <a:r>
              <a:rPr lang="zh-TW" altLang="en-US" sz="1000" dirty="0"/>
              <a:t>）昨天出面唱反調，與卡麥隆打對台，表示將支持「英國脫歐」，英鎊對美元與歐元匯率因而出現</a:t>
            </a:r>
            <a:r>
              <a:rPr lang="en-US" altLang="zh-TW" sz="1000" dirty="0"/>
              <a:t>2011</a:t>
            </a:r>
            <a:r>
              <a:rPr lang="zh-TW" altLang="en-US" sz="1000" dirty="0"/>
              <a:t>年以來最大波動幅度 </a:t>
            </a:r>
            <a:r>
              <a:rPr lang="en-US" altLang="zh-TW" sz="1000" dirty="0"/>
              <a:t>0.04347826</a:t>
            </a:r>
            <a:endParaRPr lang="zh-TW" altLang="en-US" sz="1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853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Output examples </a:t>
            </a:r>
            <a:r>
              <a:rPr lang="en-US" altLang="zh-TW" dirty="0" smtClean="0"/>
              <a:t>2/2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045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1000" dirty="0"/>
              <a:t> </a:t>
            </a:r>
            <a:r>
              <a:rPr lang="en-US" altLang="zh-TW" sz="1000" dirty="0"/>
              <a:t>query: 1457438241681_N01 </a:t>
            </a:r>
            <a:r>
              <a:rPr lang="zh-TW" altLang="en-US" sz="1000" dirty="0"/>
              <a:t>中央社 政治新聞 蔡英文訪宋楚瑜 橘營：無涉政黨合作 </a:t>
            </a:r>
            <a:r>
              <a:rPr lang="en-US" altLang="zh-TW" sz="1000" dirty="0"/>
              <a:t>[</a:t>
            </a:r>
            <a:r>
              <a:rPr lang="zh-TW" altLang="en-US" sz="1000" dirty="0"/>
              <a:t>選舉</a:t>
            </a:r>
            <a:r>
              <a:rPr lang="en-US" altLang="zh-TW" sz="1000" dirty="0"/>
              <a:t>, </a:t>
            </a:r>
            <a:r>
              <a:rPr lang="zh-TW" altLang="en-US" sz="1000" dirty="0"/>
              <a:t>宋楚瑜</a:t>
            </a:r>
            <a:r>
              <a:rPr lang="en-US" altLang="zh-TW" sz="1000" dirty="0"/>
              <a:t>, </a:t>
            </a:r>
            <a:r>
              <a:rPr lang="zh-TW" altLang="en-US" sz="1000" dirty="0"/>
              <a:t>色彩</a:t>
            </a:r>
            <a:r>
              <a:rPr lang="en-US" altLang="zh-TW" sz="1000" dirty="0"/>
              <a:t>, </a:t>
            </a:r>
            <a:r>
              <a:rPr lang="zh-TW" altLang="en-US" sz="1000" dirty="0"/>
              <a:t>酒店</a:t>
            </a:r>
            <a:r>
              <a:rPr lang="en-US" altLang="zh-TW" sz="1000" dirty="0"/>
              <a:t>, </a:t>
            </a:r>
            <a:r>
              <a:rPr lang="zh-TW" altLang="en-US" sz="1000" dirty="0"/>
              <a:t>蔡英文</a:t>
            </a:r>
            <a:r>
              <a:rPr lang="en-US" altLang="zh-TW" sz="1000" dirty="0"/>
              <a:t>, </a:t>
            </a:r>
            <a:r>
              <a:rPr lang="zh-TW" altLang="en-US" sz="1000" dirty="0"/>
              <a:t>情人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, </a:t>
            </a:r>
            <a:r>
              <a:rPr lang="zh-TW" altLang="en-US" sz="1000" dirty="0"/>
              <a:t>展現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similar results</a:t>
            </a:r>
          </a:p>
          <a:p>
            <a:pPr marL="0" indent="0">
              <a:buNone/>
            </a:pPr>
            <a:r>
              <a:rPr lang="en-US" altLang="zh-TW" sz="1000" dirty="0"/>
              <a:t>    - 1 </a:t>
            </a:r>
            <a:r>
              <a:rPr lang="zh-TW" altLang="en-US" sz="1000" dirty="0"/>
              <a:t>中央社 政治新聞	蔡英文訪宋楚瑜 橘營：無涉政黨合作  </a:t>
            </a:r>
            <a:r>
              <a:rPr lang="en-US" altLang="zh-TW" sz="1000" dirty="0"/>
              <a:t>0.8884949 [</a:t>
            </a:r>
            <a:r>
              <a:rPr lang="zh-TW" altLang="en-US" sz="1000" dirty="0"/>
              <a:t>選舉</a:t>
            </a:r>
            <a:r>
              <a:rPr lang="en-US" altLang="zh-TW" sz="1000" dirty="0"/>
              <a:t>, </a:t>
            </a:r>
            <a:r>
              <a:rPr lang="zh-TW" altLang="en-US" sz="1000" dirty="0"/>
              <a:t>宋楚瑜</a:t>
            </a:r>
            <a:r>
              <a:rPr lang="en-US" altLang="zh-TW" sz="1000" dirty="0"/>
              <a:t>, </a:t>
            </a:r>
            <a:r>
              <a:rPr lang="zh-TW" altLang="en-US" sz="1000" dirty="0"/>
              <a:t>色彩</a:t>
            </a:r>
            <a:r>
              <a:rPr lang="en-US" altLang="zh-TW" sz="1000" dirty="0"/>
              <a:t>, </a:t>
            </a:r>
            <a:r>
              <a:rPr lang="zh-TW" altLang="en-US" sz="1000" dirty="0"/>
              <a:t>酒店</a:t>
            </a:r>
            <a:r>
              <a:rPr lang="en-US" altLang="zh-TW" sz="1000" dirty="0"/>
              <a:t>, </a:t>
            </a:r>
            <a:r>
              <a:rPr lang="zh-TW" altLang="en-US" sz="1000" dirty="0"/>
              <a:t>蔡英文</a:t>
            </a:r>
            <a:r>
              <a:rPr lang="en-US" altLang="zh-TW" sz="1000" dirty="0"/>
              <a:t>, </a:t>
            </a:r>
            <a:r>
              <a:rPr lang="zh-TW" altLang="en-US" sz="1000" dirty="0"/>
              <a:t>情人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, </a:t>
            </a:r>
            <a:r>
              <a:rPr lang="zh-TW" altLang="en-US" sz="1000" dirty="0"/>
              <a:t>展現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- 2 </a:t>
            </a:r>
            <a:r>
              <a:rPr lang="zh-TW" altLang="en-US" sz="1000" dirty="0"/>
              <a:t>中央社 政治新聞	請益之旅 蔡英文談搭建政黨互動平台</a:t>
            </a:r>
            <a:r>
              <a:rPr lang="en-US" altLang="zh-TW" sz="1000" dirty="0"/>
              <a:t>[</a:t>
            </a:r>
            <a:r>
              <a:rPr lang="zh-TW" altLang="en-US" sz="1000" dirty="0"/>
              <a:t>影</a:t>
            </a:r>
            <a:r>
              <a:rPr lang="en-US" altLang="zh-TW" sz="1000" dirty="0"/>
              <a:t>]  0.82675487 [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選舉</a:t>
            </a:r>
            <a:r>
              <a:rPr lang="en-US" altLang="zh-TW" sz="1000" dirty="0"/>
              <a:t>, </a:t>
            </a:r>
            <a:r>
              <a:rPr lang="zh-TW" altLang="en-US" sz="1000" dirty="0"/>
              <a:t>台灣</a:t>
            </a:r>
            <a:r>
              <a:rPr lang="en-US" altLang="zh-TW" sz="1000" dirty="0"/>
              <a:t>, </a:t>
            </a:r>
            <a:r>
              <a:rPr lang="zh-TW" altLang="en-US" sz="1000" dirty="0"/>
              <a:t>宋楚瑜</a:t>
            </a:r>
            <a:r>
              <a:rPr lang="en-US" altLang="zh-TW" sz="1000" dirty="0"/>
              <a:t>, </a:t>
            </a:r>
            <a:r>
              <a:rPr lang="zh-TW" altLang="en-US" sz="1000" dirty="0"/>
              <a:t>民進黨</a:t>
            </a:r>
            <a:r>
              <a:rPr lang="en-US" altLang="zh-TW" sz="1000" dirty="0"/>
              <a:t>, </a:t>
            </a:r>
            <a:r>
              <a:rPr lang="zh-TW" altLang="en-US" sz="1000" dirty="0"/>
              <a:t>酒店</a:t>
            </a:r>
            <a:r>
              <a:rPr lang="en-US" altLang="zh-TW" sz="1000" dirty="0"/>
              <a:t>, </a:t>
            </a:r>
            <a:r>
              <a:rPr lang="zh-TW" altLang="en-US" sz="1000" dirty="0"/>
              <a:t>蔡英文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- 3 </a:t>
            </a:r>
            <a:r>
              <a:rPr lang="zh-TW" altLang="en-US" sz="1000" dirty="0"/>
              <a:t>中央社 政治新聞	蔡宋會登場 蔡英文讚宋楚瑜歷練豐富</a:t>
            </a:r>
            <a:r>
              <a:rPr lang="en-US" altLang="zh-TW" sz="1000" dirty="0"/>
              <a:t>[</a:t>
            </a:r>
            <a:r>
              <a:rPr lang="zh-TW" altLang="en-US" sz="1000" dirty="0"/>
              <a:t>影</a:t>
            </a:r>
            <a:r>
              <a:rPr lang="en-US" altLang="zh-TW" sz="1000" dirty="0"/>
              <a:t>]  0.82246464 [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宋楚瑜</a:t>
            </a:r>
            <a:r>
              <a:rPr lang="en-US" altLang="zh-TW" sz="1000" dirty="0"/>
              <a:t>, </a:t>
            </a:r>
            <a:r>
              <a:rPr lang="zh-TW" altLang="en-US" sz="1000" dirty="0"/>
              <a:t>民進黨</a:t>
            </a:r>
            <a:r>
              <a:rPr lang="en-US" altLang="zh-TW" sz="1000" dirty="0"/>
              <a:t>, </a:t>
            </a:r>
            <a:r>
              <a:rPr lang="zh-TW" altLang="en-US" sz="1000" dirty="0"/>
              <a:t>酒店</a:t>
            </a:r>
            <a:r>
              <a:rPr lang="en-US" altLang="zh-TW" sz="1000" dirty="0"/>
              <a:t>, </a:t>
            </a:r>
            <a:r>
              <a:rPr lang="zh-TW" altLang="en-US" sz="1000" dirty="0"/>
              <a:t>蔡英文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- 4 </a:t>
            </a:r>
            <a:r>
              <a:rPr lang="zh-TW" altLang="en-US" sz="1000" dirty="0"/>
              <a:t>中央社 政治新聞	蔡宋會未談人事 宋楚瑜盼勿用人窄化  </a:t>
            </a:r>
            <a:r>
              <a:rPr lang="en-US" altLang="zh-TW" sz="1000" dirty="0"/>
              <a:t>0.82238835 [</a:t>
            </a:r>
            <a:r>
              <a:rPr lang="zh-TW" altLang="en-US" sz="1000" dirty="0"/>
              <a:t>溝通</a:t>
            </a:r>
            <a:r>
              <a:rPr lang="en-US" altLang="zh-TW" sz="1000" dirty="0"/>
              <a:t>, </a:t>
            </a:r>
            <a:r>
              <a:rPr lang="zh-TW" altLang="en-US" sz="1000" dirty="0"/>
              <a:t>橘子</a:t>
            </a:r>
            <a:r>
              <a:rPr lang="en-US" altLang="zh-TW" sz="1000" dirty="0"/>
              <a:t>, </a:t>
            </a:r>
            <a:r>
              <a:rPr lang="zh-TW" altLang="en-US" sz="1000" dirty="0"/>
              <a:t>台灣</a:t>
            </a:r>
            <a:r>
              <a:rPr lang="en-US" altLang="zh-TW" sz="1000" dirty="0"/>
              <a:t>, </a:t>
            </a:r>
            <a:r>
              <a:rPr lang="zh-TW" altLang="en-US" sz="1000" dirty="0"/>
              <a:t>宋楚瑜</a:t>
            </a:r>
            <a:r>
              <a:rPr lang="en-US" altLang="zh-TW" sz="1000" dirty="0"/>
              <a:t>, </a:t>
            </a:r>
            <a:r>
              <a:rPr lang="zh-TW" altLang="en-US" sz="1000" dirty="0"/>
              <a:t>民進黨</a:t>
            </a:r>
            <a:r>
              <a:rPr lang="en-US" altLang="zh-TW" sz="1000" dirty="0"/>
              <a:t>, </a:t>
            </a:r>
            <a:r>
              <a:rPr lang="zh-TW" altLang="en-US" sz="1000" dirty="0"/>
              <a:t>酒店</a:t>
            </a:r>
            <a:r>
              <a:rPr lang="en-US" altLang="zh-TW" sz="1000" dirty="0"/>
              <a:t>, </a:t>
            </a:r>
            <a:r>
              <a:rPr lang="zh-TW" altLang="en-US" sz="1000" dirty="0"/>
              <a:t>蔡英文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- 5 </a:t>
            </a:r>
            <a:r>
              <a:rPr lang="zh-TW" altLang="en-US" sz="1000" dirty="0"/>
              <a:t>中央社 政治新聞	蔡英文請益之旅啟動 首站會宋楚瑜  </a:t>
            </a:r>
            <a:r>
              <a:rPr lang="en-US" altLang="zh-TW" sz="1000" dirty="0"/>
              <a:t>0.8211089 [</a:t>
            </a:r>
            <a:r>
              <a:rPr lang="zh-TW" altLang="en-US" sz="1000" dirty="0"/>
              <a:t>心情</a:t>
            </a:r>
            <a:r>
              <a:rPr lang="en-US" altLang="zh-TW" sz="1000" dirty="0"/>
              <a:t>, </a:t>
            </a:r>
            <a:r>
              <a:rPr lang="zh-TW" altLang="en-US" sz="1000" dirty="0"/>
              <a:t>宋楚瑜</a:t>
            </a:r>
            <a:r>
              <a:rPr lang="en-US" altLang="zh-TW" sz="1000" dirty="0"/>
              <a:t>, </a:t>
            </a:r>
            <a:r>
              <a:rPr lang="zh-TW" altLang="en-US" sz="1000" dirty="0"/>
              <a:t>民進黨</a:t>
            </a:r>
            <a:r>
              <a:rPr lang="en-US" altLang="zh-TW" sz="1000" dirty="0"/>
              <a:t>, </a:t>
            </a:r>
            <a:r>
              <a:rPr lang="zh-TW" altLang="en-US" sz="1000" dirty="0"/>
              <a:t>酒店</a:t>
            </a:r>
            <a:r>
              <a:rPr lang="en-US" altLang="zh-TW" sz="1000" dirty="0"/>
              <a:t>, </a:t>
            </a:r>
            <a:r>
              <a:rPr lang="zh-TW" altLang="en-US" sz="1000" dirty="0"/>
              <a:t>蔡英文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- 6 </a:t>
            </a:r>
            <a:r>
              <a:rPr lang="zh-TW" altLang="en-US" sz="1000" dirty="0"/>
              <a:t>中央社 政治新聞	蔡宋會 宋楚瑜：中華民國是最大公約數  </a:t>
            </a:r>
            <a:r>
              <a:rPr lang="en-US" altLang="zh-TW" sz="1000" dirty="0"/>
              <a:t>0.82029134 [</a:t>
            </a:r>
            <a:r>
              <a:rPr lang="zh-TW" altLang="en-US" sz="1000" dirty="0"/>
              <a:t>宋楚瑜</a:t>
            </a:r>
            <a:r>
              <a:rPr lang="en-US" altLang="zh-TW" sz="1000" dirty="0"/>
              <a:t>, </a:t>
            </a:r>
            <a:r>
              <a:rPr lang="zh-TW" altLang="en-US" sz="1000" dirty="0"/>
              <a:t>民進黨</a:t>
            </a:r>
            <a:r>
              <a:rPr lang="en-US" altLang="zh-TW" sz="1000" dirty="0"/>
              <a:t>, </a:t>
            </a:r>
            <a:r>
              <a:rPr lang="zh-TW" altLang="en-US" sz="1000" dirty="0"/>
              <a:t>酒店</a:t>
            </a:r>
            <a:r>
              <a:rPr lang="en-US" altLang="zh-TW" sz="1000" dirty="0"/>
              <a:t>, </a:t>
            </a:r>
            <a:r>
              <a:rPr lang="zh-TW" altLang="en-US" sz="1000" dirty="0"/>
              <a:t>蔡英文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- 7 </a:t>
            </a:r>
            <a:r>
              <a:rPr lang="zh-TW" altLang="en-US" sz="1000" dirty="0"/>
              <a:t>聯合新聞網 最新報導</a:t>
            </a:r>
            <a:r>
              <a:rPr lang="en-US" altLang="zh-TW" sz="1000" dirty="0"/>
              <a:t>(</a:t>
            </a:r>
            <a:r>
              <a:rPr lang="zh-TW" altLang="en-US" sz="1000" dirty="0"/>
              <a:t>熱門推薦</a:t>
            </a:r>
            <a:r>
              <a:rPr lang="en-US" altLang="zh-TW" sz="1000" dirty="0"/>
              <a:t>)	</a:t>
            </a:r>
            <a:r>
              <a:rPr lang="zh-TW" altLang="en-US" sz="1000" dirty="0"/>
              <a:t>蔡宋會談兩岸 蔡英文：務實處理、</a:t>
            </a:r>
            <a:r>
              <a:rPr lang="en-US" altLang="zh-TW" sz="1000" dirty="0"/>
              <a:t>?</a:t>
            </a:r>
            <a:r>
              <a:rPr lang="zh-TW" altLang="en-US" sz="1000" dirty="0"/>
              <a:t>凝聚共識  </a:t>
            </a:r>
            <a:r>
              <a:rPr lang="en-US" altLang="zh-TW" sz="1000" dirty="0"/>
              <a:t>0.8193416 [</a:t>
            </a:r>
            <a:r>
              <a:rPr lang="zh-TW" altLang="en-US" sz="1000" dirty="0"/>
              <a:t>台灣</a:t>
            </a:r>
            <a:r>
              <a:rPr lang="en-US" altLang="zh-TW" sz="1000" dirty="0"/>
              <a:t>, </a:t>
            </a:r>
            <a:r>
              <a:rPr lang="zh-TW" altLang="en-US" sz="1000" dirty="0"/>
              <a:t>才能</a:t>
            </a:r>
            <a:r>
              <a:rPr lang="en-US" altLang="zh-TW" sz="1000" dirty="0"/>
              <a:t>, </a:t>
            </a:r>
            <a:r>
              <a:rPr lang="zh-TW" altLang="en-US" sz="1000" dirty="0"/>
              <a:t>關係</a:t>
            </a:r>
            <a:r>
              <a:rPr lang="en-US" altLang="zh-TW" sz="1000" dirty="0"/>
              <a:t>, </a:t>
            </a:r>
            <a:r>
              <a:rPr lang="zh-TW" altLang="en-US" sz="1000" dirty="0"/>
              <a:t>宋楚瑜</a:t>
            </a:r>
            <a:r>
              <a:rPr lang="en-US" altLang="zh-TW" sz="1000" dirty="0"/>
              <a:t>, </a:t>
            </a:r>
            <a:r>
              <a:rPr lang="zh-TW" altLang="en-US" sz="1000" dirty="0"/>
              <a:t>蔡英文</a:t>
            </a:r>
            <a:r>
              <a:rPr lang="en-US" altLang="zh-TW" sz="1000" dirty="0"/>
              <a:t>, </a:t>
            </a:r>
            <a:r>
              <a:rPr lang="zh-TW" altLang="en-US" sz="1000" dirty="0"/>
              <a:t>會談</a:t>
            </a:r>
            <a:r>
              <a:rPr lang="en-US" altLang="zh-TW" sz="1000" dirty="0"/>
              <a:t>]</a:t>
            </a:r>
          </a:p>
          <a:p>
            <a:pPr marL="0" indent="0">
              <a:buNone/>
            </a:pPr>
            <a:r>
              <a:rPr lang="en-US" altLang="zh-TW" sz="1000" dirty="0"/>
              <a:t>    </a:t>
            </a:r>
            <a:r>
              <a:rPr lang="en-US" altLang="zh-TW" sz="1000" dirty="0" err="1"/>
              <a:t>knn</a:t>
            </a:r>
            <a:r>
              <a:rPr lang="en-US" altLang="zh-TW" sz="1000" dirty="0"/>
              <a:t> result : </a:t>
            </a:r>
            <a:r>
              <a:rPr lang="zh-TW" altLang="en-US" sz="1000" dirty="0"/>
              <a:t>政治</a:t>
            </a:r>
          </a:p>
          <a:p>
            <a:pPr marL="0" indent="0">
              <a:buNone/>
            </a:pPr>
            <a:r>
              <a:rPr lang="zh-TW" altLang="en-US" sz="1000" dirty="0"/>
              <a:t>    </a:t>
            </a:r>
            <a:r>
              <a:rPr lang="en-US" altLang="zh-TW" sz="1000" dirty="0"/>
              <a:t>naive </a:t>
            </a:r>
            <a:r>
              <a:rPr lang="en-US" altLang="zh-TW" sz="1000" dirty="0" err="1"/>
              <a:t>bayes</a:t>
            </a:r>
            <a:r>
              <a:rPr lang="en-US" altLang="zh-TW" sz="1000" dirty="0"/>
              <a:t> result : </a:t>
            </a:r>
            <a:r>
              <a:rPr lang="zh-TW" altLang="en-US" sz="1000" dirty="0"/>
              <a:t>政治</a:t>
            </a:r>
          </a:p>
          <a:p>
            <a:pPr marL="0" indent="0">
              <a:buNone/>
            </a:pPr>
            <a:r>
              <a:rPr lang="zh-TW" altLang="en-US" sz="1000" dirty="0"/>
              <a:t>    </a:t>
            </a:r>
            <a:r>
              <a:rPr lang="en-US" altLang="zh-TW" sz="1000" dirty="0"/>
              <a:t>summary from #1 doc</a:t>
            </a:r>
          </a:p>
          <a:p>
            <a:pPr marL="0" indent="0">
              <a:buNone/>
            </a:pPr>
            <a:r>
              <a:rPr lang="en-US" altLang="zh-TW" sz="1000" dirty="0"/>
              <a:t>    - 1 </a:t>
            </a:r>
            <a:r>
              <a:rPr lang="zh-TW" altLang="en-US" sz="1000" dirty="0"/>
              <a:t>蔡英文與宋楚瑜致詞結束，隨即閉門會談 </a:t>
            </a:r>
            <a:r>
              <a:rPr lang="en-US" altLang="zh-TW" sz="1000" dirty="0"/>
              <a:t>0.15789473</a:t>
            </a:r>
          </a:p>
          <a:p>
            <a:pPr marL="0" indent="0">
              <a:buNone/>
            </a:pPr>
            <a:r>
              <a:rPr lang="en-US" altLang="zh-TW" sz="1000" dirty="0"/>
              <a:t>    - 2 </a:t>
            </a:r>
            <a:r>
              <a:rPr lang="zh-TW" altLang="en-US" sz="1000" dirty="0"/>
              <a:t>蔡英文今天啟動請益之旅拜會宋楚瑜 </a:t>
            </a:r>
            <a:r>
              <a:rPr lang="en-US" altLang="zh-TW" sz="1000" dirty="0"/>
              <a:t>0.11764706</a:t>
            </a:r>
          </a:p>
          <a:p>
            <a:pPr marL="0" indent="0">
              <a:buNone/>
            </a:pPr>
            <a:r>
              <a:rPr lang="en-US" altLang="zh-TW" sz="1000" dirty="0"/>
              <a:t>    - 3 </a:t>
            </a:r>
            <a:r>
              <a:rPr lang="zh-TW" altLang="en-US" sz="1000" dirty="0"/>
              <a:t>今天陪同蔡英文出席的有蔡英文競選總幹事林錫耀、民進黨副秘書長洪耀福、劉建忻 </a:t>
            </a:r>
            <a:r>
              <a:rPr lang="en-US" altLang="zh-TW" sz="1000" dirty="0"/>
              <a:t>0.078947365</a:t>
            </a:r>
            <a:endParaRPr lang="zh-TW" altLang="en-US" sz="1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656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4748</TotalTime>
  <Words>483</Words>
  <Application>Microsoft Office PowerPoint</Application>
  <PresentationFormat>如螢幕大小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Arial Unicode MS</vt:lpstr>
      <vt:lpstr>Lucida Sans</vt:lpstr>
      <vt:lpstr>ＭＳ Ｐゴシック</vt:lpstr>
      <vt:lpstr>微軟正黑體</vt:lpstr>
      <vt:lpstr>Calibri</vt:lpstr>
      <vt:lpstr>Times New Roman</vt:lpstr>
      <vt:lpstr>2_Office Theme</vt:lpstr>
      <vt:lpstr>Homework 2 : VSM and Summary</vt:lpstr>
      <vt:lpstr>Requirements</vt:lpstr>
      <vt:lpstr>Detailed requirements (1)</vt:lpstr>
      <vt:lpstr>Detailed requirements (2)</vt:lpstr>
      <vt:lpstr>Detailed requirements (3)</vt:lpstr>
      <vt:lpstr>Detailed requirements (4)</vt:lpstr>
      <vt:lpstr>Query examples</vt:lpstr>
      <vt:lpstr>Output examples 1/2</vt:lpstr>
      <vt:lpstr>Output examples 2/2</vt:lpstr>
      <vt:lpstr>Summarization (1)</vt:lpstr>
      <vt:lpstr>Summarization (2)</vt:lpstr>
      <vt:lpstr>Summarization (3)</vt:lpstr>
      <vt:lpstr>Deliverables (1)</vt:lpstr>
      <vt:lpstr>Deliverables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</dc:creator>
  <cp:lastModifiedBy>Willie Yang (楊立偉)</cp:lastModifiedBy>
  <cp:revision>1334</cp:revision>
  <cp:lastPrinted>2009-09-22T15:48:09Z</cp:lastPrinted>
  <dcterms:created xsi:type="dcterms:W3CDTF">2009-09-21T23:46:17Z</dcterms:created>
  <dcterms:modified xsi:type="dcterms:W3CDTF">2016-04-19T05:44:26Z</dcterms:modified>
</cp:coreProperties>
</file>