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46"/>
  </p:notesMasterIdLst>
  <p:handoutMasterIdLst>
    <p:handoutMasterId r:id="rId47"/>
  </p:handoutMasterIdLst>
  <p:sldIdLst>
    <p:sldId id="1135" r:id="rId2"/>
    <p:sldId id="1275" r:id="rId3"/>
    <p:sldId id="1276" r:id="rId4"/>
    <p:sldId id="1280" r:id="rId5"/>
    <p:sldId id="1279" r:id="rId6"/>
    <p:sldId id="1273" r:id="rId7"/>
    <p:sldId id="1192" r:id="rId8"/>
    <p:sldId id="1194" r:id="rId9"/>
    <p:sldId id="1281" r:id="rId10"/>
    <p:sldId id="1195" r:id="rId11"/>
    <p:sldId id="1196" r:id="rId12"/>
    <p:sldId id="1197" r:id="rId13"/>
    <p:sldId id="1198" r:id="rId14"/>
    <p:sldId id="1199" r:id="rId15"/>
    <p:sldId id="1200" r:id="rId16"/>
    <p:sldId id="1201" r:id="rId17"/>
    <p:sldId id="1202" r:id="rId18"/>
    <p:sldId id="1203" r:id="rId19"/>
    <p:sldId id="1204" r:id="rId20"/>
    <p:sldId id="1205" r:id="rId21"/>
    <p:sldId id="1207" r:id="rId22"/>
    <p:sldId id="1208" r:id="rId23"/>
    <p:sldId id="1209" r:id="rId24"/>
    <p:sldId id="1211" r:id="rId25"/>
    <p:sldId id="1258" r:id="rId26"/>
    <p:sldId id="1259" r:id="rId27"/>
    <p:sldId id="1282" r:id="rId28"/>
    <p:sldId id="1284" r:id="rId29"/>
    <p:sldId id="1283" r:id="rId30"/>
    <p:sldId id="1285" r:id="rId31"/>
    <p:sldId id="1260" r:id="rId32"/>
    <p:sldId id="1261" r:id="rId33"/>
    <p:sldId id="1286" r:id="rId34"/>
    <p:sldId id="1287" r:id="rId35"/>
    <p:sldId id="1289" r:id="rId36"/>
    <p:sldId id="1290" r:id="rId37"/>
    <p:sldId id="1293" r:id="rId38"/>
    <p:sldId id="1292" r:id="rId39"/>
    <p:sldId id="1299" r:id="rId40"/>
    <p:sldId id="1296" r:id="rId41"/>
    <p:sldId id="1300" r:id="rId42"/>
    <p:sldId id="1297" r:id="rId43"/>
    <p:sldId id="1298" r:id="rId44"/>
    <p:sldId id="1157" r:id="rId45"/>
  </p:sldIdLst>
  <p:sldSz cx="9144000" cy="6858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BDD3E9"/>
    <a:srgbClr val="2A7041"/>
    <a:srgbClr val="E6F2ED"/>
    <a:srgbClr val="DBEDE6"/>
    <a:srgbClr val="D7F1E6"/>
    <a:srgbClr val="D4F0E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5" autoAdjust="0"/>
    <p:restoredTop sz="80071" autoAdjust="0"/>
  </p:normalViewPr>
  <p:slideViewPr>
    <p:cSldViewPr>
      <p:cViewPr varScale="1">
        <p:scale>
          <a:sx n="54" d="100"/>
          <a:sy n="54" d="100"/>
        </p:scale>
        <p:origin x="1794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444"/>
    </p:cViewPr>
  </p:sorterViewPr>
  <p:notesViewPr>
    <p:cSldViewPr>
      <p:cViewPr varScale="1">
        <p:scale>
          <a:sx n="35" d="100"/>
          <a:sy n="35" d="100"/>
        </p:scale>
        <p:origin x="-15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04.02.2016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7673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4250" cy="3594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74725" y="4560888"/>
            <a:ext cx="5359400" cy="431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0188"/>
            <a:ext cx="3163887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31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6190911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7736639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7255525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8605744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2817535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6341204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2284363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850374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0857569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1034738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160250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5351547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r>
              <a:rPr lang="de-DE" dirty="0" smtClean="0"/>
              <a:t>OSLO-SNOW : 3</a:t>
            </a:r>
          </a:p>
        </p:txBody>
      </p:sp>
    </p:spTree>
    <p:extLst>
      <p:ext uri="{BB962C8B-B14F-4D97-AF65-F5344CB8AC3E}">
        <p14:creationId xmlns:p14="http://schemas.microsoft.com/office/powerpoint/2010/main" val="35519145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2482457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658582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5574092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7142440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2394908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5831025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6338690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449268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926195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45407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945812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061579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997013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06081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pPr marL="0" marR="0" lvl="2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de-DE" altLang="zh-TW" sz="1200" i="1" kern="1200" dirty="0" smtClean="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rPr>
              <a:t>hordes-lords</a:t>
            </a:r>
            <a:r>
              <a:rPr lang="de-DE" altLang="zh-TW" sz="1200" kern="1200" dirty="0" smtClean="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rPr>
              <a:t> : 2</a:t>
            </a:r>
          </a:p>
          <a:p>
            <a:pPr marL="0" marR="0" lvl="2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de-DE" altLang="zh-TW" sz="800" i="1" kern="1200" dirty="0" smtClean="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rPr>
              <a:t>water-wine</a:t>
            </a:r>
            <a:r>
              <a:rPr lang="de-DE" altLang="zh-TW" sz="800" kern="1200" dirty="0" smtClean="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rPr>
              <a:t> : 3</a:t>
            </a:r>
            <a:endParaRPr lang="de-DE" altLang="zh-TW" sz="1200" kern="1200" dirty="0" smtClean="0">
              <a:solidFill>
                <a:schemeClr val="tx1"/>
              </a:solidFill>
              <a:latin typeface="Times New Roman" pitchFamily="16" charset="0"/>
              <a:ea typeface="+mn-ea"/>
              <a:cs typeface="+mn-cs"/>
            </a:endParaRP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172488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3EAC6-B8A6-4729-9D15-CF6953B4D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F79C-A3E0-437E-9228-F93ACDA80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26C3-184D-4A6F-A3A7-0B42231C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3250" cy="1306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0DBE6-CC6A-4EC5-BBD5-8C98EA060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63340-DC82-45FA-A377-A7AB4170F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DC507-14BC-4563-BC2B-526CB70EC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6212D-7737-4098-AF0E-481200E4A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F8727-6850-4BD8-A734-C0D1C556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DFBC-2454-451B-9C42-04D7F7243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F2C0F-05D6-4882-A325-BE3946027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6A624-A21F-4536-94D3-C1AEDDF9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D112-2322-4E3C-9DD3-0E36B4B34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60">
            <a:solidFill>
              <a:srgbClr val="139CB7"/>
            </a:solidFill>
            <a:miter lim="800000"/>
            <a:headEnd/>
            <a:tailEnd/>
          </a:ln>
          <a:effectLst>
            <a:outerShdw dist="20160" dir="5400000" algn="ctr" rotWithShape="0">
              <a:srgbClr val="808080">
                <a:alpha val="38034"/>
              </a:srgb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788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88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F1FB7D08-67DA-430D-B31F-1498AA061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emf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mtClean="0"/>
              <a:t>Lecture 2 </a:t>
            </a:r>
            <a:r>
              <a:rPr lang="en-US" altLang="zh-TW" dirty="0" smtClean="0"/>
              <a:t>: Tolerant Retrieval</a:t>
            </a:r>
            <a:endParaRPr lang="zh-TW" altLang="en-US" dirty="0" smtClean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楊立偉教授</a:t>
            </a: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台灣科大資管系</a:t>
            </a:r>
          </a:p>
          <a:p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wyang@ntu.edu.tw</a:t>
            </a:r>
          </a:p>
          <a:p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本投影片修改自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Introduction to Information Retrieval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一書之投影片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Ch. 3</a:t>
            </a:r>
            <a:endParaRPr lang="zh-TW" altLang="en-US" sz="16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4197FBB-C416-4B51-9ADA-F9A87D712B8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Alternatives to using the term vocabulary</a:t>
            </a:r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571744"/>
            <a:ext cx="8572560" cy="2643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 standard dictionary (Webster’s, OED etc.)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An industry-specific dictionary (for specialized IR systems)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Ex. dictionary for law, electronics, medicine, etc.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term vocabulary of the collection (corpus </a:t>
            </a:r>
            <a:r>
              <a:rPr lang="zh-TW" altLang="en-US" dirty="0" smtClean="0">
                <a:solidFill>
                  <a:schemeClr val="tx1"/>
                </a:solidFill>
                <a:latin typeface="+mj-lt"/>
              </a:rPr>
              <a:t>語料集</a:t>
            </a:r>
            <a:r>
              <a:rPr lang="en-US" altLang="zh-TW" dirty="0" smtClean="0">
                <a:solidFill>
                  <a:schemeClr val="tx1"/>
                </a:solidFill>
                <a:latin typeface="+mj-lt"/>
              </a:rPr>
              <a:t>)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term vocabulary of the query log</a:t>
            </a:r>
            <a:endParaRPr lang="en-US" sz="9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400" dirty="0" smtClean="0">
                <a:solidFill>
                  <a:schemeClr val="tx1"/>
                </a:solidFill>
                <a:latin typeface="+mj-lt"/>
              </a:rPr>
              <a:t>Distance between misspelled word and “correct” word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2571744"/>
            <a:ext cx="8572560" cy="2643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914400" lvl="1" indent="-457200">
              <a:spcBef>
                <a:spcPts val="700"/>
              </a:spcBef>
              <a:buClr>
                <a:srgbClr val="336699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Edit distance (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Levenshtein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distance)</a:t>
            </a:r>
          </a:p>
          <a:p>
            <a:pPr marL="914400" lvl="1" indent="-457200">
              <a:spcBef>
                <a:spcPts val="700"/>
              </a:spcBef>
              <a:buClr>
                <a:srgbClr val="336699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Weighted edit distance</a:t>
            </a:r>
          </a:p>
          <a:p>
            <a:pPr marL="914400" lvl="1" indent="-457200">
              <a:spcBef>
                <a:spcPts val="700"/>
              </a:spcBef>
              <a:buClr>
                <a:srgbClr val="336699"/>
              </a:buClr>
              <a:buFont typeface="+mj-lt"/>
              <a:buAutoNum type="arabicPeriod"/>
            </a:pPr>
            <a:r>
              <a:rPr lang="de-DE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-gram overlap</a:t>
            </a:r>
            <a:endParaRPr lang="en-US" sz="209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(1) Edit distance</a:t>
            </a:r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50"/>
            <a:ext cx="8572560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edit distance between string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and string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the minimum number of basic operations that convert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to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Levenshtein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distance: The admissible basic operations are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insert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delete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replace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Exercise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i="1" dirty="0" smtClean="0">
                <a:solidFill>
                  <a:schemeClr val="tx1"/>
                </a:solidFill>
                <a:latin typeface="+mj-lt"/>
              </a:rPr>
              <a:t>dog-do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1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i="1" dirty="0" smtClean="0">
                <a:solidFill>
                  <a:schemeClr val="tx1"/>
                </a:solidFill>
                <a:latin typeface="+mj-lt"/>
              </a:rPr>
              <a:t>cat-cart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1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i="1" dirty="0" smtClean="0">
                <a:solidFill>
                  <a:schemeClr val="tx1"/>
                </a:solidFill>
                <a:latin typeface="+mj-lt"/>
              </a:rPr>
              <a:t>cat-cut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1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i="1" dirty="0" smtClean="0">
                <a:solidFill>
                  <a:schemeClr val="tx1"/>
                </a:solidFill>
                <a:latin typeface="+mj-lt"/>
              </a:rPr>
              <a:t>cat-act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2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i="1" dirty="0" smtClean="0">
                <a:solidFill>
                  <a:schemeClr val="tx1"/>
                </a:solidFill>
                <a:latin typeface="+mj-lt"/>
              </a:rPr>
              <a:t>hordes-lords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: ?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i="1" dirty="0" smtClean="0">
                <a:solidFill>
                  <a:schemeClr val="tx1"/>
                </a:solidFill>
                <a:latin typeface="+mj-lt"/>
              </a:rPr>
              <a:t>water-wine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: ?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Levenshtein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distance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Computation</a:t>
            </a:r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50"/>
            <a:ext cx="8572560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8" name="Picture 7" descr="34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2811646"/>
            <a:ext cx="3287150" cy="2772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899592" y="6093296"/>
            <a:ext cx="66247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  <a:ea typeface="SimSun" pitchFamily="2" charset="-122"/>
              </a:rPr>
              <a:t>Ref: See http://www.merriampark.com/ld.htm for </a:t>
            </a:r>
            <a:r>
              <a:rPr lang="en-US" altLang="zh-TW" sz="1600" dirty="0" smtClean="0">
                <a:solidFill>
                  <a:schemeClr val="tx1"/>
                </a:solidFill>
                <a:ea typeface="新細明體" pitchFamily="18" charset="-120"/>
              </a:rPr>
              <a:t>more details</a:t>
            </a:r>
            <a:endParaRPr lang="zh-TW" altLang="en-US" sz="1600" dirty="0">
              <a:solidFill>
                <a:schemeClr val="tx1"/>
              </a:solidFill>
              <a:ea typeface="新細明體" pitchFamily="18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Levenshtein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distance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Algorithm</a:t>
            </a:r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50"/>
            <a:ext cx="8572560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9" name="Picture 8" descr="34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1643050"/>
            <a:ext cx="8326965" cy="457190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Levenshtein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distance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Algorithm</a:t>
            </a:r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50"/>
            <a:ext cx="8572560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8" name="Picture 7" descr="34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799" y="1643050"/>
            <a:ext cx="8392167" cy="457203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Levenshtein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distance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Algorithm</a:t>
            </a:r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50"/>
            <a:ext cx="8572560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9" name="Picture 8" descr="34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19" y="1571612"/>
            <a:ext cx="8526029" cy="4716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Levenshtein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distance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Algorithm</a:t>
            </a:r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50"/>
            <a:ext cx="8572560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8" name="Picture 7" descr="34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375" y="1643050"/>
            <a:ext cx="8456188" cy="4680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Levenshtein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distance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Algorithm</a:t>
            </a:r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50"/>
            <a:ext cx="8572560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9" name="Picture 8" descr="34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1643050"/>
            <a:ext cx="8399045" cy="455666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Levenshtein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distance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Example</a:t>
            </a:r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50"/>
            <a:ext cx="8572560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8" name="Picture 7" descr="34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1928802"/>
            <a:ext cx="6929486" cy="442852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Recap : Inverted Index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71406" y="1772816"/>
            <a:ext cx="8429684" cy="5715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each term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we store a list of all documents that contain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9" name="Picture 8" descr="11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084" y="2428868"/>
            <a:ext cx="8402196" cy="33299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42910" y="5786455"/>
            <a:ext cx="7858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j-lt"/>
              </a:rPr>
              <a:t>dictionary							  postings </a:t>
            </a:r>
            <a:endParaRPr lang="de-DE" sz="2800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Each cell of </a:t>
            </a:r>
            <a:r>
              <a:rPr lang="en-US" sz="3600" dirty="0" err="1" smtClean="0">
                <a:solidFill>
                  <a:schemeClr val="tx1"/>
                </a:solidFill>
                <a:latin typeface="+mj-lt"/>
              </a:rPr>
              <a:t>Levenshtein</a:t>
            </a: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 matrix</a:t>
            </a:r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50"/>
            <a:ext cx="8572560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00100" y="2185044"/>
          <a:ext cx="7143800" cy="25298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500462"/>
                <a:gridCol w="3643338"/>
              </a:tblGrid>
              <a:tr h="1035851">
                <a:tc>
                  <a:txBody>
                    <a:bodyPr/>
                    <a:lstStyle/>
                    <a:p>
                      <a:pPr rtl="0"/>
                      <a:r>
                        <a:rPr lang="en-US" sz="2200" b="0" kern="1200" baseline="0" dirty="0" smtClean="0"/>
                        <a:t>cost of getting here from</a:t>
                      </a:r>
                    </a:p>
                    <a:p>
                      <a:pPr rtl="0"/>
                      <a:r>
                        <a:rPr lang="de-DE" sz="2200" b="0" kern="1200" baseline="0" dirty="0" err="1" smtClean="0"/>
                        <a:t>my</a:t>
                      </a:r>
                      <a:r>
                        <a:rPr lang="de-DE" sz="2200" b="0" kern="1200" baseline="0" dirty="0" smtClean="0"/>
                        <a:t> </a:t>
                      </a:r>
                      <a:r>
                        <a:rPr lang="de-DE" sz="2200" b="0" kern="1200" baseline="0" dirty="0" err="1" smtClean="0"/>
                        <a:t>upper</a:t>
                      </a:r>
                      <a:r>
                        <a:rPr lang="de-DE" sz="2200" b="0" kern="1200" baseline="0" dirty="0" smtClean="0"/>
                        <a:t> </a:t>
                      </a:r>
                      <a:r>
                        <a:rPr lang="de-DE" sz="2200" b="0" kern="1200" baseline="0" dirty="0" err="1" smtClean="0"/>
                        <a:t>left</a:t>
                      </a:r>
                      <a:r>
                        <a:rPr lang="de-DE" sz="2200" b="0" kern="1200" baseline="0" dirty="0" smtClean="0"/>
                        <a:t> </a:t>
                      </a:r>
                      <a:r>
                        <a:rPr lang="de-DE" sz="2200" b="0" kern="1200" baseline="0" dirty="0" err="1" smtClean="0"/>
                        <a:t>neighbor</a:t>
                      </a:r>
                      <a:endParaRPr lang="de-DE" sz="2200" b="0" kern="1200" baseline="0" dirty="0" smtClean="0"/>
                    </a:p>
                    <a:p>
                      <a:pPr rtl="0"/>
                      <a:r>
                        <a:rPr lang="de-DE" sz="2200" b="0" kern="1200" baseline="0" dirty="0" smtClean="0"/>
                        <a:t>(</a:t>
                      </a:r>
                      <a:r>
                        <a:rPr lang="de-DE" sz="2200" b="0" kern="1200" baseline="0" dirty="0" err="1" smtClean="0"/>
                        <a:t>copy</a:t>
                      </a:r>
                      <a:r>
                        <a:rPr lang="de-DE" sz="2200" b="0" kern="1200" baseline="0" dirty="0" smtClean="0"/>
                        <a:t> </a:t>
                      </a:r>
                      <a:r>
                        <a:rPr lang="de-DE" sz="2200" b="0" kern="1200" baseline="0" dirty="0" err="1" smtClean="0"/>
                        <a:t>or</a:t>
                      </a:r>
                      <a:r>
                        <a:rPr lang="de-DE" sz="2200" b="0" kern="1200" baseline="0" dirty="0" smtClean="0"/>
                        <a:t> </a:t>
                      </a:r>
                      <a:r>
                        <a:rPr lang="de-DE" sz="2200" b="0" kern="1200" baseline="0" dirty="0" err="1" smtClean="0"/>
                        <a:t>replace</a:t>
                      </a:r>
                      <a:r>
                        <a:rPr lang="de-DE" sz="2200" b="0" kern="1200" baseline="0" dirty="0" smtClean="0"/>
                        <a:t>)</a:t>
                      </a:r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de-DE" sz="2200" b="0" kern="1200" baseline="0" dirty="0" err="1" smtClean="0"/>
                        <a:t>cost</a:t>
                      </a:r>
                      <a:r>
                        <a:rPr lang="de-DE" sz="2200" b="0" kern="1200" baseline="0" dirty="0" smtClean="0"/>
                        <a:t> </a:t>
                      </a:r>
                      <a:r>
                        <a:rPr lang="de-DE" sz="2200" b="0" kern="1200" baseline="0" dirty="0" err="1" smtClean="0"/>
                        <a:t>of</a:t>
                      </a:r>
                      <a:r>
                        <a:rPr lang="de-DE" sz="2200" b="0" kern="1200" baseline="0" dirty="0" smtClean="0"/>
                        <a:t> </a:t>
                      </a:r>
                      <a:r>
                        <a:rPr lang="de-DE" sz="2200" b="0" kern="1200" baseline="0" dirty="0" err="1" smtClean="0"/>
                        <a:t>getting</a:t>
                      </a:r>
                      <a:r>
                        <a:rPr lang="de-DE" sz="2200" b="0" kern="1200" baseline="0" dirty="0" smtClean="0"/>
                        <a:t> </a:t>
                      </a:r>
                      <a:r>
                        <a:rPr lang="de-DE" sz="2200" b="0" kern="1200" baseline="0" dirty="0" err="1" smtClean="0"/>
                        <a:t>here</a:t>
                      </a:r>
                      <a:endParaRPr lang="de-DE" sz="2200" b="0" kern="1200" baseline="0" dirty="0" smtClean="0"/>
                    </a:p>
                    <a:p>
                      <a:pPr rtl="0"/>
                      <a:r>
                        <a:rPr lang="de-DE" sz="2200" b="0" kern="1200" baseline="0" dirty="0" err="1" smtClean="0"/>
                        <a:t>from</a:t>
                      </a:r>
                      <a:r>
                        <a:rPr lang="de-DE" sz="2200" b="0" kern="1200" baseline="0" dirty="0" smtClean="0"/>
                        <a:t> </a:t>
                      </a:r>
                      <a:r>
                        <a:rPr lang="de-DE" sz="2200" b="0" kern="1200" baseline="0" dirty="0" err="1" smtClean="0"/>
                        <a:t>my</a:t>
                      </a:r>
                      <a:r>
                        <a:rPr lang="de-DE" sz="2200" b="0" kern="1200" baseline="0" dirty="0" smtClean="0"/>
                        <a:t> </a:t>
                      </a:r>
                      <a:r>
                        <a:rPr lang="de-DE" sz="2200" b="0" kern="1200" baseline="0" dirty="0" err="1" smtClean="0"/>
                        <a:t>upper</a:t>
                      </a:r>
                      <a:r>
                        <a:rPr lang="de-DE" sz="2200" b="0" kern="1200" baseline="0" dirty="0" smtClean="0"/>
                        <a:t> </a:t>
                      </a:r>
                      <a:r>
                        <a:rPr lang="de-DE" sz="2200" b="0" kern="1200" baseline="0" dirty="0" err="1" smtClean="0"/>
                        <a:t>neighbor</a:t>
                      </a:r>
                      <a:endParaRPr lang="de-DE" sz="2200" b="0" kern="1200" baseline="0" dirty="0" smtClean="0"/>
                    </a:p>
                    <a:p>
                      <a:pPr rtl="0"/>
                      <a:r>
                        <a:rPr lang="de-DE" sz="2200" b="0" kern="1200" baseline="0" dirty="0" smtClean="0"/>
                        <a:t>(</a:t>
                      </a:r>
                      <a:r>
                        <a:rPr lang="de-DE" sz="2200" b="0" kern="1200" baseline="0" dirty="0" err="1" smtClean="0"/>
                        <a:t>delete</a:t>
                      </a:r>
                      <a:r>
                        <a:rPr lang="de-DE" sz="2200" b="0" kern="1200" baseline="0" dirty="0" smtClean="0"/>
                        <a:t>)</a:t>
                      </a:r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5851">
                <a:tc>
                  <a:txBody>
                    <a:bodyPr/>
                    <a:lstStyle/>
                    <a:p>
                      <a:pPr rtl="0"/>
                      <a:r>
                        <a:rPr lang="en-US" sz="2200" kern="1200" baseline="0" dirty="0" smtClean="0"/>
                        <a:t>cost of getting here from</a:t>
                      </a:r>
                    </a:p>
                    <a:p>
                      <a:pPr rtl="0"/>
                      <a:r>
                        <a:rPr lang="de-DE" sz="2200" kern="1200" baseline="0" dirty="0" err="1" smtClean="0"/>
                        <a:t>my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/>
                        <a:t>left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/>
                        <a:t>neighbor</a:t>
                      </a:r>
                      <a:r>
                        <a:rPr lang="de-DE" sz="2200" kern="1200" baseline="0" dirty="0" smtClean="0"/>
                        <a:t> (</a:t>
                      </a:r>
                      <a:r>
                        <a:rPr lang="de-DE" sz="2200" kern="1200" baseline="0" dirty="0" err="1" smtClean="0"/>
                        <a:t>insert</a:t>
                      </a:r>
                      <a:r>
                        <a:rPr lang="de-DE" sz="2200" kern="1200" baseline="0" dirty="0" smtClean="0"/>
                        <a:t>)</a:t>
                      </a:r>
                      <a:endParaRPr lang="de-DE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de-DE" sz="2200" kern="1200" baseline="0" dirty="0" err="1" smtClean="0"/>
                        <a:t>the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>
                          <a:solidFill>
                            <a:srgbClr val="C00000"/>
                          </a:solidFill>
                        </a:rPr>
                        <a:t>minimum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/>
                        <a:t>of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/>
                        <a:t>the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/>
                        <a:t>three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/>
                        <a:t>possible</a:t>
                      </a:r>
                      <a:r>
                        <a:rPr lang="de-DE" sz="2200" kern="1200" baseline="0" dirty="0" smtClean="0"/>
                        <a:t> “</a:t>
                      </a:r>
                      <a:r>
                        <a:rPr lang="de-DE" sz="2200" kern="1200" baseline="0" dirty="0" err="1" smtClean="0"/>
                        <a:t>movements</a:t>
                      </a:r>
                      <a:r>
                        <a:rPr lang="de-DE" sz="2200" kern="1200" baseline="0" dirty="0" smtClean="0"/>
                        <a:t>”;</a:t>
                      </a:r>
                    </a:p>
                    <a:p>
                      <a:pPr rtl="0"/>
                      <a:r>
                        <a:rPr lang="de-DE" sz="2200" kern="1200" baseline="0" dirty="0" err="1" smtClean="0"/>
                        <a:t>the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/>
                        <a:t>cheapest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/>
                        <a:t>way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/>
                        <a:t>of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/>
                        <a:t>getting</a:t>
                      </a:r>
                      <a:r>
                        <a:rPr lang="de-DE" sz="2200" kern="1200" baseline="0" dirty="0" smtClean="0"/>
                        <a:t> </a:t>
                      </a:r>
                      <a:r>
                        <a:rPr lang="de-DE" sz="2200" kern="1200" baseline="0" dirty="0" err="1" smtClean="0"/>
                        <a:t>here</a:t>
                      </a:r>
                      <a:endParaRPr lang="de-DE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nb-NO" sz="3600" dirty="0" smtClean="0">
                <a:solidFill>
                  <a:schemeClr val="tx1"/>
                </a:solidFill>
                <a:latin typeface="+mj-lt"/>
              </a:rPr>
              <a:t>Dynamic programming</a:t>
            </a:r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50"/>
            <a:ext cx="8572560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Optimal substructure: The optimal solution to the problem contains within it </a:t>
            </a:r>
            <a:r>
              <a:rPr lang="en-US" dirty="0" err="1" smtClean="0">
                <a:solidFill>
                  <a:srgbClr val="0070C0"/>
                </a:solidFill>
                <a:latin typeface="+mj-lt"/>
              </a:rPr>
              <a:t>subsolutions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i.e., optimal solutions to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subproblems. </a:t>
            </a:r>
            <a:r>
              <a:rPr lang="de-DE" dirty="0" smtClean="0">
                <a:solidFill>
                  <a:srgbClr val="C00000"/>
                </a:solidFill>
                <a:latin typeface="+mj-lt"/>
              </a:rPr>
              <a:t>(Recursive)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Overlapping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subsolutions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The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subsolutions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overlap. These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subsolutions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are computed over and over again when computing the global optimal solution in a Recursive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algorithm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C00000"/>
                </a:solidFill>
                <a:latin typeface="+mj-lt"/>
              </a:rPr>
              <a:t>Dynamic programming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avoid the overlapping computation.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(2) Weighted edit distance</a:t>
            </a:r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071678"/>
            <a:ext cx="8572560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As above, but weight of an operation depends on 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characters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involved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Meant to capture keyboard errors, e.g.,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m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more likely to be mistyped as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than as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q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Therefore, replacing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m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by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a smaller edit distance than by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q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Same ideas usable for OCR. Ex. O is closer to Q than Z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now require a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weight matrix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as input.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Modify dynamic programming to handle weights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Using edit distance for spelling correction</a:t>
            </a:r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357430"/>
            <a:ext cx="8572560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Given query, first enumerate all character sequences within a preset (possibly weighted) edit distance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Intersect this set with our list of “correct” words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Then suggest terms in the intersection to the user.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50"/>
            <a:ext cx="8572560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8" name="Picture 7" descr="35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2737420"/>
            <a:ext cx="5759254" cy="3571900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14282" y="1628800"/>
            <a:ext cx="8572560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Exercise :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Compute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Levenshtein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distance matrix for OSLO – SNOW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(3) </a:t>
            </a:r>
            <a:r>
              <a:rPr lang="en-US" sz="3600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-gram indexes for spelling correction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285992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Enumerate all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-grams in the query term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Example: bigram index, misspelled word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bordroom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Bigrams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bo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or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rd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dr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ro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oo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om</a:t>
            </a:r>
            <a:endParaRPr lang="de-DE" i="1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Use the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-gram index to retrieve “correct” words that match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term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-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grams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Threshold by number of matching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-grams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E.g., only vocabulary terms that differ by at most 3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-grams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挑選最多有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k-gram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不同的詞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400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sz="3400" dirty="0" smtClean="0">
                <a:solidFill>
                  <a:schemeClr val="tx1"/>
                </a:solidFill>
                <a:latin typeface="+mj-lt"/>
              </a:rPr>
              <a:t>-gram indexes for spelling correction: </a:t>
            </a:r>
            <a:r>
              <a:rPr lang="en-US" sz="3400" i="1" dirty="0" err="1" smtClean="0">
                <a:solidFill>
                  <a:schemeClr val="tx1"/>
                </a:solidFill>
                <a:latin typeface="+mj-lt"/>
              </a:rPr>
              <a:t>bordroom</a:t>
            </a:r>
            <a:endParaRPr lang="en-US" sz="3400" i="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285992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pic>
        <p:nvPicPr>
          <p:cNvPr id="8" name="Picture 7" descr="310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2500306"/>
            <a:ext cx="6947690" cy="235745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Example with trigrams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SimSun" pitchFamily="2" charset="-122"/>
              </a:rPr>
              <a:t>Suppose the text is </a:t>
            </a:r>
            <a:r>
              <a:rPr lang="en-US" altLang="zh-CN" b="1" i="1" dirty="0" err="1" smtClean="0">
                <a:ea typeface="SimSun" pitchFamily="2" charset="-122"/>
              </a:rPr>
              <a:t>november</a:t>
            </a:r>
            <a:endParaRPr lang="en-US" altLang="zh-CN" b="1" i="1" dirty="0" smtClean="0">
              <a:ea typeface="SimSun" pitchFamily="2" charset="-122"/>
            </a:endParaRPr>
          </a:p>
          <a:p>
            <a:pPr lvl="1" eaLnBrk="1" hangingPunct="1"/>
            <a:r>
              <a:rPr lang="en-US" altLang="zh-CN" dirty="0" smtClean="0">
                <a:ea typeface="SimSun" pitchFamily="2" charset="-122"/>
              </a:rPr>
              <a:t>Trigrams are </a:t>
            </a:r>
            <a:r>
              <a:rPr lang="en-US" altLang="zh-CN" i="1" dirty="0" err="1" smtClean="0">
                <a:ea typeface="SimSun" pitchFamily="2" charset="-122"/>
              </a:rPr>
              <a:t>nov</a:t>
            </a:r>
            <a:r>
              <a:rPr lang="en-US" altLang="zh-CN" i="1" dirty="0" smtClean="0">
                <a:ea typeface="SimSun" pitchFamily="2" charset="-122"/>
              </a:rPr>
              <a:t>, </a:t>
            </a:r>
            <a:r>
              <a:rPr lang="en-US" altLang="zh-CN" i="1" dirty="0" err="1" smtClean="0">
                <a:ea typeface="SimSun" pitchFamily="2" charset="-122"/>
              </a:rPr>
              <a:t>ove</a:t>
            </a:r>
            <a:r>
              <a:rPr lang="en-US" altLang="zh-CN" i="1" dirty="0" smtClean="0">
                <a:ea typeface="SimSun" pitchFamily="2" charset="-122"/>
              </a:rPr>
              <a:t>, </a:t>
            </a:r>
            <a:r>
              <a:rPr lang="en-US" altLang="zh-CN" i="1" dirty="0" err="1" smtClean="0">
                <a:ea typeface="SimSun" pitchFamily="2" charset="-122"/>
              </a:rPr>
              <a:t>vem</a:t>
            </a:r>
            <a:r>
              <a:rPr lang="en-US" altLang="zh-CN" i="1" dirty="0" smtClean="0">
                <a:ea typeface="SimSun" pitchFamily="2" charset="-122"/>
              </a:rPr>
              <a:t>, </a:t>
            </a:r>
            <a:r>
              <a:rPr lang="en-US" altLang="zh-CN" i="1" dirty="0" err="1" smtClean="0">
                <a:solidFill>
                  <a:srgbClr val="C00000"/>
                </a:solidFill>
                <a:ea typeface="SimSun" pitchFamily="2" charset="-122"/>
              </a:rPr>
              <a:t>emb</a:t>
            </a:r>
            <a:r>
              <a:rPr lang="en-US" altLang="zh-CN" i="1" dirty="0" smtClean="0">
                <a:solidFill>
                  <a:srgbClr val="C00000"/>
                </a:solidFill>
                <a:ea typeface="SimSun" pitchFamily="2" charset="-122"/>
              </a:rPr>
              <a:t>, </a:t>
            </a:r>
            <a:r>
              <a:rPr lang="en-US" altLang="zh-CN" i="1" dirty="0" err="1" smtClean="0">
                <a:solidFill>
                  <a:srgbClr val="C00000"/>
                </a:solidFill>
                <a:ea typeface="SimSun" pitchFamily="2" charset="-122"/>
              </a:rPr>
              <a:t>mbe</a:t>
            </a:r>
            <a:r>
              <a:rPr lang="en-US" altLang="zh-CN" i="1" dirty="0" smtClean="0">
                <a:solidFill>
                  <a:srgbClr val="C00000"/>
                </a:solidFill>
                <a:ea typeface="SimSun" pitchFamily="2" charset="-122"/>
              </a:rPr>
              <a:t>, </a:t>
            </a:r>
            <a:r>
              <a:rPr lang="en-US" altLang="zh-CN" i="1" dirty="0" err="1" smtClean="0">
                <a:solidFill>
                  <a:srgbClr val="C00000"/>
                </a:solidFill>
                <a:ea typeface="SimSun" pitchFamily="2" charset="-122"/>
              </a:rPr>
              <a:t>ber</a:t>
            </a:r>
            <a:r>
              <a:rPr lang="en-US" altLang="zh-CN" dirty="0" smtClean="0">
                <a:ea typeface="SimSun" pitchFamily="2" charset="-122"/>
              </a:rPr>
              <a:t>.</a:t>
            </a:r>
          </a:p>
          <a:p>
            <a:pPr eaLnBrk="1" hangingPunct="1"/>
            <a:r>
              <a:rPr lang="en-US" altLang="zh-CN" dirty="0" smtClean="0">
                <a:ea typeface="SimSun" pitchFamily="2" charset="-122"/>
              </a:rPr>
              <a:t>The query is </a:t>
            </a:r>
            <a:r>
              <a:rPr lang="en-US" altLang="zh-CN" b="1" i="1" dirty="0" err="1" smtClean="0">
                <a:ea typeface="SimSun" pitchFamily="2" charset="-122"/>
              </a:rPr>
              <a:t>december</a:t>
            </a:r>
            <a:endParaRPr lang="en-US" altLang="zh-CN" b="1" i="1" dirty="0" smtClean="0">
              <a:ea typeface="SimSun" pitchFamily="2" charset="-122"/>
            </a:endParaRPr>
          </a:p>
          <a:p>
            <a:pPr lvl="1" eaLnBrk="1" hangingPunct="1"/>
            <a:r>
              <a:rPr lang="en-US" altLang="zh-CN" dirty="0" smtClean="0">
                <a:ea typeface="SimSun" pitchFamily="2" charset="-122"/>
              </a:rPr>
              <a:t>Trigrams are </a:t>
            </a:r>
            <a:r>
              <a:rPr lang="en-US" altLang="zh-CN" i="1" dirty="0" err="1" smtClean="0">
                <a:ea typeface="SimSun" pitchFamily="2" charset="-122"/>
              </a:rPr>
              <a:t>dec</a:t>
            </a:r>
            <a:r>
              <a:rPr lang="en-US" altLang="zh-CN" i="1" dirty="0" smtClean="0">
                <a:ea typeface="SimSun" pitchFamily="2" charset="-122"/>
              </a:rPr>
              <a:t>, </a:t>
            </a:r>
            <a:r>
              <a:rPr lang="en-US" altLang="zh-CN" i="1" dirty="0" err="1" smtClean="0">
                <a:ea typeface="SimSun" pitchFamily="2" charset="-122"/>
              </a:rPr>
              <a:t>ece</a:t>
            </a:r>
            <a:r>
              <a:rPr lang="en-US" altLang="zh-CN" i="1" dirty="0" smtClean="0">
                <a:ea typeface="SimSun" pitchFamily="2" charset="-122"/>
              </a:rPr>
              <a:t>, </a:t>
            </a:r>
            <a:r>
              <a:rPr lang="en-US" altLang="zh-CN" i="1" dirty="0" err="1" smtClean="0">
                <a:ea typeface="SimSun" pitchFamily="2" charset="-122"/>
              </a:rPr>
              <a:t>cem</a:t>
            </a:r>
            <a:r>
              <a:rPr lang="en-US" altLang="zh-CN" i="1" dirty="0" smtClean="0">
                <a:ea typeface="SimSun" pitchFamily="2" charset="-122"/>
              </a:rPr>
              <a:t>, </a:t>
            </a:r>
            <a:r>
              <a:rPr lang="en-US" altLang="zh-CN" i="1" dirty="0" err="1" smtClean="0">
                <a:solidFill>
                  <a:srgbClr val="C00000"/>
                </a:solidFill>
                <a:ea typeface="SimSun" pitchFamily="2" charset="-122"/>
              </a:rPr>
              <a:t>emb</a:t>
            </a:r>
            <a:r>
              <a:rPr lang="en-US" altLang="zh-CN" i="1" dirty="0" smtClean="0">
                <a:solidFill>
                  <a:srgbClr val="C00000"/>
                </a:solidFill>
                <a:ea typeface="SimSun" pitchFamily="2" charset="-122"/>
              </a:rPr>
              <a:t>, </a:t>
            </a:r>
            <a:r>
              <a:rPr lang="en-US" altLang="zh-CN" i="1" dirty="0" err="1" smtClean="0">
                <a:solidFill>
                  <a:srgbClr val="C00000"/>
                </a:solidFill>
                <a:ea typeface="SimSun" pitchFamily="2" charset="-122"/>
              </a:rPr>
              <a:t>mbe</a:t>
            </a:r>
            <a:r>
              <a:rPr lang="en-US" altLang="zh-CN" i="1" dirty="0" smtClean="0">
                <a:solidFill>
                  <a:srgbClr val="C00000"/>
                </a:solidFill>
                <a:ea typeface="SimSun" pitchFamily="2" charset="-122"/>
              </a:rPr>
              <a:t>, </a:t>
            </a:r>
            <a:r>
              <a:rPr lang="en-US" altLang="zh-CN" i="1" dirty="0" err="1" smtClean="0">
                <a:solidFill>
                  <a:srgbClr val="C00000"/>
                </a:solidFill>
                <a:ea typeface="SimSun" pitchFamily="2" charset="-122"/>
              </a:rPr>
              <a:t>ber</a:t>
            </a:r>
            <a:r>
              <a:rPr lang="en-US" altLang="zh-CN" dirty="0" smtClean="0">
                <a:ea typeface="SimSun" pitchFamily="2" charset="-122"/>
              </a:rPr>
              <a:t>.</a:t>
            </a:r>
          </a:p>
          <a:p>
            <a:pPr eaLnBrk="1" hangingPunct="1"/>
            <a:r>
              <a:rPr lang="en-US" altLang="zh-CN" dirty="0" smtClean="0">
                <a:ea typeface="SimSun" pitchFamily="2" charset="-122"/>
              </a:rPr>
              <a:t>So 3 trigrams overlap (of 6 in each term)</a:t>
            </a:r>
          </a:p>
          <a:p>
            <a:pPr eaLnBrk="1" hangingPunct="1"/>
            <a:r>
              <a:rPr lang="en-US" altLang="zh-CN" dirty="0" smtClean="0">
                <a:ea typeface="SimSun" pitchFamily="2" charset="-122"/>
              </a:rPr>
              <a:t>Design a normalized measure of overlap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將得分標準進一步做正規化</a:t>
            </a:r>
            <a:endParaRPr lang="en-US" altLang="zh-CN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4644008" y="2125216"/>
            <a:ext cx="2069976" cy="14478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SimSun" pitchFamily="2" charset="-122"/>
              </a:rPr>
              <a:t>Example of matching trigrams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solidFill>
                  <a:schemeClr val="tx1"/>
                </a:solidFill>
                <a:ea typeface="SimSun" pitchFamily="2" charset="-122"/>
              </a:rPr>
              <a:t>Consider the query </a:t>
            </a:r>
            <a:r>
              <a:rPr lang="en-US" altLang="zh-CN" b="1" i="1" dirty="0" smtClean="0">
                <a:solidFill>
                  <a:schemeClr val="tx1"/>
                </a:solidFill>
                <a:ea typeface="SimSun" pitchFamily="2" charset="-122"/>
              </a:rPr>
              <a:t>lord</a:t>
            </a:r>
            <a:r>
              <a:rPr lang="en-US" altLang="zh-CN" dirty="0" smtClean="0">
                <a:solidFill>
                  <a:schemeClr val="tx1"/>
                </a:solidFill>
                <a:ea typeface="SimSun" pitchFamily="2" charset="-122"/>
              </a:rPr>
              <a:t> – we wish to identify words matching 2 of its 3 bigrams (</a:t>
            </a:r>
            <a:r>
              <a:rPr lang="en-US" altLang="zh-CN" b="1" i="1" dirty="0" smtClean="0">
                <a:solidFill>
                  <a:schemeClr val="tx1"/>
                </a:solidFill>
                <a:ea typeface="SimSun" pitchFamily="2" charset="-122"/>
              </a:rPr>
              <a:t>lo, or, rd</a:t>
            </a:r>
            <a:r>
              <a:rPr lang="en-US" altLang="zh-CN" dirty="0" smtClean="0">
                <a:solidFill>
                  <a:schemeClr val="tx1"/>
                </a:solidFill>
                <a:ea typeface="SimSun" pitchFamily="2" charset="-122"/>
              </a:rPr>
              <a:t>)</a:t>
            </a:r>
          </a:p>
          <a:p>
            <a:pPr eaLnBrk="1" hangingPunct="1"/>
            <a:endParaRPr lang="en-US" altLang="zh-CN" dirty="0" smtClean="0">
              <a:solidFill>
                <a:schemeClr val="tx1"/>
              </a:solidFill>
              <a:ea typeface="SimSun" pitchFamily="2" charset="-122"/>
            </a:endParaRPr>
          </a:p>
          <a:p>
            <a:pPr eaLnBrk="1" hangingPunct="1"/>
            <a:endParaRPr lang="en-US" altLang="zh-CN" dirty="0" smtClean="0">
              <a:solidFill>
                <a:schemeClr val="tx1"/>
              </a:solidFill>
              <a:ea typeface="SimSun" pitchFamily="2" charset="-122"/>
            </a:endParaRPr>
          </a:p>
          <a:p>
            <a:pPr eaLnBrk="1" hangingPunct="1"/>
            <a:endParaRPr lang="en-US" altLang="zh-CN" dirty="0" smtClean="0">
              <a:solidFill>
                <a:schemeClr val="tx1"/>
              </a:solidFill>
              <a:ea typeface="SimSun" pitchFamily="2" charset="-122"/>
            </a:endParaRPr>
          </a:p>
          <a:p>
            <a:pPr eaLnBrk="1" hangingPunct="1"/>
            <a:endParaRPr lang="en-US" altLang="zh-CN" dirty="0" smtClean="0">
              <a:solidFill>
                <a:schemeClr val="tx1"/>
              </a:solidFill>
              <a:ea typeface="SimSun" pitchFamily="2" charset="-122"/>
            </a:endParaRPr>
          </a:p>
          <a:p>
            <a:pPr eaLnBrk="1" hangingPunct="1"/>
            <a:endParaRPr lang="en-US" altLang="zh-CN" dirty="0" smtClean="0">
              <a:solidFill>
                <a:schemeClr val="tx1"/>
              </a:solidFill>
              <a:ea typeface="SimSun" pitchFamily="2" charset="-122"/>
            </a:endParaRPr>
          </a:p>
          <a:p>
            <a:pPr eaLnBrk="1" hangingPunct="1"/>
            <a:endParaRPr lang="en-US" altLang="zh-CN" dirty="0" smtClean="0">
              <a:solidFill>
                <a:schemeClr val="tx1"/>
              </a:solidFill>
              <a:ea typeface="SimSun" pitchFamily="2" charset="-122"/>
            </a:endParaRPr>
          </a:p>
          <a:p>
            <a:pPr eaLnBrk="1" hangingPunct="1"/>
            <a:r>
              <a:rPr lang="en-US" altLang="zh-CN" dirty="0" smtClean="0">
                <a:solidFill>
                  <a:schemeClr val="tx1"/>
                </a:solidFill>
                <a:ea typeface="SimSun" pitchFamily="2" charset="-122"/>
              </a:rPr>
              <a:t>Use inverted index to intersect for the answers.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592263" y="3267075"/>
            <a:ext cx="4699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b="1" i="1">
                <a:solidFill>
                  <a:schemeClr val="tx1"/>
                </a:solidFill>
                <a:ea typeface="SimSun" pitchFamily="2" charset="-122"/>
              </a:rPr>
              <a:t>lo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592263" y="3800475"/>
            <a:ext cx="530915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b="1" i="1">
                <a:solidFill>
                  <a:schemeClr val="tx1"/>
                </a:solidFill>
                <a:ea typeface="SimSun" pitchFamily="2" charset="-122"/>
              </a:rPr>
              <a:t>or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592263" y="4333875"/>
            <a:ext cx="540533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b="1" i="1">
                <a:solidFill>
                  <a:schemeClr val="tx1"/>
                </a:solidFill>
                <a:ea typeface="SimSun" pitchFamily="2" charset="-122"/>
              </a:rPr>
              <a:t>rd</a:t>
            </a: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2125663" y="3029297"/>
            <a:ext cx="1006177" cy="917079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2802394 h 21600"/>
              <a:gd name="T4" fmla="*/ 2147483647 w 21600"/>
              <a:gd name="T5" fmla="*/ 25604789 h 21600"/>
              <a:gd name="T6" fmla="*/ 2147483647 w 21600"/>
              <a:gd name="T7" fmla="*/ 1280239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2125663" y="3562697"/>
            <a:ext cx="1006177" cy="917079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2802394 h 21600"/>
              <a:gd name="T4" fmla="*/ 2147483647 w 21600"/>
              <a:gd name="T5" fmla="*/ 25604789 h 21600"/>
              <a:gd name="T6" fmla="*/ 2147483647 w 21600"/>
              <a:gd name="T7" fmla="*/ 1280239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2125663" y="4096097"/>
            <a:ext cx="1006177" cy="917079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2802394 h 21600"/>
              <a:gd name="T4" fmla="*/ 2147483647 w 21600"/>
              <a:gd name="T5" fmla="*/ 25604789 h 21600"/>
              <a:gd name="T6" fmla="*/ 2147483647 w 21600"/>
              <a:gd name="T7" fmla="*/ 1280239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352800" y="3276600"/>
            <a:ext cx="1043876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b="1" i="1">
                <a:solidFill>
                  <a:schemeClr val="tx1"/>
                </a:solidFill>
                <a:ea typeface="SimSun" pitchFamily="2" charset="-122"/>
              </a:rPr>
              <a:t>alone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4716463" y="3276600"/>
            <a:ext cx="8604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b="1" i="1">
                <a:solidFill>
                  <a:schemeClr val="tx1"/>
                </a:solidFill>
                <a:ea typeface="SimSun" pitchFamily="2" charset="-122"/>
              </a:rPr>
              <a:t>lord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6011863" y="3276600"/>
            <a:ext cx="954107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b="1" i="1">
                <a:solidFill>
                  <a:schemeClr val="tx1"/>
                </a:solidFill>
                <a:ea typeface="SimSun" pitchFamily="2" charset="-122"/>
              </a:rPr>
              <a:t>sloth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4737100" y="3810000"/>
            <a:ext cx="8604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b="1" i="1">
                <a:solidFill>
                  <a:schemeClr val="tx1"/>
                </a:solidFill>
                <a:ea typeface="SimSun" pitchFamily="2" charset="-122"/>
              </a:rPr>
              <a:t>lord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6011863" y="3810000"/>
            <a:ext cx="1322798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b="1" i="1">
                <a:solidFill>
                  <a:schemeClr val="tx1"/>
                </a:solidFill>
                <a:ea typeface="SimSun" pitchFamily="2" charset="-122"/>
              </a:rPr>
              <a:t>morbid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4792663" y="4400550"/>
            <a:ext cx="1260281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b="1" i="1">
                <a:solidFill>
                  <a:schemeClr val="tx1"/>
                </a:solidFill>
                <a:ea typeface="SimSun" pitchFamily="2" charset="-122"/>
              </a:rPr>
              <a:t>border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6170613" y="4400550"/>
            <a:ext cx="899605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b="1" i="1">
                <a:solidFill>
                  <a:schemeClr val="tx1"/>
                </a:solidFill>
                <a:ea typeface="SimSun" pitchFamily="2" charset="-122"/>
              </a:rPr>
              <a:t>card</a:t>
            </a:r>
          </a:p>
        </p:txBody>
      </p:sp>
      <p:cxnSp>
        <p:nvCxnSpPr>
          <p:cNvPr id="26641" name="AutoShape 17"/>
          <p:cNvCxnSpPr>
            <a:cxnSpLocks noChangeShapeType="1"/>
            <a:stCxn id="26634" idx="3"/>
            <a:endCxn id="26635" idx="1"/>
          </p:cNvCxnSpPr>
          <p:nvPr/>
        </p:nvCxnSpPr>
        <p:spPr bwMode="auto">
          <a:xfrm>
            <a:off x="4396676" y="3507433"/>
            <a:ext cx="319787" cy="253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344863" y="3810000"/>
            <a:ext cx="1260281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b="1" i="1">
                <a:solidFill>
                  <a:schemeClr val="tx1"/>
                </a:solidFill>
                <a:ea typeface="SimSun" pitchFamily="2" charset="-122"/>
              </a:rPr>
              <a:t>border</a:t>
            </a:r>
          </a:p>
        </p:txBody>
      </p:sp>
      <p:cxnSp>
        <p:nvCxnSpPr>
          <p:cNvPr id="26643" name="AutoShape 19"/>
          <p:cNvCxnSpPr>
            <a:cxnSpLocks noChangeShapeType="1"/>
            <a:stCxn id="26642" idx="3"/>
            <a:endCxn id="26637" idx="1"/>
          </p:cNvCxnSpPr>
          <p:nvPr/>
        </p:nvCxnSpPr>
        <p:spPr bwMode="auto">
          <a:xfrm>
            <a:off x="4605144" y="4040833"/>
            <a:ext cx="131956" cy="253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6644" name="AutoShape 20"/>
          <p:cNvCxnSpPr>
            <a:cxnSpLocks noChangeShapeType="1"/>
            <a:stCxn id="26637" idx="3"/>
            <a:endCxn id="26638" idx="1"/>
          </p:cNvCxnSpPr>
          <p:nvPr/>
        </p:nvCxnSpPr>
        <p:spPr bwMode="auto">
          <a:xfrm flipV="1">
            <a:off x="5597525" y="4040833"/>
            <a:ext cx="414338" cy="253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6645" name="AutoShape 21"/>
          <p:cNvCxnSpPr>
            <a:cxnSpLocks noChangeShapeType="1"/>
            <a:stCxn id="26639" idx="3"/>
            <a:endCxn id="26640" idx="1"/>
          </p:cNvCxnSpPr>
          <p:nvPr/>
        </p:nvCxnSpPr>
        <p:spPr bwMode="auto">
          <a:xfrm>
            <a:off x="6052944" y="4631383"/>
            <a:ext cx="117669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6646" name="AutoShape 22"/>
          <p:cNvCxnSpPr>
            <a:cxnSpLocks noChangeShapeType="1"/>
            <a:stCxn id="26635" idx="3"/>
            <a:endCxn id="26636" idx="1"/>
          </p:cNvCxnSpPr>
          <p:nvPr/>
        </p:nvCxnSpPr>
        <p:spPr bwMode="auto">
          <a:xfrm flipV="1">
            <a:off x="5576888" y="3507433"/>
            <a:ext cx="434975" cy="253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3344863" y="4410075"/>
            <a:ext cx="1239442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b="1" i="1">
                <a:solidFill>
                  <a:schemeClr val="tx1"/>
                </a:solidFill>
                <a:ea typeface="SimSun" pitchFamily="2" charset="-122"/>
              </a:rPr>
              <a:t>ardent</a:t>
            </a:r>
          </a:p>
        </p:txBody>
      </p:sp>
      <p:cxnSp>
        <p:nvCxnSpPr>
          <p:cNvPr id="26648" name="AutoShape 24"/>
          <p:cNvCxnSpPr>
            <a:cxnSpLocks noChangeShapeType="1"/>
            <a:stCxn id="26647" idx="3"/>
            <a:endCxn id="26639" idx="1"/>
          </p:cNvCxnSpPr>
          <p:nvPr/>
        </p:nvCxnSpPr>
        <p:spPr bwMode="auto">
          <a:xfrm flipV="1">
            <a:off x="4584305" y="4631383"/>
            <a:ext cx="208358" cy="95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339417" name="Rectangle 25"/>
          <p:cNvSpPr>
            <a:spLocks noChangeArrowheads="1"/>
          </p:cNvSpPr>
          <p:nvPr/>
        </p:nvSpPr>
        <p:spPr bwMode="auto">
          <a:xfrm>
            <a:off x="3275856" y="3243672"/>
            <a:ext cx="1152128" cy="461665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zh-TW" altLang="en-US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1339418" name="Rectangle 26"/>
          <p:cNvSpPr>
            <a:spLocks noChangeArrowheads="1"/>
          </p:cNvSpPr>
          <p:nvPr/>
        </p:nvSpPr>
        <p:spPr bwMode="auto">
          <a:xfrm>
            <a:off x="3275856" y="4441480"/>
            <a:ext cx="1368152" cy="461665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zh-TW" altLang="en-US">
              <a:solidFill>
                <a:schemeClr val="tx1"/>
              </a:solidFill>
              <a:ea typeface="新細明體" pitchFamily="18" charset="-120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3276600" y="3808414"/>
            <a:ext cx="2743200" cy="1071563"/>
            <a:chOff x="2064" y="2399"/>
            <a:chExt cx="1728" cy="675"/>
          </a:xfrm>
        </p:grpSpPr>
        <p:sp>
          <p:nvSpPr>
            <p:cNvPr id="26660" name="Rectangle 28"/>
            <p:cNvSpPr>
              <a:spLocks noChangeArrowheads="1"/>
            </p:cNvSpPr>
            <p:nvPr/>
          </p:nvSpPr>
          <p:spPr bwMode="auto">
            <a:xfrm>
              <a:off x="2064" y="2399"/>
              <a:ext cx="861" cy="291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zh-TW" altLang="en-US">
                <a:solidFill>
                  <a:schemeClr val="tx1"/>
                </a:solidFill>
                <a:ea typeface="新細明體" pitchFamily="18" charset="-120"/>
              </a:endParaRPr>
            </a:p>
          </p:txBody>
        </p:sp>
        <p:sp>
          <p:nvSpPr>
            <p:cNvPr id="26661" name="Rectangle 29"/>
            <p:cNvSpPr>
              <a:spLocks noChangeArrowheads="1"/>
            </p:cNvSpPr>
            <p:nvPr/>
          </p:nvSpPr>
          <p:spPr bwMode="auto">
            <a:xfrm>
              <a:off x="2976" y="2783"/>
              <a:ext cx="816" cy="291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zh-TW" altLang="en-US">
                <a:solidFill>
                  <a:schemeClr val="tx1"/>
                </a:solidFill>
                <a:ea typeface="新細明體" pitchFamily="18" charset="-120"/>
              </a:endParaRP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4720209" y="3275014"/>
            <a:ext cx="931911" cy="995363"/>
            <a:chOff x="2928" y="2063"/>
            <a:chExt cx="116" cy="627"/>
          </a:xfrm>
        </p:grpSpPr>
        <p:sp>
          <p:nvSpPr>
            <p:cNvPr id="26658" name="Rectangle 31"/>
            <p:cNvSpPr>
              <a:spLocks noChangeArrowheads="1"/>
            </p:cNvSpPr>
            <p:nvPr/>
          </p:nvSpPr>
          <p:spPr bwMode="auto">
            <a:xfrm>
              <a:off x="2928" y="2063"/>
              <a:ext cx="116" cy="291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zh-TW" altLang="en-US">
                <a:solidFill>
                  <a:schemeClr val="tx1"/>
                </a:solidFill>
                <a:ea typeface="新細明體" pitchFamily="18" charset="-120"/>
              </a:endParaRPr>
            </a:p>
          </p:txBody>
        </p:sp>
        <p:sp>
          <p:nvSpPr>
            <p:cNvPr id="26659" name="Rectangle 32"/>
            <p:cNvSpPr>
              <a:spLocks noChangeArrowheads="1"/>
            </p:cNvSpPr>
            <p:nvPr/>
          </p:nvSpPr>
          <p:spPr bwMode="auto">
            <a:xfrm>
              <a:off x="2928" y="2399"/>
              <a:ext cx="116" cy="291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zh-TW" altLang="en-US">
                <a:solidFill>
                  <a:schemeClr val="tx1"/>
                </a:solidFill>
                <a:ea typeface="新細明體" pitchFamily="18" charset="-120"/>
              </a:endParaRPr>
            </a:p>
          </p:txBody>
        </p:sp>
      </p:grpSp>
      <p:sp>
        <p:nvSpPr>
          <p:cNvPr id="1339425" name="Rectangle 33"/>
          <p:cNvSpPr>
            <a:spLocks noChangeArrowheads="1"/>
          </p:cNvSpPr>
          <p:nvPr/>
        </p:nvSpPr>
        <p:spPr bwMode="auto">
          <a:xfrm>
            <a:off x="5943600" y="3807767"/>
            <a:ext cx="1371600" cy="461665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zh-TW" altLang="en-US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1339426" name="Rectangle 34"/>
          <p:cNvSpPr>
            <a:spLocks noChangeArrowheads="1"/>
          </p:cNvSpPr>
          <p:nvPr/>
        </p:nvSpPr>
        <p:spPr bwMode="auto">
          <a:xfrm>
            <a:off x="6168008" y="4435369"/>
            <a:ext cx="996280" cy="461665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zh-TW" altLang="en-US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1339427" name="Rectangle 35"/>
          <p:cNvSpPr>
            <a:spLocks noChangeArrowheads="1"/>
          </p:cNvSpPr>
          <p:nvPr/>
        </p:nvSpPr>
        <p:spPr bwMode="auto">
          <a:xfrm>
            <a:off x="5943600" y="3274367"/>
            <a:ext cx="1066800" cy="461665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zh-TW" altLang="en-US">
              <a:solidFill>
                <a:schemeClr val="tx1"/>
              </a:solidFill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9417" grpId="0" animBg="1"/>
      <p:bldP spid="1339418" grpId="0" animBg="1"/>
      <p:bldP spid="1339425" grpId="0" animBg="1"/>
      <p:bldP spid="1339426" grpId="0" animBg="1"/>
      <p:bldP spid="133942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err="1" smtClean="0">
                <a:ea typeface="SimSun" pitchFamily="2" charset="-122"/>
              </a:rPr>
              <a:t>Jaccard</a:t>
            </a:r>
            <a:r>
              <a:rPr lang="en-US" altLang="zh-CN" dirty="0" smtClean="0">
                <a:ea typeface="SimSun" pitchFamily="2" charset="-122"/>
              </a:rPr>
              <a:t> coefficient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SimSun" pitchFamily="2" charset="-122"/>
              </a:rPr>
              <a:t>A commonly-used measure of overlap</a:t>
            </a:r>
          </a:p>
          <a:p>
            <a:pPr eaLnBrk="1" hangingPunct="1"/>
            <a:r>
              <a:rPr lang="en-US" altLang="zh-CN" dirty="0" smtClean="0">
                <a:ea typeface="SimSun" pitchFamily="2" charset="-122"/>
              </a:rPr>
              <a:t>Let </a:t>
            </a:r>
            <a:r>
              <a:rPr lang="en-US" altLang="zh-CN" i="1" dirty="0" smtClean="0">
                <a:ea typeface="SimSun" pitchFamily="2" charset="-122"/>
              </a:rPr>
              <a:t>X</a:t>
            </a:r>
            <a:r>
              <a:rPr lang="en-US" altLang="zh-CN" dirty="0" smtClean="0">
                <a:ea typeface="SimSun" pitchFamily="2" charset="-122"/>
              </a:rPr>
              <a:t> and </a:t>
            </a:r>
            <a:r>
              <a:rPr lang="en-US" altLang="zh-CN" i="1" dirty="0" smtClean="0">
                <a:ea typeface="SimSun" pitchFamily="2" charset="-122"/>
              </a:rPr>
              <a:t>Y</a:t>
            </a:r>
            <a:r>
              <a:rPr lang="en-US" altLang="zh-CN" dirty="0" smtClean="0">
                <a:ea typeface="SimSun" pitchFamily="2" charset="-122"/>
              </a:rPr>
              <a:t> be two sets; then the J.C. is</a:t>
            </a:r>
          </a:p>
          <a:p>
            <a:pPr eaLnBrk="1" hangingPunct="1"/>
            <a:endParaRPr lang="en-US" altLang="zh-CN" dirty="0" smtClean="0">
              <a:ea typeface="SimSun" pitchFamily="2" charset="-122"/>
            </a:endParaRPr>
          </a:p>
          <a:p>
            <a:pPr eaLnBrk="1" hangingPunct="1"/>
            <a:endParaRPr lang="en-US" altLang="zh-CN" dirty="0" smtClean="0">
              <a:ea typeface="SimSun" pitchFamily="2" charset="-122"/>
            </a:endParaRPr>
          </a:p>
          <a:p>
            <a:pPr eaLnBrk="1" hangingPunct="1"/>
            <a:r>
              <a:rPr lang="en-US" altLang="zh-CN" i="1" dirty="0" smtClean="0">
                <a:ea typeface="SimSun" pitchFamily="2" charset="-122"/>
              </a:rPr>
              <a:t>X</a:t>
            </a:r>
            <a:r>
              <a:rPr lang="en-US" altLang="zh-CN" dirty="0" smtClean="0">
                <a:ea typeface="SimSun" pitchFamily="2" charset="-122"/>
              </a:rPr>
              <a:t> and </a:t>
            </a:r>
            <a:r>
              <a:rPr lang="en-US" altLang="zh-CN" i="1" dirty="0" smtClean="0">
                <a:ea typeface="SimSun" pitchFamily="2" charset="-122"/>
              </a:rPr>
              <a:t>Y</a:t>
            </a:r>
            <a:r>
              <a:rPr lang="en-US" altLang="zh-CN" dirty="0" smtClean="0">
                <a:ea typeface="SimSun" pitchFamily="2" charset="-122"/>
              </a:rPr>
              <a:t> don’t have to be of the same size</a:t>
            </a:r>
          </a:p>
          <a:p>
            <a:pPr eaLnBrk="1" hangingPunct="1"/>
            <a:r>
              <a:rPr lang="en-US" altLang="zh-CN" dirty="0" smtClean="0">
                <a:ea typeface="SimSun" pitchFamily="2" charset="-122"/>
              </a:rPr>
              <a:t>Equals 1 when </a:t>
            </a:r>
            <a:r>
              <a:rPr lang="en-US" altLang="zh-CN" i="1" dirty="0" smtClean="0">
                <a:ea typeface="SimSun" pitchFamily="2" charset="-122"/>
              </a:rPr>
              <a:t>X</a:t>
            </a:r>
            <a:r>
              <a:rPr lang="en-US" altLang="zh-CN" dirty="0" smtClean="0">
                <a:ea typeface="SimSun" pitchFamily="2" charset="-122"/>
              </a:rPr>
              <a:t> and </a:t>
            </a:r>
            <a:r>
              <a:rPr lang="en-US" altLang="zh-CN" i="1" dirty="0" smtClean="0">
                <a:ea typeface="SimSun" pitchFamily="2" charset="-122"/>
              </a:rPr>
              <a:t>Y</a:t>
            </a:r>
            <a:r>
              <a:rPr lang="en-US" altLang="zh-CN" dirty="0" smtClean="0">
                <a:ea typeface="SimSun" pitchFamily="2" charset="-122"/>
              </a:rPr>
              <a:t> have the same elements and zero when they are disjoint</a:t>
            </a:r>
            <a:r>
              <a:rPr lang="en-US" altLang="zh-TW" dirty="0" smtClean="0">
                <a:ea typeface="SimSun" pitchFamily="2" charset="-122"/>
              </a:rPr>
              <a:t>  </a:t>
            </a:r>
            <a:r>
              <a:rPr lang="zh-TW" altLang="en-US" dirty="0" smtClean="0">
                <a:ea typeface="SimSun" pitchFamily="2" charset="-122"/>
              </a:rPr>
              <a:t>界於 </a:t>
            </a:r>
            <a:r>
              <a:rPr lang="en-US" altLang="zh-TW" dirty="0" smtClean="0">
                <a:ea typeface="SimSun" pitchFamily="2" charset="-122"/>
              </a:rPr>
              <a:t>0 </a:t>
            </a:r>
            <a:r>
              <a:rPr lang="zh-TW" altLang="en-US" dirty="0" smtClean="0">
                <a:ea typeface="SimSun" pitchFamily="2" charset="-122"/>
              </a:rPr>
              <a:t>與 </a:t>
            </a:r>
            <a:r>
              <a:rPr lang="en-US" altLang="zh-TW" dirty="0" smtClean="0">
                <a:ea typeface="SimSun" pitchFamily="2" charset="-122"/>
              </a:rPr>
              <a:t>1 </a:t>
            </a:r>
            <a:r>
              <a:rPr lang="zh-TW" altLang="en-US" dirty="0" smtClean="0">
                <a:ea typeface="SimSun" pitchFamily="2" charset="-122"/>
              </a:rPr>
              <a:t>之間</a:t>
            </a:r>
            <a:endParaRPr lang="en-US" altLang="zh-TW" dirty="0" smtClean="0">
              <a:ea typeface="SimSun" pitchFamily="2" charset="-122"/>
            </a:endParaRPr>
          </a:p>
          <a:p>
            <a:pPr lvl="1" eaLnBrk="1" hangingPunct="1"/>
            <a:r>
              <a:rPr lang="en-US" altLang="zh-CN" dirty="0" smtClean="0">
                <a:ea typeface="SimSun" pitchFamily="2" charset="-122"/>
              </a:rPr>
              <a:t>Ex. </a:t>
            </a:r>
            <a:r>
              <a:rPr lang="zh-TW" altLang="en-US" dirty="0" smtClean="0">
                <a:ea typeface="SimSun" pitchFamily="2" charset="-122"/>
              </a:rPr>
              <a:t>可設定 </a:t>
            </a:r>
            <a:r>
              <a:rPr lang="en-US" altLang="zh-TW" dirty="0" smtClean="0">
                <a:ea typeface="SimSun" pitchFamily="2" charset="-122"/>
              </a:rPr>
              <a:t>J.C. &gt; 0.8 </a:t>
            </a:r>
            <a:r>
              <a:rPr lang="zh-TW" altLang="en-US" dirty="0" smtClean="0">
                <a:ea typeface="SimSun" pitchFamily="2" charset="-122"/>
              </a:rPr>
              <a:t>即列為候選詞，由高至低做排序</a:t>
            </a:r>
            <a:endParaRPr lang="zh-CN" altLang="en-US" dirty="0" smtClean="0">
              <a:ea typeface="SimSun" pitchFamily="2" charset="-122"/>
            </a:endParaRPr>
          </a:p>
        </p:txBody>
      </p:sp>
      <p:graphicFrame>
        <p:nvGraphicFramePr>
          <p:cNvPr id="1026" name="Object 1024"/>
          <p:cNvGraphicFramePr>
            <a:graphicFrameLocks noChangeAspect="1"/>
          </p:cNvGraphicFramePr>
          <p:nvPr/>
        </p:nvGraphicFramePr>
        <p:xfrm>
          <a:off x="2895600" y="2895600"/>
          <a:ext cx="2735263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52" name="Equation" r:id="rId3" imgW="977760" imgH="253800" progId="Equation.3">
                  <p:embed/>
                </p:oleObj>
              </mc:Choice>
              <mc:Fallback>
                <p:oleObj name="Equation" r:id="rId3" imgW="977760" imgH="2538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895600"/>
                        <a:ext cx="2735263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Intersecting two posting lists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6" name="Picture 5" descr="24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2555105"/>
            <a:ext cx="8642339" cy="17311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4400" dirty="0" smtClean="0"/>
              <a:t>Context-sensitive spelling correction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Context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-sensitive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spelling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correction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00174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Our example was: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flew </a:t>
            </a:r>
            <a:r>
              <a:rPr lang="en-US" i="1" dirty="0" smtClean="0">
                <a:solidFill>
                  <a:srgbClr val="0070C0"/>
                </a:solidFill>
                <a:latin typeface="+mj-lt"/>
              </a:rPr>
              <a:t>form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munich</a:t>
            </a:r>
            <a:endParaRPr lang="en-US" i="1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How can we correct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form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here?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One idea: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hit-based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spelling correction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Retrieve “correct” terms close to each query term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i="1" dirty="0" smtClean="0">
                <a:solidFill>
                  <a:schemeClr val="tx1"/>
                </a:solidFill>
                <a:latin typeface="+mj-lt"/>
              </a:rPr>
              <a:t>for "flew form munich":</a:t>
            </a:r>
          </a:p>
          <a:p>
            <a:pPr lvl="2">
              <a:buClr>
                <a:srgbClr val="336699"/>
              </a:buClr>
            </a:pPr>
            <a:r>
              <a:rPr lang="de-DE" sz="2200" i="1" dirty="0" smtClean="0">
                <a:solidFill>
                  <a:schemeClr val="tx1"/>
                </a:solidFill>
                <a:latin typeface="+mj-lt"/>
              </a:rPr>
              <a:t>		flea for flew, from for form, munch for munich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Now try all possible resulting phrases as queries with one word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“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fixed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”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at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a time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Try query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“flea form </a:t>
            </a:r>
            <a:r>
              <a:rPr lang="en-US" sz="2200" i="1" dirty="0" err="1" smtClean="0">
                <a:solidFill>
                  <a:schemeClr val="tx1"/>
                </a:solidFill>
                <a:latin typeface="+mj-lt"/>
              </a:rPr>
              <a:t>munich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”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Try query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“flew from </a:t>
            </a:r>
            <a:r>
              <a:rPr lang="en-US" sz="2200" i="1" dirty="0" err="1" smtClean="0">
                <a:solidFill>
                  <a:schemeClr val="tx1"/>
                </a:solidFill>
                <a:latin typeface="+mj-lt"/>
              </a:rPr>
              <a:t>munich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”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Try query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“flew form munch”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The correct query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“flew from </a:t>
            </a:r>
            <a:r>
              <a:rPr lang="en-US" sz="2200" i="1" dirty="0" err="1" smtClean="0">
                <a:solidFill>
                  <a:schemeClr val="tx1"/>
                </a:solidFill>
                <a:latin typeface="+mj-lt"/>
              </a:rPr>
              <a:t>munich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”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has the most hits.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Suppose we have 7 alternatives for</a:t>
            </a:r>
            <a:r>
              <a:rPr lang="en-US" i="1" dirty="0" smtClean="0">
                <a:solidFill>
                  <a:srgbClr val="00B050"/>
                </a:solidFill>
                <a:latin typeface="+mj-lt"/>
              </a:rPr>
              <a:t> flew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, 20 for form and 3 for </a:t>
            </a:r>
            <a:r>
              <a:rPr lang="en-US" i="1" dirty="0" err="1" smtClean="0">
                <a:solidFill>
                  <a:srgbClr val="00B050"/>
                </a:solidFill>
                <a:latin typeface="+mj-lt"/>
              </a:rPr>
              <a:t>munich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, how many “corrected” phrases will we enumerate?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Context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-sensitive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spelling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correction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571744"/>
            <a:ext cx="8929718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hit-based algorithm we just outlined is not very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efficient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Run only on queries that matched few docs</a:t>
            </a:r>
          </a:p>
          <a:p>
            <a:pPr lvl="2">
              <a:spcBef>
                <a:spcPts val="700"/>
              </a:spcBef>
              <a:buClr>
                <a:srgbClr val="336699"/>
              </a:buClr>
            </a:pPr>
            <a:r>
              <a:rPr lang="en-US" altLang="zh-TW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因為速度會變慢，找不太到文件時才開啟此功能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More efficient alternative: look at “collection” of queries, not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Ex. Use query log analysis</a:t>
            </a:r>
          </a:p>
          <a:p>
            <a:pPr lvl="2">
              <a:spcBef>
                <a:spcPts val="700"/>
              </a:spcBef>
              <a:buClr>
                <a:srgbClr val="336699"/>
              </a:buClr>
            </a:pPr>
            <a:r>
              <a:rPr lang="en-US" altLang="zh-TW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只比對熱門查詢詞集內的詞 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縮減比對的對象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altLang="zh-TW" dirty="0" smtClean="0">
                <a:solidFill>
                  <a:schemeClr val="tx1"/>
                </a:solidFill>
                <a:latin typeface="+mj-lt"/>
              </a:rPr>
              <a:t>Use probabilistic theory (discuss later)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改用統計機率法：執行效率高，且準確度亦佳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altLang="zh-TW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4400" dirty="0" smtClean="0"/>
              <a:t>Thesaurus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SimSun" pitchFamily="2" charset="-122"/>
              </a:rPr>
              <a:t>Thesaurus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u="sng" dirty="0" smtClean="0">
                <a:ea typeface="SimSun" pitchFamily="2" charset="-122"/>
              </a:rPr>
              <a:t>Thesaurus</a:t>
            </a:r>
            <a:r>
              <a:rPr lang="en-US" altLang="zh-CN" dirty="0" smtClean="0">
                <a:ea typeface="SimSun" pitchFamily="2" charset="-122"/>
              </a:rPr>
              <a:t>: language-specific list of synonyms for terms likely to be queried</a:t>
            </a:r>
          </a:p>
          <a:p>
            <a:pPr lvl="1" eaLnBrk="1" hangingPunct="1"/>
            <a:r>
              <a:rPr lang="en-US" altLang="zh-CN" dirty="0" smtClean="0">
                <a:ea typeface="SimSun" pitchFamily="2" charset="-122"/>
              </a:rPr>
              <a:t>car </a:t>
            </a:r>
            <a:r>
              <a:rPr lang="en-US" altLang="zh-CN" dirty="0" smtClean="0">
                <a:ea typeface="SimSun" pitchFamily="2" charset="-122"/>
                <a:sym typeface="Symbol" pitchFamily="18" charset="2"/>
              </a:rPr>
              <a:t></a:t>
            </a:r>
            <a:r>
              <a:rPr lang="en-US" altLang="zh-CN" dirty="0" smtClean="0">
                <a:ea typeface="SimSun" pitchFamily="2" charset="-122"/>
              </a:rPr>
              <a:t> automobile, etc.</a:t>
            </a:r>
          </a:p>
          <a:p>
            <a:pPr lvl="1" eaLnBrk="1" hangingPunct="1"/>
            <a:r>
              <a:rPr lang="en-US" altLang="zh-CN" dirty="0" smtClean="0">
                <a:ea typeface="SimSun" pitchFamily="2" charset="-122"/>
              </a:rPr>
              <a:t>hand-made or using machine learning to maintain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zh-TW" sz="2000" dirty="0" smtClean="0">
                <a:ea typeface="SimSun" pitchFamily="2" charset="-122"/>
              </a:rPr>
              <a:t>	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zh-TW" sz="2000" dirty="0" smtClean="0">
                <a:ea typeface="SimSun" pitchFamily="2" charset="-122"/>
              </a:rPr>
              <a:t>	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可用演算法，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可自動從大量語料中學習仿同義詞 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(i.e. 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共現詞 或 替換詞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zh-CN" sz="2000" dirty="0" smtClean="0">
              <a:ea typeface="SimSun" pitchFamily="2" charset="-122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zh-CN" sz="2000" dirty="0" smtClean="0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SimSun" pitchFamily="2" charset="-122"/>
              </a:rPr>
              <a:t>Thesaurus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SimSun" pitchFamily="2" charset="-122"/>
              </a:rPr>
              <a:t>Example : use link analysis to build thesaurus from the web</a:t>
            </a:r>
            <a:endParaRPr lang="en-US" altLang="zh-CN" sz="2000" dirty="0" smtClean="0">
              <a:ea typeface="SimSun" pitchFamily="2" charset="-122"/>
            </a:endParaRP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6084168" y="3082602"/>
            <a:ext cx="2592288" cy="576064"/>
          </a:xfrm>
          <a:prstGeom prst="flowChartProcess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altLang="zh-TW" dirty="0">
                <a:solidFill>
                  <a:schemeClr val="tx1"/>
                </a:solidFill>
                <a:latin typeface="Rockwell" pitchFamily="18" charset="0"/>
                <a:ea typeface="新細明體" pitchFamily="18" charset="-120"/>
              </a:rPr>
              <a:t>www.ibm.com</a:t>
            </a:r>
            <a:endParaRPr lang="en-US" altLang="zh-TW" sz="1400" dirty="0">
              <a:solidFill>
                <a:schemeClr val="tx1"/>
              </a:solidFill>
              <a:latin typeface="Rockwell" pitchFamily="18" charset="0"/>
              <a:ea typeface="新細明體" pitchFamily="18" charset="-120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1115616" y="2722562"/>
            <a:ext cx="3312368" cy="706437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TW" sz="1800" dirty="0">
                <a:solidFill>
                  <a:schemeClr val="tx1"/>
                </a:solidFill>
                <a:latin typeface="Rockwell" pitchFamily="18" charset="0"/>
                <a:ea typeface="新細明體" pitchFamily="18" charset="-120"/>
              </a:rPr>
              <a:t>Armonk, NY-based computer</a:t>
            </a:r>
          </a:p>
          <a:p>
            <a:pPr algn="ctr">
              <a:spcBef>
                <a:spcPct val="20000"/>
              </a:spcBef>
            </a:pPr>
            <a:r>
              <a:rPr lang="en-US" altLang="zh-TW" sz="1800" dirty="0">
                <a:solidFill>
                  <a:schemeClr val="tx1"/>
                </a:solidFill>
                <a:latin typeface="Rockwell" pitchFamily="18" charset="0"/>
                <a:ea typeface="新細明體" pitchFamily="18" charset="-120"/>
              </a:rPr>
              <a:t>giant </a:t>
            </a:r>
            <a:r>
              <a:rPr lang="en-US" altLang="zh-TW" sz="1800" u="sng" dirty="0">
                <a:solidFill>
                  <a:srgbClr val="C00000"/>
                </a:solidFill>
                <a:latin typeface="Rockwell" pitchFamily="18" charset="0"/>
                <a:ea typeface="新細明體" pitchFamily="18" charset="-120"/>
              </a:rPr>
              <a:t>IBM</a:t>
            </a:r>
            <a:r>
              <a:rPr lang="en-US" altLang="zh-TW" sz="1800" dirty="0">
                <a:solidFill>
                  <a:schemeClr val="tx1"/>
                </a:solidFill>
                <a:latin typeface="Rockwell" pitchFamily="18" charset="0"/>
                <a:ea typeface="新細明體" pitchFamily="18" charset="-120"/>
              </a:rPr>
              <a:t> announced today</a:t>
            </a:r>
            <a:endParaRPr lang="en-US" altLang="zh-TW" sz="1400" dirty="0">
              <a:solidFill>
                <a:schemeClr val="tx1"/>
              </a:solidFill>
              <a:latin typeface="Rockwell" pitchFamily="18" charset="0"/>
              <a:ea typeface="新細明體" pitchFamily="18" charset="-120"/>
            </a:endParaRPr>
          </a:p>
        </p:txBody>
      </p:sp>
      <p:cxnSp>
        <p:nvCxnSpPr>
          <p:cNvPr id="6" name="AutoShape 7"/>
          <p:cNvCxnSpPr>
            <a:cxnSpLocks noChangeShapeType="1"/>
            <a:stCxn id="5" idx="3"/>
            <a:endCxn id="4" idx="1"/>
          </p:cNvCxnSpPr>
          <p:nvPr/>
        </p:nvCxnSpPr>
        <p:spPr bwMode="auto">
          <a:xfrm>
            <a:off x="4427984" y="3075781"/>
            <a:ext cx="1656184" cy="29485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1115616" y="3586658"/>
            <a:ext cx="3312368" cy="706438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TW" sz="1800" u="sng" dirty="0">
                <a:solidFill>
                  <a:srgbClr val="C00000"/>
                </a:solidFill>
                <a:latin typeface="Rockwell" pitchFamily="18" charset="0"/>
                <a:ea typeface="新細明體" pitchFamily="18" charset="-120"/>
              </a:rPr>
              <a:t>Big Blue</a:t>
            </a:r>
            <a:r>
              <a:rPr lang="en-US" altLang="zh-TW" sz="1800" dirty="0">
                <a:solidFill>
                  <a:schemeClr val="tx1"/>
                </a:solidFill>
                <a:latin typeface="Rockwell" pitchFamily="18" charset="0"/>
                <a:ea typeface="新細明體" pitchFamily="18" charset="-120"/>
              </a:rPr>
              <a:t> today announced</a:t>
            </a:r>
          </a:p>
          <a:p>
            <a:pPr algn="ctr">
              <a:spcBef>
                <a:spcPct val="20000"/>
              </a:spcBef>
            </a:pPr>
            <a:r>
              <a:rPr lang="en-US" altLang="zh-TW" sz="1800" dirty="0">
                <a:solidFill>
                  <a:schemeClr val="tx1"/>
                </a:solidFill>
                <a:latin typeface="Rockwell" pitchFamily="18" charset="0"/>
                <a:ea typeface="新細明體" pitchFamily="18" charset="-120"/>
              </a:rPr>
              <a:t>record profits for the quarter</a:t>
            </a:r>
            <a:endParaRPr lang="en-US" altLang="zh-TW" sz="1400" dirty="0">
              <a:solidFill>
                <a:schemeClr val="tx1"/>
              </a:solidFill>
              <a:latin typeface="Rockwell" pitchFamily="18" charset="0"/>
              <a:ea typeface="新細明體" pitchFamily="18" charset="-120"/>
            </a:endParaRP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 flipV="1">
            <a:off x="4427984" y="3514650"/>
            <a:ext cx="1656184" cy="4320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SimSun" pitchFamily="2" charset="-122"/>
              </a:rPr>
              <a:t>Use thesaurus for recommendation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288" cy="4870450"/>
          </a:xfrm>
        </p:spPr>
        <p:txBody>
          <a:bodyPr/>
          <a:lstStyle/>
          <a:p>
            <a:pPr eaLnBrk="1" hangingPunct="1"/>
            <a:r>
              <a:rPr lang="en-US" altLang="zh-CN" sz="3000" dirty="0" smtClean="0">
                <a:ea typeface="SimSun" pitchFamily="2" charset="-122"/>
              </a:rPr>
              <a:t>Query </a:t>
            </a:r>
            <a:r>
              <a:rPr lang="en-US" altLang="zh-CN" sz="3000" dirty="0" smtClean="0">
                <a:solidFill>
                  <a:srgbClr val="336699"/>
                </a:solidFill>
                <a:ea typeface="SimSun" pitchFamily="2" charset="-122"/>
              </a:rPr>
              <a:t>automobile</a:t>
            </a:r>
            <a:r>
              <a:rPr lang="en-US" altLang="zh-CN" sz="3000" dirty="0" smtClean="0">
                <a:ea typeface="SimSun" pitchFamily="2" charset="-122"/>
              </a:rPr>
              <a:t>, retrieve documents containing </a:t>
            </a:r>
            <a:r>
              <a:rPr lang="en-US" altLang="zh-CN" sz="3000" dirty="0" smtClean="0">
                <a:solidFill>
                  <a:srgbClr val="336699"/>
                </a:solidFill>
                <a:ea typeface="SimSun" pitchFamily="2" charset="-122"/>
              </a:rPr>
              <a:t>automobile</a:t>
            </a:r>
            <a:r>
              <a:rPr lang="en-US" altLang="zh-CN" sz="3000" dirty="0" smtClean="0">
                <a:ea typeface="SimSun" pitchFamily="2" charset="-122"/>
              </a:rPr>
              <a:t> or </a:t>
            </a:r>
            <a:r>
              <a:rPr lang="en-US" altLang="zh-CN" sz="3000" dirty="0" smtClean="0">
                <a:solidFill>
                  <a:srgbClr val="336699"/>
                </a:solidFill>
                <a:ea typeface="SimSun" pitchFamily="2" charset="-122"/>
              </a:rPr>
              <a:t>car</a:t>
            </a:r>
            <a:r>
              <a:rPr lang="en-US" altLang="zh-CN" sz="3000" dirty="0" smtClean="0">
                <a:ea typeface="SimSun" pitchFamily="2" charset="-122"/>
              </a:rPr>
              <a:t>.</a:t>
            </a:r>
          </a:p>
          <a:p>
            <a:pPr eaLnBrk="1" hangingPunct="1"/>
            <a:r>
              <a:rPr lang="en-US" altLang="zh-CN" sz="3000" dirty="0" smtClean="0">
                <a:ea typeface="SimSun" pitchFamily="2" charset="-122"/>
              </a:rPr>
              <a:t>May retrieve more junk</a:t>
            </a:r>
          </a:p>
          <a:p>
            <a:pPr lvl="1" eaLnBrk="1" hangingPunct="1"/>
            <a:r>
              <a:rPr lang="en-US" altLang="zh-CN" sz="2600" dirty="0" smtClean="0">
                <a:ea typeface="SimSun" pitchFamily="2" charset="-122"/>
              </a:rPr>
              <a:t>Ex. </a:t>
            </a:r>
            <a:r>
              <a:rPr lang="en-US" altLang="zh-CN" sz="2600" i="1" dirty="0" smtClean="0">
                <a:ea typeface="SimSun" pitchFamily="2" charset="-122"/>
              </a:rPr>
              <a:t>puma</a:t>
            </a:r>
            <a:r>
              <a:rPr lang="en-US" altLang="zh-CN" sz="2600" dirty="0" smtClean="0">
                <a:ea typeface="SimSun" pitchFamily="2" charset="-122"/>
              </a:rPr>
              <a:t> </a:t>
            </a:r>
            <a:r>
              <a:rPr lang="zh-TW" altLang="en-US" sz="2600" dirty="0" smtClean="0">
                <a:ea typeface="SimSun" pitchFamily="2" charset="-122"/>
              </a:rPr>
              <a:t>→ </a:t>
            </a:r>
            <a:r>
              <a:rPr lang="en-US" altLang="zh-CN" sz="2600" i="1" dirty="0" smtClean="0">
                <a:ea typeface="SimSun" pitchFamily="2" charset="-122"/>
              </a:rPr>
              <a:t>jaguar</a:t>
            </a:r>
            <a:r>
              <a:rPr lang="en-US" altLang="zh-CN" sz="2600" dirty="0" smtClean="0">
                <a:ea typeface="SimSun" pitchFamily="2" charset="-122"/>
              </a:rPr>
              <a:t>  </a:t>
            </a:r>
          </a:p>
          <a:p>
            <a:pPr lvl="1" eaLnBrk="1" hangingPunct="1">
              <a:buNone/>
            </a:pPr>
            <a:r>
              <a:rPr lang="en-US" altLang="zh-CN" sz="2600" dirty="0" smtClean="0">
                <a:ea typeface="SimSun" pitchFamily="2" charset="-122"/>
              </a:rPr>
              <a:t>	retrieves documents on cars instead of on sneakers. </a:t>
            </a:r>
          </a:p>
          <a:p>
            <a:pPr lvl="1" eaLnBrk="1" hangingPunct="1">
              <a:buNone/>
            </a:pPr>
            <a:r>
              <a:rPr lang="en-US" altLang="zh-TW" sz="2600" dirty="0" smtClean="0">
                <a:ea typeface="SimSun" pitchFamily="2" charset="-122"/>
              </a:rPr>
              <a:t>	</a:t>
            </a:r>
            <a:r>
              <a:rPr lang="zh-TW" altLang="en-US" sz="2600" dirty="0" smtClean="0">
                <a:latin typeface="微軟正黑體" pitchFamily="34" charset="-120"/>
                <a:ea typeface="微軟正黑體" pitchFamily="34" charset="-120"/>
              </a:rPr>
              <a:t>會有誤判</a:t>
            </a:r>
            <a:endParaRPr lang="en-US" altLang="zh-CN" sz="1800" i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SimSun" pitchFamily="2" charset="-122"/>
              </a:rPr>
              <a:t>Use thesaurus for recommendation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288" cy="4870450"/>
          </a:xfrm>
        </p:spPr>
        <p:txBody>
          <a:bodyPr/>
          <a:lstStyle/>
          <a:p>
            <a:pPr eaLnBrk="1" hangingPunct="1"/>
            <a:r>
              <a:rPr lang="en-US" altLang="zh-CN" sz="3000" dirty="0" smtClean="0">
                <a:ea typeface="SimSun" pitchFamily="2" charset="-122"/>
              </a:rPr>
              <a:t>How to do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altLang="zh-CN" sz="2600" dirty="0" smtClean="0">
                <a:ea typeface="SimSun" pitchFamily="2" charset="-122"/>
              </a:rPr>
              <a:t>Index expansion</a:t>
            </a:r>
          </a:p>
          <a:p>
            <a:pPr lvl="2" eaLnBrk="1" hangingPunct="1"/>
            <a:r>
              <a:rPr lang="en-US" altLang="zh-CN" sz="2200" dirty="0" smtClean="0">
                <a:ea typeface="SimSun" pitchFamily="2" charset="-122"/>
              </a:rPr>
              <a:t>To add a document containing </a:t>
            </a:r>
            <a:r>
              <a:rPr lang="en-US" altLang="zh-CN" sz="2200" i="1" dirty="0" smtClean="0">
                <a:ea typeface="SimSun" pitchFamily="2" charset="-122"/>
              </a:rPr>
              <a:t>automobile</a:t>
            </a:r>
            <a:r>
              <a:rPr lang="en-US" altLang="zh-CN" sz="2200" dirty="0" smtClean="0">
                <a:ea typeface="SimSun" pitchFamily="2" charset="-122"/>
              </a:rPr>
              <a:t> or </a:t>
            </a:r>
            <a:r>
              <a:rPr lang="en-US" altLang="zh-CN" sz="2200" i="1" dirty="0" smtClean="0">
                <a:ea typeface="SimSun" pitchFamily="2" charset="-122"/>
              </a:rPr>
              <a:t>car</a:t>
            </a:r>
            <a:r>
              <a:rPr lang="en-US" altLang="zh-CN" sz="2200" dirty="0" smtClean="0">
                <a:ea typeface="SimSun" pitchFamily="2" charset="-122"/>
              </a:rPr>
              <a:t> to both lists</a:t>
            </a:r>
          </a:p>
          <a:p>
            <a:pPr lvl="2" eaLnBrk="1" hangingPunct="1"/>
            <a:endParaRPr lang="en-US" altLang="zh-CN" sz="2200" dirty="0" smtClean="0">
              <a:ea typeface="SimSun" pitchFamily="2" charset="-122"/>
            </a:endParaRPr>
          </a:p>
          <a:p>
            <a:pPr lvl="2" eaLnBrk="1" hangingPunct="1"/>
            <a:endParaRPr lang="en-US" altLang="zh-CN" sz="2200" dirty="0" smtClean="0">
              <a:ea typeface="SimSun" pitchFamily="2" charset="-122"/>
            </a:endParaRPr>
          </a:p>
          <a:p>
            <a:pPr lvl="2" eaLnBrk="1" hangingPunct="1"/>
            <a:endParaRPr lang="en-US" altLang="zh-CN" sz="2200" dirty="0" smtClean="0">
              <a:ea typeface="SimSun" pitchFamily="2" charset="-122"/>
            </a:endParaRPr>
          </a:p>
          <a:p>
            <a:pPr lvl="2" eaLnBrk="1" hangingPunct="1"/>
            <a:endParaRPr lang="en-US" altLang="zh-CN" sz="2200" dirty="0" smtClean="0">
              <a:ea typeface="SimSun" pitchFamily="2" charset="-122"/>
            </a:endParaRPr>
          </a:p>
          <a:p>
            <a:pPr lvl="2" eaLnBrk="1" hangingPunct="1"/>
            <a:r>
              <a:rPr lang="en-US" altLang="zh-CN" sz="2200" dirty="0" smtClean="0">
                <a:ea typeface="SimSun" pitchFamily="2" charset="-122"/>
              </a:rPr>
              <a:t>When query </a:t>
            </a:r>
            <a:r>
              <a:rPr lang="en-US" altLang="zh-CN" sz="2200" i="1" dirty="0" smtClean="0">
                <a:ea typeface="SimSun" pitchFamily="2" charset="-122"/>
              </a:rPr>
              <a:t>automobile</a:t>
            </a:r>
            <a:r>
              <a:rPr lang="en-US" altLang="zh-CN" sz="2200" dirty="0" smtClean="0">
                <a:ea typeface="SimSun" pitchFamily="2" charset="-122"/>
              </a:rPr>
              <a:t>, the list is the answer also includes </a:t>
            </a:r>
            <a:r>
              <a:rPr lang="en-US" altLang="zh-CN" sz="2200" i="1" dirty="0" smtClean="0">
                <a:ea typeface="SimSun" pitchFamily="2" charset="-122"/>
              </a:rPr>
              <a:t>car</a:t>
            </a:r>
          </a:p>
          <a:p>
            <a:pPr lvl="2" eaLnBrk="1" hangingPunct="1"/>
            <a:r>
              <a:rPr lang="en-US" altLang="zh-CN" sz="2200" dirty="0" smtClean="0">
                <a:ea typeface="SimSun" pitchFamily="2" charset="-122"/>
              </a:rPr>
              <a:t>Drawbacks : index blowup, and can't perform normal query (no thesaurus).</a:t>
            </a:r>
            <a:endParaRPr lang="en-US" altLang="zh-CN" sz="2200" i="1" dirty="0" smtClean="0">
              <a:ea typeface="SimSun" pitchFamily="2" charset="-122"/>
            </a:endParaRPr>
          </a:p>
          <a:p>
            <a:pPr lvl="2" eaLnBrk="1" hangingPunct="1"/>
            <a:endParaRPr lang="en-US" altLang="zh-CN" sz="2200" i="1" dirty="0" smtClean="0">
              <a:ea typeface="SimSun" pitchFamily="2" charset="-122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1547664" y="3717032"/>
            <a:ext cx="720080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charset="0"/>
                <a:cs typeface="Arial Unicode MS" charset="0"/>
              </a:rPr>
              <a:t>car</a:t>
            </a: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charset="0"/>
              <a:cs typeface="Arial Unicode MS" charset="0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1547664" y="3140968"/>
            <a:ext cx="165618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charset="0"/>
                <a:cs typeface="Arial Unicode MS" charset="0"/>
              </a:rPr>
              <a:t>automobile</a:t>
            </a: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charset="0"/>
              <a:cs typeface="Arial Unicode MS" charset="0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3419872" y="3717032"/>
            <a:ext cx="720080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charset="0"/>
              <a:cs typeface="Arial Unicode MS" charset="0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4355976" y="3717032"/>
            <a:ext cx="720080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charset="0"/>
              <a:cs typeface="Arial Unicode MS" charset="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3419872" y="3140968"/>
            <a:ext cx="720080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charset="0"/>
              <a:cs typeface="Arial Unicode MS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4355976" y="3140968"/>
            <a:ext cx="720080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charset="0"/>
              <a:cs typeface="Arial Unicode MS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5292080" y="3717032"/>
            <a:ext cx="720080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charset="0"/>
              <a:cs typeface="Arial Unicode MS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5292080" y="3140968"/>
            <a:ext cx="720080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charset="0"/>
              <a:cs typeface="Arial Unicode MS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6228184" y="3140968"/>
            <a:ext cx="720080" cy="432048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charset="0"/>
              <a:cs typeface="Arial Unicode MS" charset="0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6228184" y="3717032"/>
            <a:ext cx="720080" cy="432048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charset="0"/>
              <a:cs typeface="Arial Unicode MS" charset="0"/>
            </a:endParaRPr>
          </a:p>
        </p:txBody>
      </p:sp>
      <p:cxnSp>
        <p:nvCxnSpPr>
          <p:cNvPr id="15" name="直線接點 14"/>
          <p:cNvCxnSpPr>
            <a:stCxn id="8" idx="3"/>
            <a:endCxn id="9" idx="1"/>
          </p:cNvCxnSpPr>
          <p:nvPr/>
        </p:nvCxnSpPr>
        <p:spPr bwMode="auto">
          <a:xfrm>
            <a:off x="4139952" y="3356992"/>
            <a:ext cx="21602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線接點 16"/>
          <p:cNvCxnSpPr>
            <a:stCxn id="9" idx="3"/>
            <a:endCxn id="11" idx="1"/>
          </p:cNvCxnSpPr>
          <p:nvPr/>
        </p:nvCxnSpPr>
        <p:spPr bwMode="auto">
          <a:xfrm>
            <a:off x="5076056" y="3356992"/>
            <a:ext cx="21602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線接點 19"/>
          <p:cNvCxnSpPr/>
          <p:nvPr/>
        </p:nvCxnSpPr>
        <p:spPr bwMode="auto">
          <a:xfrm>
            <a:off x="4139952" y="3933056"/>
            <a:ext cx="21602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線接點 20"/>
          <p:cNvCxnSpPr/>
          <p:nvPr/>
        </p:nvCxnSpPr>
        <p:spPr bwMode="auto">
          <a:xfrm>
            <a:off x="5076056" y="3933056"/>
            <a:ext cx="21602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直線接點 21"/>
          <p:cNvCxnSpPr/>
          <p:nvPr/>
        </p:nvCxnSpPr>
        <p:spPr bwMode="auto">
          <a:xfrm>
            <a:off x="6012160" y="3356992"/>
            <a:ext cx="21602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接點 22"/>
          <p:cNvCxnSpPr/>
          <p:nvPr/>
        </p:nvCxnSpPr>
        <p:spPr bwMode="auto">
          <a:xfrm>
            <a:off x="6012160" y="3933056"/>
            <a:ext cx="21602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SimSun" pitchFamily="2" charset="-122"/>
              </a:rPr>
              <a:t>Use thesaurus for recommendation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288" cy="4870450"/>
          </a:xfrm>
        </p:spPr>
        <p:txBody>
          <a:bodyPr/>
          <a:lstStyle/>
          <a:p>
            <a:pPr eaLnBrk="1" hangingPunct="1"/>
            <a:r>
              <a:rPr lang="en-US" altLang="zh-CN" sz="3000" dirty="0" smtClean="0">
                <a:ea typeface="SimSun" pitchFamily="2" charset="-122"/>
              </a:rPr>
              <a:t>How to do</a:t>
            </a:r>
          </a:p>
          <a:p>
            <a:pPr marL="971550" lvl="1" indent="-514350" eaLnBrk="1" hangingPunct="1">
              <a:buFont typeface="+mj-lt"/>
              <a:buAutoNum type="arabicPeriod" startAt="2"/>
            </a:pPr>
            <a:r>
              <a:rPr lang="en-US" altLang="zh-CN" sz="2600" dirty="0" smtClean="0">
                <a:ea typeface="SimSun" pitchFamily="2" charset="-122"/>
              </a:rPr>
              <a:t>Query expansion</a:t>
            </a:r>
          </a:p>
          <a:p>
            <a:pPr lvl="2" eaLnBrk="1" hangingPunct="1"/>
            <a:r>
              <a:rPr lang="en-US" altLang="zh-CN" sz="2200" dirty="0" smtClean="0">
                <a:ea typeface="SimSun" pitchFamily="2" charset="-122"/>
              </a:rPr>
              <a:t>To expand the query automobile to (automobile or car)</a:t>
            </a:r>
          </a:p>
          <a:p>
            <a:pPr lvl="2" eaLnBrk="1" hangingPunct="1"/>
            <a:r>
              <a:rPr lang="en-US" altLang="zh-CN" sz="2200" dirty="0" smtClean="0">
                <a:ea typeface="SimSun" pitchFamily="2" charset="-122"/>
              </a:rPr>
              <a:t>Drawback : query processing may slowed 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4400" dirty="0" smtClean="0"/>
              <a:t>Proximity 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傳回查詢結果為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Doc1</a:t>
            </a:r>
          </a:p>
        </p:txBody>
      </p:sp>
      <p:graphicFrame>
        <p:nvGraphicFramePr>
          <p:cNvPr id="1026" name="Object 10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44475" y="1828800"/>
          <a:ext cx="4127500" cy="393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30" name="Visio" r:id="rId3" imgW="3262709" imgH="3106906" progId="Visio.Drawing.11">
                  <p:embed/>
                </p:oleObj>
              </mc:Choice>
              <mc:Fallback>
                <p:oleObj name="Visio" r:id="rId3" imgW="3262709" imgH="3106906" progId="Visio.Drawing.11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1828800"/>
                        <a:ext cx="4127500" cy="393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>
                                <a:alpha val="50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6988" name="Object 1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5029200" y="2057400"/>
          <a:ext cx="3819525" cy="370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31" name="Visio" r:id="rId5" imgW="2938653" imgH="2853309" progId="Visio.Drawing.11">
                  <p:embed/>
                </p:oleObj>
              </mc:Choice>
              <mc:Fallback>
                <p:oleObj name="Visio" r:id="rId5" imgW="2938653" imgH="2853309" progId="Visio.Drawing.11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057400"/>
                        <a:ext cx="3819525" cy="370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>
                                <a:alpha val="50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Inverted index with 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406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697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Proximity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search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42844" y="1643050"/>
            <a:ext cx="8572560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Use positional index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 1 : employment /4 place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Find all documents that contain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EMPLOYMENT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PLACE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within 4 words of each other. </a:t>
            </a:r>
            <a:r>
              <a:rPr 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不分前後順序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en-US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336699"/>
                </a:solidFill>
                <a:latin typeface="+mj-lt"/>
              </a:rPr>
              <a:t>Employment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agencies that </a:t>
            </a:r>
            <a:r>
              <a:rPr lang="en-US" i="1" dirty="0" smtClean="0">
                <a:solidFill>
                  <a:srgbClr val="336699"/>
                </a:solidFill>
                <a:latin typeface="+mj-lt"/>
              </a:rPr>
              <a:t>place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healthcare workers are seeing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growth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is a hit.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Example 2 : 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台 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/3 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大 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要分前後順序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台大醫院、台灣大學、台科大、台灣大車隊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台灣科大</a:t>
            </a:r>
            <a:r>
              <a:rPr lang="zh-TW" alt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latin typeface="+mj-lt"/>
              </a:rPr>
              <a:t>is not a hit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傳回查詢結果為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Doc1</a:t>
            </a:r>
          </a:p>
        </p:txBody>
      </p:sp>
      <p:graphicFrame>
        <p:nvGraphicFramePr>
          <p:cNvPr id="1026" name="Object 10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44475" y="1828800"/>
          <a:ext cx="4127500" cy="393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02" name="Visio" r:id="rId3" imgW="3262709" imgH="3106906" progId="Visio.Drawing.11">
                  <p:embed/>
                </p:oleObj>
              </mc:Choice>
              <mc:Fallback>
                <p:oleObj name="Visio" r:id="rId3" imgW="3262709" imgH="3106906" progId="Visio.Drawing.11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1828800"/>
                        <a:ext cx="4127500" cy="393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>
                                <a:alpha val="50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6988" name="Object 1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5029200" y="2057400"/>
          <a:ext cx="3819525" cy="370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03" name="Visio" r:id="rId5" imgW="2938653" imgH="2853309" progId="Visio.Drawing.11">
                  <p:embed/>
                </p:oleObj>
              </mc:Choice>
              <mc:Fallback>
                <p:oleObj name="Visio" r:id="rId5" imgW="2938653" imgH="2853309" progId="Visio.Drawing.11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057400"/>
                        <a:ext cx="3819525" cy="370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>
                                <a:alpha val="50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Recap : Positional Inverted index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406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6979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Proximity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search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42844" y="2143116"/>
            <a:ext cx="8572560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Simplest algorithm: look at cross-product of positions of (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EMPLOYMENT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in document and (ii)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PLACE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in document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Note that we want to return the actual matching positions, not just a list of documents. (This is important for dynamic summaries 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查詢結果頁中的範例段落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Wildcard (? *) can be transformed to proximity search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“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Proximity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”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intersection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42844" y="2143116"/>
            <a:ext cx="8572560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8" name="Picture 7" descr="25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1500174"/>
            <a:ext cx="4786346" cy="5256945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4355976" y="3284984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不分前後順序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0450"/>
          </a:xfrm>
        </p:spPr>
        <p:txBody>
          <a:bodyPr/>
          <a:lstStyle/>
          <a:p>
            <a:r>
              <a:rPr lang="en-US" altLang="zh-TW" dirty="0" smtClean="0"/>
              <a:t>In Boolean retrieval, make it easier to pick keywords</a:t>
            </a:r>
          </a:p>
          <a:p>
            <a:pPr lvl="1"/>
            <a:r>
              <a:rPr lang="en-US" altLang="zh-TW" dirty="0" smtClean="0"/>
              <a:t>Spell correction</a:t>
            </a:r>
          </a:p>
          <a:p>
            <a:pPr lvl="1"/>
            <a:r>
              <a:rPr lang="en-US" altLang="zh-TW" dirty="0" smtClean="0"/>
              <a:t>Thesaurus</a:t>
            </a:r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3 </a:t>
            </a:r>
            <a:r>
              <a:rPr lang="en-US" altLang="zh-TW" dirty="0" smtClean="0">
                <a:solidFill>
                  <a:srgbClr val="336699"/>
                </a:solidFill>
              </a:rPr>
              <a:t>basic</a:t>
            </a:r>
            <a:r>
              <a:rPr lang="en-US" altLang="zh-TW" dirty="0" smtClean="0"/>
              <a:t> algorithms to measure the similarity of keywords or documents</a:t>
            </a:r>
          </a:p>
          <a:p>
            <a:pPr lvl="1"/>
            <a:r>
              <a:rPr lang="en-US" altLang="zh-TW" dirty="0" smtClean="0"/>
              <a:t>Edit distance, Weighted edit distance, </a:t>
            </a:r>
            <a:r>
              <a:rPr lang="en-US" altLang="zh-TW" i="1" dirty="0" smtClean="0"/>
              <a:t>k</a:t>
            </a:r>
            <a:r>
              <a:rPr lang="en-US" altLang="zh-TW" dirty="0" smtClean="0"/>
              <a:t>-gram overlap</a:t>
            </a:r>
          </a:p>
          <a:p>
            <a:pPr lvl="1"/>
            <a:r>
              <a:rPr lang="en-US" altLang="zh-TW" dirty="0" smtClean="0"/>
              <a:t>slow but work</a:t>
            </a:r>
          </a:p>
          <a:p>
            <a:pPr lvl="1"/>
            <a:r>
              <a:rPr lang="en-US" altLang="zh-TW" dirty="0" smtClean="0"/>
              <a:t>any better alternatives ?</a:t>
            </a:r>
          </a:p>
          <a:p>
            <a:r>
              <a:rPr lang="en-US" altLang="zh-TW" dirty="0" smtClean="0"/>
              <a:t>Proximity search is useful (for both English and Chinese)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pic>
        <p:nvPicPr>
          <p:cNvPr id="310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138758"/>
            <a:ext cx="3600400" cy="1298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200" dirty="0" smtClean="0">
                <a:solidFill>
                  <a:schemeClr val="tx1"/>
                </a:solidFill>
                <a:latin typeface="+mj-lt"/>
              </a:rPr>
              <a:t>Google use the Boolean model, too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1500174"/>
            <a:ext cx="8786842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lnSpc>
                <a:spcPct val="150000"/>
              </a:lnSpc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On Google, the default interpretation of a query [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w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w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 . .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w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] is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w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w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. . .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w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n</a:t>
            </a:r>
            <a:endParaRPr lang="en-US" i="1" baseline="-25000" dirty="0" smtClean="0">
              <a:solidFill>
                <a:schemeClr val="tx1"/>
              </a:solidFill>
              <a:latin typeface="+mj-lt"/>
            </a:endParaRPr>
          </a:p>
          <a:p>
            <a:pPr lvl="1">
              <a:lnSpc>
                <a:spcPct val="150000"/>
              </a:lnSpc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Simple Boolean retrieval returns matching documents in no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particular order.</a:t>
            </a:r>
          </a:p>
          <a:p>
            <a:pPr lvl="1">
              <a:lnSpc>
                <a:spcPct val="150000"/>
              </a:lnSpc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Google (and most well designed Boolean engines) rank the result set – they rank good hits (according to some estimator of relevance) higher than bad hits.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4400" dirty="0" smtClean="0"/>
              <a:t>Spelling correction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Spelling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correction</a:t>
            </a:r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71612"/>
            <a:ext cx="8572560" cy="2643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Two principal uses </a:t>
            </a:r>
            <a:r>
              <a:rPr lang="zh-TW" altLang="en-US" dirty="0" smtClean="0">
                <a:solidFill>
                  <a:schemeClr val="tx1"/>
                </a:solidFill>
                <a:latin typeface="+mj-lt"/>
              </a:rPr>
              <a:t>索引時校正，或查詢時校正？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Correcting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documents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being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indexed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Correcting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user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queries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Two different methods for spelling correction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rgbClr val="0070C0"/>
                </a:solidFill>
                <a:latin typeface="+mj-lt"/>
              </a:rPr>
              <a:t>Isolated word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spelling correction </a:t>
            </a:r>
            <a:r>
              <a:rPr lang="zh-TW" altLang="en-US" dirty="0" smtClean="0">
                <a:solidFill>
                  <a:schemeClr val="tx1"/>
                </a:solidFill>
                <a:latin typeface="+mj-lt"/>
              </a:rPr>
              <a:t>單一字詞校正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Check each word on its own for misspelling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Will not catch typos resulting in correctly spelled words, e.g.,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an asteroid that fell </a:t>
            </a:r>
            <a:r>
              <a:rPr lang="en-US" sz="2200" i="1" dirty="0" smtClean="0">
                <a:solidFill>
                  <a:srgbClr val="0070C0"/>
                </a:solidFill>
                <a:latin typeface="+mj-lt"/>
              </a:rPr>
              <a:t>form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 the sky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rgbClr val="0070C0"/>
                </a:solidFill>
                <a:latin typeface="+mj-lt"/>
              </a:rPr>
              <a:t>Context-sensitive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spelling correction</a:t>
            </a:r>
            <a:r>
              <a:rPr lang="zh-TW" altLang="en-US" dirty="0" smtClean="0">
                <a:solidFill>
                  <a:schemeClr val="tx1"/>
                </a:solidFill>
                <a:latin typeface="+mj-lt"/>
              </a:rPr>
              <a:t> 依上下文校正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Look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at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surrounding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words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Can correct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form/from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error above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e.g., I flew form Taipei to Tokyo.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Correcting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queries</a:t>
            </a:r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714488"/>
            <a:ext cx="8572560" cy="2643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isolated word spelling correction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Premise 1: There is a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list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of “correct words” from which 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correct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spellings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come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Premise 2: We have a way of computing the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distance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between a misspelled word and a correct word.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Simple spelling correction algorithm: return the “correct” word that has the smallest distance to the misspelled word.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Example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nformaton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 →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information</a:t>
            </a:r>
            <a:endParaRPr lang="de-DE" i="1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the list of correct words, we can use the vocabulary of all words that occur in our collection. </a:t>
            </a:r>
            <a:r>
              <a:rPr lang="zh-TW" altLang="en-US" dirty="0" smtClean="0">
                <a:solidFill>
                  <a:schemeClr val="tx1"/>
                </a:solidFill>
                <a:latin typeface="+mj-lt"/>
              </a:rPr>
              <a:t>→ </a:t>
            </a:r>
            <a:r>
              <a:rPr lang="en-US" altLang="zh-TW" dirty="0" smtClean="0">
                <a:solidFill>
                  <a:srgbClr val="C00000"/>
                </a:solidFill>
                <a:latin typeface="+mj-lt"/>
              </a:rPr>
              <a:t>dictionary</a:t>
            </a:r>
            <a:endParaRPr lang="en-US" dirty="0" smtClean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endParaRPr lang="en-US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71406" y="1928802"/>
            <a:ext cx="8429684" cy="5715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9" name="Picture 8" descr="11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084" y="2428868"/>
            <a:ext cx="8402196" cy="33299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42910" y="5786455"/>
            <a:ext cx="7858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j-lt"/>
              </a:rPr>
              <a:t>dictionary							  postings </a:t>
            </a:r>
            <a:endParaRPr lang="de-DE" sz="2800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1532</Words>
  <Application>Microsoft Office PowerPoint</Application>
  <PresentationFormat>如螢幕大小 (4:3)</PresentationFormat>
  <Paragraphs>340</Paragraphs>
  <Slides>44</Slides>
  <Notes>28</Notes>
  <HiddenSlides>0</HiddenSlides>
  <MMClips>0</MMClips>
  <ScaleCrop>false</ScaleCrop>
  <HeadingPairs>
    <vt:vector size="8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44</vt:i4>
      </vt:variant>
    </vt:vector>
  </HeadingPairs>
  <TitlesOfParts>
    <vt:vector size="58" baseType="lpstr">
      <vt:lpstr>Arial Unicode MS</vt:lpstr>
      <vt:lpstr>Lucida Sans</vt:lpstr>
      <vt:lpstr>ＭＳ Ｐゴシック</vt:lpstr>
      <vt:lpstr>Rockwell</vt:lpstr>
      <vt:lpstr>SimSun</vt:lpstr>
      <vt:lpstr>微軟正黑體</vt:lpstr>
      <vt:lpstr>新細明體</vt:lpstr>
      <vt:lpstr>Calibri</vt:lpstr>
      <vt:lpstr>Symbol</vt:lpstr>
      <vt:lpstr>Times New Roman</vt:lpstr>
      <vt:lpstr>Wingdings</vt:lpstr>
      <vt:lpstr>2_Office Theme</vt:lpstr>
      <vt:lpstr>Visio</vt:lpstr>
      <vt:lpstr>Equation</vt:lpstr>
      <vt:lpstr>Lecture 2 : Tolerant Retrieval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Example with trigrams</vt:lpstr>
      <vt:lpstr>Example of matching trigrams</vt:lpstr>
      <vt:lpstr>Jaccard coefficient</vt:lpstr>
      <vt:lpstr>PowerPoint 簡報</vt:lpstr>
      <vt:lpstr>PowerPoint 簡報</vt:lpstr>
      <vt:lpstr>PowerPoint 簡報</vt:lpstr>
      <vt:lpstr>PowerPoint 簡報</vt:lpstr>
      <vt:lpstr>Thesaurus</vt:lpstr>
      <vt:lpstr>Thesaurus</vt:lpstr>
      <vt:lpstr>Use thesaurus for recommendation</vt:lpstr>
      <vt:lpstr>Use thesaurus for recommendation</vt:lpstr>
      <vt:lpstr>Use thesaurus for recommendation</vt:lpstr>
      <vt:lpstr>PowerPoint 簡報</vt:lpstr>
      <vt:lpstr>PowerPoint 簡報</vt:lpstr>
      <vt:lpstr>PowerPoint 簡報</vt:lpstr>
      <vt:lpstr>PowerPoint 簡報</vt:lpstr>
      <vt:lpstr>PowerPoint 簡報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Engineering</dc:title>
  <dc:creator>楊立偉 Willie Yang, Christopher Manning</dc:creator>
  <cp:lastModifiedBy>Willie Yang (楊立偉)</cp:lastModifiedBy>
  <cp:revision>1296</cp:revision>
  <cp:lastPrinted>2009-09-22T15:48:09Z</cp:lastPrinted>
  <dcterms:created xsi:type="dcterms:W3CDTF">2009-09-21T23:46:17Z</dcterms:created>
  <dcterms:modified xsi:type="dcterms:W3CDTF">2016-02-04T08:11:29Z</dcterms:modified>
</cp:coreProperties>
</file>