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8" r:id="rId2"/>
    <p:sldMasterId id="2147483760" r:id="rId3"/>
  </p:sldMasterIdLst>
  <p:notesMasterIdLst>
    <p:notesMasterId r:id="rId45"/>
  </p:notesMasterIdLst>
  <p:handoutMasterIdLst>
    <p:handoutMasterId r:id="rId46"/>
  </p:handoutMasterIdLst>
  <p:sldIdLst>
    <p:sldId id="646" r:id="rId4"/>
    <p:sldId id="942" r:id="rId5"/>
    <p:sldId id="916" r:id="rId6"/>
    <p:sldId id="917" r:id="rId7"/>
    <p:sldId id="871" r:id="rId8"/>
    <p:sldId id="872" r:id="rId9"/>
    <p:sldId id="936" r:id="rId10"/>
    <p:sldId id="937" r:id="rId11"/>
    <p:sldId id="938" r:id="rId12"/>
    <p:sldId id="943" r:id="rId13"/>
    <p:sldId id="939" r:id="rId14"/>
    <p:sldId id="940" r:id="rId15"/>
    <p:sldId id="941" r:id="rId16"/>
    <p:sldId id="875" r:id="rId17"/>
    <p:sldId id="876" r:id="rId18"/>
    <p:sldId id="877" r:id="rId19"/>
    <p:sldId id="878" r:id="rId20"/>
    <p:sldId id="879" r:id="rId21"/>
    <p:sldId id="880" r:id="rId22"/>
    <p:sldId id="881" r:id="rId23"/>
    <p:sldId id="882" r:id="rId24"/>
    <p:sldId id="883" r:id="rId25"/>
    <p:sldId id="884" r:id="rId26"/>
    <p:sldId id="885" r:id="rId27"/>
    <p:sldId id="886" r:id="rId28"/>
    <p:sldId id="887" r:id="rId29"/>
    <p:sldId id="888" r:id="rId30"/>
    <p:sldId id="891" r:id="rId31"/>
    <p:sldId id="945" r:id="rId32"/>
    <p:sldId id="892" r:id="rId33"/>
    <p:sldId id="918" r:id="rId34"/>
    <p:sldId id="919" r:id="rId35"/>
    <p:sldId id="920" r:id="rId36"/>
    <p:sldId id="924" r:id="rId37"/>
    <p:sldId id="925" r:id="rId38"/>
    <p:sldId id="926" r:id="rId39"/>
    <p:sldId id="927" r:id="rId40"/>
    <p:sldId id="921" r:id="rId41"/>
    <p:sldId id="922" r:id="rId42"/>
    <p:sldId id="923" r:id="rId43"/>
    <p:sldId id="843" r:id="rId44"/>
  </p:sldIdLst>
  <p:sldSz cx="9144000" cy="6858000" type="screen4x3"/>
  <p:notesSz cx="6858000" cy="99790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3300"/>
    <a:srgbClr val="FF0000"/>
    <a:srgbClr val="CCECFF"/>
    <a:srgbClr val="99FF99"/>
    <a:srgbClr val="FF9999"/>
    <a:srgbClr val="FF99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1534" autoAdjust="0"/>
  </p:normalViewPr>
  <p:slideViewPr>
    <p:cSldViewPr>
      <p:cViewPr varScale="1">
        <p:scale>
          <a:sx n="63" d="100"/>
          <a:sy n="63" d="100"/>
        </p:scale>
        <p:origin x="152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050"/>
    </p:cViewPr>
  </p:sorterViewPr>
  <p:notesViewPr>
    <p:cSldViewPr>
      <p:cViewPr varScale="1">
        <p:scale>
          <a:sx n="52" d="100"/>
          <a:sy n="52" d="100"/>
        </p:scale>
        <p:origin x="-2670" y="-78"/>
      </p:cViewPr>
      <p:guideLst>
        <p:guide orient="horz" pos="314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1E9A4858-EBCC-4612-9460-69BF318B1A99}" type="datetimeFigureOut">
              <a:rPr lang="zh-TW" altLang="en-US"/>
              <a:pPr>
                <a:defRPr/>
              </a:pPr>
              <a:t>2015/2/25</a:t>
            </a:fld>
            <a:endParaRPr lang="en-US" altLang="zh-TW"/>
          </a:p>
        </p:txBody>
      </p:sp>
      <p:sp>
        <p:nvSpPr>
          <p:cNvPr id="508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8963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8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78963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DD65E84-2F8D-4E5F-A5DC-782B81FB19D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4859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462C3FC-AF9C-4673-BCC8-E873DBFDF5F5}" type="datetimeFigureOut">
              <a:rPr lang="zh-TW" altLang="en-US"/>
              <a:pPr>
                <a:defRPr/>
              </a:pPr>
              <a:t>2015/2/25</a:t>
            </a:fld>
            <a:endParaRPr lang="en-US" altLang="zh-TW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47713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40275"/>
            <a:ext cx="5486400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8963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78963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D18F216-1BFA-4E08-8712-40A297451B0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9480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826456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04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7223A04-5CC0-4DCD-835C-CBA7B01B3B67}" type="slidenum">
              <a:rPr lang="zh-TW" altLang="en-US"/>
              <a:pPr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6478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41863"/>
            <a:ext cx="5486400" cy="4489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775908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C23CE-A726-4BBC-AD2E-376D490B74D0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8679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41863"/>
            <a:ext cx="5486400" cy="4489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136426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User data, transaction data, social data, machine data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C23CE-A726-4BBC-AD2E-376D490B74D0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889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E0ADE2B-8333-4F5E-9C96-5B6340523CB6}" type="slidenum">
              <a:rPr lang="ja-JP" altLang="en-US"/>
              <a:pPr/>
              <a:t>16</a:t>
            </a:fld>
            <a:endParaRPr lang="en-US" altLang="ja-JP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zh-TW" smtClean="0"/>
          </a:p>
        </p:txBody>
      </p:sp>
    </p:spTree>
    <p:extLst>
      <p:ext uri="{BB962C8B-B14F-4D97-AF65-F5344CB8AC3E}">
        <p14:creationId xmlns:p14="http://schemas.microsoft.com/office/powerpoint/2010/main" val="109281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DB67E7B-B4C3-4FCA-81B0-CEE11B4B19D3}" type="slidenum">
              <a:rPr lang="ja-JP" altLang="en-US"/>
              <a:pPr/>
              <a:t>17</a:t>
            </a:fld>
            <a:endParaRPr lang="en-US" altLang="ja-JP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zh-TW" smtClean="0"/>
          </a:p>
        </p:txBody>
      </p:sp>
    </p:spTree>
    <p:extLst>
      <p:ext uri="{BB962C8B-B14F-4D97-AF65-F5344CB8AC3E}">
        <p14:creationId xmlns:p14="http://schemas.microsoft.com/office/powerpoint/2010/main" val="1218791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B226025-E486-4D18-811E-6C96B628EA9A}" type="slidenum">
              <a:rPr lang="ja-JP" altLang="en-US"/>
              <a:pPr/>
              <a:t>18</a:t>
            </a:fld>
            <a:endParaRPr lang="en-US" altLang="ja-JP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zh-TW" smtClean="0"/>
          </a:p>
        </p:txBody>
      </p:sp>
    </p:spTree>
    <p:extLst>
      <p:ext uri="{BB962C8B-B14F-4D97-AF65-F5344CB8AC3E}">
        <p14:creationId xmlns:p14="http://schemas.microsoft.com/office/powerpoint/2010/main" val="1227966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6205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41863"/>
            <a:ext cx="5486400" cy="4489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232583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9144000" cy="1989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285992"/>
            <a:ext cx="7772400" cy="1071570"/>
          </a:xfrm>
        </p:spPr>
        <p:txBody>
          <a:bodyPr/>
          <a:lstStyle>
            <a:lvl1pPr algn="ctr"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57290" y="3500438"/>
            <a:ext cx="6400800" cy="64294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2473E8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AFC6923F-B3CA-4517-AE6B-0DB8F63355AF}" type="datetimeFigureOut">
              <a:rPr lang="zh-TW" altLang="en-US"/>
              <a:pPr>
                <a:defRPr/>
              </a:pPr>
              <a:t>2015/2/25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714625" y="6215063"/>
            <a:ext cx="3571875" cy="5064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bg2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 altLang="zh-TW"/>
              <a:t>Copyright © 2008 Tornado Technologies Co</a:t>
            </a:r>
            <a:r>
              <a:rPr lang="en-US" altLang="zh-TW" smtClean="0"/>
              <a:t>.</a:t>
            </a:r>
            <a:r>
              <a:rPr lang="zh-TW" altLang="en-US" smtClean="0"/>
              <a:t>，</a:t>
            </a:r>
            <a:r>
              <a:rPr lang="en-US" altLang="zh-TW" smtClean="0"/>
              <a:t> </a:t>
            </a:r>
            <a:r>
              <a:rPr lang="en-US" altLang="zh-TW"/>
              <a:t>Ltd. </a:t>
            </a:r>
          </a:p>
          <a:p>
            <a:pPr>
              <a:defRPr/>
            </a:pPr>
            <a:endParaRPr lang="en-US" altLang="zh-TW"/>
          </a:p>
          <a:p>
            <a:pPr>
              <a:defRPr/>
            </a:pPr>
            <a:r>
              <a:rPr lang="en-US" altLang="zh-TW"/>
              <a:t>All Rights Reserved.</a:t>
            </a:r>
            <a:endParaRPr lang="zh-TW" altLang="en-US">
              <a:latin typeface="+mn-lt"/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anose="020F0502020204030204" pitchFamily="34" charset="0"/>
              </a:defRPr>
            </a:lvl1pPr>
          </a:lstStyle>
          <a:p>
            <a:fld id="{FF322885-E121-45C7-A4E1-AD364E192D6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0070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491B74AF-291C-4CFF-AE09-A801CD3CF4FC}" type="datetimeFigureOut">
              <a:rPr lang="zh-TW" altLang="en-US"/>
              <a:pPr>
                <a:defRPr/>
              </a:pPr>
              <a:t>2015/2/25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anose="020F0502020204030204" pitchFamily="34" charset="0"/>
              </a:defRPr>
            </a:lvl1pPr>
          </a:lstStyle>
          <a:p>
            <a:fld id="{341343C4-D888-43D4-A2C1-D5274240254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00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798DA3C1-D30A-47F7-A99C-1305AC15B9CE}" type="datetimeFigureOut">
              <a:rPr lang="zh-TW" altLang="en-US"/>
              <a:pPr>
                <a:defRPr/>
              </a:pPr>
              <a:t>2015/2/25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anose="020F0502020204030204" pitchFamily="34" charset="0"/>
              </a:defRPr>
            </a:lvl1pPr>
          </a:lstStyle>
          <a:p>
            <a:fld id="{080E625E-42B8-4A68-9FE2-0E4F94EB81A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828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A940C76F-797C-4AEB-A35E-88984B27E8F4}" type="datetimeFigureOut">
              <a:rPr lang="zh-TW" altLang="en-US"/>
              <a:pPr>
                <a:defRPr/>
              </a:pPr>
              <a:t>2015/2/25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anose="020F0502020204030204" pitchFamily="34" charset="0"/>
              </a:defRPr>
            </a:lvl1pPr>
          </a:lstStyle>
          <a:p>
            <a:fld id="{111C7FAE-A70D-40C2-9E47-6F5BDDE68C5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0516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A8E5E98A-61BB-4272-8090-BB143FBF4B97}" type="datetimeFigureOut">
              <a:rPr lang="zh-TW" altLang="en-US"/>
              <a:pPr>
                <a:defRPr/>
              </a:pPr>
              <a:t>2015/2/25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anose="020F0502020204030204" pitchFamily="34" charset="0"/>
              </a:defRPr>
            </a:lvl1pPr>
          </a:lstStyle>
          <a:p>
            <a:fld id="{F930887A-B3B6-4763-A5F3-2CA7B47CBDC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0385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7032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143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5197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88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CF29275-F89B-4377-B79A-E166B14252E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7029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 rot="16200004">
            <a:off x="4533900" y="-4533900"/>
            <a:ext cx="76200" cy="9144000"/>
          </a:xfrm>
          <a:prstGeom prst="rect">
            <a:avLst/>
          </a:prstGeom>
          <a:solidFill>
            <a:srgbClr val="FFA900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endParaRPr kumimoji="0" lang="zh-TW" altLang="zh-TW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 rot="16200004">
            <a:off x="4305300" y="2019300"/>
            <a:ext cx="533400" cy="9144000"/>
          </a:xfrm>
          <a:prstGeom prst="rect">
            <a:avLst/>
          </a:prstGeom>
          <a:solidFill>
            <a:srgbClr val="FFA900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endParaRPr kumimoji="0" lang="zh-TW" altLang="zh-TW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 descr="plus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429375"/>
            <a:ext cx="3810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/>
          <p:nvPr userDrawn="1"/>
        </p:nvSpPr>
        <p:spPr>
          <a:xfrm>
            <a:off x="6875463" y="6381750"/>
            <a:ext cx="2197100" cy="431800"/>
          </a:xfrm>
          <a:prstGeom prst="rect">
            <a:avLst/>
          </a:prstGeom>
          <a:solidFill>
            <a:srgbClr val="FFA900"/>
          </a:solidFill>
          <a:ln>
            <a:noFill/>
            <a:prstDash val="solid"/>
          </a:ln>
        </p:spPr>
        <p:txBody>
          <a:bodyPr anchor="ctr" anchorCtr="1"/>
          <a:lstStyle/>
          <a:p>
            <a:pPr algn="ctr">
              <a:defRPr/>
            </a:pPr>
            <a:r>
              <a:rPr kumimoji="0" lang="en-US" altLang="zh-TW" sz="1000" b="1" dirty="0" err="1">
                <a:solidFill>
                  <a:srgbClr val="FDEADA"/>
                </a:solidFill>
                <a:latin typeface="微軟正黑體" pitchFamily="34" charset="-120"/>
                <a:ea typeface="微軟正黑體" pitchFamily="34" charset="-120"/>
              </a:rPr>
              <a:t>FunTime</a:t>
            </a:r>
            <a:r>
              <a:rPr kumimoji="0" lang="en-US" altLang="zh-TW" sz="1000" b="1" dirty="0">
                <a:solidFill>
                  <a:srgbClr val="FDEADA"/>
                </a:solidFill>
                <a:latin typeface="微軟正黑體" pitchFamily="34" charset="-120"/>
                <a:ea typeface="微軟正黑體" pitchFamily="34" charset="-120"/>
              </a:rPr>
              <a:t> Technologies Co</a:t>
            </a:r>
            <a:r>
              <a:rPr kumimoji="0" lang="zh-TW" altLang="en-US" sz="1000" b="1" dirty="0">
                <a:solidFill>
                  <a:srgbClr val="FDEADA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kumimoji="0" lang="en-US" altLang="zh-TW" sz="1000" b="1" dirty="0">
                <a:solidFill>
                  <a:srgbClr val="FDEADA"/>
                </a:solidFill>
                <a:latin typeface="微軟正黑體" pitchFamily="34" charset="-120"/>
                <a:ea typeface="微軟正黑體" pitchFamily="34" charset="-120"/>
              </a:rPr>
              <a:t> Ltd.</a:t>
            </a:r>
          </a:p>
          <a:p>
            <a:pPr algn="ctr">
              <a:defRPr/>
            </a:pPr>
            <a:r>
              <a:rPr kumimoji="0" lang="en-US" altLang="zh-TW" sz="1000" b="1" dirty="0">
                <a:solidFill>
                  <a:srgbClr val="FDEADA"/>
                </a:solidFill>
                <a:latin typeface="微軟正黑體" pitchFamily="34" charset="-120"/>
                <a:ea typeface="微軟正黑體" pitchFamily="34" charset="-120"/>
              </a:rPr>
              <a:t>©</a:t>
            </a:r>
            <a:r>
              <a:rPr kumimoji="0" lang="zh-TW" altLang="en-US" sz="1000" b="1" dirty="0">
                <a:solidFill>
                  <a:srgbClr val="FDEADA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en-US" altLang="zh-TW" sz="1000" b="1" dirty="0">
                <a:solidFill>
                  <a:srgbClr val="FDEADA"/>
                </a:solidFill>
                <a:latin typeface="微軟正黑體" pitchFamily="34" charset="-120"/>
                <a:ea typeface="微軟正黑體" pitchFamily="34" charset="-120"/>
              </a:rPr>
              <a:t>2012</a:t>
            </a:r>
            <a:r>
              <a:rPr kumimoji="0" lang="zh-TW" altLang="en-US" sz="1000" b="1" dirty="0">
                <a:solidFill>
                  <a:srgbClr val="FDEADA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en-US" altLang="zh-TW" sz="1000" b="1" dirty="0">
                <a:solidFill>
                  <a:srgbClr val="FDEADA"/>
                </a:solidFill>
                <a:latin typeface="微軟正黑體" pitchFamily="34" charset="-120"/>
                <a:ea typeface="微軟正黑體" pitchFamily="34" charset="-120"/>
              </a:rPr>
              <a:t>All Rights Reserved.</a:t>
            </a:r>
            <a:endParaRPr kumimoji="0" lang="zh-TW" altLang="zh-TW" sz="1000" b="1" dirty="0">
              <a:solidFill>
                <a:srgbClr val="FDEADA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/>
          <a:lstStyle>
            <a:lvl1pPr algn="l">
              <a:defRPr sz="4000">
                <a:solidFill>
                  <a:srgbClr val="FF6600"/>
                </a:solidFill>
                <a:latin typeface="+mj-ea"/>
                <a:ea typeface="+mj-ea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4" name="內容版面配置區 13"/>
          <p:cNvSpPr>
            <a:spLocks noGrp="1"/>
          </p:cNvSpPr>
          <p:nvPr>
            <p:ph sz="quarter" idx="10"/>
          </p:nvPr>
        </p:nvSpPr>
        <p:spPr>
          <a:xfrm>
            <a:off x="395288" y="1700213"/>
            <a:ext cx="8353425" cy="4105275"/>
          </a:xfrm>
        </p:spPr>
        <p:txBody>
          <a:bodyPr/>
          <a:lstStyle>
            <a:lvl1pPr marL="0">
              <a:lnSpc>
                <a:spcPct val="150000"/>
              </a:lnSpc>
              <a:buFont typeface="標楷體" pitchFamily="65" charset="-120"/>
              <a:buChar char="․"/>
              <a:defRPr>
                <a:latin typeface="微軟正黑體" pitchFamily="34" charset="-120"/>
                <a:ea typeface="微軟正黑體" pitchFamily="34" charset="-120"/>
              </a:defRPr>
            </a:lvl1pPr>
            <a:lvl2pPr marL="360000">
              <a:lnSpc>
                <a:spcPct val="150000"/>
              </a:lnSpc>
              <a:buFont typeface="微軟正黑體" pitchFamily="34" charset="-120"/>
              <a:buChar char="￭"/>
              <a:defRPr sz="2000" b="1">
                <a:latin typeface="微軟正黑體" pitchFamily="34" charset="-120"/>
                <a:ea typeface="微軟正黑體" pitchFamily="34" charset="-120"/>
              </a:defRPr>
            </a:lvl2pPr>
            <a:lvl3pPr marL="792000">
              <a:lnSpc>
                <a:spcPct val="150000"/>
              </a:lnSpc>
              <a:buFont typeface="微軟正黑體" pitchFamily="34" charset="-120"/>
              <a:buChar char="–"/>
              <a:defRPr b="1">
                <a:latin typeface="微軟正黑體" pitchFamily="34" charset="-120"/>
                <a:ea typeface="微軟正黑體" pitchFamily="34" charset="-120"/>
              </a:defRPr>
            </a:lvl3pPr>
            <a:lvl4pPr marL="0">
              <a:defRPr/>
            </a:lvl4pPr>
            <a:lvl5pPr marL="0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</p:txBody>
      </p:sp>
    </p:spTree>
    <p:extLst>
      <p:ext uri="{BB962C8B-B14F-4D97-AF65-F5344CB8AC3E}">
        <p14:creationId xmlns:p14="http://schemas.microsoft.com/office/powerpoint/2010/main" val="232621600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內容版面有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 rot="16200004">
            <a:off x="4533900" y="-4533900"/>
            <a:ext cx="76200" cy="9144000"/>
          </a:xfrm>
          <a:prstGeom prst="rect">
            <a:avLst/>
          </a:prstGeom>
          <a:solidFill>
            <a:srgbClr val="FFA900"/>
          </a:solidFill>
          <a:ln>
            <a:noFill/>
          </a:ln>
          <a:extLst/>
        </p:spPr>
        <p:txBody>
          <a:bodyPr anchor="ctr" anchorCtr="1"/>
          <a:lstStyle/>
          <a:p>
            <a:pPr algn="ctr">
              <a:defRPr/>
            </a:pPr>
            <a:endParaRPr kumimoji="0" lang="zh-TW" altLang="zh-TW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 rot="16200004">
            <a:off x="4305300" y="2019300"/>
            <a:ext cx="533400" cy="9144000"/>
          </a:xfrm>
          <a:prstGeom prst="rect">
            <a:avLst/>
          </a:prstGeom>
          <a:solidFill>
            <a:srgbClr val="FFA900"/>
          </a:solidFill>
          <a:ln>
            <a:noFill/>
          </a:ln>
          <a:extLst/>
        </p:spPr>
        <p:txBody>
          <a:bodyPr anchor="ctr" anchorCtr="1"/>
          <a:lstStyle/>
          <a:p>
            <a:pPr algn="ctr">
              <a:defRPr/>
            </a:pPr>
            <a:endParaRPr kumimoji="0" lang="zh-TW" altLang="zh-TW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6" name="圖片 5" descr="plus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429375"/>
            <a:ext cx="3810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/>
          <p:nvPr/>
        </p:nvSpPr>
        <p:spPr>
          <a:xfrm>
            <a:off x="6875463" y="6381750"/>
            <a:ext cx="2197100" cy="431800"/>
          </a:xfrm>
          <a:prstGeom prst="rect">
            <a:avLst/>
          </a:prstGeom>
          <a:solidFill>
            <a:srgbClr val="FFA900"/>
          </a:solidFill>
          <a:ln>
            <a:noFill/>
            <a:prstDash val="solid"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altLang="zh-TW" sz="1050" b="1" kern="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  <a:ea typeface="ＭＳ Ｐゴシック" pitchFamily="34"/>
              </a:rPr>
              <a:t>FunTime</a:t>
            </a:r>
            <a:r>
              <a:rPr kumimoji="0" lang="en-US" altLang="zh-TW" sz="1050" b="1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  <a:ea typeface="ＭＳ Ｐゴシック" pitchFamily="34"/>
              </a:rPr>
              <a:t> Technologies Co</a:t>
            </a:r>
            <a:r>
              <a:rPr kumimoji="0" lang="zh-TW" altLang="en-US" sz="1050" b="1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  <a:ea typeface="ＭＳ Ｐゴシック" pitchFamily="34"/>
              </a:rPr>
              <a:t>，</a:t>
            </a:r>
            <a:r>
              <a:rPr kumimoji="0" lang="en-US" altLang="zh-TW" sz="1050" b="1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  <a:ea typeface="ＭＳ Ｐゴシック" pitchFamily="34"/>
              </a:rPr>
              <a:t> Ltd.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US" altLang="zh-TW" sz="1050" b="1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  <a:ea typeface="ＭＳ Ｐゴシック" pitchFamily="34"/>
              </a:rPr>
              <a:t>©</a:t>
            </a:r>
            <a:r>
              <a:rPr kumimoji="0" lang="zh-TW" altLang="en-US" sz="1050" b="1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  <a:ea typeface="ＭＳ Ｐゴシック" pitchFamily="34"/>
              </a:rPr>
              <a:t> </a:t>
            </a:r>
            <a:r>
              <a:rPr kumimoji="0" lang="en-US" altLang="zh-TW" sz="1050" b="1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  <a:ea typeface="ＭＳ Ｐゴシック" pitchFamily="34"/>
              </a:rPr>
              <a:t>2012</a:t>
            </a:r>
            <a:r>
              <a:rPr kumimoji="0" lang="zh-TW" altLang="en-US" sz="1050" b="1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  <a:ea typeface="ＭＳ Ｐゴシック" pitchFamily="34"/>
              </a:rPr>
              <a:t> </a:t>
            </a:r>
            <a:r>
              <a:rPr kumimoji="0" lang="en-US" altLang="zh-TW" sz="1050" b="1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  <a:ea typeface="ＭＳ Ｐゴシック" pitchFamily="34"/>
              </a:rPr>
              <a:t>All Rights Reserved.</a:t>
            </a:r>
            <a:endParaRPr kumimoji="0" lang="zh-TW" sz="1050" b="1" kern="0" dirty="0">
              <a:solidFill>
                <a:schemeClr val="accent6">
                  <a:lumMod val="20000"/>
                  <a:lumOff val="80000"/>
                </a:schemeClr>
              </a:solidFill>
              <a:latin typeface="Comic Sans MS" pitchFamily="66" charset="0"/>
              <a:ea typeface="ＭＳ Ｐゴシック" pitchFamily="34"/>
            </a:endParaRPr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/>
          <a:lstStyle>
            <a:lvl1pPr algn="l">
              <a:defRPr sz="40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4" name="內容版面配置區 13"/>
          <p:cNvSpPr>
            <a:spLocks noGrp="1"/>
          </p:cNvSpPr>
          <p:nvPr>
            <p:ph sz="quarter" idx="10"/>
          </p:nvPr>
        </p:nvSpPr>
        <p:spPr>
          <a:xfrm>
            <a:off x="395288" y="1700213"/>
            <a:ext cx="8353425" cy="4105275"/>
          </a:xfrm>
        </p:spPr>
        <p:txBody>
          <a:bodyPr/>
          <a:lstStyle>
            <a:lvl1pPr marL="0">
              <a:lnSpc>
                <a:spcPct val="150000"/>
              </a:lnSpc>
              <a:buFont typeface="標楷體" pitchFamily="65" charset="-120"/>
              <a:buChar char="․"/>
              <a:defRPr>
                <a:latin typeface="微軟正黑體" pitchFamily="34" charset="-120"/>
                <a:ea typeface="微軟正黑體" pitchFamily="34" charset="-120"/>
              </a:defRPr>
            </a:lvl1pPr>
            <a:lvl2pPr marL="360000">
              <a:lnSpc>
                <a:spcPct val="150000"/>
              </a:lnSpc>
              <a:buFont typeface="微軟正黑體" pitchFamily="34" charset="-120"/>
              <a:buChar char="￭"/>
              <a:defRPr sz="2000" b="1">
                <a:latin typeface="微軟正黑體" pitchFamily="34" charset="-120"/>
                <a:ea typeface="微軟正黑體" pitchFamily="34" charset="-120"/>
              </a:defRPr>
            </a:lvl2pPr>
            <a:lvl3pPr marL="792000">
              <a:lnSpc>
                <a:spcPct val="150000"/>
              </a:lnSpc>
              <a:buFont typeface="微軟正黑體" pitchFamily="34" charset="-120"/>
              <a:buChar char="–"/>
              <a:defRPr b="1">
                <a:latin typeface="微軟正黑體" pitchFamily="34" charset="-120"/>
                <a:ea typeface="微軟正黑體" pitchFamily="34" charset="-120"/>
              </a:defRPr>
            </a:lvl3pPr>
            <a:lvl4pPr marL="0">
              <a:defRPr/>
            </a:lvl4pPr>
            <a:lvl5pPr marL="0"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</p:spTree>
    <p:extLst>
      <p:ext uri="{BB962C8B-B14F-4D97-AF65-F5344CB8AC3E}">
        <p14:creationId xmlns:p14="http://schemas.microsoft.com/office/powerpoint/2010/main" val="379712729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圖片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0"/>
          </p:nvPr>
        </p:nvSpPr>
        <p:spPr>
          <a:xfrm>
            <a:off x="500033" y="1500174"/>
            <a:ext cx="8143933" cy="4786326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66599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1309232A-BA58-43F7-9F9C-7E6D502ABF1F}" type="datetimeFigureOut">
              <a:rPr lang="zh-TW" altLang="en-US"/>
              <a:pPr>
                <a:defRPr/>
              </a:pPr>
              <a:t>2015/2/25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anose="020F0502020204030204" pitchFamily="34" charset="0"/>
              </a:defRPr>
            </a:lvl1pPr>
          </a:lstStyle>
          <a:p>
            <a:fld id="{3BDC9868-73AF-4978-B2E7-676D51FC3F9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4507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5DC5-86ED-4B31-9CE0-8F5C5DF703C3}" type="datetimeFigureOut">
              <a:rPr lang="zh-TW" altLang="en-US" smtClean="0"/>
              <a:t>2015/2/25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984-5626-45EF-9E51-04E82368BA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1400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5DC5-86ED-4B31-9CE0-8F5C5DF703C3}" type="datetimeFigureOut">
              <a:rPr lang="zh-TW" altLang="en-US" smtClean="0"/>
              <a:t>2015/2/25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984-5626-45EF-9E51-04E82368BA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1447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5DC5-86ED-4B31-9CE0-8F5C5DF703C3}" type="datetimeFigureOut">
              <a:rPr lang="zh-TW" altLang="en-US" smtClean="0"/>
              <a:t>2015/2/25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984-5626-45EF-9E51-04E82368BA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4220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5DC5-86ED-4B31-9CE0-8F5C5DF703C3}" type="datetimeFigureOut">
              <a:rPr lang="zh-TW" altLang="en-US" smtClean="0"/>
              <a:t>2015/2/25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984-5626-45EF-9E51-04E82368BA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6987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5DC5-86ED-4B31-9CE0-8F5C5DF703C3}" type="datetimeFigureOut">
              <a:rPr lang="zh-TW" altLang="en-US" smtClean="0"/>
              <a:t>2015/2/25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984-5626-45EF-9E51-04E82368BA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3105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5DC5-86ED-4B31-9CE0-8F5C5DF703C3}" type="datetimeFigureOut">
              <a:rPr lang="zh-TW" altLang="en-US" smtClean="0"/>
              <a:t>2015/2/25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984-5626-45EF-9E51-04E82368BA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4851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5DC5-86ED-4B31-9CE0-8F5C5DF703C3}" type="datetimeFigureOut">
              <a:rPr lang="zh-TW" altLang="en-US" smtClean="0"/>
              <a:t>2015/2/25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984-5626-45EF-9E51-04E82368BA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817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5DC5-86ED-4B31-9CE0-8F5C5DF703C3}" type="datetimeFigureOut">
              <a:rPr lang="zh-TW" altLang="en-US" smtClean="0"/>
              <a:t>2015/2/25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984-5626-45EF-9E51-04E82368BA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60026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5DC5-86ED-4B31-9CE0-8F5C5DF703C3}" type="datetimeFigureOut">
              <a:rPr lang="zh-TW" altLang="en-US" smtClean="0"/>
              <a:t>2015/2/25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984-5626-45EF-9E51-04E82368BA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54814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5DC5-86ED-4B31-9CE0-8F5C5DF703C3}" type="datetimeFigureOut">
              <a:rPr lang="zh-TW" altLang="en-US" smtClean="0"/>
              <a:t>2015/2/25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984-5626-45EF-9E51-04E82368BA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395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9144000" cy="659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2426965"/>
            <a:ext cx="7772400" cy="1362075"/>
          </a:xfrm>
        </p:spPr>
        <p:txBody>
          <a:bodyPr anchor="t"/>
          <a:lstStyle>
            <a:lvl1pPr algn="l">
              <a:defRPr sz="3600" b="1" cap="all">
                <a:effectLst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71FDC6CF-3188-406F-B9EB-6666DD42B9C9}" type="datetimeFigureOut">
              <a:rPr lang="zh-TW" altLang="en-US"/>
              <a:pPr>
                <a:defRPr/>
              </a:pPr>
              <a:t>2015/2/25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anose="020F0502020204030204" pitchFamily="34" charset="0"/>
              </a:defRPr>
            </a:lvl1pPr>
          </a:lstStyle>
          <a:p>
            <a:fld id="{80DB18EE-54BF-432A-9F85-2204E4BCE3E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68731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5DC5-86ED-4B31-9CE0-8F5C5DF703C3}" type="datetimeFigureOut">
              <a:rPr lang="zh-TW" altLang="en-US" smtClean="0"/>
              <a:t>2015/2/25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984-5626-45EF-9E51-04E82368BA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90632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/>
          <a:lstStyle>
            <a:lvl1pPr>
              <a:buFontTx/>
              <a:buBlip>
                <a:blip r:embed="rId3"/>
              </a:buBlip>
              <a:defRPr b="1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87624" y="3068960"/>
            <a:ext cx="7272808" cy="12241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D9B81-F585-4F39-9DE2-41ABD2F7CB9A}" type="datetime1">
              <a:rPr lang="zh-TW" altLang="en-US" smtClean="0"/>
              <a:t>2015/2/25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93B60-658E-4753-BFD5-5A00AFBD4D2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1" y="6165304"/>
            <a:ext cx="9144001" cy="69269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7637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2394" y="6126162"/>
            <a:ext cx="9146394" cy="731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42995"/>
            <a:ext cx="8229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82EF6064-BFF3-489D-9900-23CFC6070E64}" type="datetime1">
              <a:rPr lang="zh-TW" altLang="en-US" smtClean="0"/>
              <a:t>2015/2/25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0" y="66314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Copyright © Proprietary and Confidential. All rights reserved.</a:t>
            </a:r>
            <a:endParaRPr lang="zh-TW" altLang="en-US" sz="9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49192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4133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2394" y="6126162"/>
            <a:ext cx="9146394" cy="731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D6AB5179-DF0E-4B3B-A6DB-D015FD351D5E}" type="datetime1">
              <a:rPr lang="zh-TW" altLang="en-US" smtClean="0"/>
              <a:t>2015/2/25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95E930D8-2F46-4B41-8C9C-6B469A3AA6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0" y="66314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Copyright © </a:t>
            </a:r>
            <a:r>
              <a:rPr lang="en-US" altLang="zh-TW" sz="900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OpView</a:t>
            </a:r>
            <a:r>
              <a:rPr lang="en-US" altLang="zh-TW" sz="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&amp; </a:t>
            </a:r>
            <a:r>
              <a:rPr lang="en-US" altLang="zh-TW" sz="900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eLand</a:t>
            </a:r>
            <a:r>
              <a:rPr lang="en-US" altLang="zh-TW" sz="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Information. Proprietary and Confidential. All rights reserved.</a:t>
            </a:r>
            <a:endParaRPr lang="zh-TW" altLang="en-US" sz="9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5169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6090-B1F6-49F1-AAE9-32AA61759CC1}" type="datetime1">
              <a:rPr lang="zh-TW" altLang="en-US" smtClean="0"/>
              <a:t>2015/2/25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C6618-D9A1-4E73-8AF6-301435AC5C9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0145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區段標題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2730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7728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D412A-4406-4A6E-BC8B-B87573505106}" type="datetime1">
              <a:rPr lang="zh-TW" altLang="en-US" smtClean="0"/>
              <a:t>2015/2/25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FA553-C9C4-4E8E-917A-D672283D5B1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04452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/>
          <a:lstStyle>
            <a:lvl1pPr>
              <a:buFontTx/>
              <a:buBlip>
                <a:blip r:embed="rId3"/>
              </a:buBlip>
              <a:defRPr b="1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87624" y="3068960"/>
            <a:ext cx="7272808" cy="12241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D9B81-F585-4F39-9DE2-41ABD2F7CB9A}" type="datetime1">
              <a:rPr lang="zh-TW" altLang="en-US" smtClean="0"/>
              <a:t>2015/2/25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93B60-658E-4753-BFD5-5A00AFBD4D2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1" y="6165304"/>
            <a:ext cx="9144001" cy="69269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7234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2394" y="6126162"/>
            <a:ext cx="9146394" cy="731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42995"/>
            <a:ext cx="8229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82EF6064-BFF3-489D-9900-23CFC6070E64}" type="datetime1">
              <a:rPr lang="zh-TW" altLang="en-US" smtClean="0"/>
              <a:t>2015/2/25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0" y="66314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Copyright © Proprietary and Confidential. All rights reserved.</a:t>
            </a:r>
            <a:endParaRPr lang="zh-TW" altLang="en-US" sz="9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49192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0503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2394" y="6126162"/>
            <a:ext cx="9146394" cy="731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D6AB5179-DF0E-4B3B-A6DB-D015FD351D5E}" type="datetime1">
              <a:rPr lang="zh-TW" altLang="en-US" smtClean="0"/>
              <a:t>2015/2/25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95E930D8-2F46-4B41-8C9C-6B469A3AA6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0" y="66314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Copyright © </a:t>
            </a:r>
            <a:r>
              <a:rPr lang="en-US" altLang="zh-TW" sz="900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OpView</a:t>
            </a:r>
            <a:r>
              <a:rPr lang="en-US" altLang="zh-TW" sz="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&amp; </a:t>
            </a:r>
            <a:r>
              <a:rPr lang="en-US" altLang="zh-TW" sz="900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eLand</a:t>
            </a:r>
            <a:r>
              <a:rPr lang="en-US" altLang="zh-TW" sz="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Information. Proprietary and Confidential. All rights reserved.</a:t>
            </a:r>
            <a:endParaRPr lang="zh-TW" altLang="en-US" sz="9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4578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6090-B1F6-49F1-AAE9-32AA61759CC1}" type="datetime1">
              <a:rPr lang="zh-TW" altLang="en-US" smtClean="0"/>
              <a:t>2015/2/25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C6618-D9A1-4E73-8AF6-301435AC5C9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173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9144000" cy="659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625" y="332656"/>
            <a:ext cx="8229600" cy="70326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43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6E3C1F89-9AB9-4FEE-9B3D-09467446056D}" type="datetimeFigureOut">
              <a:rPr lang="zh-TW" altLang="en-US"/>
              <a:pPr>
                <a:defRPr/>
              </a:pPr>
              <a:t>2015/2/25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anose="020F0502020204030204" pitchFamily="34" charset="0"/>
              </a:defRPr>
            </a:lvl1pPr>
          </a:lstStyle>
          <a:p>
            <a:fld id="{A8C09162-0B29-4199-ABE8-EB64DDA0514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905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2730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7728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D412A-4406-4A6E-BC8B-B87573505106}" type="datetime1">
              <a:rPr lang="zh-TW" altLang="en-US" smtClean="0"/>
              <a:t>2015/2/25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FA553-C9C4-4E8E-917A-D672283D5B1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43970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BC801-53EF-4DCC-855A-A5B2B0C186D8}" type="datetime1">
              <a:rPr lang="zh-TW" altLang="en-US" smtClean="0"/>
              <a:t>2015/2/25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F9A0A-54D0-4792-9339-7BC3A268ABD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8914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C4815-395A-42C9-9D31-8F2766D8FA78}" type="datetime1">
              <a:rPr lang="zh-TW" altLang="en-US" smtClean="0"/>
              <a:t>2015/2/25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2993E-09BA-4EC2-880D-AFD539FC09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78810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8402E-8A4C-4779-88B4-537603048CCE}" type="datetime1">
              <a:rPr lang="zh-TW" altLang="en-US" smtClean="0"/>
              <a:t>2015/2/25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35718-4B90-4778-B74A-13D48742A2B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25651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F0400-D0AF-484A-B9FE-8F494F808AAF}" type="datetime1">
              <a:rPr lang="zh-TW" altLang="en-US" smtClean="0"/>
              <a:t>2015/2/25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538D8-0558-495D-99DE-ABFE525A85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09605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994A1-87D7-4C09-9769-1BBB2CDC8DDC}" type="datetime1">
              <a:rPr lang="zh-TW" altLang="en-US" smtClean="0"/>
              <a:t>2015/2/25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2A9E2-0DA9-4193-A1C3-E23741EE75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11748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A663F-FE47-4D65-A3FE-64E49D8C8513}" type="datetime1">
              <a:rPr lang="zh-TW" altLang="en-US" smtClean="0"/>
              <a:t>2015/2/25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41F47-BCF9-4FDC-A309-339BF93FC20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0510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8BB46-2C3D-4B98-BCB9-0B67BBD7F55B}" type="datetime1">
              <a:rPr lang="zh-TW" altLang="en-US" smtClean="0"/>
              <a:t>2015/2/25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EE745-9827-49D8-B570-0721CD0A9D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21924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BA611-C9A0-4288-9A45-C2F1E1F8277E}" type="datetime1">
              <a:rPr lang="zh-TW" altLang="en-US" smtClean="0"/>
              <a:t>2015/2/25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DBD78-7E4F-4470-8FA9-411CB151FD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43674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 bwMode="auto">
          <a:xfrm>
            <a:off x="457200" y="1428750"/>
            <a:ext cx="8229600" cy="48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E2B8E726-9A9E-4CE9-B499-218A972B50FD}" type="datetimeFigureOut">
              <a:rPr lang="zh-TW" altLang="en-US" smtClean="0"/>
              <a:pPr>
                <a:defRPr/>
              </a:pPr>
              <a:t>2015/2/25</a:t>
            </a:fld>
            <a:endParaRPr lang="zh-TW" altLang="en-US"/>
          </a:p>
        </p:txBody>
      </p:sp>
      <p:sp>
        <p:nvSpPr>
          <p:cNvPr id="5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627AA308-BA99-42F4-A5A1-1DE76F023D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960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D8419977-62D5-424E-9F8C-045D6C0A3BDF}" type="datetimeFigureOut">
              <a:rPr lang="zh-TW" altLang="en-US"/>
              <a:pPr>
                <a:defRPr/>
              </a:pPr>
              <a:t>2015/2/25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anose="020F0502020204030204" pitchFamily="34" charset="0"/>
              </a:defRPr>
            </a:lvl1pPr>
          </a:lstStyle>
          <a:p>
            <a:fld id="{533EE827-1795-462A-8D4C-A0F20E9C8EC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451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29967D6F-173A-4B96-8387-96443770951C}" type="datetimeFigureOut">
              <a:rPr lang="zh-TW" altLang="en-US"/>
              <a:pPr>
                <a:defRPr/>
              </a:pPr>
              <a:t>2015/2/25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anose="020F0502020204030204" pitchFamily="34" charset="0"/>
              </a:defRPr>
            </a:lvl1pPr>
          </a:lstStyle>
          <a:p>
            <a:fld id="{A3151BB9-B209-4424-9CD8-B6C2E2AE8D92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83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6EB5E560-ABF8-420B-8AFF-18F713EE98DE}" type="datetimeFigureOut">
              <a:rPr lang="zh-TW" altLang="en-US"/>
              <a:pPr>
                <a:defRPr/>
              </a:pPr>
              <a:t>2015/2/25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anose="020F0502020204030204" pitchFamily="34" charset="0"/>
              </a:defRPr>
            </a:lvl1pPr>
          </a:lstStyle>
          <a:p>
            <a:fld id="{082E250E-5204-4D68-A911-6B381B550FE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01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8058F734-7417-4260-BC50-2DC5EEE4A4CE}" type="datetimeFigureOut">
              <a:rPr lang="zh-TW" altLang="en-US"/>
              <a:pPr>
                <a:defRPr/>
              </a:pPr>
              <a:t>2015/2/25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anose="020F0502020204030204" pitchFamily="34" charset="0"/>
              </a:defRPr>
            </a:lvl1pPr>
          </a:lstStyle>
          <a:p>
            <a:fld id="{CA89FCD7-54FF-47B6-ADAE-0B8467B8F0F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067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EAD67D00-005F-4D6C-9CA6-E5C830F0FEB2}" type="datetimeFigureOut">
              <a:rPr lang="zh-TW" altLang="en-US"/>
              <a:pPr>
                <a:defRPr/>
              </a:pPr>
              <a:t>2015/2/25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>
                <a:latin typeface="Calibri" panose="020F0502020204030204" pitchFamily="34" charset="0"/>
              </a:defRPr>
            </a:lvl1pPr>
          </a:lstStyle>
          <a:p>
            <a:fld id="{F040690C-8150-487F-B5C4-0AFF51957680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3564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image" Target="../media/image4.jpeg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703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09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428750"/>
            <a:ext cx="82296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29" r:id="rId14"/>
    <p:sldLayoutId id="2147483730" r:id="rId15"/>
    <p:sldLayoutId id="2147483745" r:id="rId16"/>
    <p:sldLayoutId id="2147483746" r:id="rId17"/>
    <p:sldLayoutId id="2147483747" r:id="rId18"/>
    <p:sldLayoutId id="2147483731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微軟正黑體" pitchFamily="34" charset="-120"/>
          <a:ea typeface="微軟正黑體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2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35DC5-86ED-4B31-9CE0-8F5C5DF703C3}" type="datetimeFigureOut">
              <a:rPr lang="zh-TW" altLang="en-US" smtClean="0"/>
              <a:t>2015/2/25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5F984-5626-45EF-9E51-04E82368BA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796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A3574A1-C226-4C98-9F2D-D72072B3648D}" type="datetime1">
              <a:rPr lang="zh-TW" altLang="en-US" smtClean="0"/>
              <a:t>2015/2/25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46EE2E9-F08A-4A9A-8FA8-D679147D53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496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94C8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軟正黑體" pitchFamily="34" charset="-120"/>
          <a:ea typeface="微軟正黑體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4C8"/>
          </a:solidFill>
          <a:latin typeface="微軟正黑體" pitchFamily="34" charset="-12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4C8"/>
          </a:solidFill>
          <a:latin typeface="微軟正黑體" pitchFamily="34" charset="-12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4C8"/>
          </a:solidFill>
          <a:latin typeface="微軟正黑體" pitchFamily="34" charset="-12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4C8"/>
          </a:solidFill>
          <a:latin typeface="微軟正黑體" pitchFamily="34" charset="-12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94C8"/>
          </a:solidFill>
          <a:latin typeface="微軟正黑體" pitchFamily="34" charset="-12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94C8"/>
          </a:solidFill>
          <a:latin typeface="微軟正黑體" pitchFamily="34" charset="-12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94C8"/>
          </a:solidFill>
          <a:latin typeface="微軟正黑體" pitchFamily="34" charset="-12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94C8"/>
          </a:solidFill>
          <a:latin typeface="微軟正黑體" pitchFamily="34" charset="-12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Blip>
          <a:blip r:embed="rId22"/>
        </a:buBlip>
        <a:defRPr sz="2400" b="1" kern="1200">
          <a:solidFill>
            <a:srgbClr val="004692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23"/>
        </a:buBlip>
        <a:defRPr sz="2000" b="1" kern="1200">
          <a:solidFill>
            <a:srgbClr val="0077C8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微軟正黑體" pitchFamily="34" charset="-120"/>
        <a:buChar char="‐"/>
        <a:defRPr sz="2000" kern="1200">
          <a:solidFill>
            <a:srgbClr val="7F7F7F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微軟正黑體" pitchFamily="34" charset="-120"/>
        <a:buChar char="‐"/>
        <a:defRPr kern="1200">
          <a:solidFill>
            <a:srgbClr val="7F7F7F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微軟正黑體" pitchFamily="34" charset="-120"/>
        <a:buChar char="‐"/>
        <a:defRPr kern="1200">
          <a:solidFill>
            <a:srgbClr val="7F7F7F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.png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9.png"/><Relationship Id="rId5" Type="http://schemas.openxmlformats.org/officeDocument/2006/relationships/image" Target="../media/image56.wmf"/><Relationship Id="rId10" Type="http://schemas.openxmlformats.org/officeDocument/2006/relationships/image" Target="../media/image58.png"/><Relationship Id="rId4" Type="http://schemas.openxmlformats.org/officeDocument/2006/relationships/image" Target="../media/image55.png"/><Relationship Id="rId9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2.bin"/><Relationship Id="rId7" Type="http://schemas.openxmlformats.org/officeDocument/2006/relationships/hyperlink" Target="http://search.live.com/results.aspx?q=housing&amp;mkt=en-us&amp;FORM=LVSP&amp;go.x=0&amp;go.y=0&amp;go=Search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hyperlink" Target="http://www.yahoo.com/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emf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副標題 2"/>
          <p:cNvSpPr>
            <a:spLocks noGrp="1"/>
          </p:cNvSpPr>
          <p:nvPr>
            <p:ph type="subTitle" idx="4294967295"/>
          </p:nvPr>
        </p:nvSpPr>
        <p:spPr>
          <a:xfrm>
            <a:off x="1403350" y="4149725"/>
            <a:ext cx="6400800" cy="1008063"/>
          </a:xfrm>
        </p:spPr>
        <p:txBody>
          <a:bodyPr/>
          <a:lstStyle/>
          <a:p>
            <a:pPr marL="0" indent="0"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TW" altLang="en-US" smtClean="0">
                <a:solidFill>
                  <a:srgbClr val="2473E8"/>
                </a:solidFill>
              </a:rPr>
              <a:t>楊立偉博士</a:t>
            </a:r>
            <a:endParaRPr lang="en-US" altLang="zh-TW" smtClean="0">
              <a:solidFill>
                <a:srgbClr val="2473E8"/>
              </a:solidFill>
            </a:endParaRPr>
          </a:p>
          <a:p>
            <a:pPr marL="0" indent="0"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TW" altLang="en-US" smtClean="0">
                <a:solidFill>
                  <a:srgbClr val="2473E8"/>
                </a:solidFill>
              </a:rPr>
              <a:t>台灣科技大學 資訊管理學系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3635375" y="5300663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b="1" dirty="0" smtClean="0">
                <a:solidFill>
                  <a:schemeClr val="bg1"/>
                </a:solidFill>
              </a:rPr>
              <a:t>2015 </a:t>
            </a:r>
            <a:r>
              <a:rPr lang="en-US" altLang="zh-TW" b="1" dirty="0" smtClean="0">
                <a:solidFill>
                  <a:schemeClr val="bg1"/>
                </a:solidFill>
              </a:rPr>
              <a:t>Spring</a:t>
            </a:r>
            <a:endParaRPr lang="en-US" altLang="zh-TW" b="1" dirty="0">
              <a:solidFill>
                <a:schemeClr val="bg1"/>
              </a:solidFill>
            </a:endParaRPr>
          </a:p>
        </p:txBody>
      </p:sp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0" y="1989138"/>
            <a:ext cx="91440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TW" altLang="en-US" sz="3600" b="1">
                <a:ea typeface="微軟正黑體" panose="020B0604030504040204" pitchFamily="34" charset="-120"/>
              </a:rPr>
              <a:t>知識工程 </a:t>
            </a:r>
            <a:r>
              <a:rPr lang="en-US" altLang="zh-TW" sz="3600" b="1">
                <a:ea typeface="微軟正黑體" panose="020B0604030504040204" pitchFamily="34" charset="-120"/>
              </a:rPr>
              <a:t>Knowledge Engineering </a:t>
            </a:r>
            <a:endParaRPr lang="zh-TW" altLang="en-US" sz="2800" b="1">
              <a:ea typeface="微軟正黑體" panose="020B0604030504040204" pitchFamily="34" charset="-12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0" y="616585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zh-TW" sz="160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solidFill>
                  <a:schemeClr val="bg1"/>
                </a:solidFill>
              </a:rPr>
              <a:t>Confidential and Proprietary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Big Data </a:t>
            </a:r>
            <a:r>
              <a:rPr lang="zh-TW" altLang="en-US" smtClean="0"/>
              <a:t>巨量資料分析的應用緣起</a:t>
            </a:r>
            <a:r>
              <a:rPr lang="en-US" altLang="zh-TW" smtClean="0"/>
              <a:t> 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7108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196975"/>
            <a:ext cx="82867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2225" y="6343650"/>
            <a:ext cx="21590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10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Source : IBM 2012 </a:t>
            </a:r>
            <a:r>
              <a:rPr lang="zh-TW" altLang="en-US" sz="10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智慧科技論壇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205079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94C8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r>
              <a:rPr kumimoji="0" lang="en-US" altLang="zh-TW" sz="3600" dirty="0" smtClean="0"/>
              <a:t>Big Data </a:t>
            </a:r>
            <a:r>
              <a:rPr kumimoji="0" lang="zh-TW" altLang="en-US" sz="3600" dirty="0" smtClean="0"/>
              <a:t>的主要來源</a:t>
            </a:r>
            <a:endParaRPr kumimoji="0" lang="zh-TW" altLang="en-US" sz="3600" dirty="0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5604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00175"/>
            <a:ext cx="8964613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22225" y="6181725"/>
            <a:ext cx="2398413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10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Source : IBM 2012</a:t>
            </a:r>
            <a:r>
              <a:rPr lang="zh-TW" altLang="en-US" sz="10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全球</a:t>
            </a:r>
            <a:r>
              <a:rPr lang="en-US" altLang="zh-TW" sz="10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CEO</a:t>
            </a:r>
            <a:r>
              <a:rPr lang="zh-TW" altLang="en-US" sz="10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</a:t>
            </a:r>
            <a:r>
              <a:rPr lang="zh-TW" altLang="en-US" sz="10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endParaRPr lang="en-US" altLang="zh-TW" sz="10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3270910" y="5556806"/>
            <a:ext cx="580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User data, Transaction data, Social data, Machine data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585651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標題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Big Data </a:t>
            </a:r>
            <a:r>
              <a:rPr lang="zh-TW" altLang="en-US" dirty="0" smtClean="0"/>
              <a:t>的特性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112838"/>
            <a:ext cx="8229600" cy="5013325"/>
          </a:xfrm>
        </p:spPr>
        <p:txBody>
          <a:bodyPr/>
          <a:lstStyle/>
          <a:p>
            <a:r>
              <a:rPr lang="zh-TW" altLang="en-US" dirty="0" smtClean="0"/>
              <a:t>數量大、產生速度快、多樣性、可能存有誤差資料</a:t>
            </a:r>
            <a:endParaRPr lang="zh-TW" altLang="en-US" dirty="0"/>
          </a:p>
        </p:txBody>
      </p:sp>
      <p:pic>
        <p:nvPicPr>
          <p:cNvPr id="48132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56410"/>
            <a:ext cx="8713787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2225" y="6181725"/>
            <a:ext cx="1840568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10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Source : IBM Big Data </a:t>
            </a:r>
            <a:r>
              <a:rPr lang="en-US" altLang="zh-TW" sz="10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Hub</a:t>
            </a:r>
            <a:endParaRPr lang="zh-TW" altLang="en-US" sz="10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445025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Big Data </a:t>
            </a:r>
            <a:r>
              <a:rPr lang="zh-TW" altLang="en-US" dirty="0" smtClean="0"/>
              <a:t>的應用方式</a:t>
            </a:r>
            <a:endParaRPr lang="zh-TW" altLang="en-US" dirty="0"/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運用資料與演算，達成智慧決策</a:t>
            </a:r>
          </a:p>
        </p:txBody>
      </p:sp>
      <p:pic>
        <p:nvPicPr>
          <p:cNvPr id="26628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45678"/>
            <a:ext cx="888365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2225" y="6181725"/>
            <a:ext cx="2398413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10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Source : IBM 2012</a:t>
            </a:r>
            <a:r>
              <a:rPr lang="zh-TW" altLang="en-US" sz="10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全球</a:t>
            </a:r>
            <a:r>
              <a:rPr lang="en-US" altLang="zh-TW" sz="10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CEO</a:t>
            </a:r>
            <a:r>
              <a:rPr lang="zh-TW" altLang="en-US" sz="10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</a:t>
            </a:r>
            <a:r>
              <a:rPr lang="zh-TW" altLang="en-US" sz="10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endParaRPr lang="zh-TW" altLang="en-US" sz="10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970814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33375"/>
            <a:ext cx="8229600" cy="703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mtClean="0"/>
              <a:t>Search Market </a:t>
            </a:r>
            <a:r>
              <a:rPr lang="en-US" altLang="zh-TW" sz="2000" smtClean="0"/>
              <a:t>(2010, IDC)</a:t>
            </a:r>
          </a:p>
        </p:txBody>
      </p:sp>
      <p:sp>
        <p:nvSpPr>
          <p:cNvPr id="26627" name="內容版面配置區 4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43500"/>
          </a:xfrm>
        </p:spPr>
        <p:txBody>
          <a:bodyPr/>
          <a:lstStyle/>
          <a:p>
            <a:endParaRPr lang="zh-TW" altLang="en-US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20763"/>
            <a:ext cx="8915400" cy="538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33375"/>
            <a:ext cx="8229600" cy="703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mtClean="0"/>
              <a:t>Search Market </a:t>
            </a:r>
            <a:r>
              <a:rPr lang="en-US" altLang="zh-TW" sz="2000" smtClean="0"/>
              <a:t>(2010, IDC)</a:t>
            </a:r>
            <a:endParaRPr lang="zh-TW" altLang="en-US" sz="2000" smtClean="0"/>
          </a:p>
        </p:txBody>
      </p:sp>
      <p:sp>
        <p:nvSpPr>
          <p:cNvPr id="27651" name="內容版面配置區 4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43500"/>
          </a:xfrm>
        </p:spPr>
        <p:txBody>
          <a:bodyPr/>
          <a:lstStyle/>
          <a:p>
            <a:endParaRPr lang="zh-TW" altLang="en-US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19175"/>
            <a:ext cx="88392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5" descr="42-172561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1652588"/>
            <a:ext cx="309245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8580" name="Picture 36" descr="fog4"/>
          <p:cNvPicPr>
            <a:picLocks noChangeAspect="1" noChangeArrowheads="1"/>
          </p:cNvPicPr>
          <p:nvPr/>
        </p:nvPicPr>
        <p:blipFill>
          <a:blip r:embed="rId4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3"/>
          <a:stretch>
            <a:fillRect/>
          </a:stretch>
        </p:blipFill>
        <p:spPr bwMode="auto">
          <a:xfrm>
            <a:off x="0" y="3540125"/>
            <a:ext cx="91440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8581" name="Picture 37" descr="fog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4" r="39648" b="35201"/>
          <a:stretch>
            <a:fillRect/>
          </a:stretch>
        </p:blipFill>
        <p:spPr bwMode="auto">
          <a:xfrm>
            <a:off x="0" y="933450"/>
            <a:ext cx="5748338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8582" name="Picture 38" descr="fog2"/>
          <p:cNvPicPr>
            <a:picLocks noChangeAspect="1" noChangeArrowheads="1"/>
          </p:cNvPicPr>
          <p:nvPr/>
        </p:nvPicPr>
        <p:blipFill>
          <a:blip r:embed="rId6">
            <a:lum bright="-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6" t="10751" b="19968"/>
          <a:stretch>
            <a:fillRect/>
          </a:stretch>
        </p:blipFill>
        <p:spPr bwMode="auto">
          <a:xfrm>
            <a:off x="812800" y="-3175"/>
            <a:ext cx="8326438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8583" name="Picture 39" descr="fog4"/>
          <p:cNvPicPr>
            <a:picLocks noChangeAspect="1" noChangeArrowheads="1"/>
          </p:cNvPicPr>
          <p:nvPr/>
        </p:nvPicPr>
        <p:blipFill>
          <a:blip r:embed="rId7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8584" name="Picture 40" descr="fog3"/>
          <p:cNvPicPr>
            <a:picLocks noChangeAspect="1" noChangeArrowheads="1"/>
          </p:cNvPicPr>
          <p:nvPr/>
        </p:nvPicPr>
        <p:blipFill>
          <a:blip r:embed="rId8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9"/>
          <a:stretch>
            <a:fillRect/>
          </a:stretch>
        </p:blipFill>
        <p:spPr bwMode="auto">
          <a:xfrm>
            <a:off x="0" y="1974850"/>
            <a:ext cx="9144000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 Box 3"/>
          <p:cNvSpPr txBox="1">
            <a:spLocks noChangeArrowheads="1"/>
          </p:cNvSpPr>
          <p:nvPr/>
        </p:nvSpPr>
        <p:spPr bwMode="auto">
          <a:xfrm>
            <a:off x="395288" y="1095375"/>
            <a:ext cx="8748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400" b="1" i="1">
                <a:solidFill>
                  <a:srgbClr val="4D4D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企業</a:t>
            </a:r>
            <a:r>
              <a:rPr lang="ja-JP" altLang="en-US" sz="2400" b="1" i="1">
                <a:solidFill>
                  <a:srgbClr val="4D4D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搜尋</a:t>
            </a:r>
            <a:r>
              <a:rPr lang="zh-TW" altLang="en-US" sz="2400" b="1" i="1">
                <a:solidFill>
                  <a:srgbClr val="4D4D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可</a:t>
            </a:r>
            <a:r>
              <a:rPr lang="ja-JP" altLang="en-US" sz="2400" b="1" i="1">
                <a:solidFill>
                  <a:srgbClr val="FF7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改善決策</a:t>
            </a:r>
            <a:r>
              <a:rPr lang="ja-JP" altLang="en-US" sz="2400" b="1" i="1">
                <a:solidFill>
                  <a:srgbClr val="4D4D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endParaRPr lang="nb-NO" sz="2400" b="1" i="1">
              <a:solidFill>
                <a:srgbClr val="4D4D4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8681" name="Picture 4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5588" cy="1041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33375"/>
            <a:ext cx="8229600" cy="7032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rgbClr val="FF7F00"/>
                </a:solidFill>
                <a:cs typeface="Arial" charset="0"/>
              </a:rPr>
              <a:t>讓所有決策者都能察覺重要知識、風險、專家的存在</a:t>
            </a:r>
          </a:p>
        </p:txBody>
      </p:sp>
      <p:sp>
        <p:nvSpPr>
          <p:cNvPr id="28683" name="內容版面配置區 21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43500"/>
          </a:xfrm>
        </p:spPr>
        <p:txBody>
          <a:bodyPr/>
          <a:lstStyle/>
          <a:p>
            <a:endParaRPr lang="zh-TW" altLang="en-US" smtClean="0"/>
          </a:p>
        </p:txBody>
      </p:sp>
      <p:sp>
        <p:nvSpPr>
          <p:cNvPr id="28684" name="AutoShape 47"/>
          <p:cNvSpPr>
            <a:spLocks noChangeArrowheads="1"/>
          </p:cNvSpPr>
          <p:nvPr/>
        </p:nvSpPr>
        <p:spPr bwMode="auto">
          <a:xfrm>
            <a:off x="363538" y="1557338"/>
            <a:ext cx="4568825" cy="1473200"/>
          </a:xfrm>
          <a:prstGeom prst="roundRect">
            <a:avLst>
              <a:gd name="adj" fmla="val 7093"/>
            </a:avLst>
          </a:prstGeom>
          <a:solidFill>
            <a:schemeClr val="accent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28685" name="Group 48"/>
          <p:cNvGrpSpPr>
            <a:grpSpLocks/>
          </p:cNvGrpSpPr>
          <p:nvPr/>
        </p:nvGrpSpPr>
        <p:grpSpPr bwMode="auto">
          <a:xfrm>
            <a:off x="395288" y="1573213"/>
            <a:ext cx="4565650" cy="1473200"/>
            <a:chOff x="215" y="991"/>
            <a:chExt cx="2618" cy="628"/>
          </a:xfrm>
        </p:grpSpPr>
        <p:sp>
          <p:nvSpPr>
            <p:cNvPr id="28693" name="AutoShape 49"/>
            <p:cNvSpPr>
              <a:spLocks noChangeArrowheads="1"/>
            </p:cNvSpPr>
            <p:nvPr/>
          </p:nvSpPr>
          <p:spPr bwMode="auto">
            <a:xfrm>
              <a:off x="215" y="991"/>
              <a:ext cx="2618" cy="628"/>
            </a:xfrm>
            <a:prstGeom prst="roundRect">
              <a:avLst>
                <a:gd name="adj" fmla="val 7093"/>
              </a:avLst>
            </a:prstGeom>
            <a:noFill/>
            <a:ln w="28575" algn="ctr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8694" name="Rectangle 50"/>
            <p:cNvSpPr>
              <a:spLocks noChangeArrowheads="1"/>
            </p:cNvSpPr>
            <p:nvPr/>
          </p:nvSpPr>
          <p:spPr bwMode="auto">
            <a:xfrm>
              <a:off x="250" y="1116"/>
              <a:ext cx="2502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28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大多數人都在 </a:t>
              </a:r>
            </a:p>
            <a:p>
              <a:pPr algn="ctr" eaLnBrk="1" hangingPunct="1"/>
              <a:r>
                <a:rPr lang="zh-TW" altLang="en-US" sz="28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濃霧裡做決定</a:t>
              </a:r>
            </a:p>
          </p:txBody>
        </p:sp>
      </p:grpSp>
      <p:sp>
        <p:nvSpPr>
          <p:cNvPr id="1388590" name="Rectangle 46"/>
          <p:cNvSpPr>
            <a:spLocks noChangeArrowheads="1"/>
          </p:cNvSpPr>
          <p:nvPr/>
        </p:nvSpPr>
        <p:spPr bwMode="auto">
          <a:xfrm>
            <a:off x="392113" y="3205163"/>
            <a:ext cx="4943475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2575" indent="-282575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3200"/>
              </a:lnSpc>
              <a:buFontTx/>
              <a:buChar char="•"/>
            </a:pPr>
            <a:r>
              <a:rPr lang="zh-TW" altLang="en-US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只尋求已知人物的建議</a:t>
            </a:r>
          </a:p>
          <a:p>
            <a:pPr eaLnBrk="1" hangingPunct="1">
              <a:lnSpc>
                <a:spcPts val="3200"/>
              </a:lnSpc>
              <a:buFontTx/>
              <a:buChar char="•"/>
            </a:pPr>
            <a:r>
              <a:rPr lang="zh-TW" altLang="en-US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參考分析數量有限</a:t>
            </a:r>
          </a:p>
          <a:p>
            <a:pPr eaLnBrk="1" hangingPunct="1">
              <a:lnSpc>
                <a:spcPts val="3200"/>
              </a:lnSpc>
              <a:buFontTx/>
              <a:buChar char="•"/>
            </a:pPr>
            <a:r>
              <a:rPr lang="zh-TW" altLang="en-US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不知道自己缺乏什麼</a:t>
            </a:r>
          </a:p>
          <a:p>
            <a:pPr eaLnBrk="1" hangingPunct="1">
              <a:lnSpc>
                <a:spcPts val="3200"/>
              </a:lnSpc>
              <a:buFontTx/>
              <a:buChar char="•"/>
            </a:pPr>
            <a:r>
              <a:rPr lang="zh-TW" altLang="en-US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常常因此拖延決策</a:t>
            </a:r>
          </a:p>
        </p:txBody>
      </p: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388938" y="4949825"/>
            <a:ext cx="4589462" cy="1465263"/>
            <a:chOff x="215" y="2701"/>
            <a:chExt cx="2963" cy="923"/>
          </a:xfrm>
        </p:grpSpPr>
        <p:sp>
          <p:nvSpPr>
            <p:cNvPr id="28691" name="AutoShape 56"/>
            <p:cNvSpPr>
              <a:spLocks noChangeArrowheads="1"/>
            </p:cNvSpPr>
            <p:nvPr/>
          </p:nvSpPr>
          <p:spPr bwMode="auto">
            <a:xfrm>
              <a:off x="215" y="2701"/>
              <a:ext cx="2963" cy="923"/>
            </a:xfrm>
            <a:prstGeom prst="roundRect">
              <a:avLst>
                <a:gd name="adj" fmla="val 7093"/>
              </a:avLst>
            </a:prstGeom>
            <a:noFill/>
            <a:ln w="28575" algn="ctr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8692" name="Rectangle 57"/>
            <p:cNvSpPr>
              <a:spLocks noChangeArrowheads="1"/>
            </p:cNvSpPr>
            <p:nvPr/>
          </p:nvSpPr>
          <p:spPr bwMode="auto">
            <a:xfrm>
              <a:off x="346" y="2915"/>
              <a:ext cx="2740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28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搜尋使企業讓知識工作者</a:t>
              </a:r>
              <a:r>
                <a:rPr lang="zh-TW" altLang="zh-CN" sz="28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/>
              </a:r>
              <a:br>
                <a:rPr lang="zh-TW" altLang="zh-CN" sz="28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</a:br>
              <a:r>
                <a:rPr lang="zh-TW" altLang="en-US" sz="280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改善商務決策</a:t>
              </a:r>
            </a:p>
          </p:txBody>
        </p:sp>
      </p:grpSp>
      <p:sp>
        <p:nvSpPr>
          <p:cNvPr id="1388602" name="Rectangle 58"/>
          <p:cNvSpPr>
            <a:spLocks noChangeArrowheads="1"/>
          </p:cNvSpPr>
          <p:nvPr/>
        </p:nvSpPr>
        <p:spPr bwMode="auto">
          <a:xfrm>
            <a:off x="5940425" y="6192838"/>
            <a:ext cx="22431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2575" indent="-282575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TW" altLang="en-US" sz="20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搜尋撥雲見日</a:t>
            </a:r>
          </a:p>
        </p:txBody>
      </p:sp>
      <p:sp>
        <p:nvSpPr>
          <p:cNvPr id="28689" name="AutoShape 59"/>
          <p:cNvSpPr>
            <a:spLocks noChangeArrowheads="1"/>
          </p:cNvSpPr>
          <p:nvPr/>
        </p:nvSpPr>
        <p:spPr bwMode="auto">
          <a:xfrm>
            <a:off x="395288" y="4941888"/>
            <a:ext cx="4589462" cy="1465262"/>
          </a:xfrm>
          <a:prstGeom prst="roundRect">
            <a:avLst>
              <a:gd name="adj" fmla="val 7093"/>
            </a:avLst>
          </a:prstGeom>
          <a:solidFill>
            <a:schemeClr val="accent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-36513" y="6630988"/>
            <a:ext cx="1327151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TW" sz="1050" b="1" dirty="0">
                <a:latin typeface="微軟正黑體" pitchFamily="34" charset="-120"/>
                <a:ea typeface="微軟正黑體" pitchFamily="34" charset="-120"/>
              </a:rPr>
              <a:t>Source: Microsoft</a:t>
            </a:r>
            <a:endParaRPr lang="zh-TW" altLang="en-US" sz="1050" dirty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7000" fill="hold"/>
                                        <p:tgtEl>
                                          <p:spTgt spid="13885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" dur="5000" fill="hold"/>
                                        <p:tgtEl>
                                          <p:spTgt spid="13885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" dur="7000" fill="hold"/>
                                        <p:tgtEl>
                                          <p:spTgt spid="13885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0" fill="hold"/>
                                        <p:tgtEl>
                                          <p:spTgt spid="13885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" dur="7000" fill="hold"/>
                                        <p:tgtEl>
                                          <p:spTgt spid="13885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1388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8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1388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8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1388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8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1388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8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0"/>
                                        <p:tgtEl>
                                          <p:spTgt spid="1388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8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8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-3.33333E-6 0 L -0.36771 0 " pathEditMode="relative" rAng="0" ptsTypes="AA">
                                      <p:cBhvr>
                                        <p:cTn id="41" dur="5000" fill="hold"/>
                                        <p:tgtEl>
                                          <p:spTgt spid="1388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1.66667E-6 3.33333E-6 L 0.3684 0.01273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1388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8590" grpId="0"/>
      <p:bldP spid="13886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9"/>
          <p:cNvGrpSpPr>
            <a:grpSpLocks/>
          </p:cNvGrpSpPr>
          <p:nvPr/>
        </p:nvGrpSpPr>
        <p:grpSpPr bwMode="auto">
          <a:xfrm>
            <a:off x="5329238" y="5008563"/>
            <a:ext cx="1746250" cy="1300162"/>
            <a:chOff x="2370" y="3306"/>
            <a:chExt cx="1100" cy="819"/>
          </a:xfrm>
        </p:grpSpPr>
        <p:pic>
          <p:nvPicPr>
            <p:cNvPr id="29746" name="Picture 101" descr="itf010027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4" t="28094"/>
            <a:stretch>
              <a:fillRect/>
            </a:stretch>
          </p:blipFill>
          <p:spPr bwMode="auto">
            <a:xfrm>
              <a:off x="2370" y="3306"/>
              <a:ext cx="1100" cy="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47" name="Rectangle 103"/>
            <p:cNvSpPr>
              <a:spLocks noChangeArrowheads="1"/>
            </p:cNvSpPr>
            <p:nvPr/>
          </p:nvSpPr>
          <p:spPr bwMode="auto">
            <a:xfrm>
              <a:off x="2370" y="3312"/>
              <a:ext cx="1091" cy="813"/>
            </a:xfrm>
            <a:prstGeom prst="rect">
              <a:avLst/>
            </a:prstGeom>
            <a:noFill/>
            <a:ln w="9525" algn="ctr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3" name="Group 108"/>
          <p:cNvGrpSpPr>
            <a:grpSpLocks/>
          </p:cNvGrpSpPr>
          <p:nvPr/>
        </p:nvGrpSpPr>
        <p:grpSpPr bwMode="auto">
          <a:xfrm>
            <a:off x="7219950" y="5008563"/>
            <a:ext cx="1744663" cy="1300162"/>
            <a:chOff x="4093" y="3306"/>
            <a:chExt cx="1099" cy="819"/>
          </a:xfrm>
        </p:grpSpPr>
        <p:pic>
          <p:nvPicPr>
            <p:cNvPr id="29744" name="Picture 102" descr="getting_package2c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1" y="3306"/>
              <a:ext cx="1091" cy="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45" name="Rectangle 105"/>
            <p:cNvSpPr>
              <a:spLocks noChangeArrowheads="1"/>
            </p:cNvSpPr>
            <p:nvPr/>
          </p:nvSpPr>
          <p:spPr bwMode="auto">
            <a:xfrm>
              <a:off x="4093" y="3312"/>
              <a:ext cx="1091" cy="813"/>
            </a:xfrm>
            <a:prstGeom prst="rect">
              <a:avLst/>
            </a:prstGeom>
            <a:noFill/>
            <a:ln w="9525" algn="ctr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4" name="Group 111"/>
          <p:cNvGrpSpPr>
            <a:grpSpLocks/>
          </p:cNvGrpSpPr>
          <p:nvPr/>
        </p:nvGrpSpPr>
        <p:grpSpPr bwMode="auto">
          <a:xfrm>
            <a:off x="1577975" y="5018088"/>
            <a:ext cx="1731963" cy="1290637"/>
            <a:chOff x="215" y="3312"/>
            <a:chExt cx="1091" cy="813"/>
          </a:xfrm>
        </p:grpSpPr>
        <p:pic>
          <p:nvPicPr>
            <p:cNvPr id="29742" name="Picture 99" descr="college_womanb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82" t="7404" b="14423"/>
            <a:stretch>
              <a:fillRect/>
            </a:stretch>
          </p:blipFill>
          <p:spPr bwMode="auto">
            <a:xfrm>
              <a:off x="215" y="3312"/>
              <a:ext cx="1091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43" name="Rectangle 106"/>
            <p:cNvSpPr>
              <a:spLocks noChangeArrowheads="1"/>
            </p:cNvSpPr>
            <p:nvPr/>
          </p:nvSpPr>
          <p:spPr bwMode="auto">
            <a:xfrm>
              <a:off x="215" y="3312"/>
              <a:ext cx="1091" cy="813"/>
            </a:xfrm>
            <a:prstGeom prst="rect">
              <a:avLst/>
            </a:prstGeom>
            <a:noFill/>
            <a:ln w="9525" algn="ctr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5" name="Group 110"/>
          <p:cNvGrpSpPr>
            <a:grpSpLocks/>
          </p:cNvGrpSpPr>
          <p:nvPr/>
        </p:nvGrpSpPr>
        <p:grpSpPr bwMode="auto">
          <a:xfrm>
            <a:off x="3452813" y="5018088"/>
            <a:ext cx="1731962" cy="1290637"/>
            <a:chOff x="1518" y="3312"/>
            <a:chExt cx="1091" cy="813"/>
          </a:xfrm>
        </p:grpSpPr>
        <p:pic>
          <p:nvPicPr>
            <p:cNvPr id="29740" name="Picture 100" descr="labcoatb"/>
            <p:cNvPicPr>
              <a:picLocks noChangeAspect="1" noChangeArrowheads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83" b="17598"/>
            <a:stretch>
              <a:fillRect/>
            </a:stretch>
          </p:blipFill>
          <p:spPr bwMode="auto">
            <a:xfrm>
              <a:off x="1518" y="3312"/>
              <a:ext cx="1091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41" name="Rectangle 107"/>
            <p:cNvSpPr>
              <a:spLocks noChangeArrowheads="1"/>
            </p:cNvSpPr>
            <p:nvPr/>
          </p:nvSpPr>
          <p:spPr bwMode="auto">
            <a:xfrm>
              <a:off x="1518" y="3312"/>
              <a:ext cx="1091" cy="813"/>
            </a:xfrm>
            <a:prstGeom prst="rect">
              <a:avLst/>
            </a:prstGeom>
            <a:noFill/>
            <a:ln w="9525" algn="ctr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381490" name="Line 114"/>
          <p:cNvSpPr>
            <a:spLocks noChangeShapeType="1"/>
          </p:cNvSpPr>
          <p:nvPr/>
        </p:nvSpPr>
        <p:spPr bwMode="auto">
          <a:xfrm>
            <a:off x="1557338" y="4929188"/>
            <a:ext cx="7407275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zh-TW" altLang="en-US"/>
          </a:p>
        </p:txBody>
      </p:sp>
      <p:sp>
        <p:nvSpPr>
          <p:cNvPr id="113" name="標題 1"/>
          <p:cNvSpPr txBox="1">
            <a:spLocks/>
          </p:cNvSpPr>
          <p:nvPr/>
        </p:nvSpPr>
        <p:spPr>
          <a:xfrm>
            <a:off x="107950" y="3284538"/>
            <a:ext cx="8280400" cy="15605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0" hangingPunct="0">
              <a:defRPr/>
            </a:pPr>
            <a:r>
              <a:rPr kumimoji="0"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用搜尋創造價值</a:t>
            </a:r>
            <a:endParaRPr kumimoji="0"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eaLnBrk="0" hangingPunct="0">
              <a:defRPr/>
            </a:pPr>
            <a:r>
              <a:rPr kumimoji="0"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把使用者連往一切</a:t>
            </a:r>
          </a:p>
        </p:txBody>
      </p:sp>
      <p:sp>
        <p:nvSpPr>
          <p:cNvPr id="29704" name="矩形 113"/>
          <p:cNvSpPr>
            <a:spLocks noChangeArrowheads="1"/>
          </p:cNvSpPr>
          <p:nvPr/>
        </p:nvSpPr>
        <p:spPr bwMode="auto">
          <a:xfrm>
            <a:off x="7473950" y="6319838"/>
            <a:ext cx="14906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1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Source: Microsoft</a:t>
            </a:r>
            <a:endParaRPr lang="zh-TW" altLang="en-US" sz="1200"/>
          </a:p>
        </p:txBody>
      </p:sp>
      <p:grpSp>
        <p:nvGrpSpPr>
          <p:cNvPr id="29705" name="群組 114"/>
          <p:cNvGrpSpPr>
            <a:grpSpLocks/>
          </p:cNvGrpSpPr>
          <p:nvPr/>
        </p:nvGrpSpPr>
        <p:grpSpPr bwMode="auto">
          <a:xfrm>
            <a:off x="2073275" y="830263"/>
            <a:ext cx="6383338" cy="4038600"/>
            <a:chOff x="2073150" y="830857"/>
            <a:chExt cx="6383338" cy="4038600"/>
          </a:xfrm>
        </p:grpSpPr>
        <p:sp>
          <p:nvSpPr>
            <p:cNvPr id="29708" name="Oval 3"/>
            <p:cNvSpPr>
              <a:spLocks noChangeArrowheads="1"/>
            </p:cNvSpPr>
            <p:nvPr/>
          </p:nvSpPr>
          <p:spPr bwMode="auto">
            <a:xfrm>
              <a:off x="6586413" y="1384895"/>
              <a:ext cx="1870075" cy="18700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9709" name="Oval 7"/>
            <p:cNvSpPr>
              <a:spLocks noChangeArrowheads="1"/>
            </p:cNvSpPr>
            <p:nvPr/>
          </p:nvSpPr>
          <p:spPr bwMode="auto">
            <a:xfrm>
              <a:off x="4327400" y="830857"/>
              <a:ext cx="1870075" cy="18700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grpSp>
          <p:nvGrpSpPr>
            <p:cNvPr id="29710" name="Group 119"/>
            <p:cNvGrpSpPr>
              <a:grpSpLocks/>
            </p:cNvGrpSpPr>
            <p:nvPr/>
          </p:nvGrpSpPr>
          <p:grpSpPr bwMode="auto">
            <a:xfrm>
              <a:off x="4943353" y="980082"/>
              <a:ext cx="646113" cy="1562102"/>
              <a:chOff x="2680" y="768"/>
              <a:chExt cx="407" cy="984"/>
            </a:xfrm>
          </p:grpSpPr>
          <p:sp>
            <p:nvSpPr>
              <p:cNvPr id="29736" name="Rectangle 9"/>
              <p:cNvSpPr>
                <a:spLocks noChangeArrowheads="1"/>
              </p:cNvSpPr>
              <p:nvPr/>
            </p:nvSpPr>
            <p:spPr bwMode="auto">
              <a:xfrm>
                <a:off x="2699" y="1519"/>
                <a:ext cx="38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ja-JP" altLang="en-US" sz="240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專家</a:t>
                </a:r>
              </a:p>
            </p:txBody>
          </p:sp>
          <p:grpSp>
            <p:nvGrpSpPr>
              <p:cNvPr id="29737" name="Group 10"/>
              <p:cNvGrpSpPr>
                <a:grpSpLocks/>
              </p:cNvGrpSpPr>
              <p:nvPr/>
            </p:nvGrpSpPr>
            <p:grpSpPr bwMode="auto">
              <a:xfrm>
                <a:off x="2680" y="768"/>
                <a:ext cx="402" cy="702"/>
                <a:chOff x="94" y="-1266"/>
                <a:chExt cx="1247" cy="2185"/>
              </a:xfrm>
            </p:grpSpPr>
            <p:sp>
              <p:nvSpPr>
                <p:cNvPr id="29738" name="Oval 11"/>
                <p:cNvSpPr>
                  <a:spLocks noChangeArrowheads="1"/>
                </p:cNvSpPr>
                <p:nvPr/>
              </p:nvSpPr>
              <p:spPr bwMode="auto">
                <a:xfrm>
                  <a:off x="528" y="-1266"/>
                  <a:ext cx="354" cy="352"/>
                </a:xfrm>
                <a:prstGeom prst="ellips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9739" name="Freeform 12"/>
                <p:cNvSpPr>
                  <a:spLocks/>
                </p:cNvSpPr>
                <p:nvPr/>
              </p:nvSpPr>
              <p:spPr bwMode="auto">
                <a:xfrm>
                  <a:off x="94" y="-815"/>
                  <a:ext cx="1247" cy="1734"/>
                </a:xfrm>
                <a:custGeom>
                  <a:avLst/>
                  <a:gdLst>
                    <a:gd name="T0" fmla="*/ 888 w 1247"/>
                    <a:gd name="T1" fmla="*/ 203 h 1734"/>
                    <a:gd name="T2" fmla="*/ 831 w 1247"/>
                    <a:gd name="T3" fmla="*/ 883 h 1734"/>
                    <a:gd name="T4" fmla="*/ 970 w 1247"/>
                    <a:gd name="T5" fmla="*/ 1703 h 1734"/>
                    <a:gd name="T6" fmla="*/ 826 w 1247"/>
                    <a:gd name="T7" fmla="*/ 1727 h 1734"/>
                    <a:gd name="T8" fmla="*/ 637 w 1247"/>
                    <a:gd name="T9" fmla="*/ 1004 h 1734"/>
                    <a:gd name="T10" fmla="*/ 429 w 1247"/>
                    <a:gd name="T11" fmla="*/ 1734 h 1734"/>
                    <a:gd name="T12" fmla="*/ 271 w 1247"/>
                    <a:gd name="T13" fmla="*/ 1696 h 1734"/>
                    <a:gd name="T14" fmla="*/ 441 w 1247"/>
                    <a:gd name="T15" fmla="*/ 846 h 1734"/>
                    <a:gd name="T16" fmla="*/ 354 w 1247"/>
                    <a:gd name="T17" fmla="*/ 234 h 1734"/>
                    <a:gd name="T18" fmla="*/ 113 w 1247"/>
                    <a:gd name="T19" fmla="*/ 600 h 1734"/>
                    <a:gd name="T20" fmla="*/ 0 w 1247"/>
                    <a:gd name="T21" fmla="*/ 531 h 1734"/>
                    <a:gd name="T22" fmla="*/ 245 w 1247"/>
                    <a:gd name="T23" fmla="*/ 2 h 1734"/>
                    <a:gd name="T24" fmla="*/ 970 w 1247"/>
                    <a:gd name="T25" fmla="*/ 0 h 1734"/>
                    <a:gd name="T26" fmla="*/ 1247 w 1247"/>
                    <a:gd name="T27" fmla="*/ 562 h 1734"/>
                    <a:gd name="T28" fmla="*/ 1133 w 1247"/>
                    <a:gd name="T29" fmla="*/ 612 h 1734"/>
                    <a:gd name="T30" fmla="*/ 888 w 1247"/>
                    <a:gd name="T31" fmla="*/ 203 h 173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247"/>
                    <a:gd name="T49" fmla="*/ 0 h 1734"/>
                    <a:gd name="T50" fmla="*/ 1247 w 1247"/>
                    <a:gd name="T51" fmla="*/ 1734 h 173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247" h="1734">
                      <a:moveTo>
                        <a:pt x="888" y="203"/>
                      </a:moveTo>
                      <a:lnTo>
                        <a:pt x="831" y="883"/>
                      </a:lnTo>
                      <a:lnTo>
                        <a:pt x="970" y="1703"/>
                      </a:lnTo>
                      <a:lnTo>
                        <a:pt x="826" y="1727"/>
                      </a:lnTo>
                      <a:lnTo>
                        <a:pt x="637" y="1004"/>
                      </a:lnTo>
                      <a:lnTo>
                        <a:pt x="429" y="1734"/>
                      </a:lnTo>
                      <a:lnTo>
                        <a:pt x="271" y="1696"/>
                      </a:lnTo>
                      <a:lnTo>
                        <a:pt x="441" y="846"/>
                      </a:lnTo>
                      <a:lnTo>
                        <a:pt x="354" y="234"/>
                      </a:lnTo>
                      <a:lnTo>
                        <a:pt x="113" y="600"/>
                      </a:lnTo>
                      <a:lnTo>
                        <a:pt x="0" y="531"/>
                      </a:lnTo>
                      <a:lnTo>
                        <a:pt x="245" y="2"/>
                      </a:lnTo>
                      <a:lnTo>
                        <a:pt x="970" y="0"/>
                      </a:lnTo>
                      <a:lnTo>
                        <a:pt x="1247" y="562"/>
                      </a:lnTo>
                      <a:lnTo>
                        <a:pt x="1133" y="612"/>
                      </a:lnTo>
                      <a:lnTo>
                        <a:pt x="888" y="203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29711" name="Oval 15"/>
            <p:cNvSpPr>
              <a:spLocks noChangeArrowheads="1"/>
            </p:cNvSpPr>
            <p:nvPr/>
          </p:nvSpPr>
          <p:spPr bwMode="auto">
            <a:xfrm>
              <a:off x="2073150" y="1372195"/>
              <a:ext cx="1870075" cy="18700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grpSp>
          <p:nvGrpSpPr>
            <p:cNvPr id="29712" name="Group 118"/>
            <p:cNvGrpSpPr>
              <a:grpSpLocks/>
            </p:cNvGrpSpPr>
            <p:nvPr/>
          </p:nvGrpSpPr>
          <p:grpSpPr bwMode="auto">
            <a:xfrm>
              <a:off x="2262063" y="1661124"/>
              <a:ext cx="1216025" cy="1385889"/>
              <a:chOff x="991" y="1197"/>
              <a:chExt cx="766" cy="873"/>
            </a:xfrm>
          </p:grpSpPr>
          <p:sp>
            <p:nvSpPr>
              <p:cNvPr id="29732" name="Text Box 17"/>
              <p:cNvSpPr txBox="1">
                <a:spLocks noChangeArrowheads="1"/>
              </p:cNvSpPr>
              <p:nvPr/>
            </p:nvSpPr>
            <p:spPr bwMode="auto">
              <a:xfrm>
                <a:off x="1268" y="1837"/>
                <a:ext cx="38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ja-JP" altLang="en-US" sz="240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答案</a:t>
                </a:r>
              </a:p>
            </p:txBody>
          </p:sp>
          <p:grpSp>
            <p:nvGrpSpPr>
              <p:cNvPr id="29733" name="Group 18"/>
              <p:cNvGrpSpPr>
                <a:grpSpLocks/>
              </p:cNvGrpSpPr>
              <p:nvPr/>
            </p:nvGrpSpPr>
            <p:grpSpPr bwMode="auto">
              <a:xfrm>
                <a:off x="991" y="1197"/>
                <a:ext cx="766" cy="584"/>
                <a:chOff x="1506" y="-554"/>
                <a:chExt cx="872" cy="663"/>
              </a:xfrm>
            </p:grpSpPr>
            <p:sp>
              <p:nvSpPr>
                <p:cNvPr id="29734" name="Freeform 19"/>
                <p:cNvSpPr>
                  <a:spLocks noEditPoints="1"/>
                </p:cNvSpPr>
                <p:nvPr/>
              </p:nvSpPr>
              <p:spPr bwMode="auto">
                <a:xfrm>
                  <a:off x="1506" y="-342"/>
                  <a:ext cx="326" cy="369"/>
                </a:xfrm>
                <a:custGeom>
                  <a:avLst/>
                  <a:gdLst>
                    <a:gd name="T0" fmla="*/ 269 w 138"/>
                    <a:gd name="T1" fmla="*/ 305 h 156"/>
                    <a:gd name="T2" fmla="*/ 326 w 138"/>
                    <a:gd name="T3" fmla="*/ 338 h 156"/>
                    <a:gd name="T4" fmla="*/ 314 w 138"/>
                    <a:gd name="T5" fmla="*/ 369 h 156"/>
                    <a:gd name="T6" fmla="*/ 241 w 138"/>
                    <a:gd name="T7" fmla="*/ 326 h 156"/>
                    <a:gd name="T8" fmla="*/ 158 w 138"/>
                    <a:gd name="T9" fmla="*/ 348 h 156"/>
                    <a:gd name="T10" fmla="*/ 76 w 138"/>
                    <a:gd name="T11" fmla="*/ 326 h 156"/>
                    <a:gd name="T12" fmla="*/ 19 w 138"/>
                    <a:gd name="T13" fmla="*/ 265 h 156"/>
                    <a:gd name="T14" fmla="*/ 0 w 138"/>
                    <a:gd name="T15" fmla="*/ 175 h 156"/>
                    <a:gd name="T16" fmla="*/ 19 w 138"/>
                    <a:gd name="T17" fmla="*/ 83 h 156"/>
                    <a:gd name="T18" fmla="*/ 78 w 138"/>
                    <a:gd name="T19" fmla="*/ 21 h 156"/>
                    <a:gd name="T20" fmla="*/ 161 w 138"/>
                    <a:gd name="T21" fmla="*/ 0 h 156"/>
                    <a:gd name="T22" fmla="*/ 243 w 138"/>
                    <a:gd name="T23" fmla="*/ 21 h 156"/>
                    <a:gd name="T24" fmla="*/ 300 w 138"/>
                    <a:gd name="T25" fmla="*/ 85 h 156"/>
                    <a:gd name="T26" fmla="*/ 321 w 138"/>
                    <a:gd name="T27" fmla="*/ 175 h 156"/>
                    <a:gd name="T28" fmla="*/ 307 w 138"/>
                    <a:gd name="T29" fmla="*/ 248 h 156"/>
                    <a:gd name="T30" fmla="*/ 269 w 138"/>
                    <a:gd name="T31" fmla="*/ 305 h 156"/>
                    <a:gd name="T32" fmla="*/ 172 w 138"/>
                    <a:gd name="T33" fmla="*/ 248 h 156"/>
                    <a:gd name="T34" fmla="*/ 236 w 138"/>
                    <a:gd name="T35" fmla="*/ 281 h 156"/>
                    <a:gd name="T36" fmla="*/ 274 w 138"/>
                    <a:gd name="T37" fmla="*/ 175 h 156"/>
                    <a:gd name="T38" fmla="*/ 260 w 138"/>
                    <a:gd name="T39" fmla="*/ 102 h 156"/>
                    <a:gd name="T40" fmla="*/ 220 w 138"/>
                    <a:gd name="T41" fmla="*/ 54 h 156"/>
                    <a:gd name="T42" fmla="*/ 161 w 138"/>
                    <a:gd name="T43" fmla="*/ 38 h 156"/>
                    <a:gd name="T44" fmla="*/ 78 w 138"/>
                    <a:gd name="T45" fmla="*/ 73 h 156"/>
                    <a:gd name="T46" fmla="*/ 45 w 138"/>
                    <a:gd name="T47" fmla="*/ 175 h 156"/>
                    <a:gd name="T48" fmla="*/ 78 w 138"/>
                    <a:gd name="T49" fmla="*/ 274 h 156"/>
                    <a:gd name="T50" fmla="*/ 161 w 138"/>
                    <a:gd name="T51" fmla="*/ 310 h 156"/>
                    <a:gd name="T52" fmla="*/ 206 w 138"/>
                    <a:gd name="T53" fmla="*/ 300 h 156"/>
                    <a:gd name="T54" fmla="*/ 161 w 138"/>
                    <a:gd name="T55" fmla="*/ 281 h 156"/>
                    <a:gd name="T56" fmla="*/ 172 w 138"/>
                    <a:gd name="T57" fmla="*/ 248 h 15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38"/>
                    <a:gd name="T88" fmla="*/ 0 h 156"/>
                    <a:gd name="T89" fmla="*/ 138 w 138"/>
                    <a:gd name="T90" fmla="*/ 156 h 15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38" h="156">
                      <a:moveTo>
                        <a:pt x="114" y="129"/>
                      </a:moveTo>
                      <a:cubicBezTo>
                        <a:pt x="123" y="135"/>
                        <a:pt x="131" y="140"/>
                        <a:pt x="138" y="143"/>
                      </a:cubicBezTo>
                      <a:cubicBezTo>
                        <a:pt x="133" y="156"/>
                        <a:pt x="133" y="156"/>
                        <a:pt x="133" y="156"/>
                      </a:cubicBezTo>
                      <a:cubicBezTo>
                        <a:pt x="123" y="152"/>
                        <a:pt x="112" y="146"/>
                        <a:pt x="102" y="138"/>
                      </a:cubicBezTo>
                      <a:cubicBezTo>
                        <a:pt x="92" y="144"/>
                        <a:pt x="80" y="147"/>
                        <a:pt x="67" y="147"/>
                      </a:cubicBezTo>
                      <a:cubicBezTo>
                        <a:pt x="55" y="147"/>
                        <a:pt x="43" y="144"/>
                        <a:pt x="32" y="138"/>
                      </a:cubicBezTo>
                      <a:cubicBezTo>
                        <a:pt x="22" y="132"/>
                        <a:pt x="14" y="123"/>
                        <a:pt x="8" y="112"/>
                      </a:cubicBezTo>
                      <a:cubicBezTo>
                        <a:pt x="3" y="100"/>
                        <a:pt x="0" y="88"/>
                        <a:pt x="0" y="74"/>
                      </a:cubicBezTo>
                      <a:cubicBezTo>
                        <a:pt x="0" y="60"/>
                        <a:pt x="3" y="47"/>
                        <a:pt x="8" y="35"/>
                      </a:cubicBezTo>
                      <a:cubicBezTo>
                        <a:pt x="14" y="24"/>
                        <a:pt x="22" y="15"/>
                        <a:pt x="33" y="9"/>
                      </a:cubicBezTo>
                      <a:cubicBezTo>
                        <a:pt x="43" y="3"/>
                        <a:pt x="55" y="0"/>
                        <a:pt x="68" y="0"/>
                      </a:cubicBezTo>
                      <a:cubicBezTo>
                        <a:pt x="81" y="0"/>
                        <a:pt x="93" y="3"/>
                        <a:pt x="103" y="9"/>
                      </a:cubicBezTo>
                      <a:cubicBezTo>
                        <a:pt x="114" y="16"/>
                        <a:pt x="122" y="24"/>
                        <a:pt x="127" y="36"/>
                      </a:cubicBezTo>
                      <a:cubicBezTo>
                        <a:pt x="133" y="47"/>
                        <a:pt x="136" y="59"/>
                        <a:pt x="136" y="74"/>
                      </a:cubicBezTo>
                      <a:cubicBezTo>
                        <a:pt x="136" y="85"/>
                        <a:pt x="134" y="96"/>
                        <a:pt x="130" y="105"/>
                      </a:cubicBezTo>
                      <a:cubicBezTo>
                        <a:pt x="127" y="114"/>
                        <a:pt x="121" y="123"/>
                        <a:pt x="114" y="129"/>
                      </a:cubicBezTo>
                      <a:close/>
                      <a:moveTo>
                        <a:pt x="73" y="105"/>
                      </a:moveTo>
                      <a:cubicBezTo>
                        <a:pt x="84" y="108"/>
                        <a:pt x="93" y="113"/>
                        <a:pt x="100" y="119"/>
                      </a:cubicBezTo>
                      <a:cubicBezTo>
                        <a:pt x="111" y="109"/>
                        <a:pt x="116" y="94"/>
                        <a:pt x="116" y="74"/>
                      </a:cubicBezTo>
                      <a:cubicBezTo>
                        <a:pt x="116" y="62"/>
                        <a:pt x="114" y="52"/>
                        <a:pt x="110" y="43"/>
                      </a:cubicBezTo>
                      <a:cubicBezTo>
                        <a:pt x="106" y="35"/>
                        <a:pt x="101" y="28"/>
                        <a:pt x="93" y="23"/>
                      </a:cubicBezTo>
                      <a:cubicBezTo>
                        <a:pt x="86" y="19"/>
                        <a:pt x="77" y="16"/>
                        <a:pt x="68" y="16"/>
                      </a:cubicBezTo>
                      <a:cubicBezTo>
                        <a:pt x="54" y="16"/>
                        <a:pt x="42" y="21"/>
                        <a:pt x="33" y="31"/>
                      </a:cubicBezTo>
                      <a:cubicBezTo>
                        <a:pt x="24" y="40"/>
                        <a:pt x="19" y="55"/>
                        <a:pt x="19" y="74"/>
                      </a:cubicBezTo>
                      <a:cubicBezTo>
                        <a:pt x="19" y="92"/>
                        <a:pt x="24" y="106"/>
                        <a:pt x="33" y="116"/>
                      </a:cubicBezTo>
                      <a:cubicBezTo>
                        <a:pt x="42" y="126"/>
                        <a:pt x="54" y="131"/>
                        <a:pt x="68" y="131"/>
                      </a:cubicBezTo>
                      <a:cubicBezTo>
                        <a:pt x="75" y="131"/>
                        <a:pt x="81" y="130"/>
                        <a:pt x="87" y="127"/>
                      </a:cubicBezTo>
                      <a:cubicBezTo>
                        <a:pt x="81" y="123"/>
                        <a:pt x="75" y="121"/>
                        <a:pt x="68" y="119"/>
                      </a:cubicBezTo>
                      <a:lnTo>
                        <a:pt x="73" y="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735" name="Freeform 20"/>
                <p:cNvSpPr>
                  <a:spLocks noEditPoints="1"/>
                </p:cNvSpPr>
                <p:nvPr/>
              </p:nvSpPr>
              <p:spPr bwMode="auto">
                <a:xfrm>
                  <a:off x="1757" y="-554"/>
                  <a:ext cx="621" cy="663"/>
                </a:xfrm>
                <a:custGeom>
                  <a:avLst/>
                  <a:gdLst>
                    <a:gd name="T0" fmla="*/ 0 w 263"/>
                    <a:gd name="T1" fmla="*/ 663 h 281"/>
                    <a:gd name="T2" fmla="*/ 255 w 263"/>
                    <a:gd name="T3" fmla="*/ 0 h 281"/>
                    <a:gd name="T4" fmla="*/ 349 w 263"/>
                    <a:gd name="T5" fmla="*/ 0 h 281"/>
                    <a:gd name="T6" fmla="*/ 621 w 263"/>
                    <a:gd name="T7" fmla="*/ 663 h 281"/>
                    <a:gd name="T8" fmla="*/ 522 w 263"/>
                    <a:gd name="T9" fmla="*/ 663 h 281"/>
                    <a:gd name="T10" fmla="*/ 444 w 263"/>
                    <a:gd name="T11" fmla="*/ 462 h 281"/>
                    <a:gd name="T12" fmla="*/ 165 w 263"/>
                    <a:gd name="T13" fmla="*/ 462 h 281"/>
                    <a:gd name="T14" fmla="*/ 94 w 263"/>
                    <a:gd name="T15" fmla="*/ 663 h 281"/>
                    <a:gd name="T16" fmla="*/ 0 w 263"/>
                    <a:gd name="T17" fmla="*/ 663 h 281"/>
                    <a:gd name="T18" fmla="*/ 191 w 263"/>
                    <a:gd name="T19" fmla="*/ 392 h 281"/>
                    <a:gd name="T20" fmla="*/ 416 w 263"/>
                    <a:gd name="T21" fmla="*/ 392 h 281"/>
                    <a:gd name="T22" fmla="*/ 347 w 263"/>
                    <a:gd name="T23" fmla="*/ 208 h 281"/>
                    <a:gd name="T24" fmla="*/ 300 w 263"/>
                    <a:gd name="T25" fmla="*/ 71 h 281"/>
                    <a:gd name="T26" fmla="*/ 264 w 263"/>
                    <a:gd name="T27" fmla="*/ 196 h 281"/>
                    <a:gd name="T28" fmla="*/ 191 w 263"/>
                    <a:gd name="T29" fmla="*/ 392 h 28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63"/>
                    <a:gd name="T46" fmla="*/ 0 h 281"/>
                    <a:gd name="T47" fmla="*/ 263 w 263"/>
                    <a:gd name="T48" fmla="*/ 281 h 28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63" h="281">
                      <a:moveTo>
                        <a:pt x="0" y="281"/>
                      </a:moveTo>
                      <a:cubicBezTo>
                        <a:pt x="108" y="0"/>
                        <a:pt x="108" y="0"/>
                        <a:pt x="108" y="0"/>
                      </a:cubicBezTo>
                      <a:cubicBezTo>
                        <a:pt x="148" y="0"/>
                        <a:pt x="148" y="0"/>
                        <a:pt x="148" y="0"/>
                      </a:cubicBezTo>
                      <a:cubicBezTo>
                        <a:pt x="263" y="281"/>
                        <a:pt x="263" y="281"/>
                        <a:pt x="263" y="281"/>
                      </a:cubicBezTo>
                      <a:cubicBezTo>
                        <a:pt x="221" y="281"/>
                        <a:pt x="221" y="281"/>
                        <a:pt x="221" y="281"/>
                      </a:cubicBezTo>
                      <a:cubicBezTo>
                        <a:pt x="188" y="196"/>
                        <a:pt x="188" y="196"/>
                        <a:pt x="188" y="196"/>
                      </a:cubicBezTo>
                      <a:cubicBezTo>
                        <a:pt x="70" y="196"/>
                        <a:pt x="70" y="196"/>
                        <a:pt x="70" y="196"/>
                      </a:cubicBezTo>
                      <a:cubicBezTo>
                        <a:pt x="40" y="281"/>
                        <a:pt x="40" y="281"/>
                        <a:pt x="40" y="281"/>
                      </a:cubicBezTo>
                      <a:lnTo>
                        <a:pt x="0" y="281"/>
                      </a:lnTo>
                      <a:close/>
                      <a:moveTo>
                        <a:pt x="81" y="166"/>
                      </a:moveTo>
                      <a:cubicBezTo>
                        <a:pt x="176" y="166"/>
                        <a:pt x="176" y="166"/>
                        <a:pt x="176" y="166"/>
                      </a:cubicBezTo>
                      <a:cubicBezTo>
                        <a:pt x="147" y="88"/>
                        <a:pt x="147" y="88"/>
                        <a:pt x="147" y="88"/>
                      </a:cubicBezTo>
                      <a:cubicBezTo>
                        <a:pt x="138" y="64"/>
                        <a:pt x="132" y="45"/>
                        <a:pt x="127" y="30"/>
                      </a:cubicBezTo>
                      <a:cubicBezTo>
                        <a:pt x="124" y="48"/>
                        <a:pt x="119" y="65"/>
                        <a:pt x="112" y="83"/>
                      </a:cubicBezTo>
                      <a:lnTo>
                        <a:pt x="81" y="16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29713" name="Oval 5"/>
            <p:cNvSpPr>
              <a:spLocks noChangeArrowheads="1"/>
            </p:cNvSpPr>
            <p:nvPr/>
          </p:nvSpPr>
          <p:spPr bwMode="auto">
            <a:xfrm>
              <a:off x="5033838" y="4091582"/>
              <a:ext cx="457200" cy="457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9714" name="Oval 6"/>
            <p:cNvSpPr>
              <a:spLocks noChangeArrowheads="1"/>
            </p:cNvSpPr>
            <p:nvPr/>
          </p:nvSpPr>
          <p:spPr bwMode="auto">
            <a:xfrm>
              <a:off x="4800475" y="2956520"/>
              <a:ext cx="923925" cy="9271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9715" name="Oval 13"/>
            <p:cNvSpPr>
              <a:spLocks noChangeArrowheads="1"/>
            </p:cNvSpPr>
            <p:nvPr/>
          </p:nvSpPr>
          <p:spPr bwMode="auto">
            <a:xfrm>
              <a:off x="4321050" y="4255095"/>
              <a:ext cx="457200" cy="457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9716" name="Oval 14"/>
            <p:cNvSpPr>
              <a:spLocks noChangeArrowheads="1"/>
            </p:cNvSpPr>
            <p:nvPr/>
          </p:nvSpPr>
          <p:spPr bwMode="auto">
            <a:xfrm>
              <a:off x="3497138" y="3227982"/>
              <a:ext cx="923925" cy="9271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9717" name="Oval 21"/>
            <p:cNvSpPr>
              <a:spLocks noChangeArrowheads="1"/>
            </p:cNvSpPr>
            <p:nvPr/>
          </p:nvSpPr>
          <p:spPr bwMode="auto">
            <a:xfrm>
              <a:off x="5678363" y="4253507"/>
              <a:ext cx="457200" cy="457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9718" name="Oval 22"/>
            <p:cNvSpPr>
              <a:spLocks noChangeArrowheads="1"/>
            </p:cNvSpPr>
            <p:nvPr/>
          </p:nvSpPr>
          <p:spPr bwMode="auto">
            <a:xfrm>
              <a:off x="6057775" y="3264495"/>
              <a:ext cx="923925" cy="9271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9719" name="Line 112"/>
            <p:cNvSpPr>
              <a:spLocks noChangeShapeType="1"/>
            </p:cNvSpPr>
            <p:nvPr/>
          </p:nvSpPr>
          <p:spPr bwMode="auto">
            <a:xfrm>
              <a:off x="4121025" y="4869457"/>
              <a:ext cx="2279650" cy="0"/>
            </a:xfrm>
            <a:prstGeom prst="line">
              <a:avLst/>
            </a:prstGeom>
            <a:noFill/>
            <a:ln w="15875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zh-TW" altLang="en-US"/>
            </a:p>
          </p:txBody>
        </p:sp>
        <p:grpSp>
          <p:nvGrpSpPr>
            <p:cNvPr id="29720" name="Group 117"/>
            <p:cNvGrpSpPr>
              <a:grpSpLocks/>
            </p:cNvGrpSpPr>
            <p:nvPr/>
          </p:nvGrpSpPr>
          <p:grpSpPr bwMode="auto">
            <a:xfrm>
              <a:off x="6830888" y="1670641"/>
              <a:ext cx="1316037" cy="1312860"/>
              <a:chOff x="3859" y="1211"/>
              <a:chExt cx="829" cy="827"/>
            </a:xfrm>
          </p:grpSpPr>
          <p:sp>
            <p:nvSpPr>
              <p:cNvPr id="29721" name="Rectangle 88"/>
              <p:cNvSpPr>
                <a:spLocks noChangeArrowheads="1"/>
              </p:cNvSpPr>
              <p:nvPr/>
            </p:nvSpPr>
            <p:spPr bwMode="auto">
              <a:xfrm>
                <a:off x="4115" y="1805"/>
                <a:ext cx="38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ja-JP" altLang="en-US" sz="240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產品</a:t>
                </a:r>
              </a:p>
            </p:txBody>
          </p:sp>
          <p:grpSp>
            <p:nvGrpSpPr>
              <p:cNvPr id="29722" name="Group 89"/>
              <p:cNvGrpSpPr>
                <a:grpSpLocks/>
              </p:cNvGrpSpPr>
              <p:nvPr/>
            </p:nvGrpSpPr>
            <p:grpSpPr bwMode="auto">
              <a:xfrm>
                <a:off x="3859" y="1211"/>
                <a:ext cx="829" cy="564"/>
                <a:chOff x="727" y="-1278"/>
                <a:chExt cx="2805" cy="1909"/>
              </a:xfrm>
            </p:grpSpPr>
            <p:sp>
              <p:nvSpPr>
                <p:cNvPr id="29723" name="Freeform 90"/>
                <p:cNvSpPr>
                  <a:spLocks/>
                </p:cNvSpPr>
                <p:nvPr/>
              </p:nvSpPr>
              <p:spPr bwMode="auto">
                <a:xfrm>
                  <a:off x="727" y="-1278"/>
                  <a:ext cx="2805" cy="1909"/>
                </a:xfrm>
                <a:custGeom>
                  <a:avLst/>
                  <a:gdLst>
                    <a:gd name="T0" fmla="*/ 57 w 2805"/>
                    <a:gd name="T1" fmla="*/ 453 h 1909"/>
                    <a:gd name="T2" fmla="*/ 641 w 2805"/>
                    <a:gd name="T3" fmla="*/ 0 h 1909"/>
                    <a:gd name="T4" fmla="*/ 2805 w 2805"/>
                    <a:gd name="T5" fmla="*/ 184 h 1909"/>
                    <a:gd name="T6" fmla="*/ 2642 w 2805"/>
                    <a:gd name="T7" fmla="*/ 1909 h 1909"/>
                    <a:gd name="T8" fmla="*/ 492 w 2805"/>
                    <a:gd name="T9" fmla="*/ 1722 h 1909"/>
                    <a:gd name="T10" fmla="*/ 0 w 2805"/>
                    <a:gd name="T11" fmla="*/ 1153 h 1909"/>
                    <a:gd name="T12" fmla="*/ 57 w 2805"/>
                    <a:gd name="T13" fmla="*/ 453 h 190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05"/>
                    <a:gd name="T22" fmla="*/ 0 h 1909"/>
                    <a:gd name="T23" fmla="*/ 2805 w 2805"/>
                    <a:gd name="T24" fmla="*/ 1909 h 190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05" h="1909">
                      <a:moveTo>
                        <a:pt x="57" y="453"/>
                      </a:moveTo>
                      <a:lnTo>
                        <a:pt x="641" y="0"/>
                      </a:lnTo>
                      <a:lnTo>
                        <a:pt x="2805" y="184"/>
                      </a:lnTo>
                      <a:lnTo>
                        <a:pt x="2642" y="1909"/>
                      </a:lnTo>
                      <a:lnTo>
                        <a:pt x="492" y="1722"/>
                      </a:lnTo>
                      <a:lnTo>
                        <a:pt x="0" y="1153"/>
                      </a:lnTo>
                      <a:lnTo>
                        <a:pt x="57" y="453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724" name="Oval 91"/>
                <p:cNvSpPr>
                  <a:spLocks noChangeArrowheads="1"/>
                </p:cNvSpPr>
                <p:nvPr/>
              </p:nvSpPr>
              <p:spPr bwMode="auto">
                <a:xfrm>
                  <a:off x="841" y="-527"/>
                  <a:ext cx="163" cy="163"/>
                </a:xfrm>
                <a:prstGeom prst="ellipse">
                  <a:avLst/>
                </a:prstGeom>
                <a:noFill/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9725" name="Freeform 92"/>
                <p:cNvSpPr>
                  <a:spLocks noEditPoints="1"/>
                </p:cNvSpPr>
                <p:nvPr/>
              </p:nvSpPr>
              <p:spPr bwMode="auto">
                <a:xfrm>
                  <a:off x="1096" y="-947"/>
                  <a:ext cx="628" cy="562"/>
                </a:xfrm>
                <a:custGeom>
                  <a:avLst/>
                  <a:gdLst>
                    <a:gd name="T0" fmla="*/ 524 w 266"/>
                    <a:gd name="T1" fmla="*/ 286 h 238"/>
                    <a:gd name="T2" fmla="*/ 616 w 266"/>
                    <a:gd name="T3" fmla="*/ 189 h 238"/>
                    <a:gd name="T4" fmla="*/ 387 w 266"/>
                    <a:gd name="T5" fmla="*/ 26 h 238"/>
                    <a:gd name="T6" fmla="*/ 40 w 266"/>
                    <a:gd name="T7" fmla="*/ 0 h 238"/>
                    <a:gd name="T8" fmla="*/ 0 w 266"/>
                    <a:gd name="T9" fmla="*/ 510 h 238"/>
                    <a:gd name="T10" fmla="*/ 335 w 266"/>
                    <a:gd name="T11" fmla="*/ 541 h 238"/>
                    <a:gd name="T12" fmla="*/ 619 w 266"/>
                    <a:gd name="T13" fmla="*/ 430 h 238"/>
                    <a:gd name="T14" fmla="*/ 524 w 266"/>
                    <a:gd name="T15" fmla="*/ 286 h 238"/>
                    <a:gd name="T16" fmla="*/ 246 w 266"/>
                    <a:gd name="T17" fmla="*/ 401 h 238"/>
                    <a:gd name="T18" fmla="*/ 250 w 266"/>
                    <a:gd name="T19" fmla="*/ 316 h 238"/>
                    <a:gd name="T20" fmla="*/ 364 w 266"/>
                    <a:gd name="T21" fmla="*/ 373 h 238"/>
                    <a:gd name="T22" fmla="*/ 246 w 266"/>
                    <a:gd name="T23" fmla="*/ 401 h 238"/>
                    <a:gd name="T24" fmla="*/ 260 w 266"/>
                    <a:gd name="T25" fmla="*/ 217 h 238"/>
                    <a:gd name="T26" fmla="*/ 264 w 266"/>
                    <a:gd name="T27" fmla="*/ 135 h 238"/>
                    <a:gd name="T28" fmla="*/ 378 w 266"/>
                    <a:gd name="T29" fmla="*/ 187 h 238"/>
                    <a:gd name="T30" fmla="*/ 260 w 266"/>
                    <a:gd name="T31" fmla="*/ 217 h 23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66"/>
                    <a:gd name="T49" fmla="*/ 0 h 238"/>
                    <a:gd name="T50" fmla="*/ 266 w 266"/>
                    <a:gd name="T51" fmla="*/ 238 h 23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66" h="238">
                      <a:moveTo>
                        <a:pt x="222" y="121"/>
                      </a:moveTo>
                      <a:cubicBezTo>
                        <a:pt x="264" y="111"/>
                        <a:pt x="261" y="80"/>
                        <a:pt x="261" y="80"/>
                      </a:cubicBezTo>
                      <a:cubicBezTo>
                        <a:pt x="261" y="15"/>
                        <a:pt x="164" y="11"/>
                        <a:pt x="164" y="11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0" y="216"/>
                        <a:pt x="0" y="216"/>
                        <a:pt x="0" y="216"/>
                      </a:cubicBezTo>
                      <a:cubicBezTo>
                        <a:pt x="142" y="229"/>
                        <a:pt x="142" y="229"/>
                        <a:pt x="142" y="229"/>
                      </a:cubicBezTo>
                      <a:cubicBezTo>
                        <a:pt x="261" y="238"/>
                        <a:pt x="262" y="182"/>
                        <a:pt x="262" y="182"/>
                      </a:cubicBezTo>
                      <a:cubicBezTo>
                        <a:pt x="266" y="139"/>
                        <a:pt x="222" y="121"/>
                        <a:pt x="222" y="121"/>
                      </a:cubicBezTo>
                      <a:close/>
                      <a:moveTo>
                        <a:pt x="104" y="170"/>
                      </a:moveTo>
                      <a:cubicBezTo>
                        <a:pt x="106" y="134"/>
                        <a:pt x="106" y="134"/>
                        <a:pt x="106" y="134"/>
                      </a:cubicBezTo>
                      <a:cubicBezTo>
                        <a:pt x="145" y="137"/>
                        <a:pt x="155" y="137"/>
                        <a:pt x="154" y="158"/>
                      </a:cubicBezTo>
                      <a:cubicBezTo>
                        <a:pt x="154" y="178"/>
                        <a:pt x="104" y="170"/>
                        <a:pt x="104" y="170"/>
                      </a:cubicBezTo>
                      <a:close/>
                      <a:moveTo>
                        <a:pt x="110" y="92"/>
                      </a:moveTo>
                      <a:cubicBezTo>
                        <a:pt x="112" y="57"/>
                        <a:pt x="112" y="57"/>
                        <a:pt x="112" y="57"/>
                      </a:cubicBezTo>
                      <a:cubicBezTo>
                        <a:pt x="151" y="59"/>
                        <a:pt x="160" y="59"/>
                        <a:pt x="160" y="79"/>
                      </a:cubicBezTo>
                      <a:cubicBezTo>
                        <a:pt x="160" y="100"/>
                        <a:pt x="110" y="92"/>
                        <a:pt x="110" y="9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726" name="Freeform 93"/>
                <p:cNvSpPr>
                  <a:spLocks noEditPoints="1"/>
                </p:cNvSpPr>
                <p:nvPr/>
              </p:nvSpPr>
              <p:spPr bwMode="auto">
                <a:xfrm>
                  <a:off x="1150" y="-359"/>
                  <a:ext cx="629" cy="562"/>
                </a:xfrm>
                <a:custGeom>
                  <a:avLst/>
                  <a:gdLst>
                    <a:gd name="T0" fmla="*/ 523 w 266"/>
                    <a:gd name="T1" fmla="*/ 286 h 238"/>
                    <a:gd name="T2" fmla="*/ 615 w 266"/>
                    <a:gd name="T3" fmla="*/ 189 h 238"/>
                    <a:gd name="T4" fmla="*/ 388 w 266"/>
                    <a:gd name="T5" fmla="*/ 26 h 238"/>
                    <a:gd name="T6" fmla="*/ 40 w 266"/>
                    <a:gd name="T7" fmla="*/ 0 h 238"/>
                    <a:gd name="T8" fmla="*/ 0 w 266"/>
                    <a:gd name="T9" fmla="*/ 510 h 238"/>
                    <a:gd name="T10" fmla="*/ 333 w 266"/>
                    <a:gd name="T11" fmla="*/ 541 h 238"/>
                    <a:gd name="T12" fmla="*/ 620 w 266"/>
                    <a:gd name="T13" fmla="*/ 430 h 238"/>
                    <a:gd name="T14" fmla="*/ 523 w 266"/>
                    <a:gd name="T15" fmla="*/ 286 h 238"/>
                    <a:gd name="T16" fmla="*/ 244 w 266"/>
                    <a:gd name="T17" fmla="*/ 401 h 238"/>
                    <a:gd name="T18" fmla="*/ 251 w 266"/>
                    <a:gd name="T19" fmla="*/ 319 h 238"/>
                    <a:gd name="T20" fmla="*/ 364 w 266"/>
                    <a:gd name="T21" fmla="*/ 373 h 238"/>
                    <a:gd name="T22" fmla="*/ 244 w 266"/>
                    <a:gd name="T23" fmla="*/ 401 h 238"/>
                    <a:gd name="T24" fmla="*/ 258 w 266"/>
                    <a:gd name="T25" fmla="*/ 217 h 238"/>
                    <a:gd name="T26" fmla="*/ 262 w 266"/>
                    <a:gd name="T27" fmla="*/ 135 h 238"/>
                    <a:gd name="T28" fmla="*/ 378 w 266"/>
                    <a:gd name="T29" fmla="*/ 187 h 238"/>
                    <a:gd name="T30" fmla="*/ 258 w 266"/>
                    <a:gd name="T31" fmla="*/ 217 h 23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66"/>
                    <a:gd name="T49" fmla="*/ 0 h 238"/>
                    <a:gd name="T50" fmla="*/ 266 w 266"/>
                    <a:gd name="T51" fmla="*/ 238 h 23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66" h="238">
                      <a:moveTo>
                        <a:pt x="221" y="121"/>
                      </a:moveTo>
                      <a:cubicBezTo>
                        <a:pt x="264" y="112"/>
                        <a:pt x="260" y="80"/>
                        <a:pt x="260" y="80"/>
                      </a:cubicBezTo>
                      <a:cubicBezTo>
                        <a:pt x="260" y="15"/>
                        <a:pt x="164" y="11"/>
                        <a:pt x="164" y="11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0" y="216"/>
                        <a:pt x="0" y="216"/>
                        <a:pt x="0" y="216"/>
                      </a:cubicBezTo>
                      <a:cubicBezTo>
                        <a:pt x="141" y="229"/>
                        <a:pt x="141" y="229"/>
                        <a:pt x="141" y="229"/>
                      </a:cubicBezTo>
                      <a:cubicBezTo>
                        <a:pt x="260" y="238"/>
                        <a:pt x="262" y="182"/>
                        <a:pt x="262" y="182"/>
                      </a:cubicBezTo>
                      <a:cubicBezTo>
                        <a:pt x="266" y="140"/>
                        <a:pt x="221" y="121"/>
                        <a:pt x="221" y="121"/>
                      </a:cubicBezTo>
                      <a:close/>
                      <a:moveTo>
                        <a:pt x="103" y="170"/>
                      </a:moveTo>
                      <a:cubicBezTo>
                        <a:pt x="106" y="135"/>
                        <a:pt x="106" y="135"/>
                        <a:pt x="106" y="135"/>
                      </a:cubicBezTo>
                      <a:cubicBezTo>
                        <a:pt x="145" y="137"/>
                        <a:pt x="154" y="138"/>
                        <a:pt x="154" y="158"/>
                      </a:cubicBezTo>
                      <a:cubicBezTo>
                        <a:pt x="153" y="178"/>
                        <a:pt x="103" y="170"/>
                        <a:pt x="103" y="170"/>
                      </a:cubicBezTo>
                      <a:close/>
                      <a:moveTo>
                        <a:pt x="109" y="92"/>
                      </a:moveTo>
                      <a:cubicBezTo>
                        <a:pt x="111" y="57"/>
                        <a:pt x="111" y="57"/>
                        <a:pt x="111" y="57"/>
                      </a:cubicBezTo>
                      <a:cubicBezTo>
                        <a:pt x="150" y="59"/>
                        <a:pt x="160" y="59"/>
                        <a:pt x="160" y="79"/>
                      </a:cubicBezTo>
                      <a:cubicBezTo>
                        <a:pt x="160" y="100"/>
                        <a:pt x="109" y="92"/>
                        <a:pt x="109" y="9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727" name="Freeform 94"/>
                <p:cNvSpPr>
                  <a:spLocks/>
                </p:cNvSpPr>
                <p:nvPr/>
              </p:nvSpPr>
              <p:spPr bwMode="auto">
                <a:xfrm>
                  <a:off x="1739" y="-895"/>
                  <a:ext cx="529" cy="562"/>
                </a:xfrm>
                <a:custGeom>
                  <a:avLst/>
                  <a:gdLst>
                    <a:gd name="T0" fmla="*/ 0 w 529"/>
                    <a:gd name="T1" fmla="*/ 519 h 562"/>
                    <a:gd name="T2" fmla="*/ 42 w 529"/>
                    <a:gd name="T3" fmla="*/ 0 h 562"/>
                    <a:gd name="T4" fmla="*/ 529 w 529"/>
                    <a:gd name="T5" fmla="*/ 42 h 562"/>
                    <a:gd name="T6" fmla="*/ 519 w 529"/>
                    <a:gd name="T7" fmla="*/ 182 h 562"/>
                    <a:gd name="T8" fmla="*/ 295 w 529"/>
                    <a:gd name="T9" fmla="*/ 163 h 562"/>
                    <a:gd name="T10" fmla="*/ 293 w 529"/>
                    <a:gd name="T11" fmla="*/ 217 h 562"/>
                    <a:gd name="T12" fmla="*/ 498 w 529"/>
                    <a:gd name="T13" fmla="*/ 233 h 562"/>
                    <a:gd name="T14" fmla="*/ 489 w 529"/>
                    <a:gd name="T15" fmla="*/ 363 h 562"/>
                    <a:gd name="T16" fmla="*/ 283 w 529"/>
                    <a:gd name="T17" fmla="*/ 347 h 562"/>
                    <a:gd name="T18" fmla="*/ 278 w 529"/>
                    <a:gd name="T19" fmla="*/ 399 h 562"/>
                    <a:gd name="T20" fmla="*/ 505 w 529"/>
                    <a:gd name="T21" fmla="*/ 420 h 562"/>
                    <a:gd name="T22" fmla="*/ 493 w 529"/>
                    <a:gd name="T23" fmla="*/ 562 h 562"/>
                    <a:gd name="T24" fmla="*/ 0 w 529"/>
                    <a:gd name="T25" fmla="*/ 519 h 56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29"/>
                    <a:gd name="T40" fmla="*/ 0 h 562"/>
                    <a:gd name="T41" fmla="*/ 529 w 529"/>
                    <a:gd name="T42" fmla="*/ 562 h 56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29" h="562">
                      <a:moveTo>
                        <a:pt x="0" y="519"/>
                      </a:moveTo>
                      <a:lnTo>
                        <a:pt x="42" y="0"/>
                      </a:lnTo>
                      <a:lnTo>
                        <a:pt x="529" y="42"/>
                      </a:lnTo>
                      <a:lnTo>
                        <a:pt x="519" y="182"/>
                      </a:lnTo>
                      <a:lnTo>
                        <a:pt x="295" y="163"/>
                      </a:lnTo>
                      <a:lnTo>
                        <a:pt x="293" y="217"/>
                      </a:lnTo>
                      <a:lnTo>
                        <a:pt x="498" y="233"/>
                      </a:lnTo>
                      <a:lnTo>
                        <a:pt x="489" y="363"/>
                      </a:lnTo>
                      <a:lnTo>
                        <a:pt x="283" y="347"/>
                      </a:lnTo>
                      <a:lnTo>
                        <a:pt x="278" y="399"/>
                      </a:lnTo>
                      <a:lnTo>
                        <a:pt x="505" y="420"/>
                      </a:lnTo>
                      <a:lnTo>
                        <a:pt x="493" y="562"/>
                      </a:lnTo>
                      <a:lnTo>
                        <a:pt x="0" y="51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728" name="Freeform 95"/>
                <p:cNvSpPr>
                  <a:spLocks/>
                </p:cNvSpPr>
                <p:nvPr/>
              </p:nvSpPr>
              <p:spPr bwMode="auto">
                <a:xfrm>
                  <a:off x="2251" y="-851"/>
                  <a:ext cx="612" cy="565"/>
                </a:xfrm>
                <a:custGeom>
                  <a:avLst/>
                  <a:gdLst>
                    <a:gd name="T0" fmla="*/ 47 w 259"/>
                    <a:gd name="T1" fmla="*/ 194 h 239"/>
                    <a:gd name="T2" fmla="*/ 224 w 259"/>
                    <a:gd name="T3" fmla="*/ 33 h 239"/>
                    <a:gd name="T4" fmla="*/ 600 w 259"/>
                    <a:gd name="T5" fmla="*/ 85 h 239"/>
                    <a:gd name="T6" fmla="*/ 517 w 259"/>
                    <a:gd name="T7" fmla="*/ 213 h 239"/>
                    <a:gd name="T8" fmla="*/ 336 w 259"/>
                    <a:gd name="T9" fmla="*/ 161 h 239"/>
                    <a:gd name="T10" fmla="*/ 411 w 259"/>
                    <a:gd name="T11" fmla="*/ 225 h 239"/>
                    <a:gd name="T12" fmla="*/ 595 w 259"/>
                    <a:gd name="T13" fmla="*/ 355 h 239"/>
                    <a:gd name="T14" fmla="*/ 440 w 259"/>
                    <a:gd name="T15" fmla="*/ 537 h 239"/>
                    <a:gd name="T16" fmla="*/ 0 w 259"/>
                    <a:gd name="T17" fmla="*/ 478 h 239"/>
                    <a:gd name="T18" fmla="*/ 92 w 259"/>
                    <a:gd name="T19" fmla="*/ 340 h 239"/>
                    <a:gd name="T20" fmla="*/ 298 w 259"/>
                    <a:gd name="T21" fmla="*/ 407 h 239"/>
                    <a:gd name="T22" fmla="*/ 232 w 259"/>
                    <a:gd name="T23" fmla="*/ 340 h 239"/>
                    <a:gd name="T24" fmla="*/ 47 w 259"/>
                    <a:gd name="T25" fmla="*/ 194 h 23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59"/>
                    <a:gd name="T40" fmla="*/ 0 h 239"/>
                    <a:gd name="T41" fmla="*/ 259 w 259"/>
                    <a:gd name="T42" fmla="*/ 239 h 23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59" h="239">
                      <a:moveTo>
                        <a:pt x="20" y="82"/>
                      </a:moveTo>
                      <a:cubicBezTo>
                        <a:pt x="20" y="82"/>
                        <a:pt x="26" y="27"/>
                        <a:pt x="95" y="14"/>
                      </a:cubicBezTo>
                      <a:cubicBezTo>
                        <a:pt x="164" y="0"/>
                        <a:pt x="240" y="26"/>
                        <a:pt x="254" y="36"/>
                      </a:cubicBezTo>
                      <a:cubicBezTo>
                        <a:pt x="219" y="90"/>
                        <a:pt x="219" y="90"/>
                        <a:pt x="219" y="90"/>
                      </a:cubicBezTo>
                      <a:cubicBezTo>
                        <a:pt x="219" y="90"/>
                        <a:pt x="178" y="62"/>
                        <a:pt x="142" y="68"/>
                      </a:cubicBezTo>
                      <a:cubicBezTo>
                        <a:pt x="114" y="78"/>
                        <a:pt x="155" y="92"/>
                        <a:pt x="174" y="95"/>
                      </a:cubicBezTo>
                      <a:cubicBezTo>
                        <a:pt x="192" y="98"/>
                        <a:pt x="246" y="114"/>
                        <a:pt x="252" y="150"/>
                      </a:cubicBezTo>
                      <a:cubicBezTo>
                        <a:pt x="259" y="186"/>
                        <a:pt x="232" y="215"/>
                        <a:pt x="186" y="227"/>
                      </a:cubicBezTo>
                      <a:cubicBezTo>
                        <a:pt x="139" y="239"/>
                        <a:pt x="68" y="234"/>
                        <a:pt x="0" y="202"/>
                      </a:cubicBezTo>
                      <a:cubicBezTo>
                        <a:pt x="39" y="144"/>
                        <a:pt x="39" y="144"/>
                        <a:pt x="39" y="144"/>
                      </a:cubicBezTo>
                      <a:cubicBezTo>
                        <a:pt x="39" y="144"/>
                        <a:pt x="82" y="177"/>
                        <a:pt x="126" y="172"/>
                      </a:cubicBezTo>
                      <a:cubicBezTo>
                        <a:pt x="158" y="169"/>
                        <a:pt x="142" y="145"/>
                        <a:pt x="98" y="144"/>
                      </a:cubicBezTo>
                      <a:cubicBezTo>
                        <a:pt x="72" y="144"/>
                        <a:pt x="18" y="116"/>
                        <a:pt x="20" y="8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729" name="Freeform 96"/>
                <p:cNvSpPr>
                  <a:spLocks/>
                </p:cNvSpPr>
                <p:nvPr/>
              </p:nvSpPr>
              <p:spPr bwMode="auto">
                <a:xfrm>
                  <a:off x="2863" y="-796"/>
                  <a:ext cx="560" cy="550"/>
                </a:xfrm>
                <a:custGeom>
                  <a:avLst/>
                  <a:gdLst>
                    <a:gd name="T0" fmla="*/ 114 w 560"/>
                    <a:gd name="T1" fmla="*/ 524 h 550"/>
                    <a:gd name="T2" fmla="*/ 142 w 560"/>
                    <a:gd name="T3" fmla="*/ 170 h 550"/>
                    <a:gd name="T4" fmla="*/ 0 w 560"/>
                    <a:gd name="T5" fmla="*/ 160 h 550"/>
                    <a:gd name="T6" fmla="*/ 12 w 560"/>
                    <a:gd name="T7" fmla="*/ 0 h 550"/>
                    <a:gd name="T8" fmla="*/ 560 w 560"/>
                    <a:gd name="T9" fmla="*/ 49 h 550"/>
                    <a:gd name="T10" fmla="*/ 548 w 560"/>
                    <a:gd name="T11" fmla="*/ 215 h 550"/>
                    <a:gd name="T12" fmla="*/ 404 w 560"/>
                    <a:gd name="T13" fmla="*/ 203 h 550"/>
                    <a:gd name="T14" fmla="*/ 369 w 560"/>
                    <a:gd name="T15" fmla="*/ 550 h 550"/>
                    <a:gd name="T16" fmla="*/ 114 w 560"/>
                    <a:gd name="T17" fmla="*/ 524 h 5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60"/>
                    <a:gd name="T28" fmla="*/ 0 h 550"/>
                    <a:gd name="T29" fmla="*/ 560 w 560"/>
                    <a:gd name="T30" fmla="*/ 550 h 5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60" h="550">
                      <a:moveTo>
                        <a:pt x="114" y="524"/>
                      </a:moveTo>
                      <a:lnTo>
                        <a:pt x="142" y="170"/>
                      </a:lnTo>
                      <a:lnTo>
                        <a:pt x="0" y="160"/>
                      </a:lnTo>
                      <a:lnTo>
                        <a:pt x="12" y="0"/>
                      </a:lnTo>
                      <a:lnTo>
                        <a:pt x="560" y="49"/>
                      </a:lnTo>
                      <a:lnTo>
                        <a:pt x="548" y="215"/>
                      </a:lnTo>
                      <a:lnTo>
                        <a:pt x="404" y="203"/>
                      </a:lnTo>
                      <a:lnTo>
                        <a:pt x="369" y="550"/>
                      </a:lnTo>
                      <a:lnTo>
                        <a:pt x="114" y="52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730" name="Freeform 97"/>
                <p:cNvSpPr>
                  <a:spLocks/>
                </p:cNvSpPr>
                <p:nvPr/>
              </p:nvSpPr>
              <p:spPr bwMode="auto">
                <a:xfrm>
                  <a:off x="2471" y="-253"/>
                  <a:ext cx="749" cy="562"/>
                </a:xfrm>
                <a:custGeom>
                  <a:avLst/>
                  <a:gdLst>
                    <a:gd name="T0" fmla="*/ 361 w 749"/>
                    <a:gd name="T1" fmla="*/ 175 h 562"/>
                    <a:gd name="T2" fmla="*/ 456 w 749"/>
                    <a:gd name="T3" fmla="*/ 43 h 562"/>
                    <a:gd name="T4" fmla="*/ 749 w 749"/>
                    <a:gd name="T5" fmla="*/ 69 h 562"/>
                    <a:gd name="T6" fmla="*/ 475 w 749"/>
                    <a:gd name="T7" fmla="*/ 340 h 562"/>
                    <a:gd name="T8" fmla="*/ 458 w 749"/>
                    <a:gd name="T9" fmla="*/ 562 h 562"/>
                    <a:gd name="T10" fmla="*/ 201 w 749"/>
                    <a:gd name="T11" fmla="*/ 536 h 562"/>
                    <a:gd name="T12" fmla="*/ 220 w 749"/>
                    <a:gd name="T13" fmla="*/ 317 h 562"/>
                    <a:gd name="T14" fmla="*/ 0 w 749"/>
                    <a:gd name="T15" fmla="*/ 0 h 562"/>
                    <a:gd name="T16" fmla="*/ 288 w 749"/>
                    <a:gd name="T17" fmla="*/ 24 h 562"/>
                    <a:gd name="T18" fmla="*/ 361 w 749"/>
                    <a:gd name="T19" fmla="*/ 175 h 56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49"/>
                    <a:gd name="T31" fmla="*/ 0 h 562"/>
                    <a:gd name="T32" fmla="*/ 749 w 749"/>
                    <a:gd name="T33" fmla="*/ 562 h 56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49" h="562">
                      <a:moveTo>
                        <a:pt x="361" y="175"/>
                      </a:moveTo>
                      <a:lnTo>
                        <a:pt x="456" y="43"/>
                      </a:lnTo>
                      <a:lnTo>
                        <a:pt x="749" y="69"/>
                      </a:lnTo>
                      <a:lnTo>
                        <a:pt x="475" y="340"/>
                      </a:lnTo>
                      <a:lnTo>
                        <a:pt x="458" y="562"/>
                      </a:lnTo>
                      <a:lnTo>
                        <a:pt x="201" y="536"/>
                      </a:lnTo>
                      <a:lnTo>
                        <a:pt x="220" y="317"/>
                      </a:lnTo>
                      <a:lnTo>
                        <a:pt x="0" y="0"/>
                      </a:lnTo>
                      <a:lnTo>
                        <a:pt x="288" y="24"/>
                      </a:lnTo>
                      <a:lnTo>
                        <a:pt x="361" y="1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731" name="Freeform 98"/>
                <p:cNvSpPr>
                  <a:spLocks/>
                </p:cNvSpPr>
                <p:nvPr/>
              </p:nvSpPr>
              <p:spPr bwMode="auto">
                <a:xfrm>
                  <a:off x="1805" y="-305"/>
                  <a:ext cx="666" cy="570"/>
                </a:xfrm>
                <a:custGeom>
                  <a:avLst/>
                  <a:gdLst>
                    <a:gd name="T0" fmla="*/ 26 w 282"/>
                    <a:gd name="T1" fmla="*/ 0 h 241"/>
                    <a:gd name="T2" fmla="*/ 279 w 282"/>
                    <a:gd name="T3" fmla="*/ 21 h 241"/>
                    <a:gd name="T4" fmla="*/ 253 w 282"/>
                    <a:gd name="T5" fmla="*/ 324 h 241"/>
                    <a:gd name="T6" fmla="*/ 314 w 282"/>
                    <a:gd name="T7" fmla="*/ 390 h 241"/>
                    <a:gd name="T8" fmla="*/ 390 w 282"/>
                    <a:gd name="T9" fmla="*/ 350 h 241"/>
                    <a:gd name="T10" fmla="*/ 416 w 282"/>
                    <a:gd name="T11" fmla="*/ 33 h 241"/>
                    <a:gd name="T12" fmla="*/ 666 w 282"/>
                    <a:gd name="T13" fmla="*/ 52 h 241"/>
                    <a:gd name="T14" fmla="*/ 645 w 282"/>
                    <a:gd name="T15" fmla="*/ 362 h 241"/>
                    <a:gd name="T16" fmla="*/ 463 w 282"/>
                    <a:gd name="T17" fmla="*/ 544 h 241"/>
                    <a:gd name="T18" fmla="*/ 66 w 282"/>
                    <a:gd name="T19" fmla="*/ 471 h 241"/>
                    <a:gd name="T20" fmla="*/ 5 w 282"/>
                    <a:gd name="T21" fmla="*/ 251 h 241"/>
                    <a:gd name="T22" fmla="*/ 26 w 282"/>
                    <a:gd name="T23" fmla="*/ 0 h 24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82"/>
                    <a:gd name="T37" fmla="*/ 0 h 241"/>
                    <a:gd name="T38" fmla="*/ 282 w 282"/>
                    <a:gd name="T39" fmla="*/ 241 h 24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82" h="241">
                      <a:moveTo>
                        <a:pt x="11" y="0"/>
                      </a:moveTo>
                      <a:cubicBezTo>
                        <a:pt x="118" y="9"/>
                        <a:pt x="118" y="9"/>
                        <a:pt x="118" y="9"/>
                      </a:cubicBezTo>
                      <a:cubicBezTo>
                        <a:pt x="107" y="137"/>
                        <a:pt x="107" y="137"/>
                        <a:pt x="107" y="137"/>
                      </a:cubicBezTo>
                      <a:cubicBezTo>
                        <a:pt x="107" y="137"/>
                        <a:pt x="102" y="163"/>
                        <a:pt x="133" y="165"/>
                      </a:cubicBezTo>
                      <a:cubicBezTo>
                        <a:pt x="164" y="167"/>
                        <a:pt x="165" y="148"/>
                        <a:pt x="165" y="148"/>
                      </a:cubicBezTo>
                      <a:cubicBezTo>
                        <a:pt x="176" y="14"/>
                        <a:pt x="176" y="14"/>
                        <a:pt x="176" y="14"/>
                      </a:cubicBezTo>
                      <a:cubicBezTo>
                        <a:pt x="282" y="22"/>
                        <a:pt x="282" y="22"/>
                        <a:pt x="282" y="22"/>
                      </a:cubicBezTo>
                      <a:cubicBezTo>
                        <a:pt x="273" y="153"/>
                        <a:pt x="273" y="153"/>
                        <a:pt x="273" y="153"/>
                      </a:cubicBezTo>
                      <a:cubicBezTo>
                        <a:pt x="273" y="153"/>
                        <a:pt x="266" y="219"/>
                        <a:pt x="196" y="230"/>
                      </a:cubicBezTo>
                      <a:cubicBezTo>
                        <a:pt x="126" y="241"/>
                        <a:pt x="55" y="225"/>
                        <a:pt x="28" y="199"/>
                      </a:cubicBezTo>
                      <a:cubicBezTo>
                        <a:pt x="1" y="173"/>
                        <a:pt x="0" y="164"/>
                        <a:pt x="2" y="106"/>
                      </a:cubicBezTo>
                      <a:cubicBezTo>
                        <a:pt x="4" y="48"/>
                        <a:pt x="11" y="0"/>
                        <a:pt x="1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sp>
        <p:nvSpPr>
          <p:cNvPr id="29706" name="標題 49"/>
          <p:cNvSpPr>
            <a:spLocks noGrp="1"/>
          </p:cNvSpPr>
          <p:nvPr>
            <p:ph type="title"/>
          </p:nvPr>
        </p:nvSpPr>
        <p:spPr bwMode="auto">
          <a:xfrm>
            <a:off x="428625" y="333375"/>
            <a:ext cx="8229600" cy="703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9707" name="內容版面配置區 50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43500"/>
          </a:xfrm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8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149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AutoShape 2"/>
          <p:cNvSpPr>
            <a:spLocks noChangeArrowheads="1"/>
          </p:cNvSpPr>
          <p:nvPr/>
        </p:nvSpPr>
        <p:spPr bwMode="blackWhite">
          <a:xfrm>
            <a:off x="2363788" y="1412875"/>
            <a:ext cx="5372100" cy="50466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66019" name="AutoShape 3"/>
          <p:cNvSpPr>
            <a:spLocks noChangeArrowheads="1"/>
          </p:cNvSpPr>
          <p:nvPr/>
        </p:nvSpPr>
        <p:spPr bwMode="blackWhite">
          <a:xfrm>
            <a:off x="5942013" y="3927475"/>
            <a:ext cx="1627187" cy="795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66020" name="AutoShape 4"/>
          <p:cNvSpPr>
            <a:spLocks noChangeArrowheads="1"/>
          </p:cNvSpPr>
          <p:nvPr/>
        </p:nvSpPr>
        <p:spPr bwMode="blackWhite">
          <a:xfrm>
            <a:off x="741363" y="4752975"/>
            <a:ext cx="1552575" cy="1358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66021" name="AutoShape 5"/>
          <p:cNvSpPr>
            <a:spLocks noChangeArrowheads="1"/>
          </p:cNvSpPr>
          <p:nvPr/>
        </p:nvSpPr>
        <p:spPr bwMode="blackWhite">
          <a:xfrm>
            <a:off x="741363" y="3413125"/>
            <a:ext cx="1552575" cy="1358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66022" name="AutoShape 6"/>
          <p:cNvSpPr>
            <a:spLocks noChangeArrowheads="1"/>
          </p:cNvSpPr>
          <p:nvPr/>
        </p:nvSpPr>
        <p:spPr bwMode="blackWhite">
          <a:xfrm>
            <a:off x="741363" y="2143125"/>
            <a:ext cx="1552575" cy="1358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66023" name="AutoShape 7"/>
          <p:cNvSpPr>
            <a:spLocks noChangeArrowheads="1"/>
          </p:cNvSpPr>
          <p:nvPr/>
        </p:nvSpPr>
        <p:spPr bwMode="blackWhite">
          <a:xfrm>
            <a:off x="2128838" y="3673475"/>
            <a:ext cx="1089025" cy="952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66024" name="AutoShape 8"/>
          <p:cNvSpPr>
            <a:spLocks noChangeArrowheads="1"/>
          </p:cNvSpPr>
          <p:nvPr/>
        </p:nvSpPr>
        <p:spPr bwMode="blackWhite">
          <a:xfrm>
            <a:off x="5942013" y="3411538"/>
            <a:ext cx="1627187" cy="7953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66025" name="AutoShape 9"/>
          <p:cNvSpPr>
            <a:spLocks noChangeArrowheads="1"/>
          </p:cNvSpPr>
          <p:nvPr/>
        </p:nvSpPr>
        <p:spPr bwMode="blackWhite">
          <a:xfrm>
            <a:off x="2747963" y="3711575"/>
            <a:ext cx="1558925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730" name="Rectangle 12"/>
          <p:cNvSpPr>
            <a:spLocks noChangeArrowheads="1"/>
          </p:cNvSpPr>
          <p:nvPr/>
        </p:nvSpPr>
        <p:spPr bwMode="auto">
          <a:xfrm>
            <a:off x="1108075" y="5035550"/>
            <a:ext cx="865188" cy="792163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731" name="Rectangle 13"/>
          <p:cNvSpPr>
            <a:spLocks noChangeArrowheads="1"/>
          </p:cNvSpPr>
          <p:nvPr/>
        </p:nvSpPr>
        <p:spPr bwMode="auto">
          <a:xfrm>
            <a:off x="1108075" y="3668713"/>
            <a:ext cx="865188" cy="790575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732" name="Rectangle 14"/>
          <p:cNvSpPr>
            <a:spLocks noChangeArrowheads="1"/>
          </p:cNvSpPr>
          <p:nvPr/>
        </p:nvSpPr>
        <p:spPr bwMode="auto">
          <a:xfrm>
            <a:off x="1108075" y="2443163"/>
            <a:ext cx="865188" cy="792162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733" name="AutoShape 15"/>
          <p:cNvSpPr>
            <a:spLocks noChangeArrowheads="1"/>
          </p:cNvSpPr>
          <p:nvPr/>
        </p:nvSpPr>
        <p:spPr bwMode="auto">
          <a:xfrm>
            <a:off x="3989388" y="2465388"/>
            <a:ext cx="2087562" cy="3219450"/>
          </a:xfrm>
          <a:prstGeom prst="roundRect">
            <a:avLst>
              <a:gd name="adj" fmla="val 7023"/>
            </a:avLst>
          </a:prstGeom>
          <a:solidFill>
            <a:srgbClr val="EAEAEA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nb-NO" altLang="zh-TW" sz="1400" b="1">
              <a:solidFill>
                <a:schemeClr val="bg1"/>
              </a:solidFill>
            </a:endParaRPr>
          </a:p>
        </p:txBody>
      </p:sp>
      <p:sp>
        <p:nvSpPr>
          <p:cNvPr id="30734" name="Rectangle 16"/>
          <p:cNvSpPr>
            <a:spLocks noChangeArrowheads="1"/>
          </p:cNvSpPr>
          <p:nvPr/>
        </p:nvSpPr>
        <p:spPr bwMode="auto">
          <a:xfrm>
            <a:off x="4206875" y="4243388"/>
            <a:ext cx="1655763" cy="1223962"/>
          </a:xfrm>
          <a:prstGeom prst="rect">
            <a:avLst/>
          </a:prstGeom>
          <a:solidFill>
            <a:srgbClr val="80808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nb-NO" altLang="zh-TW" b="1">
              <a:solidFill>
                <a:schemeClr val="bg1"/>
              </a:solidFill>
            </a:endParaRPr>
          </a:p>
        </p:txBody>
      </p:sp>
      <p:sp>
        <p:nvSpPr>
          <p:cNvPr id="30735" name="AutoShape 17" descr="Narrow horizontal"/>
          <p:cNvSpPr>
            <a:spLocks noChangeArrowheads="1"/>
          </p:cNvSpPr>
          <p:nvPr/>
        </p:nvSpPr>
        <p:spPr bwMode="auto">
          <a:xfrm>
            <a:off x="4278313" y="4314825"/>
            <a:ext cx="1512887" cy="1081088"/>
          </a:xfrm>
          <a:prstGeom prst="roundRect">
            <a:avLst>
              <a:gd name="adj" fmla="val 7023"/>
            </a:avLst>
          </a:prstGeom>
          <a:pattFill prst="narHorz">
            <a:fgClr>
              <a:schemeClr val="tx1"/>
            </a:fgClr>
            <a:bgClr>
              <a:srgbClr val="8C8C8C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nb-NO" sz="1600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警示</a:t>
            </a:r>
          </a:p>
          <a:p>
            <a:pPr algn="ctr" eaLnBrk="1" hangingPunct="1"/>
            <a:endParaRPr lang="nb-NO" altLang="zh-TW" sz="1000" b="1">
              <a:solidFill>
                <a:srgbClr val="FFFFFF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 eaLnBrk="1" hangingPunct="1"/>
            <a:endParaRPr lang="ja-JP" altLang="en-US" sz="1000" b="1">
              <a:solidFill>
                <a:srgbClr val="FFFFFF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0736" name="Text Box 18"/>
          <p:cNvSpPr txBox="1">
            <a:spLocks noChangeArrowheads="1"/>
          </p:cNvSpPr>
          <p:nvPr/>
        </p:nvSpPr>
        <p:spPr bwMode="auto">
          <a:xfrm>
            <a:off x="3059113" y="3644900"/>
            <a:ext cx="10080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ja-JP" altLang="en-US" sz="1200" b="1">
                <a:solidFill>
                  <a:srgbClr val="4D4D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內容</a:t>
            </a:r>
            <a:r>
              <a:rPr lang="zh-TW" altLang="en-US" sz="1200" b="1">
                <a:solidFill>
                  <a:srgbClr val="4D4D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擷取</a:t>
            </a:r>
            <a:endParaRPr lang="ja-JP" altLang="en-US" sz="1200" b="1">
              <a:solidFill>
                <a:srgbClr val="4D4D4D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0737" name="Text Box 19"/>
          <p:cNvSpPr txBox="1">
            <a:spLocks noChangeArrowheads="1"/>
          </p:cNvSpPr>
          <p:nvPr/>
        </p:nvSpPr>
        <p:spPr bwMode="auto">
          <a:xfrm>
            <a:off x="6156325" y="3357563"/>
            <a:ext cx="998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r>
              <a:rPr lang="ja-JP" altLang="en-US" sz="1200" b="1">
                <a:solidFill>
                  <a:srgbClr val="4D4D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查詢處理</a:t>
            </a:r>
          </a:p>
        </p:txBody>
      </p:sp>
      <p:grpSp>
        <p:nvGrpSpPr>
          <p:cNvPr id="30738" name="Group 20"/>
          <p:cNvGrpSpPr>
            <a:grpSpLocks/>
          </p:cNvGrpSpPr>
          <p:nvPr/>
        </p:nvGrpSpPr>
        <p:grpSpPr bwMode="auto">
          <a:xfrm>
            <a:off x="1036638" y="2227263"/>
            <a:ext cx="574675" cy="550862"/>
            <a:chOff x="158" y="1166"/>
            <a:chExt cx="362" cy="347"/>
          </a:xfrm>
        </p:grpSpPr>
        <p:pic>
          <p:nvPicPr>
            <p:cNvPr id="30823" name="Picture 21" descr="mainframe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166"/>
              <a:ext cx="158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4" name="Picture 22" descr="mainframe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" y="1256"/>
              <a:ext cx="158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5" name="Picture 23" descr="mainframe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256"/>
              <a:ext cx="158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9" name="Group 24"/>
          <p:cNvGrpSpPr>
            <a:grpSpLocks/>
          </p:cNvGrpSpPr>
          <p:nvPr/>
        </p:nvGrpSpPr>
        <p:grpSpPr bwMode="auto">
          <a:xfrm>
            <a:off x="1468438" y="2824163"/>
            <a:ext cx="604837" cy="555625"/>
            <a:chOff x="929" y="2899"/>
            <a:chExt cx="381" cy="350"/>
          </a:xfrm>
        </p:grpSpPr>
        <p:pic>
          <p:nvPicPr>
            <p:cNvPr id="30820" name="Picture 25" descr="database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" y="2899"/>
              <a:ext cx="244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1" name="Picture 26" descr="database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2944"/>
              <a:ext cx="244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2" name="Picture 27" descr="database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2989"/>
              <a:ext cx="244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0" name="Picture 28" descr="t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4938713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Picture 29" descr="www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3884613"/>
            <a:ext cx="3794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2" name="Picture 30" descr="docs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4151313"/>
            <a:ext cx="6334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6047" name="Picture 31" descr="imag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2175" y="5172075"/>
            <a:ext cx="344488" cy="512763"/>
          </a:xfrm>
          <a:prstGeom prst="rect">
            <a:avLst/>
          </a:prstGeom>
          <a:noFill/>
          <a:effectLst>
            <a:outerShdw dist="45791" dir="3378596" algn="ctr" rotWithShape="0">
              <a:srgbClr val="808080">
                <a:alpha val="50000"/>
              </a:srgbClr>
            </a:outerShdw>
          </a:effectLst>
        </p:spPr>
      </p:pic>
      <p:sp>
        <p:nvSpPr>
          <p:cNvPr id="30744" name="Text Box 32"/>
          <p:cNvSpPr txBox="1">
            <a:spLocks noChangeArrowheads="1"/>
          </p:cNvSpPr>
          <p:nvPr/>
        </p:nvSpPr>
        <p:spPr bwMode="auto">
          <a:xfrm>
            <a:off x="6011863" y="4448175"/>
            <a:ext cx="1131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r>
              <a:rPr lang="ja-JP" altLang="en-US" sz="1200" b="1">
                <a:solidFill>
                  <a:srgbClr val="4D4D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結果處理</a:t>
            </a:r>
          </a:p>
        </p:txBody>
      </p:sp>
      <p:grpSp>
        <p:nvGrpSpPr>
          <p:cNvPr id="30745" name="Group 33"/>
          <p:cNvGrpSpPr>
            <a:grpSpLocks/>
          </p:cNvGrpSpPr>
          <p:nvPr/>
        </p:nvGrpSpPr>
        <p:grpSpPr bwMode="auto">
          <a:xfrm>
            <a:off x="3098800" y="3956050"/>
            <a:ext cx="819150" cy="215900"/>
            <a:chOff x="3696" y="2251"/>
            <a:chExt cx="742" cy="136"/>
          </a:xfrm>
        </p:grpSpPr>
        <p:pic>
          <p:nvPicPr>
            <p:cNvPr id="30817" name="Picture 34" descr="pipeline1-cop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251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8" name="Picture 35" descr="pipeline1-cop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2251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9" name="Picture 36" descr="pipeline1-cop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2251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0746" name="AutoShape 37"/>
          <p:cNvCxnSpPr>
            <a:cxnSpLocks noChangeShapeType="1"/>
            <a:stCxn id="30732" idx="3"/>
          </p:cNvCxnSpPr>
          <p:nvPr/>
        </p:nvCxnSpPr>
        <p:spPr bwMode="auto">
          <a:xfrm>
            <a:off x="1973263" y="2840038"/>
            <a:ext cx="431800" cy="1223962"/>
          </a:xfrm>
          <a:prstGeom prst="bentConnector3">
            <a:avLst>
              <a:gd name="adj1" fmla="val 49634"/>
            </a:avLst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7" name="AutoShape 38"/>
          <p:cNvCxnSpPr>
            <a:cxnSpLocks noChangeShapeType="1"/>
            <a:stCxn id="30730" idx="3"/>
          </p:cNvCxnSpPr>
          <p:nvPr/>
        </p:nvCxnSpPr>
        <p:spPr bwMode="auto">
          <a:xfrm flipV="1">
            <a:off x="1973263" y="4064000"/>
            <a:ext cx="431800" cy="1368425"/>
          </a:xfrm>
          <a:prstGeom prst="bentConnector3">
            <a:avLst>
              <a:gd name="adj1" fmla="val 49634"/>
            </a:avLst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8" name="AutoShape 39"/>
          <p:cNvCxnSpPr>
            <a:cxnSpLocks noChangeShapeType="1"/>
            <a:stCxn id="30731" idx="3"/>
          </p:cNvCxnSpPr>
          <p:nvPr/>
        </p:nvCxnSpPr>
        <p:spPr bwMode="auto">
          <a:xfrm>
            <a:off x="1973263" y="4064000"/>
            <a:ext cx="4318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49" name="AutoShape 40"/>
          <p:cNvCxnSpPr>
            <a:cxnSpLocks noChangeShapeType="1"/>
          </p:cNvCxnSpPr>
          <p:nvPr/>
        </p:nvCxnSpPr>
        <p:spPr bwMode="auto">
          <a:xfrm>
            <a:off x="2887663" y="4064000"/>
            <a:ext cx="21113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0" name="AutoShape 41"/>
          <p:cNvCxnSpPr>
            <a:cxnSpLocks noChangeShapeType="1"/>
            <a:endCxn id="30762" idx="1"/>
          </p:cNvCxnSpPr>
          <p:nvPr/>
        </p:nvCxnSpPr>
        <p:spPr bwMode="auto">
          <a:xfrm flipV="1">
            <a:off x="3917950" y="3297238"/>
            <a:ext cx="288925" cy="766762"/>
          </a:xfrm>
          <a:prstGeom prst="bentConnector3">
            <a:avLst>
              <a:gd name="adj1" fmla="val 50000"/>
            </a:avLst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51" name="AutoShape 42"/>
          <p:cNvCxnSpPr>
            <a:cxnSpLocks noChangeShapeType="1"/>
            <a:endCxn id="30734" idx="1"/>
          </p:cNvCxnSpPr>
          <p:nvPr/>
        </p:nvCxnSpPr>
        <p:spPr bwMode="auto">
          <a:xfrm>
            <a:off x="3917950" y="4064000"/>
            <a:ext cx="288925" cy="792163"/>
          </a:xfrm>
          <a:prstGeom prst="bentConnector3">
            <a:avLst>
              <a:gd name="adj1" fmla="val 50000"/>
            </a:avLst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52" name="Picture 43" descr="us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3421063"/>
            <a:ext cx="6223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3" name="Text Box 44"/>
          <p:cNvSpPr txBox="1">
            <a:spLocks noChangeArrowheads="1"/>
          </p:cNvSpPr>
          <p:nvPr/>
        </p:nvSpPr>
        <p:spPr bwMode="auto">
          <a:xfrm rot="-5400000">
            <a:off x="208757" y="2499518"/>
            <a:ext cx="876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ja-JP" altLang="en-US" b="1">
                <a:solidFill>
                  <a:srgbClr val="4D4D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結構化</a:t>
            </a:r>
          </a:p>
          <a:p>
            <a:pPr algn="ctr" eaLnBrk="1" hangingPunct="1"/>
            <a:r>
              <a:rPr lang="ja-JP" altLang="en-US" b="1">
                <a:solidFill>
                  <a:srgbClr val="4D4D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資料</a:t>
            </a:r>
          </a:p>
        </p:txBody>
      </p:sp>
      <p:sp>
        <p:nvSpPr>
          <p:cNvPr id="30754" name="Text Box 45"/>
          <p:cNvSpPr txBox="1">
            <a:spLocks noChangeArrowheads="1"/>
          </p:cNvSpPr>
          <p:nvPr/>
        </p:nvSpPr>
        <p:spPr bwMode="auto">
          <a:xfrm rot="-5400000">
            <a:off x="140494" y="5244306"/>
            <a:ext cx="876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ja-JP" altLang="en-US" b="1">
                <a:solidFill>
                  <a:srgbClr val="4D4D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多媒體</a:t>
            </a:r>
          </a:p>
        </p:txBody>
      </p:sp>
      <p:sp>
        <p:nvSpPr>
          <p:cNvPr id="30755" name="Text Box 46"/>
          <p:cNvSpPr txBox="1">
            <a:spLocks noChangeArrowheads="1"/>
          </p:cNvSpPr>
          <p:nvPr/>
        </p:nvSpPr>
        <p:spPr bwMode="auto">
          <a:xfrm rot="-5400000">
            <a:off x="92869" y="3769519"/>
            <a:ext cx="110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b="1">
                <a:solidFill>
                  <a:srgbClr val="4D4D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非</a:t>
            </a:r>
            <a:r>
              <a:rPr lang="ja-JP" altLang="en-US" b="1">
                <a:solidFill>
                  <a:srgbClr val="4D4D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結構化</a:t>
            </a:r>
          </a:p>
          <a:p>
            <a:pPr algn="ctr" eaLnBrk="1" hangingPunct="1"/>
            <a:r>
              <a:rPr lang="ja-JP" altLang="en-US" b="1">
                <a:solidFill>
                  <a:srgbClr val="4D4D4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資料</a:t>
            </a:r>
          </a:p>
        </p:txBody>
      </p:sp>
      <p:cxnSp>
        <p:nvCxnSpPr>
          <p:cNvPr id="30756" name="AutoShape 47"/>
          <p:cNvCxnSpPr>
            <a:cxnSpLocks noChangeShapeType="1"/>
            <a:stCxn id="30762" idx="3"/>
            <a:endCxn id="30734" idx="3"/>
          </p:cNvCxnSpPr>
          <p:nvPr/>
        </p:nvCxnSpPr>
        <p:spPr bwMode="auto">
          <a:xfrm>
            <a:off x="5862638" y="3297238"/>
            <a:ext cx="1587" cy="1558925"/>
          </a:xfrm>
          <a:prstGeom prst="bentConnector3">
            <a:avLst>
              <a:gd name="adj1" fmla="val 8800005"/>
            </a:avLst>
          </a:prstGeom>
          <a:noFill/>
          <a:ln w="1587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57" name="Line 48"/>
          <p:cNvSpPr>
            <a:spLocks noChangeShapeType="1"/>
          </p:cNvSpPr>
          <p:nvPr/>
        </p:nvSpPr>
        <p:spPr bwMode="auto">
          <a:xfrm flipH="1">
            <a:off x="6000750" y="3781425"/>
            <a:ext cx="17113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758" name="Line 49"/>
          <p:cNvSpPr>
            <a:spLocks noChangeShapeType="1"/>
          </p:cNvSpPr>
          <p:nvPr/>
        </p:nvSpPr>
        <p:spPr bwMode="auto">
          <a:xfrm>
            <a:off x="6003925" y="4321175"/>
            <a:ext cx="18002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0759" name="Group 50"/>
          <p:cNvGrpSpPr>
            <a:grpSpLocks/>
          </p:cNvGrpSpPr>
          <p:nvPr/>
        </p:nvGrpSpPr>
        <p:grpSpPr bwMode="auto">
          <a:xfrm>
            <a:off x="6364288" y="3683000"/>
            <a:ext cx="819150" cy="215900"/>
            <a:chOff x="3696" y="2251"/>
            <a:chExt cx="742" cy="136"/>
          </a:xfrm>
        </p:grpSpPr>
        <p:pic>
          <p:nvPicPr>
            <p:cNvPr id="30814" name="Picture 51" descr="pipeline1-cop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251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5" name="Picture 52" descr="pipeline1-cop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2251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6" name="Picture 53" descr="pipeline1-cop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2251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0" name="Group 54"/>
          <p:cNvGrpSpPr>
            <a:grpSpLocks/>
          </p:cNvGrpSpPr>
          <p:nvPr/>
        </p:nvGrpSpPr>
        <p:grpSpPr bwMode="auto">
          <a:xfrm>
            <a:off x="6364288" y="4197350"/>
            <a:ext cx="819150" cy="215900"/>
            <a:chOff x="3696" y="2251"/>
            <a:chExt cx="742" cy="136"/>
          </a:xfrm>
        </p:grpSpPr>
        <p:pic>
          <p:nvPicPr>
            <p:cNvPr id="30811" name="Picture 55" descr="pipeline1-cop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251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2" name="Picture 56" descr="pipeline1-cop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2251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3" name="Picture 57" descr="pipeline1-cop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2251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61" name="Picture 58" descr="!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4676775"/>
            <a:ext cx="409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2" name="Rectangle 59"/>
          <p:cNvSpPr>
            <a:spLocks noChangeArrowheads="1"/>
          </p:cNvSpPr>
          <p:nvPr/>
        </p:nvSpPr>
        <p:spPr bwMode="auto">
          <a:xfrm>
            <a:off x="4206875" y="2684463"/>
            <a:ext cx="1655763" cy="1223962"/>
          </a:xfrm>
          <a:prstGeom prst="rect">
            <a:avLst/>
          </a:prstGeom>
          <a:solidFill>
            <a:srgbClr val="80808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nb-NO" altLang="zh-TW" b="1">
              <a:solidFill>
                <a:schemeClr val="bg1"/>
              </a:solidFill>
            </a:endParaRPr>
          </a:p>
        </p:txBody>
      </p:sp>
      <p:sp>
        <p:nvSpPr>
          <p:cNvPr id="30763" name="AutoShape 60" descr="Narrow horizontal"/>
          <p:cNvSpPr>
            <a:spLocks noChangeArrowheads="1"/>
          </p:cNvSpPr>
          <p:nvPr/>
        </p:nvSpPr>
        <p:spPr bwMode="auto">
          <a:xfrm>
            <a:off x="4278313" y="2755900"/>
            <a:ext cx="1512887" cy="1081088"/>
          </a:xfrm>
          <a:prstGeom prst="roundRect">
            <a:avLst>
              <a:gd name="adj" fmla="val 7023"/>
            </a:avLst>
          </a:prstGeom>
          <a:pattFill prst="narHorz">
            <a:fgClr>
              <a:schemeClr val="tx1"/>
            </a:fgClr>
            <a:bgClr>
              <a:srgbClr val="8C8C8C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nb-NO" sz="1600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搜尋</a:t>
            </a:r>
            <a:endParaRPr lang="ja-JP" altLang="en-US" sz="1600" b="1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0764" name="Picture 61" descr="glas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3022600"/>
            <a:ext cx="104298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5" name="Picture 62" descr="connecto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8" y="3832225"/>
            <a:ext cx="5334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6" name="Picture 63" descr="XM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3527425"/>
            <a:ext cx="762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6080" name="Text Box 64"/>
          <p:cNvSpPr txBox="1">
            <a:spLocks noChangeArrowheads="1"/>
          </p:cNvSpPr>
          <p:nvPr/>
        </p:nvSpPr>
        <p:spPr bwMode="auto">
          <a:xfrm>
            <a:off x="2916238" y="4241800"/>
            <a:ext cx="1150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b="1">
                <a:solidFill>
                  <a:srgbClr val="FF7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分析提煉</a:t>
            </a:r>
            <a:endParaRPr lang="nb-NO" b="1">
              <a:solidFill>
                <a:srgbClr val="FF7F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66081" name="Text Box 65"/>
          <p:cNvSpPr txBox="1">
            <a:spLocks noChangeArrowheads="1"/>
          </p:cNvSpPr>
          <p:nvPr/>
        </p:nvSpPr>
        <p:spPr bwMode="auto">
          <a:xfrm>
            <a:off x="2205038" y="3357563"/>
            <a:ext cx="1143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ja-JP" altLang="en-US" b="1">
                <a:solidFill>
                  <a:srgbClr val="FF7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連接一切</a:t>
            </a:r>
            <a:endParaRPr lang="nb-NO" b="1">
              <a:solidFill>
                <a:srgbClr val="FF7F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66082" name="Text Box 66"/>
          <p:cNvSpPr txBox="1">
            <a:spLocks noChangeArrowheads="1"/>
          </p:cNvSpPr>
          <p:nvPr/>
        </p:nvSpPr>
        <p:spPr bwMode="auto">
          <a:xfrm>
            <a:off x="1565275" y="2060575"/>
            <a:ext cx="1233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ja-JP" altLang="en-US" b="1">
                <a:solidFill>
                  <a:srgbClr val="FF7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完全安全</a:t>
            </a:r>
            <a:endParaRPr lang="nb-NO" b="1">
              <a:solidFill>
                <a:srgbClr val="FF7F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66083" name="Text Box 67"/>
          <p:cNvSpPr txBox="1">
            <a:spLocks noChangeArrowheads="1"/>
          </p:cNvSpPr>
          <p:nvPr/>
        </p:nvSpPr>
        <p:spPr bwMode="auto">
          <a:xfrm>
            <a:off x="7575550" y="3097213"/>
            <a:ext cx="1389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ja-JP" altLang="en-US" b="1">
                <a:solidFill>
                  <a:srgbClr val="FF7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個人化結果</a:t>
            </a:r>
            <a:endParaRPr lang="nb-NO" b="1">
              <a:solidFill>
                <a:srgbClr val="FF7F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66085" name="Text Box 69"/>
          <p:cNvSpPr txBox="1">
            <a:spLocks noChangeArrowheads="1"/>
          </p:cNvSpPr>
          <p:nvPr/>
        </p:nvSpPr>
        <p:spPr bwMode="auto">
          <a:xfrm>
            <a:off x="3449638" y="5678488"/>
            <a:ext cx="1900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b="1">
                <a:solidFill>
                  <a:srgbClr val="FF7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高適應力、即時</a:t>
            </a:r>
            <a:endParaRPr lang="zh-TW" altLang="nb-NO" b="1">
              <a:solidFill>
                <a:srgbClr val="FF7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66086" name="Text Box 70"/>
          <p:cNvSpPr txBox="1">
            <a:spLocks noChangeArrowheads="1"/>
          </p:cNvSpPr>
          <p:nvPr/>
        </p:nvSpPr>
        <p:spPr bwMode="auto">
          <a:xfrm>
            <a:off x="6175375" y="2997200"/>
            <a:ext cx="1133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r>
              <a:rPr lang="zh-TW" altLang="en-US" b="1">
                <a:solidFill>
                  <a:srgbClr val="FF7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語言處理</a:t>
            </a:r>
            <a:endParaRPr lang="zh-TW" altLang="nb-NO" b="1">
              <a:solidFill>
                <a:srgbClr val="FF7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Group 71"/>
          <p:cNvGrpSpPr>
            <a:grpSpLocks/>
          </p:cNvGrpSpPr>
          <p:nvPr/>
        </p:nvGrpSpPr>
        <p:grpSpPr bwMode="auto">
          <a:xfrm>
            <a:off x="6353175" y="3675063"/>
            <a:ext cx="819150" cy="215900"/>
            <a:chOff x="3696" y="2251"/>
            <a:chExt cx="742" cy="136"/>
          </a:xfrm>
        </p:grpSpPr>
        <p:pic>
          <p:nvPicPr>
            <p:cNvPr id="30808" name="Picture 72" descr="pipeline1-copy"/>
            <p:cNvPicPr>
              <a:picLocks noChangeAspect="1" noChangeArrowheads="1"/>
            </p:cNvPicPr>
            <p:nvPr/>
          </p:nvPicPr>
          <p:blipFill>
            <a:blip r:embed="rId9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251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9" name="Picture 73" descr="pipeline1-copy"/>
            <p:cNvPicPr>
              <a:picLocks noChangeAspect="1" noChangeArrowheads="1"/>
            </p:cNvPicPr>
            <p:nvPr/>
          </p:nvPicPr>
          <p:blipFill>
            <a:blip r:embed="rId9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2251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0" name="Picture 74" descr="pipeline1-copy"/>
            <p:cNvPicPr>
              <a:picLocks noChangeAspect="1" noChangeArrowheads="1"/>
            </p:cNvPicPr>
            <p:nvPr/>
          </p:nvPicPr>
          <p:blipFill>
            <a:blip r:embed="rId9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2251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66091" name="Picture 75" descr="glass"/>
          <p:cNvPicPr>
            <a:picLocks noChangeAspect="1" noChangeArrowheads="1"/>
          </p:cNvPicPr>
          <p:nvPr/>
        </p:nvPicPr>
        <p:blipFill>
          <a:blip r:embed="rId1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024188"/>
            <a:ext cx="10429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6"/>
          <p:cNvGrpSpPr>
            <a:grpSpLocks/>
          </p:cNvGrpSpPr>
          <p:nvPr/>
        </p:nvGrpSpPr>
        <p:grpSpPr bwMode="auto">
          <a:xfrm>
            <a:off x="3095625" y="3954463"/>
            <a:ext cx="819150" cy="215900"/>
            <a:chOff x="3696" y="2251"/>
            <a:chExt cx="742" cy="136"/>
          </a:xfrm>
        </p:grpSpPr>
        <p:pic>
          <p:nvPicPr>
            <p:cNvPr id="30805" name="Picture 77" descr="pipeline1-copy"/>
            <p:cNvPicPr>
              <a:picLocks noChangeAspect="1" noChangeArrowheads="1"/>
            </p:cNvPicPr>
            <p:nvPr/>
          </p:nvPicPr>
          <p:blipFill>
            <a:blip r:embed="rId9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251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6" name="Picture 78" descr="pipeline1-copy"/>
            <p:cNvPicPr>
              <a:picLocks noChangeAspect="1" noChangeArrowheads="1"/>
            </p:cNvPicPr>
            <p:nvPr/>
          </p:nvPicPr>
          <p:blipFill>
            <a:blip r:embed="rId9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2251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7" name="Picture 79" descr="pipeline1-copy"/>
            <p:cNvPicPr>
              <a:picLocks noChangeAspect="1" noChangeArrowheads="1"/>
            </p:cNvPicPr>
            <p:nvPr/>
          </p:nvPicPr>
          <p:blipFill>
            <a:blip r:embed="rId9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2251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66096" name="Picture 80" descr="connector"/>
          <p:cNvPicPr>
            <a:picLocks noChangeAspect="1" noChangeArrowheads="1"/>
          </p:cNvPicPr>
          <p:nvPr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3827463"/>
            <a:ext cx="5334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1"/>
          <p:cNvGrpSpPr>
            <a:grpSpLocks/>
          </p:cNvGrpSpPr>
          <p:nvPr/>
        </p:nvGrpSpPr>
        <p:grpSpPr bwMode="auto">
          <a:xfrm>
            <a:off x="1031875" y="2228850"/>
            <a:ext cx="574675" cy="550863"/>
            <a:chOff x="158" y="1166"/>
            <a:chExt cx="362" cy="347"/>
          </a:xfrm>
        </p:grpSpPr>
        <p:pic>
          <p:nvPicPr>
            <p:cNvPr id="30802" name="Picture 82" descr="mainframe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166"/>
              <a:ext cx="158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3" name="Picture 83" descr="mainframe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" y="1256"/>
              <a:ext cx="158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4" name="Picture 84" descr="mainframe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256"/>
              <a:ext cx="158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85"/>
          <p:cNvGrpSpPr>
            <a:grpSpLocks/>
          </p:cNvGrpSpPr>
          <p:nvPr/>
        </p:nvGrpSpPr>
        <p:grpSpPr bwMode="auto">
          <a:xfrm>
            <a:off x="1471613" y="2825750"/>
            <a:ext cx="604837" cy="555625"/>
            <a:chOff x="929" y="2899"/>
            <a:chExt cx="381" cy="350"/>
          </a:xfrm>
        </p:grpSpPr>
        <p:pic>
          <p:nvPicPr>
            <p:cNvPr id="30799" name="Picture 86" descr="database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" y="2899"/>
              <a:ext cx="244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0" name="Picture 87" descr="database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2944"/>
              <a:ext cx="244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1" name="Picture 88" descr="database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2989"/>
              <a:ext cx="244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66105" name="Picture 89" descr="www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3884613"/>
            <a:ext cx="3794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6106" name="Picture 90" descr="docs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4151313"/>
            <a:ext cx="6334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6107" name="Picture 91" descr="XML"/>
          <p:cNvPicPr>
            <a:picLocks noChangeAspect="1" noChangeArrowheads="1"/>
          </p:cNvPicPr>
          <p:nvPr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3527425"/>
            <a:ext cx="762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6108" name="Picture 92" descr="tv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4937125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6109" name="Picture 93" descr="image"/>
          <p:cNvPicPr>
            <a:picLocks noChangeAspect="1" noChangeArrowheads="1"/>
          </p:cNvPicPr>
          <p:nvPr/>
        </p:nvPicPr>
        <p:blipFill>
          <a:blip r:embed="rId8">
            <a:lum bright="70000" contrast="-70000"/>
          </a:blip>
          <a:srcRect/>
          <a:stretch>
            <a:fillRect/>
          </a:stretch>
        </p:blipFill>
        <p:spPr bwMode="auto">
          <a:xfrm>
            <a:off x="895350" y="5170488"/>
            <a:ext cx="344488" cy="512762"/>
          </a:xfrm>
          <a:prstGeom prst="rect">
            <a:avLst/>
          </a:prstGeom>
          <a:noFill/>
          <a:effectLst>
            <a:outerShdw dist="45791" dir="3378596" algn="ctr" rotWithShape="0">
              <a:srgbClr val="808080">
                <a:alpha val="50000"/>
              </a:srgbClr>
            </a:outerShdw>
          </a:effectLst>
        </p:spPr>
      </p:pic>
      <p:pic>
        <p:nvPicPr>
          <p:cNvPr id="1366110" name="Picture 94" descr="!"/>
          <p:cNvPicPr>
            <a:picLocks noChangeAspect="1" noChangeArrowheads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4676775"/>
            <a:ext cx="409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95"/>
          <p:cNvGrpSpPr>
            <a:grpSpLocks/>
          </p:cNvGrpSpPr>
          <p:nvPr/>
        </p:nvGrpSpPr>
        <p:grpSpPr bwMode="auto">
          <a:xfrm>
            <a:off x="6353175" y="4191000"/>
            <a:ext cx="819150" cy="215900"/>
            <a:chOff x="3696" y="2251"/>
            <a:chExt cx="742" cy="136"/>
          </a:xfrm>
        </p:grpSpPr>
        <p:pic>
          <p:nvPicPr>
            <p:cNvPr id="30796" name="Picture 96" descr="pipeline1-copy"/>
            <p:cNvPicPr>
              <a:picLocks noChangeAspect="1" noChangeArrowheads="1"/>
            </p:cNvPicPr>
            <p:nvPr/>
          </p:nvPicPr>
          <p:blipFill>
            <a:blip r:embed="rId9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251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7" name="Picture 97" descr="pipeline1-copy"/>
            <p:cNvPicPr>
              <a:picLocks noChangeAspect="1" noChangeArrowheads="1"/>
            </p:cNvPicPr>
            <p:nvPr/>
          </p:nvPicPr>
          <p:blipFill>
            <a:blip r:embed="rId9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2251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8" name="Picture 98" descr="pipeline1-copy"/>
            <p:cNvPicPr>
              <a:picLocks noChangeAspect="1" noChangeArrowheads="1"/>
            </p:cNvPicPr>
            <p:nvPr/>
          </p:nvPicPr>
          <p:blipFill>
            <a:blip r:embed="rId9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2251"/>
              <a:ext cx="2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66115" name="Oval 99"/>
          <p:cNvSpPr>
            <a:spLocks noChangeArrowheads="1"/>
          </p:cNvSpPr>
          <p:nvPr/>
        </p:nvSpPr>
        <p:spPr bwMode="blackWhite">
          <a:xfrm>
            <a:off x="7546975" y="3678238"/>
            <a:ext cx="187325" cy="187325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66116" name="Oval 100"/>
          <p:cNvSpPr>
            <a:spLocks noChangeArrowheads="1"/>
          </p:cNvSpPr>
          <p:nvPr/>
        </p:nvSpPr>
        <p:spPr bwMode="blackWhite">
          <a:xfrm>
            <a:off x="1889125" y="2755900"/>
            <a:ext cx="187325" cy="187325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66117" name="Oval 101"/>
          <p:cNvSpPr>
            <a:spLocks noChangeArrowheads="1"/>
          </p:cNvSpPr>
          <p:nvPr/>
        </p:nvSpPr>
        <p:spPr bwMode="blackWhite">
          <a:xfrm>
            <a:off x="1858963" y="5343525"/>
            <a:ext cx="187325" cy="187325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66118" name="Oval 102"/>
          <p:cNvSpPr>
            <a:spLocks noChangeArrowheads="1"/>
          </p:cNvSpPr>
          <p:nvPr/>
        </p:nvSpPr>
        <p:spPr bwMode="blackWhite">
          <a:xfrm>
            <a:off x="1882775" y="3929063"/>
            <a:ext cx="187325" cy="187325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66119" name="Text Box 103"/>
          <p:cNvSpPr txBox="1">
            <a:spLocks noChangeArrowheads="1"/>
          </p:cNvSpPr>
          <p:nvPr/>
        </p:nvSpPr>
        <p:spPr bwMode="auto">
          <a:xfrm>
            <a:off x="7491413" y="4953000"/>
            <a:ext cx="1225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ja-JP" altLang="en-US" sz="2000" b="1">
                <a:solidFill>
                  <a:srgbClr val="FF7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答案</a:t>
            </a:r>
            <a:endParaRPr lang="nb-NO" sz="2000" b="1">
              <a:solidFill>
                <a:srgbClr val="FF7F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66120" name="Oval 104"/>
          <p:cNvSpPr>
            <a:spLocks noChangeArrowheads="1"/>
          </p:cNvSpPr>
          <p:nvPr/>
        </p:nvSpPr>
        <p:spPr bwMode="blackWhite">
          <a:xfrm>
            <a:off x="2092325" y="2755900"/>
            <a:ext cx="187325" cy="187325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66121" name="Oval 105"/>
          <p:cNvSpPr>
            <a:spLocks noChangeArrowheads="1"/>
          </p:cNvSpPr>
          <p:nvPr/>
        </p:nvSpPr>
        <p:spPr bwMode="blackWhite">
          <a:xfrm>
            <a:off x="2092325" y="3935413"/>
            <a:ext cx="187325" cy="187325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793" name="Rectangle 2"/>
          <p:cNvSpPr>
            <a:spLocks noGrp="1"/>
          </p:cNvSpPr>
          <p:nvPr>
            <p:ph type="title"/>
          </p:nvPr>
        </p:nvSpPr>
        <p:spPr bwMode="auto">
          <a:xfrm>
            <a:off x="428625" y="333375"/>
            <a:ext cx="8229600" cy="703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搜尋引擎運作原理</a:t>
            </a:r>
          </a:p>
        </p:txBody>
      </p:sp>
      <p:sp>
        <p:nvSpPr>
          <p:cNvPr id="30794" name="內容版面配置區 105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43500"/>
          </a:xfrm>
        </p:spPr>
        <p:txBody>
          <a:bodyPr/>
          <a:lstStyle/>
          <a:p>
            <a:endParaRPr lang="zh-TW" altLang="en-US" smtClean="0"/>
          </a:p>
        </p:txBody>
      </p:sp>
      <p:sp>
        <p:nvSpPr>
          <p:cNvPr id="30795" name="矩形 107"/>
          <p:cNvSpPr>
            <a:spLocks noChangeArrowheads="1"/>
          </p:cNvSpPr>
          <p:nvPr/>
        </p:nvSpPr>
        <p:spPr bwMode="auto">
          <a:xfrm>
            <a:off x="7473950" y="6319838"/>
            <a:ext cx="14906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1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Source: Microsoft</a:t>
            </a:r>
            <a:endParaRPr lang="zh-TW" altLang="en-US" sz="120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69 L -0.17847 -0.00069 L -0.17847 -0.07262 L -0.39271 -0.07262 L -0.39271 0.04163 L -0.59757 0.04163 L -0.59757 -0.13807 L -0.62135 -0.13807 L -0.62135 -0.19519 L -0.71337 -0.19519 L -0.71337 -0.07678 L -0.62135 -0.07678 L -0.62135 -0.14015 L -0.59583 -0.14015 L -0.59583 0.03955 L -0.62448 0.03955 L -0.62448 -0.01966 L -0.71493 -0.01966 L -0.71493 0.09667 L -0.62604 0.09667 L -0.61979 0.06568 L -0.61979 0.03746 L -0.59583 0.03746 L -0.59583 0.24237 L -0.62292 0.24237 L -0.62292 0.18316 L -0.71649 0.18316 L -0.71649 0.29741 L -0.62292 0.29741 L -0.62292 0.24237 L -0.59757 0.24237 L -0.59757 0.04371 L -0.39115 0.04371 L -0.39115 0.15587 L -0.18003 0.15587 L -0.18003 0.07956 L 0.00729 0.07956 L 0.04844 0.02474 " pathEditMode="relative" rAng="0" ptsTypes="AAAAAAAAAAAAAAAAAAAAAAAAAAAAAAAAAAAAAA">
                                      <p:cBhvr>
                                        <p:cTn id="10" dur="18000" fill="hold"/>
                                        <p:tgtEl>
                                          <p:spTgt spid="1366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00" y="52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6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6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66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6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6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66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66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66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6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3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66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6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6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6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66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66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6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6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366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6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0" presetClass="path" presetSubtype="0" fill="hold" grpId="1" nodeType="withEffect">
                                  <p:stCondLst>
                                    <p:cond delay="6900"/>
                                  </p:stCondLst>
                                  <p:childTnLst>
                                    <p:animMotion origin="layout" path="M -0.00208 -0.00555 L 0.02344 -0.00555 L 0.02344 0.17408 L -0.00521 0.17408 L -0.00521 0.11482 L -0.09566 0.11482 L -0.09566 0.23125 L -0.00677 0.23125 L -0.00052 0.20023 L -0.00052 0.17199 L 0.02344 0.17199 L 0.02344 0.37685 L -0.00365 0.37685 L -0.00365 0.31759 L -0.09722 0.31759 L -0.09722 0.43195 L -0.00365 0.43195 L -0.00365 0.37685 L 0.0217 0.37685 L 0.0217 0.17824 L 0.22813 0.17824 L 0.22813 0.29028 L 0.43906 0.29028 L 0.43906 0.21412 L 0.62656 0.21412 L 0.70243 0.28889 " pathEditMode="relative" rAng="0" ptsTypes="AAAAAAAAAAAAAAAAAAAAAAAAAA">
                                      <p:cBhvr>
                                        <p:cTn id="93" dur="12000" fill="hold"/>
                                        <p:tgtEl>
                                          <p:spTgt spid="1366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00" y="2190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6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0" presetClass="path" presetSubtype="0" fill="hold" grpId="1" nodeType="withEffect">
                                  <p:stCondLst>
                                    <p:cond delay="7100"/>
                                  </p:stCondLst>
                                  <p:childTnLst>
                                    <p:animMotion origin="layout" path="M -0.00069 -0.00046 L -2.5E-6 0.17338 L -0.02847 0.17338 L -0.02847 0.11389 L -0.11892 0.11389 L -0.11892 0.23056 L -0.03003 0.23056 L -0.02378 0.19954 L -0.02378 0.1713 L -2.5E-6 0.1713 L -2.5E-6 0.37616 L -0.02691 0.37616 L -0.02691 0.3169 L -0.12048 0.3169 L -0.12048 0.43148 L -0.02691 0.43148 L -0.02691 0.37616 L -0.00156 0.37616 L -0.00156 0.17755 L 0.20486 0.17755 L 0.20486 0.28958 L 0.26858 0.28935 " pathEditMode="relative" rAng="0" ptsTypes="AAAAAAAAAAAAAAAAAAAAAA">
                                      <p:cBhvr>
                                        <p:cTn id="98" dur="9000" fill="hold"/>
                                        <p:tgtEl>
                                          <p:spTgt spid="1366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2160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6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6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66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6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366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366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366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3660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36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0" presetClass="path" presetSubtype="0" fill="hold" grpId="1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4.16667E-6 4.07407E-6 L 0.02395 4.07407E-6 L 0.02395 0.20486 L -0.00313 0.20486 L -0.00313 0.1456 L -0.09671 0.1456 L -0.09671 0.25995 L -0.00313 0.25995 L -0.00313 0.20486 L 0.02222 0.20486 L 0.02222 0.00625 L 0.22864 0.00625 L 0.22864 0.11828 L 0.43975 0.11828 L 0.43975 0.04213 L 0.62708 0.04213 L 0.66927 0.11782 " pathEditMode="relative" rAng="0" ptsTypes="AAAAAAAAAAAAAAAAA">
                                      <p:cBhvr>
                                        <p:cTn id="127" dur="9000" fill="hold"/>
                                        <p:tgtEl>
                                          <p:spTgt spid="1366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00" y="13000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36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0" presetClass="path" presetSubtype="0" fill="hold" grpId="1" nodeType="withEffect">
                                  <p:stCondLst>
                                    <p:cond delay="9900"/>
                                  </p:stCondLst>
                                  <p:childTnLst>
                                    <p:animMotion origin="layout" path="M -2.5E-6 -1.85185E-6 L -2.5E-6 0.20486 L -0.02708 0.20486 L -0.02708 0.1456 L -0.12066 0.1456 L -0.12066 0.25996 L -0.02708 0.25996 L -0.02708 0.20486 L -0.00173 0.20486 L -0.00173 0.00625 L 0.20469 0.00625 L 0.20469 0.11829 L 0.36025 0.11829 " pathEditMode="relative" rAng="0" ptsTypes="AAAAAAAAAAAAA">
                                      <p:cBhvr>
                                        <p:cTn id="132" dur="7000" fill="hold"/>
                                        <p:tgtEl>
                                          <p:spTgt spid="1366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1300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103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36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103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36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103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36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366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366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366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36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0" presetClass="path" presetSubtype="0" fill="hold" grpId="1" nodeType="withEffect">
                                  <p:stCondLst>
                                    <p:cond delay="13500"/>
                                  </p:stCondLst>
                                  <p:childTnLst>
                                    <p:animMotion origin="layout" path="M -1.66667E-6 4.07407E-6 L 0.02535 4.07407E-6 L 0.02535 -0.19862 L 0.23177 -0.19862 L 0.23177 -0.08658 L 0.44254 -0.08658 L 0.44254 -0.16274 L 0.63021 -0.16274 L 0.63646 -0.08774 " pathEditMode="relative" rAng="0" ptsTypes="AAAAAAAAA">
                                      <p:cBhvr>
                                        <p:cTn id="155" dur="5000" fill="hold"/>
                                        <p:tgtEl>
                                          <p:spTgt spid="1366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00" y="-990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2" nodeType="withEffect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36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36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3" nodeType="withEffect">
                                  <p:stCondLst>
                                    <p:cond delay="1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366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1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366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2" nodeType="withEffect">
                                  <p:stCondLst>
                                    <p:cond delay="143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36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143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3" nodeType="withEffect">
                                  <p:stCondLst>
                                    <p:cond delay="1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366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2" nodeType="withEffect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36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36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36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3" nodeType="withEffect">
                                  <p:stCondLst>
                                    <p:cond delay="1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366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1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366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163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163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36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17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7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366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82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36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6018" grpId="0" animBg="1"/>
      <p:bldP spid="1366018" grpId="1" animBg="1"/>
      <p:bldP spid="1366018" grpId="2" animBg="1"/>
      <p:bldP spid="1366018" grpId="3" animBg="1"/>
      <p:bldP spid="1366019" grpId="0" animBg="1"/>
      <p:bldP spid="1366019" grpId="1" animBg="1"/>
      <p:bldP spid="1366020" grpId="0" animBg="1"/>
      <p:bldP spid="1366020" grpId="1" animBg="1"/>
      <p:bldP spid="1366021" grpId="0" animBg="1"/>
      <p:bldP spid="1366021" grpId="1" animBg="1"/>
      <p:bldP spid="1366022" grpId="0" animBg="1"/>
      <p:bldP spid="1366022" grpId="1" animBg="1"/>
      <p:bldP spid="1366023" grpId="0" animBg="1"/>
      <p:bldP spid="1366023" grpId="1" animBg="1"/>
      <p:bldP spid="1366023" grpId="2" animBg="1"/>
      <p:bldP spid="1366023" grpId="3" animBg="1"/>
      <p:bldP spid="1366024" grpId="0" animBg="1"/>
      <p:bldP spid="1366024" grpId="1" animBg="1"/>
      <p:bldP spid="1366025" grpId="0" animBg="1"/>
      <p:bldP spid="1366025" grpId="1" animBg="1"/>
      <p:bldP spid="1366025" grpId="2" animBg="1"/>
      <p:bldP spid="1366025" grpId="3" animBg="1"/>
      <p:bldP spid="1366080" grpId="0"/>
      <p:bldP spid="1366081" grpId="0"/>
      <p:bldP spid="1366082" grpId="0"/>
      <p:bldP spid="1366083" grpId="0"/>
      <p:bldP spid="1366085" grpId="0"/>
      <p:bldP spid="1366086" grpId="0"/>
      <p:bldP spid="1366115" grpId="0" animBg="1"/>
      <p:bldP spid="1366116" grpId="0" animBg="1"/>
      <p:bldP spid="1366116" grpId="1" animBg="1"/>
      <p:bldP spid="1366117" grpId="0" animBg="1"/>
      <p:bldP spid="1366117" grpId="1" animBg="1"/>
      <p:bldP spid="1366118" grpId="0" animBg="1"/>
      <p:bldP spid="1366118" grpId="1" animBg="1"/>
      <p:bldP spid="1366119" grpId="0"/>
      <p:bldP spid="1366120" grpId="0" animBg="1"/>
      <p:bldP spid="1366120" grpId="1" animBg="1"/>
      <p:bldP spid="1366121" grpId="0" animBg="1"/>
      <p:bldP spid="136612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222375"/>
            <a:ext cx="516413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33375"/>
            <a:ext cx="8229600" cy="703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mtClean="0"/>
              <a:t>Search Market Competitors</a:t>
            </a:r>
            <a:endParaRPr lang="zh-TW" altLang="en-US" smtClean="0"/>
          </a:p>
        </p:txBody>
      </p:sp>
      <p:sp>
        <p:nvSpPr>
          <p:cNvPr id="31748" name="Rectangle 5"/>
          <p:cNvSpPr>
            <a:spLocks noGrp="1" noChangeArrowheads="1"/>
          </p:cNvSpPr>
          <p:nvPr>
            <p:ph idx="1"/>
          </p:nvPr>
        </p:nvSpPr>
        <p:spPr>
          <a:xfrm>
            <a:off x="5867400" y="1125538"/>
            <a:ext cx="28194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TW" sz="1600" smtClean="0"/>
              <a:t>Forrester Q2 2006 :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TW" sz="1600" smtClean="0"/>
              <a:t>	Enterprise Search Platforms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457200" y="9810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b="1" kern="1200">
                <a:solidFill>
                  <a:srgbClr val="004692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b="1" kern="1200">
                <a:solidFill>
                  <a:srgbClr val="0077C8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‐"/>
              <a:defRPr sz="2000" kern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‐"/>
              <a:defRPr kern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‐"/>
              <a:defRPr kern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zh-TW" altLang="en-US" dirty="0"/>
              <a:t>專長領域為資料庫及語意分析</a:t>
            </a:r>
            <a:r>
              <a:rPr kumimoji="0" lang="zh-TW" altLang="en-US" dirty="0" smtClean="0"/>
              <a:t>技術</a:t>
            </a:r>
            <a:r>
              <a:rPr kumimoji="0" lang="zh-TW" altLang="en-US" dirty="0"/>
              <a:t>、知識管理</a:t>
            </a:r>
            <a:r>
              <a:rPr kumimoji="0" lang="zh-TW" altLang="en-US" dirty="0" smtClean="0"/>
              <a:t>、數位行銷</a:t>
            </a:r>
            <a:endParaRPr kumimoji="0" lang="zh-TW" altLang="en-US" dirty="0"/>
          </a:p>
          <a:p>
            <a:pPr marL="0" indent="0">
              <a:spcBef>
                <a:spcPct val="0"/>
              </a:spcBef>
              <a:buNone/>
            </a:pPr>
            <a:endParaRPr kumimoji="0" lang="en-US" altLang="zh-TW" dirty="0" smtClean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楊立偉教授</a:t>
            </a:r>
            <a:endParaRPr lang="zh-TW" altLang="en-US" sz="3600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/>
          </p:nvPr>
        </p:nvGraphicFramePr>
        <p:xfrm>
          <a:off x="250825" y="1700808"/>
          <a:ext cx="8640960" cy="4998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32285"/>
                <a:gridCol w="7908675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現任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台科大資管系兼任助理教授</a:t>
                      </a:r>
                      <a:r>
                        <a:rPr lang="zh-TW" altLang="en-US" sz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sz="1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2008~</a:t>
                      </a:r>
                      <a:endParaRPr lang="zh-TW" altLang="en-US" sz="2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+mn-ea"/>
                        </a:rPr>
                        <a:t>台大工管系暨商研所兼任助理教授</a:t>
                      </a:r>
                      <a:r>
                        <a:rPr lang="zh-TW" altLang="en-US" sz="1200" dirty="0" smtClean="0">
                          <a:latin typeface="微軟正黑體" pitchFamily="34" charset="-120"/>
                          <a:ea typeface="+mn-ea"/>
                        </a:rPr>
                        <a:t> </a:t>
                      </a:r>
                      <a:r>
                        <a:rPr lang="en-US" altLang="zh-TW" sz="1200" dirty="0" smtClean="0">
                          <a:latin typeface="微軟正黑體" pitchFamily="34" charset="-120"/>
                          <a:ea typeface="+mn-ea"/>
                        </a:rPr>
                        <a:t>2006~</a:t>
                      </a:r>
                      <a:endParaRPr lang="zh-TW" altLang="en-US" sz="2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200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+mn-ea"/>
                        </a:rPr>
                        <a:t>資訊及通信國家標準技術委員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200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意藍資訊　　　董事總經理（創辦人</a:t>
                      </a:r>
                      <a:r>
                        <a:rPr lang="zh-TW" altLang="en-US" sz="2000" dirty="0" smtClean="0">
                          <a:latin typeface="微軟正黑體" pitchFamily="34" charset="-120"/>
                          <a:ea typeface="+mn-ea"/>
                        </a:rPr>
                        <a:t>）</a:t>
                      </a:r>
                      <a:r>
                        <a:rPr lang="zh-TW" altLang="en-US" sz="1100" dirty="0" smtClean="0">
                          <a:latin typeface="微軟正黑體" pitchFamily="34" charset="-120"/>
                          <a:ea typeface="+mn-ea"/>
                        </a:rPr>
                        <a:t> </a:t>
                      </a:r>
                      <a:r>
                        <a:rPr lang="en-US" altLang="zh-TW" sz="1100" dirty="0" smtClean="0">
                          <a:latin typeface="微軟正黑體" pitchFamily="34" charset="-120"/>
                          <a:ea typeface="+mn-ea"/>
                        </a:rPr>
                        <a:t>1999~</a:t>
                      </a:r>
                      <a:endParaRPr lang="en-US" altLang="zh-TW" sz="11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　　　　　　　</a:t>
                      </a:r>
                      <a:r>
                        <a:rPr lang="zh-TW" altLang="en-US" sz="2000" dirty="0" smtClean="0">
                          <a:latin typeface="微軟正黑體" pitchFamily="34" charset="-120"/>
                          <a:ea typeface="+mn-ea"/>
                        </a:rPr>
                        <a:t>國內規模最大的網路情報與社群口碑自動分析平台</a:t>
                      </a: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　　　　　　　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200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龍捲風科技　　董事總經理</a:t>
                      </a:r>
                      <a:endParaRPr lang="en-US" altLang="zh-TW" sz="2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　　　　　　　國內企業搜尋引擎市佔率最高；國際檢索競賽第一名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經歷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+mn-ea"/>
                        </a:rPr>
                        <a:t>智威湯遜數位行銷首席顧問、尚藍互動行銷共同創辦人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200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dirty="0" smtClean="0">
                          <a:latin typeface="微軟正黑體" pitchFamily="34" charset="-120"/>
                          <a:ea typeface="+mn-ea"/>
                        </a:rPr>
                        <a:t>2009</a:t>
                      </a:r>
                      <a:r>
                        <a:rPr lang="zh-TW" altLang="en-US" sz="2000" dirty="0" smtClean="0">
                          <a:latin typeface="微軟正黑體" pitchFamily="34" charset="-120"/>
                          <a:ea typeface="+mn-ea"/>
                        </a:rPr>
                        <a:t>年獲選</a:t>
                      </a:r>
                      <a:r>
                        <a:rPr lang="en-US" altLang="zh-TW" sz="2000" dirty="0" smtClean="0">
                          <a:latin typeface="微軟正黑體" pitchFamily="34" charset="-120"/>
                          <a:ea typeface="+mn-ea"/>
                        </a:rPr>
                        <a:t>100 MVP</a:t>
                      </a:r>
                      <a:r>
                        <a:rPr lang="zh-TW" altLang="en-US" sz="2000" dirty="0" smtClean="0">
                          <a:latin typeface="微軟正黑體" pitchFamily="34" charset="-120"/>
                          <a:ea typeface="+mn-ea"/>
                        </a:rPr>
                        <a:t>最有價值經理人，擁有超過</a:t>
                      </a:r>
                      <a:r>
                        <a:rPr lang="en-US" altLang="zh-TW" sz="2000" dirty="0" smtClean="0">
                          <a:latin typeface="微軟正黑體" pitchFamily="34" charset="-120"/>
                          <a:ea typeface="+mn-ea"/>
                        </a:rPr>
                        <a:t>20</a:t>
                      </a:r>
                      <a:r>
                        <a:rPr lang="zh-TW" altLang="en-US" sz="2000" dirty="0" smtClean="0">
                          <a:latin typeface="微軟正黑體" pitchFamily="34" charset="-120"/>
                          <a:ea typeface="+mn-ea"/>
                        </a:rPr>
                        <a:t>項語意分析專利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200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2012</a:t>
                      </a: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年榮獲國家雲端創新獎、數位時代「創業之星」首獎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828182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33375"/>
            <a:ext cx="8229600" cy="703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企業搜尋相關新聞 </a:t>
            </a:r>
            <a:r>
              <a:rPr lang="en-US" altLang="zh-TW" smtClean="0"/>
              <a:t>(1) Search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TW" smtClean="0"/>
              <a:t>Microsoft Bids $1.2B for Fast </a:t>
            </a:r>
            <a:r>
              <a:rPr lang="en-US" altLang="zh-TW" sz="2000" smtClean="0"/>
              <a:t>(2008)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TW" smtClean="0"/>
              <a:t>Microsoft</a:t>
            </a:r>
            <a:r>
              <a:rPr lang="zh-TW" altLang="en-US" smtClean="0"/>
              <a:t>以新台幣</a:t>
            </a:r>
            <a:r>
              <a:rPr lang="en-US" altLang="zh-TW" smtClean="0"/>
              <a:t>360</a:t>
            </a:r>
            <a:r>
              <a:rPr lang="zh-TW" altLang="en-US" smtClean="0"/>
              <a:t>億併購全球第二大企業搜尋軟體公司</a:t>
            </a:r>
            <a:endParaRPr lang="en-US" altLang="zh-TW" smtClean="0"/>
          </a:p>
          <a:p>
            <a:pPr lvl="1" eaLnBrk="1" hangingPunct="1">
              <a:lnSpc>
                <a:spcPct val="150000"/>
              </a:lnSpc>
            </a:pPr>
            <a:r>
              <a:rPr lang="zh-TW" altLang="en-US" smtClean="0"/>
              <a:t>大幅強化</a:t>
            </a:r>
            <a:r>
              <a:rPr lang="en-US" altLang="zh-TW" smtClean="0"/>
              <a:t>Enterprise Search</a:t>
            </a:r>
            <a:r>
              <a:rPr lang="zh-TW" altLang="en-US" smtClean="0"/>
              <a:t>版圖</a:t>
            </a:r>
            <a:endParaRPr lang="en-US" altLang="zh-TW" smtClean="0"/>
          </a:p>
          <a:p>
            <a:pPr eaLnBrk="1" hangingPunct="1">
              <a:lnSpc>
                <a:spcPct val="150000"/>
              </a:lnSpc>
            </a:pPr>
            <a:r>
              <a:rPr lang="en-US" altLang="zh-TW" smtClean="0"/>
              <a:t>HP To Buy Enterprise Software Autonomy For $10.2 Billion In Cash </a:t>
            </a:r>
            <a:r>
              <a:rPr lang="en-US" altLang="zh-TW" sz="2000" smtClean="0"/>
              <a:t>(2011)</a:t>
            </a:r>
            <a:endParaRPr lang="en-US" altLang="zh-TW" smtClean="0"/>
          </a:p>
          <a:p>
            <a:pPr lvl="1" eaLnBrk="1" hangingPunct="1">
              <a:lnSpc>
                <a:spcPct val="150000"/>
              </a:lnSpc>
            </a:pPr>
            <a:r>
              <a:rPr lang="en-US" altLang="zh-TW" smtClean="0"/>
              <a:t>HP</a:t>
            </a:r>
            <a:r>
              <a:rPr lang="zh-TW" altLang="en-US" smtClean="0"/>
              <a:t>以新台幣</a:t>
            </a:r>
            <a:r>
              <a:rPr lang="en-US" altLang="zh-TW" smtClean="0"/>
              <a:t>3060</a:t>
            </a:r>
            <a:r>
              <a:rPr lang="zh-TW" altLang="en-US" smtClean="0"/>
              <a:t>億併購全球第一大企業搜尋軟體公司</a:t>
            </a:r>
            <a:endParaRPr lang="en-US" altLang="zh-TW" smtClean="0"/>
          </a:p>
          <a:p>
            <a:pPr lvl="1" eaLnBrk="1" hangingPunct="1">
              <a:lnSpc>
                <a:spcPct val="150000"/>
              </a:lnSpc>
            </a:pPr>
            <a:r>
              <a:rPr lang="zh-TW" altLang="en-US" smtClean="0"/>
              <a:t>硬體公司轉進企業軟體與服務市場</a:t>
            </a:r>
            <a:endParaRPr lang="en-US" altLang="zh-TW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33375"/>
            <a:ext cx="8229600" cy="703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企業搜尋相關新聞 </a:t>
            </a:r>
            <a:r>
              <a:rPr lang="en-US" altLang="zh-TW" smtClean="0"/>
              <a:t>(2) Search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TW" smtClean="0"/>
              <a:t>Google</a:t>
            </a:r>
            <a:r>
              <a:rPr lang="zh-TW" altLang="en-US" smtClean="0"/>
              <a:t>員工自立門戶創立</a:t>
            </a:r>
            <a:r>
              <a:rPr lang="en-US" altLang="zh-TW" smtClean="0"/>
              <a:t>Cuil </a:t>
            </a:r>
            <a:r>
              <a:rPr lang="zh-TW" altLang="en-US" smtClean="0"/>
              <a:t>打老東家 </a:t>
            </a:r>
            <a:r>
              <a:rPr lang="en-US" altLang="zh-TW" smtClean="0"/>
              <a:t>(2008)</a:t>
            </a:r>
          </a:p>
          <a:p>
            <a:pPr lvl="1" eaLnBrk="1" hangingPunct="1">
              <a:lnSpc>
                <a:spcPct val="150000"/>
              </a:lnSpc>
            </a:pPr>
            <a:r>
              <a:rPr lang="zh-TW" altLang="en-US" smtClean="0"/>
              <a:t>新的搜尋呈現技術，將內容拼版重組，創造更高價值</a:t>
            </a:r>
            <a:endParaRPr lang="en-US" altLang="zh-TW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33375"/>
            <a:ext cx="8229600" cy="703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相關新聞 </a:t>
            </a:r>
            <a:r>
              <a:rPr lang="en-US" altLang="zh-TW" smtClean="0"/>
              <a:t>(2)</a:t>
            </a:r>
          </a:p>
        </p:txBody>
      </p:sp>
      <p:sp>
        <p:nvSpPr>
          <p:cNvPr id="34819" name="內容版面配置區 4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43500"/>
          </a:xfrm>
        </p:spPr>
        <p:txBody>
          <a:bodyPr/>
          <a:lstStyle/>
          <a:p>
            <a:endParaRPr lang="zh-TW" altLang="en-US" smtClean="0"/>
          </a:p>
        </p:txBody>
      </p:sp>
      <p:pic>
        <p:nvPicPr>
          <p:cNvPr id="34820" name="Picture 5" descr="cu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4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33375"/>
            <a:ext cx="8229600" cy="703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企業搜尋相關新聞 </a:t>
            </a:r>
            <a:r>
              <a:rPr lang="en-US" altLang="zh-TW" smtClean="0"/>
              <a:t>(3) Text Mining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smtClean="0"/>
              <a:t>微軟以美金</a:t>
            </a:r>
            <a:r>
              <a:rPr lang="en-US" altLang="zh-TW" smtClean="0"/>
              <a:t>1</a:t>
            </a:r>
            <a:r>
              <a:rPr lang="zh-TW" altLang="en-US" smtClean="0"/>
              <a:t>億收購語義搜索 </a:t>
            </a:r>
            <a:r>
              <a:rPr lang="en-US" altLang="zh-TW" smtClean="0"/>
              <a:t>Powerset </a:t>
            </a:r>
            <a:r>
              <a:rPr lang="zh-TW" altLang="en-US" smtClean="0"/>
              <a:t>對抗谷歌 </a:t>
            </a:r>
            <a:r>
              <a:rPr lang="en-US" altLang="zh-TW" smtClean="0"/>
              <a:t>(2008)</a:t>
            </a:r>
            <a:r>
              <a:rPr lang="zh-TW" altLang="en-US" smtClean="0"/>
              <a:t> </a:t>
            </a:r>
          </a:p>
          <a:p>
            <a:pPr lvl="1" eaLnBrk="1" hangingPunct="1">
              <a:lnSpc>
                <a:spcPct val="150000"/>
              </a:lnSpc>
            </a:pPr>
            <a:r>
              <a:rPr lang="zh-TW" altLang="en-US" smtClean="0"/>
              <a:t>其搜尋技術能夠理解用戶輸入的短語的真實含義，</a:t>
            </a:r>
            <a:endParaRPr lang="en-US" altLang="zh-TW" smtClean="0"/>
          </a:p>
          <a:p>
            <a:pPr lvl="1" eaLnBrk="1" hangingPunct="1">
              <a:lnSpc>
                <a:spcPct val="150000"/>
              </a:lnSpc>
            </a:pPr>
            <a:r>
              <a:rPr lang="zh-TW" altLang="en-US" smtClean="0"/>
              <a:t>在這種理解的基礎上返回搜索結果。</a:t>
            </a:r>
            <a:endParaRPr lang="en-US" altLang="zh-TW" smtClean="0"/>
          </a:p>
          <a:p>
            <a:pPr eaLnBrk="1" hangingPunct="1">
              <a:lnSpc>
                <a:spcPct val="150000"/>
              </a:lnSpc>
            </a:pPr>
            <a:r>
              <a:rPr lang="en-US" altLang="zh-TW" smtClean="0"/>
              <a:t>Apple</a:t>
            </a:r>
            <a:r>
              <a:rPr lang="zh-TW" altLang="en-US" smtClean="0"/>
              <a:t>以美金</a:t>
            </a:r>
            <a:r>
              <a:rPr lang="en-US" altLang="zh-TW" smtClean="0"/>
              <a:t>2</a:t>
            </a:r>
            <a:r>
              <a:rPr lang="zh-TW" altLang="en-US" smtClean="0"/>
              <a:t>億收購個人助理</a:t>
            </a:r>
            <a:r>
              <a:rPr lang="en-US" altLang="zh-TW" smtClean="0"/>
              <a:t>Siri (2010)</a:t>
            </a:r>
          </a:p>
          <a:p>
            <a:pPr lvl="1" eaLnBrk="1" hangingPunct="1">
              <a:lnSpc>
                <a:spcPct val="150000"/>
              </a:lnSpc>
            </a:pPr>
            <a:r>
              <a:rPr lang="zh-TW" altLang="en-US" smtClean="0"/>
              <a:t>來自</a:t>
            </a:r>
            <a:r>
              <a:rPr lang="en-US" altLang="zh-TW" smtClean="0"/>
              <a:t>Stanford Research Institute</a:t>
            </a:r>
            <a:r>
              <a:rPr lang="zh-TW" altLang="en-US" smtClean="0"/>
              <a:t>的研究</a:t>
            </a:r>
            <a:endParaRPr lang="en-US" altLang="zh-TW" smtClean="0"/>
          </a:p>
          <a:p>
            <a:pPr lvl="1" eaLnBrk="1" hangingPunct="1">
              <a:lnSpc>
                <a:spcPct val="150000"/>
              </a:lnSpc>
            </a:pPr>
            <a:r>
              <a:rPr lang="zh-TW" altLang="en-US" smtClean="0"/>
              <a:t>透過口語介面，理解個人需求</a:t>
            </a:r>
            <a:r>
              <a:rPr lang="en-US" altLang="zh-TW" smtClean="0"/>
              <a:t>context</a:t>
            </a:r>
            <a:r>
              <a:rPr lang="zh-TW" altLang="en-US" smtClean="0"/>
              <a:t>，提供對應服務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33375"/>
            <a:ext cx="8229600" cy="703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相關新聞 </a:t>
            </a:r>
            <a:r>
              <a:rPr lang="en-US" altLang="zh-TW" smtClean="0"/>
              <a:t>(3)</a:t>
            </a:r>
          </a:p>
        </p:txBody>
      </p:sp>
      <p:sp>
        <p:nvSpPr>
          <p:cNvPr id="36867" name="內容版面配置區 4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43500"/>
          </a:xfrm>
        </p:spPr>
        <p:txBody>
          <a:bodyPr/>
          <a:lstStyle/>
          <a:p>
            <a:endParaRPr lang="zh-TW" altLang="en-US" smtClean="0"/>
          </a:p>
        </p:txBody>
      </p:sp>
      <p:pic>
        <p:nvPicPr>
          <p:cNvPr id="36868" name="Picture 5" descr="powers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4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33375"/>
            <a:ext cx="8229600" cy="703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企業搜尋相關新聞 </a:t>
            </a:r>
            <a:r>
              <a:rPr lang="en-US" altLang="zh-TW" smtClean="0"/>
              <a:t>(4)</a:t>
            </a:r>
            <a:endParaRPr lang="zh-TW" alt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smtClean="0"/>
              <a:t>微軟宣佈推出新一代的搜尋引擎服務，並正式命名為</a:t>
            </a:r>
            <a:r>
              <a:rPr lang="en-US" altLang="zh-TW" smtClean="0"/>
              <a:t>Bing (2009)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TW" smtClean="0"/>
              <a:t>Bing</a:t>
            </a:r>
            <a:r>
              <a:rPr lang="zh-TW" altLang="en-US" smtClean="0"/>
              <a:t>注重簡單性，強調更符合使用者的資訊需求。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TW" smtClean="0"/>
              <a:t>Bing</a:t>
            </a:r>
            <a:r>
              <a:rPr lang="zh-TW" altLang="en-US" smtClean="0"/>
              <a:t>透過事先計算，迅速地把各類相關的資料整理及分類，展示給使用者，可說是一種「決策引擎」（</a:t>
            </a:r>
            <a:r>
              <a:rPr lang="en-US" altLang="zh-TW" smtClean="0"/>
              <a:t>decision engine</a:t>
            </a:r>
            <a:r>
              <a:rPr lang="zh-TW" altLang="en-US" smtClean="0"/>
              <a:t>）</a:t>
            </a:r>
          </a:p>
          <a:p>
            <a:pPr lvl="1" eaLnBrk="1" hangingPunct="1">
              <a:lnSpc>
                <a:spcPct val="150000"/>
              </a:lnSpc>
            </a:pPr>
            <a:r>
              <a:rPr lang="zh-TW" altLang="en-US" smtClean="0"/>
              <a:t>例如當搜尋航空公司的起飛及降落時間，除了提供搜尋結果外，也會顯示降落地點的飯店和天氣資料等，甚至還可針對機票未來漲跌的價格提供預測。</a:t>
            </a:r>
          </a:p>
          <a:p>
            <a:pPr eaLnBrk="1" hangingPunct="1">
              <a:lnSpc>
                <a:spcPct val="150000"/>
              </a:lnSpc>
            </a:pPr>
            <a:endParaRPr lang="zh-TW" altLang="en-US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5"/>
          <p:cNvSpPr>
            <a:spLocks noGrp="1"/>
          </p:cNvSpPr>
          <p:nvPr>
            <p:ph type="title"/>
          </p:nvPr>
        </p:nvSpPr>
        <p:spPr bwMode="auto">
          <a:xfrm>
            <a:off x="428625" y="333375"/>
            <a:ext cx="8229600" cy="703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8915" name="內容版面配置區 6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43500"/>
          </a:xfrm>
        </p:spPr>
        <p:txBody>
          <a:bodyPr/>
          <a:lstStyle/>
          <a:p>
            <a:endParaRPr lang="zh-TW" altLang="en-US" smtClean="0"/>
          </a:p>
        </p:txBody>
      </p:sp>
      <p:pic>
        <p:nvPicPr>
          <p:cNvPr id="38917" name="Picture 4" descr="Ima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33375"/>
            <a:ext cx="8229600" cy="703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企業搜尋引擎的未來 </a:t>
            </a:r>
            <a:r>
              <a:rPr lang="en-US" altLang="zh-TW" smtClean="0"/>
              <a:t>: Search + Text Mining</a:t>
            </a:r>
            <a:endParaRPr lang="zh-TW" altLang="en-US" smtClean="0"/>
          </a:p>
        </p:txBody>
      </p:sp>
      <p:sp>
        <p:nvSpPr>
          <p:cNvPr id="12707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143500"/>
          </a:xfrm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zh-TW" altLang="en-US" smtClean="0"/>
              <a:t>自然語言處理</a:t>
            </a:r>
            <a:r>
              <a:rPr lang="en-US" altLang="zh-TW" smtClean="0"/>
              <a:t>(NLP)</a:t>
            </a:r>
            <a:r>
              <a:rPr lang="zh-TW" altLang="en-US" smtClean="0"/>
              <a:t>與文字探勘</a:t>
            </a:r>
            <a:r>
              <a:rPr lang="en-US" altLang="zh-TW" smtClean="0"/>
              <a:t>(Text mining)</a:t>
            </a:r>
            <a:r>
              <a:rPr lang="zh-TW" altLang="en-US" smtClean="0"/>
              <a:t>是美國麻省理工學院</a:t>
            </a:r>
            <a:r>
              <a:rPr lang="en-US" altLang="zh-TW" smtClean="0"/>
              <a:t>MIT</a:t>
            </a:r>
            <a:r>
              <a:rPr lang="zh-TW" altLang="en-US" smtClean="0"/>
              <a:t>選為未來十大最重要技術之一</a:t>
            </a:r>
          </a:p>
          <a:p>
            <a:pPr eaLnBrk="1" hangingPunct="1">
              <a:lnSpc>
                <a:spcPts val="3200"/>
              </a:lnSpc>
            </a:pPr>
            <a:r>
              <a:rPr lang="zh-TW" altLang="en-US" smtClean="0"/>
              <a:t>是重要的跨學域研究 </a:t>
            </a:r>
            <a:r>
              <a:rPr lang="en-US" altLang="zh-TW" smtClean="0"/>
              <a:t>(inter-discipline research)</a:t>
            </a:r>
          </a:p>
          <a:p>
            <a:pPr lvl="1" eaLnBrk="1" hangingPunct="1">
              <a:lnSpc>
                <a:spcPts val="3200"/>
              </a:lnSpc>
            </a:pPr>
            <a:r>
              <a:rPr lang="en-US" altLang="zh-TW" smtClean="0"/>
              <a:t>Linguistics </a:t>
            </a:r>
            <a:r>
              <a:rPr lang="zh-TW" altLang="en-US" smtClean="0"/>
              <a:t>語言學</a:t>
            </a:r>
            <a:r>
              <a:rPr lang="en-US" altLang="zh-TW" smtClean="0"/>
              <a:t>, and Computing Linguistics </a:t>
            </a:r>
            <a:r>
              <a:rPr lang="zh-TW" altLang="en-US" smtClean="0"/>
              <a:t>計算語言學</a:t>
            </a:r>
          </a:p>
          <a:p>
            <a:pPr lvl="1" eaLnBrk="1" hangingPunct="1">
              <a:lnSpc>
                <a:spcPts val="3200"/>
              </a:lnSpc>
            </a:pPr>
            <a:r>
              <a:rPr lang="en-US" altLang="zh-TW" smtClean="0"/>
              <a:t>Information Retrieval and Extraction </a:t>
            </a:r>
            <a:r>
              <a:rPr lang="zh-TW" altLang="en-US" smtClean="0"/>
              <a:t>資訊檢索與擷取</a:t>
            </a:r>
          </a:p>
          <a:p>
            <a:pPr lvl="1" eaLnBrk="1" hangingPunct="1">
              <a:lnSpc>
                <a:spcPts val="3200"/>
              </a:lnSpc>
            </a:pPr>
            <a:r>
              <a:rPr lang="en-US" altLang="zh-TW" smtClean="0"/>
              <a:t>Text Mining </a:t>
            </a:r>
            <a:r>
              <a:rPr lang="zh-TW" altLang="en-US" smtClean="0"/>
              <a:t>文本探戡 </a:t>
            </a:r>
            <a:r>
              <a:rPr lang="en-US" altLang="zh-TW" smtClean="0"/>
              <a:t>and Knowledge Discovery </a:t>
            </a:r>
            <a:r>
              <a:rPr lang="zh-TW" altLang="en-US" smtClean="0"/>
              <a:t>知識探索</a:t>
            </a:r>
          </a:p>
          <a:p>
            <a:pPr lvl="1" eaLnBrk="1" hangingPunct="1">
              <a:lnSpc>
                <a:spcPts val="3200"/>
              </a:lnSpc>
            </a:pPr>
            <a:r>
              <a:rPr lang="en-US" altLang="zh-TW" smtClean="0"/>
              <a:t>Ontology, Domain knowledge… etc.</a:t>
            </a:r>
          </a:p>
          <a:p>
            <a:pPr eaLnBrk="1" hangingPunct="1">
              <a:lnSpc>
                <a:spcPts val="3200"/>
              </a:lnSpc>
            </a:pPr>
            <a:r>
              <a:rPr lang="zh-TW" altLang="en-US" smtClean="0"/>
              <a:t>先能處理大量資訊，再將處理層次提升</a:t>
            </a:r>
          </a:p>
          <a:p>
            <a:pPr lvl="1" eaLnBrk="1" hangingPunct="1">
              <a:lnSpc>
                <a:spcPts val="3200"/>
              </a:lnSpc>
            </a:pPr>
            <a:r>
              <a:rPr lang="en-US" altLang="zh-TW" smtClean="0"/>
              <a:t>Ex. </a:t>
            </a:r>
            <a:r>
              <a:rPr lang="zh-TW" altLang="en-US" smtClean="0"/>
              <a:t>全文檢索 → 摘要 → 意見與觀點偵測 → 找出意見持有者</a:t>
            </a:r>
          </a:p>
          <a:p>
            <a:pPr lvl="1" eaLnBrk="1" hangingPunct="1">
              <a:lnSpc>
                <a:spcPts val="3200"/>
              </a:lnSpc>
              <a:buFont typeface="Wingdings" panose="05000000000000000000" pitchFamily="2" charset="2"/>
              <a:buNone/>
            </a:pPr>
            <a:r>
              <a:rPr lang="en-US" altLang="zh-TW" smtClean="0"/>
              <a:t>		</a:t>
            </a:r>
            <a:r>
              <a:rPr lang="zh-TW" altLang="en-US" smtClean="0"/>
              <a:t>　→ 找出比較性意見 → 做持續性追蹤 → 找出答案 </a:t>
            </a:r>
            <a:r>
              <a:rPr lang="en-US" altLang="zh-TW" smtClean="0"/>
              <a:t>….</a:t>
            </a:r>
          </a:p>
        </p:txBody>
      </p:sp>
      <p:sp>
        <p:nvSpPr>
          <p:cNvPr id="1270788" name="Rectangle 4"/>
          <p:cNvSpPr>
            <a:spLocks noChangeArrowheads="1"/>
          </p:cNvSpPr>
          <p:nvPr/>
        </p:nvSpPr>
        <p:spPr bwMode="auto">
          <a:xfrm>
            <a:off x="755650" y="5911850"/>
            <a:ext cx="7920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A40508"/>
                </a:solidFill>
              </a:rPr>
              <a:t>Info Retrieval &amp; Extraction → Text Mining → Knowledge Discovery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7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70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70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70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70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70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70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70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70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70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787" grpId="0" build="p"/>
      <p:bldP spid="127078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/>
          </p:cNvSpPr>
          <p:nvPr>
            <p:ph type="title"/>
          </p:nvPr>
        </p:nvSpPr>
        <p:spPr bwMode="auto">
          <a:xfrm>
            <a:off x="428624" y="333375"/>
            <a:ext cx="8463855" cy="703263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zh-TW" altLang="en-US" dirty="0" smtClean="0"/>
              <a:t>案例：</a:t>
            </a:r>
            <a:r>
              <a:rPr lang="en-US" altLang="zh-TW" dirty="0" smtClean="0"/>
              <a:t>Tornado Search Platform</a:t>
            </a:r>
            <a:r>
              <a:rPr lang="zh-TW" altLang="en-US" dirty="0" smtClean="0"/>
              <a:t> 搜尋引擎架構</a:t>
            </a:r>
          </a:p>
        </p:txBody>
      </p:sp>
      <p:grpSp>
        <p:nvGrpSpPr>
          <p:cNvPr id="3076" name="Group 43"/>
          <p:cNvGrpSpPr>
            <a:grpSpLocks/>
          </p:cNvGrpSpPr>
          <p:nvPr/>
        </p:nvGrpSpPr>
        <p:grpSpPr bwMode="auto">
          <a:xfrm>
            <a:off x="7524750" y="1893888"/>
            <a:ext cx="1165225" cy="809625"/>
            <a:chOff x="4225" y="762"/>
            <a:chExt cx="734" cy="510"/>
          </a:xfrm>
        </p:grpSpPr>
        <p:pic>
          <p:nvPicPr>
            <p:cNvPr id="3114" name="Picture 5" descr="Folder_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" y="762"/>
              <a:ext cx="432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5" name="Text Box 6"/>
            <p:cNvSpPr txBox="1">
              <a:spLocks noChangeArrowheads="1"/>
            </p:cNvSpPr>
            <p:nvPr/>
          </p:nvSpPr>
          <p:spPr bwMode="auto">
            <a:xfrm>
              <a:off x="4225" y="1098"/>
              <a:ext cx="73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latinLnBrk="1" hangingPunct="1"/>
              <a:r>
                <a:rPr lang="en-US" altLang="zh-TW" sz="1200" b="1">
                  <a:ea typeface="ＭＳ Ｐゴシック" panose="020B0600070205080204" pitchFamily="34" charset="-128"/>
                </a:rPr>
                <a:t>External Data</a:t>
              </a:r>
            </a:p>
          </p:txBody>
        </p:sp>
      </p:grp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619250" y="1246188"/>
            <a:ext cx="5329238" cy="3240087"/>
          </a:xfrm>
          <a:prstGeom prst="rect">
            <a:avLst/>
          </a:prstGeom>
          <a:solidFill>
            <a:srgbClr val="FFFF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3078" name="Group 50"/>
          <p:cNvGrpSpPr>
            <a:grpSpLocks/>
          </p:cNvGrpSpPr>
          <p:nvPr/>
        </p:nvGrpSpPr>
        <p:grpSpPr bwMode="auto">
          <a:xfrm>
            <a:off x="1404938" y="2471738"/>
            <a:ext cx="1955800" cy="984250"/>
            <a:chOff x="567" y="1661"/>
            <a:chExt cx="1232" cy="620"/>
          </a:xfrm>
        </p:grpSpPr>
        <p:pic>
          <p:nvPicPr>
            <p:cNvPr id="3112" name="Picture 10" descr="Engine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1661"/>
              <a:ext cx="96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3" name="Text Box 11"/>
            <p:cNvSpPr txBox="1">
              <a:spLocks noChangeArrowheads="1"/>
            </p:cNvSpPr>
            <p:nvPr/>
          </p:nvSpPr>
          <p:spPr bwMode="auto">
            <a:xfrm>
              <a:off x="567" y="2069"/>
              <a:ext cx="10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latinLnBrk="1" hangingPunct="1"/>
              <a:r>
                <a:rPr lang="en-US" altLang="zh-TW" sz="1600" b="1">
                  <a:ea typeface="ＭＳ Ｐゴシック" panose="020B0600070205080204" pitchFamily="34" charset="-128"/>
                </a:rPr>
                <a:t>Searcher </a:t>
              </a:r>
            </a:p>
          </p:txBody>
        </p:sp>
      </p:grpSp>
      <p:grpSp>
        <p:nvGrpSpPr>
          <p:cNvPr id="3079" name="Group 20"/>
          <p:cNvGrpSpPr>
            <a:grpSpLocks/>
          </p:cNvGrpSpPr>
          <p:nvPr/>
        </p:nvGrpSpPr>
        <p:grpSpPr bwMode="auto">
          <a:xfrm>
            <a:off x="3524250" y="1968500"/>
            <a:ext cx="1524000" cy="1470025"/>
            <a:chOff x="1902" y="1344"/>
            <a:chExt cx="960" cy="926"/>
          </a:xfrm>
        </p:grpSpPr>
        <p:pic>
          <p:nvPicPr>
            <p:cNvPr id="3109" name="Picture 8" descr="Engine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" y="1643"/>
              <a:ext cx="96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0" name="Text Box 9"/>
            <p:cNvSpPr txBox="1">
              <a:spLocks noChangeArrowheads="1"/>
            </p:cNvSpPr>
            <p:nvPr/>
          </p:nvSpPr>
          <p:spPr bwMode="auto">
            <a:xfrm>
              <a:off x="2125" y="2058"/>
              <a:ext cx="57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latinLnBrk="1" hangingPunct="1"/>
              <a:r>
                <a:rPr lang="en-US" altLang="zh-TW" sz="1600" b="1">
                  <a:ea typeface="ＭＳ Ｐゴシック" panose="020B0600070205080204" pitchFamily="34" charset="-128"/>
                </a:rPr>
                <a:t>Indexer</a:t>
              </a:r>
            </a:p>
          </p:txBody>
        </p:sp>
        <p:sp>
          <p:nvSpPr>
            <p:cNvPr id="3111" name="Text Box 12"/>
            <p:cNvSpPr txBox="1">
              <a:spLocks noChangeArrowheads="1"/>
            </p:cNvSpPr>
            <p:nvPr/>
          </p:nvSpPr>
          <p:spPr bwMode="auto">
            <a:xfrm>
              <a:off x="2064" y="1344"/>
              <a:ext cx="7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latinLnBrk="1" hangingPunct="1"/>
              <a:r>
                <a:rPr lang="en-US" altLang="zh-TW" sz="1200" b="1">
                  <a:solidFill>
                    <a:srgbClr val="5F5F5F"/>
                  </a:solidFill>
                </a:rPr>
                <a:t>Term Extract</a:t>
              </a:r>
              <a:br>
                <a:rPr lang="en-US" altLang="zh-TW" sz="1200" b="1">
                  <a:solidFill>
                    <a:srgbClr val="5F5F5F"/>
                  </a:solidFill>
                </a:rPr>
              </a:br>
              <a:r>
                <a:rPr lang="en-US" altLang="zh-TW" sz="1200" b="1">
                  <a:solidFill>
                    <a:srgbClr val="5F5F5F"/>
                  </a:solidFill>
                </a:rPr>
                <a:t>Term Index</a:t>
              </a:r>
            </a:p>
          </p:txBody>
        </p:sp>
      </p:grpSp>
      <p:sp>
        <p:nvSpPr>
          <p:cNvPr id="3080" name="Text Box 13"/>
          <p:cNvSpPr txBox="1">
            <a:spLocks noChangeArrowheads="1"/>
          </p:cNvSpPr>
          <p:nvPr/>
        </p:nvSpPr>
        <p:spPr bwMode="auto">
          <a:xfrm>
            <a:off x="900113" y="1677988"/>
            <a:ext cx="1419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latinLnBrk="1" hangingPunct="1"/>
            <a:r>
              <a:rPr lang="en-US" altLang="zh-TW" sz="1200" b="1">
                <a:solidFill>
                  <a:srgbClr val="5F5F5F"/>
                </a:solidFill>
              </a:rPr>
              <a:t>Fuzzy Search</a:t>
            </a:r>
            <a:br>
              <a:rPr lang="en-US" altLang="zh-TW" sz="1200" b="1">
                <a:solidFill>
                  <a:srgbClr val="5F5F5F"/>
                </a:solidFill>
              </a:rPr>
            </a:br>
            <a:r>
              <a:rPr lang="en-US" altLang="zh-TW" sz="1200" b="1">
                <a:solidFill>
                  <a:srgbClr val="5F5F5F"/>
                </a:solidFill>
              </a:rPr>
              <a:t>Synonym Phrase</a:t>
            </a:r>
            <a:br>
              <a:rPr lang="en-US" altLang="zh-TW" sz="1200" b="1">
                <a:solidFill>
                  <a:srgbClr val="5F5F5F"/>
                </a:solidFill>
              </a:rPr>
            </a:br>
            <a:r>
              <a:rPr lang="en-US" altLang="zh-TW" sz="1200" b="1">
                <a:solidFill>
                  <a:srgbClr val="5F5F5F"/>
                </a:solidFill>
              </a:rPr>
              <a:t>Wild-Card</a:t>
            </a:r>
            <a:br>
              <a:rPr lang="en-US" altLang="zh-TW" sz="1200" b="1">
                <a:solidFill>
                  <a:srgbClr val="5F5F5F"/>
                </a:solidFill>
              </a:rPr>
            </a:br>
            <a:r>
              <a:rPr lang="en-US" altLang="zh-TW" sz="1200" b="1">
                <a:solidFill>
                  <a:srgbClr val="5F5F5F"/>
                </a:solidFill>
              </a:rPr>
              <a:t>Multi-field Filter</a:t>
            </a:r>
          </a:p>
        </p:txBody>
      </p:sp>
      <p:sp>
        <p:nvSpPr>
          <p:cNvPr id="140302" name="Text Box 14"/>
          <p:cNvSpPr txBox="1">
            <a:spLocks noChangeArrowheads="1"/>
          </p:cNvSpPr>
          <p:nvPr/>
        </p:nvSpPr>
        <p:spPr bwMode="auto">
          <a:xfrm>
            <a:off x="3419475" y="1246188"/>
            <a:ext cx="1524000" cy="3968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latinLnBrk="1">
              <a:defRPr/>
            </a:pPr>
            <a:r>
              <a:rPr lang="en-US" altLang="zh-TW" sz="20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</a:rPr>
              <a:t>TS Platform</a:t>
            </a:r>
          </a:p>
        </p:txBody>
      </p:sp>
      <p:grpSp>
        <p:nvGrpSpPr>
          <p:cNvPr id="3082" name="Group 19"/>
          <p:cNvGrpSpPr>
            <a:grpSpLocks/>
          </p:cNvGrpSpPr>
          <p:nvPr/>
        </p:nvGrpSpPr>
        <p:grpSpPr bwMode="auto">
          <a:xfrm>
            <a:off x="5292725" y="1677988"/>
            <a:ext cx="1524000" cy="1952625"/>
            <a:chOff x="3515" y="2069"/>
            <a:chExt cx="960" cy="1230"/>
          </a:xfrm>
        </p:grpSpPr>
        <p:pic>
          <p:nvPicPr>
            <p:cNvPr id="3106" name="Picture 16" descr="Engine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2523"/>
              <a:ext cx="960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7" name="Text Box 17"/>
            <p:cNvSpPr txBox="1">
              <a:spLocks noChangeArrowheads="1"/>
            </p:cNvSpPr>
            <p:nvPr/>
          </p:nvSpPr>
          <p:spPr bwMode="auto">
            <a:xfrm>
              <a:off x="3578" y="2931"/>
              <a:ext cx="75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latinLnBrk="1" hangingPunct="1"/>
              <a:r>
                <a:rPr lang="en-US" altLang="zh-TW" sz="1600" b="1">
                  <a:ea typeface="ＭＳ Ｐゴシック" panose="020B0600070205080204" pitchFamily="34" charset="-128"/>
                </a:rPr>
                <a:t>Composer</a:t>
              </a:r>
            </a:p>
            <a:p>
              <a:pPr algn="ctr" eaLnBrk="1" latinLnBrk="1" hangingPunct="1"/>
              <a:r>
                <a:rPr lang="en-US" altLang="zh-TW" sz="1600" b="1">
                  <a:ea typeface="ＭＳ Ｐゴシック" panose="020B0600070205080204" pitchFamily="34" charset="-128"/>
                </a:rPr>
                <a:t>/ Refiner</a:t>
              </a:r>
            </a:p>
          </p:txBody>
        </p:sp>
        <p:sp>
          <p:nvSpPr>
            <p:cNvPr id="3108" name="Text Box 18"/>
            <p:cNvSpPr txBox="1">
              <a:spLocks noChangeArrowheads="1"/>
            </p:cNvSpPr>
            <p:nvPr/>
          </p:nvSpPr>
          <p:spPr bwMode="auto">
            <a:xfrm>
              <a:off x="3570" y="2069"/>
              <a:ext cx="78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latinLnBrk="1" hangingPunct="1"/>
              <a:r>
                <a:rPr lang="en-US" altLang="zh-TW" sz="1200" b="1">
                  <a:solidFill>
                    <a:srgbClr val="5F5F5F"/>
                  </a:solidFill>
                </a:rPr>
                <a:t>Preprocessing</a:t>
              </a:r>
            </a:p>
            <a:p>
              <a:pPr algn="ctr" eaLnBrk="1" latinLnBrk="1" hangingPunct="1"/>
              <a:r>
                <a:rPr lang="en-US" altLang="zh-TW" sz="1200" b="1">
                  <a:solidFill>
                    <a:srgbClr val="5F5F5F"/>
                  </a:solidFill>
                </a:rPr>
                <a:t>Classifying</a:t>
              </a:r>
            </a:p>
            <a:p>
              <a:pPr algn="ctr" eaLnBrk="1" latinLnBrk="1" hangingPunct="1"/>
              <a:r>
                <a:rPr lang="en-US" altLang="zh-TW" sz="1200" b="1">
                  <a:solidFill>
                    <a:srgbClr val="5F5F5F"/>
                  </a:solidFill>
                </a:rPr>
                <a:t>Tagging</a:t>
              </a:r>
            </a:p>
          </p:txBody>
        </p:sp>
      </p:grpSp>
      <p:grpSp>
        <p:nvGrpSpPr>
          <p:cNvPr id="3083" name="Group 51"/>
          <p:cNvGrpSpPr>
            <a:grpSpLocks/>
          </p:cNvGrpSpPr>
          <p:nvPr/>
        </p:nvGrpSpPr>
        <p:grpSpPr bwMode="auto">
          <a:xfrm>
            <a:off x="2916238" y="3838575"/>
            <a:ext cx="1063625" cy="1376363"/>
            <a:chOff x="1631" y="2737"/>
            <a:chExt cx="670" cy="867"/>
          </a:xfrm>
        </p:grpSpPr>
        <p:pic>
          <p:nvPicPr>
            <p:cNvPr id="3102" name="Picture 33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" y="3025"/>
              <a:ext cx="38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3" name="Picture 34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8" y="2737"/>
              <a:ext cx="38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4" name="Picture 35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2" y="3073"/>
              <a:ext cx="38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5" name="Text Box 36"/>
            <p:cNvSpPr txBox="1">
              <a:spLocks noChangeArrowheads="1"/>
            </p:cNvSpPr>
            <p:nvPr/>
          </p:nvSpPr>
          <p:spPr bwMode="auto">
            <a:xfrm>
              <a:off x="1631" y="3392"/>
              <a:ext cx="6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latinLnBrk="1" hangingPunct="1"/>
              <a:r>
                <a:rPr lang="en-US" altLang="zh-TW" sz="1600" b="1">
                  <a:ea typeface="ＭＳ Ｐゴシック" panose="020B0600070205080204" pitchFamily="34" charset="-128"/>
                </a:rPr>
                <a:t>Index DB</a:t>
              </a:r>
            </a:p>
          </p:txBody>
        </p:sp>
      </p:grpSp>
      <p:sp>
        <p:nvSpPr>
          <p:cNvPr id="140325" name="Arc 37"/>
          <p:cNvSpPr>
            <a:spLocks/>
          </p:cNvSpPr>
          <p:nvPr/>
        </p:nvSpPr>
        <p:spPr bwMode="auto">
          <a:xfrm rot="4133985">
            <a:off x="3820319" y="3536157"/>
            <a:ext cx="352425" cy="566737"/>
          </a:xfrm>
          <a:custGeom>
            <a:avLst/>
            <a:gdLst>
              <a:gd name="T0" fmla="*/ 41198 w 21600"/>
              <a:gd name="T1" fmla="*/ 0 h 25253"/>
              <a:gd name="T2" fmla="*/ 346927 w 21600"/>
              <a:gd name="T3" fmla="*/ 566737 h 25253"/>
              <a:gd name="T4" fmla="*/ 0 w 21600"/>
              <a:gd name="T5" fmla="*/ 481434 h 25253"/>
              <a:gd name="T6" fmla="*/ 0 60000 65536"/>
              <a:gd name="T7" fmla="*/ 0 60000 65536"/>
              <a:gd name="T8" fmla="*/ 0 60000 65536"/>
              <a:gd name="T9" fmla="*/ 0 w 21600"/>
              <a:gd name="T10" fmla="*/ 0 h 25253"/>
              <a:gd name="T11" fmla="*/ 21600 w 21600"/>
              <a:gd name="T12" fmla="*/ 25253 h 252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253" fill="none" extrusionOk="0">
                <a:moveTo>
                  <a:pt x="2524" y="0"/>
                </a:moveTo>
                <a:cubicBezTo>
                  <a:pt x="13402" y="1280"/>
                  <a:pt x="21600" y="10499"/>
                  <a:pt x="21600" y="21452"/>
                </a:cubicBezTo>
                <a:cubicBezTo>
                  <a:pt x="21600" y="22726"/>
                  <a:pt x="21487" y="23998"/>
                  <a:pt x="21262" y="25252"/>
                </a:cubicBezTo>
              </a:path>
              <a:path w="21600" h="25253" stroke="0" extrusionOk="0">
                <a:moveTo>
                  <a:pt x="2524" y="0"/>
                </a:moveTo>
                <a:cubicBezTo>
                  <a:pt x="13402" y="1280"/>
                  <a:pt x="21600" y="10499"/>
                  <a:pt x="21600" y="21452"/>
                </a:cubicBezTo>
                <a:cubicBezTo>
                  <a:pt x="21600" y="22726"/>
                  <a:pt x="21487" y="23998"/>
                  <a:pt x="21262" y="25252"/>
                </a:cubicBezTo>
                <a:lnTo>
                  <a:pt x="0" y="21452"/>
                </a:lnTo>
                <a:close/>
              </a:path>
            </a:pathLst>
          </a:custGeom>
          <a:noFill/>
          <a:ln w="50800" cap="rnd">
            <a:solidFill>
              <a:srgbClr val="FF0033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085" name="Group 38"/>
          <p:cNvGrpSpPr>
            <a:grpSpLocks/>
          </p:cNvGrpSpPr>
          <p:nvPr/>
        </p:nvGrpSpPr>
        <p:grpSpPr bwMode="auto">
          <a:xfrm>
            <a:off x="827088" y="4918075"/>
            <a:ext cx="1298575" cy="1116013"/>
            <a:chOff x="571" y="1920"/>
            <a:chExt cx="818" cy="703"/>
          </a:xfrm>
        </p:grpSpPr>
        <p:graphicFrame>
          <p:nvGraphicFramePr>
            <p:cNvPr id="3074" name="Object 2"/>
            <p:cNvGraphicFramePr>
              <a:graphicFrameLocks/>
            </p:cNvGraphicFramePr>
            <p:nvPr/>
          </p:nvGraphicFramePr>
          <p:xfrm>
            <a:off x="672" y="1920"/>
            <a:ext cx="584" cy="4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0" name="Document" r:id="rId6" imgW="927000" imgH="658800" progId="Word.Document.8">
                    <p:embed/>
                  </p:oleObj>
                </mc:Choice>
                <mc:Fallback>
                  <p:oleObj name="Document" r:id="rId6" imgW="927000" imgH="658800" progId="Word.Document.8">
                    <p:embed/>
                    <p:pic>
                      <p:nvPicPr>
                        <p:cNvPr id="0" name="Object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1920"/>
                          <a:ext cx="584" cy="4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0328" name="Rectangle 40"/>
            <p:cNvSpPr>
              <a:spLocks noChangeArrowheads="1"/>
            </p:cNvSpPr>
            <p:nvPr/>
          </p:nvSpPr>
          <p:spPr bwMode="auto">
            <a:xfrm>
              <a:off x="571" y="2335"/>
              <a:ext cx="818" cy="28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92075" tIns="46038" rIns="92075" bIns="46038">
              <a:spAutoFit/>
            </a:bodyPr>
            <a:lstStyle/>
            <a:p>
              <a:pPr algn="ctr">
                <a:defRPr/>
              </a:pPr>
              <a:r>
                <a:rPr lang="en-US" altLang="zh-TW" sz="1200" b="1">
                  <a:latin typeface="Arial" charset="0"/>
                  <a:ea typeface="新細明體" charset="-120"/>
                </a:rPr>
                <a:t>Application</a:t>
              </a:r>
              <a:br>
                <a:rPr lang="en-US" altLang="zh-TW" sz="1200" b="1">
                  <a:latin typeface="Arial" charset="0"/>
                  <a:ea typeface="新細明體" charset="-120"/>
                </a:rPr>
              </a:br>
              <a:r>
                <a:rPr lang="en-US" altLang="zh-TW" sz="1200" b="1">
                  <a:latin typeface="Arial" charset="0"/>
                  <a:ea typeface="新細明體" charset="-120"/>
                </a:rPr>
                <a:t>(User Interface)</a:t>
              </a:r>
            </a:p>
          </p:txBody>
        </p:sp>
      </p:grpSp>
      <p:sp>
        <p:nvSpPr>
          <p:cNvPr id="140329" name="Arc 41"/>
          <p:cNvSpPr>
            <a:spLocks/>
          </p:cNvSpPr>
          <p:nvPr/>
        </p:nvSpPr>
        <p:spPr bwMode="auto">
          <a:xfrm rot="-9515832">
            <a:off x="1692275" y="3622675"/>
            <a:ext cx="228600" cy="1144588"/>
          </a:xfrm>
          <a:custGeom>
            <a:avLst/>
            <a:gdLst>
              <a:gd name="T0" fmla="*/ 106796 w 21600"/>
              <a:gd name="T1" fmla="*/ 0 h 36534"/>
              <a:gd name="T2" fmla="*/ 134937 w 21600"/>
              <a:gd name="T3" fmla="*/ 1144587 h 36534"/>
              <a:gd name="T4" fmla="*/ 0 w 21600"/>
              <a:gd name="T5" fmla="*/ 598328 h 36534"/>
              <a:gd name="T6" fmla="*/ 0 60000 65536"/>
              <a:gd name="T7" fmla="*/ 0 60000 65536"/>
              <a:gd name="T8" fmla="*/ 0 60000 65536"/>
              <a:gd name="T9" fmla="*/ 0 w 21600"/>
              <a:gd name="T10" fmla="*/ 0 h 36534"/>
              <a:gd name="T11" fmla="*/ 21600 w 21600"/>
              <a:gd name="T12" fmla="*/ 36534 h 365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534" fill="none" extrusionOk="0">
                <a:moveTo>
                  <a:pt x="10090" y="0"/>
                </a:moveTo>
                <a:cubicBezTo>
                  <a:pt x="17170" y="3740"/>
                  <a:pt x="21600" y="11090"/>
                  <a:pt x="21600" y="19098"/>
                </a:cubicBezTo>
                <a:cubicBezTo>
                  <a:pt x="21600" y="25988"/>
                  <a:pt x="18312" y="32466"/>
                  <a:pt x="12749" y="36533"/>
                </a:cubicBezTo>
              </a:path>
              <a:path w="21600" h="36534" stroke="0" extrusionOk="0">
                <a:moveTo>
                  <a:pt x="10090" y="0"/>
                </a:moveTo>
                <a:cubicBezTo>
                  <a:pt x="17170" y="3740"/>
                  <a:pt x="21600" y="11090"/>
                  <a:pt x="21600" y="19098"/>
                </a:cubicBezTo>
                <a:cubicBezTo>
                  <a:pt x="21600" y="25988"/>
                  <a:pt x="18312" y="32466"/>
                  <a:pt x="12749" y="36533"/>
                </a:cubicBezTo>
                <a:lnTo>
                  <a:pt x="0" y="19098"/>
                </a:lnTo>
                <a:close/>
              </a:path>
            </a:pathLst>
          </a:custGeom>
          <a:noFill/>
          <a:ln w="50800" cap="rnd">
            <a:solidFill>
              <a:srgbClr val="FF0033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0330" name="Arc 42"/>
          <p:cNvSpPr>
            <a:spLocks/>
          </p:cNvSpPr>
          <p:nvPr/>
        </p:nvSpPr>
        <p:spPr bwMode="auto">
          <a:xfrm rot="17466015" flipH="1">
            <a:off x="2271713" y="3330575"/>
            <a:ext cx="762000" cy="914400"/>
          </a:xfrm>
          <a:custGeom>
            <a:avLst/>
            <a:gdLst>
              <a:gd name="T0" fmla="*/ 355988 w 21600"/>
              <a:gd name="T1" fmla="*/ 0 h 27987"/>
              <a:gd name="T2" fmla="*/ 694478 w 21600"/>
              <a:gd name="T3" fmla="*/ 914400 h 27987"/>
              <a:gd name="T4" fmla="*/ 0 w 21600"/>
              <a:gd name="T5" fmla="*/ 623976 h 27987"/>
              <a:gd name="T6" fmla="*/ 0 60000 65536"/>
              <a:gd name="T7" fmla="*/ 0 60000 65536"/>
              <a:gd name="T8" fmla="*/ 0 60000 65536"/>
              <a:gd name="T9" fmla="*/ 0 w 21600"/>
              <a:gd name="T10" fmla="*/ 0 h 27987"/>
              <a:gd name="T11" fmla="*/ 21600 w 21600"/>
              <a:gd name="T12" fmla="*/ 27987 h 27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987" fill="none" extrusionOk="0">
                <a:moveTo>
                  <a:pt x="10090" y="0"/>
                </a:moveTo>
                <a:cubicBezTo>
                  <a:pt x="17170" y="3740"/>
                  <a:pt x="21600" y="11090"/>
                  <a:pt x="21600" y="19098"/>
                </a:cubicBezTo>
                <a:cubicBezTo>
                  <a:pt x="21600" y="22163"/>
                  <a:pt x="20947" y="25193"/>
                  <a:pt x="19686" y="27987"/>
                </a:cubicBezTo>
              </a:path>
              <a:path w="21600" h="27987" stroke="0" extrusionOk="0">
                <a:moveTo>
                  <a:pt x="10090" y="0"/>
                </a:moveTo>
                <a:cubicBezTo>
                  <a:pt x="17170" y="3740"/>
                  <a:pt x="21600" y="11090"/>
                  <a:pt x="21600" y="19098"/>
                </a:cubicBezTo>
                <a:cubicBezTo>
                  <a:pt x="21600" y="22163"/>
                  <a:pt x="20947" y="25193"/>
                  <a:pt x="19686" y="27987"/>
                </a:cubicBezTo>
                <a:lnTo>
                  <a:pt x="0" y="19098"/>
                </a:lnTo>
                <a:close/>
              </a:path>
            </a:pathLst>
          </a:custGeom>
          <a:noFill/>
          <a:ln w="50800" cap="rnd">
            <a:solidFill>
              <a:srgbClr val="FF0033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088" name="Group 49"/>
          <p:cNvGrpSpPr>
            <a:grpSpLocks/>
          </p:cNvGrpSpPr>
          <p:nvPr/>
        </p:nvGrpSpPr>
        <p:grpSpPr bwMode="auto">
          <a:xfrm>
            <a:off x="7596188" y="2974975"/>
            <a:ext cx="804862" cy="1139825"/>
            <a:chOff x="4967" y="709"/>
            <a:chExt cx="507" cy="718"/>
          </a:xfrm>
        </p:grpSpPr>
        <p:pic>
          <p:nvPicPr>
            <p:cNvPr id="3099" name="Picture 47" descr="DB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709"/>
              <a:ext cx="507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0" name="Text Box 48"/>
            <p:cNvSpPr txBox="1">
              <a:spLocks noChangeArrowheads="1"/>
            </p:cNvSpPr>
            <p:nvPr/>
          </p:nvSpPr>
          <p:spPr bwMode="auto">
            <a:xfrm>
              <a:off x="5011" y="1253"/>
              <a:ext cx="40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latinLnBrk="1" hangingPunct="1"/>
              <a:r>
                <a:rPr lang="en-US" altLang="zh-TW" sz="1200" b="1">
                  <a:ea typeface="ＭＳ Ｐゴシック" panose="020B0600070205080204" pitchFamily="34" charset="-128"/>
                </a:rPr>
                <a:t>DBMS</a:t>
              </a:r>
            </a:p>
          </p:txBody>
        </p:sp>
      </p:grpSp>
      <p:pic>
        <p:nvPicPr>
          <p:cNvPr id="3089" name="Picture 52" descr="0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046413"/>
            <a:ext cx="6715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Text Box 53"/>
          <p:cNvSpPr txBox="1">
            <a:spLocks noChangeArrowheads="1"/>
          </p:cNvSpPr>
          <p:nvPr/>
        </p:nvSpPr>
        <p:spPr bwMode="auto">
          <a:xfrm>
            <a:off x="747713" y="3694113"/>
            <a:ext cx="814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latinLnBrk="1" hangingPunct="1"/>
            <a:r>
              <a:rPr lang="en-US" altLang="zh-TW" sz="1200" b="1">
                <a:ea typeface="ＭＳ Ｐゴシック" panose="020B0600070205080204" pitchFamily="34" charset="-128"/>
              </a:rPr>
              <a:t>Other</a:t>
            </a:r>
          </a:p>
          <a:p>
            <a:pPr algn="ctr" eaLnBrk="1" latinLnBrk="1" hangingPunct="1"/>
            <a:r>
              <a:rPr lang="en-US" altLang="zh-TW" sz="1200" b="1">
                <a:ea typeface="ＭＳ Ｐゴシック" panose="020B0600070205080204" pitchFamily="34" charset="-128"/>
              </a:rPr>
              <a:t>Systems</a:t>
            </a:r>
            <a:endParaRPr lang="en-US" altLang="zh-TW" sz="1200" b="1"/>
          </a:p>
        </p:txBody>
      </p:sp>
      <p:sp>
        <p:nvSpPr>
          <p:cNvPr id="140343" name="Arc 55"/>
          <p:cNvSpPr>
            <a:spLocks/>
          </p:cNvSpPr>
          <p:nvPr/>
        </p:nvSpPr>
        <p:spPr bwMode="auto">
          <a:xfrm rot="-4720648">
            <a:off x="7073900" y="2016125"/>
            <a:ext cx="336550" cy="825500"/>
          </a:xfrm>
          <a:custGeom>
            <a:avLst/>
            <a:gdLst>
              <a:gd name="T0" fmla="*/ 163385 w 20786"/>
              <a:gd name="T1" fmla="*/ 0 h 19098"/>
              <a:gd name="T2" fmla="*/ 336550 w 20786"/>
              <a:gd name="T3" fmla="*/ 571643 h 19098"/>
              <a:gd name="T4" fmla="*/ 0 w 20786"/>
              <a:gd name="T5" fmla="*/ 825500 h 19098"/>
              <a:gd name="T6" fmla="*/ 0 60000 65536"/>
              <a:gd name="T7" fmla="*/ 0 60000 65536"/>
              <a:gd name="T8" fmla="*/ 0 60000 65536"/>
              <a:gd name="T9" fmla="*/ 0 w 20786"/>
              <a:gd name="T10" fmla="*/ 0 h 19098"/>
              <a:gd name="T11" fmla="*/ 20786 w 20786"/>
              <a:gd name="T12" fmla="*/ 19098 h 190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86" h="19098" fill="none" extrusionOk="0">
                <a:moveTo>
                  <a:pt x="10090" y="0"/>
                </a:moveTo>
                <a:cubicBezTo>
                  <a:pt x="15314" y="2760"/>
                  <a:pt x="19179" y="7539"/>
                  <a:pt x="20786" y="13224"/>
                </a:cubicBezTo>
              </a:path>
              <a:path w="20786" h="19098" stroke="0" extrusionOk="0">
                <a:moveTo>
                  <a:pt x="10090" y="0"/>
                </a:moveTo>
                <a:cubicBezTo>
                  <a:pt x="15314" y="2760"/>
                  <a:pt x="19179" y="7539"/>
                  <a:pt x="20786" y="13224"/>
                </a:cubicBezTo>
                <a:lnTo>
                  <a:pt x="0" y="19098"/>
                </a:lnTo>
                <a:close/>
              </a:path>
            </a:pathLst>
          </a:custGeom>
          <a:noFill/>
          <a:ln w="50800" cap="rnd">
            <a:solidFill>
              <a:srgbClr val="FF0033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0345" name="Arc 57"/>
          <p:cNvSpPr>
            <a:spLocks/>
          </p:cNvSpPr>
          <p:nvPr/>
        </p:nvSpPr>
        <p:spPr bwMode="auto">
          <a:xfrm rot="17466015" flipH="1">
            <a:off x="362744" y="4196557"/>
            <a:ext cx="719137" cy="622300"/>
          </a:xfrm>
          <a:custGeom>
            <a:avLst/>
            <a:gdLst>
              <a:gd name="T0" fmla="*/ 335964 w 21600"/>
              <a:gd name="T1" fmla="*/ 0 h 24149"/>
              <a:gd name="T2" fmla="*/ 699195 w 21600"/>
              <a:gd name="T3" fmla="*/ 622300 h 24149"/>
              <a:gd name="T4" fmla="*/ 0 w 21600"/>
              <a:gd name="T5" fmla="*/ 492140 h 24149"/>
              <a:gd name="T6" fmla="*/ 0 60000 65536"/>
              <a:gd name="T7" fmla="*/ 0 60000 65536"/>
              <a:gd name="T8" fmla="*/ 0 60000 65536"/>
              <a:gd name="T9" fmla="*/ 0 w 21600"/>
              <a:gd name="T10" fmla="*/ 0 h 24149"/>
              <a:gd name="T11" fmla="*/ 21600 w 21600"/>
              <a:gd name="T12" fmla="*/ 24149 h 241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4149" fill="none" extrusionOk="0">
                <a:moveTo>
                  <a:pt x="10090" y="0"/>
                </a:moveTo>
                <a:cubicBezTo>
                  <a:pt x="17170" y="3740"/>
                  <a:pt x="21600" y="11090"/>
                  <a:pt x="21600" y="19098"/>
                </a:cubicBezTo>
                <a:cubicBezTo>
                  <a:pt x="21600" y="20799"/>
                  <a:pt x="21398" y="22494"/>
                  <a:pt x="21001" y="24149"/>
                </a:cubicBezTo>
              </a:path>
              <a:path w="21600" h="24149" stroke="0" extrusionOk="0">
                <a:moveTo>
                  <a:pt x="10090" y="0"/>
                </a:moveTo>
                <a:cubicBezTo>
                  <a:pt x="17170" y="3740"/>
                  <a:pt x="21600" y="11090"/>
                  <a:pt x="21600" y="19098"/>
                </a:cubicBezTo>
                <a:cubicBezTo>
                  <a:pt x="21600" y="20799"/>
                  <a:pt x="21398" y="22494"/>
                  <a:pt x="21001" y="24149"/>
                </a:cubicBezTo>
                <a:lnTo>
                  <a:pt x="0" y="19098"/>
                </a:lnTo>
                <a:close/>
              </a:path>
            </a:pathLst>
          </a:custGeom>
          <a:noFill/>
          <a:ln w="50800" cap="rnd">
            <a:solidFill>
              <a:srgbClr val="FF0033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0346" name="Arc 58"/>
          <p:cNvSpPr>
            <a:spLocks/>
          </p:cNvSpPr>
          <p:nvPr/>
        </p:nvSpPr>
        <p:spPr bwMode="auto">
          <a:xfrm rot="-2422483">
            <a:off x="7019925" y="2649538"/>
            <a:ext cx="346075" cy="804862"/>
          </a:xfrm>
          <a:custGeom>
            <a:avLst/>
            <a:gdLst>
              <a:gd name="T0" fmla="*/ 162627 w 21474"/>
              <a:gd name="T1" fmla="*/ 0 h 19098"/>
              <a:gd name="T2" fmla="*/ 346075 w 21474"/>
              <a:gd name="T3" fmla="*/ 706584 h 19098"/>
              <a:gd name="T4" fmla="*/ 0 w 21474"/>
              <a:gd name="T5" fmla="*/ 804863 h 19098"/>
              <a:gd name="T6" fmla="*/ 0 60000 65536"/>
              <a:gd name="T7" fmla="*/ 0 60000 65536"/>
              <a:gd name="T8" fmla="*/ 0 60000 65536"/>
              <a:gd name="T9" fmla="*/ 0 w 21474"/>
              <a:gd name="T10" fmla="*/ 0 h 19098"/>
              <a:gd name="T11" fmla="*/ 21474 w 21474"/>
              <a:gd name="T12" fmla="*/ 19098 h 190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74" h="19098" fill="none" extrusionOk="0">
                <a:moveTo>
                  <a:pt x="10090" y="0"/>
                </a:moveTo>
                <a:cubicBezTo>
                  <a:pt x="16434" y="3351"/>
                  <a:pt x="20699" y="9633"/>
                  <a:pt x="21473" y="16766"/>
                </a:cubicBezTo>
              </a:path>
              <a:path w="21474" h="19098" stroke="0" extrusionOk="0">
                <a:moveTo>
                  <a:pt x="10090" y="0"/>
                </a:moveTo>
                <a:cubicBezTo>
                  <a:pt x="16434" y="3351"/>
                  <a:pt x="20699" y="9633"/>
                  <a:pt x="21473" y="16766"/>
                </a:cubicBezTo>
                <a:lnTo>
                  <a:pt x="0" y="19098"/>
                </a:lnTo>
                <a:close/>
              </a:path>
            </a:pathLst>
          </a:custGeom>
          <a:noFill/>
          <a:ln w="50800" cap="rnd">
            <a:solidFill>
              <a:srgbClr val="FF0033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094" name="Group 62"/>
          <p:cNvGrpSpPr>
            <a:grpSpLocks/>
          </p:cNvGrpSpPr>
          <p:nvPr/>
        </p:nvGrpSpPr>
        <p:grpSpPr bwMode="auto">
          <a:xfrm>
            <a:off x="4716463" y="3983038"/>
            <a:ext cx="1176337" cy="769937"/>
            <a:chOff x="2880" y="2750"/>
            <a:chExt cx="741" cy="485"/>
          </a:xfrm>
        </p:grpSpPr>
        <p:pic>
          <p:nvPicPr>
            <p:cNvPr id="3097" name="Picture 60" descr="Projectico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2750"/>
              <a:ext cx="363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8" name="Text Box 61"/>
            <p:cNvSpPr txBox="1">
              <a:spLocks noChangeArrowheads="1"/>
            </p:cNvSpPr>
            <p:nvPr/>
          </p:nvSpPr>
          <p:spPr bwMode="auto">
            <a:xfrm>
              <a:off x="2880" y="3022"/>
              <a:ext cx="7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latinLnBrk="1" hangingPunct="1"/>
              <a:r>
                <a:rPr lang="en-US" altLang="zh-TW" sz="1600" b="1">
                  <a:ea typeface="ＭＳ Ｐゴシック" panose="020B0600070205080204" pitchFamily="34" charset="-128"/>
                </a:rPr>
                <a:t>MetaStore</a:t>
              </a:r>
            </a:p>
          </p:txBody>
        </p:sp>
      </p:grpSp>
      <p:sp>
        <p:nvSpPr>
          <p:cNvPr id="140351" name="Arc 63"/>
          <p:cNvSpPr>
            <a:spLocks/>
          </p:cNvSpPr>
          <p:nvPr/>
        </p:nvSpPr>
        <p:spPr bwMode="auto">
          <a:xfrm rot="4133985">
            <a:off x="5654676" y="3578225"/>
            <a:ext cx="222250" cy="460375"/>
          </a:xfrm>
          <a:custGeom>
            <a:avLst/>
            <a:gdLst>
              <a:gd name="T0" fmla="*/ 25812 w 21600"/>
              <a:gd name="T1" fmla="*/ 0 h 25253"/>
              <a:gd name="T2" fmla="*/ 217366 w 21600"/>
              <a:gd name="T3" fmla="*/ 459384 h 25253"/>
              <a:gd name="T4" fmla="*/ 0 w 21600"/>
              <a:gd name="T5" fmla="*/ 390239 h 25253"/>
              <a:gd name="T6" fmla="*/ 0 60000 65536"/>
              <a:gd name="T7" fmla="*/ 0 60000 65536"/>
              <a:gd name="T8" fmla="*/ 0 60000 65536"/>
              <a:gd name="T9" fmla="*/ 0 w 21600"/>
              <a:gd name="T10" fmla="*/ 0 h 25253"/>
              <a:gd name="T11" fmla="*/ 21600 w 21600"/>
              <a:gd name="T12" fmla="*/ 25253 h 252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253" fill="none" extrusionOk="0">
                <a:moveTo>
                  <a:pt x="2524" y="0"/>
                </a:moveTo>
                <a:cubicBezTo>
                  <a:pt x="13402" y="1280"/>
                  <a:pt x="21600" y="10499"/>
                  <a:pt x="21600" y="21452"/>
                </a:cubicBezTo>
                <a:cubicBezTo>
                  <a:pt x="21600" y="22726"/>
                  <a:pt x="21487" y="23998"/>
                  <a:pt x="21262" y="25252"/>
                </a:cubicBezTo>
              </a:path>
              <a:path w="21600" h="25253" stroke="0" extrusionOk="0">
                <a:moveTo>
                  <a:pt x="2524" y="0"/>
                </a:moveTo>
                <a:cubicBezTo>
                  <a:pt x="13402" y="1280"/>
                  <a:pt x="21600" y="10499"/>
                  <a:pt x="21600" y="21452"/>
                </a:cubicBezTo>
                <a:cubicBezTo>
                  <a:pt x="21600" y="22726"/>
                  <a:pt x="21487" y="23998"/>
                  <a:pt x="21262" y="25252"/>
                </a:cubicBezTo>
                <a:lnTo>
                  <a:pt x="0" y="21452"/>
                </a:lnTo>
                <a:close/>
              </a:path>
            </a:pathLst>
          </a:custGeom>
          <a:noFill/>
          <a:ln w="50800" cap="rnd">
            <a:solidFill>
              <a:srgbClr val="FF0033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0352" name="Arc 64"/>
          <p:cNvSpPr>
            <a:spLocks/>
          </p:cNvSpPr>
          <p:nvPr/>
        </p:nvSpPr>
        <p:spPr bwMode="auto">
          <a:xfrm rot="17466015" flipH="1">
            <a:off x="4358481" y="3378995"/>
            <a:ext cx="638175" cy="576262"/>
          </a:xfrm>
          <a:custGeom>
            <a:avLst/>
            <a:gdLst>
              <a:gd name="T0" fmla="*/ 298140 w 21600"/>
              <a:gd name="T1" fmla="*/ 0 h 27987"/>
              <a:gd name="T2" fmla="*/ 581626 w 21600"/>
              <a:gd name="T3" fmla="*/ 576262 h 27987"/>
              <a:gd name="T4" fmla="*/ 0 w 21600"/>
              <a:gd name="T5" fmla="*/ 393234 h 27987"/>
              <a:gd name="T6" fmla="*/ 0 60000 65536"/>
              <a:gd name="T7" fmla="*/ 0 60000 65536"/>
              <a:gd name="T8" fmla="*/ 0 60000 65536"/>
              <a:gd name="T9" fmla="*/ 0 w 21600"/>
              <a:gd name="T10" fmla="*/ 0 h 27987"/>
              <a:gd name="T11" fmla="*/ 21600 w 21600"/>
              <a:gd name="T12" fmla="*/ 27987 h 27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987" fill="none" extrusionOk="0">
                <a:moveTo>
                  <a:pt x="10090" y="0"/>
                </a:moveTo>
                <a:cubicBezTo>
                  <a:pt x="17170" y="3740"/>
                  <a:pt x="21600" y="11090"/>
                  <a:pt x="21600" y="19098"/>
                </a:cubicBezTo>
                <a:cubicBezTo>
                  <a:pt x="21600" y="22163"/>
                  <a:pt x="20947" y="25193"/>
                  <a:pt x="19686" y="27987"/>
                </a:cubicBezTo>
              </a:path>
              <a:path w="21600" h="27987" stroke="0" extrusionOk="0">
                <a:moveTo>
                  <a:pt x="10090" y="0"/>
                </a:moveTo>
                <a:cubicBezTo>
                  <a:pt x="17170" y="3740"/>
                  <a:pt x="21600" y="11090"/>
                  <a:pt x="21600" y="19098"/>
                </a:cubicBezTo>
                <a:cubicBezTo>
                  <a:pt x="21600" y="22163"/>
                  <a:pt x="20947" y="25193"/>
                  <a:pt x="19686" y="27987"/>
                </a:cubicBezTo>
                <a:lnTo>
                  <a:pt x="0" y="19098"/>
                </a:lnTo>
                <a:close/>
              </a:path>
            </a:pathLst>
          </a:custGeom>
          <a:noFill/>
          <a:ln w="50800" cap="rnd">
            <a:solidFill>
              <a:srgbClr val="FF0033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0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0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0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0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0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25" grpId="0" animBg="1"/>
      <p:bldP spid="140329" grpId="0" animBg="1"/>
      <p:bldP spid="140330" grpId="0" animBg="1"/>
      <p:bldP spid="140343" grpId="0" animBg="1"/>
      <p:bldP spid="140345" grpId="0" animBg="1"/>
      <p:bldP spid="140346" grpId="0" animBg="1"/>
      <p:bldP spid="140351" grpId="0" animBg="1"/>
      <p:bldP spid="14035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/>
          <p:nvPr/>
        </p:nvSpPr>
        <p:spPr>
          <a:xfrm>
            <a:off x="0" y="548640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圓角矩形 68"/>
          <p:cNvSpPr/>
          <p:nvPr/>
        </p:nvSpPr>
        <p:spPr bwMode="auto">
          <a:xfrm>
            <a:off x="1365250" y="4805363"/>
            <a:ext cx="7380288" cy="720725"/>
          </a:xfrm>
          <a:prstGeom prst="roundRect">
            <a:avLst>
              <a:gd name="adj" fmla="val 543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zh-TW" altLang="en-US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2" name="圓角矩形 51"/>
          <p:cNvSpPr/>
          <p:nvPr/>
        </p:nvSpPr>
        <p:spPr bwMode="auto">
          <a:xfrm>
            <a:off x="1365250" y="4081463"/>
            <a:ext cx="2339975" cy="503237"/>
          </a:xfrm>
          <a:prstGeom prst="roundRect">
            <a:avLst>
              <a:gd name="adj" fmla="val 819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關聯計算</a:t>
            </a:r>
          </a:p>
        </p:txBody>
      </p:sp>
      <p:sp>
        <p:nvSpPr>
          <p:cNvPr id="35844" name="標題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30000"/>
              </a:lnSpc>
            </a:pPr>
            <a:r>
              <a:rPr lang="zh-TW" altLang="en-US" sz="3000" dirty="0" smtClean="0">
                <a:effectLst/>
              </a:rPr>
              <a:t>案例 </a:t>
            </a:r>
            <a:r>
              <a:rPr lang="en-US" altLang="zh-TW" sz="3000" dirty="0" smtClean="0">
                <a:effectLst/>
              </a:rPr>
              <a:t>: </a:t>
            </a:r>
            <a:r>
              <a:rPr lang="zh-TW" altLang="en-US" sz="3000" dirty="0" smtClean="0">
                <a:effectLst/>
              </a:rPr>
              <a:t>語意分析</a:t>
            </a:r>
            <a:r>
              <a:rPr lang="zh-TW" altLang="en-US" sz="3000" dirty="0">
                <a:effectLst/>
              </a:rPr>
              <a:t>平台 </a:t>
            </a:r>
            <a:r>
              <a:rPr lang="zh-TW" altLang="en-US" sz="3000" dirty="0" smtClean="0">
                <a:effectLst/>
              </a:rPr>
              <a:t> </a:t>
            </a:r>
            <a:r>
              <a:rPr lang="en-US" altLang="zh-TW" sz="3000" dirty="0" smtClean="0">
                <a:effectLst/>
              </a:rPr>
              <a:t>Tornado ENLP Platform</a:t>
            </a:r>
            <a:endParaRPr lang="zh-TW" altLang="en-US" sz="3000" dirty="0">
              <a:effectLst/>
            </a:endParaRPr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21024-17C8-4C75-8069-FC840E669247}" type="slidenum">
              <a:rPr lang="zh-TW" altLang="en-US" smtClean="0"/>
              <a:pPr>
                <a:defRPr/>
              </a:pPr>
              <a:t>29</a:t>
            </a:fld>
            <a:endParaRPr lang="zh-TW" altLang="en-US" dirty="0"/>
          </a:p>
        </p:txBody>
      </p:sp>
      <p:grpSp>
        <p:nvGrpSpPr>
          <p:cNvPr id="2" name="群組 50"/>
          <p:cNvGrpSpPr/>
          <p:nvPr/>
        </p:nvGrpSpPr>
        <p:grpSpPr>
          <a:xfrm>
            <a:off x="1413796" y="1534495"/>
            <a:ext cx="2351917" cy="1512571"/>
            <a:chOff x="467391" y="1785907"/>
            <a:chExt cx="2351917" cy="1512571"/>
          </a:xfrm>
          <a:solidFill>
            <a:srgbClr val="CCFFFF"/>
          </a:solidFill>
        </p:grpSpPr>
        <p:sp>
          <p:nvSpPr>
            <p:cNvPr id="9" name="圓角矩形 8"/>
            <p:cNvSpPr/>
            <p:nvPr/>
          </p:nvSpPr>
          <p:spPr bwMode="auto">
            <a:xfrm>
              <a:off x="467391" y="1785907"/>
              <a:ext cx="2351917" cy="1512571"/>
            </a:xfrm>
            <a:prstGeom prst="roundRect">
              <a:avLst>
                <a:gd name="adj" fmla="val 6304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/>
            <a:lstStyle/>
            <a:p>
              <a:pPr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關聯圖（知識地圖）</a:t>
              </a:r>
            </a:p>
          </p:txBody>
        </p:sp>
        <p:grpSp>
          <p:nvGrpSpPr>
            <p:cNvPr id="3" name="群組 42"/>
            <p:cNvGrpSpPr/>
            <p:nvPr/>
          </p:nvGrpSpPr>
          <p:grpSpPr>
            <a:xfrm>
              <a:off x="651665" y="2276872"/>
              <a:ext cx="1976119" cy="936105"/>
              <a:chOff x="501846" y="2276872"/>
              <a:chExt cx="1976119" cy="936105"/>
            </a:xfrm>
            <a:grpFill/>
          </p:grpSpPr>
          <p:sp>
            <p:nvSpPr>
              <p:cNvPr id="16" name="橢圓 15"/>
              <p:cNvSpPr/>
              <p:nvPr/>
            </p:nvSpPr>
            <p:spPr bwMode="auto">
              <a:xfrm>
                <a:off x="755576" y="2636912"/>
                <a:ext cx="72008" cy="720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>
                  <a:defRPr/>
                </a:pPr>
                <a:endParaRPr lang="zh-TW" altLang="en-US"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7" name="橢圓 16"/>
              <p:cNvSpPr/>
              <p:nvPr/>
            </p:nvSpPr>
            <p:spPr bwMode="auto">
              <a:xfrm>
                <a:off x="1158856" y="2420888"/>
                <a:ext cx="72008" cy="720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>
                  <a:defRPr/>
                </a:pPr>
                <a:endParaRPr lang="zh-TW" altLang="en-US"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8" name="橢圓 17"/>
              <p:cNvSpPr/>
              <p:nvPr/>
            </p:nvSpPr>
            <p:spPr bwMode="auto">
              <a:xfrm>
                <a:off x="1331640" y="2924944"/>
                <a:ext cx="72008" cy="720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>
                  <a:defRPr/>
                </a:pPr>
                <a:endParaRPr lang="zh-TW" altLang="en-US"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9" name="橢圓 18"/>
              <p:cNvSpPr/>
              <p:nvPr/>
            </p:nvSpPr>
            <p:spPr bwMode="auto">
              <a:xfrm>
                <a:off x="1831884" y="2647457"/>
                <a:ext cx="72008" cy="720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>
                  <a:defRPr/>
                </a:pPr>
                <a:endParaRPr lang="zh-TW" altLang="en-US"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cxnSp>
            <p:nvCxnSpPr>
              <p:cNvPr id="21" name="直線接點 20"/>
              <p:cNvCxnSpPr>
                <a:stCxn id="16" idx="7"/>
                <a:endCxn id="17" idx="2"/>
              </p:cNvCxnSpPr>
              <p:nvPr/>
            </p:nvCxnSpPr>
            <p:spPr bwMode="auto">
              <a:xfrm flipV="1">
                <a:off x="817039" y="2456892"/>
                <a:ext cx="341817" cy="19056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25" name="直線接點 24"/>
              <p:cNvCxnSpPr>
                <a:stCxn id="17" idx="4"/>
                <a:endCxn id="18" idx="1"/>
              </p:cNvCxnSpPr>
              <p:nvPr/>
            </p:nvCxnSpPr>
            <p:spPr bwMode="auto">
              <a:xfrm>
                <a:off x="1194860" y="2492896"/>
                <a:ext cx="147325" cy="442593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28" name="直線接點 27"/>
              <p:cNvCxnSpPr>
                <a:stCxn id="19" idx="3"/>
                <a:endCxn id="18" idx="7"/>
              </p:cNvCxnSpPr>
              <p:nvPr/>
            </p:nvCxnSpPr>
            <p:spPr bwMode="auto">
              <a:xfrm flipH="1">
                <a:off x="1393103" y="2708920"/>
                <a:ext cx="449326" cy="226569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sp>
            <p:nvSpPr>
              <p:cNvPr id="32" name="橢圓 31"/>
              <p:cNvSpPr/>
              <p:nvPr/>
            </p:nvSpPr>
            <p:spPr bwMode="auto">
              <a:xfrm>
                <a:off x="2047414" y="2996576"/>
                <a:ext cx="72008" cy="72008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>
                  <a:defRPr/>
                </a:pPr>
                <a:endParaRPr lang="zh-TW" altLang="en-US"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cxnSp>
            <p:nvCxnSpPr>
              <p:cNvPr id="33" name="直線接點 32"/>
              <p:cNvCxnSpPr>
                <a:stCxn id="32" idx="2"/>
                <a:endCxn id="18" idx="6"/>
              </p:cNvCxnSpPr>
              <p:nvPr/>
            </p:nvCxnSpPr>
            <p:spPr bwMode="auto">
              <a:xfrm flipH="1" flipV="1">
                <a:off x="1403648" y="2960948"/>
                <a:ext cx="643766" cy="71632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sp>
            <p:nvSpPr>
              <p:cNvPr id="37" name="圓角矩形 36"/>
              <p:cNvSpPr/>
              <p:nvPr/>
            </p:nvSpPr>
            <p:spPr bwMode="auto">
              <a:xfrm>
                <a:off x="971600" y="2924944"/>
                <a:ext cx="354237" cy="21602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algn="ctr">
                  <a:defRPr/>
                </a:pPr>
                <a:r>
                  <a:rPr lang="zh-TW" altLang="en-US" sz="700" b="1" dirty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rPr>
                  <a:t>曾雅妮</a:t>
                </a:r>
              </a:p>
            </p:txBody>
          </p:sp>
          <p:sp>
            <p:nvSpPr>
              <p:cNvPr id="38" name="圓角矩形 37"/>
              <p:cNvSpPr/>
              <p:nvPr/>
            </p:nvSpPr>
            <p:spPr bwMode="auto">
              <a:xfrm>
                <a:off x="501846" y="2478317"/>
                <a:ext cx="354237" cy="21602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algn="ctr">
                  <a:defRPr/>
                </a:pPr>
                <a:r>
                  <a:rPr lang="en-US" altLang="zh-TW" sz="700" b="1" dirty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rPr>
                  <a:t>LPGA</a:t>
                </a:r>
                <a:endParaRPr lang="zh-TW" altLang="en-US" sz="7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39" name="圓角矩形 38"/>
              <p:cNvSpPr/>
              <p:nvPr/>
            </p:nvSpPr>
            <p:spPr bwMode="auto">
              <a:xfrm>
                <a:off x="1193427" y="2276872"/>
                <a:ext cx="354237" cy="21602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algn="ctr">
                  <a:defRPr/>
                </a:pPr>
                <a:r>
                  <a:rPr lang="zh-TW" altLang="en-US" sz="700" b="1" dirty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rPr>
                  <a:t>高球</a:t>
                </a:r>
              </a:p>
            </p:txBody>
          </p:sp>
          <p:sp>
            <p:nvSpPr>
              <p:cNvPr id="40" name="圓角矩形 39"/>
              <p:cNvSpPr/>
              <p:nvPr/>
            </p:nvSpPr>
            <p:spPr bwMode="auto">
              <a:xfrm>
                <a:off x="2123728" y="2996952"/>
                <a:ext cx="354237" cy="21602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algn="ctr">
                  <a:defRPr/>
                </a:pPr>
                <a:r>
                  <a:rPr lang="zh-TW" altLang="en-US" sz="700" b="1" dirty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rPr>
                  <a:t>妮妮</a:t>
                </a:r>
              </a:p>
            </p:txBody>
          </p:sp>
          <p:sp>
            <p:nvSpPr>
              <p:cNvPr id="42" name="圓角矩形 41"/>
              <p:cNvSpPr/>
              <p:nvPr/>
            </p:nvSpPr>
            <p:spPr bwMode="auto">
              <a:xfrm>
                <a:off x="1913507" y="2564903"/>
                <a:ext cx="354237" cy="216025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/>
              <a:lstStyle/>
              <a:p>
                <a:pPr algn="ctr">
                  <a:defRPr/>
                </a:pPr>
                <a:r>
                  <a:rPr lang="zh-TW" altLang="en-US" sz="700" b="1" dirty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rPr>
                  <a:t>球后</a:t>
                </a:r>
              </a:p>
            </p:txBody>
          </p:sp>
        </p:grpSp>
      </p:grpSp>
      <p:sp>
        <p:nvSpPr>
          <p:cNvPr id="35846" name="文字方塊 45"/>
          <p:cNvSpPr txBox="1">
            <a:spLocks noChangeArrowheads="1"/>
          </p:cNvSpPr>
          <p:nvPr/>
        </p:nvSpPr>
        <p:spPr bwMode="auto">
          <a:xfrm>
            <a:off x="141288" y="4949552"/>
            <a:ext cx="1211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詞彙擷取</a:t>
            </a:r>
          </a:p>
        </p:txBody>
      </p:sp>
      <p:grpSp>
        <p:nvGrpSpPr>
          <p:cNvPr id="4" name="群組 49"/>
          <p:cNvGrpSpPr/>
          <p:nvPr/>
        </p:nvGrpSpPr>
        <p:grpSpPr>
          <a:xfrm>
            <a:off x="3934076" y="1517226"/>
            <a:ext cx="2351917" cy="1512571"/>
            <a:chOff x="3347864" y="1768638"/>
            <a:chExt cx="2351917" cy="1512571"/>
          </a:xfrm>
          <a:solidFill>
            <a:srgbClr val="CCFFFF"/>
          </a:solidFill>
        </p:grpSpPr>
        <p:sp>
          <p:nvSpPr>
            <p:cNvPr id="14" name="圓角矩形 13"/>
            <p:cNvSpPr/>
            <p:nvPr/>
          </p:nvSpPr>
          <p:spPr bwMode="auto">
            <a:xfrm>
              <a:off x="3347864" y="1768638"/>
              <a:ext cx="2351917" cy="1512571"/>
            </a:xfrm>
            <a:prstGeom prst="roundRect">
              <a:avLst>
                <a:gd name="adj" fmla="val 6304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/>
            <a:lstStyle/>
            <a:p>
              <a:pPr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風暴圖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3881879" y="2202085"/>
              <a:ext cx="1355758" cy="1013670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  <p:grpSp>
        <p:nvGrpSpPr>
          <p:cNvPr id="5" name="群組 48"/>
          <p:cNvGrpSpPr/>
          <p:nvPr/>
        </p:nvGrpSpPr>
        <p:grpSpPr>
          <a:xfrm>
            <a:off x="6430009" y="1535999"/>
            <a:ext cx="2351917" cy="1512571"/>
            <a:chOff x="6156176" y="1787411"/>
            <a:chExt cx="2351917" cy="1512571"/>
          </a:xfrm>
          <a:solidFill>
            <a:srgbClr val="CCFFFF"/>
          </a:solidFill>
        </p:grpSpPr>
        <p:sp>
          <p:nvSpPr>
            <p:cNvPr id="15" name="圓角矩形 14"/>
            <p:cNvSpPr/>
            <p:nvPr/>
          </p:nvSpPr>
          <p:spPr bwMode="auto">
            <a:xfrm>
              <a:off x="6156176" y="1787411"/>
              <a:ext cx="2351917" cy="1512571"/>
            </a:xfrm>
            <a:prstGeom prst="roundRect">
              <a:avLst>
                <a:gd name="adj" fmla="val 6304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/>
            <a:lstStyle/>
            <a:p>
              <a:pPr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分類導覽</a:t>
              </a: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>
              <a:off x="6455834" y="2281315"/>
              <a:ext cx="1752600" cy="876300"/>
            </a:xfrm>
            <a:prstGeom prst="rect">
              <a:avLst/>
            </a:prstGeom>
            <a:ln/>
            <a:ex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  <p:sp>
        <p:nvSpPr>
          <p:cNvPr id="35849" name="文字方塊 52"/>
          <p:cNvSpPr txBox="1">
            <a:spLocks noChangeArrowheads="1"/>
          </p:cNvSpPr>
          <p:nvPr/>
        </p:nvSpPr>
        <p:spPr bwMode="auto">
          <a:xfrm>
            <a:off x="141288" y="2052638"/>
            <a:ext cx="1223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結果呈現</a:t>
            </a:r>
            <a:endParaRPr lang="en-US" altLang="zh-TW" b="1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3" name="圓角矩形 62"/>
          <p:cNvSpPr/>
          <p:nvPr/>
        </p:nvSpPr>
        <p:spPr bwMode="auto">
          <a:xfrm>
            <a:off x="1654175" y="4921250"/>
            <a:ext cx="1566863" cy="4683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斷詞 </a:t>
            </a:r>
            <a:r>
              <a:rPr lang="en-US" altLang="zh-TW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/ </a:t>
            </a: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新詞</a:t>
            </a:r>
          </a:p>
        </p:txBody>
      </p:sp>
      <p:sp>
        <p:nvSpPr>
          <p:cNvPr id="64" name="圓角矩形 63"/>
          <p:cNvSpPr/>
          <p:nvPr/>
        </p:nvSpPr>
        <p:spPr bwMode="auto">
          <a:xfrm>
            <a:off x="3314700" y="4921250"/>
            <a:ext cx="736600" cy="4683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地址</a:t>
            </a:r>
          </a:p>
        </p:txBody>
      </p:sp>
      <p:sp>
        <p:nvSpPr>
          <p:cNvPr id="65" name="圓角矩形 64"/>
          <p:cNvSpPr/>
          <p:nvPr/>
        </p:nvSpPr>
        <p:spPr bwMode="auto">
          <a:xfrm>
            <a:off x="4144963" y="4921250"/>
            <a:ext cx="1541462" cy="4683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人名</a:t>
            </a:r>
            <a:r>
              <a:rPr lang="en-US" altLang="zh-TW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組織名</a:t>
            </a:r>
          </a:p>
        </p:txBody>
      </p:sp>
      <p:sp>
        <p:nvSpPr>
          <p:cNvPr id="66" name="圓角矩形 65"/>
          <p:cNvSpPr/>
          <p:nvPr/>
        </p:nvSpPr>
        <p:spPr bwMode="auto">
          <a:xfrm>
            <a:off x="5802313" y="4921250"/>
            <a:ext cx="671512" cy="4683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電話</a:t>
            </a:r>
          </a:p>
        </p:txBody>
      </p:sp>
      <p:sp>
        <p:nvSpPr>
          <p:cNvPr id="67" name="圓角矩形 66"/>
          <p:cNvSpPr/>
          <p:nvPr/>
        </p:nvSpPr>
        <p:spPr bwMode="auto">
          <a:xfrm>
            <a:off x="6569075" y="4921250"/>
            <a:ext cx="671513" cy="4683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帳號</a:t>
            </a:r>
          </a:p>
        </p:txBody>
      </p:sp>
      <p:sp>
        <p:nvSpPr>
          <p:cNvPr id="68" name="圓角矩形 67"/>
          <p:cNvSpPr/>
          <p:nvPr/>
        </p:nvSpPr>
        <p:spPr bwMode="auto">
          <a:xfrm>
            <a:off x="7335838" y="4921250"/>
            <a:ext cx="1301750" cy="4683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自訂詞庫</a:t>
            </a:r>
          </a:p>
        </p:txBody>
      </p:sp>
      <p:grpSp>
        <p:nvGrpSpPr>
          <p:cNvPr id="6" name="群組 55"/>
          <p:cNvGrpSpPr>
            <a:grpSpLocks/>
          </p:cNvGrpSpPr>
          <p:nvPr/>
        </p:nvGrpSpPr>
        <p:grpSpPr bwMode="auto">
          <a:xfrm>
            <a:off x="76200" y="3197225"/>
            <a:ext cx="8674100" cy="731838"/>
            <a:chOff x="146656" y="3429001"/>
            <a:chExt cx="8673816" cy="731228"/>
          </a:xfrm>
        </p:grpSpPr>
        <p:sp>
          <p:nvSpPr>
            <p:cNvPr id="35883" name="文字方塊 12"/>
            <p:cNvSpPr txBox="1">
              <a:spLocks noChangeArrowheads="1"/>
            </p:cNvSpPr>
            <p:nvPr/>
          </p:nvSpPr>
          <p:spPr bwMode="auto">
            <a:xfrm>
              <a:off x="146656" y="3429001"/>
              <a:ext cx="1256992" cy="645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b="1">
                  <a:latin typeface="微軟正黑體" pitchFamily="34" charset="-120"/>
                  <a:ea typeface="微軟正黑體" pitchFamily="34" charset="-120"/>
                </a:rPr>
                <a:t>查詢輔助</a:t>
              </a:r>
              <a:endParaRPr lang="en-US" altLang="zh-TW" b="1"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b="1">
                  <a:latin typeface="微軟正黑體" pitchFamily="34" charset="-120"/>
                  <a:ea typeface="微軟正黑體" pitchFamily="34" charset="-120"/>
                </a:rPr>
                <a:t>智慧提示</a:t>
              </a:r>
              <a:endParaRPr lang="en-US" altLang="zh-TW" b="1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0" name="圓角矩形 59"/>
            <p:cNvSpPr/>
            <p:nvPr/>
          </p:nvSpPr>
          <p:spPr bwMode="auto">
            <a:xfrm>
              <a:off x="1403915" y="3429001"/>
              <a:ext cx="7416557" cy="731228"/>
            </a:xfrm>
            <a:prstGeom prst="roundRect">
              <a:avLst>
                <a:gd name="adj" fmla="val 5431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8" name="圓角矩形 47"/>
            <p:cNvSpPr/>
            <p:nvPr/>
          </p:nvSpPr>
          <p:spPr bwMode="auto">
            <a:xfrm>
              <a:off x="3056449" y="3516241"/>
              <a:ext cx="1331868" cy="5393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自動摘要</a:t>
              </a:r>
            </a:p>
          </p:txBody>
        </p:sp>
        <p:sp>
          <p:nvSpPr>
            <p:cNvPr id="58" name="圓角矩形 57"/>
            <p:cNvSpPr/>
            <p:nvPr/>
          </p:nvSpPr>
          <p:spPr bwMode="auto">
            <a:xfrm>
              <a:off x="5915442" y="3516241"/>
              <a:ext cx="1331869" cy="5393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情緒分析</a:t>
              </a:r>
            </a:p>
          </p:txBody>
        </p:sp>
        <p:sp>
          <p:nvSpPr>
            <p:cNvPr id="59" name="圓角矩形 58"/>
            <p:cNvSpPr/>
            <p:nvPr/>
          </p:nvSpPr>
          <p:spPr bwMode="auto">
            <a:xfrm>
              <a:off x="7344145" y="3516241"/>
              <a:ext cx="1331869" cy="5393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zh-TW" altLang="en-US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意見評價</a:t>
              </a:r>
              <a:endPara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1" name="圓角矩形 70"/>
            <p:cNvSpPr/>
            <p:nvPr/>
          </p:nvSpPr>
          <p:spPr bwMode="auto">
            <a:xfrm>
              <a:off x="4486739" y="3516241"/>
              <a:ext cx="1331869" cy="5393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相關文件</a:t>
              </a:r>
            </a:p>
          </p:txBody>
        </p:sp>
        <p:sp>
          <p:nvSpPr>
            <p:cNvPr id="72" name="圓角矩形 71"/>
            <p:cNvSpPr/>
            <p:nvPr/>
          </p:nvSpPr>
          <p:spPr bwMode="auto">
            <a:xfrm>
              <a:off x="1627746" y="3516241"/>
              <a:ext cx="1331868" cy="5393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形似相關</a:t>
              </a:r>
            </a:p>
          </p:txBody>
        </p:sp>
      </p:grpSp>
      <p:sp>
        <p:nvSpPr>
          <p:cNvPr id="73" name="圓角矩形 72"/>
          <p:cNvSpPr/>
          <p:nvPr/>
        </p:nvSpPr>
        <p:spPr bwMode="auto">
          <a:xfrm>
            <a:off x="3886200" y="4081463"/>
            <a:ext cx="2339975" cy="503237"/>
          </a:xfrm>
          <a:prstGeom prst="roundRect">
            <a:avLst>
              <a:gd name="adj" fmla="val 819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分類引擎</a:t>
            </a:r>
          </a:p>
        </p:txBody>
      </p:sp>
      <p:sp>
        <p:nvSpPr>
          <p:cNvPr id="74" name="圓角矩形 73"/>
          <p:cNvSpPr/>
          <p:nvPr/>
        </p:nvSpPr>
        <p:spPr bwMode="auto">
          <a:xfrm>
            <a:off x="6405563" y="4081463"/>
            <a:ext cx="2339975" cy="503237"/>
          </a:xfrm>
          <a:prstGeom prst="roundRect">
            <a:avLst>
              <a:gd name="adj" fmla="val 819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語意解析</a:t>
            </a:r>
          </a:p>
        </p:txBody>
      </p:sp>
      <p:sp>
        <p:nvSpPr>
          <p:cNvPr id="35859" name="文字方塊 75"/>
          <p:cNvSpPr txBox="1">
            <a:spLocks noChangeArrowheads="1"/>
          </p:cNvSpPr>
          <p:nvPr/>
        </p:nvSpPr>
        <p:spPr bwMode="auto">
          <a:xfrm>
            <a:off x="141288" y="4153272"/>
            <a:ext cx="1177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內容分析</a:t>
            </a:r>
          </a:p>
        </p:txBody>
      </p:sp>
      <p:sp>
        <p:nvSpPr>
          <p:cNvPr id="35860" name="文字方塊 80"/>
          <p:cNvSpPr txBox="1">
            <a:spLocks noChangeArrowheads="1"/>
          </p:cNvSpPr>
          <p:nvPr/>
        </p:nvSpPr>
        <p:spPr bwMode="auto">
          <a:xfrm>
            <a:off x="34925" y="5691211"/>
            <a:ext cx="1500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latin typeface="微軟正黑體" pitchFamily="34" charset="-120"/>
                <a:ea typeface="微軟正黑體" pitchFamily="34" charset="-120"/>
              </a:rPr>
              <a:t>非結構資料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整合檢索</a:t>
            </a:r>
          </a:p>
        </p:txBody>
      </p:sp>
      <p:grpSp>
        <p:nvGrpSpPr>
          <p:cNvPr id="7" name="群組 42"/>
          <p:cNvGrpSpPr>
            <a:grpSpLocks/>
          </p:cNvGrpSpPr>
          <p:nvPr/>
        </p:nvGrpSpPr>
        <p:grpSpPr bwMode="auto">
          <a:xfrm>
            <a:off x="1365250" y="5535612"/>
            <a:ext cx="7345363" cy="1017588"/>
            <a:chOff x="1638096" y="3455969"/>
            <a:chExt cx="5472113" cy="1142649"/>
          </a:xfrm>
        </p:grpSpPr>
        <p:sp>
          <p:nvSpPr>
            <p:cNvPr id="55" name="圓角矩形 54"/>
            <p:cNvSpPr/>
            <p:nvPr/>
          </p:nvSpPr>
          <p:spPr>
            <a:xfrm>
              <a:off x="1638096" y="3548664"/>
              <a:ext cx="5472113" cy="1007171"/>
            </a:xfrm>
            <a:prstGeom prst="roundRect">
              <a:avLst>
                <a:gd name="adj" fmla="val 9185"/>
              </a:avLst>
            </a:prstGeom>
            <a:solidFill>
              <a:srgbClr val="336699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82775">
                <a:defRPr/>
              </a:pPr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龍捲風知識檢索平台</a:t>
              </a:r>
            </a:p>
          </p:txBody>
        </p:sp>
        <p:pic>
          <p:nvPicPr>
            <p:cNvPr id="35881" name="圖片 118" descr="齒輪2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68538" y="3455969"/>
              <a:ext cx="778221" cy="1142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82" name="Picture 71" descr="Tornado Search Platfor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35151" y="3816539"/>
              <a:ext cx="1225550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862" name="圖片 107" descr="資料庫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18450" y="5761037"/>
            <a:ext cx="35718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3" name="圖片 108" descr="資料庫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05788" y="5976937"/>
            <a:ext cx="357187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群組 65"/>
          <p:cNvGrpSpPr>
            <a:grpSpLocks/>
          </p:cNvGrpSpPr>
          <p:nvPr/>
        </p:nvGrpSpPr>
        <p:grpSpPr bwMode="auto">
          <a:xfrm>
            <a:off x="6550025" y="5689600"/>
            <a:ext cx="1190625" cy="769937"/>
            <a:chOff x="6759699" y="1214422"/>
            <a:chExt cx="1189725" cy="770151"/>
          </a:xfrm>
        </p:grpSpPr>
        <p:pic>
          <p:nvPicPr>
            <p:cNvPr id="35871" name="圖片 55" descr="icon_xml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0800000" flipH="1" flipV="1">
              <a:off x="6759699" y="1317821"/>
              <a:ext cx="277551" cy="328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2" name="圖片 56" descr="icon_doc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10800000" flipH="1" flipV="1">
              <a:off x="7000892" y="1214422"/>
              <a:ext cx="277551" cy="328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3" name="圖片 57" descr="icon_dwg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10800000" flipH="1" flipV="1">
              <a:off x="7143768" y="1428736"/>
              <a:ext cx="277551" cy="328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4" name="圖片 58" descr="icon_eml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rot="10800000" flipH="1" flipV="1">
              <a:off x="7558107" y="1357298"/>
              <a:ext cx="277551" cy="328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5" name="圖片 59" descr="icon_JPG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10800000" flipH="1" flipV="1">
              <a:off x="7715272" y="1571612"/>
              <a:ext cx="234152" cy="265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6" name="圖片 60" descr="icon_pdf.png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10800000" flipH="1" flipV="1">
              <a:off x="7415231" y="1528745"/>
              <a:ext cx="277551" cy="328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7" name="圖片 61" descr="icon_PPT.png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10800000" flipH="1" flipV="1">
              <a:off x="7286644" y="1285860"/>
              <a:ext cx="334070" cy="273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8" name="圖片 62" descr="icon_TXT.png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rot="10800000" flipH="1" flipV="1">
              <a:off x="7362315" y="1719133"/>
              <a:ext cx="234152" cy="265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79" name="圖片 63" descr="icon_WEB.png"/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 rot="10800000" flipH="1" flipV="1">
              <a:off x="7074448" y="1647115"/>
              <a:ext cx="273514" cy="334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1" name="群組 80"/>
          <p:cNvGrpSpPr/>
          <p:nvPr/>
        </p:nvGrpSpPr>
        <p:grpSpPr>
          <a:xfrm>
            <a:off x="1295400" y="2895600"/>
            <a:ext cx="7543800" cy="1752600"/>
            <a:chOff x="1295400" y="2895600"/>
            <a:chExt cx="7543800" cy="1752600"/>
          </a:xfrm>
        </p:grpSpPr>
        <p:sp>
          <p:nvSpPr>
            <p:cNvPr id="76" name="矩形 75"/>
            <p:cNvSpPr/>
            <p:nvPr/>
          </p:nvSpPr>
          <p:spPr>
            <a:xfrm>
              <a:off x="1295400" y="3200400"/>
              <a:ext cx="7543800" cy="14478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9" name="矩形 78"/>
            <p:cNvSpPr/>
            <p:nvPr/>
          </p:nvSpPr>
          <p:spPr>
            <a:xfrm>
              <a:off x="7010400" y="2895600"/>
              <a:ext cx="1828800" cy="3048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/>
                <a:t>語意關聯</a:t>
              </a:r>
              <a:endParaRPr lang="zh-TW" altLang="en-US" b="1" dirty="0"/>
            </a:p>
          </p:txBody>
        </p:sp>
      </p:grpSp>
      <p:grpSp>
        <p:nvGrpSpPr>
          <p:cNvPr id="80" name="群組 79"/>
          <p:cNvGrpSpPr/>
          <p:nvPr/>
        </p:nvGrpSpPr>
        <p:grpSpPr>
          <a:xfrm>
            <a:off x="1295400" y="4495800"/>
            <a:ext cx="7543800" cy="1066800"/>
            <a:chOff x="1295400" y="4495800"/>
            <a:chExt cx="7543800" cy="1066800"/>
          </a:xfrm>
        </p:grpSpPr>
        <p:sp>
          <p:nvSpPr>
            <p:cNvPr id="75" name="矩形 74"/>
            <p:cNvSpPr/>
            <p:nvPr/>
          </p:nvSpPr>
          <p:spPr>
            <a:xfrm>
              <a:off x="1295400" y="4800600"/>
              <a:ext cx="7543800" cy="7620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8" name="矩形 77"/>
            <p:cNvSpPr/>
            <p:nvPr/>
          </p:nvSpPr>
          <p:spPr>
            <a:xfrm>
              <a:off x="7010400" y="4495800"/>
              <a:ext cx="1828800" cy="3048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/>
                <a:t>實體擷取</a:t>
              </a:r>
              <a:endParaRPr lang="zh-TW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8253316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3"/>
          <p:cNvSpPr>
            <a:spLocks noGrp="1"/>
          </p:cNvSpPr>
          <p:nvPr>
            <p:ph type="title"/>
          </p:nvPr>
        </p:nvSpPr>
        <p:spPr bwMode="auto">
          <a:xfrm>
            <a:off x="428625" y="333375"/>
            <a:ext cx="8229600" cy="703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課程大綱</a:t>
            </a:r>
          </a:p>
        </p:txBody>
      </p:sp>
      <p:sp>
        <p:nvSpPr>
          <p:cNvPr id="22531" name="內容版面配置區 4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435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課程目標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/>
              <a:t>課程對象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/>
              <a:t>教學方式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/>
              <a:t>課程網址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http://homepage.ntu.edu.tw/~</a:t>
            </a:r>
            <a:r>
              <a:rPr lang="en-US" altLang="zh-TW" dirty="0" smtClean="0"/>
              <a:t>wyang/ke2015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endParaRPr lang="zh-TW" altLang="en-US" dirty="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 bwMode="auto">
          <a:xfrm>
            <a:off x="428625" y="333375"/>
            <a:ext cx="8229600" cy="703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案例 </a:t>
            </a:r>
            <a:r>
              <a:rPr lang="en-US" altLang="zh-TW" dirty="0" smtClean="0"/>
              <a:t>: </a:t>
            </a:r>
            <a:r>
              <a:rPr lang="zh-TW" altLang="en-US" dirty="0" smtClean="0"/>
              <a:t>考慮語言層級的檢索功能</a:t>
            </a:r>
          </a:p>
        </p:txBody>
      </p:sp>
      <p:sp>
        <p:nvSpPr>
          <p:cNvPr id="40963" name="Rectangle 3"/>
          <p:cNvSpPr>
            <a:spLocks noGrp="1"/>
          </p:cNvSpPr>
          <p:nvPr>
            <p:ph idx="1"/>
          </p:nvPr>
        </p:nvSpPr>
        <p:spPr>
          <a:xfrm>
            <a:off x="0" y="1125538"/>
            <a:ext cx="8686800" cy="5143500"/>
          </a:xfrm>
        </p:spPr>
        <p:txBody>
          <a:bodyPr/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400" smtClean="0"/>
              <a:t> 多國語系全文檢索　</a:t>
            </a:r>
            <a:r>
              <a:rPr lang="zh-TW" altLang="en-US" sz="1800" smtClean="0"/>
              <a:t>可用 關鍵字 配合 </a:t>
            </a:r>
            <a:r>
              <a:rPr lang="en-US" altLang="zh-TW" sz="1800" smtClean="0"/>
              <a:t>(AND|OR|NOT) </a:t>
            </a:r>
            <a:r>
              <a:rPr lang="zh-TW" altLang="en-US" sz="1800" smtClean="0"/>
              <a:t>與萬用字元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400" smtClean="0"/>
              <a:t> 支援條件過濾　　　</a:t>
            </a:r>
            <a:r>
              <a:rPr lang="zh-TW" altLang="en-US" sz="1800" smtClean="0"/>
              <a:t>可用日期、作者、分類等多重條件加以篩選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400" smtClean="0"/>
              <a:t> 支援模糊查詢　　　</a:t>
            </a:r>
            <a:r>
              <a:rPr lang="zh-TW" altLang="en-US" sz="1800" smtClean="0"/>
              <a:t>貿協→外貿協會，中研院→中央研究院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400" smtClean="0"/>
              <a:t> 支援詞性變化　　　</a:t>
            </a:r>
            <a:r>
              <a:rPr lang="en-US" altLang="zh-TW" sz="1800" smtClean="0"/>
              <a:t>open→opens</a:t>
            </a:r>
            <a:r>
              <a:rPr lang="zh-TW" altLang="en-US" sz="1800" smtClean="0"/>
              <a:t>、</a:t>
            </a:r>
            <a:r>
              <a:rPr lang="en-US" altLang="zh-TW" sz="1800" smtClean="0"/>
              <a:t>opened</a:t>
            </a:r>
            <a:r>
              <a:rPr lang="zh-TW" altLang="en-US" sz="1800" smtClean="0"/>
              <a:t>、</a:t>
            </a:r>
            <a:r>
              <a:rPr lang="en-US" altLang="zh-TW" sz="1800" smtClean="0"/>
              <a:t>opening…</a:t>
            </a:r>
            <a:r>
              <a:rPr lang="zh-TW" altLang="en-US" sz="1800" smtClean="0"/>
              <a:t>等</a:t>
            </a:r>
            <a:endParaRPr lang="en-US" altLang="zh-TW" sz="180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400" smtClean="0"/>
              <a:t> 支援同音字查詢　　</a:t>
            </a:r>
            <a:r>
              <a:rPr lang="zh-TW" altLang="en-US" sz="1800" smtClean="0"/>
              <a:t>意大利→義大利，台灣→臺灣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400" smtClean="0"/>
              <a:t> 支援同義字查詢　　</a:t>
            </a:r>
            <a:r>
              <a:rPr lang="zh-TW" altLang="en-US" sz="1800" smtClean="0"/>
              <a:t>電腦→</a:t>
            </a:r>
            <a:r>
              <a:rPr lang="en-US" altLang="zh-TW" sz="1800" smtClean="0"/>
              <a:t>Computer</a:t>
            </a:r>
            <a:r>
              <a:rPr lang="zh-TW" altLang="en-US" sz="1800" smtClean="0"/>
              <a:t>、</a:t>
            </a:r>
            <a:r>
              <a:rPr lang="en-US" altLang="zh-TW" sz="1800" smtClean="0"/>
              <a:t> </a:t>
            </a:r>
            <a:r>
              <a:rPr lang="zh-TW" altLang="en-US" sz="1800" smtClean="0"/>
              <a:t>電子計算機</a:t>
            </a:r>
            <a:r>
              <a:rPr lang="en-US" altLang="zh-TW" sz="1800" smtClean="0"/>
              <a:t>…</a:t>
            </a:r>
            <a:r>
              <a:rPr lang="zh-TW" altLang="en-US" sz="1800" smtClean="0"/>
              <a:t>等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400" smtClean="0"/>
              <a:t>雙向繁簡對譯　　　</a:t>
            </a:r>
            <a:r>
              <a:rPr lang="zh-TW" altLang="en-US" sz="1800" smtClean="0"/>
              <a:t>光碟→光盘、印表機→打印機、晶片組→芯片組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400" smtClean="0"/>
              <a:t> 相關詞、主動推薦、自動完成、自動拼字提示</a:t>
            </a:r>
            <a:endParaRPr lang="zh-TW" altLang="en-US" sz="180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zh-TW" altLang="en-US" sz="180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/>
          <p:cNvSpPr>
            <a:spLocks noGrp="1"/>
          </p:cNvSpPr>
          <p:nvPr>
            <p:ph type="title"/>
          </p:nvPr>
        </p:nvSpPr>
        <p:spPr bwMode="auto">
          <a:xfrm>
            <a:off x="428625" y="333375"/>
            <a:ext cx="8229600" cy="703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案例 </a:t>
            </a:r>
            <a:r>
              <a:rPr lang="en-US" altLang="zh-TW" smtClean="0"/>
              <a:t>: </a:t>
            </a:r>
            <a:r>
              <a:rPr lang="zh-TW" altLang="en-US" smtClean="0"/>
              <a:t>語言分析功能</a:t>
            </a:r>
          </a:p>
        </p:txBody>
      </p:sp>
      <p:pic>
        <p:nvPicPr>
          <p:cNvPr id="4" name="Picture 4" descr="Image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01725"/>
            <a:ext cx="7604125" cy="4681538"/>
          </a:xfrm>
          <a:prstGeom prst="rect">
            <a:avLst/>
          </a:prstGeom>
          <a:noFill/>
          <a:ln w="9525">
            <a:solidFill>
              <a:schemeClr val="accent4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5" name="Picture 4" descr="a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2684463"/>
            <a:ext cx="5903913" cy="3697287"/>
          </a:xfrm>
          <a:prstGeom prst="rect">
            <a:avLst/>
          </a:prstGeom>
          <a:noFill/>
          <a:ln w="9525">
            <a:solidFill>
              <a:schemeClr val="accent4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73199" y="5494262"/>
            <a:ext cx="2031325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自訂主題追蹤</a:t>
            </a:r>
          </a:p>
        </p:txBody>
      </p:sp>
      <p:grpSp>
        <p:nvGrpSpPr>
          <p:cNvPr id="41992" name="Rectangle 4"/>
          <p:cNvGrpSpPr>
            <a:grpSpLocks/>
          </p:cNvGrpSpPr>
          <p:nvPr/>
        </p:nvGrpSpPr>
        <p:grpSpPr bwMode="auto">
          <a:xfrm>
            <a:off x="6443663" y="5349875"/>
            <a:ext cx="2700337" cy="609600"/>
            <a:chOff x="4236" y="3836"/>
            <a:chExt cx="1555" cy="384"/>
          </a:xfrm>
        </p:grpSpPr>
        <p:pic>
          <p:nvPicPr>
            <p:cNvPr id="41996" name="Rectangle 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" y="3836"/>
              <a:ext cx="1555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7" name="Text Box 11"/>
            <p:cNvSpPr txBox="1">
              <a:spLocks noChangeArrowheads="1"/>
            </p:cNvSpPr>
            <p:nvPr/>
          </p:nvSpPr>
          <p:spPr bwMode="auto">
            <a:xfrm>
              <a:off x="4331" y="3884"/>
              <a:ext cx="13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4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群集推薦與摘要</a:t>
              </a:r>
            </a:p>
          </p:txBody>
        </p:sp>
      </p:grpSp>
      <p:pic>
        <p:nvPicPr>
          <p:cNvPr id="10" name="圖片 9" descr="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1460500"/>
            <a:ext cx="2930525" cy="2535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94" name="Rectangle 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1460500"/>
            <a:ext cx="16557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5" name="Text Box 14"/>
          <p:cNvSpPr txBox="1">
            <a:spLocks noChangeArrowheads="1"/>
          </p:cNvSpPr>
          <p:nvPr/>
        </p:nvSpPr>
        <p:spPr bwMode="auto">
          <a:xfrm>
            <a:off x="7380288" y="1533525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4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知識地圖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1"/>
          <p:cNvSpPr>
            <a:spLocks noGrp="1"/>
          </p:cNvSpPr>
          <p:nvPr>
            <p:ph type="title"/>
          </p:nvPr>
        </p:nvSpPr>
        <p:spPr bwMode="auto">
          <a:xfrm>
            <a:off x="428625" y="333375"/>
            <a:ext cx="8229600" cy="703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案例 </a:t>
            </a:r>
            <a:r>
              <a:rPr lang="en-US" altLang="zh-TW" smtClean="0"/>
              <a:t>: </a:t>
            </a:r>
            <a:r>
              <a:rPr lang="zh-TW" altLang="en-US" smtClean="0"/>
              <a:t>多維度檢索與分類</a:t>
            </a:r>
          </a:p>
        </p:txBody>
      </p:sp>
      <p:pic>
        <p:nvPicPr>
          <p:cNvPr id="13" name="Picture 4" descr="Search Ref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268413"/>
            <a:ext cx="5832475" cy="514032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323850" y="1268413"/>
            <a:ext cx="1728788" cy="5183187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latin typeface="Times New Roman" panose="02020603050405020304" pitchFamily="18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547813" y="1195536"/>
            <a:ext cx="1008062" cy="2889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時間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547813" y="3284686"/>
            <a:ext cx="1008062" cy="2889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作者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547813" y="4435623"/>
            <a:ext cx="1008062" cy="2889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來源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547813" y="5227786"/>
            <a:ext cx="1008062" cy="2889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形態</a:t>
            </a:r>
          </a:p>
        </p:txBody>
      </p:sp>
      <p:pic>
        <p:nvPicPr>
          <p:cNvPr id="19" name="Picture 10" descr="Search Refine_Ca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1916113"/>
            <a:ext cx="5184775" cy="4510087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43026" name="Rectangle 11"/>
          <p:cNvSpPr>
            <a:spLocks noChangeArrowheads="1"/>
          </p:cNvSpPr>
          <p:nvPr/>
        </p:nvSpPr>
        <p:spPr bwMode="auto">
          <a:xfrm>
            <a:off x="3563938" y="1987550"/>
            <a:ext cx="1655762" cy="4465638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2800">
              <a:latin typeface="Times New Roman" panose="02020603050405020304" pitchFamily="18" charset="0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4067175" y="1843236"/>
            <a:ext cx="1584325" cy="2889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TW" altLang="en-US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依知識分類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 bwMode="auto">
          <a:xfrm>
            <a:off x="428625" y="333375"/>
            <a:ext cx="8229600" cy="703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案例 </a:t>
            </a:r>
            <a:r>
              <a:rPr lang="en-US" altLang="zh-TW" smtClean="0"/>
              <a:t>: </a:t>
            </a:r>
            <a:r>
              <a:rPr lang="zh-TW" altLang="en-US" smtClean="0"/>
              <a:t>語言分析與標記</a:t>
            </a:r>
          </a:p>
        </p:txBody>
      </p:sp>
      <p:sp>
        <p:nvSpPr>
          <p:cNvPr id="44035" name="內容版面配置區 11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435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mtClean="0"/>
              <a:t>Tagging – </a:t>
            </a:r>
            <a:r>
              <a:rPr lang="zh-TW" altLang="en-US" smtClean="0"/>
              <a:t>人名、關鍵詞、時間、地點、情續</a:t>
            </a:r>
          </a:p>
          <a:p>
            <a:pPr>
              <a:lnSpc>
                <a:spcPct val="150000"/>
              </a:lnSpc>
            </a:pPr>
            <a:r>
              <a:rPr lang="en-US" altLang="zh-TW" smtClean="0"/>
              <a:t>Summary – </a:t>
            </a:r>
            <a:r>
              <a:rPr lang="zh-TW" altLang="en-US" smtClean="0"/>
              <a:t>摘要、相關詞、事件追蹤</a:t>
            </a:r>
          </a:p>
          <a:p>
            <a:pPr>
              <a:lnSpc>
                <a:spcPct val="150000"/>
              </a:lnSpc>
            </a:pPr>
            <a:endParaRPr lang="zh-TW" altLang="en-US" smtClean="0"/>
          </a:p>
        </p:txBody>
      </p:sp>
      <p:pic>
        <p:nvPicPr>
          <p:cNvPr id="4403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44775"/>
            <a:ext cx="8242300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722313" y="2427288"/>
            <a:ext cx="7772400" cy="13620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en-US" sz="4400" dirty="0" smtClean="0"/>
              <a:t>關於</a:t>
            </a:r>
            <a:r>
              <a:rPr lang="en-US" altLang="zh-TW" sz="4400" dirty="0" smtClean="0"/>
              <a:t>Google</a:t>
            </a:r>
            <a:endParaRPr lang="zh-TW" altLang="en-US" sz="4400" dirty="0" smtClean="0"/>
          </a:p>
        </p:txBody>
      </p:sp>
      <p:cxnSp>
        <p:nvCxnSpPr>
          <p:cNvPr id="10" name="直線接點 9"/>
          <p:cNvCxnSpPr/>
          <p:nvPr/>
        </p:nvCxnSpPr>
        <p:spPr>
          <a:xfrm>
            <a:off x="857250" y="3286125"/>
            <a:ext cx="7572375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857250" y="3286125"/>
            <a:ext cx="6215063" cy="158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內容版面配置區 2"/>
          <p:cNvSpPr>
            <a:spLocks noGrp="1"/>
          </p:cNvSpPr>
          <p:nvPr>
            <p:ph idx="1"/>
          </p:nvPr>
        </p:nvSpPr>
        <p:spPr>
          <a:xfrm>
            <a:off x="250825" y="115888"/>
            <a:ext cx="8435975" cy="58658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mtClean="0"/>
              <a:t>1998/9 </a:t>
            </a:r>
            <a:r>
              <a:rPr lang="zh-TW" altLang="en-US" smtClean="0"/>
              <a:t>車庫成立</a:t>
            </a:r>
          </a:p>
          <a:p>
            <a:pPr>
              <a:lnSpc>
                <a:spcPct val="150000"/>
              </a:lnSpc>
            </a:pPr>
            <a:r>
              <a:rPr lang="en-US" altLang="zh-TW" smtClean="0"/>
              <a:t>1999/6 </a:t>
            </a:r>
            <a:r>
              <a:rPr lang="zh-TW" altLang="en-US" smtClean="0"/>
              <a:t>募</a:t>
            </a:r>
            <a:r>
              <a:rPr lang="en-US" altLang="zh-TW" smtClean="0"/>
              <a:t>US$2.5M</a:t>
            </a:r>
          </a:p>
          <a:p>
            <a:pPr>
              <a:lnSpc>
                <a:spcPct val="150000"/>
              </a:lnSpc>
            </a:pPr>
            <a:r>
              <a:rPr lang="en-US" altLang="zh-TW" smtClean="0"/>
              <a:t>2000/10</a:t>
            </a:r>
            <a:r>
              <a:rPr lang="zh-TW" altLang="en-US" smtClean="0"/>
              <a:t>月 崩盤</a:t>
            </a:r>
            <a:r>
              <a:rPr lang="en-US" altLang="zh-TW" smtClean="0"/>
              <a:t> (</a:t>
            </a:r>
            <a:r>
              <a:rPr lang="zh-TW" altLang="en-US" smtClean="0"/>
              <a:t>還好沒</a:t>
            </a:r>
            <a:r>
              <a:rPr lang="en-US" altLang="zh-TW" smtClean="0"/>
              <a:t>IPO)</a:t>
            </a:r>
          </a:p>
          <a:p>
            <a:pPr>
              <a:lnSpc>
                <a:spcPct val="150000"/>
              </a:lnSpc>
            </a:pPr>
            <a:r>
              <a:rPr lang="en-US" altLang="zh-TW" smtClean="0"/>
              <a:t>2000</a:t>
            </a:r>
            <a:r>
              <a:rPr lang="zh-TW" altLang="en-US" smtClean="0"/>
              <a:t>年初每天</a:t>
            </a:r>
            <a:r>
              <a:rPr lang="en-US" altLang="zh-TW" smtClean="0"/>
              <a:t>700</a:t>
            </a:r>
            <a:r>
              <a:rPr lang="zh-TW" altLang="en-US" smtClean="0"/>
              <a:t>萬次搜尋</a:t>
            </a:r>
            <a:endParaRPr lang="en-US" altLang="zh-TW" smtClean="0"/>
          </a:p>
          <a:p>
            <a:pPr lvl="1">
              <a:lnSpc>
                <a:spcPct val="150000"/>
              </a:lnSpc>
              <a:buFontTx/>
              <a:buNone/>
            </a:pPr>
            <a:r>
              <a:rPr lang="en-US" altLang="zh-TW" smtClean="0"/>
              <a:t>10</a:t>
            </a:r>
            <a:r>
              <a:rPr lang="zh-TW" altLang="en-US" smtClean="0"/>
              <a:t>多人小公司  每月花</a:t>
            </a:r>
            <a:r>
              <a:rPr lang="en-US" altLang="zh-TW" smtClean="0"/>
              <a:t>US$50</a:t>
            </a:r>
            <a:r>
              <a:rPr lang="zh-TW" altLang="en-US" smtClean="0"/>
              <a:t>萬  沒收入</a:t>
            </a:r>
          </a:p>
          <a:p>
            <a:pPr lvl="1">
              <a:lnSpc>
                <a:spcPct val="150000"/>
              </a:lnSpc>
              <a:buFontTx/>
              <a:buNone/>
            </a:pPr>
            <a:r>
              <a:rPr lang="zh-TW" altLang="en-US" smtClean="0"/>
              <a:t>推廣告又無起色  年底剩</a:t>
            </a:r>
            <a:r>
              <a:rPr lang="en-US" altLang="zh-TW" smtClean="0"/>
              <a:t>US$5M</a:t>
            </a:r>
          </a:p>
          <a:p>
            <a:pPr>
              <a:lnSpc>
                <a:spcPct val="150000"/>
              </a:lnSpc>
            </a:pPr>
            <a:r>
              <a:rPr lang="en-US" altLang="zh-TW" smtClean="0"/>
              <a:t>2001</a:t>
            </a:r>
            <a:r>
              <a:rPr lang="zh-TW" altLang="en-US" smtClean="0"/>
              <a:t>推</a:t>
            </a:r>
            <a:r>
              <a:rPr lang="en-US" altLang="zh-TW" smtClean="0"/>
              <a:t>Adword</a:t>
            </a:r>
          </a:p>
          <a:p>
            <a:pPr lvl="1">
              <a:lnSpc>
                <a:spcPct val="150000"/>
              </a:lnSpc>
              <a:buFontTx/>
              <a:buNone/>
            </a:pPr>
            <a:r>
              <a:rPr lang="zh-TW" altLang="en-US" smtClean="0"/>
              <a:t>當年賺</a:t>
            </a:r>
            <a:r>
              <a:rPr lang="en-US" altLang="zh-TW" smtClean="0"/>
              <a:t>US$7M</a:t>
            </a:r>
            <a:r>
              <a:rPr lang="zh-TW" altLang="en-US" smtClean="0"/>
              <a:t>  少數獲利的網路公司</a:t>
            </a:r>
            <a:endParaRPr lang="en-US" altLang="zh-TW" smtClean="0"/>
          </a:p>
          <a:p>
            <a:pPr lvl="1">
              <a:lnSpc>
                <a:spcPct val="150000"/>
              </a:lnSpc>
              <a:buFontTx/>
              <a:buNone/>
            </a:pPr>
            <a:r>
              <a:rPr lang="zh-TW" altLang="en-US" smtClean="0"/>
              <a:t>年營收</a:t>
            </a:r>
            <a:r>
              <a:rPr lang="en-US" altLang="zh-TW" smtClean="0"/>
              <a:t>8.6M</a:t>
            </a:r>
            <a:r>
              <a:rPr lang="zh-TW" altLang="en-US" smtClean="0"/>
              <a:t>  相比</a:t>
            </a:r>
            <a:r>
              <a:rPr lang="en-US" altLang="zh-TW" smtClean="0"/>
              <a:t>Yahoo 717M</a:t>
            </a:r>
            <a:r>
              <a:rPr lang="zh-TW" altLang="en-US" smtClean="0"/>
              <a:t>不到 </a:t>
            </a:r>
            <a:r>
              <a:rPr lang="en-US" altLang="zh-TW" smtClean="0"/>
              <a:t>2%</a:t>
            </a:r>
          </a:p>
          <a:p>
            <a:pPr>
              <a:lnSpc>
                <a:spcPct val="150000"/>
              </a:lnSpc>
            </a:pPr>
            <a:r>
              <a:rPr lang="en-US" altLang="zh-TW" smtClean="0"/>
              <a:t>2002</a:t>
            </a:r>
            <a:r>
              <a:rPr lang="zh-TW" altLang="en-US" smtClean="0"/>
              <a:t>達 </a:t>
            </a:r>
            <a:r>
              <a:rPr lang="en-US" altLang="zh-TW" smtClean="0"/>
              <a:t>Yahoo</a:t>
            </a:r>
            <a:r>
              <a:rPr lang="zh-TW" altLang="en-US" smtClean="0"/>
              <a:t>一半</a:t>
            </a:r>
            <a:endParaRPr lang="en-US" altLang="zh-TW" smtClean="0"/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TW" smtClean="0"/>
              <a:t>	2003</a:t>
            </a:r>
            <a:r>
              <a:rPr lang="zh-TW" altLang="en-US" smtClean="0"/>
              <a:t>拉平  </a:t>
            </a:r>
            <a:r>
              <a:rPr lang="en-US" altLang="zh-TW" smtClean="0"/>
              <a:t>2005</a:t>
            </a:r>
            <a:r>
              <a:rPr lang="zh-TW" altLang="en-US" smtClean="0"/>
              <a:t>超越  </a:t>
            </a:r>
            <a:r>
              <a:rPr lang="en-US" altLang="zh-TW" smtClean="0"/>
              <a:t>2008</a:t>
            </a:r>
            <a:r>
              <a:rPr lang="zh-TW" altLang="en-US" smtClean="0"/>
              <a:t>成為</a:t>
            </a:r>
            <a:r>
              <a:rPr lang="en-US" altLang="zh-TW" smtClean="0"/>
              <a:t>3</a:t>
            </a:r>
            <a:r>
              <a:rPr lang="zh-TW" altLang="en-US" smtClean="0"/>
              <a:t>倍 </a:t>
            </a:r>
            <a:r>
              <a:rPr lang="en-US" altLang="zh-TW" smtClean="0"/>
              <a:t>2012</a:t>
            </a:r>
            <a:r>
              <a:rPr lang="zh-TW" altLang="en-US" smtClean="0"/>
              <a:t>達</a:t>
            </a:r>
            <a:r>
              <a:rPr lang="en-US" altLang="zh-TW" smtClean="0"/>
              <a:t>322</a:t>
            </a:r>
            <a:r>
              <a:rPr lang="zh-TW" altLang="en-US" smtClean="0"/>
              <a:t>億美元</a:t>
            </a:r>
          </a:p>
        </p:txBody>
      </p:sp>
      <p:pic>
        <p:nvPicPr>
          <p:cNvPr id="46083" name="Picture 2" descr="C:\Users\bug.ELAND\Desktop\fig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4356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710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47108" name="Picture 5" descr="C:\Users\bug.ELAND\Desktop\fig_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5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6272213" y="4524375"/>
            <a:ext cx="2187575" cy="1784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zh-TW" altLang="en-US" sz="22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連結分析排名</a:t>
            </a:r>
            <a:endParaRPr lang="en-US" altLang="zh-TW" sz="2200" b="1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TW" altLang="en-US" sz="2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付費排名</a:t>
            </a:r>
            <a:endParaRPr lang="en-US" altLang="zh-TW" sz="22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TW" altLang="en-US" sz="2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廣告獨立於外</a:t>
            </a:r>
            <a:endParaRPr lang="en-US" altLang="zh-TW" sz="22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TW" altLang="en-US" sz="2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競價 </a:t>
            </a:r>
            <a:r>
              <a:rPr lang="en-US" altLang="zh-TW" sz="2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+ </a:t>
            </a:r>
            <a:r>
              <a:rPr lang="zh-TW" altLang="en-US" sz="2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自動化</a:t>
            </a:r>
            <a:endParaRPr lang="en-US" altLang="zh-TW" sz="22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zh-TW" sz="2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2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點擊才計價</a:t>
            </a:r>
            <a:endParaRPr lang="en-US" altLang="zh-TW" sz="22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內容版面配置區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2800" smtClean="0"/>
              <a:t>Business model of Google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TW" smtClean="0"/>
              <a:t>	Tool Provider </a:t>
            </a:r>
            <a:r>
              <a:rPr lang="zh-TW" altLang="en-US" smtClean="0"/>
              <a:t>→ </a:t>
            </a:r>
            <a:r>
              <a:rPr lang="en-US" altLang="zh-TW" smtClean="0"/>
              <a:t>Media </a:t>
            </a:r>
            <a:r>
              <a:rPr lang="zh-TW" altLang="en-US" smtClean="0"/>
              <a:t>→ </a:t>
            </a:r>
            <a:r>
              <a:rPr lang="en-US" altLang="zh-TW" smtClean="0"/>
              <a:t>Platform / Channel</a:t>
            </a:r>
          </a:p>
          <a:p>
            <a:endParaRPr lang="zh-TW" altLang="en-US" smtClean="0"/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7691438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文字方塊 3"/>
          <p:cNvSpPr txBox="1">
            <a:spLocks noChangeArrowheads="1"/>
          </p:cNvSpPr>
          <p:nvPr/>
        </p:nvSpPr>
        <p:spPr bwMode="auto">
          <a:xfrm>
            <a:off x="6732588" y="6392863"/>
            <a:ext cx="2206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200"/>
              <a:t>Image source: Standford NLP</a:t>
            </a:r>
            <a:endParaRPr lang="zh-TW" altLang="en-US" sz="120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33375"/>
            <a:ext cx="8229600" cy="703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學習目的</a:t>
            </a:r>
          </a:p>
        </p:txBody>
      </p:sp>
      <p:sp>
        <p:nvSpPr>
          <p:cNvPr id="1282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zh-TW" smtClean="0"/>
              <a:t>這是一門介紹</a:t>
            </a:r>
            <a:r>
              <a:rPr lang="zh-TW" altLang="en-US" smtClean="0"/>
              <a:t>觀念與演算法</a:t>
            </a:r>
            <a:r>
              <a:rPr lang="zh-TW" altLang="zh-TW" smtClean="0"/>
              <a:t>的課</a:t>
            </a:r>
            <a:endParaRPr lang="zh-TW" altLang="en-US" smtClean="0"/>
          </a:p>
          <a:p>
            <a:pPr lvl="1" eaLnBrk="1" hangingPunct="1">
              <a:lnSpc>
                <a:spcPct val="150000"/>
              </a:lnSpc>
            </a:pPr>
            <a:r>
              <a:rPr lang="zh-TW" altLang="en-US" smtClean="0"/>
              <a:t>搜尋引擎怎麼做的？</a:t>
            </a:r>
          </a:p>
          <a:p>
            <a:pPr lvl="1" eaLnBrk="1" hangingPunct="1">
              <a:lnSpc>
                <a:spcPct val="150000"/>
              </a:lnSpc>
            </a:pPr>
            <a:r>
              <a:rPr lang="zh-TW" altLang="en-US" smtClean="0"/>
              <a:t>網路資訊如何收集？</a:t>
            </a:r>
          </a:p>
          <a:p>
            <a:pPr lvl="1" eaLnBrk="1" hangingPunct="1">
              <a:lnSpc>
                <a:spcPct val="150000"/>
              </a:lnSpc>
            </a:pPr>
            <a:r>
              <a:rPr lang="zh-TW" altLang="en-US" smtClean="0"/>
              <a:t>什麼是語意分析與</a:t>
            </a:r>
            <a:r>
              <a:rPr lang="en-US" altLang="zh-TW" smtClean="0"/>
              <a:t>Text Mining</a:t>
            </a:r>
            <a:r>
              <a:rPr lang="zh-TW" altLang="en-US" smtClean="0"/>
              <a:t>？</a:t>
            </a:r>
            <a:endParaRPr lang="zh-TW" altLang="zh-TW" smtClean="0"/>
          </a:p>
          <a:p>
            <a:pPr eaLnBrk="1" hangingPunct="1">
              <a:lnSpc>
                <a:spcPct val="150000"/>
              </a:lnSpc>
            </a:pPr>
            <a:r>
              <a:rPr lang="zh-TW" altLang="zh-TW" smtClean="0"/>
              <a:t>這是一門著重應用與實務的課</a:t>
            </a:r>
          </a:p>
          <a:p>
            <a:pPr lvl="1" eaLnBrk="1" hangingPunct="1">
              <a:lnSpc>
                <a:spcPct val="150000"/>
              </a:lnSpc>
            </a:pPr>
            <a:r>
              <a:rPr lang="zh-TW" altLang="en-US" smtClean="0"/>
              <a:t>運用最新工具與技術</a:t>
            </a:r>
          </a:p>
          <a:p>
            <a:pPr lvl="1" eaLnBrk="1" hangingPunct="1">
              <a:lnSpc>
                <a:spcPct val="150000"/>
              </a:lnSpc>
            </a:pPr>
            <a:r>
              <a:rPr lang="zh-TW" altLang="en-US" smtClean="0"/>
              <a:t>在既有基礎之上進行開發，發展出實際應用</a:t>
            </a:r>
            <a:endParaRPr lang="en-US" altLang="zh-TW" smtClean="0"/>
          </a:p>
          <a:p>
            <a:pPr lvl="1" eaLnBrk="1" hangingPunct="1">
              <a:lnSpc>
                <a:spcPct val="150000"/>
              </a:lnSpc>
            </a:pPr>
            <a:r>
              <a:rPr lang="zh-TW" altLang="en-US" smtClean="0"/>
              <a:t>培養一技之長，以便未來能夠就業，直接進入產業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TW" altLang="en-US" smtClean="0"/>
          </a:p>
        </p:txBody>
      </p:sp>
      <p:sp>
        <p:nvSpPr>
          <p:cNvPr id="1282052" name="Rectangle 4"/>
          <p:cNvSpPr>
            <a:spLocks noChangeArrowheads="1"/>
          </p:cNvSpPr>
          <p:nvPr/>
        </p:nvSpPr>
        <p:spPr bwMode="auto">
          <a:xfrm>
            <a:off x="684213" y="5516563"/>
            <a:ext cx="768667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TW" altLang="en-US" sz="2000"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前屆成果：租屋搜尋、音樂搜尋、論文搜尋、</a:t>
            </a:r>
            <a:r>
              <a:rPr lang="en-US" altLang="zh-TW" sz="2000"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鄉民搜尋、電影評分</a:t>
            </a:r>
            <a:endParaRPr lang="en-US" altLang="zh-TW" sz="2000" b="1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2000"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好康特惠、達人網、旅遊搜尋、美食搜尋、商品口碑等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8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8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8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8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8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8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8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8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28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2051" grpId="0" build="p" bldLvl="2"/>
      <p:bldP spid="128205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33375"/>
            <a:ext cx="8229600" cy="703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授課與評分方式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smtClean="0"/>
              <a:t>主要採用課堂上課，以投影片搭配範例解說。 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smtClean="0"/>
              <a:t>含實作議題討論與問答。 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smtClean="0"/>
              <a:t>評分方式</a:t>
            </a:r>
            <a:r>
              <a:rPr lang="en-US" altLang="zh-TW" smtClean="0"/>
              <a:t>: </a:t>
            </a:r>
          </a:p>
          <a:p>
            <a:pPr lvl="1" eaLnBrk="1" hangingPunct="1">
              <a:lnSpc>
                <a:spcPct val="150000"/>
              </a:lnSpc>
            </a:pPr>
            <a:r>
              <a:rPr lang="zh-TW" altLang="en-US" smtClean="0"/>
              <a:t>指定題目作業 </a:t>
            </a:r>
            <a:r>
              <a:rPr lang="en-US" altLang="zh-TW" smtClean="0"/>
              <a:t>(60%)</a:t>
            </a:r>
          </a:p>
          <a:p>
            <a:pPr lvl="2" eaLnBrk="1" hangingPunct="1">
              <a:lnSpc>
                <a:spcPct val="150000"/>
              </a:lnSpc>
            </a:pPr>
            <a:r>
              <a:rPr lang="zh-TW" altLang="en-US" smtClean="0"/>
              <a:t>每組 </a:t>
            </a:r>
            <a:r>
              <a:rPr lang="en-US" altLang="zh-TW" smtClean="0"/>
              <a:t>1~4 </a:t>
            </a:r>
            <a:r>
              <a:rPr lang="zh-TW" altLang="en-US" smtClean="0"/>
              <a:t>人 </a:t>
            </a:r>
            <a:r>
              <a:rPr lang="en-US" altLang="zh-TW" smtClean="0"/>
              <a:t>, </a:t>
            </a:r>
            <a:r>
              <a:rPr lang="zh-TW" altLang="en-US" smtClean="0"/>
              <a:t>共 </a:t>
            </a:r>
            <a:r>
              <a:rPr lang="en-US" altLang="zh-TW" smtClean="0"/>
              <a:t>3 </a:t>
            </a:r>
            <a:r>
              <a:rPr lang="zh-TW" altLang="en-US" smtClean="0"/>
              <a:t>次</a:t>
            </a:r>
            <a:endParaRPr lang="en-US" altLang="zh-TW" smtClean="0"/>
          </a:p>
          <a:p>
            <a:pPr lvl="1" eaLnBrk="1" hangingPunct="1">
              <a:lnSpc>
                <a:spcPct val="150000"/>
              </a:lnSpc>
            </a:pPr>
            <a:r>
              <a:rPr lang="zh-TW" altLang="en-US" smtClean="0"/>
              <a:t>期末專題 </a:t>
            </a:r>
            <a:r>
              <a:rPr lang="en-US" altLang="zh-TW" smtClean="0"/>
              <a:t>(40%) </a:t>
            </a:r>
          </a:p>
          <a:p>
            <a:pPr lvl="2" eaLnBrk="1" hangingPunct="1">
              <a:lnSpc>
                <a:spcPct val="150000"/>
              </a:lnSpc>
            </a:pPr>
            <a:r>
              <a:rPr lang="zh-TW" altLang="en-US" smtClean="0"/>
              <a:t>每組 </a:t>
            </a:r>
            <a:r>
              <a:rPr lang="en-US" altLang="zh-TW" smtClean="0"/>
              <a:t>1~4 </a:t>
            </a:r>
            <a:r>
              <a:rPr lang="zh-TW" altLang="en-US" smtClean="0"/>
              <a:t>人 </a:t>
            </a:r>
          </a:p>
          <a:p>
            <a:pPr lvl="2" eaLnBrk="1" hangingPunct="1">
              <a:lnSpc>
                <a:spcPct val="150000"/>
              </a:lnSpc>
            </a:pPr>
            <a:r>
              <a:rPr lang="zh-TW" altLang="en-US" smtClean="0"/>
              <a:t>包含提案與簡報 </a:t>
            </a:r>
            <a:r>
              <a:rPr lang="en-US" altLang="zh-TW" smtClean="0"/>
              <a:t>(</a:t>
            </a:r>
            <a:r>
              <a:rPr lang="zh-TW" altLang="en-US" smtClean="0"/>
              <a:t>實機展示</a:t>
            </a:r>
            <a:r>
              <a:rPr lang="en-US" altLang="zh-TW" smtClean="0"/>
              <a:t>) </a:t>
            </a:r>
          </a:p>
          <a:p>
            <a:pPr eaLnBrk="1" hangingPunct="1">
              <a:lnSpc>
                <a:spcPct val="150000"/>
              </a:lnSpc>
            </a:pPr>
            <a:endParaRPr lang="zh-TW" altLang="en-US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722313" y="2427288"/>
            <a:ext cx="7772400" cy="13620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en-US" sz="4400" dirty="0" smtClean="0"/>
              <a:t>巨量資料時代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857250" y="3286125"/>
            <a:ext cx="7572375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857250" y="3286125"/>
            <a:ext cx="6215063" cy="158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33375"/>
            <a:ext cx="8229600" cy="7032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參考書目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143500"/>
          </a:xfrm>
        </p:spPr>
        <p:txBody>
          <a:bodyPr/>
          <a:lstStyle/>
          <a:p>
            <a:pPr eaLnBrk="1" hangingPunct="1"/>
            <a:r>
              <a:rPr lang="en-US" altLang="zh-TW" smtClean="0"/>
              <a:t>Introduction to Information Retrieval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TW" smtClean="0"/>
              <a:t>	Christopher D. Manning, etc.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TW" smtClean="0"/>
              <a:t>	Cambridge University Press, 2008</a:t>
            </a:r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zh-TW" altLang="en-US" smtClean="0"/>
              <a:t>其它</a:t>
            </a:r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endParaRPr lang="zh-TW" altLang="en-US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722313" y="2427288"/>
            <a:ext cx="7772400" cy="13620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en-US" sz="4400" dirty="0" smtClean="0"/>
              <a:t>問題討論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857250" y="3286125"/>
            <a:ext cx="7572375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857250" y="3286125"/>
            <a:ext cx="6215063" cy="158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33375"/>
            <a:ext cx="8229600" cy="7032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TW" sz="3600" dirty="0" smtClean="0"/>
              <a:t>Unstructured (text) vs. structured (database) data in 1996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57200" y="1287463"/>
          <a:ext cx="8229600" cy="481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hart" r:id="rId3" imgW="8458335" imgH="4953000" progId="MSGraph.Chart.8">
                  <p:embed followColorScheme="full"/>
                </p:oleObj>
              </mc:Choice>
              <mc:Fallback>
                <p:oleObj name="Chart" r:id="rId3" imgW="8458335" imgH="49530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7463"/>
                        <a:ext cx="8229600" cy="481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-36513" y="6392863"/>
            <a:ext cx="1754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1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Source: Stanford NLP</a:t>
            </a:r>
            <a:endParaRPr lang="zh-TW" altLang="en-US" sz="120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33375"/>
            <a:ext cx="8229600" cy="7032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TW" sz="3600" dirty="0" smtClean="0"/>
              <a:t>Unstructured (text) vs. structured (database) data in 2006</a:t>
            </a: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57200" y="1287463"/>
          <a:ext cx="8229600" cy="481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Chart" r:id="rId3" imgW="8458335" imgH="4953000" progId="MSGraph.Chart.8">
                  <p:embed followColorScheme="full"/>
                </p:oleObj>
              </mc:Choice>
              <mc:Fallback>
                <p:oleObj name="Chart" r:id="rId3" imgW="8458335" imgH="49530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7463"/>
                        <a:ext cx="8229600" cy="481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705600" y="2819400"/>
            <a:ext cx="2209800" cy="465138"/>
            <a:chOff x="107" y="0"/>
            <a:chExt cx="1392" cy="293"/>
          </a:xfrm>
        </p:grpSpPr>
        <p:pic>
          <p:nvPicPr>
            <p:cNvPr id="2057" name="Picture 14" descr="Yahoo!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" y="29"/>
              <a:ext cx="139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Freeform 17">
              <a:hlinkClick r:id="rId6"/>
            </p:cNvPr>
            <p:cNvSpPr>
              <a:spLocks/>
            </p:cNvSpPr>
            <p:nvPr/>
          </p:nvSpPr>
          <p:spPr bwMode="auto">
            <a:xfrm>
              <a:off x="1266" y="0"/>
              <a:ext cx="66" cy="156"/>
            </a:xfrm>
            <a:custGeom>
              <a:avLst/>
              <a:gdLst>
                <a:gd name="T0" fmla="*/ 0 w 66"/>
                <a:gd name="T1" fmla="*/ 0 h 156"/>
                <a:gd name="T2" fmla="*/ 66 w 66"/>
                <a:gd name="T3" fmla="*/ 6 h 156"/>
                <a:gd name="T4" fmla="*/ 24 w 66"/>
                <a:gd name="T5" fmla="*/ 156 h 156"/>
                <a:gd name="T6" fmla="*/ 0 w 66"/>
                <a:gd name="T7" fmla="*/ 150 h 156"/>
                <a:gd name="T8" fmla="*/ 0 w 66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156"/>
                <a:gd name="T17" fmla="*/ 66 w 66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156">
                  <a:moveTo>
                    <a:pt x="0" y="0"/>
                  </a:moveTo>
                  <a:lnTo>
                    <a:pt x="66" y="6"/>
                  </a:lnTo>
                  <a:lnTo>
                    <a:pt x="24" y="156"/>
                  </a:lnTo>
                  <a:lnTo>
                    <a:pt x="0" y="15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zh-TW" altLang="en-US"/>
            </a:p>
          </p:txBody>
        </p:sp>
        <p:sp>
          <p:nvSpPr>
            <p:cNvPr id="2059" name="Rectangle 16">
              <a:hlinkClick r:id="rId6"/>
            </p:cNvPr>
            <p:cNvSpPr>
              <a:spLocks noChangeArrowheads="1"/>
            </p:cNvSpPr>
            <p:nvPr/>
          </p:nvSpPr>
          <p:spPr bwMode="auto">
            <a:xfrm>
              <a:off x="1254" y="180"/>
              <a:ext cx="42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pic>
        <p:nvPicPr>
          <p:cNvPr id="1246239" name="Picture 31" descr="More service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652963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6242" name="Picture 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719763"/>
            <a:ext cx="11715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6245" name="Picture 3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1831975"/>
            <a:ext cx="20955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矩形 11"/>
          <p:cNvSpPr>
            <a:spLocks noChangeArrowheads="1"/>
          </p:cNvSpPr>
          <p:nvPr/>
        </p:nvSpPr>
        <p:spPr bwMode="auto">
          <a:xfrm>
            <a:off x="-36513" y="6392863"/>
            <a:ext cx="1754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 sz="12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Source: Stanford NLP</a:t>
            </a:r>
            <a:endParaRPr lang="zh-TW" altLang="en-US" sz="120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Trend of Big Data</a:t>
            </a:r>
            <a:endParaRPr lang="zh-TW" altLang="en-US" dirty="0" smtClean="0"/>
          </a:p>
        </p:txBody>
      </p:sp>
      <p:sp>
        <p:nvSpPr>
          <p:cNvPr id="40963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dirty="0" smtClean="0"/>
              <a:t>Big Data </a:t>
            </a:r>
            <a:r>
              <a:rPr lang="zh-TW" altLang="en-US" dirty="0" smtClean="0"/>
              <a:t>係指資料大量成長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根據</a:t>
            </a:r>
            <a:r>
              <a:rPr lang="en-US" altLang="zh-TW" dirty="0" smtClean="0"/>
              <a:t>IBM</a:t>
            </a:r>
            <a:r>
              <a:rPr lang="zh-TW" altLang="en-US" dirty="0" smtClean="0"/>
              <a:t>的研究，全世界</a:t>
            </a:r>
            <a:r>
              <a:rPr lang="en-US" altLang="zh-TW" dirty="0" smtClean="0"/>
              <a:t>90%</a:t>
            </a:r>
            <a:r>
              <a:rPr lang="zh-TW" altLang="en-US" dirty="0" smtClean="0"/>
              <a:t>的資料是在過去</a:t>
            </a:r>
            <a:r>
              <a:rPr lang="en-US" altLang="zh-TW" dirty="0" smtClean="0"/>
              <a:t>2</a:t>
            </a:r>
            <a:r>
              <a:rPr lang="zh-TW" altLang="en-US" dirty="0" smtClean="0"/>
              <a:t>年產生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en-US" altLang="zh-TW" dirty="0" smtClean="0"/>
              <a:t>Google</a:t>
            </a:r>
            <a:r>
              <a:rPr lang="zh-TW" altLang="en-US" dirty="0" smtClean="0"/>
              <a:t>、</a:t>
            </a:r>
            <a:r>
              <a:rPr lang="en-US" altLang="zh-TW" dirty="0" smtClean="0"/>
              <a:t>Facebook </a:t>
            </a:r>
            <a:r>
              <a:rPr lang="zh-TW" altLang="en-US" dirty="0" smtClean="0"/>
              <a:t>等，就是站在</a:t>
            </a:r>
            <a:r>
              <a:rPr lang="en-US" altLang="zh-TW" dirty="0" smtClean="0"/>
              <a:t>Big Data</a:t>
            </a:r>
            <a:r>
              <a:rPr lang="zh-TW" altLang="en-US" dirty="0" smtClean="0"/>
              <a:t>上的範例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巨大的數據源，將改變整個學術界，商界和政府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依賴新的資訊科技</a:t>
            </a:r>
            <a:r>
              <a:rPr lang="zh-TW" altLang="en-US" dirty="0"/>
              <a:t>來</a:t>
            </a:r>
            <a:r>
              <a:rPr lang="zh-TW" altLang="en-US" dirty="0" smtClean="0"/>
              <a:t>處理</a:t>
            </a:r>
            <a:endParaRPr lang="en-US" altLang="zh-TW" dirty="0" smtClean="0"/>
          </a:p>
          <a:p>
            <a:pPr lvl="1">
              <a:lnSpc>
                <a:spcPct val="150000"/>
              </a:lnSpc>
            </a:pPr>
            <a:r>
              <a:rPr lang="zh-TW" altLang="en-US" dirty="0" smtClean="0"/>
              <a:t>包括 </a:t>
            </a:r>
            <a:r>
              <a:rPr lang="en-US" altLang="zh-TW" dirty="0" smtClean="0"/>
              <a:t>capture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 storage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 search</a:t>
            </a:r>
            <a:r>
              <a:rPr lang="zh-TW" altLang="en-US" dirty="0" smtClean="0"/>
              <a:t>，</a:t>
            </a:r>
            <a:r>
              <a:rPr lang="en-US" altLang="zh-TW" dirty="0" smtClean="0"/>
              <a:t> analytics </a:t>
            </a:r>
            <a:r>
              <a:rPr lang="zh-TW" altLang="en-US" dirty="0" smtClean="0"/>
              <a:t>等</a:t>
            </a:r>
            <a:endParaRPr lang="en-US" altLang="zh-TW" dirty="0" smtClean="0"/>
          </a:p>
          <a:p>
            <a:pPr>
              <a:spcBef>
                <a:spcPts val="1200"/>
              </a:spcBef>
            </a:pPr>
            <a:endParaRPr lang="zh-TW" altLang="en-US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309815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5668958"/>
          </a:xfrm>
        </p:spPr>
        <p:txBody>
          <a:bodyPr/>
          <a:lstStyle/>
          <a:p>
            <a:r>
              <a:rPr lang="en-US" altLang="zh-TW" dirty="0" smtClean="0"/>
              <a:t>"Data Scientist : The sexist job of the 21</a:t>
            </a:r>
            <a:r>
              <a:rPr lang="en-US" altLang="zh-TW" baseline="30000" dirty="0" smtClean="0"/>
              <a:t>st</a:t>
            </a:r>
            <a:r>
              <a:rPr lang="en-US" altLang="zh-TW" dirty="0" smtClean="0"/>
              <a:t> century", Harvard Business Review, Oct 2012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858" y="1345247"/>
            <a:ext cx="3769262" cy="4914264"/>
          </a:xfrm>
          <a:prstGeom prst="rect">
            <a:avLst/>
          </a:prstGeom>
        </p:spPr>
      </p:pic>
      <p:pic>
        <p:nvPicPr>
          <p:cNvPr id="6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1" y="1390967"/>
            <a:ext cx="4003912" cy="197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466874"/>
            <a:ext cx="4023360" cy="197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17071" y="5706443"/>
            <a:ext cx="39549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0" dirty="0" smtClean="0">
                <a:solidFill>
                  <a:schemeClr val="tx1"/>
                </a:solidFill>
              </a:rPr>
              <a:t>巨量資料人才 需求</a:t>
            </a:r>
            <a:r>
              <a:rPr lang="zh-TW" altLang="en-US" b="0" dirty="0">
                <a:solidFill>
                  <a:schemeClr val="tx1"/>
                </a:solidFill>
              </a:rPr>
              <a:t>大幅增加</a:t>
            </a:r>
          </a:p>
        </p:txBody>
      </p:sp>
    </p:spTree>
    <p:extLst>
      <p:ext uri="{BB962C8B-B14F-4D97-AF65-F5344CB8AC3E}">
        <p14:creationId xmlns:p14="http://schemas.microsoft.com/office/powerpoint/2010/main" val="403963192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5668958"/>
          </a:xfrm>
        </p:spPr>
        <p:txBody>
          <a:bodyPr/>
          <a:lstStyle/>
          <a:p>
            <a:r>
              <a:rPr lang="en-US" altLang="zh-TW" dirty="0"/>
              <a:t>Obama </a:t>
            </a:r>
            <a:r>
              <a:rPr lang="en-US" altLang="zh-TW" dirty="0" smtClean="0"/>
              <a:t>Administration : Big Data is a Big Deal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767" y="2716027"/>
            <a:ext cx="7530465" cy="359237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63880" y="722417"/>
            <a:ext cx="8122920" cy="1703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+mn-ea"/>
                <a:ea typeface="+mn-ea"/>
              </a:rPr>
              <a:t>白宮</a:t>
            </a:r>
            <a:r>
              <a:rPr lang="zh-TW" altLang="en-US" dirty="0">
                <a:latin typeface="+mn-ea"/>
                <a:ea typeface="+mn-ea"/>
              </a:rPr>
              <a:t>在</a:t>
            </a:r>
            <a:r>
              <a:rPr lang="en-US" altLang="zh-TW" dirty="0">
                <a:latin typeface="+mn-ea"/>
                <a:ea typeface="+mn-ea"/>
              </a:rPr>
              <a:t>2012</a:t>
            </a:r>
            <a:r>
              <a:rPr lang="zh-TW" altLang="en-US" dirty="0">
                <a:latin typeface="+mn-ea"/>
                <a:ea typeface="+mn-ea"/>
              </a:rPr>
              <a:t>年</a:t>
            </a:r>
            <a:r>
              <a:rPr lang="en-US" altLang="zh-TW" dirty="0">
                <a:latin typeface="+mn-ea"/>
                <a:ea typeface="+mn-ea"/>
              </a:rPr>
              <a:t>3</a:t>
            </a:r>
            <a:r>
              <a:rPr lang="zh-TW" altLang="en-US" dirty="0">
                <a:latin typeface="+mn-ea"/>
                <a:ea typeface="+mn-ea"/>
              </a:rPr>
              <a:t>月宣布，將投資</a:t>
            </a:r>
            <a:r>
              <a:rPr lang="en-US" altLang="zh-TW" dirty="0">
                <a:latin typeface="+mn-ea"/>
                <a:ea typeface="+mn-ea"/>
              </a:rPr>
              <a:t>2</a:t>
            </a:r>
            <a:r>
              <a:rPr lang="zh-TW" altLang="en-US" dirty="0">
                <a:latin typeface="+mn-ea"/>
                <a:ea typeface="+mn-ea"/>
              </a:rPr>
              <a:t>億美元啟動「海量資料研究  和發展計畫」，包括</a:t>
            </a:r>
            <a:r>
              <a:rPr lang="en-US" altLang="zh-TW" dirty="0">
                <a:latin typeface="+mn-ea"/>
                <a:ea typeface="+mn-ea"/>
              </a:rPr>
              <a:t>Big Data</a:t>
            </a:r>
            <a:r>
              <a:rPr lang="zh-TW" altLang="en-US" dirty="0">
                <a:latin typeface="+mn-ea"/>
                <a:ea typeface="+mn-ea"/>
              </a:rPr>
              <a:t>分析及</a:t>
            </a:r>
            <a:r>
              <a:rPr lang="en-US" altLang="zh-TW" dirty="0">
                <a:latin typeface="+mn-ea"/>
                <a:ea typeface="+mn-ea"/>
              </a:rPr>
              <a:t>Big Data</a:t>
            </a:r>
            <a:r>
              <a:rPr lang="zh-TW" altLang="en-US" dirty="0">
                <a:latin typeface="+mn-ea"/>
                <a:ea typeface="+mn-ea"/>
              </a:rPr>
              <a:t>在醫療、天氣和國防等領域的運用；白宮甚至將數據資料定義為「未來的新石油」。顯然，一個國家擁有數據資料的規模和解釋運用的能力，已成為一國核心資產和國力指標。</a:t>
            </a:r>
            <a:r>
              <a:rPr lang="en-US" altLang="zh-TW" dirty="0" smtClean="0">
                <a:latin typeface="+mn-ea"/>
                <a:ea typeface="+mn-ea"/>
              </a:rPr>
              <a:t>(</a:t>
            </a:r>
            <a:r>
              <a:rPr lang="zh-TW" altLang="en-US" dirty="0" smtClean="0">
                <a:latin typeface="+mn-ea"/>
                <a:ea typeface="+mn-ea"/>
              </a:rPr>
              <a:t>中國時報 </a:t>
            </a:r>
            <a:r>
              <a:rPr lang="en-US" altLang="zh-TW" dirty="0">
                <a:latin typeface="+mn-ea"/>
                <a:ea typeface="+mn-ea"/>
              </a:rPr>
              <a:t>2013/5/12)</a:t>
            </a:r>
            <a:endParaRPr lang="zh-TW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83413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r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ornadoPPT_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觀點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tornado</Template>
  <TotalTime>14171</TotalTime>
  <Words>1434</Words>
  <Application>Microsoft Office PowerPoint</Application>
  <PresentationFormat>如螢幕大小 (4:3)</PresentationFormat>
  <Paragraphs>264</Paragraphs>
  <Slides>41</Slides>
  <Notes>11</Notes>
  <HiddenSlides>0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3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41</vt:i4>
      </vt:variant>
    </vt:vector>
  </HeadingPairs>
  <TitlesOfParts>
    <vt:vector size="58" baseType="lpstr">
      <vt:lpstr>MS PGothic</vt:lpstr>
      <vt:lpstr>MS PGothic</vt:lpstr>
      <vt:lpstr>微軟正黑體</vt:lpstr>
      <vt:lpstr>新細明體</vt:lpstr>
      <vt:lpstr>標楷體</vt:lpstr>
      <vt:lpstr>Arial</vt:lpstr>
      <vt:lpstr>Calibri</vt:lpstr>
      <vt:lpstr>Calibri Light</vt:lpstr>
      <vt:lpstr>Comic Sans MS</vt:lpstr>
      <vt:lpstr>Times New Roman</vt:lpstr>
      <vt:lpstr>Verdana</vt:lpstr>
      <vt:lpstr>Wingdings</vt:lpstr>
      <vt:lpstr>tornado</vt:lpstr>
      <vt:lpstr>自訂設計</vt:lpstr>
      <vt:lpstr>TornadoPPT_02</vt:lpstr>
      <vt:lpstr>Chart</vt:lpstr>
      <vt:lpstr>Document</vt:lpstr>
      <vt:lpstr>PowerPoint 簡報</vt:lpstr>
      <vt:lpstr>楊立偉教授</vt:lpstr>
      <vt:lpstr>課程大綱</vt:lpstr>
      <vt:lpstr>巨量資料時代</vt:lpstr>
      <vt:lpstr>Unstructured (text) vs. structured (database) data in 1996</vt:lpstr>
      <vt:lpstr>Unstructured (text) vs. structured (database) data in 2006</vt:lpstr>
      <vt:lpstr>Trend of Big Data</vt:lpstr>
      <vt:lpstr>PowerPoint 簡報</vt:lpstr>
      <vt:lpstr>PowerPoint 簡報</vt:lpstr>
      <vt:lpstr>Big Data 巨量資料分析的應用緣起 </vt:lpstr>
      <vt:lpstr>PowerPoint 簡報</vt:lpstr>
      <vt:lpstr>Big Data 的特性</vt:lpstr>
      <vt:lpstr>Big Data 的應用方式</vt:lpstr>
      <vt:lpstr>Search Market (2010, IDC)</vt:lpstr>
      <vt:lpstr>Search Market (2010, IDC)</vt:lpstr>
      <vt:lpstr>讓所有決策者都能察覺重要知識、風險、專家的存在</vt:lpstr>
      <vt:lpstr>PowerPoint 簡報</vt:lpstr>
      <vt:lpstr>搜尋引擎運作原理</vt:lpstr>
      <vt:lpstr>Search Market Competitors</vt:lpstr>
      <vt:lpstr>企業搜尋相關新聞 (1) Search</vt:lpstr>
      <vt:lpstr>企業搜尋相關新聞 (2) Search</vt:lpstr>
      <vt:lpstr>相關新聞 (2)</vt:lpstr>
      <vt:lpstr>企業搜尋相關新聞 (3) Text Mining</vt:lpstr>
      <vt:lpstr>相關新聞 (3)</vt:lpstr>
      <vt:lpstr>企業搜尋相關新聞 (4)</vt:lpstr>
      <vt:lpstr>PowerPoint 簡報</vt:lpstr>
      <vt:lpstr>企業搜尋引擎的未來 : Search + Text Mining</vt:lpstr>
      <vt:lpstr>案例：Tornado Search Platform 搜尋引擎架構</vt:lpstr>
      <vt:lpstr>案例 : 語意分析平台  Tornado ENLP Platform</vt:lpstr>
      <vt:lpstr>案例 : 考慮語言層級的檢索功能</vt:lpstr>
      <vt:lpstr>案例 : 語言分析功能</vt:lpstr>
      <vt:lpstr>案例 : 多維度檢索與分類</vt:lpstr>
      <vt:lpstr>案例 : 語言分析與標記</vt:lpstr>
      <vt:lpstr>關於Google</vt:lpstr>
      <vt:lpstr>PowerPoint 簡報</vt:lpstr>
      <vt:lpstr>PowerPoint 簡報</vt:lpstr>
      <vt:lpstr>PowerPoint 簡報</vt:lpstr>
      <vt:lpstr>學習目的</vt:lpstr>
      <vt:lpstr>授課與評分方式</vt:lpstr>
      <vt:lpstr>參考書目</vt:lpstr>
      <vt:lpstr>問題討論</vt:lpstr>
    </vt:vector>
  </TitlesOfParts>
  <Company>Tornado Tech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知識工程 Knowledge Engineering</dc:title>
  <dc:creator>楊立偉 Willie Yang</dc:creator>
  <cp:lastModifiedBy>Willie Yang (楊立偉)</cp:lastModifiedBy>
  <cp:revision>225</cp:revision>
  <dcterms:created xsi:type="dcterms:W3CDTF">2008-08-22T03:42:26Z</dcterms:created>
  <dcterms:modified xsi:type="dcterms:W3CDTF">2015-02-25T02:35:13Z</dcterms:modified>
</cp:coreProperties>
</file>