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1135" r:id="rId2"/>
    <p:sldId id="1376" r:id="rId3"/>
    <p:sldId id="1378" r:id="rId4"/>
    <p:sldId id="1379" r:id="rId5"/>
    <p:sldId id="1389" r:id="rId6"/>
    <p:sldId id="1386" r:id="rId7"/>
    <p:sldId id="1387" r:id="rId8"/>
    <p:sldId id="1388" r:id="rId9"/>
    <p:sldId id="1382" r:id="rId10"/>
    <p:sldId id="1383" r:id="rId11"/>
    <p:sldId id="1384" r:id="rId12"/>
    <p:sldId id="1380" r:id="rId13"/>
    <p:sldId id="1381" r:id="rId14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75" autoAdjust="0"/>
    <p:restoredTop sz="89418" autoAdjust="0"/>
  </p:normalViewPr>
  <p:slideViewPr>
    <p:cSldViewPr>
      <p:cViewPr varScale="1">
        <p:scale>
          <a:sx n="61" d="100"/>
          <a:sy n="61" d="100"/>
        </p:scale>
        <p:origin x="158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05.05.2015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549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59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Homework 2 </a:t>
            </a:r>
            <a:r>
              <a:rPr lang="en-US" altLang="zh-TW" dirty="0" smtClean="0"/>
              <a:t>: VSM and Summary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wyang@ntu.edu.tw</a:t>
            </a: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© Copyright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2015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by Willie Yang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Summarization (2)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Single or Multiple document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generate a summary based on a single document, or multiple documents (for example, a cluster of news stories on the same topic).</a:t>
            </a:r>
          </a:p>
          <a:p>
            <a:pPr lvl="2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The latter is multi-document summarization systems</a:t>
            </a:r>
          </a:p>
          <a:p>
            <a:pPr lvl="2">
              <a:lnSpc>
                <a:spcPct val="150000"/>
              </a:lnSpc>
              <a:spcBef>
                <a:spcPts val="1600"/>
              </a:spcBef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10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Summarization (3)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3 steps for quick implementation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Sentences separation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Sentences ranking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Sentences selection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11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Deliverables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程式 </a:t>
            </a:r>
            <a:r>
              <a:rPr lang="en-US" altLang="zh-TW" dirty="0" smtClean="0"/>
              <a:t>: </a:t>
            </a:r>
            <a:r>
              <a:rPr lang="zh-TW" altLang="en-US" dirty="0" smtClean="0"/>
              <a:t>實機展示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結果 </a:t>
            </a:r>
            <a:r>
              <a:rPr lang="en-US" altLang="zh-TW" dirty="0" smtClean="0"/>
              <a:t>: </a:t>
            </a:r>
            <a:r>
              <a:rPr lang="zh-TW" altLang="en-US" dirty="0" smtClean="0"/>
              <a:t>放入</a:t>
            </a:r>
            <a:r>
              <a:rPr lang="en-US" altLang="zh-TW" dirty="0" smtClean="0"/>
              <a:t>Excel</a:t>
            </a:r>
            <a:r>
              <a:rPr lang="zh-TW" altLang="en-US" dirty="0" smtClean="0"/>
              <a:t>或文字檔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en-US" altLang="zh-TW" dirty="0" smtClean="0"/>
          </a:p>
          <a:p>
            <a:pPr lvl="1"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Deliverables (2)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分組展示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每組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1~4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位同學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不限程式語言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/>
              <a:t>二周</a:t>
            </a:r>
            <a:r>
              <a:rPr lang="zh-TW" altLang="en-US" dirty="0" smtClean="0"/>
              <a:t>後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上台展示（現場跑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個查詢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+ code review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/>
              <a:t>繳交程式碼與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結果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打包壓縮，檔名為學號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ke2015_hw2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_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_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…zip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13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Extract keywords using Homework #1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n-gram approach with </a:t>
            </a:r>
            <a:r>
              <a:rPr lang="en-US" altLang="zh-TW" dirty="0" err="1" smtClean="0"/>
              <a:t>tf-idf</a:t>
            </a:r>
            <a:r>
              <a:rPr lang="en-US" altLang="zh-TW" dirty="0" smtClean="0"/>
              <a:t>, and extract at least 200 keywords for each </a:t>
            </a:r>
            <a:r>
              <a:rPr lang="en-US" altLang="zh-TW" dirty="0" smtClean="0"/>
              <a:t>topic.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Use keywords  to tag every document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Use VSM to get the cosine similarity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Use keywords to generate the summary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rank  the occurrences of keywords for each sentence.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Detailed requirements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870450"/>
          </a:xfrm>
        </p:spPr>
        <p:txBody>
          <a:bodyPr/>
          <a:lstStyle/>
          <a:p>
            <a:r>
              <a:rPr lang="en-US" altLang="zh-TW" dirty="0" smtClean="0"/>
              <a:t>List the most similar </a:t>
            </a:r>
            <a:r>
              <a:rPr lang="en-US" altLang="zh-TW" dirty="0" smtClean="0"/>
              <a:t>7 </a:t>
            </a:r>
            <a:r>
              <a:rPr lang="en-US" altLang="zh-TW" dirty="0" smtClean="0"/>
              <a:t>documents for each query</a:t>
            </a:r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1427440615049_N01</a:t>
            </a:r>
            <a:r>
              <a:rPr lang="en-US" altLang="zh-TW" sz="1800" dirty="0" smtClean="0"/>
              <a:t>	</a:t>
            </a:r>
            <a:r>
              <a:rPr lang="zh-TW" altLang="en-US" sz="1800" dirty="0"/>
              <a:t>逾</a:t>
            </a:r>
            <a:r>
              <a:rPr lang="en-US" altLang="zh-TW" sz="1800" dirty="0"/>
              <a:t>21</a:t>
            </a:r>
            <a:r>
              <a:rPr lang="zh-TW" altLang="en-US" sz="1800" dirty="0"/>
              <a:t>年未調價 台灣水價僅全球</a:t>
            </a:r>
            <a:r>
              <a:rPr lang="en-US" altLang="zh-TW" sz="1800" dirty="0"/>
              <a:t>1/5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1427958013238_N01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爽</a:t>
            </a:r>
            <a:r>
              <a:rPr lang="zh-TW" altLang="en-US" sz="1800" dirty="0"/>
              <a:t>保樂安、樂胃如 恐也用黑心碳酸鎂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1428298064829_N01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阿</a:t>
            </a:r>
            <a:r>
              <a:rPr lang="zh-TW" altLang="en-US" sz="1800" dirty="0"/>
              <a:t>帕契案洩軍機 勞乃成坦承「做了不該做的事」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1428007295925_N01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昆</a:t>
            </a:r>
            <a:r>
              <a:rPr lang="zh-TW" altLang="en-US" sz="1800" dirty="0"/>
              <a:t>凌懷孕 周杰倫臉書秀老婆凸肚照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1427660012352_N01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好友</a:t>
            </a:r>
            <a:r>
              <a:rPr lang="zh-TW" altLang="en-US" sz="1800" dirty="0"/>
              <a:t>郭俊麟奪首勝 周興哲想沾喜氣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1427354105421_N01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祭</a:t>
            </a:r>
            <a:r>
              <a:rPr lang="zh-TW" altLang="en-US" sz="1800" dirty="0"/>
              <a:t>李光耀 美派柯林頓代表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1427871470025_N01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幸福</a:t>
            </a:r>
            <a:r>
              <a:rPr lang="zh-TW" altLang="en-US" sz="1800" dirty="0"/>
              <a:t>人壽前老董千萬交保 地院烏龍</a:t>
            </a:r>
            <a:r>
              <a:rPr lang="zh-TW" altLang="en-US" sz="1800" dirty="0" smtClean="0"/>
              <a:t>？</a:t>
            </a:r>
            <a:endParaRPr lang="en-US" altLang="zh-TW" sz="1800" dirty="0" smtClean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1427570908187_N01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俄</a:t>
            </a:r>
            <a:r>
              <a:rPr lang="zh-TW" altLang="en-US" sz="1800" dirty="0"/>
              <a:t>、澳將加入 亞投行已</a:t>
            </a:r>
            <a:r>
              <a:rPr lang="en-US" altLang="zh-TW" sz="1800" dirty="0"/>
              <a:t>41</a:t>
            </a:r>
            <a:r>
              <a:rPr lang="zh-TW" altLang="en-US" sz="1800" dirty="0"/>
              <a:t>國申請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1427857112056_N01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陳國恩</a:t>
            </a:r>
            <a:r>
              <a:rPr lang="en-US" altLang="zh-TW" sz="1800" dirty="0"/>
              <a:t>:</a:t>
            </a:r>
            <a:r>
              <a:rPr lang="zh-TW" altLang="en-US" sz="1800" dirty="0"/>
              <a:t>持續推動減化警察協辦</a:t>
            </a:r>
            <a:r>
              <a:rPr lang="zh-TW" altLang="en-US" sz="1800" dirty="0" smtClean="0"/>
              <a:t>業務</a:t>
            </a:r>
            <a:endParaRPr lang="en-US" altLang="zh-TW" sz="1800" dirty="0" smtClean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1427235339440_N01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李光耀</a:t>
            </a:r>
            <a:r>
              <a:rPr lang="zh-TW" altLang="en-US" sz="1800" dirty="0"/>
              <a:t>辭世 馬赴星私人弔唁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Detailed requirements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List the summary (top 3 sentences) for each query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from single or multiple documents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use punctuations to separate sentences</a:t>
            </a:r>
          </a:p>
          <a:p>
            <a:pPr lvl="1">
              <a:lnSpc>
                <a:spcPct val="150000"/>
              </a:lnSpc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句末標點符號如，。？！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Additional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Use k-nearest neighbors (</a:t>
            </a:r>
            <a:r>
              <a:rPr lang="en-US" altLang="zh-TW" dirty="0" err="1" smtClean="0"/>
              <a:t>kNN</a:t>
            </a:r>
            <a:r>
              <a:rPr lang="en-US" altLang="zh-TW" dirty="0" smtClean="0"/>
              <a:t>) to tag the topic</a:t>
            </a:r>
          </a:p>
          <a:p>
            <a:pPr lvl="1"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3948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Query 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870450"/>
          </a:xfrm>
        </p:spPr>
        <p:txBody>
          <a:bodyPr/>
          <a:lstStyle/>
          <a:p>
            <a:r>
              <a:rPr lang="en-US" altLang="zh-TW" dirty="0" smtClean="0"/>
              <a:t>Query</a:t>
            </a:r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/>
              <a:t>1427830978849_N01</a:t>
            </a:r>
            <a:r>
              <a:rPr lang="en-US" altLang="zh-TW" sz="1800" dirty="0" smtClean="0"/>
              <a:t>	</a:t>
            </a:r>
            <a:r>
              <a:rPr lang="zh-TW" altLang="en-US" sz="1800" dirty="0"/>
              <a:t>柯文哲表態 國台辦</a:t>
            </a:r>
            <a:r>
              <a:rPr lang="zh-TW" altLang="en-US" sz="1800" dirty="0" smtClean="0"/>
              <a:t>讚賞</a:t>
            </a:r>
            <a:endParaRPr lang="en-US" altLang="zh-TW" sz="1800" dirty="0" smtClean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/>
              <a:t>1427397522891_N01	</a:t>
            </a:r>
            <a:r>
              <a:rPr lang="zh-TW" altLang="en-US" sz="1800" dirty="0"/>
              <a:t>遊客憂水情 石門水庫「看雨」 </a:t>
            </a:r>
            <a:endParaRPr lang="en-US" altLang="zh-TW" sz="1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7879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Output examples </a:t>
            </a:r>
            <a:r>
              <a:rPr lang="en-US" altLang="zh-TW" dirty="0" smtClean="0"/>
              <a:t>1/2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045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000" dirty="0"/>
              <a:t>query: 1427830978849_N01 </a:t>
            </a:r>
            <a:r>
              <a:rPr lang="zh-TW" altLang="en-US" sz="1000" dirty="0"/>
              <a:t>聯合新聞網 要聞 柯文哲表態 國台辦讚賞 </a:t>
            </a:r>
            <a:r>
              <a:rPr lang="en-US" altLang="zh-TW" sz="1000" dirty="0"/>
              <a:t>[</a:t>
            </a:r>
            <a:r>
              <a:rPr lang="zh-TW" altLang="en-US" sz="1000" dirty="0"/>
              <a:t>范麗青</a:t>
            </a:r>
            <a:r>
              <a:rPr lang="en-US" altLang="zh-TW" sz="1000" dirty="0"/>
              <a:t>, 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柯文哲</a:t>
            </a:r>
            <a:r>
              <a:rPr lang="en-US" altLang="zh-TW" sz="1000" dirty="0"/>
              <a:t>, </a:t>
            </a:r>
            <a:r>
              <a:rPr lang="zh-TW" altLang="en-US" sz="1000" dirty="0"/>
              <a:t>觀點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similar results</a:t>
            </a:r>
          </a:p>
          <a:p>
            <a:pPr marL="0" indent="0">
              <a:buNone/>
            </a:pPr>
            <a:r>
              <a:rPr lang="en-US" altLang="zh-TW" sz="1000" dirty="0"/>
              <a:t>    - 1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1427830978849_N01 </a:t>
            </a:r>
            <a:r>
              <a:rPr lang="zh-TW" altLang="en-US" sz="1000" dirty="0"/>
              <a:t>聯合新聞網 要聞 柯文哲表態 國台辦讚賞 </a:t>
            </a:r>
            <a:r>
              <a:rPr lang="en-US" altLang="zh-TW" sz="1000" dirty="0"/>
              <a:t>0.819943 [</a:t>
            </a:r>
            <a:r>
              <a:rPr lang="zh-TW" altLang="en-US" sz="1000" dirty="0"/>
              <a:t>范麗青</a:t>
            </a:r>
            <a:r>
              <a:rPr lang="en-US" altLang="zh-TW" sz="1000" dirty="0"/>
              <a:t>, 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柯文哲</a:t>
            </a:r>
            <a:r>
              <a:rPr lang="en-US" altLang="zh-TW" sz="1000" dirty="0"/>
              <a:t>, </a:t>
            </a:r>
            <a:r>
              <a:rPr lang="zh-TW" altLang="en-US" sz="1000" dirty="0"/>
              <a:t>觀點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- 2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1427792953767_N01 </a:t>
            </a:r>
            <a:r>
              <a:rPr lang="zh-TW" altLang="en-US" sz="1000" dirty="0"/>
              <a:t>聯合新聞網 最新報導</a:t>
            </a:r>
            <a:r>
              <a:rPr lang="en-US" altLang="zh-TW" sz="1000" dirty="0"/>
              <a:t>(</a:t>
            </a:r>
            <a:r>
              <a:rPr lang="zh-TW" altLang="en-US" sz="1000" dirty="0"/>
              <a:t>熱門推薦</a:t>
            </a:r>
            <a:r>
              <a:rPr lang="en-US" altLang="zh-TW" sz="1000" dirty="0"/>
              <a:t>) </a:t>
            </a:r>
            <a:r>
              <a:rPr lang="zh-TW" altLang="en-US" sz="1000" dirty="0"/>
              <a:t>范麗青：大陸讚賞柯的表態 </a:t>
            </a:r>
            <a:r>
              <a:rPr lang="en-US" altLang="zh-TW" sz="1000" dirty="0"/>
              <a:t>0.7089634 [</a:t>
            </a:r>
            <a:r>
              <a:rPr lang="zh-TW" altLang="en-US" sz="1000" dirty="0"/>
              <a:t>范麗青</a:t>
            </a:r>
            <a:r>
              <a:rPr lang="en-US" altLang="zh-TW" sz="1000" dirty="0"/>
              <a:t>, 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柯文哲</a:t>
            </a:r>
            <a:r>
              <a:rPr lang="en-US" altLang="zh-TW" sz="1000" dirty="0"/>
              <a:t>, </a:t>
            </a:r>
            <a:r>
              <a:rPr lang="zh-TW" altLang="en-US" sz="1000" dirty="0"/>
              <a:t>九二共識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- 3 </a:t>
            </a:r>
            <a:r>
              <a:rPr lang="zh-TW" altLang="en-US" sz="1000" dirty="0"/>
              <a:t>兩岸 </a:t>
            </a:r>
            <a:r>
              <a:rPr lang="en-US" altLang="zh-TW" sz="1000" dirty="0"/>
              <a:t>1427794931149_N01 </a:t>
            </a:r>
            <a:r>
              <a:rPr lang="zh-TW" altLang="en-US" sz="1000" dirty="0"/>
              <a:t>中央社 兩岸新聞 柯文哲一五觀點 大陸國台辦：讚賞 </a:t>
            </a:r>
            <a:r>
              <a:rPr lang="en-US" altLang="zh-TW" sz="1000" dirty="0"/>
              <a:t>0.69636005 [</a:t>
            </a:r>
            <a:r>
              <a:rPr lang="zh-TW" altLang="en-US" sz="1000" dirty="0"/>
              <a:t>范麗青</a:t>
            </a:r>
            <a:r>
              <a:rPr lang="en-US" altLang="zh-TW" sz="1000" dirty="0"/>
              <a:t>, 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柯文哲</a:t>
            </a:r>
            <a:r>
              <a:rPr lang="en-US" altLang="zh-TW" sz="1000" dirty="0"/>
              <a:t>, </a:t>
            </a:r>
            <a:r>
              <a:rPr lang="zh-TW" altLang="en-US" sz="1000" dirty="0"/>
              <a:t>觀點</a:t>
            </a:r>
            <a:r>
              <a:rPr lang="en-US" altLang="zh-TW" sz="1000" dirty="0"/>
              <a:t>, </a:t>
            </a:r>
            <a:r>
              <a:rPr lang="zh-TW" altLang="en-US" sz="1000" dirty="0"/>
              <a:t>國內</a:t>
            </a:r>
            <a:r>
              <a:rPr lang="en-US" altLang="zh-TW" sz="1000" dirty="0"/>
              <a:t>, </a:t>
            </a:r>
            <a:r>
              <a:rPr lang="zh-TW" altLang="en-US" sz="1000" dirty="0"/>
              <a:t>九二共識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- 4 </a:t>
            </a:r>
            <a:r>
              <a:rPr lang="zh-TW" altLang="en-US" sz="1000" dirty="0"/>
              <a:t>財經 </a:t>
            </a:r>
            <a:r>
              <a:rPr lang="en-US" altLang="zh-TW" sz="1000" dirty="0"/>
              <a:t>1427845109822_N01 </a:t>
            </a:r>
            <a:r>
              <a:rPr lang="zh-TW" altLang="en-US" sz="1000" dirty="0"/>
              <a:t>中時電子報 財經焦點 國台辦肯定 雙城論壇續辦 </a:t>
            </a:r>
            <a:r>
              <a:rPr lang="en-US" altLang="zh-TW" sz="1000" dirty="0"/>
              <a:t>0.6276852 [</a:t>
            </a:r>
            <a:r>
              <a:rPr lang="zh-TW" altLang="en-US" sz="1000" dirty="0"/>
              <a:t>民進黨</a:t>
            </a:r>
            <a:r>
              <a:rPr lang="en-US" altLang="zh-TW" sz="1000" dirty="0"/>
              <a:t>, </a:t>
            </a:r>
            <a:r>
              <a:rPr lang="zh-TW" altLang="en-US" sz="1000" dirty="0"/>
              <a:t>范麗青</a:t>
            </a:r>
            <a:r>
              <a:rPr lang="en-US" altLang="zh-TW" sz="1000" dirty="0"/>
              <a:t>, 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柯文哲</a:t>
            </a:r>
            <a:r>
              <a:rPr lang="en-US" altLang="zh-TW" sz="1000" dirty="0"/>
              <a:t>, </a:t>
            </a:r>
            <a:r>
              <a:rPr lang="zh-TW" altLang="en-US" sz="1000" dirty="0"/>
              <a:t>觀點</a:t>
            </a:r>
            <a:r>
              <a:rPr lang="en-US" altLang="zh-TW" sz="1000" dirty="0"/>
              <a:t>, </a:t>
            </a:r>
            <a:r>
              <a:rPr lang="zh-TW" altLang="en-US" sz="1000" dirty="0"/>
              <a:t>市府</a:t>
            </a:r>
            <a:r>
              <a:rPr lang="en-US" altLang="zh-TW" sz="1000" dirty="0"/>
              <a:t>, </a:t>
            </a:r>
            <a:r>
              <a:rPr lang="zh-TW" altLang="en-US" sz="1000" dirty="0"/>
              <a:t>九二共識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- 5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1427833714979_N01 </a:t>
            </a:r>
            <a:r>
              <a:rPr lang="zh-TW" altLang="en-US" sz="1000" dirty="0"/>
              <a:t>中時電子報 焦點要聞 國台辦肯定 雙城論壇續辦 </a:t>
            </a:r>
            <a:r>
              <a:rPr lang="en-US" altLang="zh-TW" sz="1000" dirty="0"/>
              <a:t>0.6276852 [</a:t>
            </a:r>
            <a:r>
              <a:rPr lang="zh-TW" altLang="en-US" sz="1000" dirty="0"/>
              <a:t>民進黨</a:t>
            </a:r>
            <a:r>
              <a:rPr lang="en-US" altLang="zh-TW" sz="1000" dirty="0"/>
              <a:t>, </a:t>
            </a:r>
            <a:r>
              <a:rPr lang="zh-TW" altLang="en-US" sz="1000" dirty="0"/>
              <a:t>范麗青</a:t>
            </a:r>
            <a:r>
              <a:rPr lang="en-US" altLang="zh-TW" sz="1000" dirty="0"/>
              <a:t>, 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柯文哲</a:t>
            </a:r>
            <a:r>
              <a:rPr lang="en-US" altLang="zh-TW" sz="1000" dirty="0"/>
              <a:t>, </a:t>
            </a:r>
            <a:r>
              <a:rPr lang="zh-TW" altLang="en-US" sz="1000" dirty="0"/>
              <a:t>觀點</a:t>
            </a:r>
            <a:r>
              <a:rPr lang="en-US" altLang="zh-TW" sz="1000" dirty="0"/>
              <a:t>, </a:t>
            </a:r>
            <a:r>
              <a:rPr lang="zh-TW" altLang="en-US" sz="1000" dirty="0"/>
              <a:t>市府</a:t>
            </a:r>
            <a:r>
              <a:rPr lang="en-US" altLang="zh-TW" sz="1000" dirty="0"/>
              <a:t>, </a:t>
            </a:r>
            <a:r>
              <a:rPr lang="zh-TW" altLang="en-US" sz="1000" dirty="0"/>
              <a:t>九二共識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- 6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1427613209694_N01 </a:t>
            </a:r>
            <a:r>
              <a:rPr lang="zh-TW" altLang="en-US" sz="1000" dirty="0"/>
              <a:t>聯合新聞網 最新報導</a:t>
            </a:r>
            <a:r>
              <a:rPr lang="en-US" altLang="zh-TW" sz="1000" dirty="0"/>
              <a:t>(</a:t>
            </a:r>
            <a:r>
              <a:rPr lang="zh-TW" altLang="en-US" sz="1000" dirty="0"/>
              <a:t>熱門推薦</a:t>
            </a:r>
            <a:r>
              <a:rPr lang="en-US" altLang="zh-TW" sz="1000" dirty="0"/>
              <a:t>) </a:t>
            </a:r>
            <a:r>
              <a:rPr lang="zh-TW" altLang="en-US" sz="1000" dirty="0"/>
              <a:t>柯文哲首長領航營 柯語錄當教材 </a:t>
            </a:r>
            <a:r>
              <a:rPr lang="en-US" altLang="zh-TW" sz="1000" dirty="0"/>
              <a:t>0.5525696 [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柯文哲</a:t>
            </a:r>
            <a:r>
              <a:rPr lang="en-US" altLang="zh-TW" sz="1000" dirty="0"/>
              <a:t>, </a:t>
            </a:r>
            <a:r>
              <a:rPr lang="zh-TW" altLang="en-US" sz="1000" dirty="0"/>
              <a:t>課程</a:t>
            </a:r>
            <a:r>
              <a:rPr lang="en-US" altLang="zh-TW" sz="1000" dirty="0"/>
              <a:t>, </a:t>
            </a:r>
            <a:r>
              <a:rPr lang="zh-TW" altLang="en-US" sz="1000" dirty="0"/>
              <a:t>新加坡</a:t>
            </a:r>
            <a:r>
              <a:rPr lang="en-US" altLang="zh-TW" sz="1000" dirty="0"/>
              <a:t>, </a:t>
            </a:r>
            <a:r>
              <a:rPr lang="zh-TW" altLang="en-US" sz="1000" dirty="0"/>
              <a:t>童子賢</a:t>
            </a:r>
            <a:r>
              <a:rPr lang="en-US" altLang="zh-TW" sz="1000" dirty="0"/>
              <a:t>, </a:t>
            </a:r>
            <a:r>
              <a:rPr lang="zh-TW" altLang="en-US" sz="1000" dirty="0"/>
              <a:t>市府</a:t>
            </a:r>
            <a:r>
              <a:rPr lang="en-US" altLang="zh-TW" sz="1000" dirty="0"/>
              <a:t>, </a:t>
            </a:r>
            <a:r>
              <a:rPr lang="zh-TW" altLang="en-US" sz="1000" dirty="0"/>
              <a:t>醫院</a:t>
            </a:r>
            <a:r>
              <a:rPr lang="en-US" altLang="zh-TW" sz="1000" dirty="0"/>
              <a:t>, </a:t>
            </a:r>
            <a:endParaRPr lang="en-US" altLang="zh-TW" sz="1000" dirty="0" smtClean="0"/>
          </a:p>
          <a:p>
            <a:pPr marL="0" indent="0">
              <a:buNone/>
            </a:pPr>
            <a:r>
              <a:rPr lang="zh-TW" altLang="en-US" sz="1000" dirty="0" smtClean="0"/>
              <a:t>醫療</a:t>
            </a:r>
            <a:r>
              <a:rPr lang="en-US" altLang="zh-TW" sz="1000" dirty="0"/>
              <a:t>, </a:t>
            </a:r>
            <a:r>
              <a:rPr lang="zh-TW" altLang="en-US" sz="1000" dirty="0"/>
              <a:t>台大醫院</a:t>
            </a:r>
            <a:r>
              <a:rPr lang="en-US" altLang="zh-TW" sz="1000" dirty="0"/>
              <a:t>, </a:t>
            </a:r>
            <a:r>
              <a:rPr lang="zh-TW" altLang="en-US" sz="1000" dirty="0"/>
              <a:t>學生</a:t>
            </a:r>
            <a:r>
              <a:rPr lang="en-US" altLang="zh-TW" sz="1000" dirty="0"/>
              <a:t>, </a:t>
            </a:r>
            <a:r>
              <a:rPr lang="zh-TW" altLang="en-US" sz="1000" dirty="0"/>
              <a:t>公司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- 7 </a:t>
            </a:r>
            <a:r>
              <a:rPr lang="zh-TW" altLang="en-US" sz="1000" dirty="0"/>
              <a:t>兩岸 </a:t>
            </a:r>
            <a:r>
              <a:rPr lang="en-US" altLang="zh-TW" sz="1000" dirty="0"/>
              <a:t>1427261374718_N01 </a:t>
            </a:r>
            <a:r>
              <a:rPr lang="zh-TW" altLang="en-US" sz="1000" dirty="0"/>
              <a:t>中央社 兩岸新聞 大陸國台辦：福建自貿區便利兩岸經貿 </a:t>
            </a:r>
            <a:r>
              <a:rPr lang="en-US" altLang="zh-TW" sz="1000" dirty="0"/>
              <a:t>0.5443782 [</a:t>
            </a:r>
            <a:r>
              <a:rPr lang="zh-TW" altLang="en-US" sz="1000" dirty="0"/>
              <a:t>地區</a:t>
            </a:r>
            <a:r>
              <a:rPr lang="en-US" altLang="zh-TW" sz="1000" dirty="0"/>
              <a:t>, </a:t>
            </a:r>
            <a:r>
              <a:rPr lang="zh-TW" altLang="en-US" sz="1000" dirty="0"/>
              <a:t>范麗青</a:t>
            </a:r>
            <a:r>
              <a:rPr lang="en-US" altLang="zh-TW" sz="1000" dirty="0"/>
              <a:t>, </a:t>
            </a:r>
            <a:r>
              <a:rPr lang="zh-TW" altLang="en-US" sz="1000" dirty="0"/>
              <a:t>台商</a:t>
            </a:r>
            <a:r>
              <a:rPr lang="en-US" altLang="zh-TW" sz="1000" dirty="0"/>
              <a:t>, </a:t>
            </a:r>
            <a:r>
              <a:rPr lang="zh-TW" altLang="en-US" sz="1000" dirty="0"/>
              <a:t>商品</a:t>
            </a:r>
            <a:r>
              <a:rPr lang="en-US" altLang="zh-TW" sz="1000" dirty="0"/>
              <a:t>, </a:t>
            </a:r>
            <a:r>
              <a:rPr lang="zh-TW" altLang="en-US" sz="1000" dirty="0"/>
              <a:t>創業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</a:t>
            </a:r>
            <a:r>
              <a:rPr lang="en-US" altLang="zh-TW" sz="1000" dirty="0" err="1"/>
              <a:t>knn</a:t>
            </a:r>
            <a:r>
              <a:rPr lang="en-US" altLang="zh-TW" sz="1000" dirty="0"/>
              <a:t> result : </a:t>
            </a:r>
            <a:r>
              <a:rPr lang="zh-TW" altLang="en-US" sz="1000" dirty="0"/>
              <a:t>兩岸</a:t>
            </a:r>
          </a:p>
          <a:p>
            <a:pPr marL="0" indent="0">
              <a:buNone/>
            </a:pPr>
            <a:r>
              <a:rPr lang="zh-TW" altLang="en-US" sz="1000" dirty="0"/>
              <a:t>    </a:t>
            </a:r>
            <a:r>
              <a:rPr lang="en-US" altLang="zh-TW" sz="1000" dirty="0"/>
              <a:t>summary from #1 doc</a:t>
            </a:r>
          </a:p>
          <a:p>
            <a:pPr marL="0" indent="0">
              <a:buNone/>
            </a:pPr>
            <a:r>
              <a:rPr lang="en-US" altLang="zh-TW" sz="1000" dirty="0"/>
              <a:t>    - 1 </a:t>
            </a:r>
            <a:r>
              <a:rPr lang="zh-TW" altLang="en-US" sz="1000" dirty="0"/>
              <a:t>范麗青表示，關於上海與台北兩市舉辦的「雙城論壇」事，上海市會與台北市保持溝通 </a:t>
            </a:r>
            <a:r>
              <a:rPr lang="en-US" altLang="zh-TW" sz="1000" dirty="0"/>
              <a:t>0.051282052</a:t>
            </a:r>
          </a:p>
          <a:p>
            <a:pPr marL="0" indent="0">
              <a:buNone/>
            </a:pPr>
            <a:r>
              <a:rPr lang="en-US" altLang="zh-TW" sz="1000" dirty="0"/>
              <a:t>    - 2 </a:t>
            </a:r>
            <a:r>
              <a:rPr lang="zh-TW" altLang="en-US" sz="1000" dirty="0"/>
              <a:t>大陸國台辦昨天以新聞稿回應柯文哲對兩岸關係的表態 </a:t>
            </a:r>
            <a:r>
              <a:rPr lang="en-US" altLang="zh-TW" sz="1000" dirty="0"/>
              <a:t>0.04</a:t>
            </a:r>
          </a:p>
          <a:p>
            <a:pPr marL="0" indent="0">
              <a:buNone/>
            </a:pPr>
            <a:r>
              <a:rPr lang="en-US" altLang="zh-TW" sz="1000" dirty="0"/>
              <a:t>    - 3 </a:t>
            </a:r>
            <a:r>
              <a:rPr lang="zh-TW" altLang="en-US" sz="1000" dirty="0"/>
              <a:t>大陸國台辦發言人范麗青昨天回應指出，柯文哲的表態，有利台北市與包括上海市在內的大陸城市交流合作，大陸對此表示讚賞 </a:t>
            </a:r>
            <a:r>
              <a:rPr lang="en-US" altLang="zh-TW" sz="1000" dirty="0"/>
              <a:t>0.03508772</a:t>
            </a:r>
            <a:endParaRPr lang="zh-TW" altLang="en-US" sz="1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8853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Output examples </a:t>
            </a:r>
            <a:r>
              <a:rPr lang="en-US" altLang="zh-TW" dirty="0" smtClean="0"/>
              <a:t>2/2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045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1000" dirty="0"/>
              <a:t> </a:t>
            </a:r>
            <a:r>
              <a:rPr lang="en-US" altLang="zh-TW" sz="1000" dirty="0"/>
              <a:t>query: 1427397522891_N01 </a:t>
            </a:r>
            <a:r>
              <a:rPr lang="zh-TW" altLang="en-US" sz="1000" dirty="0"/>
              <a:t>聯合新聞網 要聞 遊客憂水情 石門水庫「看雨」 </a:t>
            </a:r>
            <a:r>
              <a:rPr lang="en-US" altLang="zh-TW" sz="1000" dirty="0"/>
              <a:t>[</a:t>
            </a:r>
            <a:r>
              <a:rPr lang="zh-TW" altLang="en-US" sz="1000" dirty="0"/>
              <a:t>用水</a:t>
            </a:r>
            <a:r>
              <a:rPr lang="en-US" altLang="zh-TW" sz="1000" dirty="0"/>
              <a:t>, </a:t>
            </a:r>
            <a:r>
              <a:rPr lang="zh-TW" altLang="en-US" sz="1000" dirty="0"/>
              <a:t>節水</a:t>
            </a:r>
            <a:r>
              <a:rPr lang="en-US" altLang="zh-TW" sz="1000" dirty="0"/>
              <a:t>, </a:t>
            </a:r>
            <a:r>
              <a:rPr lang="zh-TW" altLang="en-US" sz="1000" dirty="0"/>
              <a:t>限水</a:t>
            </a:r>
            <a:r>
              <a:rPr lang="en-US" altLang="zh-TW" sz="1000" dirty="0"/>
              <a:t>, </a:t>
            </a:r>
            <a:r>
              <a:rPr lang="zh-TW" altLang="en-US" sz="1000" dirty="0"/>
              <a:t>萬噸</a:t>
            </a:r>
            <a:r>
              <a:rPr lang="en-US" altLang="zh-TW" sz="1000" dirty="0"/>
              <a:t>, </a:t>
            </a:r>
            <a:r>
              <a:rPr lang="zh-TW" altLang="en-US" sz="1000" dirty="0"/>
              <a:t>遊客</a:t>
            </a:r>
            <a:r>
              <a:rPr lang="en-US" altLang="zh-TW" sz="1000" dirty="0"/>
              <a:t>, </a:t>
            </a:r>
            <a:r>
              <a:rPr lang="zh-TW" altLang="en-US" sz="1000" dirty="0"/>
              <a:t>水庫</a:t>
            </a:r>
            <a:r>
              <a:rPr lang="en-US" altLang="zh-TW" sz="1000" dirty="0"/>
              <a:t>, </a:t>
            </a:r>
            <a:r>
              <a:rPr lang="zh-TW" altLang="en-US" sz="1000" dirty="0"/>
              <a:t>公司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similar results</a:t>
            </a:r>
          </a:p>
          <a:p>
            <a:pPr marL="0" indent="0">
              <a:buNone/>
            </a:pPr>
            <a:r>
              <a:rPr lang="en-US" altLang="zh-TW" sz="1000" dirty="0"/>
              <a:t>    - 1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1427397522891_N01 </a:t>
            </a:r>
            <a:r>
              <a:rPr lang="zh-TW" altLang="en-US" sz="1000" dirty="0"/>
              <a:t>聯合新聞網 要聞 遊客憂水情 石門水庫「看雨」 </a:t>
            </a:r>
            <a:r>
              <a:rPr lang="en-US" altLang="zh-TW" sz="1000" dirty="0"/>
              <a:t>0.8125417 [</a:t>
            </a:r>
            <a:r>
              <a:rPr lang="zh-TW" altLang="en-US" sz="1000" dirty="0"/>
              <a:t>用水</a:t>
            </a:r>
            <a:r>
              <a:rPr lang="en-US" altLang="zh-TW" sz="1000" dirty="0"/>
              <a:t>, </a:t>
            </a:r>
            <a:r>
              <a:rPr lang="zh-TW" altLang="en-US" sz="1000" dirty="0"/>
              <a:t>節水</a:t>
            </a:r>
            <a:r>
              <a:rPr lang="en-US" altLang="zh-TW" sz="1000" dirty="0"/>
              <a:t>, </a:t>
            </a:r>
            <a:r>
              <a:rPr lang="zh-TW" altLang="en-US" sz="1000" dirty="0"/>
              <a:t>限水</a:t>
            </a:r>
            <a:r>
              <a:rPr lang="en-US" altLang="zh-TW" sz="1000" dirty="0"/>
              <a:t>, </a:t>
            </a:r>
            <a:r>
              <a:rPr lang="zh-TW" altLang="en-US" sz="1000" dirty="0"/>
              <a:t>萬噸</a:t>
            </a:r>
            <a:r>
              <a:rPr lang="en-US" altLang="zh-TW" sz="1000" dirty="0"/>
              <a:t>, </a:t>
            </a:r>
            <a:r>
              <a:rPr lang="zh-TW" altLang="en-US" sz="1000" dirty="0"/>
              <a:t>遊客</a:t>
            </a:r>
            <a:r>
              <a:rPr lang="en-US" altLang="zh-TW" sz="1000" dirty="0"/>
              <a:t>, </a:t>
            </a:r>
            <a:r>
              <a:rPr lang="zh-TW" altLang="en-US" sz="1000" dirty="0"/>
              <a:t>水庫</a:t>
            </a:r>
            <a:r>
              <a:rPr lang="en-US" altLang="zh-TW" sz="1000" dirty="0"/>
              <a:t>, </a:t>
            </a:r>
            <a:r>
              <a:rPr lang="zh-TW" altLang="en-US" sz="1000" dirty="0"/>
              <a:t>公司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- 2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1427342052323_N01 </a:t>
            </a:r>
            <a:r>
              <a:rPr lang="zh-TW" altLang="en-US" sz="1000" dirty="0"/>
              <a:t>聯合新聞網 最新報導</a:t>
            </a:r>
            <a:r>
              <a:rPr lang="en-US" altLang="zh-TW" sz="1000" dirty="0"/>
              <a:t>(</a:t>
            </a:r>
            <a:r>
              <a:rPr lang="zh-TW" altLang="en-US" sz="1000" dirty="0"/>
              <a:t>熱門推薦</a:t>
            </a:r>
            <a:r>
              <a:rPr lang="en-US" altLang="zh-TW" sz="1000" dirty="0"/>
              <a:t>) </a:t>
            </a:r>
            <a:r>
              <a:rPr lang="zh-TW" altLang="en-US" sz="1000" dirty="0"/>
              <a:t>雨勢有限 石門水庫下</a:t>
            </a:r>
            <a:r>
              <a:rPr lang="en-US" altLang="zh-TW" sz="1000" dirty="0"/>
              <a:t>4</a:t>
            </a:r>
            <a:r>
              <a:rPr lang="zh-TW" altLang="en-US" sz="1000" dirty="0"/>
              <a:t>毫米雨量 </a:t>
            </a:r>
            <a:r>
              <a:rPr lang="en-US" altLang="zh-TW" sz="1000" dirty="0"/>
              <a:t>0.7377829 [</a:t>
            </a:r>
            <a:r>
              <a:rPr lang="zh-TW" altLang="en-US" sz="1000" dirty="0"/>
              <a:t>萬噸</a:t>
            </a:r>
            <a:r>
              <a:rPr lang="en-US" altLang="zh-TW" sz="1000" dirty="0"/>
              <a:t>, </a:t>
            </a:r>
            <a:r>
              <a:rPr lang="zh-TW" altLang="en-US" sz="1000" dirty="0"/>
              <a:t>遊客</a:t>
            </a:r>
            <a:r>
              <a:rPr lang="en-US" altLang="zh-TW" sz="1000" dirty="0"/>
              <a:t>, </a:t>
            </a:r>
            <a:r>
              <a:rPr lang="zh-TW" altLang="en-US" sz="1000" dirty="0"/>
              <a:t>水庫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- 3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1427427034754_N01 </a:t>
            </a:r>
            <a:r>
              <a:rPr lang="zh-TW" altLang="en-US" sz="1000" dirty="0"/>
              <a:t>聯合新聞網 最新報導</a:t>
            </a:r>
            <a:r>
              <a:rPr lang="en-US" altLang="zh-TW" sz="1000" dirty="0"/>
              <a:t>(</a:t>
            </a:r>
            <a:r>
              <a:rPr lang="zh-TW" altLang="en-US" sz="1000" dirty="0"/>
              <a:t>熱門推薦</a:t>
            </a:r>
            <a:r>
              <a:rPr lang="en-US" altLang="zh-TW" sz="1000" dirty="0"/>
              <a:t>) </a:t>
            </a:r>
            <a:r>
              <a:rPr lang="zh-TW" altLang="en-US" sz="1000" dirty="0"/>
              <a:t>雨量挹注 石門水庫蓄水率逾</a:t>
            </a:r>
            <a:r>
              <a:rPr lang="en-US" altLang="zh-TW" sz="1000" dirty="0"/>
              <a:t>22% 0.7301843 [</a:t>
            </a:r>
            <a:r>
              <a:rPr lang="zh-TW" altLang="en-US" sz="1000" dirty="0"/>
              <a:t>水利</a:t>
            </a:r>
            <a:r>
              <a:rPr lang="en-US" altLang="zh-TW" sz="1000" dirty="0"/>
              <a:t>, </a:t>
            </a:r>
            <a:r>
              <a:rPr lang="zh-TW" altLang="en-US" sz="1000" dirty="0"/>
              <a:t>水庫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- 4 </a:t>
            </a:r>
            <a:r>
              <a:rPr lang="zh-TW" altLang="en-US" sz="1000" dirty="0"/>
              <a:t>財經 </a:t>
            </a:r>
            <a:r>
              <a:rPr lang="en-US" altLang="zh-TW" sz="1000" dirty="0"/>
              <a:t>1427591309090_N01 </a:t>
            </a:r>
            <a:r>
              <a:rPr lang="zh-TW" altLang="en-US" sz="1000" dirty="0"/>
              <a:t>中央社 財經新聞 石門水庫水位續升 苦無雨後援 </a:t>
            </a:r>
            <a:r>
              <a:rPr lang="en-US" altLang="zh-TW" sz="1000" dirty="0"/>
              <a:t>0.7189173 [</a:t>
            </a:r>
            <a:r>
              <a:rPr lang="zh-TW" altLang="en-US" sz="1000" dirty="0"/>
              <a:t>再下</a:t>
            </a:r>
            <a:r>
              <a:rPr lang="en-US" altLang="zh-TW" sz="1000" dirty="0"/>
              <a:t>, </a:t>
            </a:r>
            <a:r>
              <a:rPr lang="zh-TW" altLang="en-US" sz="1000" dirty="0"/>
              <a:t>水利</a:t>
            </a:r>
            <a:r>
              <a:rPr lang="en-US" altLang="zh-TW" sz="1000" dirty="0"/>
              <a:t>, </a:t>
            </a:r>
            <a:r>
              <a:rPr lang="zh-TW" altLang="en-US" sz="1000" dirty="0"/>
              <a:t>限水</a:t>
            </a:r>
            <a:r>
              <a:rPr lang="en-US" altLang="zh-TW" sz="1000" dirty="0"/>
              <a:t>, </a:t>
            </a:r>
            <a:r>
              <a:rPr lang="zh-TW" altLang="en-US" sz="1000" dirty="0"/>
              <a:t>工作</a:t>
            </a:r>
            <a:r>
              <a:rPr lang="en-US" altLang="zh-TW" sz="1000" dirty="0"/>
              <a:t>, </a:t>
            </a:r>
            <a:r>
              <a:rPr lang="zh-TW" altLang="en-US" sz="1000" dirty="0"/>
              <a:t>林口</a:t>
            </a:r>
            <a:r>
              <a:rPr lang="en-US" altLang="zh-TW" sz="1000" dirty="0"/>
              <a:t>, </a:t>
            </a:r>
            <a:r>
              <a:rPr lang="zh-TW" altLang="en-US" sz="1000" dirty="0"/>
              <a:t>水庫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- 5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1427429538601_N01 </a:t>
            </a:r>
            <a:r>
              <a:rPr lang="zh-TW" altLang="en-US" sz="1000" dirty="0"/>
              <a:t>聯合新聞網 最新報導</a:t>
            </a:r>
            <a:r>
              <a:rPr lang="en-US" altLang="zh-TW" sz="1000" dirty="0"/>
              <a:t>(</a:t>
            </a:r>
            <a:r>
              <a:rPr lang="zh-TW" altLang="en-US" sz="1000" dirty="0"/>
              <a:t>熱門推薦</a:t>
            </a:r>
            <a:r>
              <a:rPr lang="en-US" altLang="zh-TW" sz="1000" dirty="0"/>
              <a:t>) </a:t>
            </a:r>
            <a:r>
              <a:rPr lang="zh-TW" altLang="en-US" sz="1000" dirty="0"/>
              <a:t>台南水庫進水少 水位持續探底 </a:t>
            </a:r>
            <a:r>
              <a:rPr lang="en-US" altLang="zh-TW" sz="1000" dirty="0"/>
              <a:t>0.7104606 [</a:t>
            </a:r>
            <a:r>
              <a:rPr lang="zh-TW" altLang="en-US" sz="1000" dirty="0"/>
              <a:t>用水</a:t>
            </a:r>
            <a:r>
              <a:rPr lang="en-US" altLang="zh-TW" sz="1000" dirty="0"/>
              <a:t>, </a:t>
            </a:r>
            <a:r>
              <a:rPr lang="zh-TW" altLang="en-US" sz="1000" dirty="0"/>
              <a:t>水庫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- 6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1428291049140_N01 </a:t>
            </a:r>
            <a:r>
              <a:rPr lang="zh-TW" altLang="en-US" sz="1000" dirty="0"/>
              <a:t>中時電子報 產業情報 石門水庫渴盼鋒面降喜雨 </a:t>
            </a:r>
            <a:r>
              <a:rPr lang="en-US" altLang="zh-TW" sz="1000" dirty="0"/>
              <a:t>0.6980502 [</a:t>
            </a:r>
            <a:r>
              <a:rPr lang="zh-TW" altLang="en-US" sz="1000" dirty="0"/>
              <a:t>用水</a:t>
            </a:r>
            <a:r>
              <a:rPr lang="en-US" altLang="zh-TW" sz="1000" dirty="0"/>
              <a:t>, </a:t>
            </a:r>
            <a:r>
              <a:rPr lang="zh-TW" altLang="en-US" sz="1000" dirty="0"/>
              <a:t>水利</a:t>
            </a:r>
            <a:r>
              <a:rPr lang="en-US" altLang="zh-TW" sz="1000" dirty="0"/>
              <a:t>, </a:t>
            </a:r>
            <a:r>
              <a:rPr lang="zh-TW" altLang="en-US" sz="1000" dirty="0"/>
              <a:t>限水</a:t>
            </a:r>
            <a:r>
              <a:rPr lang="en-US" altLang="zh-TW" sz="1000" dirty="0"/>
              <a:t>, </a:t>
            </a:r>
            <a:r>
              <a:rPr lang="zh-TW" altLang="en-US" sz="1000" dirty="0"/>
              <a:t>業者</a:t>
            </a:r>
            <a:r>
              <a:rPr lang="en-US" altLang="zh-TW" sz="1000" dirty="0"/>
              <a:t>, </a:t>
            </a:r>
            <a:r>
              <a:rPr lang="zh-TW" altLang="en-US" sz="1000" dirty="0"/>
              <a:t>水庫</a:t>
            </a:r>
            <a:r>
              <a:rPr lang="en-US" altLang="zh-TW" sz="1000" dirty="0"/>
              <a:t>, </a:t>
            </a:r>
            <a:r>
              <a:rPr lang="zh-TW" altLang="en-US" sz="1000" dirty="0"/>
              <a:t>漁船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- 7 </a:t>
            </a:r>
            <a:r>
              <a:rPr lang="zh-TW" altLang="en-US" sz="1000" dirty="0"/>
              <a:t>其它 </a:t>
            </a:r>
            <a:r>
              <a:rPr lang="en-US" altLang="zh-TW" sz="1000" dirty="0"/>
              <a:t>1428265178868_N01 </a:t>
            </a:r>
            <a:r>
              <a:rPr lang="zh-TW" altLang="en-US" sz="1000" dirty="0"/>
              <a:t>中時電子報 地方新聞 石門水庫渴盼鋒面降喜雨 </a:t>
            </a:r>
            <a:r>
              <a:rPr lang="en-US" altLang="zh-TW" sz="1000" dirty="0"/>
              <a:t>0.6980502 [</a:t>
            </a:r>
            <a:r>
              <a:rPr lang="zh-TW" altLang="en-US" sz="1000" dirty="0"/>
              <a:t>用水</a:t>
            </a:r>
            <a:r>
              <a:rPr lang="en-US" altLang="zh-TW" sz="1000" dirty="0"/>
              <a:t>, </a:t>
            </a:r>
            <a:r>
              <a:rPr lang="zh-TW" altLang="en-US" sz="1000" dirty="0"/>
              <a:t>水利</a:t>
            </a:r>
            <a:r>
              <a:rPr lang="en-US" altLang="zh-TW" sz="1000" dirty="0"/>
              <a:t>, </a:t>
            </a:r>
            <a:r>
              <a:rPr lang="zh-TW" altLang="en-US" sz="1000" dirty="0"/>
              <a:t>限水</a:t>
            </a:r>
            <a:r>
              <a:rPr lang="en-US" altLang="zh-TW" sz="1000" dirty="0"/>
              <a:t>, </a:t>
            </a:r>
            <a:r>
              <a:rPr lang="zh-TW" altLang="en-US" sz="1000" dirty="0"/>
              <a:t>業者</a:t>
            </a:r>
            <a:r>
              <a:rPr lang="en-US" altLang="zh-TW" sz="1000" dirty="0"/>
              <a:t>, </a:t>
            </a:r>
            <a:r>
              <a:rPr lang="zh-TW" altLang="en-US" sz="1000" dirty="0"/>
              <a:t>水庫</a:t>
            </a:r>
            <a:r>
              <a:rPr lang="en-US" altLang="zh-TW" sz="1000" dirty="0"/>
              <a:t>, </a:t>
            </a:r>
            <a:r>
              <a:rPr lang="zh-TW" altLang="en-US" sz="1000" dirty="0"/>
              <a:t>漁船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</a:t>
            </a:r>
            <a:r>
              <a:rPr lang="en-US" altLang="zh-TW" sz="1000" dirty="0" err="1"/>
              <a:t>knn</a:t>
            </a:r>
            <a:r>
              <a:rPr lang="en-US" altLang="zh-TW" sz="1000" dirty="0"/>
              <a:t> result : </a:t>
            </a:r>
            <a:r>
              <a:rPr lang="zh-TW" altLang="en-US" sz="1000" dirty="0"/>
              <a:t>財經</a:t>
            </a:r>
          </a:p>
          <a:p>
            <a:pPr marL="0" indent="0">
              <a:buNone/>
            </a:pPr>
            <a:r>
              <a:rPr lang="zh-TW" altLang="en-US" sz="1000" dirty="0"/>
              <a:t>    </a:t>
            </a:r>
            <a:r>
              <a:rPr lang="en-US" altLang="zh-TW" sz="1000" dirty="0"/>
              <a:t>summary from #1 doc</a:t>
            </a:r>
          </a:p>
          <a:p>
            <a:pPr marL="0" indent="0">
              <a:buNone/>
            </a:pPr>
            <a:r>
              <a:rPr lang="en-US" altLang="zh-TW" sz="1000" dirty="0"/>
              <a:t>    - 1 </a:t>
            </a:r>
            <a:r>
              <a:rPr lang="zh-TW" altLang="en-US" sz="1000" dirty="0"/>
              <a:t>昨天不少遊客冒雨到石門水庫遊憩，其中林姓遊客說，到了石門水庫，才知道水情真的嚴重，回家會勸家人做好節水準備 </a:t>
            </a:r>
            <a:r>
              <a:rPr lang="en-US" altLang="zh-TW" sz="1000" dirty="0"/>
              <a:t>0.09259259</a:t>
            </a:r>
          </a:p>
          <a:p>
            <a:pPr marL="0" indent="0">
              <a:buNone/>
            </a:pPr>
            <a:r>
              <a:rPr lang="en-US" altLang="zh-TW" sz="1000" dirty="0"/>
              <a:t>    - 2 </a:t>
            </a:r>
            <a:r>
              <a:rPr lang="zh-TW" altLang="en-US" sz="1000" dirty="0"/>
              <a:t>水公司說，水情依舊嚴峻，仍會照計畫實施第三階段限水，請民眾節水外也做好儲水準備 </a:t>
            </a:r>
            <a:r>
              <a:rPr lang="en-US" altLang="zh-TW" sz="1000" dirty="0"/>
              <a:t>0.075</a:t>
            </a:r>
          </a:p>
          <a:p>
            <a:pPr marL="0" indent="0">
              <a:buNone/>
            </a:pPr>
            <a:r>
              <a:rPr lang="en-US" altLang="zh-TW" sz="1000" dirty="0"/>
              <a:t>    - 3 </a:t>
            </a:r>
            <a:r>
              <a:rPr lang="zh-TW" altLang="en-US" sz="1000" dirty="0"/>
              <a:t>受到華南雲帶影響，連續三天降雨量，帶給石門水庫集水區累積雨量</a:t>
            </a:r>
            <a:r>
              <a:rPr lang="en-US" altLang="zh-TW" sz="1000" dirty="0"/>
              <a:t>66.3</a:t>
            </a:r>
            <a:r>
              <a:rPr lang="zh-TW" altLang="en-US" sz="1000" dirty="0"/>
              <a:t>毫米，估計帶來</a:t>
            </a:r>
            <a:r>
              <a:rPr lang="en-US" altLang="zh-TW" sz="1000" dirty="0"/>
              <a:t>1023</a:t>
            </a:r>
            <a:r>
              <a:rPr lang="zh-TW" altLang="en-US" sz="1000" dirty="0"/>
              <a:t>萬噸水量，可讓石門水庫多供應</a:t>
            </a:r>
            <a:r>
              <a:rPr lang="en-US" altLang="zh-TW" sz="1000" dirty="0"/>
              <a:t>8</a:t>
            </a:r>
            <a:r>
              <a:rPr lang="zh-TW" altLang="en-US" sz="1000" dirty="0"/>
              <a:t>天用水 </a:t>
            </a:r>
            <a:r>
              <a:rPr lang="en-US" altLang="zh-TW" sz="1000" dirty="0"/>
              <a:t>0.0625</a:t>
            </a:r>
            <a:endParaRPr lang="zh-TW" altLang="en-US" sz="1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656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Summarization (1)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Abstraction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use  natural language generation technology to paraphrasing sections of the source document.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Extraction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copy the important information to the summary (ex. key clauses, sentences or paragraphs)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9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4723</TotalTime>
  <Words>981</Words>
  <Application>Microsoft Office PowerPoint</Application>
  <PresentationFormat>如螢幕大小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Arial Unicode MS</vt:lpstr>
      <vt:lpstr>Lucida Sans</vt:lpstr>
      <vt:lpstr>ＭＳ Ｐゴシック</vt:lpstr>
      <vt:lpstr>微軟正黑體</vt:lpstr>
      <vt:lpstr>Calibri</vt:lpstr>
      <vt:lpstr>Times New Roman</vt:lpstr>
      <vt:lpstr>2_Office Theme</vt:lpstr>
      <vt:lpstr>Homework 2 : VSM and Summary</vt:lpstr>
      <vt:lpstr>Requirements</vt:lpstr>
      <vt:lpstr>Detailed requirements (1)</vt:lpstr>
      <vt:lpstr>Detailed requirements (2)</vt:lpstr>
      <vt:lpstr>Additional Requirements</vt:lpstr>
      <vt:lpstr>Query examples</vt:lpstr>
      <vt:lpstr>Output examples 1/2</vt:lpstr>
      <vt:lpstr>Output examples 2/2</vt:lpstr>
      <vt:lpstr>Summarization (1)</vt:lpstr>
      <vt:lpstr>Summarization (2)</vt:lpstr>
      <vt:lpstr>Summarization (3)</vt:lpstr>
      <vt:lpstr>Deliverables (1)</vt:lpstr>
      <vt:lpstr>Deliverables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</dc:creator>
  <cp:lastModifiedBy>Willie Yang (楊立偉)</cp:lastModifiedBy>
  <cp:revision>1329</cp:revision>
  <cp:lastPrinted>2009-09-22T15:48:09Z</cp:lastPrinted>
  <dcterms:created xsi:type="dcterms:W3CDTF">2009-09-21T23:46:17Z</dcterms:created>
  <dcterms:modified xsi:type="dcterms:W3CDTF">2015-05-07T05:59:59Z</dcterms:modified>
</cp:coreProperties>
</file>