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5" r:id="rId2"/>
  </p:sldMasterIdLst>
  <p:notesMasterIdLst>
    <p:notesMasterId r:id="rId64"/>
  </p:notesMasterIdLst>
  <p:handoutMasterIdLst>
    <p:handoutMasterId r:id="rId65"/>
  </p:handoutMasterIdLst>
  <p:sldIdLst>
    <p:sldId id="1135" r:id="rId3"/>
    <p:sldId id="1618" r:id="rId4"/>
    <p:sldId id="1778" r:id="rId5"/>
    <p:sldId id="1779" r:id="rId6"/>
    <p:sldId id="1780" r:id="rId7"/>
    <p:sldId id="1781" r:id="rId8"/>
    <p:sldId id="1782" r:id="rId9"/>
    <p:sldId id="1783" r:id="rId10"/>
    <p:sldId id="1784" r:id="rId11"/>
    <p:sldId id="1785" r:id="rId12"/>
    <p:sldId id="1786" r:id="rId13"/>
    <p:sldId id="1787" r:id="rId14"/>
    <p:sldId id="1788" r:id="rId15"/>
    <p:sldId id="1789" r:id="rId16"/>
    <p:sldId id="1790" r:id="rId17"/>
    <p:sldId id="1791" r:id="rId18"/>
    <p:sldId id="1695" r:id="rId19"/>
    <p:sldId id="1714" r:id="rId20"/>
    <p:sldId id="1715" r:id="rId21"/>
    <p:sldId id="1736" r:id="rId22"/>
    <p:sldId id="1792" r:id="rId23"/>
    <p:sldId id="1793" r:id="rId24"/>
    <p:sldId id="1737" r:id="rId25"/>
    <p:sldId id="1717" r:id="rId26"/>
    <p:sldId id="1654" r:id="rId27"/>
    <p:sldId id="1718" r:id="rId28"/>
    <p:sldId id="1719" r:id="rId29"/>
    <p:sldId id="1794" r:id="rId30"/>
    <p:sldId id="1720" r:id="rId31"/>
    <p:sldId id="1658" r:id="rId32"/>
    <p:sldId id="1659" r:id="rId33"/>
    <p:sldId id="1725" r:id="rId34"/>
    <p:sldId id="1738" r:id="rId35"/>
    <p:sldId id="1739" r:id="rId36"/>
    <p:sldId id="1740" r:id="rId37"/>
    <p:sldId id="1660" r:id="rId38"/>
    <p:sldId id="1662" r:id="rId39"/>
    <p:sldId id="1663" r:id="rId40"/>
    <p:sldId id="1732" r:id="rId41"/>
    <p:sldId id="1795" r:id="rId42"/>
    <p:sldId id="1796" r:id="rId43"/>
    <p:sldId id="1797" r:id="rId44"/>
    <p:sldId id="1798" r:id="rId45"/>
    <p:sldId id="1799" r:id="rId46"/>
    <p:sldId id="1696" r:id="rId47"/>
    <p:sldId id="1621" r:id="rId48"/>
    <p:sldId id="1622" r:id="rId49"/>
    <p:sldId id="1623" r:id="rId50"/>
    <p:sldId id="1743" r:id="rId51"/>
    <p:sldId id="1745" r:id="rId52"/>
    <p:sldId id="1757" r:id="rId53"/>
    <p:sldId id="1758" r:id="rId54"/>
    <p:sldId id="1629" r:id="rId55"/>
    <p:sldId id="1759" r:id="rId56"/>
    <p:sldId id="1760" r:id="rId57"/>
    <p:sldId id="1633" r:id="rId58"/>
    <p:sldId id="1634" r:id="rId59"/>
    <p:sldId id="1636" r:id="rId60"/>
    <p:sldId id="1640" r:id="rId61"/>
    <p:sldId id="1642" r:id="rId62"/>
    <p:sldId id="1777" r:id="rId63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San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DD3E9"/>
    <a:srgbClr val="2A7041"/>
    <a:srgbClr val="E6F2ED"/>
    <a:srgbClr val="DBEDE6"/>
    <a:srgbClr val="D7F1E6"/>
    <a:srgbClr val="D4F0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75" autoAdjust="0"/>
    <p:restoredTop sz="89418" autoAdjust="0"/>
  </p:normalViewPr>
  <p:slideViewPr>
    <p:cSldViewPr>
      <p:cViewPr varScale="1">
        <p:scale>
          <a:sx n="65" d="100"/>
          <a:sy n="65" d="100"/>
        </p:scale>
        <p:origin x="154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7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FAC8717C-415A-44F2-932B-9470F257B40D}" type="datetimeFigureOut">
              <a:rPr lang="de-DE"/>
              <a:pPr>
                <a:defRPr/>
              </a:pPr>
              <a:t>25.04.2014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436286E6-33A4-43B5-AF89-26A9B7F26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506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28877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794250" cy="35941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74725" y="4560888"/>
            <a:ext cx="5359400" cy="431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4963" y="9120188"/>
            <a:ext cx="316388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400" tIns="47520" rIns="95400" bIns="475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55445CD-BE69-4A95-B1A9-CC7D8B1B0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09820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3657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46262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435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1669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19029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39337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58778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19645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27760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5221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29598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2053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088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37894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641F21-9862-479E-8FAB-EF56E60CD229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08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08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158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E99DF2-1E05-40C4-8E47-F03079C2CF3C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18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18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76992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0DF754-31B6-477F-B768-8907AFEA38FF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20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20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97120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281BDC3-5E57-442C-B708-8C8262650CEC}" type="slidenum">
              <a:rPr lang="en-US" smtClean="0">
                <a:ea typeface="ＭＳ Ｐゴシック" charset="-128"/>
              </a:rPr>
              <a:pPr/>
              <a:t>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43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43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11301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CB63E-CF2A-4465-955B-550633DD8400}" type="slidenum">
              <a:rPr lang="en-US" smtClean="0">
                <a:ea typeface="ＭＳ Ｐゴシック" charset="-128"/>
              </a:rPr>
              <a:pPr/>
              <a:t>53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52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52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42875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CB63E-CF2A-4465-955B-550633DD8400}" type="slidenum">
              <a:rPr lang="en-US" smtClean="0">
                <a:ea typeface="ＭＳ Ｐゴシック" charset="-128"/>
              </a:rPr>
              <a:pPr/>
              <a:t>54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352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352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11875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9DE09A-7D0E-4204-BB94-7A4C32A623AF}" type="slidenum">
              <a:rPr lang="en-US" smtClean="0">
                <a:ea typeface="ＭＳ Ｐゴシック" charset="-128"/>
              </a:rPr>
              <a:pPr/>
              <a:t>56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33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33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6140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76773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50D123-C0A8-48EC-A0A4-1B21F685F7C1}" type="slidenum">
              <a:rPr lang="en-US" smtClean="0">
                <a:ea typeface="ＭＳ Ｐゴシック" charset="-128"/>
              </a:rPr>
              <a:pPr/>
              <a:t>57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37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37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499553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793612-416D-428B-A16A-4ACC36DE96A6}" type="slidenum">
              <a:rPr lang="en-US" smtClean="0">
                <a:ea typeface="ＭＳ Ｐゴシック" charset="-128"/>
              </a:rPr>
              <a:pPr/>
              <a:t>58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45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45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18388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FDBAB0-A75B-4E8B-BBDC-BF67E283B31F}" type="slidenum">
              <a:rPr lang="en-US" smtClean="0">
                <a:ea typeface="ＭＳ Ｐゴシック" charset="-128"/>
              </a:rPr>
              <a:pPr/>
              <a:t>59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49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7425" cy="3597275"/>
          </a:xfrm>
          <a:solidFill>
            <a:srgbClr val="FFFFFF"/>
          </a:solidFill>
          <a:ln/>
        </p:spPr>
      </p:sp>
      <p:sp>
        <p:nvSpPr>
          <p:cNvPr id="549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56043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1251B6-96E2-43FB-9A00-D31F922AE1BA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564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564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8223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205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57089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06922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444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8099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0988" cy="4316412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2679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EA03CEFB-7904-460E-A82E-142997E7EE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F026-3DE8-485B-95F4-A2569C1C7F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B269-7744-403B-82AB-2482D14EEA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3432-FA9D-47D9-B306-61F8B04CD9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A203B-FED5-4448-9CBE-732AAACC93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64F9-2922-4189-8070-FAE9A47E2D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1524-69BB-45B4-A100-112C0DE37A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53954-4A58-47C0-8743-7E9C021E4B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C9F4-A4C0-41D3-9430-7538DE0434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B39B5-52E1-48FD-9CE9-5BA7AC117F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7F652-F591-459F-8595-B1C54B675A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CD07-AE35-4FF1-B379-A7B53B1D81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ea typeface="+mn-ea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FB7D08-67DA-430D-B31F-1498AA061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 baseline="0">
          <a:solidFill>
            <a:srgbClr val="000000"/>
          </a:solidFill>
          <a:latin typeface="+mn-lt"/>
          <a:ea typeface="微軟正黑體" pitchFamily="34" charset="-120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 baseline="0">
          <a:solidFill>
            <a:srgbClr val="000000"/>
          </a:solidFill>
          <a:latin typeface="+mn-lt"/>
          <a:ea typeface="微軟正黑體" pitchFamily="34" charset="-120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 baseline="0">
          <a:solidFill>
            <a:srgbClr val="000000"/>
          </a:solidFill>
          <a:latin typeface="+mn-lt"/>
          <a:ea typeface="微軟正黑體" pitchFamily="34" charset="-12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 baseline="0">
          <a:solidFill>
            <a:srgbClr val="000000"/>
          </a:solidFill>
          <a:latin typeface="+mn-lt"/>
          <a:ea typeface="微軟正黑體" pitchFamily="34" charset="-12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 baseline="0">
          <a:solidFill>
            <a:srgbClr val="000000"/>
          </a:solidFill>
          <a:latin typeface="+mn-lt"/>
          <a:ea typeface="微軟正黑體" pitchFamily="34" charset="-12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78FA83-E809-4CB8-83CC-D430F26F7D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>
              <a:solidFill>
                <a:srgbClr val="A50021"/>
              </a:solidFill>
              <a:latin typeface="Tahoma" pitchFamily="34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Lecture 7 : Web Search &amp; Mining (2)</a:t>
            </a:r>
            <a:endParaRPr lang="zh-TW" altLang="en-US" dirty="0" smtClean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楊立偉教授</a:t>
            </a: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台灣科大資管系</a:t>
            </a:r>
          </a:p>
          <a:p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wyang@ntu.edu.tw</a:t>
            </a: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本投影片修改自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Introduction to Information Retrieval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一書之投影片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Ch</a:t>
            </a:r>
            <a:r>
              <a:rPr lang="en-US" altLang="zh-TW" sz="1600" smtClean="0">
                <a:latin typeface="微軟正黑體" pitchFamily="34" charset="-120"/>
                <a:ea typeface="微軟正黑體" pitchFamily="34" charset="-120"/>
              </a:rPr>
              <a:t> 20 &amp; 21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4197FBB-C416-4B51-9ADA-F9A87D712B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to affect the left ranked (no paid) 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19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7000924" cy="51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66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F3033FA-9C24-4364-8E49-D11F80F2F11E}" type="slidenum">
              <a:rPr lang="zh-TW" altLang="en-US" smtClean="0">
                <a:ea typeface="微軟正黑體" pitchFamily="34" charset="-120"/>
              </a:rPr>
              <a:pPr/>
              <a:t>11</a:t>
            </a:fld>
            <a:endParaRPr lang="en-US" altLang="zh-TW" smtClean="0">
              <a:ea typeface="微軟正黑體" pitchFamily="34" charset="-12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+mn-lt"/>
                <a:ea typeface="微軟正黑體" pitchFamily="34" charset="-120"/>
              </a:rPr>
              <a:t>Search Engine Optimization (SEO)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214" y="1556792"/>
            <a:ext cx="8223250" cy="48704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/>
              <a:t>The alternative to paid ads.</a:t>
            </a:r>
            <a:endParaRPr lang="en-US" altLang="zh-TW" sz="2800" dirty="0" smtClean="0"/>
          </a:p>
          <a:p>
            <a:pPr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sz="2800" dirty="0" smtClean="0"/>
              <a:t>Search Engine Optimization:</a:t>
            </a:r>
          </a:p>
          <a:p>
            <a:pPr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/>
              <a:t>"</a:t>
            </a:r>
            <a:r>
              <a:rPr lang="en-US" altLang="zh-TW" dirty="0" smtClean="0"/>
              <a:t>Tuning</a:t>
            </a:r>
            <a:r>
              <a:rPr lang="en-US" altLang="zh-TW" dirty="0" smtClean="0"/>
              <a:t>"</a:t>
            </a:r>
            <a:r>
              <a:rPr lang="en-US" altLang="zh-TW" dirty="0" smtClean="0"/>
              <a:t> </a:t>
            </a:r>
            <a:r>
              <a:rPr lang="en-US" altLang="zh-TW" dirty="0" smtClean="0"/>
              <a:t>your web page to rank highly in the search results for select keywords </a:t>
            </a:r>
            <a:r>
              <a:rPr lang="zh-TW" altLang="en-US" dirty="0" smtClean="0"/>
              <a:t>提高搜尋排名</a:t>
            </a:r>
          </a:p>
          <a:p>
            <a:pPr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/>
              <a:t>Alternative to paying for placement </a:t>
            </a:r>
            <a:r>
              <a:rPr lang="zh-TW" altLang="en-US" dirty="0" smtClean="0"/>
              <a:t>卻不用付錢</a:t>
            </a:r>
          </a:p>
          <a:p>
            <a:pPr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/>
              <a:t>Thus, </a:t>
            </a:r>
            <a:r>
              <a:rPr lang="en-US" altLang="zh-TW" dirty="0" smtClean="0"/>
              <a:t>is </a:t>
            </a:r>
            <a:r>
              <a:rPr lang="en-US" altLang="zh-TW" dirty="0" smtClean="0"/>
              <a:t>a marketing function</a:t>
            </a:r>
            <a:endParaRPr lang="en-US" altLang="zh-TW" i="1" dirty="0" smtClean="0"/>
          </a:p>
          <a:p>
            <a:pPr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sz="2800" dirty="0" smtClean="0"/>
              <a:t>Performed by companies and consultants (“Search engine optimizers”) for their clients</a:t>
            </a:r>
          </a:p>
          <a:p>
            <a:pPr lvl="1" eaLnBrk="1" hangingPunct="1">
              <a:lnSpc>
                <a:spcPct val="140000"/>
              </a:lnSpc>
              <a:spcBef>
                <a:spcPts val="0"/>
              </a:spcBef>
            </a:pPr>
            <a:r>
              <a:rPr lang="en-US" altLang="zh-TW" sz="2400" dirty="0" smtClean="0"/>
              <a:t>Some perfectly legitimate, some very </a:t>
            </a:r>
            <a:r>
              <a:rPr lang="en-US" altLang="zh-TW" sz="2400" dirty="0" smtClean="0"/>
              <a:t>shady </a:t>
            </a:r>
            <a:r>
              <a:rPr lang="zh-TW" altLang="en-US" sz="2400" dirty="0" smtClean="0"/>
              <a:t>黑帽 </a:t>
            </a:r>
            <a:r>
              <a:rPr lang="en-US" altLang="zh-TW" sz="2400" dirty="0" smtClean="0"/>
              <a:t>/ </a:t>
            </a:r>
            <a:r>
              <a:rPr lang="zh-TW" altLang="en-US" sz="2400" dirty="0" smtClean="0"/>
              <a:t>白帽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614451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form of SEO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First generation engines relied heavily on </a:t>
            </a:r>
            <a:r>
              <a:rPr lang="en-US" altLang="zh-TW" dirty="0" err="1" smtClean="0"/>
              <a:t>tf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idf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The top-ranked pages for the query </a:t>
            </a:r>
            <a:r>
              <a:rPr lang="en-US" altLang="zh-TW" dirty="0" err="1" smtClean="0">
                <a:solidFill>
                  <a:srgbClr val="336699"/>
                </a:solidFill>
              </a:rPr>
              <a:t>maui</a:t>
            </a:r>
            <a:r>
              <a:rPr lang="en-US" altLang="zh-TW" dirty="0" smtClean="0">
                <a:solidFill>
                  <a:srgbClr val="336699"/>
                </a:solidFill>
              </a:rPr>
              <a:t> resort</a:t>
            </a:r>
            <a:r>
              <a:rPr lang="en-US" altLang="zh-TW" dirty="0" smtClean="0"/>
              <a:t> were the ones containing the most </a:t>
            </a:r>
            <a:r>
              <a:rPr lang="en-US" altLang="zh-TW" dirty="0" err="1" smtClean="0">
                <a:solidFill>
                  <a:srgbClr val="336699"/>
                </a:solidFill>
              </a:rPr>
              <a:t>maui</a:t>
            </a:r>
            <a:r>
              <a:rPr lang="en-US" altLang="zh-TW" dirty="0" err="1" smtClean="0"/>
              <a:t>’s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336699"/>
                </a:solidFill>
              </a:rPr>
              <a:t>resort</a:t>
            </a:r>
            <a:r>
              <a:rPr lang="en-US" altLang="zh-TW" dirty="0" smtClean="0"/>
              <a:t>’s</a:t>
            </a:r>
          </a:p>
          <a:p>
            <a:r>
              <a:rPr lang="en-US" altLang="zh-TW" dirty="0" smtClean="0"/>
              <a:t>try dense repetitions of chosen terms</a:t>
            </a:r>
          </a:p>
          <a:p>
            <a:pPr lvl="1"/>
            <a:r>
              <a:rPr lang="en-US" altLang="zh-TW" dirty="0" smtClean="0"/>
              <a:t>e.g., </a:t>
            </a:r>
            <a:r>
              <a:rPr lang="en-US" altLang="zh-TW" dirty="0" err="1" smtClean="0"/>
              <a:t>maui</a:t>
            </a:r>
            <a:r>
              <a:rPr lang="en-US" altLang="zh-TW" dirty="0" smtClean="0"/>
              <a:t> resort </a:t>
            </a:r>
            <a:r>
              <a:rPr lang="en-US" altLang="zh-TW" dirty="0" err="1" smtClean="0"/>
              <a:t>maui</a:t>
            </a:r>
            <a:r>
              <a:rPr lang="en-US" altLang="zh-TW" dirty="0" smtClean="0"/>
              <a:t> resort </a:t>
            </a:r>
            <a:r>
              <a:rPr lang="en-US" altLang="zh-TW" dirty="0" err="1" smtClean="0"/>
              <a:t>maui</a:t>
            </a:r>
            <a:r>
              <a:rPr lang="en-US" altLang="zh-TW" dirty="0" smtClean="0"/>
              <a:t> resort </a:t>
            </a:r>
          </a:p>
          <a:p>
            <a:pPr lvl="1"/>
            <a:r>
              <a:rPr lang="en-US" altLang="zh-TW" dirty="0" smtClean="0"/>
              <a:t>Often, the repetitions would be in the non-visible part of the web page</a:t>
            </a:r>
          </a:p>
          <a:p>
            <a:pPr lvl="2"/>
            <a:r>
              <a:rPr lang="en-US" altLang="zh-TW" dirty="0" smtClean="0"/>
              <a:t>ex. use tiny font, or the same color as the background</a:t>
            </a:r>
          </a:p>
          <a:p>
            <a:pPr lvl="1"/>
            <a:r>
              <a:rPr lang="en-US" altLang="zh-TW" dirty="0" smtClean="0"/>
              <a:t>Repeated terms got indexed by crawlers, but not visible to humans on browsers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156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Basic form of SEO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Variants of keyword stuffing (spam)</a:t>
            </a:r>
          </a:p>
          <a:p>
            <a:r>
              <a:rPr lang="en-US" altLang="zh-TW" dirty="0" smtClean="0"/>
              <a:t>Misleading meta-tags, excessive repetition</a:t>
            </a:r>
          </a:p>
          <a:p>
            <a:r>
              <a:rPr lang="en-US" altLang="zh-TW" dirty="0" smtClean="0"/>
              <a:t>Hidden text with colors, style sheet tricks, etc.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sz="2000" dirty="0" smtClean="0"/>
              <a:t>but these don't work for </a:t>
            </a:r>
            <a:r>
              <a:rPr lang="en-US" altLang="zh-TW" sz="2000" dirty="0" err="1" smtClean="0"/>
              <a:t>PageRank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50168" y="3356992"/>
            <a:ext cx="6934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b="1" dirty="0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Meta-Tags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 = </a:t>
            </a:r>
          </a:p>
          <a:p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“… London hotels, hotel, holiday inn, </a:t>
            </a:r>
            <a:r>
              <a:rPr lang="en-US" altLang="zh-TW" sz="2000" dirty="0" err="1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hilton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, discount, booking, reservation, sex, mp3, </a:t>
            </a:r>
            <a:r>
              <a:rPr lang="en-US" altLang="zh-TW" sz="2000" dirty="0" err="1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britney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 spears, </a:t>
            </a:r>
            <a:r>
              <a:rPr lang="en-US" altLang="zh-TW" sz="2000" dirty="0" err="1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viagra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  <a:cs typeface="Arial" charset="0"/>
              </a:rPr>
              <a:t>, …”</a:t>
            </a:r>
          </a:p>
        </p:txBody>
      </p:sp>
    </p:spTree>
    <p:extLst>
      <p:ext uri="{BB962C8B-B14F-4D97-AF65-F5344CB8AC3E}">
        <p14:creationId xmlns:p14="http://schemas.microsoft.com/office/powerpoint/2010/main" val="2104261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  <a:ea typeface="微軟正黑體" pitchFamily="34" charset="-120"/>
              </a:rPr>
              <a:t>Advanced form of SEO</a:t>
            </a:r>
            <a:endParaRPr lang="zh-TW" altLang="en-US" dirty="0">
              <a:latin typeface="+mn-lt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Doorway pages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Pages optimized for a single keyword that re-direct to the real target page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Link spamming </a:t>
            </a:r>
            <a:r>
              <a:rPr lang="zh-TW" altLang="en-US" dirty="0" smtClean="0"/>
              <a:t>造出假的連結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hidden links, cross links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domain flooding: numerous domains that point or re-direct to a target page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 Robots </a:t>
            </a:r>
            <a:r>
              <a:rPr lang="zh-TW" altLang="en-US" dirty="0" smtClean="0"/>
              <a:t>造出假的查詢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/>
              <a:t>Fake queries and promotions. (ex. Google +1)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>
                <a:ea typeface="微軟正黑體" pitchFamily="34" charset="-120"/>
              </a:rPr>
              <a:pPr>
                <a:defRPr/>
              </a:pPr>
              <a:t>14</a:t>
            </a:fld>
            <a:endParaRPr lang="en-US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40345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Search Engine Optimization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97868"/>
            <a:ext cx="8686800" cy="514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網頁標題要簡短、明確、獨特，網頁描述亦然，且不要重複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避免網站下所有或大部份網頁都用同一個描述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縮短網址與層數，網址名稱有意義，避免無意義的變數 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提交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Sitemap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給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Google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在網頁底部加上一排主要導覽連結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</a:rPr>
              <a:t>圖片檔名也盡量使用有意義的字，並加上替代文字</a:t>
            </a:r>
            <a:endParaRPr lang="en-US" altLang="zh-TW" sz="2400" dirty="0" smtClean="0"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經常更新</a:t>
            </a:r>
            <a:endParaRPr lang="en-US" altLang="zh-TW" sz="2400" dirty="0" smtClean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被具有影響力的網站引用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1327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The war against spam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016" y="1484784"/>
            <a:ext cx="4572000" cy="4724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Quality signals - Prefer authority pages based on: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Votes from authors (linkage signals)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Votes from users (usage signals)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 Policing of URL submissions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Anti robot test 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 Limits on meta-keywords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 Robust link analysis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Use link analysis to detect spammers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Ignore statistically fake </a:t>
            </a:r>
            <a:r>
              <a:rPr lang="en-US" altLang="zh-TW" sz="1800" dirty="0" err="1" smtClean="0">
                <a:solidFill>
                  <a:schemeClr val="tx1"/>
                </a:solidFill>
                <a:ea typeface="新細明體" pitchFamily="18" charset="-120"/>
              </a:rPr>
              <a:t>linkas</a:t>
            </a:r>
            <a:endParaRPr lang="en-US" altLang="zh-TW" sz="1800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4784"/>
            <a:ext cx="4268787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Spam recognition by machine learning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Training set based on known spam</a:t>
            </a:r>
            <a:endParaRPr lang="en-US" altLang="zh-TW" dirty="0" smtClean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Family friendly filters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Linguistic analysis, general classification techniques, etc.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For images: flesh tone detectors, source text analysis, etc.</a:t>
            </a:r>
            <a:endParaRPr lang="en-US" altLang="zh-TW" dirty="0" smtClean="0">
              <a:solidFill>
                <a:schemeClr val="tx1"/>
              </a:solidFill>
              <a:ea typeface="新細明體" pitchFamily="18" charset="-120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Editorial intervention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Blacklists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Top queries audited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Complaints addressed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altLang="zh-TW" sz="1800" dirty="0" smtClean="0">
                <a:solidFill>
                  <a:schemeClr val="tx1"/>
                </a:solidFill>
                <a:ea typeface="新細明體" pitchFamily="18" charset="-120"/>
              </a:rPr>
              <a:t>Suspect pattern detection</a:t>
            </a:r>
          </a:p>
        </p:txBody>
      </p:sp>
    </p:spTree>
    <p:extLst>
      <p:ext uri="{BB962C8B-B14F-4D97-AF65-F5344CB8AC3E}">
        <p14:creationId xmlns:p14="http://schemas.microsoft.com/office/powerpoint/2010/main" val="14302434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Web capture and spider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3CEE47B-56FE-42B8-AB28-9F4872D25F1B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Basic crawler operation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</a:rPr>
              <a:t>Initialize queue with URLs of known seed pages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TW" sz="2400" dirty="0" smtClean="0">
                <a:latin typeface="微軟正黑體" panose="020B0604030504040204" pitchFamily="34" charset="-120"/>
              </a:rPr>
              <a:t>	</a:t>
            </a:r>
            <a:r>
              <a:rPr lang="zh-TW" altLang="en-US" sz="2400" dirty="0" smtClean="0">
                <a:latin typeface="微軟正黑體" panose="020B0604030504040204" pitchFamily="34" charset="-120"/>
              </a:rPr>
              <a:t>先有種子</a:t>
            </a:r>
            <a:r>
              <a:rPr lang="en-US" altLang="zh-TW" sz="2400" dirty="0" smtClean="0">
                <a:latin typeface="微軟正黑體" panose="020B0604030504040204" pitchFamily="34" charset="-120"/>
              </a:rPr>
              <a:t>URL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>
                <a:latin typeface="微軟正黑體" panose="020B0604030504040204" pitchFamily="34" charset="-120"/>
              </a:rPr>
              <a:t>Repeat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</a:rPr>
              <a:t>Take URL from queue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</a:rPr>
              <a:t>Fetch and parse </a:t>
            </a:r>
            <a:r>
              <a:rPr lang="en-US" altLang="zh-TW" sz="2000" dirty="0" smtClean="0">
                <a:latin typeface="微軟正黑體" panose="020B0604030504040204" pitchFamily="34" charset="-120"/>
              </a:rPr>
              <a:t>page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連線抓取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</a:rPr>
              <a:t>Extract URLs from </a:t>
            </a:r>
            <a:r>
              <a:rPr lang="en-US" altLang="zh-TW" sz="2000" dirty="0" smtClean="0">
                <a:latin typeface="微軟正黑體" panose="020B0604030504040204" pitchFamily="34" charset="-120"/>
              </a:rPr>
              <a:t>page 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取出</a:t>
            </a:r>
            <a:r>
              <a:rPr lang="en-US" altLang="zh-TW" sz="2000" dirty="0">
                <a:latin typeface="微軟正黑體" panose="020B0604030504040204" pitchFamily="34" charset="-120"/>
              </a:rPr>
              <a:t>URL</a:t>
            </a:r>
            <a:r>
              <a:rPr lang="zh-TW" altLang="en-US" sz="2000" dirty="0">
                <a:latin typeface="微軟正黑體" panose="020B0604030504040204" pitchFamily="34" charset="-120"/>
              </a:rPr>
              <a:t>後準備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逐一加入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>
                <a:latin typeface="微軟正黑體" panose="020B0604030504040204" pitchFamily="34" charset="-120"/>
              </a:rPr>
              <a:t>Add URLs to </a:t>
            </a:r>
            <a:r>
              <a:rPr lang="en-US" altLang="zh-TW" sz="2000" dirty="0" smtClean="0">
                <a:latin typeface="微軟正黑體" panose="020B0604030504040204" pitchFamily="34" charset="-120"/>
              </a:rPr>
              <a:t>queue</a:t>
            </a:r>
            <a:endParaRPr lang="zh-TW" altLang="en-US" sz="2000" dirty="0" smtClean="0">
              <a:latin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</a:rPr>
              <a:t>Assumption</a:t>
            </a:r>
            <a:r>
              <a:rPr lang="en-US" altLang="zh-TW" sz="2400" dirty="0">
                <a:latin typeface="微軟正黑體" panose="020B0604030504040204" pitchFamily="34" charset="-120"/>
              </a:rPr>
              <a:t>: The web is well linked.</a:t>
            </a:r>
          </a:p>
          <a:p>
            <a:pPr eaLnBrk="1" hangingPunct="1">
              <a:lnSpc>
                <a:spcPct val="150000"/>
              </a:lnSpc>
              <a:buNone/>
            </a:pPr>
            <a:endParaRPr lang="zh-TW" altLang="en-US" sz="2400" dirty="0" smtClean="0">
              <a:latin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Crawling picture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2425" y="1701800"/>
            <a:ext cx="8448675" cy="5067300"/>
            <a:chOff x="222" y="1072"/>
            <a:chExt cx="5322" cy="3192"/>
          </a:xfrm>
        </p:grpSpPr>
        <p:sp>
          <p:nvSpPr>
            <p:cNvPr id="70677" name="Freeform 4"/>
            <p:cNvSpPr>
              <a:spLocks/>
            </p:cNvSpPr>
            <p:nvPr/>
          </p:nvSpPr>
          <p:spPr bwMode="auto">
            <a:xfrm>
              <a:off x="328" y="1072"/>
              <a:ext cx="5216" cy="3192"/>
            </a:xfrm>
            <a:custGeom>
              <a:avLst/>
              <a:gdLst>
                <a:gd name="T0" fmla="*/ 1208 w 5216"/>
                <a:gd name="T1" fmla="*/ 2768 h 3192"/>
                <a:gd name="T2" fmla="*/ 8 w 5216"/>
                <a:gd name="T3" fmla="*/ 1760 h 3192"/>
                <a:gd name="T4" fmla="*/ 1256 w 5216"/>
                <a:gd name="T5" fmla="*/ 224 h 3192"/>
                <a:gd name="T6" fmla="*/ 4472 w 5216"/>
                <a:gd name="T7" fmla="*/ 416 h 3192"/>
                <a:gd name="T8" fmla="*/ 5048 w 5216"/>
                <a:gd name="T9" fmla="*/ 2528 h 3192"/>
                <a:gd name="T10" fmla="*/ 3464 w 5216"/>
                <a:gd name="T11" fmla="*/ 3152 h 3192"/>
                <a:gd name="T12" fmla="*/ 1208 w 5216"/>
                <a:gd name="T13" fmla="*/ 2768 h 3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16"/>
                <a:gd name="T22" fmla="*/ 0 h 3192"/>
                <a:gd name="T23" fmla="*/ 5216 w 5216"/>
                <a:gd name="T24" fmla="*/ 3192 h 3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16" h="3192">
                  <a:moveTo>
                    <a:pt x="1208" y="2768"/>
                  </a:moveTo>
                  <a:cubicBezTo>
                    <a:pt x="632" y="2536"/>
                    <a:pt x="0" y="2184"/>
                    <a:pt x="8" y="1760"/>
                  </a:cubicBezTo>
                  <a:cubicBezTo>
                    <a:pt x="16" y="1336"/>
                    <a:pt x="512" y="448"/>
                    <a:pt x="1256" y="224"/>
                  </a:cubicBezTo>
                  <a:cubicBezTo>
                    <a:pt x="2000" y="0"/>
                    <a:pt x="3840" y="32"/>
                    <a:pt x="4472" y="416"/>
                  </a:cubicBezTo>
                  <a:cubicBezTo>
                    <a:pt x="5104" y="800"/>
                    <a:pt x="5216" y="2072"/>
                    <a:pt x="5048" y="2528"/>
                  </a:cubicBezTo>
                  <a:cubicBezTo>
                    <a:pt x="4880" y="2984"/>
                    <a:pt x="4104" y="3112"/>
                    <a:pt x="3464" y="3152"/>
                  </a:cubicBezTo>
                  <a:cubicBezTo>
                    <a:pt x="2824" y="3192"/>
                    <a:pt x="1784" y="3000"/>
                    <a:pt x="1208" y="2768"/>
                  </a:cubicBezTo>
                  <a:close/>
                </a:path>
              </a:pathLst>
            </a:custGeom>
            <a:noFill/>
            <a:ln w="317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0678" name="Text Box 5"/>
            <p:cNvSpPr txBox="1">
              <a:spLocks noChangeArrowheads="1"/>
            </p:cNvSpPr>
            <p:nvPr/>
          </p:nvSpPr>
          <p:spPr bwMode="auto">
            <a:xfrm>
              <a:off x="222" y="3528"/>
              <a:ext cx="5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TW">
                  <a:solidFill>
                    <a:schemeClr val="tx1"/>
                  </a:solidFill>
                  <a:latin typeface="Lucida Sans" pitchFamily="34" charset="0"/>
                  <a:ea typeface="新細明體" pitchFamily="18" charset="-120"/>
                </a:rPr>
                <a:t>Web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3625" y="1905000"/>
            <a:ext cx="2657475" cy="4419600"/>
            <a:chOff x="670" y="1200"/>
            <a:chExt cx="1674" cy="2784"/>
          </a:xfrm>
        </p:grpSpPr>
        <p:sp>
          <p:nvSpPr>
            <p:cNvPr id="70675" name="Freeform 7"/>
            <p:cNvSpPr>
              <a:spLocks/>
            </p:cNvSpPr>
            <p:nvPr/>
          </p:nvSpPr>
          <p:spPr bwMode="auto">
            <a:xfrm>
              <a:off x="1680" y="1200"/>
              <a:ext cx="664" cy="2784"/>
            </a:xfrm>
            <a:custGeom>
              <a:avLst/>
              <a:gdLst>
                <a:gd name="T0" fmla="*/ 288 w 664"/>
                <a:gd name="T1" fmla="*/ 0 h 2784"/>
                <a:gd name="T2" fmla="*/ 624 w 664"/>
                <a:gd name="T3" fmla="*/ 912 h 2784"/>
                <a:gd name="T4" fmla="*/ 48 w 664"/>
                <a:gd name="T5" fmla="*/ 1584 h 2784"/>
                <a:gd name="T6" fmla="*/ 336 w 664"/>
                <a:gd name="T7" fmla="*/ 2784 h 2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2784"/>
                <a:gd name="T14" fmla="*/ 664 w 664"/>
                <a:gd name="T15" fmla="*/ 2784 h 2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2784">
                  <a:moveTo>
                    <a:pt x="288" y="0"/>
                  </a:moveTo>
                  <a:cubicBezTo>
                    <a:pt x="476" y="324"/>
                    <a:pt x="664" y="648"/>
                    <a:pt x="624" y="912"/>
                  </a:cubicBezTo>
                  <a:cubicBezTo>
                    <a:pt x="584" y="1176"/>
                    <a:pt x="96" y="1272"/>
                    <a:pt x="48" y="1584"/>
                  </a:cubicBezTo>
                  <a:cubicBezTo>
                    <a:pt x="0" y="1896"/>
                    <a:pt x="168" y="2340"/>
                    <a:pt x="336" y="27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0676" name="Text Box 8"/>
            <p:cNvSpPr txBox="1">
              <a:spLocks noChangeArrowheads="1"/>
            </p:cNvSpPr>
            <p:nvPr/>
          </p:nvSpPr>
          <p:spPr bwMode="auto">
            <a:xfrm>
              <a:off x="670" y="1944"/>
              <a:ext cx="135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  <a:latin typeface="Lucida Sans" pitchFamily="34" charset="0"/>
                  <a:ea typeface="新細明體" pitchFamily="18" charset="-120"/>
                </a:rPr>
                <a:t>URLs crawled</a:t>
              </a:r>
            </a:p>
            <a:p>
              <a:r>
                <a:rPr lang="en-US" altLang="zh-TW">
                  <a:solidFill>
                    <a:schemeClr val="tx1"/>
                  </a:solidFill>
                  <a:latin typeface="Lucida Sans" pitchFamily="34" charset="0"/>
                  <a:ea typeface="新細明體" pitchFamily="18" charset="-120"/>
                </a:rPr>
                <a:t>and parsed</a:t>
              </a:r>
            </a:p>
          </p:txBody>
        </p:sp>
      </p:grpSp>
      <p:pic>
        <p:nvPicPr>
          <p:cNvPr id="70662" name="Picture 9" descr="MCj02149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474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438400" y="1828800"/>
            <a:ext cx="3416300" cy="4800600"/>
            <a:chOff x="1536" y="1152"/>
            <a:chExt cx="2152" cy="302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952" y="1152"/>
              <a:ext cx="1736" cy="3024"/>
              <a:chOff x="1952" y="1152"/>
              <a:chExt cx="1736" cy="3024"/>
            </a:xfrm>
          </p:grpSpPr>
          <p:sp>
            <p:nvSpPr>
              <p:cNvPr id="70673" name="Freeform 12"/>
              <p:cNvSpPr>
                <a:spLocks/>
              </p:cNvSpPr>
              <p:nvPr/>
            </p:nvSpPr>
            <p:spPr bwMode="auto">
              <a:xfrm>
                <a:off x="2880" y="1152"/>
                <a:ext cx="808" cy="3024"/>
              </a:xfrm>
              <a:custGeom>
                <a:avLst/>
                <a:gdLst>
                  <a:gd name="T0" fmla="*/ 528 w 808"/>
                  <a:gd name="T1" fmla="*/ 0 h 3024"/>
                  <a:gd name="T2" fmla="*/ 0 w 808"/>
                  <a:gd name="T3" fmla="*/ 576 h 3024"/>
                  <a:gd name="T4" fmla="*/ 528 w 808"/>
                  <a:gd name="T5" fmla="*/ 1488 h 3024"/>
                  <a:gd name="T6" fmla="*/ 720 w 808"/>
                  <a:gd name="T7" fmla="*/ 2736 h 3024"/>
                  <a:gd name="T8" fmla="*/ 0 w 808"/>
                  <a:gd name="T9" fmla="*/ 3024 h 30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8"/>
                  <a:gd name="T16" fmla="*/ 0 h 3024"/>
                  <a:gd name="T17" fmla="*/ 808 w 808"/>
                  <a:gd name="T18" fmla="*/ 3024 h 30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8" h="3024">
                    <a:moveTo>
                      <a:pt x="528" y="0"/>
                    </a:moveTo>
                    <a:cubicBezTo>
                      <a:pt x="264" y="164"/>
                      <a:pt x="0" y="328"/>
                      <a:pt x="0" y="576"/>
                    </a:cubicBezTo>
                    <a:cubicBezTo>
                      <a:pt x="0" y="824"/>
                      <a:pt x="408" y="1128"/>
                      <a:pt x="528" y="1488"/>
                    </a:cubicBezTo>
                    <a:cubicBezTo>
                      <a:pt x="648" y="1848"/>
                      <a:pt x="808" y="2480"/>
                      <a:pt x="720" y="2736"/>
                    </a:cubicBezTo>
                    <a:cubicBezTo>
                      <a:pt x="632" y="2992"/>
                      <a:pt x="316" y="3008"/>
                      <a:pt x="0" y="3024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dashDot"/>
                <a:miter lim="800000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674" name="Text Box 13"/>
              <p:cNvSpPr txBox="1">
                <a:spLocks noChangeArrowheads="1"/>
              </p:cNvSpPr>
              <p:nvPr/>
            </p:nvSpPr>
            <p:spPr bwMode="auto">
              <a:xfrm>
                <a:off x="1952" y="2904"/>
                <a:ext cx="136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>
                    <a:solidFill>
                      <a:schemeClr val="tx1"/>
                    </a:solidFill>
                    <a:latin typeface="Lucida Sans" pitchFamily="34" charset="0"/>
                    <a:ea typeface="新細明體" pitchFamily="18" charset="-120"/>
                  </a:rPr>
                  <a:t>URLs </a:t>
                </a:r>
                <a:r>
                  <a:rPr lang="en-US" altLang="zh-TW" i="1">
                    <a:solidFill>
                      <a:schemeClr val="tx1"/>
                    </a:solidFill>
                    <a:latin typeface="Lucida Sans" pitchFamily="34" charset="0"/>
                    <a:ea typeface="新細明體" pitchFamily="18" charset="-120"/>
                  </a:rPr>
                  <a:t>frontier</a:t>
                </a:r>
              </a:p>
            </p:txBody>
          </p:sp>
        </p:grpSp>
        <p:sp>
          <p:nvSpPr>
            <p:cNvPr id="70669" name="Line 14"/>
            <p:cNvSpPr>
              <a:spLocks noChangeShapeType="1"/>
            </p:cNvSpPr>
            <p:nvPr/>
          </p:nvSpPr>
          <p:spPr bwMode="auto">
            <a:xfrm flipV="1">
              <a:off x="1536" y="3168"/>
              <a:ext cx="91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0670" name="Line 15"/>
            <p:cNvSpPr>
              <a:spLocks noChangeShapeType="1"/>
            </p:cNvSpPr>
            <p:nvPr/>
          </p:nvSpPr>
          <p:spPr bwMode="auto">
            <a:xfrm>
              <a:off x="1536" y="340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0671" name="Line 16"/>
            <p:cNvSpPr>
              <a:spLocks noChangeShapeType="1"/>
            </p:cNvSpPr>
            <p:nvPr/>
          </p:nvSpPr>
          <p:spPr bwMode="auto">
            <a:xfrm>
              <a:off x="1632" y="2448"/>
              <a:ext cx="110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0672" name="Line 17"/>
            <p:cNvSpPr>
              <a:spLocks noChangeShapeType="1"/>
            </p:cNvSpPr>
            <p:nvPr/>
          </p:nvSpPr>
          <p:spPr bwMode="auto">
            <a:xfrm flipV="1">
              <a:off x="1968" y="1824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664" name="Text Box 18"/>
          <p:cNvSpPr txBox="1">
            <a:spLocks noChangeArrowheads="1"/>
          </p:cNvSpPr>
          <p:nvPr/>
        </p:nvSpPr>
        <p:spPr bwMode="auto">
          <a:xfrm>
            <a:off x="5961986" y="3773488"/>
            <a:ext cx="2005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Unseen Web</a:t>
            </a:r>
          </a:p>
        </p:txBody>
      </p:sp>
      <p:sp>
        <p:nvSpPr>
          <p:cNvPr id="70665" name="Oval 19"/>
          <p:cNvSpPr>
            <a:spLocks noChangeArrowheads="1"/>
          </p:cNvSpPr>
          <p:nvPr/>
        </p:nvSpPr>
        <p:spPr bwMode="auto">
          <a:xfrm>
            <a:off x="1198267" y="4555262"/>
            <a:ext cx="1503954" cy="1168539"/>
          </a:xfrm>
          <a:prstGeom prst="ellipse">
            <a:avLst/>
          </a:prstGeom>
          <a:noFill/>
          <a:ln w="25400">
            <a:solidFill>
              <a:srgbClr val="489C6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Seed</a:t>
            </a:r>
          </a:p>
          <a:p>
            <a:pPr algn="ct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pages</a:t>
            </a:r>
          </a:p>
        </p:txBody>
      </p:sp>
      <p:sp>
        <p:nvSpPr>
          <p:cNvPr id="70666" name="Line 20"/>
          <p:cNvSpPr>
            <a:spLocks noChangeShapeType="1"/>
          </p:cNvSpPr>
          <p:nvPr/>
        </p:nvSpPr>
        <p:spPr bwMode="auto">
          <a:xfrm flipV="1">
            <a:off x="17526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0667" name="Line 21"/>
          <p:cNvSpPr>
            <a:spLocks noChangeShapeType="1"/>
          </p:cNvSpPr>
          <p:nvPr/>
        </p:nvSpPr>
        <p:spPr bwMode="auto">
          <a:xfrm flipV="1">
            <a:off x="1981200" y="3810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Ads and search engine optimization</a:t>
            </a:r>
          </a:p>
          <a:p>
            <a:r>
              <a:rPr lang="en-US" altLang="zh-TW" dirty="0" smtClean="0"/>
              <a:t>Web </a:t>
            </a:r>
            <a:r>
              <a:rPr lang="en-US" altLang="zh-TW" dirty="0" smtClean="0"/>
              <a:t>capture and spider</a:t>
            </a:r>
          </a:p>
          <a:p>
            <a:r>
              <a:rPr lang="en-US" altLang="zh-TW" dirty="0" smtClean="0"/>
              <a:t>Link analysis</a:t>
            </a:r>
          </a:p>
          <a:p>
            <a:r>
              <a:rPr lang="en-US" altLang="zh-TW" dirty="0" smtClean="0"/>
              <a:t>Duplicate detection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470931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4000" dirty="0" smtClean="0">
                <a:solidFill>
                  <a:schemeClr val="tx1"/>
                </a:solidFill>
                <a:latin typeface="+mj-lt"/>
              </a:rPr>
              <a:t>Design issues for crawler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+mj-lt"/>
              </a:rPr>
              <a:t>Distribute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to scale up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+mj-lt"/>
              </a:rPr>
              <a:t>sub-select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instead of crawling everything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eliminate duplication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prevent from spam and spider traps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+mj-lt"/>
              </a:rPr>
              <a:t>Politeness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need to be "nice" when requests for a site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336699"/>
                </a:solidFill>
                <a:latin typeface="+mj-lt"/>
              </a:rPr>
              <a:t>Freshness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need to re-crawl periodically.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336699"/>
                </a:solidFill>
                <a:latin typeface="+mj-lt"/>
              </a:rPr>
              <a:t>Prioritize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the crawling tasks.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470931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Exercise: What’s wrong with this crawler?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928802"/>
            <a:ext cx="8643998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urlqueue</a:t>
            </a: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:= (some carefully selected set of seed </a:t>
            </a:r>
            <a:r>
              <a:rPr lang="en-US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urls</a:t>
            </a: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while </a:t>
            </a:r>
            <a:r>
              <a:rPr lang="en-US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urlqueue</a:t>
            </a: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is not empty:</a:t>
            </a:r>
          </a:p>
          <a:p>
            <a:pPr>
              <a:spcBef>
                <a:spcPts val="500"/>
              </a:spcBef>
            </a:pP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myurl := urlqueue.getlastanddelete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()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取出一個</a:t>
            </a:r>
            <a:r>
              <a:rPr lang="en-US" altLang="zh-TW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URL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開始工作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nsolas" pitchFamily="49" charset="0"/>
            </a:endParaRPr>
          </a:p>
          <a:p>
            <a:pPr>
              <a:spcBef>
                <a:spcPts val="500"/>
              </a:spcBef>
            </a:pP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mypage := myurl.fetch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()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抓取網頁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nsolas" pitchFamily="49" charset="0"/>
            </a:endParaRPr>
          </a:p>
          <a:p>
            <a:pPr>
              <a:spcBef>
                <a:spcPts val="500"/>
              </a:spcBef>
            </a:pP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fetchedurls.add(myurl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)</a:t>
            </a:r>
            <a:r>
              <a:rPr lang="zh-TW" alt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加入歷史紀錄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nsolas" pitchFamily="49" charset="0"/>
            </a:endParaRPr>
          </a:p>
          <a:p>
            <a:pPr>
              <a:spcBef>
                <a:spcPts val="500"/>
              </a:spcBef>
            </a:pP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newurls := mypage.extracturls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()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取出更多連結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nsolas" pitchFamily="49" charset="0"/>
            </a:endParaRPr>
          </a:p>
          <a:p>
            <a:pPr>
              <a:spcBef>
                <a:spcPts val="500"/>
              </a:spcBef>
            </a:pPr>
            <a:r>
              <a:rPr lang="de-DE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for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myurl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in </a:t>
            </a:r>
            <a:r>
              <a:rPr lang="de-DE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newurls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if </a:t>
            </a:r>
            <a:r>
              <a:rPr lang="en-US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myurl</a:t>
            </a: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not in </a:t>
            </a:r>
            <a:r>
              <a:rPr lang="en-US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fetchedurls</a:t>
            </a: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 and not in </a:t>
            </a:r>
            <a:r>
              <a:rPr lang="en-US" sz="2200" dirty="0" err="1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urlqueue</a:t>
            </a:r>
            <a:r>
              <a:rPr lang="en-US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urlqueue.add(myurl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)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若是新的連結，則再加入工作佇列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nsolas" pitchFamily="49" charset="0"/>
            </a:endParaRPr>
          </a:p>
          <a:p>
            <a:pPr>
              <a:spcBef>
                <a:spcPts val="500"/>
              </a:spcBef>
            </a:pP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addtoinvertedindex(mypage</a:t>
            </a:r>
            <a:r>
              <a:rPr lang="de-DE" sz="2200" dirty="0" smtClean="0">
                <a:solidFill>
                  <a:schemeClr val="tx1"/>
                </a:solidFill>
                <a:latin typeface="Consolas" pitchFamily="49" charset="0"/>
                <a:ea typeface="Batang" pitchFamily="18" charset="-127"/>
                <a:cs typeface="Consolas" pitchFamily="49" charset="0"/>
              </a:rPr>
              <a:t>)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onsolas" pitchFamily="49" charset="0"/>
              </a:rPr>
              <a:t>處理該網頁內容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onsolas" pitchFamily="49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82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470931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What’s wrong with the simple crawler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286808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Scale: we need to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distribute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We can’t index everything: we need to </a:t>
            </a:r>
            <a:r>
              <a:rPr lang="en-US" dirty="0" err="1" smtClean="0">
                <a:solidFill>
                  <a:srgbClr val="0070C0"/>
                </a:solidFill>
                <a:latin typeface="+mj-lt"/>
              </a:rPr>
              <a:t>subselect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 How?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Duplicates: need to integrate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duplicate detection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Spam and spider traps: need to integrate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spam detection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Politeness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we need to be “nice” and space out all requests for a site over a longer period (hours, days)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Freshness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we need to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recrawl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periodically.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Because of the size of the web, we can do frequent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recrawls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only for a small subset.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Again,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subselection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problem or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prioritization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Magnitude of the crawling problem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2714620"/>
            <a:ext cx="8572560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To fetch 20,000,000,000 pages in one month . . 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. . . need to fetch almost 8000 pages per second.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a distributed architecture.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Eliminate duplicates,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unfetchable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 spam pages.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AD1D5917-D98C-4263-8DD9-102AE93C88B6}" type="slidenum">
              <a:rPr lang="zh-TW" altLang="en-US" smtClean="0">
                <a:latin typeface="+mn-ea"/>
                <a:ea typeface="+mn-ea"/>
              </a:rPr>
              <a:pPr/>
              <a:t>24</a:t>
            </a:fld>
            <a:endParaRPr lang="en-US" altLang="zh-TW" smtClean="0">
              <a:latin typeface="+mn-ea"/>
              <a:ea typeface="+mn-ea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+mn-ea"/>
                <a:ea typeface="+mn-ea"/>
              </a:rPr>
              <a:t>What any crawler </a:t>
            </a:r>
            <a:r>
              <a:rPr lang="en-US" altLang="zh-TW" i="1" smtClean="0">
                <a:latin typeface="+mn-ea"/>
                <a:ea typeface="+mn-ea"/>
              </a:rPr>
              <a:t>must</a:t>
            </a:r>
            <a:r>
              <a:rPr lang="en-US" altLang="zh-TW" smtClean="0">
                <a:latin typeface="+mn-ea"/>
                <a:ea typeface="+mn-ea"/>
              </a:rPr>
              <a:t> do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ea typeface="+mn-ea"/>
              </a:rPr>
              <a:t>Be </a:t>
            </a:r>
            <a:r>
              <a:rPr lang="en-US" altLang="zh-TW" sz="2400" u="sng" dirty="0" smtClean="0">
                <a:ea typeface="+mn-ea"/>
              </a:rPr>
              <a:t>Polite</a:t>
            </a:r>
            <a:r>
              <a:rPr lang="en-US" altLang="zh-TW" sz="2400" dirty="0" smtClean="0">
                <a:ea typeface="+mn-ea"/>
              </a:rPr>
              <a:t>: Respect implicit and explicit politeness considerations for a website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kern="1200" dirty="0" smtClean="0">
                <a:solidFill>
                  <a:schemeClr val="dk1"/>
                </a:solidFill>
                <a:ea typeface="+mn-ea"/>
              </a:rPr>
              <a:t>Don't hit a site too often</a:t>
            </a:r>
            <a:endParaRPr lang="en-US" altLang="zh-TW" sz="2000" dirty="0" smtClean="0">
              <a:ea typeface="+mn-ea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 smtClean="0">
                <a:ea typeface="+mn-ea"/>
              </a:rPr>
              <a:t>Only crawl pages you are allowed to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 smtClean="0">
                <a:ea typeface="+mn-ea"/>
              </a:rPr>
              <a:t>Respect </a:t>
            </a:r>
            <a:r>
              <a:rPr lang="en-US" altLang="zh-TW" sz="2000" i="1" dirty="0" smtClean="0">
                <a:ea typeface="+mn-ea"/>
              </a:rPr>
              <a:t>robots.txt </a:t>
            </a:r>
            <a:r>
              <a:rPr lang="en-US" altLang="zh-TW" sz="2000" dirty="0" smtClean="0">
                <a:ea typeface="+mn-ea"/>
              </a:rPr>
              <a:t>(more on this shortly)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ea typeface="+mn-ea"/>
              </a:rPr>
              <a:t>Be </a:t>
            </a:r>
            <a:r>
              <a:rPr lang="en-US" altLang="zh-TW" sz="2400" u="sng" dirty="0" smtClean="0">
                <a:ea typeface="+mn-ea"/>
              </a:rPr>
              <a:t>Robust</a:t>
            </a:r>
            <a:r>
              <a:rPr lang="en-US" altLang="zh-TW" sz="2400" dirty="0" smtClean="0">
                <a:ea typeface="+mn-ea"/>
              </a:rPr>
              <a:t>: Be immune to spider traps, duplicates, very large pages, very large websites, dynamic pages, etc. 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TW" sz="2400" dirty="0" smtClean="0">
                <a:ea typeface="+mn-ea"/>
              </a:rPr>
              <a:t>	</a:t>
            </a:r>
            <a:r>
              <a:rPr lang="zh-TW" altLang="en-US" sz="2000" dirty="0" smtClean="0">
                <a:latin typeface="微軟正黑體" panose="020B0604030504040204" pitchFamily="34" charset="-120"/>
              </a:rPr>
              <a:t>要有逾時與錯誤處理機制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Robots.txt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44824"/>
            <a:ext cx="8929718" cy="424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Protocol for giving crawlers (“robots”) limited access to a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website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originally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1994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User-agent: *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  Disallow: /yoursite/temp/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altLang="zh-TW" sz="2200" dirty="0" smtClean="0">
                <a:solidFill>
                  <a:schemeClr val="tx1"/>
                </a:solidFill>
                <a:latin typeface="+mj-lt"/>
              </a:rPr>
              <a:t>User-agent: searchengine 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de-DE" altLang="zh-TW" sz="2200" dirty="0" smtClean="0">
                <a:solidFill>
                  <a:schemeClr val="tx1"/>
                </a:solidFill>
                <a:latin typeface="+mj-lt"/>
              </a:rPr>
              <a:t>    Disallow: /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altLang="zh-TW" sz="2200" dirty="0" smtClean="0">
                <a:solidFill>
                  <a:schemeClr val="tx1"/>
                </a:solidFill>
                <a:latin typeface="+mj-lt"/>
              </a:rPr>
              <a:t>User-agent: </a:t>
            </a:r>
            <a:r>
              <a:rPr lang="de-DE" altLang="zh-TW" sz="22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PicoSearch/1.0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de-DE" altLang="zh-TW" sz="2200" dirty="0" smtClean="0">
                <a:solidFill>
                  <a:schemeClr val="tx1"/>
                </a:solidFill>
                <a:latin typeface="+mj-lt"/>
              </a:rPr>
              <a:t>	Disallow: /news/information/knight/</a:t>
            </a: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r>
              <a:rPr lang="de-DE" altLang="zh-TW" sz="2200" dirty="0" smtClean="0">
                <a:solidFill>
                  <a:schemeClr val="tx1"/>
                </a:solidFill>
                <a:latin typeface="+mj-lt"/>
              </a:rPr>
              <a:t>	Disallow: /nidcd/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</a:pPr>
            <a:endParaRPr lang="de-DE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0E85D564-BCD6-43B7-8940-03F70DDFD461}" type="slidenum">
              <a:rPr lang="zh-TW" altLang="en-US" smtClean="0">
                <a:latin typeface="+mn-lt"/>
                <a:ea typeface="微軟正黑體" pitchFamily="34" charset="-120"/>
              </a:rPr>
              <a:pPr/>
              <a:t>26</a:t>
            </a:fld>
            <a:endParaRPr lang="en-US" altLang="zh-TW" smtClean="0">
              <a:latin typeface="+mn-lt"/>
              <a:ea typeface="微軟正黑體" pitchFamily="34" charset="-12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+mn-lt"/>
                <a:ea typeface="微軟正黑體" pitchFamily="34" charset="-120"/>
              </a:rPr>
              <a:t>What any crawler </a:t>
            </a:r>
            <a:r>
              <a:rPr lang="en-US" altLang="zh-TW" i="1" dirty="0" smtClean="0">
                <a:latin typeface="+mn-lt"/>
                <a:ea typeface="微軟正黑體" pitchFamily="34" charset="-120"/>
              </a:rPr>
              <a:t>should</a:t>
            </a:r>
            <a:r>
              <a:rPr lang="en-US" altLang="zh-TW" dirty="0" smtClean="0">
                <a:latin typeface="+mn-lt"/>
                <a:ea typeface="微軟正黑體" pitchFamily="34" charset="-120"/>
              </a:rPr>
              <a:t> do (1)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TW" sz="3000" dirty="0" smtClean="0"/>
              <a:t>Be capable of </a:t>
            </a:r>
            <a:r>
              <a:rPr lang="en-US" altLang="zh-TW" sz="3000" u="sng" dirty="0" smtClean="0"/>
              <a:t>distributed</a:t>
            </a:r>
            <a:r>
              <a:rPr lang="en-US" altLang="zh-TW" sz="3000" dirty="0" smtClean="0"/>
              <a:t> operation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000" dirty="0" smtClean="0"/>
              <a:t>	</a:t>
            </a:r>
            <a:r>
              <a:rPr lang="zh-TW" altLang="en-US" sz="3000" dirty="0" smtClean="0"/>
              <a:t>可多台同時進行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TW" sz="3000" dirty="0" smtClean="0"/>
              <a:t>Be </a:t>
            </a:r>
            <a:r>
              <a:rPr lang="en-US" altLang="zh-TW" sz="3000" u="sng" dirty="0" smtClean="0"/>
              <a:t>scalable</a:t>
            </a:r>
            <a:r>
              <a:rPr lang="en-US" altLang="zh-TW" sz="3000" dirty="0" smtClean="0"/>
              <a:t>: designed to increase the crawl rate by adding more machines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TW" sz="3000" u="sng" dirty="0" smtClean="0"/>
              <a:t>Performance/efficiency</a:t>
            </a:r>
            <a:r>
              <a:rPr lang="en-US" altLang="zh-TW" sz="3000" dirty="0" smtClean="0"/>
              <a:t>: permit full use of available processing and network resources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3000" dirty="0" smtClean="0"/>
              <a:t>	</a:t>
            </a:r>
            <a:r>
              <a:rPr lang="zh-TW" altLang="en-US" sz="3000" dirty="0" smtClean="0"/>
              <a:t>儘可能的使用頻寬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818C2608-EB2A-4C95-99C2-C6AB79BFBC6F}" type="slidenum">
              <a:rPr lang="zh-TW" altLang="en-US" smtClean="0">
                <a:latin typeface="+mn-lt"/>
                <a:ea typeface="微軟正黑體" pitchFamily="34" charset="-120"/>
              </a:rPr>
              <a:pPr/>
              <a:t>27</a:t>
            </a:fld>
            <a:endParaRPr lang="en-US" altLang="zh-TW" smtClean="0">
              <a:latin typeface="+mn-lt"/>
              <a:ea typeface="微軟正黑體" pitchFamily="34" charset="-12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+mn-lt"/>
                <a:ea typeface="微軟正黑體" pitchFamily="34" charset="-120"/>
              </a:rPr>
              <a:t>What any crawler </a:t>
            </a:r>
            <a:r>
              <a:rPr lang="en-US" altLang="zh-TW" i="1" dirty="0" smtClean="0">
                <a:latin typeface="+mn-lt"/>
                <a:ea typeface="微軟正黑體" pitchFamily="34" charset="-120"/>
              </a:rPr>
              <a:t>should</a:t>
            </a:r>
            <a:r>
              <a:rPr lang="en-US" altLang="zh-TW" dirty="0" smtClean="0">
                <a:latin typeface="+mn-lt"/>
                <a:ea typeface="微軟正黑體" pitchFamily="34" charset="-120"/>
              </a:rPr>
              <a:t> do (2)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TW" sz="3000" dirty="0" smtClean="0"/>
              <a:t>Fetch pages of "higher </a:t>
            </a:r>
            <a:r>
              <a:rPr lang="en-US" altLang="zh-TW" sz="3000" u="sng" dirty="0" smtClean="0"/>
              <a:t>quality"</a:t>
            </a:r>
            <a:r>
              <a:rPr lang="en-US" altLang="zh-TW" sz="3000" dirty="0" smtClean="0"/>
              <a:t> first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TW" sz="3000" u="sng" dirty="0" smtClean="0"/>
              <a:t>Continuous</a:t>
            </a:r>
            <a:r>
              <a:rPr lang="en-US" altLang="zh-TW" sz="3000" dirty="0" smtClean="0"/>
              <a:t> operation: Continue fetching fresh copies of a previously fetched page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altLang="zh-TW" sz="3000" dirty="0" smtClean="0"/>
              <a:t>	</a:t>
            </a:r>
            <a:r>
              <a:rPr lang="zh-TW" altLang="en-US" sz="3000" dirty="0" smtClean="0"/>
              <a:t>可持續性作業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zh-TW" sz="3000" u="sng" dirty="0" smtClean="0"/>
              <a:t>Extensible</a:t>
            </a:r>
            <a:r>
              <a:rPr lang="en-US" altLang="zh-TW" sz="3000" dirty="0" smtClean="0"/>
              <a:t>: Adapt to new data formats, protocols </a:t>
            </a:r>
            <a:r>
              <a:rPr lang="zh-TW" altLang="en-US" sz="3000" dirty="0" smtClean="0"/>
              <a:t>保有擴充性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URL frontier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500306"/>
            <a:ext cx="8501122" cy="4857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 descr="20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3116"/>
            <a:ext cx="7643866" cy="39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42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TW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75780" name="Freeform 3"/>
          <p:cNvSpPr>
            <a:spLocks/>
          </p:cNvSpPr>
          <p:nvPr/>
        </p:nvSpPr>
        <p:spPr bwMode="auto">
          <a:xfrm>
            <a:off x="520700" y="1714500"/>
            <a:ext cx="8280400" cy="5067300"/>
          </a:xfrm>
          <a:custGeom>
            <a:avLst/>
            <a:gdLst>
              <a:gd name="T0" fmla="*/ 1917700 w 5216"/>
              <a:gd name="T1" fmla="*/ 4394200 h 3192"/>
              <a:gd name="T2" fmla="*/ 12700 w 5216"/>
              <a:gd name="T3" fmla="*/ 2794000 h 3192"/>
              <a:gd name="T4" fmla="*/ 1993900 w 5216"/>
              <a:gd name="T5" fmla="*/ 355600 h 3192"/>
              <a:gd name="T6" fmla="*/ 7099300 w 5216"/>
              <a:gd name="T7" fmla="*/ 660400 h 3192"/>
              <a:gd name="T8" fmla="*/ 8013700 w 5216"/>
              <a:gd name="T9" fmla="*/ 4013200 h 3192"/>
              <a:gd name="T10" fmla="*/ 5499099 w 5216"/>
              <a:gd name="T11" fmla="*/ 5003800 h 3192"/>
              <a:gd name="T12" fmla="*/ 1917700 w 5216"/>
              <a:gd name="T13" fmla="*/ 4394200 h 3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16"/>
              <a:gd name="T22" fmla="*/ 0 h 3192"/>
              <a:gd name="T23" fmla="*/ 5216 w 5216"/>
              <a:gd name="T24" fmla="*/ 3192 h 3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16" h="3192">
                <a:moveTo>
                  <a:pt x="1208" y="2768"/>
                </a:moveTo>
                <a:cubicBezTo>
                  <a:pt x="632" y="2536"/>
                  <a:pt x="0" y="2184"/>
                  <a:pt x="8" y="1760"/>
                </a:cubicBezTo>
                <a:cubicBezTo>
                  <a:pt x="16" y="1336"/>
                  <a:pt x="512" y="448"/>
                  <a:pt x="1256" y="224"/>
                </a:cubicBezTo>
                <a:cubicBezTo>
                  <a:pt x="2000" y="0"/>
                  <a:pt x="3840" y="32"/>
                  <a:pt x="4472" y="416"/>
                </a:cubicBezTo>
                <a:cubicBezTo>
                  <a:pt x="5104" y="800"/>
                  <a:pt x="5216" y="2072"/>
                  <a:pt x="5048" y="2528"/>
                </a:cubicBezTo>
                <a:cubicBezTo>
                  <a:pt x="4880" y="2984"/>
                  <a:pt x="4104" y="3112"/>
                  <a:pt x="3464" y="3152"/>
                </a:cubicBezTo>
                <a:cubicBezTo>
                  <a:pt x="2824" y="3192"/>
                  <a:pt x="1784" y="3000"/>
                  <a:pt x="1208" y="2768"/>
                </a:cubicBezTo>
                <a:close/>
              </a:path>
            </a:pathLst>
          </a:custGeom>
          <a:noFill/>
          <a:ln w="317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3625" y="1905000"/>
            <a:ext cx="2657475" cy="4419600"/>
            <a:chOff x="670" y="1200"/>
            <a:chExt cx="1674" cy="2784"/>
          </a:xfrm>
        </p:grpSpPr>
        <p:sp>
          <p:nvSpPr>
            <p:cNvPr id="75811" name="Freeform 5"/>
            <p:cNvSpPr>
              <a:spLocks/>
            </p:cNvSpPr>
            <p:nvPr/>
          </p:nvSpPr>
          <p:spPr bwMode="auto">
            <a:xfrm>
              <a:off x="1680" y="1200"/>
              <a:ext cx="664" cy="2784"/>
            </a:xfrm>
            <a:custGeom>
              <a:avLst/>
              <a:gdLst>
                <a:gd name="T0" fmla="*/ 288 w 664"/>
                <a:gd name="T1" fmla="*/ 0 h 2784"/>
                <a:gd name="T2" fmla="*/ 624 w 664"/>
                <a:gd name="T3" fmla="*/ 912 h 2784"/>
                <a:gd name="T4" fmla="*/ 48 w 664"/>
                <a:gd name="T5" fmla="*/ 1584 h 2784"/>
                <a:gd name="T6" fmla="*/ 336 w 664"/>
                <a:gd name="T7" fmla="*/ 2784 h 27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2784"/>
                <a:gd name="T14" fmla="*/ 664 w 664"/>
                <a:gd name="T15" fmla="*/ 2784 h 27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2784">
                  <a:moveTo>
                    <a:pt x="288" y="0"/>
                  </a:moveTo>
                  <a:cubicBezTo>
                    <a:pt x="476" y="324"/>
                    <a:pt x="664" y="648"/>
                    <a:pt x="624" y="912"/>
                  </a:cubicBezTo>
                  <a:cubicBezTo>
                    <a:pt x="584" y="1176"/>
                    <a:pt x="96" y="1272"/>
                    <a:pt x="48" y="1584"/>
                  </a:cubicBezTo>
                  <a:cubicBezTo>
                    <a:pt x="0" y="1896"/>
                    <a:pt x="168" y="2340"/>
                    <a:pt x="336" y="27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5812" name="Text Box 6"/>
            <p:cNvSpPr txBox="1">
              <a:spLocks noChangeArrowheads="1"/>
            </p:cNvSpPr>
            <p:nvPr/>
          </p:nvSpPr>
          <p:spPr bwMode="auto">
            <a:xfrm>
              <a:off x="670" y="1944"/>
              <a:ext cx="135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chemeClr val="tx1"/>
                  </a:solidFill>
                  <a:latin typeface="Lucida Sans" pitchFamily="34" charset="0"/>
                  <a:ea typeface="新細明體" pitchFamily="18" charset="-120"/>
                </a:rPr>
                <a:t>URLs crawled</a:t>
              </a:r>
            </a:p>
            <a:p>
              <a:r>
                <a:rPr lang="en-US" altLang="zh-TW">
                  <a:solidFill>
                    <a:schemeClr val="tx1"/>
                  </a:solidFill>
                  <a:latin typeface="Lucida Sans" pitchFamily="34" charset="0"/>
                  <a:ea typeface="新細明體" pitchFamily="18" charset="-120"/>
                </a:rPr>
                <a:t>and parsed</a:t>
              </a:r>
            </a:p>
          </p:txBody>
        </p:sp>
      </p:grpSp>
      <p:pic>
        <p:nvPicPr>
          <p:cNvPr id="75782" name="Picture 7" descr="MCj02149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474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48200" y="1828800"/>
            <a:ext cx="1282700" cy="4800600"/>
            <a:chOff x="2880" y="1152"/>
            <a:chExt cx="808" cy="3024"/>
          </a:xfrm>
        </p:grpSpPr>
        <p:sp>
          <p:nvSpPr>
            <p:cNvPr id="75809" name="Freeform 9"/>
            <p:cNvSpPr>
              <a:spLocks/>
            </p:cNvSpPr>
            <p:nvPr/>
          </p:nvSpPr>
          <p:spPr bwMode="auto">
            <a:xfrm>
              <a:off x="2880" y="1152"/>
              <a:ext cx="808" cy="3024"/>
            </a:xfrm>
            <a:custGeom>
              <a:avLst/>
              <a:gdLst>
                <a:gd name="T0" fmla="*/ 528 w 808"/>
                <a:gd name="T1" fmla="*/ 0 h 3024"/>
                <a:gd name="T2" fmla="*/ 0 w 808"/>
                <a:gd name="T3" fmla="*/ 576 h 3024"/>
                <a:gd name="T4" fmla="*/ 528 w 808"/>
                <a:gd name="T5" fmla="*/ 1488 h 3024"/>
                <a:gd name="T6" fmla="*/ 720 w 808"/>
                <a:gd name="T7" fmla="*/ 2736 h 3024"/>
                <a:gd name="T8" fmla="*/ 0 w 808"/>
                <a:gd name="T9" fmla="*/ 3024 h 3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3024"/>
                <a:gd name="T17" fmla="*/ 808 w 808"/>
                <a:gd name="T18" fmla="*/ 3024 h 3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3024">
                  <a:moveTo>
                    <a:pt x="528" y="0"/>
                  </a:moveTo>
                  <a:cubicBezTo>
                    <a:pt x="264" y="164"/>
                    <a:pt x="0" y="328"/>
                    <a:pt x="0" y="576"/>
                  </a:cubicBezTo>
                  <a:cubicBezTo>
                    <a:pt x="0" y="824"/>
                    <a:pt x="408" y="1128"/>
                    <a:pt x="528" y="1488"/>
                  </a:cubicBezTo>
                  <a:cubicBezTo>
                    <a:pt x="648" y="1848"/>
                    <a:pt x="808" y="2480"/>
                    <a:pt x="720" y="2736"/>
                  </a:cubicBezTo>
                  <a:cubicBezTo>
                    <a:pt x="632" y="2992"/>
                    <a:pt x="316" y="3008"/>
                    <a:pt x="0" y="302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5810" name="Text Box 10"/>
            <p:cNvSpPr txBox="1">
              <a:spLocks noChangeArrowheads="1"/>
            </p:cNvSpPr>
            <p:nvPr/>
          </p:nvSpPr>
          <p:spPr bwMode="auto">
            <a:xfrm>
              <a:off x="3196" y="2904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endParaRPr lang="zh-TW" altLang="en-US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endParaRPr>
            </a:p>
          </p:txBody>
        </p:sp>
      </p:grpSp>
      <p:sp>
        <p:nvSpPr>
          <p:cNvPr id="75784" name="Line 11"/>
          <p:cNvSpPr>
            <a:spLocks noChangeShapeType="1"/>
          </p:cNvSpPr>
          <p:nvPr/>
        </p:nvSpPr>
        <p:spPr bwMode="auto">
          <a:xfrm flipV="1">
            <a:off x="2514600" y="4876800"/>
            <a:ext cx="190500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85" name="Line 12"/>
          <p:cNvSpPr>
            <a:spLocks noChangeShapeType="1"/>
          </p:cNvSpPr>
          <p:nvPr/>
        </p:nvSpPr>
        <p:spPr bwMode="auto">
          <a:xfrm>
            <a:off x="2514600" y="5486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86" name="Line 13"/>
          <p:cNvSpPr>
            <a:spLocks noChangeShapeType="1"/>
          </p:cNvSpPr>
          <p:nvPr/>
        </p:nvSpPr>
        <p:spPr bwMode="auto">
          <a:xfrm>
            <a:off x="2667000" y="3886200"/>
            <a:ext cx="1752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87" name="Line 14"/>
          <p:cNvSpPr>
            <a:spLocks noChangeShapeType="1"/>
          </p:cNvSpPr>
          <p:nvPr/>
        </p:nvSpPr>
        <p:spPr bwMode="auto">
          <a:xfrm flipV="1">
            <a:off x="3200400" y="28194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88" name="Text Box 15"/>
          <p:cNvSpPr txBox="1">
            <a:spLocks noChangeArrowheads="1"/>
          </p:cNvSpPr>
          <p:nvPr/>
        </p:nvSpPr>
        <p:spPr bwMode="auto">
          <a:xfrm>
            <a:off x="5809586" y="3773488"/>
            <a:ext cx="2005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Unseen Web</a:t>
            </a:r>
          </a:p>
        </p:txBody>
      </p:sp>
      <p:sp>
        <p:nvSpPr>
          <p:cNvPr id="75789" name="Oval 16"/>
          <p:cNvSpPr>
            <a:spLocks noChangeArrowheads="1"/>
          </p:cNvSpPr>
          <p:nvPr/>
        </p:nvSpPr>
        <p:spPr bwMode="auto">
          <a:xfrm>
            <a:off x="1215173" y="4555262"/>
            <a:ext cx="1470142" cy="1168539"/>
          </a:xfrm>
          <a:prstGeom prst="ellipse">
            <a:avLst/>
          </a:prstGeom>
          <a:noFill/>
          <a:ln w="25400">
            <a:solidFill>
              <a:srgbClr val="489C6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Seed</a:t>
            </a:r>
          </a:p>
          <a:p>
            <a:pPr algn="ct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Pages</a:t>
            </a:r>
          </a:p>
        </p:txBody>
      </p:sp>
      <p:sp>
        <p:nvSpPr>
          <p:cNvPr id="75790" name="Line 17"/>
          <p:cNvSpPr>
            <a:spLocks noChangeShapeType="1"/>
          </p:cNvSpPr>
          <p:nvPr/>
        </p:nvSpPr>
        <p:spPr bwMode="auto">
          <a:xfrm flipV="1">
            <a:off x="17526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91" name="Line 18"/>
          <p:cNvSpPr>
            <a:spLocks noChangeShapeType="1"/>
          </p:cNvSpPr>
          <p:nvPr/>
        </p:nvSpPr>
        <p:spPr bwMode="auto">
          <a:xfrm flipV="1">
            <a:off x="1981200" y="38100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75792" name="Picture 19" descr="MCj02149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472113"/>
            <a:ext cx="4746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20" descr="MCj02149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05200"/>
            <a:ext cx="4746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4" name="Picture 21" descr="MCj02149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138" y="2362200"/>
            <a:ext cx="4746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5" name="Rectangle 22"/>
          <p:cNvSpPr>
            <a:spLocks noChangeArrowheads="1"/>
          </p:cNvSpPr>
          <p:nvPr/>
        </p:nvSpPr>
        <p:spPr bwMode="auto">
          <a:xfrm>
            <a:off x="4267200" y="2590800"/>
            <a:ext cx="304800" cy="3124200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75796" name="Line 23"/>
          <p:cNvSpPr>
            <a:spLocks noChangeShapeType="1"/>
          </p:cNvSpPr>
          <p:nvPr/>
        </p:nvSpPr>
        <p:spPr bwMode="auto">
          <a:xfrm>
            <a:off x="4267200" y="28956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97" name="Line 24"/>
          <p:cNvSpPr>
            <a:spLocks noChangeShapeType="1"/>
          </p:cNvSpPr>
          <p:nvPr/>
        </p:nvSpPr>
        <p:spPr bwMode="auto">
          <a:xfrm>
            <a:off x="4267200" y="32004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98" name="Line 25"/>
          <p:cNvSpPr>
            <a:spLocks noChangeShapeType="1"/>
          </p:cNvSpPr>
          <p:nvPr/>
        </p:nvSpPr>
        <p:spPr bwMode="auto">
          <a:xfrm>
            <a:off x="4267200" y="35052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799" name="Line 26"/>
          <p:cNvSpPr>
            <a:spLocks noChangeShapeType="1"/>
          </p:cNvSpPr>
          <p:nvPr/>
        </p:nvSpPr>
        <p:spPr bwMode="auto">
          <a:xfrm>
            <a:off x="4267200" y="38100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0" name="Line 27"/>
          <p:cNvSpPr>
            <a:spLocks noChangeShapeType="1"/>
          </p:cNvSpPr>
          <p:nvPr/>
        </p:nvSpPr>
        <p:spPr bwMode="auto">
          <a:xfrm>
            <a:off x="4267200" y="41148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1" name="Line 28"/>
          <p:cNvSpPr>
            <a:spLocks noChangeShapeType="1"/>
          </p:cNvSpPr>
          <p:nvPr/>
        </p:nvSpPr>
        <p:spPr bwMode="auto">
          <a:xfrm>
            <a:off x="4267200" y="44196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2" name="Line 29"/>
          <p:cNvSpPr>
            <a:spLocks noChangeShapeType="1"/>
          </p:cNvSpPr>
          <p:nvPr/>
        </p:nvSpPr>
        <p:spPr bwMode="auto">
          <a:xfrm>
            <a:off x="4267200" y="47244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3" name="Line 30"/>
          <p:cNvSpPr>
            <a:spLocks noChangeShapeType="1"/>
          </p:cNvSpPr>
          <p:nvPr/>
        </p:nvSpPr>
        <p:spPr bwMode="auto">
          <a:xfrm>
            <a:off x="4267200" y="50292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4" name="Line 31"/>
          <p:cNvSpPr>
            <a:spLocks noChangeShapeType="1"/>
          </p:cNvSpPr>
          <p:nvPr/>
        </p:nvSpPr>
        <p:spPr bwMode="auto">
          <a:xfrm>
            <a:off x="4267200" y="5334000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5" name="Text Box 32"/>
          <p:cNvSpPr txBox="1">
            <a:spLocks noChangeArrowheads="1"/>
          </p:cNvSpPr>
          <p:nvPr/>
        </p:nvSpPr>
        <p:spPr bwMode="auto">
          <a:xfrm>
            <a:off x="3433377" y="5678488"/>
            <a:ext cx="1976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URL frontier</a:t>
            </a:r>
          </a:p>
        </p:txBody>
      </p:sp>
      <p:cxnSp>
        <p:nvCxnSpPr>
          <p:cNvPr id="75806" name="AutoShape 33"/>
          <p:cNvCxnSpPr>
            <a:cxnSpLocks noChangeShapeType="1"/>
            <a:endCxn id="75795" idx="0"/>
          </p:cNvCxnSpPr>
          <p:nvPr/>
        </p:nvCxnSpPr>
        <p:spPr bwMode="auto">
          <a:xfrm flipV="1">
            <a:off x="3733800" y="2581275"/>
            <a:ext cx="685800" cy="17463"/>
          </a:xfrm>
          <a:prstGeom prst="curvedConnector4">
            <a:avLst>
              <a:gd name="adj1" fmla="val 38657"/>
              <a:gd name="adj2" fmla="val 1354546"/>
            </a:avLst>
          </a:prstGeom>
          <a:noFill/>
          <a:ln w="9525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</p:spPr>
      </p:cxnSp>
      <p:sp>
        <p:nvSpPr>
          <p:cNvPr id="75807" name="Line 34"/>
          <p:cNvSpPr>
            <a:spLocks noChangeShapeType="1"/>
          </p:cNvSpPr>
          <p:nvPr/>
        </p:nvSpPr>
        <p:spPr bwMode="auto">
          <a:xfrm flipV="1">
            <a:off x="1828800" y="57912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5808" name="Text Box 35"/>
          <p:cNvSpPr txBox="1">
            <a:spLocks noChangeArrowheads="1"/>
          </p:cNvSpPr>
          <p:nvPr/>
        </p:nvSpPr>
        <p:spPr bwMode="auto">
          <a:xfrm>
            <a:off x="30484" y="6248400"/>
            <a:ext cx="2560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zh-TW">
                <a:solidFill>
                  <a:schemeClr val="tx1"/>
                </a:solidFill>
                <a:latin typeface="Lucida Sans" pitchFamily="34" charset="0"/>
                <a:ea typeface="新細明體" pitchFamily="18" charset="-120"/>
              </a:rPr>
              <a:t>Crawling thread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Ads and </a:t>
            </a:r>
          </a:p>
          <a:p>
            <a:r>
              <a:rPr lang="en-US" altLang="zh-TW" sz="4400" dirty="0" smtClean="0"/>
              <a:t>search engine optimization (SEO)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0349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URL frontier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44824"/>
            <a:ext cx="8678198" cy="337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URL frontier is the data structure that holds and manages URLs we’ve seen, but that have not been crawled yet.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Can include multiple pages from the same host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Must avoid trying to fetch them all at the same time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</a:pPr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需能夠自動分散流量</a:t>
            </a:r>
            <a:endParaRPr 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Must keep all crawling threads busy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</a:pPr>
            <a:r>
              <a:rPr lang="en-US" altLang="zh-TW" dirty="0" smtClean="0">
                <a:solidFill>
                  <a:schemeClr val="tx1"/>
                </a:solidFill>
              </a:rPr>
              <a:t>	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但又能最大限度地利用頻寬等資源</a:t>
            </a:r>
            <a:endParaRPr lang="de-DE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Basic crawl architecture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 descr="20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6921713" cy="4696877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ea typeface="新細明體" pitchFamily="18" charset="-120"/>
              </a:rPr>
              <a:t>Processing steps in crawling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87045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Pick a URL from the frontier </a:t>
            </a:r>
            <a:r>
              <a:rPr lang="en-US" altLang="zh-TW" dirty="0" smtClean="0">
                <a:solidFill>
                  <a:srgbClr val="336699"/>
                </a:solidFill>
                <a:ea typeface="新細明體" pitchFamily="18" charset="-120"/>
              </a:rPr>
              <a:t>with priority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Fetch the document at the URL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Parse the URL</a:t>
            </a:r>
          </a:p>
          <a:p>
            <a:pPr lvl="1"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Extract links from it to other docs (URLs)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Check if URL has content already seen</a:t>
            </a:r>
          </a:p>
          <a:p>
            <a:pPr lvl="1"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If not, add to indexes</a:t>
            </a:r>
          </a:p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For each extracted URL</a:t>
            </a:r>
          </a:p>
          <a:p>
            <a:pPr lvl="1"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Ensure it passes certain URL filter tests </a:t>
            </a:r>
            <a:r>
              <a:rPr lang="en-US" altLang="zh-TW" dirty="0" smtClean="0">
                <a:solidFill>
                  <a:srgbClr val="336699"/>
                </a:solidFill>
                <a:ea typeface="新細明體" pitchFamily="18" charset="-120"/>
              </a:rPr>
              <a:t>(i.e. sub-select)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issue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Crawling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follow the links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enumerate the HTTP/FORM parameters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Use Chrome or </a:t>
            </a:r>
            <a:r>
              <a:rPr lang="en-US" altLang="zh-TW" dirty="0" err="1" smtClean="0"/>
              <a:t>HttpFox</a:t>
            </a:r>
            <a:r>
              <a:rPr lang="en-US" altLang="zh-TW" dirty="0" smtClean="0"/>
              <a:t> to view the 'real' parameters.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Implementation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using HTTP API and Queue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using site mirroring tools</a:t>
            </a:r>
          </a:p>
          <a:p>
            <a:pPr lvl="2">
              <a:lnSpc>
                <a:spcPct val="150000"/>
              </a:lnSpc>
            </a:pPr>
            <a:r>
              <a:rPr lang="en-US" altLang="zh-TW" dirty="0" err="1" smtClean="0"/>
              <a:t>HTTrack</a:t>
            </a:r>
            <a:r>
              <a:rPr lang="en-US" altLang="zh-TW" dirty="0" smtClean="0"/>
              <a:t> or Teleport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Implementation issue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Parsing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extract all links and other information from the pages</a:t>
            </a:r>
          </a:p>
          <a:p>
            <a:pPr>
              <a:lnSpc>
                <a:spcPct val="150000"/>
              </a:lnSpc>
            </a:pPr>
            <a:r>
              <a:rPr lang="en-US" altLang="zh-TW" dirty="0" smtClean="0"/>
              <a:t>Implementation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using Browser API (ex. IE Control) to list the parsed URLs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it works even for dynamic links (JavaScript)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using String processing (ex. Regular expression)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using HTML DOM (Document Object Model) and XPATH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Exercise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use regular expression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to remove html tags</a:t>
            </a:r>
            <a:endParaRPr lang="zh-TW" altLang="en-US" dirty="0" smtClean="0"/>
          </a:p>
          <a:p>
            <a:pPr lvl="2">
              <a:lnSpc>
                <a:spcPct val="150000"/>
              </a:lnSpc>
              <a:buNone/>
            </a:pPr>
            <a:r>
              <a:rPr lang="en-US" altLang="zh-TW" dirty="0" err="1" smtClean="0"/>
              <a:t>str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str.replaceAll</a:t>
            </a:r>
            <a:r>
              <a:rPr lang="en-US" altLang="zh-TW" dirty="0" smtClean="0"/>
              <a:t>("&lt;{1}[^&gt;]{1,}&gt;{1}", "").trim();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use regular expression to remove redundant spaces</a:t>
            </a:r>
          </a:p>
          <a:p>
            <a:pPr lvl="2">
              <a:lnSpc>
                <a:spcPct val="150000"/>
              </a:lnSpc>
              <a:buNone/>
            </a:pPr>
            <a:r>
              <a:rPr lang="en-US" altLang="zh-TW" dirty="0" err="1" smtClean="0"/>
              <a:t>str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str.replaceAll</a:t>
            </a:r>
            <a:r>
              <a:rPr lang="en-US" altLang="zh-TW" dirty="0" smtClean="0"/>
              <a:t>(" {2}", " ").trim();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use XPATH to extract all links from Google result page</a:t>
            </a:r>
          </a:p>
          <a:p>
            <a:pPr lvl="2">
              <a:lnSpc>
                <a:spcPct val="150000"/>
              </a:lnSpc>
              <a:buNone/>
            </a:pPr>
            <a:r>
              <a:rPr lang="en-US" altLang="zh-TW" dirty="0" smtClean="0"/>
              <a:t>//</a:t>
            </a:r>
            <a:r>
              <a:rPr lang="en-US" altLang="zh-TW" dirty="0" err="1" smtClean="0"/>
              <a:t>ol</a:t>
            </a:r>
            <a:r>
              <a:rPr lang="en-US" altLang="zh-TW" dirty="0" smtClean="0"/>
              <a:t>[@id='</a:t>
            </a:r>
            <a:r>
              <a:rPr lang="en-US" altLang="zh-TW" dirty="0" err="1" smtClean="0"/>
              <a:t>rso</a:t>
            </a:r>
            <a:r>
              <a:rPr lang="en-US" altLang="zh-TW" dirty="0" smtClean="0"/>
              <a:t>']/</a:t>
            </a:r>
            <a:r>
              <a:rPr lang="en-US" altLang="zh-TW" dirty="0" err="1" smtClean="0"/>
              <a:t>li</a:t>
            </a:r>
            <a:r>
              <a:rPr lang="en-US" altLang="zh-TW" dirty="0" smtClean="0"/>
              <a:t>/div/h3/a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D463340-DC82-45FA-A377-A7AB4170FD4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470931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URL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857520"/>
            <a:ext cx="8643998" cy="2786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Some URLs extracted from a document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relative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URLs.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E.g., at http://mit.edu, we may have aboutsite.html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This is the same as: http://mit.edu/aboutsite.html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During parsing, we must normalize (expand) all relative URLs.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470931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Distributing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crawler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786082"/>
            <a:ext cx="8643998" cy="2786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Run multiple crawl threads, potentially at different nodes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Usually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geographically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distributed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nodes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Partition hosts being crawled into nodes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470931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Distributed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crawler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2786082"/>
            <a:ext cx="8643998" cy="2786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 descr="20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7358114" cy="415165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2468DF29-9E4F-4316-8BFD-58EB4146CDE4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URL frontier: two main considerations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2400" u="sng" dirty="0" smtClean="0">
                <a:ea typeface="新細明體" pitchFamily="18" charset="-120"/>
              </a:rPr>
              <a:t>Politeness</a:t>
            </a:r>
            <a:r>
              <a:rPr lang="en-US" altLang="zh-TW" sz="2400" dirty="0" smtClean="0">
                <a:ea typeface="新細明體" pitchFamily="18" charset="-120"/>
              </a:rPr>
              <a:t>: do not hit a web server too frequently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u="sng" dirty="0" smtClean="0">
                <a:ea typeface="新細明體" pitchFamily="18" charset="-120"/>
              </a:rPr>
              <a:t>Freshness</a:t>
            </a:r>
            <a:r>
              <a:rPr lang="en-US" altLang="zh-TW" sz="2400" dirty="0" smtClean="0">
                <a:ea typeface="新細明體" pitchFamily="18" charset="-120"/>
              </a:rPr>
              <a:t>: crawl some pages more often than others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000" dirty="0" smtClean="0">
                <a:ea typeface="新細明體" pitchFamily="18" charset="-120"/>
              </a:rPr>
              <a:t>pages (Ex. News sites) changes often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ea typeface="新細明體" pitchFamily="18" charset="-120"/>
              </a:rPr>
              <a:t>These goals may conflict each other.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400" dirty="0" smtClean="0">
                <a:ea typeface="新細明體" pitchFamily="18" charset="-120"/>
              </a:rPr>
              <a:t>Tips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Insert time gap between successive requests to a host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dirty="0" smtClean="0">
                <a:ea typeface="新細明體" pitchFamily="18" charset="-120"/>
              </a:rPr>
              <a:t>shuffle the traffic for hosts</a:t>
            </a:r>
          </a:p>
          <a:p>
            <a:pPr lvl="1" eaLnBrk="1" hangingPunct="1">
              <a:lnSpc>
                <a:spcPct val="150000"/>
              </a:lnSpc>
            </a:pPr>
            <a:endParaRPr lang="en-US" altLang="zh-TW" sz="2400" dirty="0" smtClean="0">
              <a:ea typeface="新細明體" pitchFamily="18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1st generation of search ads: </a:t>
            </a:r>
            <a:r>
              <a:rPr lang="en-US" sz="3600" dirty="0" err="1" smtClean="0">
                <a:solidFill>
                  <a:schemeClr val="tx1"/>
                </a:solidFill>
                <a:latin typeface="+mj-lt"/>
              </a:rPr>
              <a:t>Goto</a:t>
            </a: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(1996)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19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758" y="1700808"/>
            <a:ext cx="4376685" cy="32403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96552" y="1484784"/>
            <a:ext cx="5184576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Buddy Blake bid the maximum ($0.38) for this search.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paid $0.38 to </a:t>
            </a:r>
            <a:r>
              <a:rPr lang="en-US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Goto</a:t>
            </a: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every time somebody clicked on it.</a:t>
            </a:r>
            <a:endParaRPr lang="de-DE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 separation of ads/docs.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Pages were simply ranked according to </a:t>
            </a: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bid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只依競價排序</a:t>
            </a:r>
            <a:endParaRPr lang="en-US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revenue 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maximization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可最大化利潤</a:t>
            </a:r>
            <a:endParaRPr lang="de-DE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4429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Duplicate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7195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Duplicate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detection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525254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web is full of duplicated content.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Exact duplicates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Easy to eliminate (ex. use hash)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Near-duplicates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For the user, it’s annoying to get a search result with 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near-identical documents. 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Difficult to eliminate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Marginal relevance is zero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even a highly relevant document becomes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if it appears below a (near-)duplicate.</a:t>
            </a:r>
          </a:p>
          <a:p>
            <a:pPr lvl="2">
              <a:lnSpc>
                <a:spcPct val="130000"/>
              </a:lnSpc>
              <a:spcBef>
                <a:spcPts val="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So need to eliminate it.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591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Near-duplicates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7" name="Picture 6" descr="19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14488"/>
            <a:ext cx="8853210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490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Detecting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near-duplicates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14488"/>
            <a:ext cx="8463314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Compute similarity with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edit-distance, n-gram overlapping, or vector space model.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“syntactic”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(as opposed to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semantic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similarity.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do not consider documents near-duplicates if they have the same content, but express it with different words.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 similarity threshold θ to judge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E.g., two documents are near-duplicates if similarity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&gt; θ = 80%.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436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Recall: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ngram overlapping + Jaccard coefficient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196752"/>
            <a:ext cx="8286808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 commonly used measure of overlap of two sets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Let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be two sets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coefficient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    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de-DE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) = 1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JACCARD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,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= 0 if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A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∩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 B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 0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i="1" dirty="0" smtClean="0">
                <a:solidFill>
                  <a:schemeClr val="tx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don’t have to be the same size.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Always assigns a number between 0 and 1.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 descr="19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2" y="2961032"/>
            <a:ext cx="3216208" cy="756000"/>
          </a:xfrm>
          <a:prstGeom prst="rect">
            <a:avLst/>
          </a:prstGeom>
        </p:spPr>
      </p:pic>
      <p:pic>
        <p:nvPicPr>
          <p:cNvPr id="8" name="Picture 7" descr="193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14751"/>
            <a:ext cx="207105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4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Link analysis : anchor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256D278-1C50-45C7-A7BB-EE334B061FA1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457200" y="12700"/>
            <a:ext cx="822801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The web as a directed graph</a:t>
            </a:r>
            <a:r>
              <a:rPr lang="en-US" sz="4000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174" name="Text Box 3"/>
          <p:cNvSpPr txBox="1">
            <a:spLocks noChangeArrowheads="1"/>
          </p:cNvSpPr>
          <p:nvPr/>
        </p:nvSpPr>
        <p:spPr bwMode="auto">
          <a:xfrm>
            <a:off x="928688" y="2500313"/>
            <a:ext cx="2286000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5" name="Picture 5" descr="11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38" y="1716782"/>
            <a:ext cx="4740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57188" y="3815854"/>
            <a:ext cx="8505825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Assumption 1: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hyperlink  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00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indicates that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‘s  author deems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high-quality and relevant.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Assumption 2: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The anchor text describes the content of </a:t>
            </a:r>
            <a:r>
              <a:rPr lang="en-US" i="1" dirty="0">
                <a:solidFill>
                  <a:srgbClr val="0070C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70C0"/>
                </a:solidFill>
                <a:latin typeface="Calibri" charset="0"/>
              </a:rPr>
              <a:t>2</a:t>
            </a:r>
            <a:r>
              <a:rPr lang="en-US" i="1" dirty="0">
                <a:solidFill>
                  <a:srgbClr val="0070C0"/>
                </a:solidFill>
                <a:latin typeface="Calibri" charset="0"/>
              </a:rPr>
              <a:t>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Example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: “You can find  cheap cars  ˂a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href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=http://…˃here ˂/a ˃.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	Anchor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text: “You can find cheap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cars here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”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ergelijking" r:id="rId5" imgW="114120" imgH="215640" progId="Equation.3">
                  <p:embed/>
                </p:oleObj>
              </mc:Choice>
              <mc:Fallback>
                <p:oleObj name="Vergelijking" r:id="rId5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214313" y="12700"/>
            <a:ext cx="84709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Anchor text</a:t>
            </a:r>
            <a:endParaRPr lang="en-US" sz="4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138113" y="1774825"/>
            <a:ext cx="8505825" cy="479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Searching  on  [text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is often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	more effective  than searching on [text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only.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For query IBM, how to distinguish between: </a:t>
            </a:r>
            <a:r>
              <a:rPr lang="en-US" sz="1800" dirty="0" err="1" smtClean="0">
                <a:solidFill>
                  <a:schemeClr val="tx1"/>
                </a:solidFill>
                <a:latin typeface="Calibri" charset="0"/>
              </a:rPr>
              <a:t>McBryan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 [Mcbr94] </a:t>
            </a:r>
            <a:endParaRPr lang="en-US" dirty="0" smtClean="0">
              <a:solidFill>
                <a:schemeClr val="tx1"/>
              </a:solidFill>
              <a:latin typeface="Calibri" charset="0"/>
            </a:endParaRP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IBM’s home page (mostly graphical)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IBM’s copyright page (high term freq. for ‘</a:t>
            </a:r>
            <a:r>
              <a:rPr lang="en-US" dirty="0" err="1" smtClean="0">
                <a:solidFill>
                  <a:schemeClr val="tx1"/>
                </a:solidFill>
                <a:latin typeface="Calibri" charset="0"/>
              </a:rPr>
              <a:t>ibm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’)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Rival’s spam page (arbitrarily high term freq.)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26438" y="5495528"/>
            <a:ext cx="1825682" cy="1029816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800" b="1" dirty="0">
                <a:solidFill>
                  <a:schemeClr val="tx1"/>
                </a:solidFill>
                <a:latin typeface="+mn-lt"/>
                <a:ea typeface="新細明體" pitchFamily="18" charset="-120"/>
              </a:rPr>
              <a:t>www.ibm.com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45238" y="4733528"/>
            <a:ext cx="10054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tx1"/>
                </a:solidFill>
                <a:latin typeface="+mn-lt"/>
                <a:ea typeface="新細明體" pitchFamily="18" charset="-120"/>
              </a:rPr>
              <a:t>“</a:t>
            </a:r>
            <a:r>
              <a:rPr lang="en-US" altLang="zh-TW" sz="2000">
                <a:solidFill>
                  <a:schemeClr val="tx1"/>
                </a:solidFill>
                <a:latin typeface="+mn-lt"/>
                <a:ea typeface="新細明體" pitchFamily="18" charset="-120"/>
              </a:rPr>
              <a:t>ibm”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02638" y="4657328"/>
            <a:ext cx="1458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tx1"/>
                </a:solidFill>
                <a:latin typeface="+mn-lt"/>
                <a:ea typeface="新細明體" pitchFamily="18" charset="-120"/>
              </a:rPr>
              <a:t>“</a:t>
            </a:r>
            <a:r>
              <a:rPr lang="en-US" altLang="zh-TW" sz="2000">
                <a:solidFill>
                  <a:schemeClr val="tx1"/>
                </a:solidFill>
                <a:latin typeface="+mn-lt"/>
                <a:ea typeface="新細明體" pitchFamily="18" charset="-120"/>
              </a:rPr>
              <a:t>ibm.com”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84168" y="4797152"/>
            <a:ext cx="2194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tx1"/>
                </a:solidFill>
                <a:latin typeface="+mn-lt"/>
                <a:ea typeface="新細明體" pitchFamily="18" charset="-120"/>
              </a:rPr>
              <a:t>“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</a:rPr>
              <a:t>IBM home page”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788024" y="5157192"/>
            <a:ext cx="0" cy="3600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5655238" y="5229200"/>
            <a:ext cx="572946" cy="3425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sz="20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1238" y="5266928"/>
            <a:ext cx="3124200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</a:rPr>
              <a:t>A million pieces of anchor text with “</a:t>
            </a:r>
            <a:r>
              <a:rPr lang="en-US" altLang="zh-TW" sz="2000" dirty="0" err="1">
                <a:solidFill>
                  <a:schemeClr val="tx1"/>
                </a:solidFill>
                <a:latin typeface="+mn-lt"/>
                <a:ea typeface="新細明體" pitchFamily="18" charset="-120"/>
              </a:rPr>
              <a:t>ibm</a:t>
            </a:r>
            <a:r>
              <a:rPr lang="en-US" altLang="zh-TW" sz="2000" dirty="0">
                <a:solidFill>
                  <a:schemeClr val="tx1"/>
                </a:solidFill>
                <a:latin typeface="+mn-lt"/>
                <a:ea typeface="新細明體" pitchFamily="18" charset="-120"/>
              </a:rPr>
              <a:t>” send a strong signal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843808" y="5157192"/>
            <a:ext cx="982630" cy="4907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 sz="200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A8900E9-837C-42DA-B94D-A9E8E8ABFE08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Anchor  text  containing  </a:t>
            </a:r>
            <a:r>
              <a:rPr lang="en-US" sz="3000" i="1" dirty="0">
                <a:solidFill>
                  <a:srgbClr val="000000"/>
                </a:solidFill>
                <a:latin typeface="Calibri" charset="0"/>
              </a:rPr>
              <a:t>IBM  </a:t>
            </a: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pointing  to www.ibm.com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7525" name="Picture 6" descr="35f-ib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85938"/>
            <a:ext cx="77136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E287D0E-464F-4C5D-8334-6F31CA16C95C}" type="slidenum">
              <a:rPr lang="zh-TW" altLang="en-US" smtClean="0">
                <a:solidFill>
                  <a:schemeClr val="tx1"/>
                </a:solidFill>
              </a:rPr>
              <a:pPr/>
              <a:t>49</a:t>
            </a:fld>
            <a:endParaRPr lang="en-US" altLang="zh-TW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Indexing anchor text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When indexing a document </a:t>
            </a:r>
            <a:r>
              <a:rPr lang="en-US" altLang="zh-TW" sz="2400" i="1" dirty="0" smtClean="0">
                <a:solidFill>
                  <a:schemeClr val="tx1"/>
                </a:solidFill>
                <a:ea typeface="新細明體" pitchFamily="18" charset="-120"/>
              </a:rPr>
              <a:t>D</a:t>
            </a: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, include anchor text from links pointing to </a:t>
            </a:r>
            <a:r>
              <a:rPr lang="en-US" altLang="zh-TW" sz="2400" i="1" dirty="0" smtClean="0">
                <a:solidFill>
                  <a:schemeClr val="tx1"/>
                </a:solidFill>
                <a:ea typeface="新細明體" pitchFamily="18" charset="-120"/>
              </a:rPr>
              <a:t>D</a:t>
            </a: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.</a:t>
            </a:r>
          </a:p>
          <a:p>
            <a:pPr eaLnBrk="1" hangingPunct="1"/>
            <a:r>
              <a:rPr lang="en-US" altLang="zh-TW" sz="2400" dirty="0" smtClean="0"/>
              <a:t>Anchor text can be </a:t>
            </a:r>
            <a:r>
              <a:rPr lang="en-US" altLang="zh-TW" sz="2400" dirty="0" smtClean="0">
                <a:solidFill>
                  <a:srgbClr val="336699"/>
                </a:solidFill>
              </a:rPr>
              <a:t>weighted more highly</a:t>
            </a:r>
            <a:r>
              <a:rPr lang="en-US" altLang="zh-TW" sz="2400" dirty="0" smtClean="0"/>
              <a:t> than document text.</a:t>
            </a:r>
          </a:p>
          <a:p>
            <a:pPr eaLnBrk="1" hangingPunct="1"/>
            <a:endParaRPr lang="en-US" altLang="zh-TW" sz="2400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94213" name="AutoShape 4"/>
          <p:cNvSpPr>
            <a:spLocks noChangeArrowheads="1"/>
          </p:cNvSpPr>
          <p:nvPr/>
        </p:nvSpPr>
        <p:spPr bwMode="auto">
          <a:xfrm>
            <a:off x="1981200" y="4724400"/>
            <a:ext cx="152400" cy="6096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94214" name="AutoShape 5"/>
          <p:cNvSpPr>
            <a:spLocks noChangeArrowheads="1"/>
          </p:cNvSpPr>
          <p:nvPr/>
        </p:nvSpPr>
        <p:spPr bwMode="auto">
          <a:xfrm>
            <a:off x="4876800" y="3886200"/>
            <a:ext cx="2057400" cy="304800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zh-TW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www.ibm.com</a:t>
            </a:r>
            <a:endParaRPr lang="en-US" altLang="zh-TW" sz="1400">
              <a:solidFill>
                <a:schemeClr val="tx1"/>
              </a:solidFill>
              <a:latin typeface="Rockwell" pitchFamily="18" charset="0"/>
              <a:ea typeface="新細明體" pitchFamily="18" charset="-120"/>
            </a:endParaRPr>
          </a:p>
        </p:txBody>
      </p:sp>
      <p:sp>
        <p:nvSpPr>
          <p:cNvPr id="94215" name="AutoShape 6"/>
          <p:cNvSpPr>
            <a:spLocks noChangeArrowheads="1"/>
          </p:cNvSpPr>
          <p:nvPr/>
        </p:nvSpPr>
        <p:spPr bwMode="auto">
          <a:xfrm>
            <a:off x="1257300" y="3074988"/>
            <a:ext cx="3281363" cy="706437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1800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Armonk, NY-based computer</a:t>
            </a:r>
          </a:p>
          <a:p>
            <a:pPr algn="ctr">
              <a:spcBef>
                <a:spcPct val="20000"/>
              </a:spcBef>
            </a:pPr>
            <a:r>
              <a:rPr lang="en-US" altLang="zh-TW" sz="1800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giant </a:t>
            </a:r>
            <a:r>
              <a:rPr lang="en-US" altLang="zh-TW" sz="1800" u="sng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IBM</a:t>
            </a:r>
            <a:r>
              <a:rPr lang="en-US" altLang="zh-TW" sz="1800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 announced today</a:t>
            </a:r>
            <a:endParaRPr lang="en-US" altLang="zh-TW" sz="1400">
              <a:solidFill>
                <a:schemeClr val="tx1"/>
              </a:solidFill>
              <a:latin typeface="Rockwell" pitchFamily="18" charset="0"/>
              <a:ea typeface="新細明體" pitchFamily="18" charset="-120"/>
            </a:endParaRPr>
          </a:p>
        </p:txBody>
      </p:sp>
      <p:cxnSp>
        <p:nvCxnSpPr>
          <p:cNvPr id="94216" name="AutoShape 7"/>
          <p:cNvCxnSpPr>
            <a:cxnSpLocks noChangeShapeType="1"/>
            <a:stCxn id="94215" idx="2"/>
            <a:endCxn id="94214" idx="1"/>
          </p:cNvCxnSpPr>
          <p:nvPr/>
        </p:nvCxnSpPr>
        <p:spPr bwMode="auto">
          <a:xfrm>
            <a:off x="2898775" y="3781425"/>
            <a:ext cx="1978025" cy="257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4217" name="AutoShape 8"/>
          <p:cNvSpPr>
            <a:spLocks noChangeArrowheads="1"/>
          </p:cNvSpPr>
          <p:nvPr/>
        </p:nvSpPr>
        <p:spPr bwMode="auto">
          <a:xfrm>
            <a:off x="533400" y="5186363"/>
            <a:ext cx="3403600" cy="1366837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1800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altLang="zh-TW" sz="1800" u="sng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Compaq</a:t>
            </a:r>
          </a:p>
          <a:p>
            <a:pPr>
              <a:spcBef>
                <a:spcPct val="20000"/>
              </a:spcBef>
            </a:pPr>
            <a:r>
              <a:rPr lang="en-US" altLang="zh-TW" sz="1800" u="sng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altLang="zh-TW" sz="1800" u="sng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IBM</a:t>
            </a:r>
            <a:endParaRPr lang="en-US" altLang="zh-TW" sz="1400" u="sng">
              <a:solidFill>
                <a:schemeClr val="tx1"/>
              </a:solidFill>
              <a:latin typeface="Rockwell" pitchFamily="18" charset="0"/>
              <a:ea typeface="新細明體" pitchFamily="18" charset="-120"/>
            </a:endParaRPr>
          </a:p>
        </p:txBody>
      </p:sp>
      <p:sp>
        <p:nvSpPr>
          <p:cNvPr id="94218" name="Line 9"/>
          <p:cNvSpPr>
            <a:spLocks noChangeShapeType="1"/>
          </p:cNvSpPr>
          <p:nvPr/>
        </p:nvSpPr>
        <p:spPr bwMode="auto">
          <a:xfrm flipV="1">
            <a:off x="1981200" y="4038600"/>
            <a:ext cx="2895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4219" name="AutoShape 10"/>
          <p:cNvSpPr>
            <a:spLocks noChangeArrowheads="1"/>
          </p:cNvSpPr>
          <p:nvPr/>
        </p:nvSpPr>
        <p:spPr bwMode="auto">
          <a:xfrm>
            <a:off x="4297363" y="5029200"/>
            <a:ext cx="3221037" cy="706438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TW" sz="1800" u="sng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Big Blue</a:t>
            </a:r>
            <a:r>
              <a:rPr lang="en-US" altLang="zh-TW" sz="1800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 today announced</a:t>
            </a:r>
          </a:p>
          <a:p>
            <a:pPr algn="ctr">
              <a:spcBef>
                <a:spcPct val="20000"/>
              </a:spcBef>
            </a:pPr>
            <a:r>
              <a:rPr lang="en-US" altLang="zh-TW" sz="1800">
                <a:solidFill>
                  <a:schemeClr val="tx1"/>
                </a:solidFill>
                <a:latin typeface="Rockwell" pitchFamily="18" charset="0"/>
                <a:ea typeface="新細明體" pitchFamily="18" charset="-120"/>
              </a:rPr>
              <a:t>record profits for the quarter</a:t>
            </a:r>
            <a:endParaRPr lang="en-US" altLang="zh-TW" sz="1400">
              <a:solidFill>
                <a:schemeClr val="tx1"/>
              </a:solidFill>
              <a:latin typeface="Rockwell" pitchFamily="18" charset="0"/>
              <a:ea typeface="新細明體" pitchFamily="18" charset="-120"/>
            </a:endParaRPr>
          </a:p>
        </p:txBody>
      </p:sp>
      <p:sp>
        <p:nvSpPr>
          <p:cNvPr id="94220" name="Line 11"/>
          <p:cNvSpPr>
            <a:spLocks noChangeShapeType="1"/>
          </p:cNvSpPr>
          <p:nvPr/>
        </p:nvSpPr>
        <p:spPr bwMode="auto">
          <a:xfrm flipV="1">
            <a:off x="5562600" y="4191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2nd generation of search ads: Google (2000)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914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Strict separation of search results and search </a:t>
            </a:r>
            <a:r>
              <a:rPr 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ads 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廣告分離</a:t>
            </a:r>
            <a:endParaRPr lang="en-US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08678" y="2303214"/>
            <a:ext cx="3071834" cy="52302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SogoTrade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appears</a:t>
            </a:r>
            <a:endParaRPr lang="de-DE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search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results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de-DE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de-DE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SogoTrade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appears</a:t>
            </a:r>
            <a:endParaRPr lang="de-DE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 </a:t>
            </a:r>
            <a:r>
              <a:rPr lang="de-DE" sz="20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ads</a:t>
            </a:r>
            <a:r>
              <a:rPr lang="de-DE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de-DE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 descr="19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32" y="2247068"/>
            <a:ext cx="5805754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31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B7954932-4E41-4519-A7E8-B764B00F16B1}" type="slidenum">
              <a:rPr lang="zh-TW" altLang="en-US" smtClean="0"/>
              <a:pPr/>
              <a:t>50</a:t>
            </a:fld>
            <a:endParaRPr lang="en-US" altLang="zh-TW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Anchor Text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3000" dirty="0" smtClean="0">
                <a:ea typeface="新細明體" pitchFamily="18" charset="-120"/>
              </a:rPr>
              <a:t>Other applications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800" dirty="0" smtClean="0">
                <a:ea typeface="新細明體" pitchFamily="18" charset="-120"/>
              </a:rPr>
              <a:t>Weighting/filtering links in the graph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zh-TW" sz="2400" dirty="0" smtClean="0">
                <a:ea typeface="新細明體" pitchFamily="18" charset="-120"/>
              </a:rPr>
              <a:t>HITS [Chak98], Hilltop [Bhar01]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800" dirty="0" smtClean="0">
                <a:ea typeface="新細明體" pitchFamily="18" charset="-120"/>
              </a:rPr>
              <a:t>Generating page descriptions from anchor text </a:t>
            </a:r>
            <a:r>
              <a:rPr lang="en-US" altLang="zh-TW" dirty="0" smtClean="0">
                <a:ea typeface="新細明體" pitchFamily="18" charset="-120"/>
              </a:rPr>
              <a:t>[Amit98, Amit00]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Link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849A45-8602-475A-ADD2-0A6E27FD7DA3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457200" y="12700"/>
            <a:ext cx="822801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Origins of PageRank:  Citation analysis (1)</a:t>
            </a:r>
            <a:r>
              <a:rPr lang="en-US" sz="36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138113" y="1785938"/>
            <a:ext cx="8505825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Citation analysis: analysis of citations in the scientific literature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336699"/>
                </a:solidFill>
                <a:latin typeface="Calibri" charset="0"/>
              </a:rPr>
              <a:t>Co-citation analysis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and </a:t>
            </a:r>
            <a:r>
              <a:rPr lang="en-US" dirty="0" smtClean="0">
                <a:solidFill>
                  <a:srgbClr val="336699"/>
                </a:solidFill>
                <a:latin typeface="Calibri" charset="0"/>
              </a:rPr>
              <a:t>Bibliographic coupling analysis</a:t>
            </a: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</a:rPr>
              <a:t>articles that are cited together are related. Ex. C, D, E</a:t>
            </a: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articles that co-cite the same articles are related . Ex. A, B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Citation analysis works for </a:t>
            </a: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scientific literature,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	patents, web pages, and directed documents.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Google use co-citation similarity on the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		web for "find pages like this" feature.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	</a:t>
            </a:r>
            <a:endParaRPr lang="en-US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851378"/>
            <a:ext cx="2297013" cy="274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0B7C76-1103-4306-8704-B8F6F59B83A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457200" y="12700"/>
            <a:ext cx="822801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Origins of </a:t>
            </a:r>
            <a:r>
              <a:rPr lang="en-US" sz="3600" dirty="0" err="1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:  Citation analysis (2)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138113" y="1785938"/>
            <a:ext cx="9005887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Citation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frequency can be used to measure the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impact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of an article .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1079500" lvl="1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Ex. Google Scholar,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CiteSeer</a:t>
            </a:r>
            <a:endParaRPr lang="en-US" dirty="0" smtClean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On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the web: citation frequency = </a:t>
            </a:r>
            <a:r>
              <a:rPr lang="en-US" dirty="0" err="1">
                <a:solidFill>
                  <a:srgbClr val="0070C0"/>
                </a:solidFill>
                <a:latin typeface="Calibri" charset="0"/>
              </a:rPr>
              <a:t>inlink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 count</a:t>
            </a:r>
          </a:p>
          <a:p>
            <a:pPr marL="736600" lvl="1" indent="-279400">
              <a:lnSpc>
                <a:spcPct val="150000"/>
              </a:lnSpc>
              <a:spcBef>
                <a:spcPts val="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sz="2200" dirty="0" smtClean="0">
                <a:solidFill>
                  <a:srgbClr val="000000"/>
                </a:solidFill>
                <a:latin typeface="Calibri" charset="0"/>
              </a:rPr>
              <a:t>Simplest measure: Each article gets one vote</a:t>
            </a:r>
            <a:endParaRPr lang="en-US" sz="2200" dirty="0" smtClean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lnSpc>
                <a:spcPct val="150000"/>
              </a:lnSpc>
              <a:spcBef>
                <a:spcPts val="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high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</a:rPr>
              <a:t>inlink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count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mean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high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quality.</a:t>
            </a: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lnSpc>
                <a:spcPct val="150000"/>
              </a:lnSpc>
              <a:spcBef>
                <a:spcPts val="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sz="2200" dirty="0" smtClean="0">
                <a:solidFill>
                  <a:srgbClr val="000000"/>
                </a:solidFill>
                <a:latin typeface="Calibri" charset="0"/>
              </a:rPr>
              <a:t>… but not very accurate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because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of link spam. </a:t>
            </a:r>
          </a:p>
          <a:p>
            <a:pPr marL="336550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Better measure: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weighted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citation frequency or citation rank  </a:t>
            </a:r>
          </a:p>
          <a:p>
            <a:pPr marL="736600" lvl="1" indent="-279400">
              <a:lnSpc>
                <a:spcPct val="150000"/>
              </a:lnSpc>
              <a:spcBef>
                <a:spcPts val="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An article’s vote is weighted according to its citation impact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marL="736600" lvl="1" indent="-279400">
              <a:lnSpc>
                <a:spcPct val="150000"/>
              </a:lnSpc>
              <a:spcBef>
                <a:spcPts val="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Ex. NY Times </a:t>
            </a:r>
            <a:r>
              <a:rPr lang="en-US" sz="2200" i="1" dirty="0" err="1" smtClean="0">
                <a:solidFill>
                  <a:srgbClr val="000000"/>
                </a:solidFill>
                <a:latin typeface="Calibri" charset="0"/>
              </a:rPr>
              <a:t>inlink</a:t>
            </a: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 is much more important than a nobody's </a:t>
            </a:r>
            <a:r>
              <a:rPr lang="en-US" sz="2200" i="1" dirty="0" err="1" smtClean="0">
                <a:solidFill>
                  <a:srgbClr val="000000"/>
                </a:solidFill>
                <a:latin typeface="Calibri" charset="0"/>
              </a:rPr>
              <a:t>inlink</a:t>
            </a:r>
            <a:r>
              <a:rPr lang="en-US" sz="2200" i="1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200" i="1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lnSpc>
                <a:spcPct val="150000"/>
              </a:lnSpc>
              <a:spcBef>
                <a:spcPts val="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F0B7C76-1103-4306-8704-B8F6F59B83A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0291" name="Text Box 2"/>
          <p:cNvSpPr txBox="1">
            <a:spLocks noChangeArrowheads="1"/>
          </p:cNvSpPr>
          <p:nvPr/>
        </p:nvSpPr>
        <p:spPr bwMode="auto">
          <a:xfrm>
            <a:off x="457200" y="12700"/>
            <a:ext cx="822801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Origins of </a:t>
            </a:r>
            <a:r>
              <a:rPr lang="en-US" sz="3600" dirty="0" err="1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:  Citation analysis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(3)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138113" y="1785938"/>
            <a:ext cx="9005887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Weighted 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citat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ion frequency or citation rank </a:t>
            </a: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is basically </a:t>
            </a:r>
            <a:r>
              <a:rPr lang="en-US" altLang="zh-TW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endParaRPr lang="en-US" altLang="zh-TW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1079500" lvl="1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invented in the context of citation analysis by </a:t>
            </a:r>
            <a:r>
              <a:rPr lang="en-US" altLang="zh-TW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Pinsker</a:t>
            </a: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and </a:t>
            </a:r>
            <a:r>
              <a:rPr lang="en-US" altLang="zh-TW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Narin</a:t>
            </a: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in the 1960s.</a:t>
            </a:r>
          </a:p>
          <a:p>
            <a:pPr marL="1079500" lvl="1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Google uses it and other heuristics for web page ranking.</a:t>
            </a:r>
          </a:p>
          <a:p>
            <a:pPr marL="1479550" lvl="2" indent="-336550">
              <a:lnSpc>
                <a:spcPct val="150000"/>
              </a:lnSpc>
              <a:spcBef>
                <a:spcPts val="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(independent from query)</a:t>
            </a: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Link analysis : hub and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910369A-CA45-4E5B-B217-2468FB81383C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3955" name="Text Box 2"/>
          <p:cNvSpPr txBox="1">
            <a:spLocks noChangeArrowheads="1"/>
          </p:cNvSpPr>
          <p:nvPr/>
        </p:nvSpPr>
        <p:spPr bwMode="auto">
          <a:xfrm>
            <a:off x="285750" y="12700"/>
            <a:ext cx="839946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Hits – Hyperlink-Induced Topic Search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253956" name="Text Box 3"/>
          <p:cNvSpPr txBox="1">
            <a:spLocks noChangeArrowheads="1"/>
          </p:cNvSpPr>
          <p:nvPr/>
        </p:nvSpPr>
        <p:spPr bwMode="auto">
          <a:xfrm>
            <a:off x="138113" y="1643063"/>
            <a:ext cx="8505825" cy="5214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Premise: there are two different types of relevance on the web.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Relevance type 1: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Hubs.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A hub page is a good list of links to pages answering the information need.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charset="0"/>
              </a:rPr>
              <a:t>E.g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, for query [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</a:rPr>
              <a:t>chicago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bulls]: Bob’s list of recommended resources on the Chicago Bulls sports team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Relevance type 2: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Authorities.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An authority page is a direct answer to the information need.</a:t>
            </a:r>
            <a:endParaRPr lang="en-US" dirty="0">
              <a:solidFill>
                <a:srgbClr val="0070C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The home page of the Chicago Bulls sports team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By definition: Links to authority pages occur repeatedly on hub pages.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Most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approaches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to search (including </a:t>
            </a:r>
            <a:r>
              <a:rPr lang="en-US" dirty="0" err="1">
                <a:solidFill>
                  <a:srgbClr val="000000"/>
                </a:solidFill>
                <a:latin typeface="Calibri" charset="0"/>
              </a:rPr>
              <a:t>PageRank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ranking) don’t make the distinction between these two very different types of relevance.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395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461BCCF-7FC5-4B70-A119-EE0D8CA8A0D3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8051" name="Text Box 2"/>
          <p:cNvSpPr txBox="1">
            <a:spLocks noChangeArrowheads="1"/>
          </p:cNvSpPr>
          <p:nvPr/>
        </p:nvSpPr>
        <p:spPr bwMode="auto">
          <a:xfrm>
            <a:off x="285750" y="12700"/>
            <a:ext cx="839946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 Hubs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and authorities </a:t>
            </a: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definition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8052" name="Text Box 3"/>
          <p:cNvSpPr txBox="1">
            <a:spLocks noChangeArrowheads="1"/>
          </p:cNvSpPr>
          <p:nvPr/>
        </p:nvSpPr>
        <p:spPr bwMode="auto">
          <a:xfrm>
            <a:off x="138113" y="1628800"/>
            <a:ext cx="8505825" cy="4872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 good hub page for a topic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links to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many authority pages for that topic.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 good authority page for a topic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is linked to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by many hub pages for that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topic.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Example :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58053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6" name="Picture 4" descr="252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48976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4B3DBF-1953-45E7-90D2-B10E87AC3677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43" name="Text Box 2"/>
          <p:cNvSpPr txBox="1">
            <a:spLocks noChangeArrowheads="1"/>
          </p:cNvSpPr>
          <p:nvPr/>
        </p:nvSpPr>
        <p:spPr bwMode="auto">
          <a:xfrm>
            <a:off x="142875" y="0"/>
            <a:ext cx="868521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How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to compute hub and authority scores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6244" name="Text Box 3"/>
          <p:cNvSpPr txBox="1">
            <a:spLocks noChangeArrowheads="1"/>
          </p:cNvSpPr>
          <p:nvPr/>
        </p:nvSpPr>
        <p:spPr bwMode="auto">
          <a:xfrm>
            <a:off x="138113" y="1844824"/>
            <a:ext cx="9005887" cy="485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lnSpc>
                <a:spcPct val="150000"/>
              </a:lnSpc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Do a regular web search first</a:t>
            </a:r>
          </a:p>
          <a:p>
            <a:pPr marL="1079500" lvl="1" indent="-336550">
              <a:lnSpc>
                <a:spcPct val="150000"/>
              </a:lnSpc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Call the search result the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root set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</a:p>
          <a:p>
            <a:pPr marL="336550" indent="-336550">
              <a:lnSpc>
                <a:spcPct val="150000"/>
              </a:lnSpc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Find all pages that are linked to or link to pages in the root set </a:t>
            </a:r>
          </a:p>
          <a:p>
            <a:pPr marL="1079500" lvl="1" indent="-336550">
              <a:lnSpc>
                <a:spcPct val="150000"/>
              </a:lnSpc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Call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it as the </a:t>
            </a:r>
            <a:r>
              <a:rPr lang="en-US" dirty="0" smtClean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base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</a:p>
          <a:p>
            <a:pPr marL="336550" indent="-336550">
              <a:lnSpc>
                <a:spcPct val="150000"/>
              </a:lnSpc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Finally, compute hubs and authorities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from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the base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set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66245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0013"/>
            <a:ext cx="8226425" cy="131286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/>
              <a:t>Root set and base set</a:t>
            </a:r>
          </a:p>
        </p:txBody>
      </p:sp>
      <p:sp>
        <p:nvSpPr>
          <p:cNvPr id="270339" name="Oval 2"/>
          <p:cNvSpPr>
            <a:spLocks noChangeArrowheads="1"/>
          </p:cNvSpPr>
          <p:nvPr/>
        </p:nvSpPr>
        <p:spPr bwMode="auto">
          <a:xfrm>
            <a:off x="2306638" y="2392363"/>
            <a:ext cx="4110037" cy="2797175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0" name="Oval 3"/>
          <p:cNvSpPr>
            <a:spLocks noChangeArrowheads="1"/>
          </p:cNvSpPr>
          <p:nvPr/>
        </p:nvSpPr>
        <p:spPr bwMode="auto">
          <a:xfrm>
            <a:off x="2898775" y="2112963"/>
            <a:ext cx="255588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1" name="Oval 4"/>
          <p:cNvSpPr>
            <a:spLocks noChangeArrowheads="1"/>
          </p:cNvSpPr>
          <p:nvPr/>
        </p:nvSpPr>
        <p:spPr bwMode="auto">
          <a:xfrm>
            <a:off x="1949450" y="2497138"/>
            <a:ext cx="255588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2" name="Oval 5"/>
          <p:cNvSpPr>
            <a:spLocks noChangeArrowheads="1"/>
          </p:cNvSpPr>
          <p:nvPr/>
        </p:nvSpPr>
        <p:spPr bwMode="auto">
          <a:xfrm>
            <a:off x="1712913" y="3297238"/>
            <a:ext cx="255587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3" name="Oval 6"/>
          <p:cNvSpPr>
            <a:spLocks noChangeArrowheads="1"/>
          </p:cNvSpPr>
          <p:nvPr/>
        </p:nvSpPr>
        <p:spPr bwMode="auto">
          <a:xfrm>
            <a:off x="2898775" y="3297238"/>
            <a:ext cx="255588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4" name="Oval 7"/>
          <p:cNvSpPr>
            <a:spLocks noChangeArrowheads="1"/>
          </p:cNvSpPr>
          <p:nvPr/>
        </p:nvSpPr>
        <p:spPr bwMode="auto">
          <a:xfrm>
            <a:off x="1979613" y="4213225"/>
            <a:ext cx="255587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5" name="Oval 8"/>
          <p:cNvSpPr>
            <a:spLocks noChangeArrowheads="1"/>
          </p:cNvSpPr>
          <p:nvPr/>
        </p:nvSpPr>
        <p:spPr bwMode="auto">
          <a:xfrm>
            <a:off x="2482850" y="3621088"/>
            <a:ext cx="255588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6" name="Oval 9"/>
          <p:cNvSpPr>
            <a:spLocks noChangeArrowheads="1"/>
          </p:cNvSpPr>
          <p:nvPr/>
        </p:nvSpPr>
        <p:spPr bwMode="auto">
          <a:xfrm>
            <a:off x="2719388" y="4243388"/>
            <a:ext cx="255587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7" name="Oval 10"/>
          <p:cNvSpPr>
            <a:spLocks noChangeArrowheads="1"/>
          </p:cNvSpPr>
          <p:nvPr/>
        </p:nvSpPr>
        <p:spPr bwMode="auto">
          <a:xfrm>
            <a:off x="2571750" y="5187950"/>
            <a:ext cx="255588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8" name="Oval 11"/>
          <p:cNvSpPr>
            <a:spLocks noChangeArrowheads="1"/>
          </p:cNvSpPr>
          <p:nvPr/>
        </p:nvSpPr>
        <p:spPr bwMode="auto">
          <a:xfrm>
            <a:off x="4171950" y="4687888"/>
            <a:ext cx="255588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49" name="Oval 12"/>
          <p:cNvSpPr>
            <a:spLocks noChangeArrowheads="1"/>
          </p:cNvSpPr>
          <p:nvPr/>
        </p:nvSpPr>
        <p:spPr bwMode="auto">
          <a:xfrm>
            <a:off x="5267325" y="3000375"/>
            <a:ext cx="255588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0" name="Oval 13"/>
          <p:cNvSpPr>
            <a:spLocks noChangeArrowheads="1"/>
          </p:cNvSpPr>
          <p:nvPr/>
        </p:nvSpPr>
        <p:spPr bwMode="auto">
          <a:xfrm>
            <a:off x="5889625" y="2171700"/>
            <a:ext cx="255588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1" name="Oval 14"/>
          <p:cNvSpPr>
            <a:spLocks noChangeArrowheads="1"/>
          </p:cNvSpPr>
          <p:nvPr/>
        </p:nvSpPr>
        <p:spPr bwMode="auto">
          <a:xfrm>
            <a:off x="6362700" y="2794000"/>
            <a:ext cx="255588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2" name="Oval 15"/>
          <p:cNvSpPr>
            <a:spLocks noChangeArrowheads="1"/>
          </p:cNvSpPr>
          <p:nvPr/>
        </p:nvSpPr>
        <p:spPr bwMode="auto">
          <a:xfrm>
            <a:off x="5564188" y="3592513"/>
            <a:ext cx="255587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3" name="Oval 16"/>
          <p:cNvSpPr>
            <a:spLocks noChangeArrowheads="1"/>
          </p:cNvSpPr>
          <p:nvPr/>
        </p:nvSpPr>
        <p:spPr bwMode="auto">
          <a:xfrm>
            <a:off x="6926263" y="3384550"/>
            <a:ext cx="257175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4" name="Oval 17"/>
          <p:cNvSpPr>
            <a:spLocks noChangeArrowheads="1"/>
          </p:cNvSpPr>
          <p:nvPr/>
        </p:nvSpPr>
        <p:spPr bwMode="auto">
          <a:xfrm>
            <a:off x="5267325" y="4538663"/>
            <a:ext cx="255588" cy="255587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5" name="Oval 18"/>
          <p:cNvSpPr>
            <a:spLocks noChangeArrowheads="1"/>
          </p:cNvSpPr>
          <p:nvPr/>
        </p:nvSpPr>
        <p:spPr bwMode="auto">
          <a:xfrm>
            <a:off x="6453188" y="4775200"/>
            <a:ext cx="255587" cy="255588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270356" name="Oval 19"/>
          <p:cNvSpPr>
            <a:spLocks noChangeArrowheads="1"/>
          </p:cNvSpPr>
          <p:nvPr/>
        </p:nvSpPr>
        <p:spPr bwMode="auto">
          <a:xfrm>
            <a:off x="1069975" y="1719263"/>
            <a:ext cx="6583363" cy="4133850"/>
          </a:xfrm>
          <a:prstGeom prst="ellipse">
            <a:avLst/>
          </a:prstGeom>
          <a:solidFill>
            <a:srgbClr val="99CCFF">
              <a:alpha val="0"/>
            </a:srgbClr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cxnSp>
        <p:nvCxnSpPr>
          <p:cNvPr id="270357" name="AutoShape 20"/>
          <p:cNvCxnSpPr>
            <a:cxnSpLocks noChangeShapeType="1"/>
            <a:stCxn id="270341" idx="5"/>
            <a:endCxn id="270343" idx="1"/>
          </p:cNvCxnSpPr>
          <p:nvPr/>
        </p:nvCxnSpPr>
        <p:spPr bwMode="auto">
          <a:xfrm>
            <a:off x="2166938" y="2714625"/>
            <a:ext cx="768350" cy="620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58" name="AutoShape 21"/>
          <p:cNvCxnSpPr>
            <a:cxnSpLocks noChangeShapeType="1"/>
            <a:stCxn id="270342" idx="6"/>
            <a:endCxn id="270343" idx="2"/>
          </p:cNvCxnSpPr>
          <p:nvPr/>
        </p:nvCxnSpPr>
        <p:spPr bwMode="auto">
          <a:xfrm>
            <a:off x="1968500" y="3425825"/>
            <a:ext cx="9302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59" name="AutoShape 22"/>
          <p:cNvCxnSpPr>
            <a:cxnSpLocks noChangeShapeType="1"/>
            <a:endCxn id="270343" idx="0"/>
          </p:cNvCxnSpPr>
          <p:nvPr/>
        </p:nvCxnSpPr>
        <p:spPr bwMode="auto">
          <a:xfrm>
            <a:off x="3025775" y="2368550"/>
            <a:ext cx="1588" cy="9286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0" name="AutoShape 23"/>
          <p:cNvCxnSpPr>
            <a:cxnSpLocks noChangeShapeType="1"/>
            <a:endCxn id="270345" idx="3"/>
          </p:cNvCxnSpPr>
          <p:nvPr/>
        </p:nvCxnSpPr>
        <p:spPr bwMode="auto">
          <a:xfrm flipV="1">
            <a:off x="2197100" y="3840163"/>
            <a:ext cx="322263" cy="4111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1" name="AutoShape 24"/>
          <p:cNvCxnSpPr>
            <a:cxnSpLocks noChangeShapeType="1"/>
            <a:endCxn id="270346" idx="2"/>
          </p:cNvCxnSpPr>
          <p:nvPr/>
        </p:nvCxnSpPr>
        <p:spPr bwMode="auto">
          <a:xfrm>
            <a:off x="2235200" y="4340225"/>
            <a:ext cx="484188" cy="301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2" name="AutoShape 25"/>
          <p:cNvCxnSpPr>
            <a:cxnSpLocks noChangeShapeType="1"/>
            <a:endCxn id="270346" idx="4"/>
          </p:cNvCxnSpPr>
          <p:nvPr/>
        </p:nvCxnSpPr>
        <p:spPr bwMode="auto">
          <a:xfrm flipV="1">
            <a:off x="2700338" y="4498975"/>
            <a:ext cx="147637" cy="688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3" name="AutoShape 26"/>
          <p:cNvCxnSpPr>
            <a:cxnSpLocks noChangeShapeType="1"/>
            <a:endCxn id="270348" idx="3"/>
          </p:cNvCxnSpPr>
          <p:nvPr/>
        </p:nvCxnSpPr>
        <p:spPr bwMode="auto">
          <a:xfrm flipV="1">
            <a:off x="2827338" y="4905375"/>
            <a:ext cx="1382712" cy="409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4" name="AutoShape 27"/>
          <p:cNvCxnSpPr>
            <a:cxnSpLocks noChangeShapeType="1"/>
            <a:stCxn id="270349" idx="7"/>
          </p:cNvCxnSpPr>
          <p:nvPr/>
        </p:nvCxnSpPr>
        <p:spPr bwMode="auto">
          <a:xfrm flipV="1">
            <a:off x="5484813" y="2390775"/>
            <a:ext cx="441325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5" name="AutoShape 28"/>
          <p:cNvCxnSpPr>
            <a:cxnSpLocks noChangeShapeType="1"/>
            <a:stCxn id="270352" idx="0"/>
          </p:cNvCxnSpPr>
          <p:nvPr/>
        </p:nvCxnSpPr>
        <p:spPr bwMode="auto">
          <a:xfrm flipV="1">
            <a:off x="5691188" y="2427288"/>
            <a:ext cx="325437" cy="1165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6" name="AutoShape 29"/>
          <p:cNvCxnSpPr>
            <a:cxnSpLocks noChangeShapeType="1"/>
            <a:stCxn id="270352" idx="7"/>
            <a:endCxn id="270351" idx="3"/>
          </p:cNvCxnSpPr>
          <p:nvPr/>
        </p:nvCxnSpPr>
        <p:spPr bwMode="auto">
          <a:xfrm flipV="1">
            <a:off x="5781675" y="3011488"/>
            <a:ext cx="617538" cy="617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7" name="AutoShape 30"/>
          <p:cNvCxnSpPr>
            <a:cxnSpLocks noChangeShapeType="1"/>
            <a:stCxn id="270352" idx="6"/>
          </p:cNvCxnSpPr>
          <p:nvPr/>
        </p:nvCxnSpPr>
        <p:spPr bwMode="auto">
          <a:xfrm flipV="1">
            <a:off x="5819775" y="3513138"/>
            <a:ext cx="1106488" cy="2079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8" name="AutoShape 31"/>
          <p:cNvCxnSpPr>
            <a:cxnSpLocks noChangeShapeType="1"/>
            <a:stCxn id="270352" idx="5"/>
          </p:cNvCxnSpPr>
          <p:nvPr/>
        </p:nvCxnSpPr>
        <p:spPr bwMode="auto">
          <a:xfrm>
            <a:off x="5781675" y="3810000"/>
            <a:ext cx="708025" cy="10017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70369" name="AutoShape 32"/>
          <p:cNvCxnSpPr>
            <a:cxnSpLocks noChangeShapeType="1"/>
            <a:stCxn id="270354" idx="6"/>
          </p:cNvCxnSpPr>
          <p:nvPr/>
        </p:nvCxnSpPr>
        <p:spPr bwMode="auto">
          <a:xfrm>
            <a:off x="5522913" y="4665663"/>
            <a:ext cx="930275" cy="236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70371" name="Text Box 37"/>
          <p:cNvSpPr txBox="1">
            <a:spLocks noChangeArrowheads="1"/>
          </p:cNvSpPr>
          <p:nvPr/>
        </p:nvSpPr>
        <p:spPr bwMode="auto">
          <a:xfrm>
            <a:off x="3686175" y="3208338"/>
            <a:ext cx="1196975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root set</a:t>
            </a:r>
          </a:p>
        </p:txBody>
      </p:sp>
      <p:sp>
        <p:nvSpPr>
          <p:cNvPr id="270372" name="Text Box 38"/>
          <p:cNvSpPr txBox="1">
            <a:spLocks noChangeArrowheads="1"/>
          </p:cNvSpPr>
          <p:nvPr/>
        </p:nvSpPr>
        <p:spPr bwMode="auto">
          <a:xfrm>
            <a:off x="3794125" y="1804988"/>
            <a:ext cx="13335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base set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are the ads on the right ranked?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 descr="19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7000924" cy="513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365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A6A282F-EAE9-4167-A28F-51201D52EEA3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4675" name="Text Box 2"/>
          <p:cNvSpPr txBox="1">
            <a:spLocks noChangeArrowheads="1"/>
          </p:cNvSpPr>
          <p:nvPr/>
        </p:nvSpPr>
        <p:spPr bwMode="auto">
          <a:xfrm>
            <a:off x="285750" y="12700"/>
            <a:ext cx="8399463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Hub </a:t>
            </a:r>
            <a:r>
              <a:rPr lang="en-US" sz="3600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and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authority scores </a:t>
            </a:r>
            <a:r>
              <a:rPr lang="en-US" sz="3600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3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4676" name="Text Box 3"/>
          <p:cNvSpPr txBox="1">
            <a:spLocks noChangeArrowheads="1"/>
          </p:cNvSpPr>
          <p:nvPr/>
        </p:nvSpPr>
        <p:spPr bwMode="auto">
          <a:xfrm>
            <a:off x="138113" y="1844824"/>
            <a:ext cx="8505825" cy="55132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altLang="zh-TW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Root set typically has 200-1000 nodes, and base set may have up to 5000 nodes</a:t>
            </a:r>
            <a:endParaRPr lang="en-US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Compute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for each page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 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in the base set a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hub score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 and an </a:t>
            </a:r>
            <a:r>
              <a:rPr lang="en-US" dirty="0">
                <a:solidFill>
                  <a:srgbClr val="0070C0"/>
                </a:solidFill>
                <a:latin typeface="Calibri" charset="0"/>
                <a:cs typeface="Times New Roman" pitchFamily="16" charset="0"/>
              </a:rPr>
              <a:t>authority score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Initialization: for all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: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 = 1,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 = 1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Iteratively update all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), 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d</a:t>
            </a: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After convergence: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Output pages with highest </a:t>
            </a:r>
            <a:r>
              <a:rPr lang="en-US" sz="2200" i="1" dirty="0">
                <a:solidFill>
                  <a:srgbClr val="000000"/>
                </a:solidFill>
                <a:latin typeface="Calibri" charset="0"/>
              </a:rPr>
              <a:t>h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scores as top hubs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Output pages with highest </a:t>
            </a:r>
            <a:r>
              <a:rPr lang="en-US" sz="2200" i="1" dirty="0">
                <a:solidFill>
                  <a:srgbClr val="000000"/>
                </a:solidFill>
                <a:latin typeface="Calibri" charset="0"/>
              </a:rPr>
              <a:t>a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scores as top 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</a:rPr>
              <a:t>authorities</a:t>
            </a: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8467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4400" dirty="0" smtClean="0"/>
              <a:t>Discussions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How are ads ranked?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142984"/>
            <a:ext cx="8286808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Advertisers bid for keywords –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sale by auction.</a:t>
            </a: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Advertisers are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only charged when somebody clicks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on your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(i.e. 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CPC</a:t>
            </a:r>
            <a:r>
              <a:rPr lang="zh-TW" alt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lt"/>
              </a:rPr>
              <a:t>: cost per click, or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CPA : cost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per action)</a:t>
            </a: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How does the auction determine an ad’s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rank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and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price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70C0"/>
                </a:solidFill>
                <a:latin typeface="+mj-lt"/>
              </a:rPr>
              <a:t>paid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for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ad?</a:t>
            </a:r>
          </a:p>
          <a:p>
            <a:pPr lvl="2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second price auction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9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-32" y="3068960"/>
            <a:ext cx="8929750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bid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maximum bid for a click by advertiser</a:t>
            </a: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CTR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click-through rate: when an ad is displayed, what percentage of time do users click on it?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CTR is a measure of </a:t>
            </a: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判斷相關程度</a:t>
            </a:r>
            <a:endParaRPr lang="de-DE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ad rank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bid × CTR: this trades off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 how much money the advertiser is willing to pay against (ii) how relevant the ad is</a:t>
            </a: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rank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 rank in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paid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second price auction price paid by advertise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</a:t>
            </a:r>
          </a:p>
          <a:p>
            <a:pPr lvl="1">
              <a:lnSpc>
                <a:spcPct val="150000"/>
              </a:lnSpc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500174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349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Search ads: A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win-win-win </a:t>
            </a:r>
            <a:r>
              <a:rPr lang="zh-TW" altLang="en-US" sz="3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創造三贏的模式</a:t>
            </a:r>
            <a:endParaRPr lang="de-DE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84784"/>
            <a:ext cx="8535322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search engine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company gets revenue every time somebody clicks on an ad.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user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only clicks on an ad if they are interested in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Search engines punish misleading and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ads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zh-TW" altLang="en-US" sz="2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不好的廣告不會被點，自然會較少出現</a:t>
            </a:r>
            <a:endParaRPr lang="en-US" sz="2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As a result, users are often satisfied with what they find after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clicking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on an ad.</a:t>
            </a:r>
          </a:p>
          <a:p>
            <a:pPr lvl="1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advertiser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finds new customers in a cost-effective way.</a:t>
            </a:r>
          </a:p>
          <a:p>
            <a:pPr lvl="2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only charged when click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817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6009</TotalTime>
  <Words>2754</Words>
  <Application>Microsoft Office PowerPoint</Application>
  <PresentationFormat>如螢幕大小 (4:3)</PresentationFormat>
  <Paragraphs>497</Paragraphs>
  <Slides>61</Slides>
  <Notes>33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77" baseType="lpstr">
      <vt:lpstr>Arial Unicode MS</vt:lpstr>
      <vt:lpstr>Batang</vt:lpstr>
      <vt:lpstr>Lucida Sans</vt:lpstr>
      <vt:lpstr>ＭＳ Ｐゴシック</vt:lpstr>
      <vt:lpstr>Rockwell</vt:lpstr>
      <vt:lpstr>微軟正黑體</vt:lpstr>
      <vt:lpstr>新細明體</vt:lpstr>
      <vt:lpstr>Arial</vt:lpstr>
      <vt:lpstr>Calibri</vt:lpstr>
      <vt:lpstr>Consolas</vt:lpstr>
      <vt:lpstr>Tahoma</vt:lpstr>
      <vt:lpstr>Times New Roman</vt:lpstr>
      <vt:lpstr>Wingdings</vt:lpstr>
      <vt:lpstr>2_Office Theme</vt:lpstr>
      <vt:lpstr>cs276</vt:lpstr>
      <vt:lpstr>Vergelijking</vt:lpstr>
      <vt:lpstr>Lecture 7 : Web Search &amp; Mining (2)</vt:lpstr>
      <vt:lpstr>More topics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Search Engine Optimization (SEO)</vt:lpstr>
      <vt:lpstr>Basic form of SEO (1)</vt:lpstr>
      <vt:lpstr>Basic form of SEO (2)</vt:lpstr>
      <vt:lpstr>Advanced form of SEO</vt:lpstr>
      <vt:lpstr>Search Engine Optimization 方法簡介</vt:lpstr>
      <vt:lpstr>The war against spam</vt:lpstr>
      <vt:lpstr>PowerPoint 簡報</vt:lpstr>
      <vt:lpstr>Basic crawler operation</vt:lpstr>
      <vt:lpstr>Crawling picture</vt:lpstr>
      <vt:lpstr>PowerPoint 簡報</vt:lpstr>
      <vt:lpstr>PowerPoint 簡報</vt:lpstr>
      <vt:lpstr>PowerPoint 簡報</vt:lpstr>
      <vt:lpstr>PowerPoint 簡報</vt:lpstr>
      <vt:lpstr>What any crawler must do</vt:lpstr>
      <vt:lpstr>PowerPoint 簡報</vt:lpstr>
      <vt:lpstr>What any crawler should do (1)</vt:lpstr>
      <vt:lpstr>What any crawler should do (2)</vt:lpstr>
      <vt:lpstr>PowerPoint 簡報</vt:lpstr>
      <vt:lpstr>PowerPoint 簡報</vt:lpstr>
      <vt:lpstr>PowerPoint 簡報</vt:lpstr>
      <vt:lpstr>PowerPoint 簡報</vt:lpstr>
      <vt:lpstr>Processing steps in crawling</vt:lpstr>
      <vt:lpstr>Implementation issue (1)</vt:lpstr>
      <vt:lpstr>Implementation issue (2)</vt:lpstr>
      <vt:lpstr>PowerPoint 簡報</vt:lpstr>
      <vt:lpstr>PowerPoint 簡報</vt:lpstr>
      <vt:lpstr>PowerPoint 簡報</vt:lpstr>
      <vt:lpstr>PowerPoint 簡報</vt:lpstr>
      <vt:lpstr>URL frontier: two main considerations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Indexing anchor text</vt:lpstr>
      <vt:lpstr>Anchor Text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Root set and base set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Engineering</dc:title>
  <dc:creator>楊立偉 Willie Yang, Christopher Manning</dc:creator>
  <cp:lastModifiedBy>Willie Yang (楊立偉)</cp:lastModifiedBy>
  <cp:revision>1361</cp:revision>
  <cp:lastPrinted>2009-09-22T15:48:09Z</cp:lastPrinted>
  <dcterms:created xsi:type="dcterms:W3CDTF">2009-09-21T23:46:17Z</dcterms:created>
  <dcterms:modified xsi:type="dcterms:W3CDTF">2014-04-25T06:23:00Z</dcterms:modified>
</cp:coreProperties>
</file>