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75" r:id="rId2"/>
  </p:sldMasterIdLst>
  <p:notesMasterIdLst>
    <p:notesMasterId r:id="rId35"/>
  </p:notesMasterIdLst>
  <p:handoutMasterIdLst>
    <p:handoutMasterId r:id="rId36"/>
  </p:handoutMasterIdLst>
  <p:sldIdLst>
    <p:sldId id="1135" r:id="rId3"/>
    <p:sldId id="1507" r:id="rId4"/>
    <p:sldId id="1535" r:id="rId5"/>
    <p:sldId id="1536" r:id="rId6"/>
    <p:sldId id="1537" r:id="rId7"/>
    <p:sldId id="1538" r:id="rId8"/>
    <p:sldId id="1539" r:id="rId9"/>
    <p:sldId id="1580" r:id="rId10"/>
    <p:sldId id="1581" r:id="rId11"/>
    <p:sldId id="1582" r:id="rId12"/>
    <p:sldId id="1583" r:id="rId13"/>
    <p:sldId id="1614" r:id="rId14"/>
    <p:sldId id="1586" r:id="rId15"/>
    <p:sldId id="1587" r:id="rId16"/>
    <p:sldId id="1588" r:id="rId17"/>
    <p:sldId id="1589" r:id="rId18"/>
    <p:sldId id="1590" r:id="rId19"/>
    <p:sldId id="1591" r:id="rId20"/>
    <p:sldId id="1615" r:id="rId21"/>
    <p:sldId id="1592" r:id="rId22"/>
    <p:sldId id="1593" r:id="rId23"/>
    <p:sldId id="1594" r:id="rId24"/>
    <p:sldId id="1595" r:id="rId25"/>
    <p:sldId id="1597" r:id="rId26"/>
    <p:sldId id="1598" r:id="rId27"/>
    <p:sldId id="1618" r:id="rId28"/>
    <p:sldId id="1599" r:id="rId29"/>
    <p:sldId id="1600" r:id="rId30"/>
    <p:sldId id="1601" r:id="rId31"/>
    <p:sldId id="1602" r:id="rId32"/>
    <p:sldId id="1617" r:id="rId33"/>
    <p:sldId id="1616" r:id="rId34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89418" autoAdjust="0"/>
  </p:normalViewPr>
  <p:slideViewPr>
    <p:cSldViewPr>
      <p:cViewPr varScale="1">
        <p:scale>
          <a:sx n="65" d="100"/>
          <a:sy n="65" d="100"/>
        </p:scale>
        <p:origin x="154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010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8.xml"/><Relationship Id="rId3" Type="http://schemas.openxmlformats.org/officeDocument/2006/relationships/slide" Target="slides/slide11.xml"/><Relationship Id="rId7" Type="http://schemas.openxmlformats.org/officeDocument/2006/relationships/slide" Target="slides/slide20.xml"/><Relationship Id="rId2" Type="http://schemas.openxmlformats.org/officeDocument/2006/relationships/slide" Target="slides/slide10.xml"/><Relationship Id="rId1" Type="http://schemas.openxmlformats.org/officeDocument/2006/relationships/slide" Target="slides/slide9.xml"/><Relationship Id="rId6" Type="http://schemas.openxmlformats.org/officeDocument/2006/relationships/slide" Target="slides/slide19.xml"/><Relationship Id="rId5" Type="http://schemas.openxmlformats.org/officeDocument/2006/relationships/slide" Target="slides/slide18.xml"/><Relationship Id="rId10" Type="http://schemas.openxmlformats.org/officeDocument/2006/relationships/slide" Target="slides/slide30.xml"/><Relationship Id="rId4" Type="http://schemas.openxmlformats.org/officeDocument/2006/relationships/slide" Target="slides/slide14.xml"/><Relationship Id="rId9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13.05.2014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1586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8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57451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DC721-7A1F-463E-9070-7DB7F4272466}" type="slidenum">
              <a:rPr lang="zh-TW" altLang="en-US" smtClean="0"/>
              <a:pPr/>
              <a:t>17</a:t>
            </a:fld>
            <a:endParaRPr lang="en-US" altLang="zh-TW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287" tIns="45143" rIns="90287" bIns="45143"/>
          <a:lstStyle/>
          <a:p>
            <a:endParaRPr lang="zh-TW" alt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4220027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1075" cy="3594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obscure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模糊的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55445CD-BE69-4A95-B1A9-CC7D8B1B044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52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B7222-F743-4031-BDF0-36E8545FAC88}" type="slidenum">
              <a:rPr lang="zh-TW" altLang="en-US" smtClean="0"/>
              <a:pPr/>
              <a:t>30</a:t>
            </a:fld>
            <a:endParaRPr lang="en-US" altLang="zh-TW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860057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1075" cy="3594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小世界網路 </a:t>
            </a:r>
            <a:r>
              <a:rPr lang="en-US" altLang="zh-TW" dirty="0" smtClean="0"/>
              <a:t>: </a:t>
            </a:r>
            <a:r>
              <a:rPr lang="zh-TW" altLang="en-US" dirty="0" smtClean="0"/>
              <a:t>大部份節點不相連</a:t>
            </a:r>
            <a:r>
              <a:rPr lang="en-US" altLang="zh-TW" dirty="0" smtClean="0"/>
              <a:t>, </a:t>
            </a:r>
            <a:r>
              <a:rPr lang="zh-TW" altLang="en-US" dirty="0" smtClean="0"/>
              <a:t>但平均路徑卻短</a:t>
            </a:r>
            <a:endParaRPr lang="en-US" altLang="zh-TW" dirty="0" smtClean="0"/>
          </a:p>
          <a:p>
            <a:r>
              <a:rPr lang="zh-TW" altLang="en-US" dirty="0" smtClean="0"/>
              <a:t>蝴蝶結結構 </a:t>
            </a:r>
            <a:r>
              <a:rPr lang="en-US" altLang="zh-TW" dirty="0" smtClean="0"/>
              <a:t>: core</a:t>
            </a:r>
            <a:r>
              <a:rPr lang="zh-TW" altLang="en-US" dirty="0" smtClean="0"/>
              <a:t>部份嚴格</a:t>
            </a:r>
            <a:r>
              <a:rPr lang="en-US" altLang="zh-TW" dirty="0" smtClean="0"/>
              <a:t>, </a:t>
            </a:r>
            <a:r>
              <a:rPr lang="zh-TW" altLang="en-US" dirty="0" smtClean="0"/>
              <a:t>限制多</a:t>
            </a:r>
            <a:r>
              <a:rPr lang="en-US" altLang="zh-TW" dirty="0" smtClean="0"/>
              <a:t>, </a:t>
            </a:r>
            <a:r>
              <a:rPr lang="zh-TW" altLang="en-US" dirty="0" smtClean="0"/>
              <a:t>效率高</a:t>
            </a:r>
            <a:r>
              <a:rPr lang="en-US" altLang="zh-TW" dirty="0" smtClean="0"/>
              <a:t>; </a:t>
            </a:r>
            <a:r>
              <a:rPr lang="zh-TW" altLang="en-US" dirty="0" smtClean="0"/>
              <a:t>其它部份鬆散</a:t>
            </a:r>
            <a:r>
              <a:rPr lang="en-US" altLang="zh-TW" dirty="0" smtClean="0"/>
              <a:t>; </a:t>
            </a:r>
            <a:r>
              <a:rPr lang="zh-TW" altLang="en-US" smtClean="0"/>
              <a:t>島間靠少部份做連結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55445CD-BE69-4A95-B1A9-CC7D8B1B044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67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64981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285179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143649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07407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2867E-8BA5-41FB-849A-88F7223E9A8E}" type="slidenum">
              <a:rPr lang="zh-TW" altLang="en-US" smtClean="0"/>
              <a:pPr/>
              <a:t>10</a:t>
            </a:fld>
            <a:endParaRPr lang="en-US" altLang="zh-TW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474" y="4558096"/>
            <a:ext cx="5364254" cy="4322892"/>
          </a:xfrm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862405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CA521D-FA38-4BB3-BD7D-907FB061A4EF}" type="slidenum">
              <a:rPr lang="zh-TW" altLang="en-US" smtClean="0"/>
              <a:pPr/>
              <a:t>11</a:t>
            </a:fld>
            <a:endParaRPr lang="en-US" altLang="zh-TW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474" y="4558096"/>
            <a:ext cx="5364254" cy="4322892"/>
          </a:xfrm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234970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126614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9E68D-D4FF-4CB4-B7FF-0266BE918E01}" type="slidenum">
              <a:rPr lang="zh-TW" altLang="en-US" smtClean="0"/>
              <a:pPr/>
              <a:t>15</a:t>
            </a:fld>
            <a:endParaRPr lang="en-US" altLang="zh-TW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1075" cy="35941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TW" smtClean="0"/>
              <a:t>prostate </a:t>
            </a:r>
            <a:r>
              <a:rPr lang="zh-TW" altLang="en-US" smtClean="0"/>
              <a:t>攝護腺 </a:t>
            </a:r>
            <a:r>
              <a:rPr lang="en-US" altLang="zh-TW" smtClean="0"/>
              <a:t>colon cancer </a:t>
            </a:r>
            <a:r>
              <a:rPr lang="zh-TW" altLang="en-US" smtClean="0"/>
              <a:t>直腸癌 </a:t>
            </a:r>
            <a:r>
              <a:rPr lang="en-US" altLang="zh-TW" smtClean="0"/>
              <a:t>leukemia </a:t>
            </a:r>
            <a:r>
              <a:rPr lang="zh-TW" altLang="en-US" smtClean="0"/>
              <a:t>白血病 </a:t>
            </a:r>
            <a:r>
              <a:rPr lang="en-US" altLang="zh-TW" smtClean="0"/>
              <a:t>lymphoma </a:t>
            </a:r>
            <a:r>
              <a:rPr lang="zh-TW" altLang="en-US" smtClean="0"/>
              <a:t>淋巴瘤</a:t>
            </a:r>
          </a:p>
        </p:txBody>
      </p:sp>
    </p:spTree>
    <p:extLst>
      <p:ext uri="{BB962C8B-B14F-4D97-AF65-F5344CB8AC3E}">
        <p14:creationId xmlns:p14="http://schemas.microsoft.com/office/powerpoint/2010/main" val="1245489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標題及文字在物件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7772400" cy="236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85800" y="4267200"/>
            <a:ext cx="7772400" cy="236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0E213-88F1-4700-B1DC-9536FB495F9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標題，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36720-B6F7-4BFC-B350-327317D2049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EA03CEFB-7904-460E-A82E-142997E7EE8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FF026-3DE8-485B-95F4-A2569C1C7FD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B269-7744-403B-82AB-2482D14EEAC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13432-FA9D-47D9-B306-61F8B04CD97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A203B-FED5-4448-9CBE-732AAACC93B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C64F9-2922-4189-8070-FAE9A47E2D8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B1524-69BB-45B4-A100-112C0DE37AB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53954-4A58-47C0-8743-7E9C021E4B4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4C9F4-A4C0-41D3-9430-7538DE0434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B39B5-52E1-48FD-9CE9-5BA7AC117FC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7F652-F591-459F-8595-B1C54B675A6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FCD07-AE35-4FF1-B379-A7B53B1D81F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88" r:id="rId13"/>
    <p:sldLayoutId id="2147483689" r:id="rId14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 baseline="0">
          <a:solidFill>
            <a:srgbClr val="000000"/>
          </a:solidFill>
          <a:latin typeface="+mn-lt"/>
          <a:ea typeface="微軟正黑體" pitchFamily="34" charset="-120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 baseline="0">
          <a:solidFill>
            <a:srgbClr val="000000"/>
          </a:solidFill>
          <a:latin typeface="+mn-lt"/>
          <a:ea typeface="微軟正黑體" pitchFamily="34" charset="-120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 baseline="0">
          <a:solidFill>
            <a:srgbClr val="000000"/>
          </a:solidFill>
          <a:latin typeface="+mn-lt"/>
          <a:ea typeface="微軟正黑體" pitchFamily="34" charset="-12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 baseline="0">
          <a:solidFill>
            <a:srgbClr val="000000"/>
          </a:solidFill>
          <a:latin typeface="+mn-lt"/>
          <a:ea typeface="微軟正黑體" pitchFamily="34" charset="-12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 baseline="0">
          <a:solidFill>
            <a:srgbClr val="000000"/>
          </a:solidFill>
          <a:latin typeface="+mn-lt"/>
          <a:ea typeface="微軟正黑體" pitchFamily="34" charset="-12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61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FD78FA83-E809-4CB8-83CC-D430F26F7DF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>
              <a:solidFill>
                <a:srgbClr val="A50021"/>
              </a:solidFill>
              <a:latin typeface="Tahoma" pitchFamily="34" charset="0"/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ospect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netcraft.com/archives/web_server_survey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ldb.org/conf/2001/P069.pdf" TargetMode="External"/><Relationship Id="rId2" Type="http://schemas.openxmlformats.org/officeDocument/2006/relationships/hyperlink" Target="http://research.microsoft.com/research/sv/sv-pubs/p97-fetterly/p97-fetterly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Lecture 7 : Web Search &amp; Mining (1)</a:t>
            </a:r>
            <a:endParaRPr lang="zh-TW" altLang="en-US" dirty="0" smtClean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楊立偉教授</a:t>
            </a: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台灣科大資管系</a:t>
            </a:r>
          </a:p>
          <a:p>
            <a:r>
              <a:rPr lang="en-US" altLang="zh-TW" sz="1600" dirty="0" smtClean="0">
                <a:latin typeface="微軟正黑體" pitchFamily="34" charset="-120"/>
              </a:rPr>
              <a:t>wyang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@ntu.edu.tw</a:t>
            </a:r>
          </a:p>
          <a:p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本投影片修改自</a:t>
            </a:r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Introduction to Information Retrieval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一書之投影片 </a:t>
            </a:r>
            <a:r>
              <a:rPr lang="en-US" altLang="zh-TW" sz="1600" dirty="0" err="1" smtClean="0">
                <a:latin typeface="微軟正黑體" pitchFamily="34" charset="-120"/>
                <a:ea typeface="微軟正黑體" pitchFamily="34" charset="-120"/>
              </a:rPr>
              <a:t>Ch</a:t>
            </a:r>
            <a:r>
              <a:rPr lang="en-US" altLang="zh-TW" sz="1600" smtClean="0">
                <a:latin typeface="微軟正黑體" pitchFamily="34" charset="-120"/>
                <a:ea typeface="微軟正黑體" pitchFamily="34" charset="-120"/>
              </a:rPr>
              <a:t> 19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Classic IR Goal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0"/>
            <a:ext cx="8289925" cy="4953000"/>
          </a:xfrm>
        </p:spPr>
        <p:txBody>
          <a:bodyPr/>
          <a:lstStyle/>
          <a:p>
            <a:pPr marL="0" indent="0" eaLnBrk="1" hangingPunct="1"/>
            <a:r>
              <a:rPr lang="en-US" altLang="zh-TW" sz="3000" dirty="0" smtClean="0">
                <a:ea typeface="新細明體" charset="-120"/>
              </a:rPr>
              <a:t> Classic relevance</a:t>
            </a:r>
          </a:p>
          <a:p>
            <a:pPr marL="339725" lvl="1" indent="-225425" eaLnBrk="1" hangingPunct="1"/>
            <a:r>
              <a:rPr lang="en-US" altLang="zh-TW" dirty="0" smtClean="0">
                <a:ea typeface="新細明體" charset="-120"/>
              </a:rPr>
              <a:t>For each query Q and stored document D in a given corpus assume there exists relevance </a:t>
            </a:r>
            <a:r>
              <a:rPr lang="en-US" altLang="zh-TW" dirty="0" smtClean="0">
                <a:solidFill>
                  <a:srgbClr val="1DD414"/>
                </a:solidFill>
                <a:ea typeface="新細明體" charset="-120"/>
              </a:rPr>
              <a:t>Score(Q, D)</a:t>
            </a:r>
            <a:endParaRPr lang="en-US" altLang="zh-TW" sz="2800" dirty="0" smtClean="0">
              <a:ea typeface="新細明體" charset="-120"/>
            </a:endParaRPr>
          </a:p>
          <a:p>
            <a:pPr marL="681038" lvl="2" indent="-227013" eaLnBrk="1" hangingPunct="1"/>
            <a:r>
              <a:rPr lang="en-US" altLang="zh-TW" sz="2400" u="sng" dirty="0" smtClean="0">
                <a:solidFill>
                  <a:srgbClr val="980000"/>
                </a:solidFill>
                <a:ea typeface="新細明體" charset="-120"/>
              </a:rPr>
              <a:t>Score is average over users </a:t>
            </a:r>
            <a:r>
              <a:rPr lang="en-US" altLang="zh-TW" sz="2400" u="sng" dirty="0" smtClean="0">
                <a:solidFill>
                  <a:srgbClr val="1DD414"/>
                </a:solidFill>
                <a:ea typeface="新細明體" charset="-120"/>
              </a:rPr>
              <a:t>U </a:t>
            </a:r>
            <a:r>
              <a:rPr lang="en-US" altLang="zh-TW" sz="2400" u="sng" dirty="0" smtClean="0">
                <a:solidFill>
                  <a:srgbClr val="980000"/>
                </a:solidFill>
                <a:ea typeface="新細明體" charset="-120"/>
              </a:rPr>
              <a:t>and contexts </a:t>
            </a:r>
            <a:r>
              <a:rPr lang="en-US" altLang="zh-TW" sz="2400" u="sng" dirty="0" smtClean="0">
                <a:solidFill>
                  <a:srgbClr val="1DD414"/>
                </a:solidFill>
                <a:ea typeface="新細明體" charset="-120"/>
              </a:rPr>
              <a:t>C</a:t>
            </a:r>
            <a:endParaRPr lang="en-US" altLang="zh-TW" sz="2400" u="sng" dirty="0" smtClean="0">
              <a:solidFill>
                <a:schemeClr val="accent2"/>
              </a:solidFill>
              <a:ea typeface="新細明體" charset="-120"/>
            </a:endParaRPr>
          </a:p>
          <a:p>
            <a:pPr marL="339725" lvl="1" indent="-225425" eaLnBrk="1" hangingPunct="1"/>
            <a:r>
              <a:rPr lang="en-US" altLang="zh-TW" dirty="0" smtClean="0">
                <a:ea typeface="新細明體" charset="-120"/>
              </a:rPr>
              <a:t>Optimize </a:t>
            </a:r>
            <a:r>
              <a:rPr lang="en-US" altLang="zh-TW" dirty="0" smtClean="0">
                <a:solidFill>
                  <a:srgbClr val="1DD414"/>
                </a:solidFill>
                <a:ea typeface="新細明體" charset="-120"/>
              </a:rPr>
              <a:t>Score(Q, D)</a:t>
            </a:r>
            <a:r>
              <a:rPr lang="en-US" altLang="zh-TW" dirty="0" smtClean="0">
                <a:ea typeface="新細明體" charset="-120"/>
              </a:rPr>
              <a:t> as opposed to </a:t>
            </a:r>
            <a:r>
              <a:rPr lang="en-US" altLang="zh-TW" dirty="0" smtClean="0">
                <a:solidFill>
                  <a:srgbClr val="1DD414"/>
                </a:solidFill>
                <a:ea typeface="新細明體" charset="-120"/>
              </a:rPr>
              <a:t>Score(Q, D, U, C)</a:t>
            </a:r>
          </a:p>
          <a:p>
            <a:pPr marL="339725" lvl="1" indent="-225425" eaLnBrk="1" hangingPunct="1">
              <a:buFont typeface="Wingdings" pitchFamily="2" charset="2"/>
              <a:buNone/>
            </a:pPr>
            <a:r>
              <a:rPr lang="zh-TW" altLang="en-US" dirty="0" smtClean="0">
                <a:ea typeface="新細明體" charset="-120"/>
              </a:rPr>
              <a:t>	傳統</a:t>
            </a:r>
            <a:r>
              <a:rPr lang="en-US" altLang="zh-TW" dirty="0" smtClean="0">
                <a:ea typeface="新細明體" charset="-120"/>
              </a:rPr>
              <a:t>IR</a:t>
            </a:r>
            <a:r>
              <a:rPr lang="zh-TW" altLang="en-US" dirty="0" smtClean="0">
                <a:ea typeface="新細明體" charset="-120"/>
              </a:rPr>
              <a:t>強調</a:t>
            </a:r>
            <a:r>
              <a:rPr lang="en-US" altLang="zh-TW" dirty="0" smtClean="0">
                <a:ea typeface="新細明體" charset="-120"/>
              </a:rPr>
              <a:t>[Q</a:t>
            </a:r>
            <a:r>
              <a:rPr lang="zh-TW" altLang="en-US" dirty="0" smtClean="0">
                <a:ea typeface="新細明體" charset="-120"/>
              </a:rPr>
              <a:t>查詢</a:t>
            </a:r>
            <a:r>
              <a:rPr lang="en-US" altLang="zh-TW" dirty="0" smtClean="0">
                <a:ea typeface="新細明體" charset="-120"/>
              </a:rPr>
              <a:t>]</a:t>
            </a:r>
            <a:r>
              <a:rPr lang="zh-TW" altLang="en-US" dirty="0" smtClean="0">
                <a:ea typeface="新細明體" charset="-120"/>
              </a:rPr>
              <a:t>與</a:t>
            </a:r>
            <a:r>
              <a:rPr lang="en-US" altLang="zh-TW" dirty="0" smtClean="0">
                <a:ea typeface="新細明體" charset="-120"/>
              </a:rPr>
              <a:t>[D</a:t>
            </a:r>
            <a:r>
              <a:rPr lang="zh-TW" altLang="en-US" dirty="0" smtClean="0">
                <a:ea typeface="新細明體" charset="-120"/>
              </a:rPr>
              <a:t>文件</a:t>
            </a:r>
            <a:r>
              <a:rPr lang="en-US" altLang="zh-TW" dirty="0" smtClean="0">
                <a:ea typeface="新細明體" charset="-120"/>
              </a:rPr>
              <a:t>], </a:t>
            </a:r>
            <a:r>
              <a:rPr lang="zh-TW" altLang="en-US" dirty="0" smtClean="0">
                <a:ea typeface="新細明體" charset="-120"/>
              </a:rPr>
              <a:t>較少看</a:t>
            </a:r>
            <a:r>
              <a:rPr lang="en-US" altLang="zh-TW" dirty="0" smtClean="0">
                <a:ea typeface="新細明體" charset="-120"/>
              </a:rPr>
              <a:t>[U</a:t>
            </a:r>
            <a:r>
              <a:rPr lang="zh-TW" altLang="en-US" dirty="0" smtClean="0">
                <a:ea typeface="新細明體" charset="-120"/>
              </a:rPr>
              <a:t>使用者</a:t>
            </a:r>
            <a:r>
              <a:rPr lang="en-US" altLang="zh-TW" dirty="0" smtClean="0">
                <a:ea typeface="新細明體" charset="-120"/>
              </a:rPr>
              <a:t>]</a:t>
            </a:r>
            <a:r>
              <a:rPr lang="zh-TW" altLang="en-US" dirty="0" smtClean="0">
                <a:ea typeface="新細明體" charset="-120"/>
              </a:rPr>
              <a:t>與</a:t>
            </a:r>
            <a:r>
              <a:rPr lang="en-US" altLang="zh-TW" dirty="0" smtClean="0">
                <a:ea typeface="新細明體" charset="-120"/>
              </a:rPr>
              <a:t>[C</a:t>
            </a:r>
            <a:r>
              <a:rPr lang="zh-TW" altLang="en-US" dirty="0" smtClean="0">
                <a:ea typeface="新細明體" charset="-120"/>
              </a:rPr>
              <a:t>上下文</a:t>
            </a:r>
            <a:r>
              <a:rPr lang="en-US" altLang="zh-TW" dirty="0" smtClean="0">
                <a:ea typeface="新細明體" charset="-120"/>
              </a:rPr>
              <a:t>]</a:t>
            </a:r>
          </a:p>
          <a:p>
            <a:pPr marL="339725" lvl="1" indent="-225425" eaLnBrk="1" hangingPunct="1"/>
            <a:r>
              <a:rPr lang="en-US" altLang="zh-TW" dirty="0" smtClean="0">
                <a:ea typeface="新細明體" charset="-120"/>
              </a:rPr>
              <a:t>That is, usually: </a:t>
            </a:r>
          </a:p>
          <a:p>
            <a:pPr marL="681038" lvl="2" indent="-227013" eaLnBrk="1" hangingPunct="1"/>
            <a:r>
              <a:rPr lang="en-US" altLang="zh-TW" sz="2400" dirty="0" smtClean="0">
                <a:ea typeface="新細明體" charset="-120"/>
              </a:rPr>
              <a:t>Context </a:t>
            </a:r>
            <a:r>
              <a:rPr lang="en-US" altLang="zh-TW" sz="2400" u="sng" dirty="0" smtClean="0">
                <a:solidFill>
                  <a:srgbClr val="980000"/>
                </a:solidFill>
                <a:ea typeface="新細明體" charset="-120"/>
              </a:rPr>
              <a:t>ignored</a:t>
            </a:r>
          </a:p>
          <a:p>
            <a:pPr marL="681038" lvl="2" indent="-227013" eaLnBrk="1" hangingPunct="1"/>
            <a:r>
              <a:rPr lang="en-US" altLang="zh-TW" sz="2400" dirty="0" smtClean="0">
                <a:ea typeface="新細明體" charset="-120"/>
              </a:rPr>
              <a:t>Individuals </a:t>
            </a:r>
            <a:r>
              <a:rPr lang="en-US" altLang="zh-TW" sz="2400" u="sng" dirty="0" smtClean="0">
                <a:solidFill>
                  <a:srgbClr val="980000"/>
                </a:solidFill>
                <a:ea typeface="新細明體" charset="-120"/>
              </a:rPr>
              <a:t>ignored</a:t>
            </a:r>
          </a:p>
          <a:p>
            <a:pPr marL="681038" lvl="2" indent="-227013" eaLnBrk="1" hangingPunct="1"/>
            <a:r>
              <a:rPr lang="en-US" altLang="zh-TW" sz="2400" dirty="0" smtClean="0">
                <a:ea typeface="新細明體" charset="-120"/>
              </a:rPr>
              <a:t>Corpus </a:t>
            </a:r>
            <a:r>
              <a:rPr lang="en-US" altLang="zh-TW" sz="2400" u="sng" dirty="0" smtClean="0">
                <a:solidFill>
                  <a:srgbClr val="980000"/>
                </a:solidFill>
                <a:ea typeface="新細明體" charset="-120"/>
              </a:rPr>
              <a:t>predetermined</a:t>
            </a:r>
          </a:p>
          <a:p>
            <a:pPr marL="681038" lvl="2" indent="-227013" eaLnBrk="1" hangingPunct="1"/>
            <a:endParaRPr lang="en-US" altLang="zh-TW" sz="1800" dirty="0" smtClean="0">
              <a:solidFill>
                <a:srgbClr val="980000"/>
              </a:solidFill>
              <a:ea typeface="新細明體" charset="-120"/>
            </a:endParaRPr>
          </a:p>
        </p:txBody>
      </p:sp>
      <p:cxnSp>
        <p:nvCxnSpPr>
          <p:cNvPr id="13317" name="AutoShape 4"/>
          <p:cNvCxnSpPr>
            <a:cxnSpLocks noChangeShapeType="1"/>
          </p:cNvCxnSpPr>
          <p:nvPr/>
        </p:nvCxnSpPr>
        <p:spPr bwMode="auto">
          <a:xfrm>
            <a:off x="6349752" y="5119688"/>
            <a:ext cx="0" cy="0"/>
          </a:xfrm>
          <a:prstGeom prst="straightConnector1">
            <a:avLst/>
          </a:pr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</p:spPr>
      </p:cxn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139952" y="4953000"/>
            <a:ext cx="4724400" cy="1504950"/>
            <a:chOff x="2240" y="2824"/>
            <a:chExt cx="3406" cy="948"/>
          </a:xfrm>
        </p:grpSpPr>
        <p:sp>
          <p:nvSpPr>
            <p:cNvPr id="13319" name="Text Box 6"/>
            <p:cNvSpPr txBox="1">
              <a:spLocks noChangeArrowheads="1"/>
            </p:cNvSpPr>
            <p:nvPr/>
          </p:nvSpPr>
          <p:spPr bwMode="auto">
            <a:xfrm>
              <a:off x="4224" y="2928"/>
              <a:ext cx="1422" cy="844"/>
            </a:xfrm>
            <a:prstGeom prst="rect">
              <a:avLst/>
            </a:prstGeom>
            <a:noFill/>
            <a:ln w="28575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TW" sz="2000">
                  <a:solidFill>
                    <a:srgbClr val="0070C0"/>
                  </a:solidFill>
                  <a:ea typeface="新細明體" charset="-120"/>
                </a:rPr>
                <a:t>Bad assumptions</a:t>
              </a:r>
            </a:p>
            <a:p>
              <a:pPr eaLnBrk="0" hangingPunct="0"/>
              <a:r>
                <a:rPr lang="en-US" altLang="zh-TW" sz="2000">
                  <a:solidFill>
                    <a:srgbClr val="0070C0"/>
                  </a:solidFill>
                  <a:ea typeface="新細明體" charset="-120"/>
                </a:rPr>
                <a:t>in the web context</a:t>
              </a:r>
            </a:p>
          </p:txBody>
        </p:sp>
        <p:sp>
          <p:nvSpPr>
            <p:cNvPr id="13320" name="Line 7"/>
            <p:cNvSpPr>
              <a:spLocks noChangeShapeType="1"/>
            </p:cNvSpPr>
            <p:nvPr/>
          </p:nvSpPr>
          <p:spPr bwMode="auto">
            <a:xfrm flipH="1" flipV="1">
              <a:off x="2240" y="2824"/>
              <a:ext cx="1912" cy="28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TW" altLang="en-US">
                <a:solidFill>
                  <a:srgbClr val="0070C0"/>
                </a:solidFill>
              </a:endParaRPr>
            </a:p>
          </p:txBody>
        </p:sp>
        <p:sp>
          <p:nvSpPr>
            <p:cNvPr id="13321" name="Line 8"/>
            <p:cNvSpPr>
              <a:spLocks noChangeShapeType="1"/>
            </p:cNvSpPr>
            <p:nvPr/>
          </p:nvSpPr>
          <p:spPr bwMode="auto">
            <a:xfrm flipH="1" flipV="1">
              <a:off x="2312" y="3096"/>
              <a:ext cx="1840" cy="24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TW" altLang="en-US">
                <a:solidFill>
                  <a:srgbClr val="0070C0"/>
                </a:solidFill>
              </a:endParaRPr>
            </a:p>
          </p:txBody>
        </p:sp>
        <p:sp>
          <p:nvSpPr>
            <p:cNvPr id="13322" name="Line 9"/>
            <p:cNvSpPr>
              <a:spLocks noChangeShapeType="1"/>
            </p:cNvSpPr>
            <p:nvPr/>
          </p:nvSpPr>
          <p:spPr bwMode="auto">
            <a:xfrm flipH="1">
              <a:off x="2536" y="3120"/>
              <a:ext cx="1632" cy="224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TW" altLang="en-US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7DBB1D88-4DB4-4DB4-82F0-85BBAB1D5254}" type="slidenum">
              <a:rPr lang="zh-TW" altLang="en-US" smtClean="0">
                <a:ea typeface="新細明體" charset="-120"/>
              </a:rPr>
              <a:pPr/>
              <a:t>11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Classic IR Goal (</a:t>
            </a:r>
            <a:r>
              <a:rPr lang="zh-TW" altLang="en-US" dirty="0" smtClean="0">
                <a:ea typeface="新細明體" charset="-120"/>
              </a:rPr>
              <a:t>續</a:t>
            </a:r>
            <a:r>
              <a:rPr lang="en-US" altLang="zh-TW" dirty="0" smtClean="0">
                <a:ea typeface="新細明體" charset="-120"/>
              </a:rPr>
              <a:t>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594725" cy="4953000"/>
          </a:xfrm>
        </p:spPr>
        <p:txBody>
          <a:bodyPr/>
          <a:lstStyle/>
          <a:p>
            <a:pPr marL="339725" lvl="1" indent="-225425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dirty="0" smtClean="0">
                <a:ea typeface="新細明體" charset="-120"/>
              </a:rPr>
              <a:t>However, In Web IR :</a:t>
            </a:r>
            <a:endParaRPr lang="zh-TW" altLang="en-US" dirty="0" smtClean="0">
              <a:ea typeface="新細明體" charset="-120"/>
            </a:endParaRPr>
          </a:p>
          <a:p>
            <a:pPr marL="681038" lvl="2" indent="-227013" eaLnBrk="1" hangingPunct="1">
              <a:lnSpc>
                <a:spcPct val="130000"/>
              </a:lnSpc>
              <a:spcBef>
                <a:spcPts val="0"/>
              </a:spcBef>
            </a:pPr>
            <a:r>
              <a:rPr lang="zh-TW" altLang="en-US" sz="2400" dirty="0" smtClean="0">
                <a:ea typeface="新細明體" charset="-120"/>
              </a:rPr>
              <a:t>查詢所提供的資訊更少</a:t>
            </a:r>
            <a:r>
              <a:rPr lang="en-US" altLang="zh-TW" sz="2400" dirty="0" smtClean="0">
                <a:ea typeface="新細明體" charset="-120"/>
              </a:rPr>
              <a:t>; </a:t>
            </a:r>
            <a:r>
              <a:rPr lang="zh-TW" altLang="en-US" sz="2400" dirty="0" smtClean="0">
                <a:ea typeface="新細明體" charset="-120"/>
              </a:rPr>
              <a:t>文件的多樣性更大</a:t>
            </a:r>
            <a:r>
              <a:rPr lang="en-US" altLang="zh-TW" sz="2400" dirty="0" smtClean="0">
                <a:ea typeface="新細明體" charset="-120"/>
              </a:rPr>
              <a:t>; </a:t>
            </a:r>
            <a:r>
              <a:rPr lang="zh-TW" altLang="en-US" sz="2400" dirty="0" smtClean="0">
                <a:ea typeface="新細明體" charset="-120"/>
              </a:rPr>
              <a:t>服務的人更多</a:t>
            </a:r>
          </a:p>
          <a:p>
            <a:pPr marL="681038" lvl="2" indent="-227013" eaLnBrk="1" hangingPunct="1">
              <a:lnSpc>
                <a:spcPct val="130000"/>
              </a:lnSpc>
              <a:spcBef>
                <a:spcPts val="0"/>
              </a:spcBef>
            </a:pPr>
            <a:r>
              <a:rPr lang="zh-TW" altLang="en-US" sz="2400" dirty="0" smtClean="0">
                <a:ea typeface="新細明體" charset="-120"/>
              </a:rPr>
              <a:t>因此要跟上下文有關→</a:t>
            </a:r>
            <a:r>
              <a:rPr lang="en-US" altLang="zh-TW" sz="2400" dirty="0" smtClean="0">
                <a:ea typeface="新細明體" charset="-120"/>
              </a:rPr>
              <a:t>Apple</a:t>
            </a:r>
            <a:r>
              <a:rPr lang="zh-TW" altLang="en-US" sz="2400" dirty="0" smtClean="0">
                <a:ea typeface="新細明體" charset="-120"/>
              </a:rPr>
              <a:t>是水果還是電腦公司？</a:t>
            </a:r>
          </a:p>
          <a:p>
            <a:pPr marL="681038" lvl="2" indent="-227013" eaLnBrk="1" hangingPunct="1">
              <a:lnSpc>
                <a:spcPct val="130000"/>
              </a:lnSpc>
              <a:spcBef>
                <a:spcPts val="0"/>
              </a:spcBef>
            </a:pPr>
            <a:r>
              <a:rPr lang="zh-TW" altLang="en-US" sz="2400" dirty="0" smtClean="0">
                <a:ea typeface="新細明體" charset="-120"/>
              </a:rPr>
              <a:t>因此要跟誰來查有關→</a:t>
            </a:r>
            <a:r>
              <a:rPr lang="en-US" altLang="zh-TW" sz="2400" dirty="0" smtClean="0">
                <a:ea typeface="新細明體" charset="-120"/>
              </a:rPr>
              <a:t>Rock</a:t>
            </a:r>
            <a:r>
              <a:rPr lang="zh-TW" altLang="en-US" sz="2400" dirty="0" smtClean="0">
                <a:ea typeface="新細明體" charset="-120"/>
              </a:rPr>
              <a:t>是音樂家還是地質學家來查？</a:t>
            </a:r>
          </a:p>
          <a:p>
            <a:pPr marL="681038" lvl="2" indent="-227013" eaLnBrk="1" hangingPunct="1">
              <a:lnSpc>
                <a:spcPct val="130000"/>
              </a:lnSpc>
              <a:spcBef>
                <a:spcPts val="0"/>
              </a:spcBef>
            </a:pPr>
            <a:r>
              <a:rPr lang="zh-TW" altLang="en-US" sz="2400" dirty="0" smtClean="0">
                <a:ea typeface="新細明體" charset="-120"/>
              </a:rPr>
              <a:t>語料與文件集合是會變動與成長的</a:t>
            </a:r>
          </a:p>
        </p:txBody>
      </p:sp>
      <p:cxnSp>
        <p:nvCxnSpPr>
          <p:cNvPr id="14341" name="AutoShape 4"/>
          <p:cNvCxnSpPr>
            <a:cxnSpLocks noChangeShapeType="1"/>
          </p:cNvCxnSpPr>
          <p:nvPr/>
        </p:nvCxnSpPr>
        <p:spPr bwMode="auto">
          <a:xfrm>
            <a:off x="6629400" y="5119688"/>
            <a:ext cx="0" cy="0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Recap : Web search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 descr="19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500174"/>
            <a:ext cx="8143932" cy="4857786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User Needs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使用者需求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1" y="1600200"/>
            <a:ext cx="8359080" cy="4953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000" dirty="0" smtClean="0">
                <a:solidFill>
                  <a:schemeClr val="tx1"/>
                </a:solidFill>
                <a:latin typeface="微軟正黑體" pitchFamily="34" charset="-120"/>
              </a:rPr>
              <a:t>Need [Brod02, RL04] 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</a:rPr>
              <a:t>兩篇研究結果分別為：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800" b="1" u="sng" dirty="0" smtClean="0">
                <a:solidFill>
                  <a:schemeClr val="tx1"/>
                </a:solidFill>
                <a:latin typeface="微軟正黑體" pitchFamily="34" charset="-120"/>
              </a:rPr>
              <a:t>Informational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</a:rPr>
              <a:t> – want </a:t>
            </a:r>
            <a:r>
              <a:rPr lang="en-US" altLang="zh-TW" sz="1800" dirty="0" smtClean="0">
                <a:solidFill>
                  <a:srgbClr val="C00000"/>
                </a:solidFill>
                <a:latin typeface="微軟正黑體" pitchFamily="34" charset="-120"/>
              </a:rPr>
              <a:t>to learn 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</a:rPr>
              <a:t>about something (~40% /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  <a:sym typeface="Wingdings" pitchFamily="2" charset="2"/>
              </a:rPr>
              <a:t> 65%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</a:rPr>
              <a:t>)</a:t>
            </a: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</a:endParaRP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800" b="1" u="sng" dirty="0" smtClean="0">
                <a:solidFill>
                  <a:schemeClr val="tx1"/>
                </a:solidFill>
                <a:latin typeface="微軟正黑體" pitchFamily="34" charset="-120"/>
              </a:rPr>
              <a:t>Navigational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</a:rPr>
              <a:t> – want </a:t>
            </a:r>
            <a:r>
              <a:rPr lang="en-US" altLang="zh-TW" sz="1800" dirty="0" smtClean="0">
                <a:solidFill>
                  <a:srgbClr val="C00000"/>
                </a:solidFill>
                <a:latin typeface="微軟正黑體" pitchFamily="34" charset="-120"/>
              </a:rPr>
              <a:t>to go 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</a:rPr>
              <a:t>to that page (~25% 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  <a:sym typeface="Wingdings" pitchFamily="2" charset="2"/>
              </a:rPr>
              <a:t>/ 15%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</a:rPr>
              <a:t>)</a:t>
            </a: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</a:endParaRP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800" b="1" u="sng" dirty="0" smtClean="0">
                <a:solidFill>
                  <a:schemeClr val="tx1"/>
                </a:solidFill>
                <a:latin typeface="微軟正黑體" pitchFamily="34" charset="-120"/>
              </a:rPr>
              <a:t>Transactional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</a:rPr>
              <a:t> – want </a:t>
            </a:r>
            <a:r>
              <a:rPr lang="en-US" altLang="zh-TW" sz="1800" dirty="0" smtClean="0">
                <a:solidFill>
                  <a:srgbClr val="C00000"/>
                </a:solidFill>
                <a:latin typeface="微軟正黑體" pitchFamily="34" charset="-120"/>
              </a:rPr>
              <a:t>to do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</a:rPr>
              <a:t> something (web-mediated) (~35% 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  <a:sym typeface="Wingdings" pitchFamily="2" charset="2"/>
              </a:rPr>
              <a:t>/ 20%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</a:rPr>
              <a:t>)</a:t>
            </a: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</a:rPr>
              <a:t>Access a  service</a:t>
            </a: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</a:rPr>
              <a:t>Downloads </a:t>
            </a: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</a:rPr>
              <a:t>Shop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</a:rPr>
              <a:t>Gray areas</a:t>
            </a: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</a:rPr>
              <a:t>Find a good hub</a:t>
            </a: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</a:rPr>
              <a:t>Exploratory search : see what is there”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</a:rPr>
              <a:t> 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</a:rPr>
              <a:t>試試看能找出什麼</a:t>
            </a:r>
          </a:p>
        </p:txBody>
      </p:sp>
      <p:sp>
        <p:nvSpPr>
          <p:cNvPr id="1352708" name="Text Box 4"/>
          <p:cNvSpPr txBox="1">
            <a:spLocks noChangeArrowheads="1"/>
          </p:cNvSpPr>
          <p:nvPr/>
        </p:nvSpPr>
        <p:spPr bwMode="auto">
          <a:xfrm>
            <a:off x="4788024" y="2492896"/>
            <a:ext cx="4104457" cy="258532"/>
          </a:xfrm>
          <a:prstGeom prst="rect">
            <a:avLst/>
          </a:prstGeom>
          <a:solidFill>
            <a:srgbClr val="FFD5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Comic Sans MS" pitchFamily="66" charset="0"/>
              <a:buNone/>
              <a:defRPr/>
            </a:pPr>
            <a:r>
              <a:rPr kumimoji="1" lang="en-US" altLang="zh-TW" sz="1800" b="1" dirty="0">
                <a:solidFill>
                  <a:schemeClr val="tx2"/>
                </a:solidFill>
                <a:latin typeface="Courier New" pitchFamily="49" charset="0"/>
                <a:ea typeface="新細明體" pitchFamily="18" charset="-120"/>
              </a:rPr>
              <a:t>Low hemoglobin </a:t>
            </a:r>
            <a:r>
              <a:rPr kumimoji="1" lang="zh-TW" altLang="en-US" sz="1400" b="1" dirty="0">
                <a:solidFill>
                  <a:schemeClr val="tx2"/>
                </a:solidFill>
                <a:latin typeface="Courier New" pitchFamily="49" charset="0"/>
                <a:ea typeface="新細明體" pitchFamily="18" charset="-120"/>
              </a:rPr>
              <a:t>低血紅素</a:t>
            </a:r>
            <a:endParaRPr kumimoji="1" lang="zh-TW" alt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1352709" name="Text Box 5"/>
          <p:cNvSpPr txBox="1">
            <a:spLocks noChangeArrowheads="1"/>
          </p:cNvSpPr>
          <p:nvPr/>
        </p:nvSpPr>
        <p:spPr bwMode="auto">
          <a:xfrm>
            <a:off x="4788025" y="3212976"/>
            <a:ext cx="4104456" cy="257175"/>
          </a:xfrm>
          <a:prstGeom prst="rect">
            <a:avLst/>
          </a:prstGeom>
          <a:solidFill>
            <a:srgbClr val="FFD5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Comic Sans MS" pitchFamily="66" charset="0"/>
              <a:buNone/>
              <a:defRPr/>
            </a:pPr>
            <a:r>
              <a:rPr kumimoji="1" lang="en-US" altLang="zh-TW" sz="1800" b="1" dirty="0">
                <a:solidFill>
                  <a:schemeClr val="tx2"/>
                </a:solidFill>
                <a:latin typeface="Courier New" pitchFamily="49" charset="0"/>
                <a:ea typeface="新細明體" pitchFamily="18" charset="-120"/>
              </a:rPr>
              <a:t>United Airlines </a:t>
            </a:r>
            <a:r>
              <a:rPr kumimoji="1" lang="zh-TW" altLang="en-US" sz="1400" b="1" dirty="0">
                <a:solidFill>
                  <a:schemeClr val="tx2"/>
                </a:solidFill>
                <a:latin typeface="Courier New" pitchFamily="49" charset="0"/>
                <a:ea typeface="新細明體" pitchFamily="18" charset="-120"/>
              </a:rPr>
              <a:t>聯合航空</a:t>
            </a:r>
            <a:endParaRPr kumimoji="1" lang="zh-TW" alt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787538" y="4026768"/>
            <a:ext cx="4104942" cy="914400"/>
            <a:chOff x="2727" y="2736"/>
            <a:chExt cx="2485" cy="576"/>
          </a:xfrm>
        </p:grpSpPr>
        <p:sp>
          <p:nvSpPr>
            <p:cNvPr id="1352711" name="Text Box 7"/>
            <p:cNvSpPr txBox="1">
              <a:spLocks noChangeArrowheads="1"/>
            </p:cNvSpPr>
            <p:nvPr/>
          </p:nvSpPr>
          <p:spPr bwMode="auto">
            <a:xfrm>
              <a:off x="2727" y="2736"/>
              <a:ext cx="2485" cy="163"/>
            </a:xfrm>
            <a:prstGeom prst="rect">
              <a:avLst/>
            </a:prstGeom>
            <a:solidFill>
              <a:srgbClr val="FFD52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60000"/>
                </a:lnSpc>
                <a:spcBef>
                  <a:spcPct val="20000"/>
                </a:spcBef>
                <a:buClr>
                  <a:schemeClr val="folHlink"/>
                </a:buClr>
                <a:buSzPct val="75000"/>
                <a:buFont typeface="Comic Sans MS" pitchFamily="66" charset="0"/>
                <a:buNone/>
                <a:defRPr/>
              </a:pPr>
              <a:r>
                <a:rPr kumimoji="1" lang="en-US" altLang="zh-TW" sz="1800" b="1" dirty="0">
                  <a:solidFill>
                    <a:schemeClr val="tx2"/>
                  </a:solidFill>
                  <a:latin typeface="Courier New" pitchFamily="49" charset="0"/>
                  <a:ea typeface="新細明體" pitchFamily="18" charset="-120"/>
                </a:rPr>
                <a:t>Seattle weather </a:t>
              </a:r>
              <a:r>
                <a:rPr kumimoji="1" lang="zh-TW" altLang="en-US" sz="1400" b="1" dirty="0">
                  <a:solidFill>
                    <a:schemeClr val="tx2"/>
                  </a:solidFill>
                  <a:latin typeface="Courier New" pitchFamily="49" charset="0"/>
                  <a:ea typeface="新細明體" pitchFamily="18" charset="-120"/>
                </a:rPr>
                <a:t>西雅圖天氣</a:t>
              </a:r>
              <a:endParaRPr kumimoji="1" lang="zh-TW" alt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352712" name="Text Box 8"/>
            <p:cNvSpPr txBox="1">
              <a:spLocks noChangeArrowheads="1"/>
            </p:cNvSpPr>
            <p:nvPr/>
          </p:nvSpPr>
          <p:spPr bwMode="auto">
            <a:xfrm>
              <a:off x="2727" y="2928"/>
              <a:ext cx="2485" cy="163"/>
            </a:xfrm>
            <a:prstGeom prst="rect">
              <a:avLst/>
            </a:prstGeom>
            <a:solidFill>
              <a:srgbClr val="FFD52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60000"/>
                </a:lnSpc>
                <a:spcBef>
                  <a:spcPct val="20000"/>
                </a:spcBef>
                <a:buClr>
                  <a:schemeClr val="folHlink"/>
                </a:buClr>
                <a:buSzPct val="75000"/>
                <a:buFont typeface="Comic Sans MS" pitchFamily="66" charset="0"/>
                <a:buNone/>
                <a:defRPr/>
              </a:pPr>
              <a:r>
                <a:rPr kumimoji="1" lang="en-US" altLang="zh-TW" sz="1800" b="1" dirty="0">
                  <a:solidFill>
                    <a:schemeClr val="tx2"/>
                  </a:solidFill>
                  <a:latin typeface="Courier New" pitchFamily="49" charset="0"/>
                  <a:ea typeface="新細明體" pitchFamily="18" charset="-120"/>
                </a:rPr>
                <a:t>Mars surface images </a:t>
              </a:r>
              <a:r>
                <a:rPr kumimoji="1" lang="zh-TW" altLang="en-US" sz="1400" b="1" dirty="0">
                  <a:solidFill>
                    <a:schemeClr val="tx2"/>
                  </a:solidFill>
                  <a:latin typeface="Courier New" pitchFamily="49" charset="0"/>
                  <a:ea typeface="新細明體" pitchFamily="18" charset="-120"/>
                </a:rPr>
                <a:t>火星表面照片</a:t>
              </a:r>
              <a:endParaRPr kumimoji="1" lang="zh-TW" alt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352713" name="Text Box 9"/>
            <p:cNvSpPr txBox="1">
              <a:spLocks noChangeArrowheads="1"/>
            </p:cNvSpPr>
            <p:nvPr/>
          </p:nvSpPr>
          <p:spPr bwMode="auto">
            <a:xfrm>
              <a:off x="2727" y="3120"/>
              <a:ext cx="2485" cy="192"/>
            </a:xfrm>
            <a:prstGeom prst="rect">
              <a:avLst/>
            </a:prstGeom>
            <a:solidFill>
              <a:srgbClr val="FFD52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20000"/>
                </a:spcBef>
                <a:buClr>
                  <a:schemeClr val="folHlink"/>
                </a:buClr>
                <a:buSzPct val="75000"/>
                <a:buFont typeface="Comic Sans MS" pitchFamily="66" charset="0"/>
                <a:buNone/>
                <a:defRPr/>
              </a:pPr>
              <a:r>
                <a:rPr kumimoji="1" lang="en-US" altLang="zh-TW" sz="1800" b="1" dirty="0">
                  <a:solidFill>
                    <a:schemeClr val="tx2"/>
                  </a:solidFill>
                  <a:latin typeface="Courier New" pitchFamily="49" charset="0"/>
                  <a:ea typeface="新細明體" pitchFamily="18" charset="-120"/>
                </a:rPr>
                <a:t>Canon S410</a:t>
              </a:r>
              <a:r>
                <a:rPr kumimoji="1" lang="en-US" altLang="zh-TW" sz="2000" b="1" dirty="0">
                  <a:solidFill>
                    <a:schemeClr val="tx2"/>
                  </a:solidFill>
                  <a:latin typeface="Courier New" pitchFamily="49" charset="0"/>
                  <a:ea typeface="新細明體" pitchFamily="18" charset="-120"/>
                </a:rPr>
                <a:t> </a:t>
              </a:r>
              <a:r>
                <a:rPr kumimoji="1" lang="zh-TW" altLang="en-US" sz="1400" b="1" dirty="0">
                  <a:solidFill>
                    <a:schemeClr val="tx2"/>
                  </a:solidFill>
                  <a:latin typeface="Courier New" pitchFamily="49" charset="0"/>
                  <a:ea typeface="新細明體" pitchFamily="18" charset="-120"/>
                </a:rPr>
                <a:t>某款數位相機</a:t>
              </a:r>
              <a:endParaRPr kumimoji="1" lang="zh-TW" alt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</a:endParaRPr>
            </a:p>
          </p:txBody>
        </p:sp>
      </p:grpSp>
      <p:sp>
        <p:nvSpPr>
          <p:cNvPr id="1352714" name="Text Box 10"/>
          <p:cNvSpPr txBox="1">
            <a:spLocks noChangeArrowheads="1"/>
          </p:cNvSpPr>
          <p:nvPr/>
        </p:nvSpPr>
        <p:spPr bwMode="auto">
          <a:xfrm>
            <a:off x="4788024" y="5332065"/>
            <a:ext cx="4104456" cy="257175"/>
          </a:xfrm>
          <a:prstGeom prst="rect">
            <a:avLst/>
          </a:prstGeom>
          <a:solidFill>
            <a:srgbClr val="FFD5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Comic Sans MS" pitchFamily="66" charset="0"/>
              <a:buNone/>
              <a:defRPr/>
            </a:pPr>
            <a:r>
              <a:rPr kumimoji="1" lang="en-US" altLang="zh-TW" sz="1800" b="1" dirty="0">
                <a:solidFill>
                  <a:schemeClr val="tx2"/>
                </a:solidFill>
                <a:latin typeface="Courier New" pitchFamily="49" charset="0"/>
                <a:ea typeface="新細明體" pitchFamily="18" charset="-120"/>
              </a:rPr>
              <a:t>Car rental </a:t>
            </a:r>
            <a:r>
              <a:rPr kumimoji="1" lang="en-US" altLang="zh-TW" sz="1800" b="1" dirty="0" err="1">
                <a:solidFill>
                  <a:schemeClr val="tx2"/>
                </a:solidFill>
                <a:latin typeface="Courier New" pitchFamily="49" charset="0"/>
                <a:ea typeface="新細明體" pitchFamily="18" charset="-120"/>
              </a:rPr>
              <a:t>Brasil</a:t>
            </a:r>
            <a:r>
              <a:rPr kumimoji="1" lang="en-US" altLang="zh-TW" sz="1800" b="1" dirty="0">
                <a:solidFill>
                  <a:schemeClr val="tx2"/>
                </a:solidFill>
                <a:latin typeface="Courier New" pitchFamily="49" charset="0"/>
                <a:ea typeface="新細明體" pitchFamily="18" charset="-120"/>
              </a:rPr>
              <a:t> </a:t>
            </a:r>
            <a:r>
              <a:rPr kumimoji="1" lang="zh-TW" altLang="en-US" sz="1400" b="1" dirty="0">
                <a:solidFill>
                  <a:schemeClr val="tx2"/>
                </a:solidFill>
                <a:latin typeface="Courier New" pitchFamily="49" charset="0"/>
                <a:ea typeface="新細明體" pitchFamily="18" charset="-120"/>
              </a:rPr>
              <a:t>巴西租車</a:t>
            </a:r>
            <a:endParaRPr kumimoji="1" lang="zh-TW" alt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2708" grpId="0" animBg="1" autoUpdateAnimBg="0"/>
      <p:bldP spid="1352709" grpId="0" animBg="1" autoUpdateAnimBg="0"/>
      <p:bldP spid="135271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Web search users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使用者行為特性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52600"/>
            <a:ext cx="4707632" cy="48768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000" dirty="0" smtClean="0">
                <a:latin typeface="微軟正黑體" pitchFamily="34" charset="-120"/>
              </a:rPr>
              <a:t>Make ill-defined queries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latin typeface="微軟正黑體" pitchFamily="34" charset="-120"/>
              </a:rPr>
              <a:t>Short </a:t>
            </a:r>
            <a:r>
              <a:rPr lang="zh-TW" altLang="en-US" sz="1600" dirty="0" smtClean="0">
                <a:latin typeface="微軟正黑體" pitchFamily="34" charset="-120"/>
              </a:rPr>
              <a:t>查詢很短 </a:t>
            </a:r>
            <a:r>
              <a:rPr lang="en-US" altLang="zh-TW" sz="1600" dirty="0" smtClean="0">
                <a:latin typeface="微軟正黑體" pitchFamily="34" charset="-120"/>
              </a:rPr>
              <a:t>[Silv98]</a:t>
            </a:r>
            <a:endParaRPr lang="zh-TW" altLang="en-US" sz="1600" dirty="0" smtClean="0">
              <a:latin typeface="微軟正黑體" pitchFamily="34" charset="-120"/>
            </a:endParaRP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400" dirty="0" smtClean="0">
                <a:latin typeface="微軟正黑體" pitchFamily="34" charset="-120"/>
              </a:rPr>
              <a:t>AV 2001: 2.54 terms </a:t>
            </a:r>
            <a:r>
              <a:rPr lang="en-US" altLang="zh-TW" sz="1400" dirty="0" err="1" smtClean="0">
                <a:latin typeface="微軟正黑體" pitchFamily="34" charset="-120"/>
              </a:rPr>
              <a:t>avg</a:t>
            </a:r>
            <a:r>
              <a:rPr lang="en-US" altLang="zh-TW" sz="1400" dirty="0" smtClean="0">
                <a:latin typeface="微軟正黑體" pitchFamily="34" charset="-120"/>
              </a:rPr>
              <a:t>, 80% &lt; 3 words</a:t>
            </a:r>
          </a:p>
          <a:p>
            <a:pPr lvl="2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400" dirty="0" smtClean="0">
                <a:latin typeface="微軟正黑體" pitchFamily="34" charset="-120"/>
              </a:rPr>
              <a:t>AV 1998: 2.35 terms </a:t>
            </a:r>
            <a:r>
              <a:rPr lang="en-US" altLang="zh-TW" sz="1400" dirty="0" err="1" smtClean="0">
                <a:latin typeface="微軟正黑體" pitchFamily="34" charset="-120"/>
              </a:rPr>
              <a:t>avg</a:t>
            </a:r>
            <a:r>
              <a:rPr lang="en-US" altLang="zh-TW" sz="1400" dirty="0" smtClean="0">
                <a:latin typeface="微軟正黑體" pitchFamily="34" charset="-120"/>
              </a:rPr>
              <a:t>, 88% &lt; 3 words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latin typeface="微軟正黑體" pitchFamily="34" charset="-120"/>
              </a:rPr>
              <a:t>Imprecise terms </a:t>
            </a:r>
            <a:r>
              <a:rPr lang="zh-TW" altLang="en-US" sz="1600" dirty="0" smtClean="0">
                <a:latin typeface="微軟正黑體" pitchFamily="34" charset="-120"/>
              </a:rPr>
              <a:t>用詞不精確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latin typeface="微軟正黑體" pitchFamily="34" charset="-120"/>
              </a:rPr>
              <a:t>Sub-optimal syntax (most queries without operator) </a:t>
            </a:r>
            <a:r>
              <a:rPr lang="zh-TW" altLang="en-US" sz="1600" dirty="0" smtClean="0">
                <a:latin typeface="微軟正黑體" pitchFamily="34" charset="-120"/>
              </a:rPr>
              <a:t>不</a:t>
            </a:r>
            <a:r>
              <a:rPr lang="en-US" altLang="zh-TW" sz="1600" dirty="0" smtClean="0">
                <a:latin typeface="微軟正黑體" pitchFamily="34" charset="-120"/>
              </a:rPr>
              <a:t>(</a:t>
            </a:r>
            <a:r>
              <a:rPr lang="zh-TW" altLang="en-US" sz="1600" dirty="0" smtClean="0">
                <a:latin typeface="微軟正黑體" pitchFamily="34" charset="-120"/>
              </a:rPr>
              <a:t>會</a:t>
            </a:r>
            <a:r>
              <a:rPr lang="en-US" altLang="zh-TW" sz="1600" dirty="0" smtClean="0">
                <a:latin typeface="微軟正黑體" pitchFamily="34" charset="-120"/>
              </a:rPr>
              <a:t>)</a:t>
            </a:r>
            <a:r>
              <a:rPr lang="zh-TW" altLang="en-US" sz="1600" dirty="0" smtClean="0">
                <a:latin typeface="微軟正黑體" pitchFamily="34" charset="-120"/>
              </a:rPr>
              <a:t>用查詢運算元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latin typeface="微軟正黑體" pitchFamily="34" charset="-120"/>
              </a:rPr>
              <a:t>Low effort </a:t>
            </a:r>
            <a:r>
              <a:rPr lang="zh-TW" altLang="en-US" sz="1600" dirty="0" smtClean="0">
                <a:latin typeface="微軟正黑體" pitchFamily="34" charset="-120"/>
              </a:rPr>
              <a:t>懶</a:t>
            </a:r>
          </a:p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000" dirty="0" smtClean="0">
                <a:latin typeface="微軟正黑體" pitchFamily="34" charset="-120"/>
              </a:rPr>
              <a:t>Wide variance in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latin typeface="微軟正黑體" pitchFamily="34" charset="-120"/>
              </a:rPr>
              <a:t>Needs </a:t>
            </a:r>
            <a:r>
              <a:rPr lang="zh-TW" altLang="en-US" sz="1600" dirty="0" smtClean="0">
                <a:latin typeface="微軟正黑體" pitchFamily="34" charset="-120"/>
              </a:rPr>
              <a:t>需求不同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latin typeface="微軟正黑體" pitchFamily="34" charset="-120"/>
              </a:rPr>
              <a:t>Expectations </a:t>
            </a:r>
            <a:r>
              <a:rPr lang="zh-TW" altLang="en-US" sz="1600" dirty="0" smtClean="0">
                <a:latin typeface="微軟正黑體" pitchFamily="34" charset="-120"/>
              </a:rPr>
              <a:t>期望不同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latin typeface="微軟正黑體" pitchFamily="34" charset="-120"/>
              </a:rPr>
              <a:t>Knowledge </a:t>
            </a:r>
            <a:r>
              <a:rPr lang="zh-TW" altLang="en-US" sz="1600" dirty="0" smtClean="0">
                <a:latin typeface="微軟正黑體" pitchFamily="34" charset="-120"/>
              </a:rPr>
              <a:t>知識背景不同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latin typeface="微軟正黑體" pitchFamily="34" charset="-120"/>
              </a:rPr>
              <a:t>Bandwidth </a:t>
            </a:r>
            <a:r>
              <a:rPr lang="zh-TW" altLang="en-US" sz="1600" dirty="0" smtClean="0">
                <a:latin typeface="微軟正黑體" pitchFamily="34" charset="-120"/>
              </a:rPr>
              <a:t>用的頻寬有快有慢</a:t>
            </a: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752600"/>
            <a:ext cx="4495800" cy="48768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2000" dirty="0" smtClean="0">
                <a:latin typeface="微軟正黑體" pitchFamily="34" charset="-120"/>
              </a:rPr>
              <a:t>Specific behavior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latin typeface="微軟正黑體" pitchFamily="34" charset="-120"/>
              </a:rPr>
              <a:t>85% look over one result screen only (mostly above the fold) 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buNone/>
            </a:pPr>
            <a:r>
              <a:rPr lang="en-US" altLang="zh-TW" sz="1600" dirty="0" smtClean="0">
                <a:latin typeface="微軟正黑體" pitchFamily="34" charset="-120"/>
              </a:rPr>
              <a:t>	</a:t>
            </a:r>
            <a:r>
              <a:rPr lang="zh-TW" altLang="en-US" sz="1600" dirty="0" smtClean="0">
                <a:latin typeface="微軟正黑體" pitchFamily="34" charset="-120"/>
              </a:rPr>
              <a:t>大多只看第一頁結果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latin typeface="微軟正黑體" pitchFamily="34" charset="-120"/>
              </a:rPr>
              <a:t>78% of queries are not modified (one query/session) </a:t>
            </a:r>
            <a:r>
              <a:rPr lang="zh-TW" altLang="en-US" sz="1600" dirty="0" smtClean="0">
                <a:latin typeface="微軟正黑體" pitchFamily="34" charset="-120"/>
              </a:rPr>
              <a:t>大多不懂得修改查詢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</a:pPr>
            <a:r>
              <a:rPr lang="en-US" altLang="zh-TW" sz="1600" dirty="0" smtClean="0">
                <a:latin typeface="微軟正黑體" pitchFamily="34" charset="-120"/>
              </a:rPr>
              <a:t>Follow links – </a:t>
            </a:r>
            <a:br>
              <a:rPr lang="en-US" altLang="zh-TW" sz="1600" dirty="0" smtClean="0">
                <a:latin typeface="微軟正黑體" pitchFamily="34" charset="-120"/>
              </a:rPr>
            </a:br>
            <a:r>
              <a:rPr lang="en-US" altLang="zh-TW" sz="1600" dirty="0" smtClean="0">
                <a:latin typeface="微軟正黑體" pitchFamily="34" charset="-120"/>
              </a:rPr>
              <a:t>"the scent of information"</a:t>
            </a:r>
          </a:p>
          <a:p>
            <a:pPr lvl="1" eaLnBrk="1" hangingPunct="1">
              <a:lnSpc>
                <a:spcPct val="14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zh-TW" altLang="en-US" sz="1600" dirty="0" smtClean="0">
                <a:latin typeface="微軟正黑體" pitchFamily="34" charset="-120"/>
              </a:rPr>
              <a:t>	很容易跟著</a:t>
            </a:r>
            <a:r>
              <a:rPr lang="en-US" altLang="zh-TW" sz="1600" dirty="0" smtClean="0">
                <a:latin typeface="微軟正黑體" pitchFamily="34" charset="-120"/>
              </a:rPr>
              <a:t>link</a:t>
            </a:r>
            <a:r>
              <a:rPr lang="zh-TW" altLang="en-US" sz="1600" dirty="0" smtClean="0">
                <a:latin typeface="微軟正黑體" pitchFamily="34" charset="-120"/>
              </a:rPr>
              <a:t>就跑了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Query Distribution – long tail 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長尾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8304213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95536" y="6021288"/>
            <a:ext cx="7212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Power law: few popular broad queries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1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many rare specific queries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endParaRPr lang="zh-TW" altLang="en-US" sz="1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ea typeface="新細明體" charset="-120"/>
              </a:rPr>
              <a:t>How far do people look for results?</a:t>
            </a:r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600200"/>
            <a:ext cx="88392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251520" y="6260802"/>
            <a:ext cx="883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(Source: </a:t>
            </a:r>
            <a:r>
              <a:rPr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hlinkClick r:id="rId3"/>
              </a:rPr>
              <a:t>iprospect.com</a:t>
            </a:r>
            <a:r>
              <a:rPr lang="en-US" altLang="zh-TW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WhitePaper_2006_SearchEngineUserBehavior.pdf)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6080125" y="5449888"/>
            <a:ext cx="187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ea typeface="新細明體" charset="-120"/>
              </a:rPr>
              <a:t>會看超過</a:t>
            </a:r>
            <a:r>
              <a:rPr lang="en-US" altLang="zh-TW">
                <a:ea typeface="新細明體" charset="-120"/>
              </a:rPr>
              <a:t>3</a:t>
            </a:r>
            <a:r>
              <a:rPr lang="zh-TW" altLang="en-US">
                <a:ea typeface="新細明體" charset="-120"/>
              </a:rPr>
              <a:t>頁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422275"/>
          </a:xfrm>
        </p:spPr>
        <p:txBody>
          <a:bodyPr/>
          <a:lstStyle/>
          <a:p>
            <a:pPr eaLnBrk="1" hangingPunct="1"/>
            <a:r>
              <a:rPr lang="en-US" altLang="zh-TW" sz="3200" dirty="0" smtClean="0">
                <a:ea typeface="新細明體" charset="-120"/>
              </a:rPr>
              <a:t>True example*</a:t>
            </a:r>
            <a:r>
              <a:rPr lang="en-US" altLang="zh-TW" dirty="0" smtClean="0">
                <a:ea typeface="新細明體" charset="-120"/>
              </a:rPr>
              <a:t> </a:t>
            </a:r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5308600" y="5334000"/>
            <a:ext cx="0" cy="238125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4581" name="AutoShape 4"/>
          <p:cNvSpPr>
            <a:spLocks noChangeArrowheads="1"/>
          </p:cNvSpPr>
          <p:nvPr/>
        </p:nvSpPr>
        <p:spPr bwMode="auto">
          <a:xfrm>
            <a:off x="5265738" y="5865813"/>
            <a:ext cx="1617662" cy="639762"/>
          </a:xfrm>
          <a:prstGeom prst="flowChartMultidocument">
            <a:avLst/>
          </a:prstGeom>
          <a:solidFill>
            <a:srgbClr val="7CA8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TW" sz="1400" b="1">
                <a:ea typeface="新細明體" charset="-120"/>
              </a:rPr>
              <a:t>Corpus</a:t>
            </a:r>
            <a:br>
              <a:rPr lang="en-US" altLang="zh-TW" sz="1400" b="1">
                <a:ea typeface="新細明體" charset="-120"/>
              </a:rPr>
            </a:br>
            <a:endParaRPr lang="en-US" altLang="zh-TW" sz="1400" b="1">
              <a:ea typeface="新細明體" charset="-120"/>
            </a:endParaRPr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1939925" y="1160463"/>
            <a:ext cx="1617663" cy="639762"/>
          </a:xfrm>
          <a:prstGeom prst="ellipse">
            <a:avLst/>
          </a:prstGeom>
          <a:solidFill>
            <a:srgbClr val="7CA8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TW" sz="1400" b="1">
                <a:ea typeface="新細明體" charset="-120"/>
              </a:rPr>
              <a:t>TASK</a:t>
            </a:r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1939925" y="2051050"/>
            <a:ext cx="1617663" cy="638175"/>
          </a:xfrm>
          <a:prstGeom prst="ellipse">
            <a:avLst/>
          </a:prstGeom>
          <a:solidFill>
            <a:srgbClr val="7CA8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zh-TW" altLang="en-US" sz="1400" b="1">
                <a:ea typeface="新細明體" charset="-120"/>
              </a:rPr>
              <a:t> </a:t>
            </a:r>
            <a:r>
              <a:rPr lang="en-US" altLang="zh-TW" sz="1400" b="1">
                <a:ea typeface="新細明體" charset="-120"/>
              </a:rPr>
              <a:t>Info Need</a:t>
            </a:r>
            <a:br>
              <a:rPr lang="en-US" altLang="zh-TW" sz="1400" b="1">
                <a:ea typeface="新細明體" charset="-120"/>
              </a:rPr>
            </a:br>
            <a:endParaRPr lang="en-US" altLang="zh-TW" sz="1400" b="1">
              <a:ea typeface="新細明體" charset="-120"/>
            </a:endParaRPr>
          </a:p>
        </p:txBody>
      </p:sp>
      <p:sp>
        <p:nvSpPr>
          <p:cNvPr id="24584" name="AutoShape 7"/>
          <p:cNvSpPr>
            <a:spLocks noChangeArrowheads="1"/>
          </p:cNvSpPr>
          <p:nvPr/>
        </p:nvSpPr>
        <p:spPr bwMode="auto">
          <a:xfrm>
            <a:off x="1939925" y="3827463"/>
            <a:ext cx="1617663" cy="641350"/>
          </a:xfrm>
          <a:prstGeom prst="flowChartManualInput">
            <a:avLst/>
          </a:prstGeom>
          <a:solidFill>
            <a:srgbClr val="7CA8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TW" sz="1400" b="1">
                <a:ea typeface="新細明體" charset="-120"/>
              </a:rPr>
              <a:t>Query</a:t>
            </a:r>
            <a:br>
              <a:rPr lang="en-US" altLang="zh-TW" sz="1400" b="1">
                <a:ea typeface="新細明體" charset="-120"/>
              </a:rPr>
            </a:br>
            <a:endParaRPr lang="en-US" altLang="zh-TW" sz="1400" b="1">
              <a:ea typeface="新細明體" charset="-120"/>
            </a:endParaRPr>
          </a:p>
        </p:txBody>
      </p:sp>
      <p:sp>
        <p:nvSpPr>
          <p:cNvPr id="24585" name="Oval 8"/>
          <p:cNvSpPr>
            <a:spLocks noChangeArrowheads="1"/>
          </p:cNvSpPr>
          <p:nvPr/>
        </p:nvSpPr>
        <p:spPr bwMode="auto">
          <a:xfrm>
            <a:off x="1939925" y="2938463"/>
            <a:ext cx="1617663" cy="639762"/>
          </a:xfrm>
          <a:prstGeom prst="ellipse">
            <a:avLst/>
          </a:prstGeom>
          <a:solidFill>
            <a:srgbClr val="7CA8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zh-TW" altLang="en-US" sz="1400" b="1">
                <a:ea typeface="新細明體" charset="-120"/>
              </a:rPr>
              <a:t> </a:t>
            </a:r>
            <a:r>
              <a:rPr lang="en-US" altLang="zh-TW" sz="1400" b="1">
                <a:ea typeface="新細明體" charset="-120"/>
              </a:rPr>
              <a:t>Verbal form</a:t>
            </a:r>
          </a:p>
        </p:txBody>
      </p:sp>
      <p:sp>
        <p:nvSpPr>
          <p:cNvPr id="24586" name="Line 9"/>
          <p:cNvSpPr>
            <a:spLocks noChangeShapeType="1"/>
          </p:cNvSpPr>
          <p:nvPr/>
        </p:nvSpPr>
        <p:spPr bwMode="auto">
          <a:xfrm>
            <a:off x="2747963" y="1800225"/>
            <a:ext cx="0" cy="2508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7" name="Line 10"/>
          <p:cNvSpPr>
            <a:spLocks noChangeShapeType="1"/>
          </p:cNvSpPr>
          <p:nvPr/>
        </p:nvSpPr>
        <p:spPr bwMode="auto">
          <a:xfrm>
            <a:off x="2747963" y="3567113"/>
            <a:ext cx="0" cy="3190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8" name="Line 11"/>
          <p:cNvSpPr>
            <a:spLocks noChangeShapeType="1"/>
          </p:cNvSpPr>
          <p:nvPr/>
        </p:nvSpPr>
        <p:spPr bwMode="auto">
          <a:xfrm>
            <a:off x="2747963" y="2689225"/>
            <a:ext cx="0" cy="260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89" name="AutoShape 12"/>
          <p:cNvSpPr>
            <a:spLocks noChangeArrowheads="1"/>
          </p:cNvSpPr>
          <p:nvPr/>
        </p:nvSpPr>
        <p:spPr bwMode="auto">
          <a:xfrm>
            <a:off x="3235325" y="5622925"/>
            <a:ext cx="1617663" cy="639763"/>
          </a:xfrm>
          <a:prstGeom prst="flowChartTerminator">
            <a:avLst/>
          </a:prstGeom>
          <a:solidFill>
            <a:srgbClr val="7CA8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TW" sz="1400" b="1">
                <a:ea typeface="新細明體" charset="-120"/>
              </a:rPr>
              <a:t>Results</a:t>
            </a:r>
            <a:br>
              <a:rPr lang="en-US" altLang="zh-TW" sz="1400" b="1">
                <a:ea typeface="新細明體" charset="-120"/>
              </a:rPr>
            </a:br>
            <a:endParaRPr lang="en-US" altLang="zh-TW" sz="1400" b="1">
              <a:ea typeface="新細明體" charset="-120"/>
            </a:endParaRPr>
          </a:p>
        </p:txBody>
      </p:sp>
      <p:sp>
        <p:nvSpPr>
          <p:cNvPr id="24590" name="AutoShape 13"/>
          <p:cNvSpPr>
            <a:spLocks noChangeArrowheads="1"/>
          </p:cNvSpPr>
          <p:nvPr/>
        </p:nvSpPr>
        <p:spPr bwMode="auto">
          <a:xfrm>
            <a:off x="3235325" y="4733925"/>
            <a:ext cx="1617663" cy="639763"/>
          </a:xfrm>
          <a:prstGeom prst="flowChartProcess">
            <a:avLst/>
          </a:prstGeom>
          <a:solidFill>
            <a:srgbClr val="7CA8D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TW" sz="1400" b="1">
                <a:ea typeface="新細明體" charset="-120"/>
              </a:rPr>
              <a:t>SEARCH</a:t>
            </a:r>
            <a:br>
              <a:rPr lang="en-US" altLang="zh-TW" sz="1400" b="1">
                <a:ea typeface="新細明體" charset="-120"/>
              </a:rPr>
            </a:br>
            <a:r>
              <a:rPr lang="en-US" altLang="zh-TW" sz="1400" b="1">
                <a:ea typeface="新細明體" charset="-120"/>
              </a:rPr>
              <a:t>ENGINE</a:t>
            </a:r>
            <a:br>
              <a:rPr lang="en-US" altLang="zh-TW" sz="1400" b="1">
                <a:ea typeface="新細明體" charset="-120"/>
              </a:rPr>
            </a:br>
            <a:endParaRPr lang="en-US" altLang="zh-TW" sz="1400" b="1">
              <a:ea typeface="新細明體" charset="-120"/>
            </a:endParaRPr>
          </a:p>
        </p:txBody>
      </p:sp>
      <p:sp>
        <p:nvSpPr>
          <p:cNvPr id="24591" name="Oval 14"/>
          <p:cNvSpPr>
            <a:spLocks noChangeArrowheads="1"/>
          </p:cNvSpPr>
          <p:nvPr/>
        </p:nvSpPr>
        <p:spPr bwMode="auto">
          <a:xfrm>
            <a:off x="258763" y="5622925"/>
            <a:ext cx="1617662" cy="639763"/>
          </a:xfrm>
          <a:prstGeom prst="ellipse">
            <a:avLst/>
          </a:prstGeom>
          <a:solidFill>
            <a:srgbClr val="7CA8D4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TW" sz="1400" b="1">
                <a:ea typeface="新細明體" charset="-120"/>
              </a:rPr>
              <a:t>Query</a:t>
            </a:r>
            <a:br>
              <a:rPr lang="en-US" altLang="zh-TW" sz="1400" b="1">
                <a:ea typeface="新細明體" charset="-120"/>
              </a:rPr>
            </a:br>
            <a:r>
              <a:rPr lang="en-US" altLang="zh-TW" sz="1400" b="1">
                <a:ea typeface="新細明體" charset="-120"/>
              </a:rPr>
              <a:t>Refinement</a:t>
            </a:r>
          </a:p>
        </p:txBody>
      </p:sp>
      <p:sp>
        <p:nvSpPr>
          <p:cNvPr id="24592" name="Line 15"/>
          <p:cNvSpPr>
            <a:spLocks noChangeShapeType="1"/>
          </p:cNvSpPr>
          <p:nvPr/>
        </p:nvSpPr>
        <p:spPr bwMode="auto">
          <a:xfrm>
            <a:off x="2747963" y="4468813"/>
            <a:ext cx="1293812" cy="2651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93" name="Line 16"/>
          <p:cNvSpPr>
            <a:spLocks noChangeShapeType="1"/>
          </p:cNvSpPr>
          <p:nvPr/>
        </p:nvSpPr>
        <p:spPr bwMode="auto">
          <a:xfrm flipH="1" flipV="1">
            <a:off x="4841875" y="5108575"/>
            <a:ext cx="1452563" cy="766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94" name="Line 17"/>
          <p:cNvSpPr>
            <a:spLocks noChangeShapeType="1"/>
          </p:cNvSpPr>
          <p:nvPr/>
        </p:nvSpPr>
        <p:spPr bwMode="auto">
          <a:xfrm flipH="1">
            <a:off x="1876425" y="5932488"/>
            <a:ext cx="135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95" name="Line 18"/>
          <p:cNvSpPr>
            <a:spLocks noChangeShapeType="1"/>
          </p:cNvSpPr>
          <p:nvPr/>
        </p:nvSpPr>
        <p:spPr bwMode="auto">
          <a:xfrm flipV="1">
            <a:off x="1046163" y="4249738"/>
            <a:ext cx="0" cy="13731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4596" name="Line 19"/>
          <p:cNvSpPr>
            <a:spLocks noChangeShapeType="1"/>
          </p:cNvSpPr>
          <p:nvPr/>
        </p:nvSpPr>
        <p:spPr bwMode="auto">
          <a:xfrm>
            <a:off x="1038225" y="4248150"/>
            <a:ext cx="8604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4597" name="Line 20"/>
          <p:cNvSpPr>
            <a:spLocks noChangeShapeType="1"/>
          </p:cNvSpPr>
          <p:nvPr/>
        </p:nvSpPr>
        <p:spPr bwMode="auto">
          <a:xfrm>
            <a:off x="4038600" y="5375275"/>
            <a:ext cx="0" cy="2381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356821" name="Text Box 21"/>
          <p:cNvSpPr txBox="1">
            <a:spLocks noChangeArrowheads="1"/>
          </p:cNvSpPr>
          <p:nvPr/>
        </p:nvSpPr>
        <p:spPr bwMode="auto">
          <a:xfrm>
            <a:off x="5453063" y="889000"/>
            <a:ext cx="3309937" cy="701675"/>
          </a:xfrm>
          <a:prstGeom prst="rect">
            <a:avLst/>
          </a:prstGeom>
          <a:solidFill>
            <a:srgbClr val="FFD5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folHlink"/>
              </a:buClr>
              <a:buSzPct val="75000"/>
              <a:buFont typeface="Comic Sans MS" pitchFamily="66" charset="0"/>
              <a:buNone/>
              <a:defRPr/>
            </a:pPr>
            <a:r>
              <a:rPr kumimoji="1" lang="en-US" altLang="zh-TW" sz="2000" dirty="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rPr>
              <a:t>Noisy building fan in courtyard </a:t>
            </a:r>
            <a:r>
              <a:rPr kumimoji="1" lang="zh-TW" altLang="en-US" sz="2000" dirty="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rPr>
              <a:t>大樓中庭風扇很吵</a:t>
            </a:r>
            <a:endParaRPr kumimoji="1" lang="zh-TW" alt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4599" name="Text Box 22"/>
          <p:cNvSpPr txBox="1">
            <a:spLocks noChangeArrowheads="1"/>
          </p:cNvSpPr>
          <p:nvPr/>
        </p:nvSpPr>
        <p:spPr bwMode="auto">
          <a:xfrm>
            <a:off x="5440363" y="2143125"/>
            <a:ext cx="3322637" cy="304800"/>
          </a:xfrm>
          <a:prstGeom prst="rect">
            <a:avLst/>
          </a:prstGeom>
          <a:solidFill>
            <a:srgbClr val="FFD5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  <a:buClr>
                <a:schemeClr val="folHlink"/>
              </a:buClr>
              <a:buSzPct val="75000"/>
              <a:buFont typeface="Comic Sans MS" pitchFamily="66" charset="0"/>
              <a:buNone/>
            </a:pPr>
            <a:r>
              <a:rPr kumimoji="1" lang="en-US" altLang="zh-TW" sz="2000" dirty="0">
                <a:solidFill>
                  <a:schemeClr val="tx2"/>
                </a:solidFill>
                <a:latin typeface="Times New Roman" pitchFamily="18" charset="0"/>
                <a:ea typeface="新細明體" charset="-120"/>
              </a:rPr>
              <a:t>Info about EPA regulations</a:t>
            </a:r>
          </a:p>
        </p:txBody>
      </p:sp>
      <p:sp>
        <p:nvSpPr>
          <p:cNvPr id="1356823" name="Text Box 23"/>
          <p:cNvSpPr txBox="1">
            <a:spLocks noChangeArrowheads="1"/>
          </p:cNvSpPr>
          <p:nvPr/>
        </p:nvSpPr>
        <p:spPr bwMode="auto">
          <a:xfrm>
            <a:off x="5414963" y="2844800"/>
            <a:ext cx="3348037" cy="701675"/>
          </a:xfrm>
          <a:prstGeom prst="rect">
            <a:avLst/>
          </a:prstGeom>
          <a:solidFill>
            <a:srgbClr val="FFD5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folHlink"/>
              </a:buClr>
              <a:buSzPct val="75000"/>
              <a:buFont typeface="Comic Sans MS" pitchFamily="66" charset="0"/>
              <a:buNone/>
              <a:defRPr/>
            </a:pPr>
            <a:r>
              <a:rPr kumimoji="1" lang="zh-TW" alt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</a:rPr>
              <a:t> </a:t>
            </a:r>
            <a:r>
              <a:rPr kumimoji="1" lang="en-US" altLang="zh-TW" sz="2000" dirty="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rPr>
              <a:t>What are the EPA rules about noise pollution </a:t>
            </a:r>
            <a:r>
              <a:rPr kumimoji="1" lang="zh-TW" altLang="en-US" sz="2000" dirty="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rPr>
              <a:t>噪音條例</a:t>
            </a:r>
            <a:endParaRPr kumimoji="1" lang="zh-TW" alt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</a:endParaRPr>
          </a:p>
        </p:txBody>
      </p:sp>
      <p:pic>
        <p:nvPicPr>
          <p:cNvPr id="24601" name="Picture 24" descr="search_lg"/>
          <p:cNvPicPr>
            <a:picLocks noChangeAspect="1" noChangeArrowheads="1"/>
          </p:cNvPicPr>
          <p:nvPr/>
        </p:nvPicPr>
        <p:blipFill>
          <a:blip r:embed="rId3" cstate="print"/>
          <a:srcRect l="24524" t="-3798"/>
          <a:stretch>
            <a:fillRect/>
          </a:stretch>
        </p:blipFill>
        <p:spPr bwMode="auto">
          <a:xfrm>
            <a:off x="5018088" y="3830638"/>
            <a:ext cx="3821112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2" name="Text Box 25"/>
          <p:cNvSpPr txBox="1">
            <a:spLocks noChangeArrowheads="1"/>
          </p:cNvSpPr>
          <p:nvPr/>
        </p:nvSpPr>
        <p:spPr bwMode="auto">
          <a:xfrm>
            <a:off x="5745163" y="3971925"/>
            <a:ext cx="3038475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Comic Sans MS" pitchFamily="66" charset="0"/>
              <a:buNone/>
            </a:pPr>
            <a:r>
              <a:rPr kumimoji="1" lang="en-US" altLang="zh-TW" sz="1600" b="1">
                <a:solidFill>
                  <a:schemeClr val="tx2"/>
                </a:solidFill>
                <a:latin typeface="Courier New" pitchFamily="49" charset="0"/>
                <a:ea typeface="新細明體" charset="-120"/>
              </a:rPr>
              <a:t>EPA sound pollution   </a:t>
            </a:r>
            <a:endParaRPr kumimoji="1" lang="en-US" altLang="zh-TW" sz="2800">
              <a:solidFill>
                <a:schemeClr val="tx2"/>
              </a:solidFill>
              <a:ea typeface="新細明體" charset="-120"/>
            </a:endParaRPr>
          </a:p>
        </p:txBody>
      </p:sp>
      <p:cxnSp>
        <p:nvCxnSpPr>
          <p:cNvPr id="24603" name="AutoShape 26"/>
          <p:cNvCxnSpPr>
            <a:cxnSpLocks noChangeShapeType="1"/>
          </p:cNvCxnSpPr>
          <p:nvPr/>
        </p:nvCxnSpPr>
        <p:spPr bwMode="auto">
          <a:xfrm flipH="1">
            <a:off x="2874963" y="1930400"/>
            <a:ext cx="250825" cy="0"/>
          </a:xfrm>
          <a:prstGeom prst="straightConnector1">
            <a:avLst/>
          </a:prstGeom>
          <a:noFill/>
          <a:ln w="9525">
            <a:noFill/>
            <a:round/>
            <a:headEnd/>
            <a:tailEnd type="triangle" w="med" len="med"/>
          </a:ln>
        </p:spPr>
      </p:cxnSp>
      <p:sp>
        <p:nvSpPr>
          <p:cNvPr id="24604" name="Text Box 27"/>
          <p:cNvSpPr txBox="1">
            <a:spLocks noChangeArrowheads="1"/>
          </p:cNvSpPr>
          <p:nvPr/>
        </p:nvSpPr>
        <p:spPr bwMode="auto">
          <a:xfrm>
            <a:off x="3716338" y="1622425"/>
            <a:ext cx="1689886" cy="338554"/>
          </a:xfrm>
          <a:prstGeom prst="rect">
            <a:avLst/>
          </a:prstGeom>
          <a:solidFill>
            <a:srgbClr val="88F29C"/>
          </a:solidFill>
          <a:ln w="28575">
            <a:solidFill>
              <a:srgbClr val="98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Comic Sans MS" pitchFamily="66" charset="0"/>
              <a:buNone/>
            </a:pPr>
            <a:r>
              <a:rPr kumimoji="1" lang="en-US" altLang="zh-TW" sz="1600" dirty="0" err="1">
                <a:solidFill>
                  <a:srgbClr val="980000"/>
                </a:solidFill>
                <a:ea typeface="新細明體" charset="-120"/>
              </a:rPr>
              <a:t>Mis</a:t>
            </a:r>
            <a:r>
              <a:rPr kumimoji="1" lang="en-US" altLang="zh-TW" sz="1600" dirty="0">
                <a:solidFill>
                  <a:srgbClr val="980000"/>
                </a:solidFill>
                <a:ea typeface="新細明體" charset="-120"/>
              </a:rPr>
              <a:t>-conception</a:t>
            </a:r>
            <a:endParaRPr kumimoji="1" lang="en-US" altLang="zh-TW" dirty="0">
              <a:solidFill>
                <a:srgbClr val="980000"/>
              </a:solidFill>
              <a:ea typeface="新細明體" charset="-120"/>
            </a:endParaRPr>
          </a:p>
        </p:txBody>
      </p:sp>
      <p:cxnSp>
        <p:nvCxnSpPr>
          <p:cNvPr id="24605" name="AutoShape 28"/>
          <p:cNvCxnSpPr>
            <a:cxnSpLocks noChangeShapeType="1"/>
          </p:cNvCxnSpPr>
          <p:nvPr/>
        </p:nvCxnSpPr>
        <p:spPr bwMode="auto">
          <a:xfrm flipH="1" flipV="1">
            <a:off x="2749550" y="1838325"/>
            <a:ext cx="952500" cy="20638"/>
          </a:xfrm>
          <a:prstGeom prst="straightConnector1">
            <a:avLst/>
          </a:prstGeom>
          <a:noFill/>
          <a:ln w="28575">
            <a:solidFill>
              <a:srgbClr val="980000"/>
            </a:solidFill>
            <a:round/>
            <a:headEnd/>
            <a:tailEnd type="triangle" w="med" len="med"/>
          </a:ln>
        </p:spPr>
      </p:cxnSp>
      <p:cxnSp>
        <p:nvCxnSpPr>
          <p:cNvPr id="24606" name="AutoShape 29"/>
          <p:cNvCxnSpPr>
            <a:cxnSpLocks noChangeShapeType="1"/>
            <a:stCxn id="24604" idx="3"/>
          </p:cNvCxnSpPr>
          <p:nvPr/>
        </p:nvCxnSpPr>
        <p:spPr bwMode="auto">
          <a:xfrm>
            <a:off x="5406224" y="1791702"/>
            <a:ext cx="1466064" cy="21223"/>
          </a:xfrm>
          <a:prstGeom prst="straightConnector1">
            <a:avLst/>
          </a:prstGeom>
          <a:noFill/>
          <a:ln w="28575">
            <a:solidFill>
              <a:srgbClr val="980000"/>
            </a:solidFill>
            <a:round/>
            <a:headEnd/>
            <a:tailEnd type="triangle" w="med" len="med"/>
          </a:ln>
        </p:spPr>
      </p:cxnSp>
      <p:sp>
        <p:nvSpPr>
          <p:cNvPr id="24607" name="Text Box 30"/>
          <p:cNvSpPr txBox="1">
            <a:spLocks noChangeArrowheads="1"/>
          </p:cNvSpPr>
          <p:nvPr/>
        </p:nvSpPr>
        <p:spPr bwMode="auto">
          <a:xfrm>
            <a:off x="0" y="2544763"/>
            <a:ext cx="1793875" cy="338554"/>
          </a:xfrm>
          <a:prstGeom prst="rect">
            <a:avLst/>
          </a:prstGeom>
          <a:solidFill>
            <a:srgbClr val="88F29C"/>
          </a:solidFill>
          <a:ln w="28575">
            <a:solidFill>
              <a:srgbClr val="98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Comic Sans MS" pitchFamily="66" charset="0"/>
              <a:buNone/>
            </a:pPr>
            <a:r>
              <a:rPr kumimoji="1" lang="en-US" altLang="zh-TW" sz="1600" dirty="0" err="1">
                <a:solidFill>
                  <a:srgbClr val="980000"/>
                </a:solidFill>
                <a:ea typeface="新細明體" charset="-120"/>
              </a:rPr>
              <a:t>Mis</a:t>
            </a:r>
            <a:r>
              <a:rPr kumimoji="1" lang="en-US" altLang="zh-TW" sz="1600" dirty="0">
                <a:solidFill>
                  <a:srgbClr val="980000"/>
                </a:solidFill>
                <a:ea typeface="新細明體" charset="-120"/>
              </a:rPr>
              <a:t>-translation</a:t>
            </a:r>
            <a:endParaRPr kumimoji="1" lang="en-US" altLang="zh-TW" dirty="0">
              <a:solidFill>
                <a:srgbClr val="980000"/>
              </a:solidFill>
              <a:ea typeface="新細明體" charset="-120"/>
            </a:endParaRPr>
          </a:p>
        </p:txBody>
      </p:sp>
      <p:cxnSp>
        <p:nvCxnSpPr>
          <p:cNvPr id="24608" name="AutoShape 31"/>
          <p:cNvCxnSpPr>
            <a:cxnSpLocks noChangeShapeType="1"/>
            <a:stCxn id="24607" idx="3"/>
          </p:cNvCxnSpPr>
          <p:nvPr/>
        </p:nvCxnSpPr>
        <p:spPr bwMode="auto">
          <a:xfrm>
            <a:off x="1793875" y="2714040"/>
            <a:ext cx="908050" cy="65673"/>
          </a:xfrm>
          <a:prstGeom prst="straightConnector1">
            <a:avLst/>
          </a:prstGeom>
          <a:noFill/>
          <a:ln w="28575">
            <a:solidFill>
              <a:srgbClr val="980000"/>
            </a:solidFill>
            <a:round/>
            <a:headEnd/>
            <a:tailEnd type="triangle" w="med" len="med"/>
          </a:ln>
        </p:spPr>
      </p:cxnSp>
      <p:sp>
        <p:nvSpPr>
          <p:cNvPr id="24609" name="Text Box 32"/>
          <p:cNvSpPr txBox="1">
            <a:spLocks noChangeArrowheads="1"/>
          </p:cNvSpPr>
          <p:nvPr/>
        </p:nvSpPr>
        <p:spPr bwMode="auto">
          <a:xfrm>
            <a:off x="3616325" y="3430588"/>
            <a:ext cx="1774825" cy="338554"/>
          </a:xfrm>
          <a:prstGeom prst="rect">
            <a:avLst/>
          </a:prstGeom>
          <a:solidFill>
            <a:srgbClr val="88F29C"/>
          </a:solidFill>
          <a:ln w="28575">
            <a:solidFill>
              <a:srgbClr val="98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Comic Sans MS" pitchFamily="66" charset="0"/>
              <a:buNone/>
            </a:pPr>
            <a:r>
              <a:rPr kumimoji="1" lang="en-US" altLang="zh-TW" sz="1600" dirty="0" err="1">
                <a:solidFill>
                  <a:srgbClr val="980000"/>
                </a:solidFill>
                <a:ea typeface="新細明體" charset="-120"/>
              </a:rPr>
              <a:t>Mis</a:t>
            </a:r>
            <a:r>
              <a:rPr kumimoji="1" lang="en-US" altLang="zh-TW" sz="1600" dirty="0">
                <a:solidFill>
                  <a:srgbClr val="980000"/>
                </a:solidFill>
                <a:ea typeface="新細明體" charset="-120"/>
              </a:rPr>
              <a:t>-formulation</a:t>
            </a:r>
            <a:endParaRPr kumimoji="1" lang="en-US" altLang="zh-TW" dirty="0">
              <a:solidFill>
                <a:srgbClr val="980000"/>
              </a:solidFill>
              <a:ea typeface="新細明體" charset="-120"/>
            </a:endParaRPr>
          </a:p>
        </p:txBody>
      </p:sp>
      <p:cxnSp>
        <p:nvCxnSpPr>
          <p:cNvPr id="24610" name="AutoShape 33"/>
          <p:cNvCxnSpPr>
            <a:cxnSpLocks noChangeShapeType="1"/>
            <a:stCxn id="24609" idx="1"/>
          </p:cNvCxnSpPr>
          <p:nvPr/>
        </p:nvCxnSpPr>
        <p:spPr bwMode="auto">
          <a:xfrm flipH="1">
            <a:off x="2684464" y="3599865"/>
            <a:ext cx="931861" cy="72023"/>
          </a:xfrm>
          <a:prstGeom prst="straightConnector1">
            <a:avLst/>
          </a:prstGeom>
          <a:noFill/>
          <a:ln w="28575">
            <a:solidFill>
              <a:srgbClr val="980000"/>
            </a:solidFill>
            <a:round/>
            <a:headEnd/>
            <a:tailEnd type="triangle" w="med" len="med"/>
          </a:ln>
        </p:spPr>
      </p:cxnSp>
      <p:cxnSp>
        <p:nvCxnSpPr>
          <p:cNvPr id="24611" name="AutoShape 34"/>
          <p:cNvCxnSpPr>
            <a:cxnSpLocks noChangeShapeType="1"/>
          </p:cNvCxnSpPr>
          <p:nvPr/>
        </p:nvCxnSpPr>
        <p:spPr bwMode="auto">
          <a:xfrm>
            <a:off x="5397500" y="3629025"/>
            <a:ext cx="1493838" cy="3175"/>
          </a:xfrm>
          <a:prstGeom prst="straightConnector1">
            <a:avLst/>
          </a:prstGeom>
          <a:noFill/>
          <a:ln w="28575">
            <a:solidFill>
              <a:srgbClr val="980000"/>
            </a:solidFill>
            <a:round/>
            <a:headEnd/>
            <a:tailEnd type="triangle" w="med" len="med"/>
          </a:ln>
        </p:spPr>
      </p:cxn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103688" y="5038725"/>
            <a:ext cx="4735512" cy="1366838"/>
            <a:chOff x="2585" y="3174"/>
            <a:chExt cx="2983" cy="861"/>
          </a:xfrm>
        </p:grpSpPr>
        <p:sp>
          <p:nvSpPr>
            <p:cNvPr id="24617" name="Text Box 36"/>
            <p:cNvSpPr txBox="1">
              <a:spLocks noChangeArrowheads="1"/>
            </p:cNvSpPr>
            <p:nvPr/>
          </p:nvSpPr>
          <p:spPr bwMode="auto">
            <a:xfrm>
              <a:off x="4426" y="3174"/>
              <a:ext cx="1142" cy="861"/>
            </a:xfrm>
            <a:prstGeom prst="rect">
              <a:avLst/>
            </a:prstGeom>
            <a:solidFill>
              <a:srgbClr val="88F29C"/>
            </a:solidFill>
            <a:ln w="28575">
              <a:solidFill>
                <a:srgbClr val="98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10000"/>
                </a:lnSpc>
                <a:spcBef>
                  <a:spcPct val="20000"/>
                </a:spcBef>
                <a:buClr>
                  <a:schemeClr val="folHlink"/>
                </a:buClr>
                <a:buSzPct val="75000"/>
                <a:buFont typeface="Comic Sans MS" pitchFamily="66" charset="0"/>
                <a:buNone/>
              </a:pPr>
              <a:r>
                <a:rPr kumimoji="1" lang="en-US" altLang="zh-TW" sz="1800" dirty="0" err="1">
                  <a:solidFill>
                    <a:srgbClr val="980000"/>
                  </a:solidFill>
                  <a:ea typeface="新細明體" charset="-120"/>
                </a:rPr>
                <a:t>Polysemy</a:t>
              </a:r>
              <a:r>
                <a:rPr kumimoji="1" lang="en-US" altLang="zh-TW" sz="1800" dirty="0">
                  <a:solidFill>
                    <a:srgbClr val="980000"/>
                  </a:solidFill>
                  <a:ea typeface="新細明體" charset="-120"/>
                </a:rPr>
                <a:t> </a:t>
              </a:r>
              <a:r>
                <a:rPr kumimoji="1" lang="zh-TW" altLang="en-US" sz="1800" dirty="0">
                  <a:solidFill>
                    <a:srgbClr val="980000"/>
                  </a:solidFill>
                  <a:ea typeface="新細明體" charset="-120"/>
                </a:rPr>
                <a:t>一詞多義</a:t>
              </a:r>
            </a:p>
            <a:p>
              <a:pPr eaLnBrk="0" hangingPunct="0">
                <a:lnSpc>
                  <a:spcPct val="110000"/>
                </a:lnSpc>
                <a:spcBef>
                  <a:spcPct val="20000"/>
                </a:spcBef>
                <a:buClr>
                  <a:schemeClr val="folHlink"/>
                </a:buClr>
                <a:buSzPct val="75000"/>
                <a:buFont typeface="Comic Sans MS" pitchFamily="66" charset="0"/>
                <a:buNone/>
              </a:pPr>
              <a:r>
                <a:rPr kumimoji="1" lang="en-US" altLang="zh-TW" sz="1800" dirty="0" err="1">
                  <a:solidFill>
                    <a:srgbClr val="980000"/>
                  </a:solidFill>
                  <a:ea typeface="新細明體" charset="-120"/>
                </a:rPr>
                <a:t>Synonimy</a:t>
              </a:r>
              <a:r>
                <a:rPr kumimoji="1" lang="en-US" altLang="zh-TW" sz="1800" dirty="0">
                  <a:solidFill>
                    <a:srgbClr val="980000"/>
                  </a:solidFill>
                  <a:ea typeface="新細明體" charset="-120"/>
                </a:rPr>
                <a:t> </a:t>
              </a:r>
              <a:r>
                <a:rPr kumimoji="1" lang="zh-TW" altLang="en-US" sz="1800" dirty="0">
                  <a:solidFill>
                    <a:srgbClr val="980000"/>
                  </a:solidFill>
                  <a:ea typeface="新細明體" charset="-120"/>
                </a:rPr>
                <a:t>一義多詞 </a:t>
              </a:r>
              <a:r>
                <a:rPr kumimoji="1" lang="en-US" altLang="zh-TW" sz="1800" dirty="0" smtClean="0">
                  <a:solidFill>
                    <a:srgbClr val="980000"/>
                  </a:solidFill>
                  <a:ea typeface="新細明體" charset="-120"/>
                </a:rPr>
                <a:t>(</a:t>
              </a:r>
              <a:r>
                <a:rPr kumimoji="1" lang="zh-TW" altLang="en-US" sz="1800" dirty="0">
                  <a:solidFill>
                    <a:srgbClr val="980000"/>
                  </a:solidFill>
                  <a:ea typeface="新細明體" charset="-120"/>
                </a:rPr>
                <a:t>同義詞</a:t>
              </a:r>
              <a:r>
                <a:rPr kumimoji="1" lang="en-US" altLang="zh-TW" sz="1800" dirty="0">
                  <a:solidFill>
                    <a:srgbClr val="980000"/>
                  </a:solidFill>
                  <a:ea typeface="新細明體" charset="-120"/>
                </a:rPr>
                <a:t>)</a:t>
              </a:r>
              <a:endParaRPr kumimoji="1" lang="en-US" altLang="zh-TW" sz="2800" dirty="0">
                <a:solidFill>
                  <a:srgbClr val="980000"/>
                </a:solidFill>
                <a:ea typeface="新細明體" charset="-120"/>
              </a:endParaRPr>
            </a:p>
          </p:txBody>
        </p:sp>
        <p:cxnSp>
          <p:nvCxnSpPr>
            <p:cNvPr id="24618" name="AutoShape 37"/>
            <p:cNvCxnSpPr>
              <a:cxnSpLocks noChangeShapeType="1"/>
              <a:stCxn id="24617" idx="1"/>
            </p:cNvCxnSpPr>
            <p:nvPr/>
          </p:nvCxnSpPr>
          <p:spPr bwMode="auto">
            <a:xfrm flipH="1" flipV="1">
              <a:off x="2585" y="3459"/>
              <a:ext cx="1841" cy="145"/>
            </a:xfrm>
            <a:prstGeom prst="straightConnector1">
              <a:avLst/>
            </a:prstGeom>
            <a:noFill/>
            <a:ln w="28575">
              <a:solidFill>
                <a:srgbClr val="98000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24613" name="AutoShape 38"/>
          <p:cNvCxnSpPr>
            <a:cxnSpLocks noChangeShapeType="1"/>
            <a:stCxn id="1356821" idx="2"/>
            <a:endCxn id="24599" idx="0"/>
          </p:cNvCxnSpPr>
          <p:nvPr/>
        </p:nvCxnSpPr>
        <p:spPr bwMode="auto">
          <a:xfrm flipH="1">
            <a:off x="7102475" y="1590675"/>
            <a:ext cx="6350" cy="5524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614" name="AutoShape 39"/>
          <p:cNvCxnSpPr>
            <a:cxnSpLocks noChangeShapeType="1"/>
            <a:stCxn id="24599" idx="2"/>
            <a:endCxn id="1356823" idx="0"/>
          </p:cNvCxnSpPr>
          <p:nvPr/>
        </p:nvCxnSpPr>
        <p:spPr bwMode="auto">
          <a:xfrm flipH="1">
            <a:off x="7089775" y="2447925"/>
            <a:ext cx="12700" cy="396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615" name="AutoShape 40"/>
          <p:cNvCxnSpPr>
            <a:cxnSpLocks noChangeShapeType="1"/>
          </p:cNvCxnSpPr>
          <p:nvPr/>
        </p:nvCxnSpPr>
        <p:spPr bwMode="auto">
          <a:xfrm>
            <a:off x="6929438" y="3546475"/>
            <a:ext cx="0" cy="2841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616" name="Text Box 41"/>
          <p:cNvSpPr txBox="1">
            <a:spLocks noChangeArrowheads="1"/>
          </p:cNvSpPr>
          <p:nvPr/>
        </p:nvSpPr>
        <p:spPr bwMode="auto">
          <a:xfrm>
            <a:off x="152400" y="6491288"/>
            <a:ext cx="54361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200" dirty="0">
                <a:solidFill>
                  <a:schemeClr val="tx1"/>
                </a:solidFill>
                <a:ea typeface="新細明體" charset="-120"/>
                <a:cs typeface="Arial" charset="0"/>
              </a:rPr>
              <a:t>*  </a:t>
            </a:r>
            <a:r>
              <a:rPr lang="en-US" altLang="zh-TW" sz="1200" dirty="0">
                <a:solidFill>
                  <a:schemeClr val="tx1"/>
                </a:solidFill>
                <a:ea typeface="新細明體" charset="-120"/>
                <a:cs typeface="Arial" charset="0"/>
              </a:rPr>
              <a:t>To Google or to GOTO, Business Week Online, September 28, 2001</a:t>
            </a:r>
            <a:r>
              <a:rPr lang="en-US" altLang="zh-TW" sz="1800" b="1" dirty="0">
                <a:solidFill>
                  <a:schemeClr val="tx1"/>
                </a:solidFill>
                <a:ea typeface="新細明體" charset="-12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BDA4DCB-90CD-47F7-879D-24721DC548DA}" type="slidenum">
              <a:rPr lang="zh-TW" altLang="en-US" smtClean="0">
                <a:ea typeface="新細明體" charset="-120"/>
              </a:rPr>
              <a:pPr/>
              <a:t>18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ea typeface="新細明體" charset="-120"/>
              </a:rPr>
              <a:t>Users' empirical evaluation of results (1)</a:t>
            </a:r>
          </a:p>
        </p:txBody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76400"/>
            <a:ext cx="8820472" cy="4800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sz="2500" dirty="0" smtClean="0">
                <a:latin typeface="微軟正黑體" pitchFamily="34" charset="-120"/>
              </a:rPr>
              <a:t>Quality of pages varies widely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2000" dirty="0" smtClean="0">
                <a:latin typeface="微軟正黑體" pitchFamily="34" charset="-120"/>
              </a:rPr>
              <a:t>Relevance is not enough </a:t>
            </a:r>
            <a:r>
              <a:rPr lang="zh-TW" altLang="en-US" sz="2000" dirty="0" smtClean="0">
                <a:latin typeface="微軟正黑體" pitchFamily="34" charset="-120"/>
              </a:rPr>
              <a:t>光用相關性還不夠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2000" dirty="0" smtClean="0">
                <a:latin typeface="微軟正黑體" pitchFamily="34" charset="-120"/>
              </a:rPr>
              <a:t>Other desirable qualities</a:t>
            </a:r>
          </a:p>
          <a:p>
            <a:pPr lvl="2" eaLnBrk="1" hangingPunct="1">
              <a:lnSpc>
                <a:spcPct val="150000"/>
              </a:lnSpc>
            </a:pPr>
            <a:r>
              <a:rPr lang="zh-TW" altLang="en-US" sz="1800" dirty="0" smtClean="0">
                <a:latin typeface="微軟正黑體" pitchFamily="34" charset="-120"/>
              </a:rPr>
              <a:t>內容 </a:t>
            </a:r>
            <a:r>
              <a:rPr lang="en-US" altLang="zh-TW" sz="1800" dirty="0" smtClean="0">
                <a:latin typeface="微軟正黑體" pitchFamily="34" charset="-120"/>
              </a:rPr>
              <a:t>Content: Trustworthy, new info, non-duplicates, well maintained,</a:t>
            </a:r>
          </a:p>
          <a:p>
            <a:pPr lvl="2" eaLnBrk="1" hangingPunct="1">
              <a:lnSpc>
                <a:spcPct val="150000"/>
              </a:lnSpc>
            </a:pPr>
            <a:r>
              <a:rPr lang="zh-TW" altLang="en-US" sz="1800" dirty="0" smtClean="0">
                <a:latin typeface="微軟正黑體" pitchFamily="34" charset="-120"/>
              </a:rPr>
              <a:t>可讀性高 </a:t>
            </a:r>
            <a:r>
              <a:rPr lang="en-US" altLang="zh-TW" sz="1800" dirty="0" smtClean="0">
                <a:latin typeface="微軟正黑體" pitchFamily="34" charset="-120"/>
              </a:rPr>
              <a:t>Web readability: display correctly &amp; fast</a:t>
            </a:r>
          </a:p>
          <a:p>
            <a:pPr lvl="2" eaLnBrk="1" hangingPunct="1">
              <a:lnSpc>
                <a:spcPct val="150000"/>
              </a:lnSpc>
            </a:pPr>
            <a:r>
              <a:rPr lang="zh-TW" altLang="en-US" sz="1800" dirty="0" smtClean="0">
                <a:latin typeface="微軟正黑體" pitchFamily="34" charset="-120"/>
              </a:rPr>
              <a:t>去掉雜訊 </a:t>
            </a:r>
            <a:r>
              <a:rPr lang="en-US" altLang="zh-TW" sz="1800" dirty="0" smtClean="0">
                <a:latin typeface="微軟正黑體" pitchFamily="34" charset="-120"/>
              </a:rPr>
              <a:t>No annoyances: pop-ups, etc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BDA4DCB-90CD-47F7-879D-24721DC548DA}" type="slidenum">
              <a:rPr lang="zh-TW" altLang="en-US" smtClean="0">
                <a:ea typeface="新細明體" charset="-120"/>
              </a:rPr>
              <a:pPr/>
              <a:t>19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ea typeface="新細明體" charset="-120"/>
              </a:rPr>
              <a:t>Users' empirical evaluation of results (2)</a:t>
            </a:r>
          </a:p>
        </p:txBody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76400"/>
            <a:ext cx="8820472" cy="4800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sz="2500" dirty="0" smtClean="0">
                <a:latin typeface="微軟正黑體" pitchFamily="34" charset="-120"/>
              </a:rPr>
              <a:t>Precision vs. recall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2000" dirty="0" smtClean="0">
                <a:latin typeface="微軟正黑體" pitchFamily="34" charset="-120"/>
              </a:rPr>
              <a:t>On the web, recall seldom matters </a:t>
            </a:r>
            <a:r>
              <a:rPr lang="zh-TW" altLang="en-US" sz="2000" dirty="0" smtClean="0">
                <a:latin typeface="微軟正黑體" pitchFamily="34" charset="-120"/>
              </a:rPr>
              <a:t>召回率變成不重要</a:t>
            </a:r>
            <a:endParaRPr lang="zh-TW" altLang="en-US" dirty="0" smtClean="0">
              <a:latin typeface="微軟正黑體" pitchFamily="34" charset="-12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 sz="2500" dirty="0" smtClean="0">
                <a:latin typeface="微軟正黑體" pitchFamily="34" charset="-120"/>
              </a:rPr>
              <a:t>What matters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2000" dirty="0" smtClean="0">
                <a:latin typeface="微軟正黑體" pitchFamily="34" charset="-120"/>
              </a:rPr>
              <a:t>Precision at 1? Precision above the fold ? </a:t>
            </a:r>
            <a:r>
              <a:rPr lang="zh-TW" altLang="en-US" sz="2000" dirty="0" smtClean="0">
                <a:latin typeface="微軟正黑體" pitchFamily="34" charset="-120"/>
              </a:rPr>
              <a:t>上半頁都正確</a:t>
            </a:r>
            <a:endParaRPr lang="en-US" altLang="zh-TW" sz="2000" dirty="0" smtClean="0">
              <a:latin typeface="微軟正黑體" pitchFamily="34" charset="-12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zh-TW" sz="2000" dirty="0" smtClean="0">
                <a:latin typeface="微軟正黑體" pitchFamily="34" charset="-120"/>
              </a:rPr>
              <a:t>Comprehensiveness – deal with obscure queries</a:t>
            </a:r>
            <a:r>
              <a:rPr lang="zh-TW" altLang="en-US" sz="2000" dirty="0">
                <a:latin typeface="微軟正黑體" pitchFamily="34" charset="-120"/>
              </a:rPr>
              <a:t> </a:t>
            </a:r>
            <a:r>
              <a:rPr lang="zh-TW" altLang="en-US" sz="2000" dirty="0" smtClean="0">
                <a:latin typeface="微軟正黑體" pitchFamily="34" charset="-120"/>
              </a:rPr>
              <a:t>語意不清的查詢</a:t>
            </a:r>
            <a:endParaRPr lang="en-US" altLang="zh-TW" sz="2000" dirty="0" smtClean="0">
              <a:latin typeface="微軟正黑體" pitchFamily="34" charset="-120"/>
            </a:endParaRPr>
          </a:p>
          <a:p>
            <a:pPr lvl="2" eaLnBrk="1" hangingPunct="1">
              <a:lnSpc>
                <a:spcPct val="150000"/>
              </a:lnSpc>
            </a:pPr>
            <a:r>
              <a:rPr lang="en-US" altLang="zh-TW" sz="1800" dirty="0" smtClean="0">
                <a:latin typeface="微軟正黑體" pitchFamily="34" charset="-120"/>
              </a:rPr>
              <a:t>Recall matters when the number of matches is very small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500" dirty="0" smtClean="0">
                <a:solidFill>
                  <a:srgbClr val="CC0000"/>
                </a:solidFill>
                <a:latin typeface="微軟正黑體" pitchFamily="34" charset="-120"/>
              </a:rPr>
              <a:t>User perceptions may be unscientific, but are significant over a large aggregate </a:t>
            </a:r>
            <a:r>
              <a:rPr lang="zh-TW" altLang="en-US" sz="2500" dirty="0" smtClean="0">
                <a:solidFill>
                  <a:srgbClr val="CC0000"/>
                </a:solidFill>
                <a:latin typeface="微軟正黑體" pitchFamily="34" charset="-120"/>
              </a:rPr>
              <a:t>使用者的感受最重要</a:t>
            </a:r>
            <a:endParaRPr lang="zh-TW" altLang="en-US" sz="2100" dirty="0" smtClean="0">
              <a:solidFill>
                <a:srgbClr val="CC0000"/>
              </a:solidFill>
              <a:latin typeface="微軟正黑體" pitchFamily="34" charset="-12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zh-TW" altLang="en-US" sz="1800" dirty="0" smtClean="0">
              <a:solidFill>
                <a:srgbClr val="CC0000"/>
              </a:solidFill>
              <a:latin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Web Search :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41A562D-3A18-4D9C-A146-FD8ECFB2FA99}" type="slidenum">
              <a:rPr lang="zh-TW" altLang="en-US" smtClean="0">
                <a:ea typeface="新細明體" charset="-120"/>
              </a:rPr>
              <a:pPr/>
              <a:t>20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ea typeface="新細明體" charset="-120"/>
              </a:rPr>
              <a:t>Users' empirical evaluation of engines</a:t>
            </a:r>
          </a:p>
        </p:txBody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458200" cy="4876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400" dirty="0" smtClean="0">
                <a:latin typeface="微軟正黑體" panose="020B0604030504040204" pitchFamily="34" charset="-120"/>
              </a:rPr>
              <a:t>Relevance and validity of results 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相關且正確的結果</a:t>
            </a:r>
            <a:endParaRPr lang="en-US" altLang="zh-TW" sz="2400" dirty="0" smtClean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400" dirty="0" smtClean="0">
                <a:latin typeface="微軟正黑體" panose="020B0604030504040204" pitchFamily="34" charset="-120"/>
              </a:rPr>
              <a:t>UI – Simple, no clutter, error tolerant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 界面清爽</a:t>
            </a:r>
            <a:endParaRPr lang="en-US" altLang="zh-TW" sz="2400" dirty="0" smtClean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400" dirty="0" smtClean="0">
                <a:latin typeface="微軟正黑體" panose="020B0604030504040204" pitchFamily="34" charset="-120"/>
              </a:rPr>
              <a:t>Trust – Results are objective 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可信的結果</a:t>
            </a:r>
            <a:endParaRPr lang="en-US" altLang="zh-TW" sz="2400" dirty="0" smtClean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400" dirty="0" smtClean="0">
                <a:latin typeface="微軟正黑體" panose="020B0604030504040204" pitchFamily="34" charset="-120"/>
              </a:rPr>
              <a:t>Coverage - for poly-</a:t>
            </a:r>
            <a:r>
              <a:rPr lang="en-US" altLang="zh-TW" sz="2400" dirty="0" err="1" smtClean="0">
                <a:latin typeface="微軟正黑體" panose="020B0604030504040204" pitchFamily="34" charset="-120"/>
              </a:rPr>
              <a:t>semic</a:t>
            </a:r>
            <a:r>
              <a:rPr lang="en-US" altLang="zh-TW" sz="2400" dirty="0" smtClean="0">
                <a:latin typeface="微軟正黑體" panose="020B0604030504040204" pitchFamily="34" charset="-120"/>
              </a:rPr>
              <a:t> queries 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包含一詞多義的主題</a:t>
            </a:r>
            <a:endParaRPr lang="en-US" altLang="zh-TW" sz="2400" dirty="0" smtClean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400" dirty="0" smtClean="0">
                <a:latin typeface="微軟正黑體" panose="020B0604030504040204" pitchFamily="34" charset="-120"/>
              </a:rPr>
              <a:t>Pre/Post process tools provided 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提供前後處理</a:t>
            </a:r>
            <a:endParaRPr lang="en-US" altLang="zh-TW" sz="2400" dirty="0" smtClean="0">
              <a:latin typeface="微軟正黑體" panose="020B0604030504040204" pitchFamily="34" charset="-120"/>
            </a:endParaRP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Mitigate user errors (ex. auto spell check) 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修正使用者錯誤</a:t>
            </a:r>
            <a:endParaRPr lang="en-US" altLang="zh-TW" sz="2000" dirty="0" smtClean="0">
              <a:latin typeface="微軟正黑體" panose="020B0604030504040204" pitchFamily="34" charset="-120"/>
            </a:endParaRP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Explicit: Search within results, more like this… 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進一步查詢</a:t>
            </a:r>
            <a:endParaRPr lang="en-US" altLang="zh-TW" sz="2000" dirty="0" smtClean="0">
              <a:latin typeface="微軟正黑體" panose="020B0604030504040204" pitchFamily="34" charset="-120"/>
            </a:endParaRP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Anticipative: related searches 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猜測使用者意向</a:t>
            </a:r>
            <a:endParaRPr lang="en-US" altLang="zh-TW" sz="2000" dirty="0" smtClean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400" dirty="0" smtClean="0">
                <a:latin typeface="微軟正黑體" panose="020B0604030504040204" pitchFamily="34" charset="-120"/>
              </a:rPr>
              <a:t>Deal with characteristics of web behavior 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針對</a:t>
            </a:r>
            <a:r>
              <a:rPr lang="en-US" altLang="zh-TW" sz="2400" dirty="0" smtClean="0">
                <a:latin typeface="微軟正黑體" panose="020B0604030504040204" pitchFamily="34" charset="-120"/>
              </a:rPr>
              <a:t>Web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特性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Web specific vocabulary : 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特殊或網路慣用語</a:t>
            </a:r>
            <a:endParaRPr lang="en-US" altLang="zh-TW" sz="1800" dirty="0" smtClean="0">
              <a:latin typeface="微軟正黑體" panose="020B0604030504040204" pitchFamily="34" charset="-120"/>
            </a:endParaRP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Web addresses typed in the search box 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以網址搜尋</a:t>
            </a:r>
            <a:endParaRPr lang="en-US" altLang="zh-TW" sz="2000" dirty="0" smtClean="0">
              <a:latin typeface="微軟正黑體" panose="020B0604030504040204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987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300426-9D32-4776-B0E2-2B743CD15901}" type="slidenum">
              <a:rPr lang="zh-TW" altLang="en-US" smtClean="0">
                <a:ea typeface="新細明體" charset="-120"/>
              </a:rPr>
              <a:pPr/>
              <a:t>21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ea typeface="新細明體" charset="-120"/>
              </a:rPr>
              <a:t>Loyalty to a given search engine</a:t>
            </a:r>
            <a:endParaRPr lang="en-US" altLang="zh-TW" sz="2800" dirty="0" smtClean="0">
              <a:ea typeface="新細明體" charset="-120"/>
            </a:endParaRPr>
          </a:p>
        </p:txBody>
      </p:sp>
      <p:pic>
        <p:nvPicPr>
          <p:cNvPr id="27652" name="Picture 3" descr="iProspect-loyalt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163" y="1603375"/>
            <a:ext cx="8459787" cy="4560888"/>
          </a:xfr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C00C5D-1F4F-4322-86F1-4DD254826E6F}" type="slidenum">
              <a:rPr lang="zh-TW" altLang="en-US" smtClean="0">
                <a:ea typeface="新細明體" charset="-120"/>
              </a:rPr>
              <a:pPr/>
              <a:t>22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The Web corpus</a:t>
            </a:r>
          </a:p>
        </p:txBody>
      </p:sp>
      <p:sp>
        <p:nvSpPr>
          <p:cNvPr id="13619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667000" y="1600200"/>
            <a:ext cx="6477000" cy="4876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No design/co-ordination 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未事先設計或協調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Distributed content creation, linking, democratization of publishing 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分散、開放</a:t>
            </a:r>
            <a:endParaRPr lang="en-US" altLang="zh-TW" sz="2000" dirty="0" smtClean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Content includes truth, lies, obsolete information, contradictions … 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真假新舊交參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Unstructured (text), semi-structured (html, annotated photos), structured (databases)… 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同時有多種類型的內容</a:t>
            </a:r>
            <a:endParaRPr lang="en-US" altLang="zh-TW" sz="2000" dirty="0" smtClean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Scale much larger 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規模大</a:t>
            </a:r>
            <a:endParaRPr lang="en-US" altLang="zh-TW" sz="2000" dirty="0" smtClean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Growth – slowed down but still expanding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 會成長</a:t>
            </a:r>
            <a:endParaRPr lang="en-US" altLang="zh-TW" sz="2000" dirty="0" smtClean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Content can be dynamically generated 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動態內容</a:t>
            </a:r>
            <a:endParaRPr lang="zh-TW" altLang="en-US" sz="2000" i="1" dirty="0" smtClean="0">
              <a:latin typeface="微軟正黑體" panose="020B0604030504040204" pitchFamily="34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905000"/>
            <a:ext cx="2438400" cy="4027488"/>
            <a:chOff x="288" y="1200"/>
            <a:chExt cx="1536" cy="253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88" y="1200"/>
              <a:ext cx="1536" cy="2256"/>
              <a:chOff x="384" y="1968"/>
              <a:chExt cx="1536" cy="2256"/>
            </a:xfrm>
          </p:grpSpPr>
          <p:sp>
            <p:nvSpPr>
              <p:cNvPr id="28680" name="Rectangle 6"/>
              <p:cNvSpPr>
                <a:spLocks noChangeArrowheads="1"/>
              </p:cNvSpPr>
              <p:nvPr/>
            </p:nvSpPr>
            <p:spPr bwMode="auto">
              <a:xfrm>
                <a:off x="864" y="1968"/>
                <a:ext cx="288" cy="38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8681" name="Rectangle 7"/>
              <p:cNvSpPr>
                <a:spLocks noChangeArrowheads="1"/>
              </p:cNvSpPr>
              <p:nvPr/>
            </p:nvSpPr>
            <p:spPr bwMode="auto">
              <a:xfrm>
                <a:off x="576" y="2688"/>
                <a:ext cx="288" cy="38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8682" name="Rectangle 8"/>
              <p:cNvSpPr>
                <a:spLocks noChangeArrowheads="1"/>
              </p:cNvSpPr>
              <p:nvPr/>
            </p:nvSpPr>
            <p:spPr bwMode="auto">
              <a:xfrm>
                <a:off x="672" y="2784"/>
                <a:ext cx="288" cy="38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8683" name="Rectangle 9"/>
              <p:cNvSpPr>
                <a:spLocks noChangeArrowheads="1"/>
              </p:cNvSpPr>
              <p:nvPr/>
            </p:nvSpPr>
            <p:spPr bwMode="auto">
              <a:xfrm>
                <a:off x="768" y="2880"/>
                <a:ext cx="288" cy="38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8684" name="Rectangle 10"/>
              <p:cNvSpPr>
                <a:spLocks noChangeArrowheads="1"/>
              </p:cNvSpPr>
              <p:nvPr/>
            </p:nvSpPr>
            <p:spPr bwMode="auto">
              <a:xfrm>
                <a:off x="384" y="3552"/>
                <a:ext cx="288" cy="38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8685" name="Rectangle 11"/>
              <p:cNvSpPr>
                <a:spLocks noChangeArrowheads="1"/>
              </p:cNvSpPr>
              <p:nvPr/>
            </p:nvSpPr>
            <p:spPr bwMode="auto">
              <a:xfrm>
                <a:off x="1440" y="3120"/>
                <a:ext cx="288" cy="38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8686" name="Rectangle 12"/>
              <p:cNvSpPr>
                <a:spLocks noChangeArrowheads="1"/>
              </p:cNvSpPr>
              <p:nvPr/>
            </p:nvSpPr>
            <p:spPr bwMode="auto">
              <a:xfrm>
                <a:off x="1536" y="2352"/>
                <a:ext cx="288" cy="38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8687" name="Rectangle 13"/>
              <p:cNvSpPr>
                <a:spLocks noChangeArrowheads="1"/>
              </p:cNvSpPr>
              <p:nvPr/>
            </p:nvSpPr>
            <p:spPr bwMode="auto">
              <a:xfrm>
                <a:off x="480" y="3648"/>
                <a:ext cx="288" cy="38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8688" name="Rectangle 14"/>
              <p:cNvSpPr>
                <a:spLocks noChangeArrowheads="1"/>
              </p:cNvSpPr>
              <p:nvPr/>
            </p:nvSpPr>
            <p:spPr bwMode="auto">
              <a:xfrm>
                <a:off x="576" y="3744"/>
                <a:ext cx="288" cy="38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8689" name="Rectangle 15"/>
              <p:cNvSpPr>
                <a:spLocks noChangeArrowheads="1"/>
              </p:cNvSpPr>
              <p:nvPr/>
            </p:nvSpPr>
            <p:spPr bwMode="auto">
              <a:xfrm>
                <a:off x="672" y="3840"/>
                <a:ext cx="288" cy="38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8690" name="Rectangle 16"/>
              <p:cNvSpPr>
                <a:spLocks noChangeArrowheads="1"/>
              </p:cNvSpPr>
              <p:nvPr/>
            </p:nvSpPr>
            <p:spPr bwMode="auto">
              <a:xfrm>
                <a:off x="1632" y="2448"/>
                <a:ext cx="288" cy="38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>
                  <a:ea typeface="新細明體" charset="-120"/>
                </a:endParaRPr>
              </a:p>
            </p:txBody>
          </p:sp>
          <p:sp>
            <p:nvSpPr>
              <p:cNvPr id="28691" name="Line 17"/>
              <p:cNvSpPr>
                <a:spLocks noChangeShapeType="1"/>
              </p:cNvSpPr>
              <p:nvPr/>
            </p:nvSpPr>
            <p:spPr bwMode="auto">
              <a:xfrm flipV="1">
                <a:off x="912" y="3504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692" name="Line 18"/>
              <p:cNvSpPr>
                <a:spLocks noChangeShapeType="1"/>
              </p:cNvSpPr>
              <p:nvPr/>
            </p:nvSpPr>
            <p:spPr bwMode="auto">
              <a:xfrm flipH="1" flipV="1">
                <a:off x="1104" y="29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693" name="Line 19"/>
              <p:cNvSpPr>
                <a:spLocks noChangeShapeType="1"/>
              </p:cNvSpPr>
              <p:nvPr/>
            </p:nvSpPr>
            <p:spPr bwMode="auto">
              <a:xfrm flipV="1">
                <a:off x="1056" y="2640"/>
                <a:ext cx="43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694" name="Line 20"/>
              <p:cNvSpPr>
                <a:spLocks noChangeShapeType="1"/>
              </p:cNvSpPr>
              <p:nvPr/>
            </p:nvSpPr>
            <p:spPr bwMode="auto">
              <a:xfrm>
                <a:off x="1200" y="2400"/>
                <a:ext cx="24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695" name="Line 21"/>
              <p:cNvSpPr>
                <a:spLocks noChangeShapeType="1"/>
              </p:cNvSpPr>
              <p:nvPr/>
            </p:nvSpPr>
            <p:spPr bwMode="auto">
              <a:xfrm flipV="1">
                <a:off x="1632" y="2880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8696" name="Line 22"/>
              <p:cNvSpPr>
                <a:spLocks noChangeShapeType="1"/>
              </p:cNvSpPr>
              <p:nvPr/>
            </p:nvSpPr>
            <p:spPr bwMode="auto">
              <a:xfrm flipH="1">
                <a:off x="816" y="3360"/>
                <a:ext cx="4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8679" name="Text Box 23"/>
            <p:cNvSpPr txBox="1">
              <a:spLocks noChangeArrowheads="1"/>
            </p:cNvSpPr>
            <p:nvPr/>
          </p:nvSpPr>
          <p:spPr bwMode="auto">
            <a:xfrm>
              <a:off x="417" y="3487"/>
              <a:ext cx="7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zh-TW" sz="2000" dirty="0">
                  <a:solidFill>
                    <a:schemeClr val="tx1"/>
                  </a:solidFill>
                  <a:latin typeface="Lucida Sans" pitchFamily="34" charset="0"/>
                  <a:ea typeface="新細明體" charset="-120"/>
                </a:rPr>
                <a:t>The Web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  <a:ea typeface="新細明體" charset="-120"/>
              </a:rPr>
              <a:t>The Web: Dynamic content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359080" cy="4724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</a:rPr>
              <a:t>A page without a static html version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</a:rPr>
              <a:t>Usually, assembled at the time of a request from a browser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1800" dirty="0" smtClean="0">
                <a:solidFill>
                  <a:schemeClr val="tx1"/>
                </a:solidFill>
                <a:latin typeface="微軟正黑體" panose="020B0604030504040204" pitchFamily="34" charset="-120"/>
              </a:rPr>
              <a:t>Typically, URL has a '?' character in it </a:t>
            </a:r>
            <a:r>
              <a:rPr lang="zh-TW" altLang="en-US" sz="1800" dirty="0" smtClean="0">
                <a:solidFill>
                  <a:schemeClr val="tx1"/>
                </a:solidFill>
                <a:latin typeface="微軟正黑體" panose="020B0604030504040204" pitchFamily="34" charset="-120"/>
              </a:rPr>
              <a:t>有帶</a:t>
            </a:r>
            <a:r>
              <a:rPr lang="en-US" altLang="zh-TW" sz="1800" dirty="0" smtClean="0">
                <a:solidFill>
                  <a:schemeClr val="tx1"/>
                </a:solidFill>
                <a:latin typeface="微軟正黑體" panose="020B0604030504040204" pitchFamily="34" charset="-120"/>
              </a:rPr>
              <a:t>URL</a:t>
            </a:r>
            <a:r>
              <a:rPr lang="zh-TW" altLang="en-US" sz="1800" dirty="0" smtClean="0">
                <a:solidFill>
                  <a:schemeClr val="tx1"/>
                </a:solidFill>
                <a:latin typeface="微軟正黑體" panose="020B0604030504040204" pitchFamily="34" charset="-120"/>
              </a:rPr>
              <a:t>參數的</a:t>
            </a:r>
            <a:endParaRPr lang="en-US" altLang="zh-TW" sz="1800" dirty="0" smtClean="0">
              <a:solidFill>
                <a:schemeClr val="tx1"/>
              </a:solidFill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 sz="2200" dirty="0">
                <a:solidFill>
                  <a:schemeClr val="tx1"/>
                </a:solidFill>
                <a:latin typeface="微軟正黑體" panose="020B0604030504040204" pitchFamily="34" charset="-120"/>
              </a:rPr>
              <a:t>Spiders commonly view web pages just as a 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anose="020B0604030504040204" pitchFamily="34" charset="-120"/>
              </a:rPr>
              <a:t>browser</a:t>
            </a:r>
            <a:endParaRPr lang="zh-TW" altLang="en-US" sz="2200" dirty="0" smtClean="0">
              <a:solidFill>
                <a:schemeClr val="tx1"/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362948" name="AutoShape 4"/>
          <p:cNvSpPr>
            <a:spLocks noChangeArrowheads="1"/>
          </p:cNvSpPr>
          <p:nvPr/>
        </p:nvSpPr>
        <p:spPr bwMode="auto">
          <a:xfrm>
            <a:off x="3450282" y="5122564"/>
            <a:ext cx="2819400" cy="381000"/>
          </a:xfrm>
          <a:prstGeom prst="roundRect">
            <a:avLst>
              <a:gd name="adj" fmla="val 16667"/>
            </a:avLst>
          </a:prstGeom>
          <a:solidFill>
            <a:schemeClr val="hlink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chemeClr val="tx1"/>
                </a:solidFill>
                <a:latin typeface="Lucida Sans" pitchFamily="34" charset="0"/>
                <a:ea typeface="新細明體" charset="-120"/>
              </a:rPr>
              <a:t>Application server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35682" y="4360564"/>
            <a:ext cx="2919413" cy="1905000"/>
            <a:chOff x="816" y="2832"/>
            <a:chExt cx="1839" cy="1200"/>
          </a:xfrm>
        </p:grpSpPr>
        <p:sp>
          <p:nvSpPr>
            <p:cNvPr id="29712" name="Rectangle 6"/>
            <p:cNvSpPr>
              <a:spLocks noChangeArrowheads="1"/>
            </p:cNvSpPr>
            <p:nvPr/>
          </p:nvSpPr>
          <p:spPr bwMode="auto">
            <a:xfrm>
              <a:off x="816" y="2832"/>
              <a:ext cx="960" cy="1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ea typeface="新細明體" charset="-120"/>
              </a:endParaRPr>
            </a:p>
          </p:txBody>
        </p:sp>
        <p:sp>
          <p:nvSpPr>
            <p:cNvPr id="29713" name="Rectangle 7"/>
            <p:cNvSpPr>
              <a:spLocks noChangeArrowheads="1"/>
            </p:cNvSpPr>
            <p:nvPr/>
          </p:nvSpPr>
          <p:spPr bwMode="auto">
            <a:xfrm>
              <a:off x="912" y="2928"/>
              <a:ext cx="768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ea typeface="新細明體" charset="-120"/>
              </a:endParaRPr>
            </a:p>
          </p:txBody>
        </p:sp>
        <p:sp>
          <p:nvSpPr>
            <p:cNvPr id="29714" name="Text Box 8"/>
            <p:cNvSpPr txBox="1">
              <a:spLocks noChangeArrowheads="1"/>
            </p:cNvSpPr>
            <p:nvPr/>
          </p:nvSpPr>
          <p:spPr bwMode="auto">
            <a:xfrm>
              <a:off x="864" y="3576"/>
              <a:ext cx="8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zh-TW">
                  <a:solidFill>
                    <a:schemeClr val="tx1"/>
                  </a:solidFill>
                  <a:latin typeface="Lucida Sans" pitchFamily="34" charset="0"/>
                  <a:ea typeface="新細明體" charset="-120"/>
                </a:rPr>
                <a:t>Browser</a:t>
              </a:r>
            </a:p>
          </p:txBody>
        </p:sp>
        <p:sp>
          <p:nvSpPr>
            <p:cNvPr id="29715" name="Line 9"/>
            <p:cNvSpPr>
              <a:spLocks noChangeShapeType="1"/>
            </p:cNvSpPr>
            <p:nvPr/>
          </p:nvSpPr>
          <p:spPr bwMode="auto">
            <a:xfrm>
              <a:off x="1824" y="340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9716" name="Text Box 10"/>
            <p:cNvSpPr txBox="1">
              <a:spLocks noChangeArrowheads="1"/>
            </p:cNvSpPr>
            <p:nvPr/>
          </p:nvSpPr>
          <p:spPr bwMode="auto">
            <a:xfrm>
              <a:off x="1832" y="2947"/>
              <a:ext cx="82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zh-TW" sz="1800" dirty="0" smtClean="0">
                  <a:solidFill>
                    <a:schemeClr val="tx1"/>
                  </a:solidFill>
                  <a:latin typeface="Lucida Sans" pitchFamily="34" charset="0"/>
                  <a:ea typeface="新細明體" charset="-120"/>
                </a:rPr>
                <a:t>? id=XXXX</a:t>
              </a:r>
              <a:endParaRPr lang="en-US" altLang="zh-TW" sz="1800" dirty="0">
                <a:solidFill>
                  <a:schemeClr val="tx1"/>
                </a:solidFill>
                <a:latin typeface="Lucida Sans" pitchFamily="34" charset="0"/>
                <a:ea typeface="新細明體" charset="-12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345882" y="4589164"/>
            <a:ext cx="2114550" cy="2008188"/>
            <a:chOff x="4224" y="2976"/>
            <a:chExt cx="1332" cy="1265"/>
          </a:xfrm>
        </p:grpSpPr>
        <p:sp>
          <p:nvSpPr>
            <p:cNvPr id="29706" name="AutoShape 12"/>
            <p:cNvSpPr>
              <a:spLocks noChangeArrowheads="1"/>
            </p:cNvSpPr>
            <p:nvPr/>
          </p:nvSpPr>
          <p:spPr bwMode="auto">
            <a:xfrm>
              <a:off x="4752" y="2976"/>
              <a:ext cx="288" cy="432"/>
            </a:xfrm>
            <a:prstGeom prst="can">
              <a:avLst>
                <a:gd name="adj" fmla="val 37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ea typeface="新細明體" charset="-120"/>
              </a:endParaRPr>
            </a:p>
          </p:txBody>
        </p:sp>
        <p:sp>
          <p:nvSpPr>
            <p:cNvPr id="29707" name="AutoShape 13"/>
            <p:cNvSpPr>
              <a:spLocks noChangeArrowheads="1"/>
            </p:cNvSpPr>
            <p:nvPr/>
          </p:nvSpPr>
          <p:spPr bwMode="auto">
            <a:xfrm>
              <a:off x="4896" y="3120"/>
              <a:ext cx="288" cy="432"/>
            </a:xfrm>
            <a:prstGeom prst="can">
              <a:avLst>
                <a:gd name="adj" fmla="val 37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ea typeface="新細明體" charset="-120"/>
              </a:endParaRPr>
            </a:p>
          </p:txBody>
        </p:sp>
        <p:sp>
          <p:nvSpPr>
            <p:cNvPr id="29708" name="AutoShape 14"/>
            <p:cNvSpPr>
              <a:spLocks noChangeArrowheads="1"/>
            </p:cNvSpPr>
            <p:nvPr/>
          </p:nvSpPr>
          <p:spPr bwMode="auto">
            <a:xfrm>
              <a:off x="4992" y="3264"/>
              <a:ext cx="288" cy="432"/>
            </a:xfrm>
            <a:prstGeom prst="can">
              <a:avLst>
                <a:gd name="adj" fmla="val 37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ea typeface="新細明體" charset="-120"/>
              </a:endParaRPr>
            </a:p>
          </p:txBody>
        </p:sp>
        <p:sp>
          <p:nvSpPr>
            <p:cNvPr id="29709" name="AutoShape 15"/>
            <p:cNvSpPr>
              <a:spLocks noChangeArrowheads="1"/>
            </p:cNvSpPr>
            <p:nvPr/>
          </p:nvSpPr>
          <p:spPr bwMode="auto">
            <a:xfrm>
              <a:off x="5136" y="3408"/>
              <a:ext cx="288" cy="432"/>
            </a:xfrm>
            <a:prstGeom prst="can">
              <a:avLst>
                <a:gd name="adj" fmla="val 37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  <a:ea typeface="新細明體" charset="-120"/>
              </a:endParaRPr>
            </a:p>
          </p:txBody>
        </p:sp>
        <p:sp>
          <p:nvSpPr>
            <p:cNvPr id="29710" name="Text Box 16"/>
            <p:cNvSpPr txBox="1">
              <a:spLocks noChangeArrowheads="1"/>
            </p:cNvSpPr>
            <p:nvPr/>
          </p:nvSpPr>
          <p:spPr bwMode="auto">
            <a:xfrm>
              <a:off x="4661" y="3799"/>
              <a:ext cx="89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solidFill>
                    <a:schemeClr val="tx1"/>
                  </a:solidFill>
                  <a:latin typeface="Lucida Sans" pitchFamily="34" charset="0"/>
                  <a:ea typeface="新細明體" charset="-120"/>
                </a:rPr>
                <a:t>Back-end</a:t>
              </a:r>
            </a:p>
            <a:p>
              <a:r>
                <a:rPr lang="en-US" altLang="zh-TW" sz="2000">
                  <a:solidFill>
                    <a:schemeClr val="tx1"/>
                  </a:solidFill>
                  <a:latin typeface="Lucida Sans" pitchFamily="34" charset="0"/>
                  <a:ea typeface="新細明體" charset="-120"/>
                </a:rPr>
                <a:t>databases</a:t>
              </a:r>
            </a:p>
          </p:txBody>
        </p:sp>
        <p:sp>
          <p:nvSpPr>
            <p:cNvPr id="29711" name="Line 17"/>
            <p:cNvSpPr>
              <a:spLocks noChangeShapeType="1"/>
            </p:cNvSpPr>
            <p:nvPr/>
          </p:nvSpPr>
          <p:spPr bwMode="auto">
            <a:xfrm>
              <a:off x="4224" y="33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362962" name="Line 18"/>
          <p:cNvSpPr>
            <a:spLocks noChangeShapeType="1"/>
          </p:cNvSpPr>
          <p:nvPr/>
        </p:nvSpPr>
        <p:spPr bwMode="auto">
          <a:xfrm flipH="1">
            <a:off x="6345882" y="5351164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62963" name="Line 19"/>
          <p:cNvSpPr>
            <a:spLocks noChangeShapeType="1"/>
          </p:cNvSpPr>
          <p:nvPr/>
        </p:nvSpPr>
        <p:spPr bwMode="auto">
          <a:xfrm flipH="1">
            <a:off x="2535882" y="5427364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948" grpId="0" animBg="1"/>
      <p:bldP spid="1362962" grpId="0" animBg="1"/>
      <p:bldP spid="136296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E1A2185-583E-4DE4-AEC8-C349A9759BDC}" type="slidenum">
              <a:rPr lang="zh-TW" altLang="en-US" smtClean="0">
                <a:ea typeface="新細明體" charset="-120"/>
              </a:rPr>
              <a:pPr/>
              <a:t>24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The web: size</a:t>
            </a:r>
          </a:p>
        </p:txBody>
      </p:sp>
      <p:sp>
        <p:nvSpPr>
          <p:cNvPr id="136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 dirty="0" smtClean="0">
                <a:ea typeface="新細明體" charset="-120"/>
              </a:rPr>
              <a:t>What is being measured?</a:t>
            </a:r>
          </a:p>
          <a:p>
            <a:pPr lvl="1" eaLnBrk="1" hangingPunct="1"/>
            <a:r>
              <a:rPr lang="en-US" altLang="zh-TW" sz="2800" dirty="0" smtClean="0">
                <a:ea typeface="新細明體" charset="-120"/>
              </a:rPr>
              <a:t>Number of hosts</a:t>
            </a:r>
          </a:p>
          <a:p>
            <a:pPr lvl="1" eaLnBrk="1" hangingPunct="1"/>
            <a:r>
              <a:rPr lang="en-US" altLang="zh-TW" sz="2800" dirty="0" smtClean="0">
                <a:ea typeface="新細明體" charset="-120"/>
              </a:rPr>
              <a:t>Number of (static) html pages</a:t>
            </a:r>
          </a:p>
          <a:p>
            <a:pPr lvl="2" eaLnBrk="1" hangingPunct="1"/>
            <a:r>
              <a:rPr lang="en-US" altLang="zh-TW" sz="2400" dirty="0" smtClean="0">
                <a:ea typeface="新細明體" charset="-120"/>
              </a:rPr>
              <a:t>Volume of data</a:t>
            </a:r>
          </a:p>
          <a:p>
            <a:pPr eaLnBrk="1" hangingPunct="1"/>
            <a:r>
              <a:rPr lang="en-US" altLang="zh-TW" sz="3000" dirty="0" smtClean="0">
                <a:ea typeface="新細明體" charset="-120"/>
              </a:rPr>
              <a:t>Number of hosts – </a:t>
            </a:r>
            <a:r>
              <a:rPr lang="en-US" altLang="zh-TW" sz="3000" dirty="0" err="1" smtClean="0">
                <a:ea typeface="新細明體" charset="-120"/>
              </a:rPr>
              <a:t>netcraft</a:t>
            </a:r>
            <a:r>
              <a:rPr lang="en-US" altLang="zh-TW" sz="3000" dirty="0" smtClean="0">
                <a:ea typeface="新細明體" charset="-120"/>
              </a:rPr>
              <a:t> survey</a:t>
            </a:r>
          </a:p>
          <a:p>
            <a:pPr lvl="1" eaLnBrk="1" hangingPunct="1"/>
            <a:r>
              <a:rPr lang="en-US" altLang="zh-TW" sz="2000" dirty="0" smtClean="0">
                <a:ea typeface="新細明體" charset="-120"/>
              </a:rPr>
              <a:t>Monthly report on how many web hosts &amp; servers are out there</a:t>
            </a:r>
          </a:p>
          <a:p>
            <a:pPr lvl="1" eaLnBrk="1" hangingPunct="1"/>
            <a:r>
              <a:rPr lang="en-US" altLang="zh-TW" sz="2000" dirty="0" smtClean="0">
                <a:ea typeface="新細明體" charset="-120"/>
                <a:hlinkClick r:id="rId2"/>
              </a:rPr>
              <a:t>http://news.netcraft.com/archives/web_server_survey.html</a:t>
            </a:r>
            <a:endParaRPr lang="en-US" altLang="zh-TW" sz="2000" dirty="0" smtClean="0">
              <a:ea typeface="新細明體" charset="-120"/>
            </a:endParaRPr>
          </a:p>
          <a:p>
            <a:pPr eaLnBrk="1" hangingPunct="1"/>
            <a:r>
              <a:rPr lang="en-US" altLang="zh-TW" sz="3000" dirty="0" smtClean="0">
                <a:ea typeface="新細明體" charset="-120"/>
              </a:rPr>
              <a:t>Number of pages – numerous estimates</a:t>
            </a:r>
          </a:p>
          <a:p>
            <a:pPr lvl="1" eaLnBrk="1" hangingPunct="1"/>
            <a:r>
              <a:rPr lang="en-US" altLang="zh-TW" sz="2600" dirty="0" smtClean="0">
                <a:ea typeface="新細明體" charset="-120"/>
              </a:rPr>
              <a:t>will discuss later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84DC452F-2CBE-4A22-97BE-AF3CADA9DB19}" type="slidenum">
              <a:rPr lang="zh-TW" altLang="en-US" smtClean="0">
                <a:ea typeface="新細明體" charset="-120"/>
              </a:rPr>
              <a:pPr/>
              <a:t>25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err="1" smtClean="0">
                <a:ea typeface="新細明體" charset="-120"/>
              </a:rPr>
              <a:t>Netcraft</a:t>
            </a:r>
            <a:r>
              <a:rPr lang="en-US" altLang="zh-TW" sz="3600" dirty="0" smtClean="0">
                <a:ea typeface="新細明體" charset="-120"/>
              </a:rPr>
              <a:t> Web Server Survey (1)</a:t>
            </a:r>
            <a:endParaRPr lang="en-US" altLang="zh-TW" sz="2400" dirty="0" smtClean="0">
              <a:ea typeface="新細明體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151" y="1669604"/>
            <a:ext cx="8211299" cy="432048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84DC452F-2CBE-4A22-97BE-AF3CADA9DB19}" type="slidenum">
              <a:rPr lang="zh-TW" altLang="en-US" smtClean="0">
                <a:ea typeface="新細明體" charset="-120"/>
              </a:rPr>
              <a:pPr/>
              <a:t>26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err="1" smtClean="0">
                <a:ea typeface="新細明體" charset="-120"/>
              </a:rPr>
              <a:t>Netcraft</a:t>
            </a:r>
            <a:r>
              <a:rPr lang="en-US" altLang="zh-TW" sz="3600" dirty="0" smtClean="0">
                <a:ea typeface="新細明體" charset="-120"/>
              </a:rPr>
              <a:t> Web Server Survey (2)</a:t>
            </a:r>
            <a:endParaRPr lang="en-US" altLang="zh-TW" sz="2400" dirty="0" smtClean="0">
              <a:ea typeface="新細明體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336" y="1759740"/>
            <a:ext cx="7776864" cy="448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475179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44E01C71-D0F0-4CF6-BD68-BD95BD6B0587}" type="slidenum">
              <a:rPr lang="zh-TW" altLang="en-US" smtClean="0">
                <a:ea typeface="新細明體" charset="-120"/>
              </a:rPr>
              <a:pPr/>
              <a:t>27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The web: evolution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 dirty="0" smtClean="0">
                <a:ea typeface="新細明體" charset="-120"/>
              </a:rPr>
              <a:t>All of these numbers keep changing</a:t>
            </a:r>
          </a:p>
          <a:p>
            <a:pPr eaLnBrk="1" hangingPunct="1"/>
            <a:r>
              <a:rPr lang="en-US" altLang="zh-TW" sz="3000" dirty="0" smtClean="0">
                <a:ea typeface="新細明體" charset="-120"/>
              </a:rPr>
              <a:t>Relatively few scientific studies of the evolution of the web [</a:t>
            </a:r>
            <a:r>
              <a:rPr lang="en-US" altLang="zh-TW" sz="3000" dirty="0" err="1" smtClean="0">
                <a:ea typeface="新細明體" charset="-120"/>
              </a:rPr>
              <a:t>Fetterly</a:t>
            </a:r>
            <a:r>
              <a:rPr lang="en-US" altLang="zh-TW" sz="3000" dirty="0" smtClean="0">
                <a:ea typeface="新細明體" charset="-120"/>
              </a:rPr>
              <a:t> &amp; al, 2003]</a:t>
            </a:r>
          </a:p>
          <a:p>
            <a:pPr lvl="1" eaLnBrk="1" hangingPunct="1"/>
            <a:r>
              <a:rPr lang="en-US" altLang="zh-TW" dirty="0" smtClean="0">
                <a:ea typeface="新細明體" charset="-120"/>
                <a:hlinkClick r:id="rId2"/>
              </a:rPr>
              <a:t>http://research.microsoft.com/research/sv/sv-pubs/p97-fetterly/p97-fetterly.pdf</a:t>
            </a:r>
            <a:endParaRPr lang="en-US" altLang="zh-TW" dirty="0" smtClean="0">
              <a:ea typeface="新細明體" charset="-120"/>
            </a:endParaRPr>
          </a:p>
          <a:p>
            <a:pPr eaLnBrk="1" hangingPunct="1"/>
            <a:r>
              <a:rPr lang="en-US" altLang="zh-TW" sz="3000" dirty="0" smtClean="0">
                <a:ea typeface="新細明體" charset="-120"/>
              </a:rPr>
              <a:t>Sometimes possible to extrapolate from small samples (fractal models) [Dill &amp; al, 2001] </a:t>
            </a:r>
            <a:r>
              <a:rPr lang="zh-TW" altLang="en-US" sz="3000" dirty="0" smtClean="0">
                <a:ea typeface="新細明體" charset="-120"/>
              </a:rPr>
              <a:t>用外推法估計</a:t>
            </a:r>
          </a:p>
          <a:p>
            <a:pPr lvl="1" eaLnBrk="1" hangingPunct="1"/>
            <a:r>
              <a:rPr lang="en-US" altLang="zh-TW" dirty="0" smtClean="0">
                <a:ea typeface="新細明體" charset="-120"/>
                <a:hlinkClick r:id="rId3"/>
              </a:rPr>
              <a:t>http://www.vldb.org/conf/2001/P069.pdf</a:t>
            </a: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BB52BDC-98D0-4B50-87FC-7149ACABDA4C}" type="slidenum">
              <a:rPr lang="zh-TW" altLang="en-US" smtClean="0">
                <a:ea typeface="新細明體" charset="-120"/>
              </a:rPr>
              <a:pPr/>
              <a:t>28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Rate of change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400" dirty="0" smtClean="0">
                <a:ea typeface="新細明體" charset="-120"/>
              </a:rPr>
              <a:t>[Cho00] 720K pages from 270 popular sites sampled daily from Feb 17 – Jun 14, 1999 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000" dirty="0" smtClean="0">
                <a:ea typeface="新細明體" charset="-120"/>
              </a:rPr>
              <a:t>Any changes: 40% weekly, 23% daily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400" dirty="0" smtClean="0">
                <a:ea typeface="新細明體" charset="-120"/>
              </a:rPr>
              <a:t>[Fett02] Massive study 151M pages checked over few months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000" dirty="0" smtClean="0">
                <a:ea typeface="新細明體" charset="-120"/>
              </a:rPr>
              <a:t>Significant changed -- 7% weekly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000" dirty="0" smtClean="0">
                <a:ea typeface="新細明體" charset="-120"/>
              </a:rPr>
              <a:t>Small changes – 25% weekly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400" dirty="0" smtClean="0">
                <a:ea typeface="新細明體" charset="-120"/>
              </a:rPr>
              <a:t>[Ntul04] 154 large sites re-crawled from scratch weekly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000" dirty="0" smtClean="0">
                <a:ea typeface="新細明體" charset="-120"/>
              </a:rPr>
              <a:t>8% new pages/week 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000" dirty="0" smtClean="0">
                <a:ea typeface="新細明體" charset="-120"/>
              </a:rPr>
              <a:t>8% die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000" dirty="0" smtClean="0">
                <a:ea typeface="新細明體" charset="-120"/>
              </a:rPr>
              <a:t>5% new content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</a:pPr>
            <a:r>
              <a:rPr lang="en-US" altLang="zh-TW" sz="2000" dirty="0" smtClean="0">
                <a:ea typeface="新細明體" charset="-120"/>
              </a:rPr>
              <a:t>25% new links/week </a:t>
            </a:r>
            <a:endParaRPr lang="en-US" altLang="zh-TW" sz="2200" dirty="0" smtClean="0">
              <a:ea typeface="新細明體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788E43-35C6-4CA0-ACB2-D2DBC34D487B}" type="slidenum">
              <a:rPr lang="zh-TW" altLang="en-US" smtClean="0">
                <a:ea typeface="新細明體" charset="-120"/>
              </a:rPr>
              <a:pPr/>
              <a:t>29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Static pages: rate of change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772400" cy="2360613"/>
          </a:xfrm>
        </p:spPr>
        <p:txBody>
          <a:bodyPr/>
          <a:lstStyle/>
          <a:p>
            <a:pPr eaLnBrk="1" hangingPunct="1"/>
            <a:r>
              <a:rPr lang="en-US" altLang="zh-TW" sz="2000" smtClean="0">
                <a:ea typeface="新細明體" charset="-120"/>
              </a:rPr>
              <a:t>Fetterly et al. study (2002): several views of data, 150 million pages over 11 weekly crawls</a:t>
            </a:r>
          </a:p>
          <a:p>
            <a:pPr lvl="1" eaLnBrk="1" hangingPunct="1"/>
            <a:r>
              <a:rPr lang="en-US" altLang="zh-TW" sz="1800" smtClean="0">
                <a:ea typeface="新細明體" charset="-120"/>
              </a:rPr>
              <a:t>Bucketed into 85 groups by extent of change</a:t>
            </a:r>
          </a:p>
        </p:txBody>
      </p:sp>
      <p:pic>
        <p:nvPicPr>
          <p:cNvPr id="35845" name="Picture 4" descr="p97-fetterly-half-fig-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600" y="2860675"/>
            <a:ext cx="6851650" cy="3870325"/>
          </a:xfr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Web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search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overview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 descr="19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500174"/>
            <a:ext cx="8143932" cy="4857786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2D621114-7E8E-477A-8BBA-52FE3A3B355A}" type="slidenum">
              <a:rPr lang="zh-TW" altLang="en-US" smtClean="0">
                <a:ea typeface="新細明體" charset="-120"/>
              </a:rPr>
              <a:pPr/>
              <a:t>30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Other characteristics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5029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TW" sz="2400" dirty="0" smtClean="0">
                <a:latin typeface="微軟正黑體" panose="020B0604030504040204" pitchFamily="34" charset="-120"/>
              </a:rPr>
              <a:t>Significant duplication 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重複的很多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Syntactic – 30%-40% (near) duplicates [Brod97, Shiv99b, etc.]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Semantic – not known yet 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尚未有語義上的重複統計</a:t>
            </a:r>
            <a:endParaRPr lang="en-US" altLang="zh-TW" sz="2000" dirty="0" smtClean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TW" sz="2400" dirty="0" smtClean="0">
                <a:latin typeface="微軟正黑體" panose="020B0604030504040204" pitchFamily="34" charset="-120"/>
              </a:rPr>
              <a:t>High linkage 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連結性高</a:t>
            </a:r>
            <a:endParaRPr lang="zh-TW" altLang="en-US" sz="2400" dirty="0" smtClean="0">
              <a:latin typeface="微軟正黑體" panose="020B0604030504040204" pitchFamily="34" charset="-120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More than 8 links/page in the average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TW" sz="2400" dirty="0" smtClean="0">
                <a:latin typeface="微軟正黑體" panose="020B0604030504040204" pitchFamily="34" charset="-120"/>
              </a:rPr>
              <a:t>Complex graph topology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Not a small world ; bow-tie structure [Brod00] 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蝴蝶結結構</a:t>
            </a:r>
            <a:endParaRPr lang="en-US" altLang="zh-TW" sz="2000" dirty="0" smtClean="0">
              <a:latin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TW" sz="2400" dirty="0" smtClean="0">
                <a:latin typeface="微軟正黑體" panose="020B0604030504040204" pitchFamily="34" charset="-120"/>
              </a:rPr>
              <a:t>Spam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altLang="zh-TW" sz="2000" dirty="0" smtClean="0">
                <a:latin typeface="微軟正黑體" panose="020B0604030504040204" pitchFamily="34" charset="-120"/>
              </a:rPr>
              <a:t>Billions of pages 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數十億垃圾網頁</a:t>
            </a:r>
            <a:endParaRPr lang="en-US" altLang="zh-TW" sz="2000" dirty="0" smtClean="0">
              <a:latin typeface="微軟正黑體" panose="020B0604030504040204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88840"/>
            <a:ext cx="2855566" cy="3150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1.bp.blogspot.com/_kdPlXSbamSU/SZqb3H-I51I/AAAAAAAABaM/kU2oLDzHS9o/s400/bowti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700808"/>
            <a:ext cx="2233569" cy="2243862"/>
          </a:xfrm>
          <a:prstGeom prst="rect">
            <a:avLst/>
          </a:prstGeom>
          <a:noFill/>
        </p:spPr>
      </p:pic>
      <p:pic>
        <p:nvPicPr>
          <p:cNvPr id="1030" name="Picture 6" descr="http://4.bp.blogspot.com/_kdPlXSbamSU/SZqftZPK_pI/AAAAAAAABac/kKS6tPMvWL4/s400/bowtieexamp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933056"/>
            <a:ext cx="3319449" cy="2024865"/>
          </a:xfrm>
          <a:prstGeom prst="rect">
            <a:avLst/>
          </a:prstGeom>
          <a:noFill/>
        </p:spPr>
      </p:pic>
      <p:sp>
        <p:nvSpPr>
          <p:cNvPr id="8" name="矩形 7"/>
          <p:cNvSpPr/>
          <p:nvPr/>
        </p:nvSpPr>
        <p:spPr>
          <a:xfrm>
            <a:off x="683568" y="6093296"/>
            <a:ext cx="2743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Ex. Small world network</a:t>
            </a:r>
            <a:endParaRPr lang="zh-TW" altLang="en-US" sz="1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30035" y="6084004"/>
            <a:ext cx="2398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Ex. Bow-tie structure</a:t>
            </a:r>
            <a:endParaRPr lang="zh-TW" altLang="en-US" sz="1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More topics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Web capture and spider</a:t>
            </a:r>
          </a:p>
          <a:p>
            <a:r>
              <a:rPr lang="en-US" altLang="zh-TW" dirty="0" smtClean="0"/>
              <a:t>Link analysis</a:t>
            </a:r>
          </a:p>
          <a:p>
            <a:r>
              <a:rPr lang="en-US" altLang="zh-TW" dirty="0" smtClean="0"/>
              <a:t>Duplicate detection</a:t>
            </a:r>
          </a:p>
          <a:p>
            <a:r>
              <a:rPr lang="en-US" altLang="zh-TW" dirty="0" smtClean="0"/>
              <a:t>Ads and search engine optimization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Search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top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activity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web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Picture 7" descr="19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643050"/>
            <a:ext cx="7572428" cy="4231292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Without search engines, the web wouldn’t work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857364"/>
            <a:ext cx="8286808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Without search, content is hard to find.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→ Without search, there is no incentive to create content.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Why publish something if nobody will read it?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Why publish something if I don’t get ad revenue from it?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Somebody needs to pay for the web.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Servers, web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infrastructure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content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creation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 large part today is paid by search ads.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Search pays for the web.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Interest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aggregation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643050"/>
            <a:ext cx="8286808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Unique feature of the web: A small number of geographically dispersed people with similar interests can find each other.</a:t>
            </a: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Elementary school kids with hemophilia </a:t>
            </a:r>
            <a:r>
              <a:rPr lang="zh-TW" altLang="en-US" sz="2200" dirty="0" smtClean="0">
                <a:solidFill>
                  <a:schemeClr val="tx1"/>
                </a:solidFill>
                <a:latin typeface="+mj-lt"/>
              </a:rPr>
              <a:t>血友病</a:t>
            </a:r>
            <a:endParaRPr lang="en-US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Search engines are a key enabler for interest aggregation.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5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IR on the web vs. IR in general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571612"/>
            <a:ext cx="8286808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On the web, search is not just a nice feature.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Search is a key enabler of the web: . . 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 . .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financing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content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creation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interest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aggregation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etc.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rgbClr val="0070C0"/>
                </a:solidFill>
                <a:latin typeface="+mj-lt"/>
              </a:rPr>
              <a:t>→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look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at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search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ads</a:t>
            </a:r>
            <a:endParaRPr lang="de-DE" dirty="0" smtClean="0">
              <a:solidFill>
                <a:srgbClr val="0070C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web is a chaotic and uncoordinated collection.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→ lots of duplicates – need to detect duplicates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 control / restrictions on who can author content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→ lots of spam – need to detect spam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web is very large.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→ need to know how big it is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4400" dirty="0" smtClean="0"/>
              <a:t>Web IR vs. Classical 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2A99337C-A3D7-47E6-BA48-C813A949BC2C}" type="slidenum">
              <a:rPr lang="zh-TW" altLang="en-US" smtClean="0">
                <a:ea typeface="新細明體" charset="-120"/>
              </a:rPr>
              <a:pPr/>
              <a:t>9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 smtClean="0">
                <a:ea typeface="新細明體" charset="-120"/>
              </a:rPr>
              <a:t>Basic assumptions of Classical IR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</a:rPr>
              <a:t>傳統 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</a:rPr>
              <a:t>IR 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</a:rPr>
              <a:t>兩大特點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</a:rPr>
              <a:t>Corpus : Fixed document collection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</a:rPr>
              <a:t>有固定的文件集合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</a:rPr>
              <a:t>Goal: Retrieve documents with information content that is relevant to user's information need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</a:rPr>
              <a:t>	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</a:rPr>
              <a:t>有特定目標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</a:rPr>
              <a:t>→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</a:rPr>
              <a:t>目標是要找到與需求相關的內容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s276">
  <a:themeElements>
    <a:clrScheme name="cs27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s27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7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7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7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7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5333</TotalTime>
  <Words>1563</Words>
  <Application>Microsoft Office PowerPoint</Application>
  <PresentationFormat>如螢幕大小 (4:3)</PresentationFormat>
  <Paragraphs>264</Paragraphs>
  <Slides>32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32</vt:i4>
      </vt:variant>
    </vt:vector>
  </HeadingPairs>
  <TitlesOfParts>
    <vt:vector size="47" baseType="lpstr">
      <vt:lpstr>Arial Unicode MS</vt:lpstr>
      <vt:lpstr>Lucida Sans</vt:lpstr>
      <vt:lpstr>ＭＳ Ｐゴシック</vt:lpstr>
      <vt:lpstr>微軟正黑體</vt:lpstr>
      <vt:lpstr>新細明體</vt:lpstr>
      <vt:lpstr>Arial</vt:lpstr>
      <vt:lpstr>Calibri</vt:lpstr>
      <vt:lpstr>Comic Sans MS</vt:lpstr>
      <vt:lpstr>Courier New</vt:lpstr>
      <vt:lpstr>Symbol</vt:lpstr>
      <vt:lpstr>Tahoma</vt:lpstr>
      <vt:lpstr>Times New Roman</vt:lpstr>
      <vt:lpstr>Wingdings</vt:lpstr>
      <vt:lpstr>2_Office Theme</vt:lpstr>
      <vt:lpstr>cs276</vt:lpstr>
      <vt:lpstr>Lecture 7 : Web Search &amp; Mining (1)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Basic assumptions of Classical IR</vt:lpstr>
      <vt:lpstr>Classic IR Goal</vt:lpstr>
      <vt:lpstr>Classic IR Goal (續)</vt:lpstr>
      <vt:lpstr>PowerPoint 簡報</vt:lpstr>
      <vt:lpstr>User Needs 使用者需求</vt:lpstr>
      <vt:lpstr>Web search users 使用者行為特性</vt:lpstr>
      <vt:lpstr>Query Distribution – long tail 長尾</vt:lpstr>
      <vt:lpstr>How far do people look for results?</vt:lpstr>
      <vt:lpstr>True example* </vt:lpstr>
      <vt:lpstr>Users' empirical evaluation of results (1)</vt:lpstr>
      <vt:lpstr>Users' empirical evaluation of results (2)</vt:lpstr>
      <vt:lpstr>Users' empirical evaluation of engines</vt:lpstr>
      <vt:lpstr>Loyalty to a given search engine</vt:lpstr>
      <vt:lpstr>The Web corpus</vt:lpstr>
      <vt:lpstr>The Web: Dynamic content</vt:lpstr>
      <vt:lpstr>The web: size</vt:lpstr>
      <vt:lpstr>Netcraft Web Server Survey (1)</vt:lpstr>
      <vt:lpstr>Netcraft Web Server Survey (2)</vt:lpstr>
      <vt:lpstr>The web: evolution</vt:lpstr>
      <vt:lpstr>Rate of change</vt:lpstr>
      <vt:lpstr>Static pages: rate of change</vt:lpstr>
      <vt:lpstr>Other characteristics</vt:lpstr>
      <vt:lpstr>PowerPoint 簡報</vt:lpstr>
      <vt:lpstr>More topics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Engineering</dc:title>
  <dc:creator>楊立偉 Willie Yang, Christopher Manning</dc:creator>
  <cp:lastModifiedBy>Willie Yang (楊立偉)</cp:lastModifiedBy>
  <cp:revision>1344</cp:revision>
  <cp:lastPrinted>2009-09-22T15:48:09Z</cp:lastPrinted>
  <dcterms:created xsi:type="dcterms:W3CDTF">2009-09-21T23:46:17Z</dcterms:created>
  <dcterms:modified xsi:type="dcterms:W3CDTF">2014-05-13T05:05:33Z</dcterms:modified>
</cp:coreProperties>
</file>