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5"/>
  </p:notesMasterIdLst>
  <p:handoutMasterIdLst>
    <p:handoutMasterId r:id="rId36"/>
  </p:handoutMasterIdLst>
  <p:sldIdLst>
    <p:sldId id="1135" r:id="rId2"/>
    <p:sldId id="1484" r:id="rId3"/>
    <p:sldId id="1485" r:id="rId4"/>
    <p:sldId id="1486" r:id="rId5"/>
    <p:sldId id="1487" r:id="rId6"/>
    <p:sldId id="1489" r:id="rId7"/>
    <p:sldId id="1490" r:id="rId8"/>
    <p:sldId id="1491" r:id="rId9"/>
    <p:sldId id="1494" r:id="rId10"/>
    <p:sldId id="1488" r:id="rId11"/>
    <p:sldId id="1496" r:id="rId12"/>
    <p:sldId id="1497" r:id="rId13"/>
    <p:sldId id="1498" r:id="rId14"/>
    <p:sldId id="1505" r:id="rId15"/>
    <p:sldId id="1499" r:id="rId16"/>
    <p:sldId id="1508" r:id="rId17"/>
    <p:sldId id="1507" r:id="rId18"/>
    <p:sldId id="1501" r:id="rId19"/>
    <p:sldId id="1502" r:id="rId20"/>
    <p:sldId id="1503" r:id="rId21"/>
    <p:sldId id="1509" r:id="rId22"/>
    <p:sldId id="1438" r:id="rId23"/>
    <p:sldId id="1439" r:id="rId24"/>
    <p:sldId id="1440" r:id="rId25"/>
    <p:sldId id="1441" r:id="rId26"/>
    <p:sldId id="1517" r:id="rId27"/>
    <p:sldId id="1518" r:id="rId28"/>
    <p:sldId id="1519" r:id="rId29"/>
    <p:sldId id="1516" r:id="rId30"/>
    <p:sldId id="1436" r:id="rId31"/>
    <p:sldId id="1437" r:id="rId32"/>
    <p:sldId id="1446" r:id="rId33"/>
    <p:sldId id="1448" r:id="rId34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89418" autoAdjust="0"/>
  </p:normalViewPr>
  <p:slideViewPr>
    <p:cSldViewPr>
      <p:cViewPr varScale="1">
        <p:scale>
          <a:sx n="65" d="100"/>
          <a:sy n="65" d="100"/>
        </p:scale>
        <p:origin x="154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20.02.2014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036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00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07085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9841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99F7E-0F2C-43C6-94EC-65129E9B7F92}" type="slidenum">
              <a:rPr lang="zh-TW" altLang="en-US" smtClean="0"/>
              <a:pPr/>
              <a:t>11</a:t>
            </a:fld>
            <a:endParaRPr lang="en-US" altLang="zh-TW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182" y="4561341"/>
            <a:ext cx="5852839" cy="4319648"/>
          </a:xfrm>
          <a:noFill/>
          <a:ln/>
        </p:spPr>
        <p:txBody>
          <a:bodyPr/>
          <a:lstStyle/>
          <a:p>
            <a:r>
              <a:rPr lang="en-US" altLang="zh-TW" smtClean="0"/>
              <a:t>Looking for distance r. Dotted line x’-x is perpendicular to decision boundary so parallel to w. Unit vector is w/|w|, so this one is rw/|w|.</a:t>
            </a:r>
          </a:p>
          <a:p>
            <a:r>
              <a:rPr lang="en-US" altLang="zh-TW" smtClean="0"/>
              <a:t>x’ = x – rw/|w|. X’ satisfies wx+b = 0.</a:t>
            </a:r>
          </a:p>
          <a:p>
            <a:r>
              <a:rPr lang="en-US" altLang="zh-TW" smtClean="0"/>
              <a:t>So wT(x –rw/|w|) = 0</a:t>
            </a:r>
          </a:p>
          <a:p>
            <a:r>
              <a:rPr lang="en-US" altLang="zh-TW" smtClean="0"/>
              <a:t>Recall that |w| = sqrt(wTw). So, solving for r gives:</a:t>
            </a:r>
          </a:p>
          <a:p>
            <a:r>
              <a:rPr lang="en-US" altLang="zh-TW" smtClean="0"/>
              <a:t>r = y(wTx + b)/|w|</a:t>
            </a:r>
          </a:p>
        </p:txBody>
      </p:sp>
    </p:spTree>
    <p:extLst>
      <p:ext uri="{BB962C8B-B14F-4D97-AF65-F5344CB8AC3E}">
        <p14:creationId xmlns:p14="http://schemas.microsoft.com/office/powerpoint/2010/main" val="1741630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872493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3320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0619F-9FEF-4325-A5B3-3F91B9B67232}" type="slidenum">
              <a:rPr lang="zh-TW" altLang="en-US" smtClean="0"/>
              <a:pPr/>
              <a:t>30</a:t>
            </a:fld>
            <a:endParaRPr lang="en-US" altLang="zh-TW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/>
              <a:t>NB should be over 80!!</a:t>
            </a:r>
          </a:p>
        </p:txBody>
      </p:sp>
    </p:spTree>
    <p:extLst>
      <p:ext uri="{BB962C8B-B14F-4D97-AF65-F5344CB8AC3E}">
        <p14:creationId xmlns:p14="http://schemas.microsoft.com/office/powerpoint/2010/main" val="389724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27F6D-BFB4-46B5-BC33-6A88C9D5C3E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Lecture 5 : Classification (2)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wyang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@ntu.edu.tw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本投影片修改自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Introduction to Information Retrieval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一書之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投影片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Ch</a:t>
            </a:r>
            <a:r>
              <a:rPr lang="en-US" altLang="zh-TW" sz="1600" smtClean="0">
                <a:latin typeface="微軟正黑體" pitchFamily="34" charset="-120"/>
                <a:ea typeface="微軟正黑體" pitchFamily="34" charset="-120"/>
              </a:rPr>
              <a:t> 15</a:t>
            </a:r>
            <a:endParaRPr lang="en-US" altLang="zh-TW" sz="160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Formalize an SVM with algebra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2400" dirty="0" err="1" smtClean="0"/>
              <a:t>Hyperplane</a:t>
            </a:r>
            <a:r>
              <a:rPr lang="en-US" altLang="zh-TW" sz="2400" dirty="0" smtClean="0"/>
              <a:t> : an n-dimensional generalization of a plane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/>
              <a:t>Decision </a:t>
            </a:r>
            <a:r>
              <a:rPr lang="en-US" altLang="zh-TW" sz="2400" dirty="0" err="1" smtClean="0"/>
              <a:t>hyperplane</a:t>
            </a:r>
            <a:r>
              <a:rPr lang="en-US" altLang="zh-TW" sz="2400" dirty="0" smtClean="0"/>
              <a:t> :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given a normal vector w (weight vector) which is perpendicular to the </a:t>
            </a:r>
            <a:r>
              <a:rPr lang="en-US" altLang="zh-TW" dirty="0" err="1" smtClean="0"/>
              <a:t>hyperplane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all points x on the </a:t>
            </a:r>
            <a:r>
              <a:rPr lang="en-US" altLang="zh-TW" dirty="0" err="1" smtClean="0"/>
              <a:t>hyperplane</a:t>
            </a:r>
            <a:r>
              <a:rPr lang="en-US" altLang="zh-TW" dirty="0" smtClean="0"/>
              <a:t> satisfy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any point in two training set will individually satisfy </a:t>
            </a:r>
          </a:p>
          <a:p>
            <a:pPr lvl="1">
              <a:lnSpc>
                <a:spcPct val="150000"/>
              </a:lnSpc>
            </a:pPr>
            <a:endParaRPr lang="en-US" altLang="zh-TW" dirty="0" smtClean="0"/>
          </a:p>
          <a:p>
            <a:pPr lvl="1">
              <a:lnSpc>
                <a:spcPct val="150000"/>
              </a:lnSpc>
            </a:pPr>
            <a:endParaRPr lang="en-US" altLang="zh-TW" dirty="0" smtClean="0"/>
          </a:p>
          <a:p>
            <a:pPr lvl="1">
              <a:lnSpc>
                <a:spcPct val="150000"/>
              </a:lnSpc>
            </a:pPr>
            <a:endParaRPr lang="en-US" altLang="zh-TW" dirty="0" smtClean="0"/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5940152" y="4149080"/>
            <a:ext cx="1606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w</a:t>
            </a:r>
            <a:r>
              <a:rPr lang="en-US" altLang="zh-TW" baseline="30000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T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 x + b = 0</a:t>
            </a: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3635896" y="5415607"/>
            <a:ext cx="17604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w</a:t>
            </a:r>
            <a:r>
              <a:rPr lang="en-US" altLang="zh-TW" baseline="30000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T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 x + b = 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+1</a:t>
            </a:r>
            <a:endParaRPr lang="en-US" altLang="zh-TW" dirty="0">
              <a:solidFill>
                <a:schemeClr val="tx1"/>
              </a:solidFill>
              <a:latin typeface="+mn-lt"/>
              <a:ea typeface="新細明體" charset="-120"/>
              <a:cs typeface="Arial" charset="0"/>
            </a:endParaRP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3635896" y="5919663"/>
            <a:ext cx="1701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w</a:t>
            </a:r>
            <a:r>
              <a:rPr lang="en-US" altLang="zh-TW" baseline="30000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T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 x + b = 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-1</a:t>
            </a:r>
            <a:endParaRPr lang="en-US" altLang="zh-TW" dirty="0">
              <a:solidFill>
                <a:schemeClr val="tx1"/>
              </a:solidFill>
              <a:latin typeface="+mn-lt"/>
              <a:ea typeface="新細明體" charset="-120"/>
              <a:cs typeface="Arial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3B765185-C4A7-44EB-B70C-56487471E26C}" type="slidenum">
              <a:rPr lang="zh-TW" altLang="en-US" smtClean="0">
                <a:solidFill>
                  <a:schemeClr val="tx1"/>
                </a:solidFill>
                <a:ea typeface="新細明體" charset="-120"/>
              </a:rPr>
              <a:pPr/>
              <a:t>11</a:t>
            </a:fld>
            <a:endParaRPr lang="en-US" altLang="zh-TW" smtClean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Geometric Margin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28800"/>
            <a:ext cx="8648700" cy="46863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Distance from example to the separator is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Examples closest to the </a:t>
            </a:r>
            <a:r>
              <a:rPr lang="en-US" altLang="zh-TW" sz="2000" dirty="0" err="1" smtClean="0">
                <a:solidFill>
                  <a:schemeClr val="tx1"/>
                </a:solidFill>
                <a:ea typeface="新細明體" charset="-120"/>
              </a:rPr>
              <a:t>hyperplane</a:t>
            </a: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 are </a:t>
            </a:r>
            <a:r>
              <a:rPr lang="en-US" altLang="zh-TW" sz="2000" b="1" i="1" dirty="0" smtClean="0">
                <a:solidFill>
                  <a:schemeClr val="tx1"/>
                </a:solidFill>
                <a:ea typeface="新細明體" charset="-120"/>
              </a:rPr>
              <a:t>support vectors</a:t>
            </a: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.</a:t>
            </a:r>
            <a:endParaRPr lang="zh-TW" altLang="en-US" sz="2000" dirty="0" smtClean="0">
              <a:solidFill>
                <a:schemeClr val="tx1"/>
              </a:solidFill>
              <a:ea typeface="新細明體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sz="2000" b="1" i="1" dirty="0" smtClean="0">
                <a:solidFill>
                  <a:schemeClr val="tx1"/>
                </a:solidFill>
                <a:ea typeface="新細明體" charset="-120"/>
              </a:rPr>
              <a:t>Margin</a:t>
            </a: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 </a:t>
            </a:r>
            <a:r>
              <a:rPr lang="el-GR" altLang="zh-TW" sz="2000" i="1" dirty="0" smtClean="0">
                <a:solidFill>
                  <a:schemeClr val="tx1"/>
                </a:solidFill>
                <a:cs typeface="Times New Roman" pitchFamily="18" charset="0"/>
              </a:rPr>
              <a:t>ρ</a:t>
            </a: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of the separator is the width of separation between support vectors of classes.</a:t>
            </a:r>
          </a:p>
        </p:txBody>
      </p:sp>
      <p:sp>
        <p:nvSpPr>
          <p:cNvPr id="7174" name="Line 4"/>
          <p:cNvSpPr>
            <a:spLocks noChangeShapeType="1"/>
          </p:cNvSpPr>
          <p:nvPr/>
        </p:nvSpPr>
        <p:spPr bwMode="auto">
          <a:xfrm flipV="1">
            <a:off x="2667000" y="36639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 flipV="1">
            <a:off x="2528888" y="66532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176" name="AutoShape 6"/>
          <p:cNvSpPr>
            <a:spLocks noChangeArrowheads="1"/>
          </p:cNvSpPr>
          <p:nvPr/>
        </p:nvSpPr>
        <p:spPr bwMode="auto">
          <a:xfrm>
            <a:off x="3703638" y="4483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77" name="AutoShape 7"/>
          <p:cNvSpPr>
            <a:spLocks noChangeArrowheads="1"/>
          </p:cNvSpPr>
          <p:nvPr/>
        </p:nvSpPr>
        <p:spPr bwMode="auto">
          <a:xfrm>
            <a:off x="3128963" y="4840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78" name="AutoShape 8"/>
          <p:cNvSpPr>
            <a:spLocks noChangeArrowheads="1"/>
          </p:cNvSpPr>
          <p:nvPr/>
        </p:nvSpPr>
        <p:spPr bwMode="auto">
          <a:xfrm>
            <a:off x="3281363" y="5386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79" name="AutoShape 9"/>
          <p:cNvSpPr>
            <a:spLocks noChangeArrowheads="1"/>
          </p:cNvSpPr>
          <p:nvPr/>
        </p:nvSpPr>
        <p:spPr bwMode="auto">
          <a:xfrm>
            <a:off x="2900363" y="5843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80" name="AutoShape 10"/>
          <p:cNvSpPr>
            <a:spLocks noChangeArrowheads="1"/>
          </p:cNvSpPr>
          <p:nvPr/>
        </p:nvSpPr>
        <p:spPr bwMode="auto">
          <a:xfrm>
            <a:off x="3433763" y="4243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81" name="AutoShape 11"/>
          <p:cNvSpPr>
            <a:spLocks noChangeArrowheads="1"/>
          </p:cNvSpPr>
          <p:nvPr/>
        </p:nvSpPr>
        <p:spPr bwMode="auto">
          <a:xfrm>
            <a:off x="2900363" y="5157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82" name="AutoShape 12"/>
          <p:cNvSpPr>
            <a:spLocks noChangeArrowheads="1"/>
          </p:cNvSpPr>
          <p:nvPr/>
        </p:nvSpPr>
        <p:spPr bwMode="auto">
          <a:xfrm>
            <a:off x="3052763" y="5310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83" name="AutoShape 13"/>
          <p:cNvSpPr>
            <a:spLocks noChangeArrowheads="1"/>
          </p:cNvSpPr>
          <p:nvPr/>
        </p:nvSpPr>
        <p:spPr bwMode="auto">
          <a:xfrm>
            <a:off x="3814763" y="4929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84" name="AutoShape 14"/>
          <p:cNvSpPr>
            <a:spLocks noChangeArrowheads="1"/>
          </p:cNvSpPr>
          <p:nvPr/>
        </p:nvSpPr>
        <p:spPr bwMode="auto">
          <a:xfrm>
            <a:off x="4716463" y="4916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85" name="AutoShape 15"/>
          <p:cNvSpPr>
            <a:spLocks noChangeArrowheads="1"/>
          </p:cNvSpPr>
          <p:nvPr/>
        </p:nvSpPr>
        <p:spPr bwMode="auto">
          <a:xfrm>
            <a:off x="4348163" y="5843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86" name="AutoShape 16"/>
          <p:cNvSpPr>
            <a:spLocks noChangeArrowheads="1"/>
          </p:cNvSpPr>
          <p:nvPr/>
        </p:nvSpPr>
        <p:spPr bwMode="auto">
          <a:xfrm>
            <a:off x="5338763" y="5843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87" name="AutoShape 17"/>
          <p:cNvSpPr>
            <a:spLocks noChangeArrowheads="1"/>
          </p:cNvSpPr>
          <p:nvPr/>
        </p:nvSpPr>
        <p:spPr bwMode="auto">
          <a:xfrm>
            <a:off x="4030663" y="6364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88" name="AutoShape 18"/>
          <p:cNvSpPr>
            <a:spLocks noChangeArrowheads="1"/>
          </p:cNvSpPr>
          <p:nvPr/>
        </p:nvSpPr>
        <p:spPr bwMode="auto">
          <a:xfrm>
            <a:off x="4652963" y="5233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89" name="AutoShape 19"/>
          <p:cNvSpPr>
            <a:spLocks noChangeArrowheads="1"/>
          </p:cNvSpPr>
          <p:nvPr/>
        </p:nvSpPr>
        <p:spPr bwMode="auto">
          <a:xfrm>
            <a:off x="4084638" y="57277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90" name="AutoShape 20"/>
          <p:cNvSpPr>
            <a:spLocks noChangeArrowheads="1"/>
          </p:cNvSpPr>
          <p:nvPr/>
        </p:nvSpPr>
        <p:spPr bwMode="auto">
          <a:xfrm>
            <a:off x="4729163" y="6072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91" name="AutoShape 21"/>
          <p:cNvSpPr>
            <a:spLocks noChangeArrowheads="1"/>
          </p:cNvSpPr>
          <p:nvPr/>
        </p:nvSpPr>
        <p:spPr bwMode="auto">
          <a:xfrm>
            <a:off x="5414963" y="5157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92" name="AutoShape 22"/>
          <p:cNvSpPr>
            <a:spLocks noChangeArrowheads="1"/>
          </p:cNvSpPr>
          <p:nvPr/>
        </p:nvSpPr>
        <p:spPr bwMode="auto">
          <a:xfrm>
            <a:off x="3900488" y="3644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93" name="AutoShape 23"/>
          <p:cNvSpPr>
            <a:spLocks noChangeArrowheads="1"/>
          </p:cNvSpPr>
          <p:nvPr/>
        </p:nvSpPr>
        <p:spPr bwMode="auto">
          <a:xfrm>
            <a:off x="4510088" y="3721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94" name="AutoShape 24"/>
          <p:cNvSpPr>
            <a:spLocks noChangeArrowheads="1"/>
          </p:cNvSpPr>
          <p:nvPr/>
        </p:nvSpPr>
        <p:spPr bwMode="auto">
          <a:xfrm>
            <a:off x="5576888" y="44831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195" name="Line 25"/>
          <p:cNvSpPr>
            <a:spLocks noChangeShapeType="1"/>
          </p:cNvSpPr>
          <p:nvPr/>
        </p:nvSpPr>
        <p:spPr bwMode="auto">
          <a:xfrm flipV="1">
            <a:off x="3128963" y="364490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196" name="Line 26"/>
          <p:cNvSpPr>
            <a:spLocks noChangeShapeType="1"/>
          </p:cNvSpPr>
          <p:nvPr/>
        </p:nvSpPr>
        <p:spPr bwMode="auto">
          <a:xfrm>
            <a:off x="3981450" y="3727450"/>
            <a:ext cx="76200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197" name="Line 27"/>
          <p:cNvSpPr>
            <a:spLocks noChangeShapeType="1"/>
          </p:cNvSpPr>
          <p:nvPr/>
        </p:nvSpPr>
        <p:spPr bwMode="auto">
          <a:xfrm flipH="1" flipV="1">
            <a:off x="4464050" y="474980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7170" name="Object 28"/>
          <p:cNvGraphicFramePr>
            <a:graphicFrameLocks noChangeAspect="1"/>
          </p:cNvGraphicFramePr>
          <p:nvPr/>
        </p:nvGraphicFramePr>
        <p:xfrm>
          <a:off x="5292080" y="1556792"/>
          <a:ext cx="13589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179" name="Equation" r:id="rId4" imgW="876240" imgH="469800" progId="Equation.3">
                  <p:embed/>
                </p:oleObj>
              </mc:Choice>
              <mc:Fallback>
                <p:oleObj name="Equation" r:id="rId4" imgW="876240" imgH="4698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556792"/>
                        <a:ext cx="13589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8" name="Text Box 29"/>
          <p:cNvSpPr txBox="1">
            <a:spLocks noChangeArrowheads="1"/>
          </p:cNvSpPr>
          <p:nvPr/>
        </p:nvSpPr>
        <p:spPr bwMode="auto">
          <a:xfrm>
            <a:off x="4086225" y="3863975"/>
            <a:ext cx="495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r</a:t>
            </a:r>
          </a:p>
        </p:txBody>
      </p:sp>
      <p:sp>
        <p:nvSpPr>
          <p:cNvPr id="1071134" name="Oval 30"/>
          <p:cNvSpPr>
            <a:spLocks noChangeArrowheads="1"/>
          </p:cNvSpPr>
          <p:nvPr/>
        </p:nvSpPr>
        <p:spPr bwMode="auto">
          <a:xfrm>
            <a:off x="3740150" y="486410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071135" name="Oval 31"/>
          <p:cNvSpPr>
            <a:spLocks noChangeArrowheads="1"/>
          </p:cNvSpPr>
          <p:nvPr/>
        </p:nvSpPr>
        <p:spPr bwMode="auto">
          <a:xfrm>
            <a:off x="4013200" y="565943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071136" name="Oval 32"/>
          <p:cNvSpPr>
            <a:spLocks noChangeArrowheads="1"/>
          </p:cNvSpPr>
          <p:nvPr/>
        </p:nvSpPr>
        <p:spPr bwMode="auto">
          <a:xfrm>
            <a:off x="4646613" y="484663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202" name="Line 33"/>
          <p:cNvSpPr>
            <a:spLocks noChangeShapeType="1"/>
          </p:cNvSpPr>
          <p:nvPr/>
        </p:nvSpPr>
        <p:spPr bwMode="auto">
          <a:xfrm flipH="1" flipV="1">
            <a:off x="3840163" y="556418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203" name="Line 34"/>
          <p:cNvSpPr>
            <a:spLocks noChangeShapeType="1"/>
          </p:cNvSpPr>
          <p:nvPr/>
        </p:nvSpPr>
        <p:spPr bwMode="auto">
          <a:xfrm flipH="1" flipV="1">
            <a:off x="3892550" y="500221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71139" name="Line 35"/>
          <p:cNvSpPr>
            <a:spLocks noChangeShapeType="1"/>
          </p:cNvSpPr>
          <p:nvPr/>
        </p:nvSpPr>
        <p:spPr bwMode="auto">
          <a:xfrm flipV="1">
            <a:off x="3567113" y="382587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71140" name="Line 36"/>
          <p:cNvSpPr>
            <a:spLocks noChangeShapeType="1"/>
          </p:cNvSpPr>
          <p:nvPr/>
        </p:nvSpPr>
        <p:spPr bwMode="auto">
          <a:xfrm flipV="1">
            <a:off x="2919413" y="346392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933950" y="3206750"/>
            <a:ext cx="1219200" cy="742950"/>
            <a:chOff x="3108" y="1776"/>
            <a:chExt cx="768" cy="468"/>
          </a:xfrm>
        </p:grpSpPr>
        <p:sp>
          <p:nvSpPr>
            <p:cNvPr id="7209" name="Line 38"/>
            <p:cNvSpPr>
              <a:spLocks noChangeShapeType="1"/>
            </p:cNvSpPr>
            <p:nvPr/>
          </p:nvSpPr>
          <p:spPr bwMode="auto">
            <a:xfrm>
              <a:off x="3108" y="1980"/>
              <a:ext cx="348" cy="264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7210" name="Text Box 39"/>
            <p:cNvSpPr txBox="1">
              <a:spLocks noChangeArrowheads="1"/>
            </p:cNvSpPr>
            <p:nvPr/>
          </p:nvSpPr>
          <p:spPr bwMode="auto">
            <a:xfrm>
              <a:off x="3156" y="1776"/>
              <a:ext cx="72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zh-TW" i="1">
                  <a:solidFill>
                    <a:schemeClr val="tx1"/>
                  </a:solidFill>
                  <a:latin typeface="Times New Roman" pitchFamily="18" charset="0"/>
                </a:rPr>
                <a:t>ρ</a:t>
              </a:r>
              <a:endParaRPr lang="en-US" altLang="zh-TW" i="1">
                <a:solidFill>
                  <a:schemeClr val="tx1"/>
                </a:solidFill>
                <a:latin typeface="Times New Roman" pitchFamily="18" charset="0"/>
                <a:ea typeface="新細明體" charset="-120"/>
              </a:endParaRPr>
            </a:p>
          </p:txBody>
        </p:sp>
      </p:grpSp>
      <p:sp>
        <p:nvSpPr>
          <p:cNvPr id="7207" name="Text Box 40"/>
          <p:cNvSpPr txBox="1">
            <a:spLocks noChangeArrowheads="1"/>
          </p:cNvSpPr>
          <p:nvPr/>
        </p:nvSpPr>
        <p:spPr bwMode="auto">
          <a:xfrm>
            <a:off x="3733800" y="3276600"/>
            <a:ext cx="351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1">
                <a:solidFill>
                  <a:schemeClr val="tx1"/>
                </a:solidFill>
                <a:ea typeface="新細明體" charset="-120"/>
              </a:rPr>
              <a:t>x</a:t>
            </a:r>
          </a:p>
        </p:txBody>
      </p:sp>
      <p:sp>
        <p:nvSpPr>
          <p:cNvPr id="7208" name="Text Box 41"/>
          <p:cNvSpPr txBox="1">
            <a:spLocks noChangeArrowheads="1"/>
          </p:cNvSpPr>
          <p:nvPr/>
        </p:nvSpPr>
        <p:spPr bwMode="auto">
          <a:xfrm>
            <a:off x="4784725" y="4154488"/>
            <a:ext cx="418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1" dirty="0" smtClean="0">
                <a:solidFill>
                  <a:schemeClr val="tx1"/>
                </a:solidFill>
                <a:ea typeface="新細明體" charset="-120"/>
              </a:rPr>
              <a:t>x</a:t>
            </a:r>
            <a:r>
              <a:rPr lang="en-US" altLang="zh-TW" i="1" dirty="0" smtClean="0">
                <a:solidFill>
                  <a:schemeClr val="tx1"/>
                </a:solidFill>
                <a:ea typeface="新細明體" charset="-120"/>
                <a:cs typeface="Arial" charset="0"/>
              </a:rPr>
              <a:t>'</a:t>
            </a:r>
            <a:endParaRPr lang="en-US" altLang="zh-TW" dirty="0">
              <a:solidFill>
                <a:schemeClr val="tx1"/>
              </a:solidFill>
              <a:ea typeface="新細明體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34" grpId="0" animBg="1"/>
      <p:bldP spid="1071135" grpId="0" animBg="1"/>
      <p:bldP spid="1071136" grpId="0" animBg="1"/>
      <p:bldP spid="1071139" grpId="0" animBg="1"/>
      <p:bldP spid="10711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BFBEC14E-3A70-4F1E-BD89-8F0038F23E8F}" type="slidenum">
              <a:rPr lang="zh-TW" altLang="en-US" smtClean="0">
                <a:solidFill>
                  <a:schemeClr val="tx1"/>
                </a:solidFill>
                <a:ea typeface="新細明體" charset="-120"/>
              </a:rPr>
              <a:pPr/>
              <a:t>12</a:t>
            </a:fld>
            <a:endParaRPr lang="en-US" altLang="zh-TW" smtClean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7053262" cy="4343400"/>
          </a:xfrm>
          <a:noFill/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endParaRPr lang="zh-TW" altLang="en-US" sz="2400" dirty="0" smtClean="0">
              <a:solidFill>
                <a:schemeClr val="tx1"/>
              </a:solidFill>
              <a:ea typeface="新細明體" charset="-120"/>
            </a:endParaRPr>
          </a:p>
          <a:p>
            <a:pPr marL="469900" indent="-469900"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2400" dirty="0" smtClean="0">
              <a:solidFill>
                <a:schemeClr val="tx1"/>
              </a:solidFill>
              <a:ea typeface="新細明體" charset="-120"/>
            </a:endParaRP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zh-TW" sz="2400" b="1" dirty="0" err="1" smtClean="0">
                <a:solidFill>
                  <a:schemeClr val="tx1"/>
                </a:solidFill>
                <a:ea typeface="新細明體" charset="-120"/>
              </a:rPr>
              <a:t>Hyperplane</a:t>
            </a: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 </a:t>
            </a:r>
          </a:p>
          <a:p>
            <a:pPr marL="469900" indent="-469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       </a:t>
            </a:r>
            <a:r>
              <a:rPr lang="en-US" altLang="zh-TW" sz="2400" dirty="0" err="1" smtClean="0">
                <a:solidFill>
                  <a:schemeClr val="tx1"/>
                </a:solidFill>
                <a:ea typeface="新細明體" charset="-120"/>
              </a:rPr>
              <a:t>w</a:t>
            </a:r>
            <a:r>
              <a:rPr lang="en-US" altLang="zh-TW" sz="2400" baseline="30000" dirty="0" err="1" smtClean="0">
                <a:solidFill>
                  <a:schemeClr val="tx1"/>
                </a:solidFill>
                <a:ea typeface="新細明體" charset="-120"/>
              </a:rPr>
              <a:t>T</a:t>
            </a: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 x + b = 0</a:t>
            </a:r>
          </a:p>
          <a:p>
            <a:pPr marL="469900" indent="-469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400" dirty="0" smtClean="0">
              <a:solidFill>
                <a:schemeClr val="tx1"/>
              </a:solidFill>
              <a:ea typeface="新細明體" charset="-120"/>
            </a:endParaRP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This implies:</a:t>
            </a:r>
          </a:p>
          <a:p>
            <a:pPr marL="469900" indent="-469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       </a:t>
            </a:r>
            <a:r>
              <a:rPr lang="en-US" altLang="zh-TW" sz="2400" dirty="0" err="1" smtClean="0">
                <a:solidFill>
                  <a:schemeClr val="tx1"/>
                </a:solidFill>
                <a:ea typeface="新細明體" charset="-120"/>
              </a:rPr>
              <a:t>w</a:t>
            </a:r>
            <a:r>
              <a:rPr lang="en-US" altLang="zh-TW" sz="2400" baseline="30000" dirty="0" err="1" smtClean="0">
                <a:solidFill>
                  <a:schemeClr val="tx1"/>
                </a:solidFill>
                <a:ea typeface="新細明體" charset="-120"/>
              </a:rPr>
              <a:t>T</a:t>
            </a: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(</a:t>
            </a:r>
            <a:r>
              <a:rPr lang="en-US" altLang="zh-TW" sz="2400" dirty="0" err="1" smtClean="0">
                <a:solidFill>
                  <a:schemeClr val="tx1"/>
                </a:solidFill>
                <a:ea typeface="新細明體" charset="-120"/>
              </a:rPr>
              <a:t>x</a:t>
            </a:r>
            <a:r>
              <a:rPr lang="en-US" altLang="zh-TW" sz="2400" baseline="-25000" dirty="0" err="1" smtClean="0">
                <a:solidFill>
                  <a:schemeClr val="tx1"/>
                </a:solidFill>
                <a:ea typeface="新細明體" charset="-120"/>
              </a:rPr>
              <a:t>a</a:t>
            </a:r>
            <a:r>
              <a:rPr lang="en-US" altLang="zh-TW" sz="2400" dirty="0" err="1" smtClean="0">
                <a:solidFill>
                  <a:schemeClr val="tx1"/>
                </a:solidFill>
                <a:ea typeface="新細明體" charset="-120"/>
              </a:rPr>
              <a:t>–x</a:t>
            </a:r>
            <a:r>
              <a:rPr lang="en-US" altLang="zh-TW" sz="2400" baseline="-25000" dirty="0" err="1" smtClean="0">
                <a:solidFill>
                  <a:schemeClr val="tx1"/>
                </a:solidFill>
                <a:ea typeface="新細明體" charset="-120"/>
              </a:rPr>
              <a:t>b</a:t>
            </a: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) = 2</a:t>
            </a:r>
          </a:p>
          <a:p>
            <a:pPr marL="469900" indent="-469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 	</a:t>
            </a:r>
            <a:r>
              <a:rPr lang="el-GR" altLang="zh-TW" sz="2400" b="1" i="1" dirty="0" smtClean="0">
                <a:solidFill>
                  <a:schemeClr val="tx1"/>
                </a:solidFill>
                <a:cs typeface="Times New Roman" pitchFamily="18" charset="0"/>
              </a:rPr>
              <a:t>ρ</a:t>
            </a: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 = ||</a:t>
            </a:r>
            <a:r>
              <a:rPr lang="en-US" altLang="zh-TW" sz="2400" dirty="0" err="1" smtClean="0">
                <a:solidFill>
                  <a:schemeClr val="tx1"/>
                </a:solidFill>
                <a:ea typeface="新細明體" charset="-120"/>
              </a:rPr>
              <a:t>x</a:t>
            </a:r>
            <a:r>
              <a:rPr lang="en-US" altLang="zh-TW" sz="2400" baseline="-25000" dirty="0" err="1" smtClean="0">
                <a:solidFill>
                  <a:schemeClr val="tx1"/>
                </a:solidFill>
                <a:ea typeface="新細明體" charset="-120"/>
              </a:rPr>
              <a:t>a</a:t>
            </a:r>
            <a:r>
              <a:rPr lang="en-US" altLang="zh-TW" sz="2400" dirty="0" err="1" smtClean="0">
                <a:solidFill>
                  <a:schemeClr val="tx1"/>
                </a:solidFill>
                <a:ea typeface="新細明體" charset="-120"/>
              </a:rPr>
              <a:t>–x</a:t>
            </a:r>
            <a:r>
              <a:rPr lang="en-US" altLang="zh-TW" sz="2400" baseline="-25000" dirty="0" err="1" smtClean="0">
                <a:solidFill>
                  <a:schemeClr val="tx1"/>
                </a:solidFill>
                <a:ea typeface="新細明體" charset="-120"/>
              </a:rPr>
              <a:t>b</a:t>
            </a: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|| = </a:t>
            </a:r>
            <a:r>
              <a:rPr lang="en-US" altLang="zh-TW" sz="2400" b="1" dirty="0" smtClean="0">
                <a:solidFill>
                  <a:schemeClr val="tx1"/>
                </a:solidFill>
                <a:ea typeface="新細明體" charset="-120"/>
              </a:rPr>
              <a:t>2/||w||</a:t>
            </a:r>
            <a:endParaRPr lang="en-US" altLang="zh-TW" sz="2400" b="1" baseline="-25000" dirty="0" smtClean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1445" name="Oval 4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46" name="Oval 5"/>
          <p:cNvSpPr>
            <a:spLocks noChangeArrowheads="1"/>
          </p:cNvSpPr>
          <p:nvPr/>
        </p:nvSpPr>
        <p:spPr bwMode="auto">
          <a:xfrm>
            <a:off x="5029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47" name="Oval 6"/>
          <p:cNvSpPr>
            <a:spLocks noChangeArrowheads="1"/>
          </p:cNvSpPr>
          <p:nvPr/>
        </p:nvSpPr>
        <p:spPr bwMode="auto">
          <a:xfrm>
            <a:off x="54102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48" name="Oval 7"/>
          <p:cNvSpPr>
            <a:spLocks noChangeArrowheads="1"/>
          </p:cNvSpPr>
          <p:nvPr/>
        </p:nvSpPr>
        <p:spPr bwMode="auto">
          <a:xfrm>
            <a:off x="50292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49" name="Oval 8"/>
          <p:cNvSpPr>
            <a:spLocks noChangeArrowheads="1"/>
          </p:cNvSpPr>
          <p:nvPr/>
        </p:nvSpPr>
        <p:spPr bwMode="auto">
          <a:xfrm>
            <a:off x="5334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50" name="Oval 9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51" name="Oval 10"/>
          <p:cNvSpPr>
            <a:spLocks noChangeArrowheads="1"/>
          </p:cNvSpPr>
          <p:nvPr/>
        </p:nvSpPr>
        <p:spPr bwMode="auto">
          <a:xfrm>
            <a:off x="5943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52" name="Oval 11"/>
          <p:cNvSpPr>
            <a:spLocks noChangeArrowheads="1"/>
          </p:cNvSpPr>
          <p:nvPr/>
        </p:nvSpPr>
        <p:spPr bwMode="auto">
          <a:xfrm>
            <a:off x="6705600" y="2362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53" name="Oval 12"/>
          <p:cNvSpPr>
            <a:spLocks noChangeArrowheads="1"/>
          </p:cNvSpPr>
          <p:nvPr/>
        </p:nvSpPr>
        <p:spPr bwMode="auto">
          <a:xfrm>
            <a:off x="73152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54" name="Oval 13"/>
          <p:cNvSpPr>
            <a:spLocks noChangeArrowheads="1"/>
          </p:cNvSpPr>
          <p:nvPr/>
        </p:nvSpPr>
        <p:spPr bwMode="auto">
          <a:xfrm>
            <a:off x="76200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55" name="Oval 14"/>
          <p:cNvSpPr>
            <a:spLocks noChangeArrowheads="1"/>
          </p:cNvSpPr>
          <p:nvPr/>
        </p:nvSpPr>
        <p:spPr bwMode="auto">
          <a:xfrm>
            <a:off x="65532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56" name="Oval 15"/>
          <p:cNvSpPr>
            <a:spLocks noChangeArrowheads="1"/>
          </p:cNvSpPr>
          <p:nvPr/>
        </p:nvSpPr>
        <p:spPr bwMode="auto">
          <a:xfrm>
            <a:off x="79248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57" name="Oval 16"/>
          <p:cNvSpPr>
            <a:spLocks noChangeArrowheads="1"/>
          </p:cNvSpPr>
          <p:nvPr/>
        </p:nvSpPr>
        <p:spPr bwMode="auto">
          <a:xfrm>
            <a:off x="8153400" y="3429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58" name="Oval 17"/>
          <p:cNvSpPr>
            <a:spLocks noChangeArrowheads="1"/>
          </p:cNvSpPr>
          <p:nvPr/>
        </p:nvSpPr>
        <p:spPr bwMode="auto">
          <a:xfrm>
            <a:off x="7696200" y="3657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59" name="Oval 18"/>
          <p:cNvSpPr>
            <a:spLocks noChangeArrowheads="1"/>
          </p:cNvSpPr>
          <p:nvPr/>
        </p:nvSpPr>
        <p:spPr bwMode="auto">
          <a:xfrm>
            <a:off x="8305800" y="3429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60" name="Oval 19"/>
          <p:cNvSpPr>
            <a:spLocks noChangeArrowheads="1"/>
          </p:cNvSpPr>
          <p:nvPr/>
        </p:nvSpPr>
        <p:spPr bwMode="auto">
          <a:xfrm>
            <a:off x="83820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61" name="Oval 20"/>
          <p:cNvSpPr>
            <a:spLocks noChangeArrowheads="1"/>
          </p:cNvSpPr>
          <p:nvPr/>
        </p:nvSpPr>
        <p:spPr bwMode="auto">
          <a:xfrm>
            <a:off x="7620000" y="4191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62" name="Oval 21"/>
          <p:cNvSpPr>
            <a:spLocks noChangeArrowheads="1"/>
          </p:cNvSpPr>
          <p:nvPr/>
        </p:nvSpPr>
        <p:spPr bwMode="auto">
          <a:xfrm>
            <a:off x="5334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63" name="Oval 22"/>
          <p:cNvSpPr>
            <a:spLocks noChangeArrowheads="1"/>
          </p:cNvSpPr>
          <p:nvPr/>
        </p:nvSpPr>
        <p:spPr bwMode="auto">
          <a:xfrm>
            <a:off x="50292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64" name="Oval 23"/>
          <p:cNvSpPr>
            <a:spLocks noChangeArrowheads="1"/>
          </p:cNvSpPr>
          <p:nvPr/>
        </p:nvSpPr>
        <p:spPr bwMode="auto">
          <a:xfrm>
            <a:off x="5943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65" name="Oval 24"/>
          <p:cNvSpPr>
            <a:spLocks noChangeArrowheads="1"/>
          </p:cNvSpPr>
          <p:nvPr/>
        </p:nvSpPr>
        <p:spPr bwMode="auto">
          <a:xfrm>
            <a:off x="66294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66" name="Oval 25"/>
          <p:cNvSpPr>
            <a:spLocks noChangeArrowheads="1"/>
          </p:cNvSpPr>
          <p:nvPr/>
        </p:nvSpPr>
        <p:spPr bwMode="auto">
          <a:xfrm>
            <a:off x="57150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67" name="Oval 26"/>
          <p:cNvSpPr>
            <a:spLocks noChangeArrowheads="1"/>
          </p:cNvSpPr>
          <p:nvPr/>
        </p:nvSpPr>
        <p:spPr bwMode="auto">
          <a:xfrm>
            <a:off x="5638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68" name="Oval 27"/>
          <p:cNvSpPr>
            <a:spLocks noChangeArrowheads="1"/>
          </p:cNvSpPr>
          <p:nvPr/>
        </p:nvSpPr>
        <p:spPr bwMode="auto">
          <a:xfrm>
            <a:off x="73152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69" name="Oval 28"/>
          <p:cNvSpPr>
            <a:spLocks noChangeArrowheads="1"/>
          </p:cNvSpPr>
          <p:nvPr/>
        </p:nvSpPr>
        <p:spPr bwMode="auto">
          <a:xfrm>
            <a:off x="7772400" y="3048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70" name="Oval 29"/>
          <p:cNvSpPr>
            <a:spLocks noChangeArrowheads="1"/>
          </p:cNvSpPr>
          <p:nvPr/>
        </p:nvSpPr>
        <p:spPr bwMode="auto">
          <a:xfrm>
            <a:off x="7543800" y="3429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71" name="Oval 30"/>
          <p:cNvSpPr>
            <a:spLocks noChangeArrowheads="1"/>
          </p:cNvSpPr>
          <p:nvPr/>
        </p:nvSpPr>
        <p:spPr bwMode="auto">
          <a:xfrm>
            <a:off x="8077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1472" name="Oval 31"/>
          <p:cNvSpPr>
            <a:spLocks noChangeArrowheads="1"/>
          </p:cNvSpPr>
          <p:nvPr/>
        </p:nvSpPr>
        <p:spPr bwMode="auto">
          <a:xfrm>
            <a:off x="82296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1074208" name="Line 32"/>
          <p:cNvSpPr>
            <a:spLocks noChangeShapeType="1"/>
          </p:cNvSpPr>
          <p:nvPr/>
        </p:nvSpPr>
        <p:spPr bwMode="auto">
          <a:xfrm rot="921216">
            <a:off x="5200650" y="2413000"/>
            <a:ext cx="2820988" cy="2020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74209" name="Line 33"/>
          <p:cNvSpPr>
            <a:spLocks noChangeShapeType="1"/>
          </p:cNvSpPr>
          <p:nvPr/>
        </p:nvSpPr>
        <p:spPr bwMode="auto">
          <a:xfrm rot="921216">
            <a:off x="4953000" y="2590800"/>
            <a:ext cx="2725738" cy="19923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74210" name="Line 34"/>
          <p:cNvSpPr>
            <a:spLocks noChangeShapeType="1"/>
          </p:cNvSpPr>
          <p:nvPr/>
        </p:nvSpPr>
        <p:spPr bwMode="auto">
          <a:xfrm rot="921216">
            <a:off x="5562600" y="2286000"/>
            <a:ext cx="2725738" cy="19923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74211" name="Text Box 35"/>
          <p:cNvSpPr txBox="1">
            <a:spLocks noChangeArrowheads="1"/>
          </p:cNvSpPr>
          <p:nvPr/>
        </p:nvSpPr>
        <p:spPr bwMode="auto">
          <a:xfrm>
            <a:off x="7335516" y="4911551"/>
            <a:ext cx="16289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w</a:t>
            </a:r>
            <a:r>
              <a:rPr lang="en-US" altLang="zh-TW" b="1" baseline="30000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T</a:t>
            </a:r>
            <a:r>
              <a:rPr lang="en-US" altLang="zh-TW" b="1" dirty="0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 x + b = 0</a:t>
            </a:r>
          </a:p>
        </p:txBody>
      </p:sp>
      <p:sp>
        <p:nvSpPr>
          <p:cNvPr id="1074212" name="Line 36"/>
          <p:cNvSpPr>
            <a:spLocks noChangeShapeType="1"/>
          </p:cNvSpPr>
          <p:nvPr/>
        </p:nvSpPr>
        <p:spPr bwMode="auto">
          <a:xfrm flipH="1">
            <a:off x="6629400" y="21336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74213" name="Text Box 37"/>
          <p:cNvSpPr txBox="1">
            <a:spLocks noChangeArrowheads="1"/>
          </p:cNvSpPr>
          <p:nvPr/>
        </p:nvSpPr>
        <p:spPr bwMode="auto">
          <a:xfrm>
            <a:off x="6955727" y="1628800"/>
            <a:ext cx="16487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w</a:t>
            </a:r>
            <a:r>
              <a:rPr lang="en-US" altLang="zh-TW" b="1" baseline="30000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T</a:t>
            </a:r>
            <a:r>
              <a:rPr lang="en-US" altLang="zh-TW" b="1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x</a:t>
            </a:r>
            <a:r>
              <a:rPr lang="en-US" altLang="zh-TW" b="1" baseline="-25000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a</a:t>
            </a:r>
            <a:r>
              <a:rPr lang="en-US" altLang="zh-TW" b="1" dirty="0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 + b = 1</a:t>
            </a:r>
          </a:p>
        </p:txBody>
      </p:sp>
      <p:sp>
        <p:nvSpPr>
          <p:cNvPr id="1074214" name="Text Box 38"/>
          <p:cNvSpPr txBox="1">
            <a:spLocks noChangeArrowheads="1"/>
          </p:cNvSpPr>
          <p:nvPr/>
        </p:nvSpPr>
        <p:spPr bwMode="auto">
          <a:xfrm>
            <a:off x="3203848" y="2247255"/>
            <a:ext cx="175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w</a:t>
            </a:r>
            <a:r>
              <a:rPr lang="en-US" altLang="zh-TW" b="1" baseline="30000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T</a:t>
            </a:r>
            <a:r>
              <a:rPr lang="en-US" altLang="zh-TW" b="1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x</a:t>
            </a:r>
            <a:r>
              <a:rPr lang="en-US" altLang="zh-TW" b="1" baseline="-25000" dirty="0" err="1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b</a:t>
            </a:r>
            <a:r>
              <a:rPr lang="en-US" altLang="zh-TW" b="1" dirty="0">
                <a:solidFill>
                  <a:schemeClr val="tx1"/>
                </a:solidFill>
                <a:latin typeface="+mn-lt"/>
                <a:ea typeface="新細明體" charset="-120"/>
                <a:cs typeface="Arial" charset="0"/>
              </a:rPr>
              <a:t> + b = -1</a:t>
            </a:r>
          </a:p>
        </p:txBody>
      </p:sp>
      <p:sp>
        <p:nvSpPr>
          <p:cNvPr id="1074215" name="Line 39"/>
          <p:cNvSpPr>
            <a:spLocks noChangeShapeType="1"/>
          </p:cNvSpPr>
          <p:nvPr/>
        </p:nvSpPr>
        <p:spPr bwMode="auto">
          <a:xfrm>
            <a:off x="4648200" y="27432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74216" name="Line 40"/>
          <p:cNvSpPr>
            <a:spLocks noChangeShapeType="1"/>
          </p:cNvSpPr>
          <p:nvPr/>
        </p:nvSpPr>
        <p:spPr bwMode="auto">
          <a:xfrm flipV="1">
            <a:off x="5410200" y="2014538"/>
            <a:ext cx="457200" cy="423862"/>
          </a:xfrm>
          <a:prstGeom prst="line">
            <a:avLst/>
          </a:prstGeom>
          <a:noFill/>
          <a:ln w="60325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74217" name="Text Box 41"/>
          <p:cNvSpPr txBox="1">
            <a:spLocks noChangeArrowheads="1"/>
          </p:cNvSpPr>
          <p:nvPr/>
        </p:nvSpPr>
        <p:spPr bwMode="auto">
          <a:xfrm>
            <a:off x="5089525" y="1700808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zh-TW" b="1" i="1" dirty="0">
                <a:solidFill>
                  <a:schemeClr val="tx1"/>
                </a:solidFill>
                <a:latin typeface="+mn-lt"/>
              </a:rPr>
              <a:t>ρ</a:t>
            </a:r>
            <a:endParaRPr lang="en-US" altLang="zh-TW" b="1" i="1" dirty="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Linear Support Vector Machine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7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7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7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7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7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7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7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7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208" grpId="0" animBg="1"/>
      <p:bldP spid="1074209" grpId="0" animBg="1"/>
      <p:bldP spid="1074210" grpId="0" animBg="1"/>
      <p:bldP spid="1074211" grpId="0"/>
      <p:bldP spid="1074212" grpId="0" animBg="1"/>
      <p:bldP spid="1074213" grpId="0"/>
      <p:bldP spid="1074214" grpId="0"/>
      <p:bldP spid="1074215" grpId="0" animBg="1"/>
      <p:bldP spid="1074216" grpId="0" animBg="1"/>
      <p:bldP spid="10742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CAAA52D0-73FF-4A3E-A94C-C80582267652}" type="slidenum">
              <a:rPr lang="zh-TW" altLang="en-US" smtClean="0">
                <a:solidFill>
                  <a:schemeClr val="tx1"/>
                </a:solidFill>
                <a:ea typeface="新細明體" charset="-120"/>
              </a:rPr>
              <a:pPr/>
              <a:t>13</a:t>
            </a:fld>
            <a:endParaRPr lang="en-US" altLang="zh-TW" smtClean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Soft Margin Classification  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52600"/>
            <a:ext cx="4824536" cy="4876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If the training set is not linearly separable, </a:t>
            </a:r>
            <a:r>
              <a:rPr lang="en-US" altLang="zh-TW" sz="2400" i="1" dirty="0" smtClean="0">
                <a:solidFill>
                  <a:schemeClr val="tx1"/>
                </a:solidFill>
                <a:ea typeface="新細明體" charset="-120"/>
              </a:rPr>
              <a:t>slack variables</a:t>
            </a: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 </a:t>
            </a:r>
            <a:r>
              <a:rPr lang="el-GR" altLang="zh-TW" sz="2400" i="1" dirty="0" smtClean="0">
                <a:solidFill>
                  <a:schemeClr val="tx1"/>
                </a:solidFill>
                <a:cs typeface="Times New Roman" pitchFamily="18" charset="0"/>
              </a:rPr>
              <a:t>ξ</a:t>
            </a:r>
            <a:r>
              <a:rPr lang="en-US" altLang="zh-TW" sz="2400" i="1" baseline="-25000" dirty="0" err="1" smtClean="0">
                <a:solidFill>
                  <a:schemeClr val="tx1"/>
                </a:solidFill>
                <a:ea typeface="新細明體" charset="-120"/>
                <a:cs typeface="Times New Roman" pitchFamily="18" charset="0"/>
              </a:rPr>
              <a:t>i</a:t>
            </a: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can be added to allow misclassification of difficult or noisy examples.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400" dirty="0" smtClean="0">
                <a:solidFill>
                  <a:schemeClr val="tx1"/>
                </a:solidFill>
                <a:ea typeface="新細明體" charset="-120"/>
              </a:rPr>
              <a:t>Make it allow some errors.</a:t>
            </a:r>
            <a:endParaRPr lang="zh-TW" altLang="en-US" sz="2400" dirty="0" smtClean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 flipV="1">
            <a:off x="5121275" y="25209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62470" name="Line 5"/>
          <p:cNvSpPr>
            <a:spLocks noChangeShapeType="1"/>
          </p:cNvSpPr>
          <p:nvPr/>
        </p:nvSpPr>
        <p:spPr bwMode="auto">
          <a:xfrm flipV="1">
            <a:off x="4986338" y="54467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62471" name="AutoShape 6"/>
          <p:cNvSpPr>
            <a:spLocks noChangeArrowheads="1"/>
          </p:cNvSpPr>
          <p:nvPr/>
        </p:nvSpPr>
        <p:spPr bwMode="auto">
          <a:xfrm>
            <a:off x="6161088" y="32766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72" name="AutoShape 7"/>
          <p:cNvSpPr>
            <a:spLocks noChangeArrowheads="1"/>
          </p:cNvSpPr>
          <p:nvPr/>
        </p:nvSpPr>
        <p:spPr bwMode="auto">
          <a:xfrm>
            <a:off x="5586413" y="3633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73" name="AutoShape 8"/>
          <p:cNvSpPr>
            <a:spLocks noChangeArrowheads="1"/>
          </p:cNvSpPr>
          <p:nvPr/>
        </p:nvSpPr>
        <p:spPr bwMode="auto">
          <a:xfrm>
            <a:off x="5738813" y="4179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74" name="AutoShape 9"/>
          <p:cNvSpPr>
            <a:spLocks noChangeArrowheads="1"/>
          </p:cNvSpPr>
          <p:nvPr/>
        </p:nvSpPr>
        <p:spPr bwMode="auto">
          <a:xfrm>
            <a:off x="5357813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75" name="AutoShape 10"/>
          <p:cNvSpPr>
            <a:spLocks noChangeArrowheads="1"/>
          </p:cNvSpPr>
          <p:nvPr/>
        </p:nvSpPr>
        <p:spPr bwMode="auto">
          <a:xfrm>
            <a:off x="5891213" y="3036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76" name="AutoShape 11"/>
          <p:cNvSpPr>
            <a:spLocks noChangeArrowheads="1"/>
          </p:cNvSpPr>
          <p:nvPr/>
        </p:nvSpPr>
        <p:spPr bwMode="auto">
          <a:xfrm>
            <a:off x="5357813" y="3951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77" name="AutoShape 12"/>
          <p:cNvSpPr>
            <a:spLocks noChangeArrowheads="1"/>
          </p:cNvSpPr>
          <p:nvPr/>
        </p:nvSpPr>
        <p:spPr bwMode="auto">
          <a:xfrm>
            <a:off x="5510213" y="4103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78" name="AutoShape 13"/>
          <p:cNvSpPr>
            <a:spLocks noChangeArrowheads="1"/>
          </p:cNvSpPr>
          <p:nvPr/>
        </p:nvSpPr>
        <p:spPr bwMode="auto">
          <a:xfrm>
            <a:off x="6272213" y="3722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79" name="AutoShape 14"/>
          <p:cNvSpPr>
            <a:spLocks noChangeArrowheads="1"/>
          </p:cNvSpPr>
          <p:nvPr/>
        </p:nvSpPr>
        <p:spPr bwMode="auto">
          <a:xfrm>
            <a:off x="7173913" y="3709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80" name="AutoShape 15"/>
          <p:cNvSpPr>
            <a:spLocks noChangeArrowheads="1"/>
          </p:cNvSpPr>
          <p:nvPr/>
        </p:nvSpPr>
        <p:spPr bwMode="auto">
          <a:xfrm>
            <a:off x="6805613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81" name="AutoShape 16"/>
          <p:cNvSpPr>
            <a:spLocks noChangeArrowheads="1"/>
          </p:cNvSpPr>
          <p:nvPr/>
        </p:nvSpPr>
        <p:spPr bwMode="auto">
          <a:xfrm>
            <a:off x="7796213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82" name="AutoShape 17"/>
          <p:cNvSpPr>
            <a:spLocks noChangeArrowheads="1"/>
          </p:cNvSpPr>
          <p:nvPr/>
        </p:nvSpPr>
        <p:spPr bwMode="auto">
          <a:xfrm>
            <a:off x="6488113" y="5157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83" name="AutoShape 18"/>
          <p:cNvSpPr>
            <a:spLocks noChangeArrowheads="1"/>
          </p:cNvSpPr>
          <p:nvPr/>
        </p:nvSpPr>
        <p:spPr bwMode="auto">
          <a:xfrm>
            <a:off x="7110413" y="4027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84" name="AutoShape 19"/>
          <p:cNvSpPr>
            <a:spLocks noChangeArrowheads="1"/>
          </p:cNvSpPr>
          <p:nvPr/>
        </p:nvSpPr>
        <p:spPr bwMode="auto">
          <a:xfrm>
            <a:off x="6542088" y="45212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85" name="AutoShape 20"/>
          <p:cNvSpPr>
            <a:spLocks noChangeArrowheads="1"/>
          </p:cNvSpPr>
          <p:nvPr/>
        </p:nvSpPr>
        <p:spPr bwMode="auto">
          <a:xfrm>
            <a:off x="7186613" y="48656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86" name="AutoShape 21"/>
          <p:cNvSpPr>
            <a:spLocks noChangeArrowheads="1"/>
          </p:cNvSpPr>
          <p:nvPr/>
        </p:nvSpPr>
        <p:spPr bwMode="auto">
          <a:xfrm>
            <a:off x="7872413" y="3951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87" name="AutoShape 22"/>
          <p:cNvSpPr>
            <a:spLocks noChangeArrowheads="1"/>
          </p:cNvSpPr>
          <p:nvPr/>
        </p:nvSpPr>
        <p:spPr bwMode="auto">
          <a:xfrm>
            <a:off x="6357938" y="2438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88" name="AutoShape 23"/>
          <p:cNvSpPr>
            <a:spLocks noChangeArrowheads="1"/>
          </p:cNvSpPr>
          <p:nvPr/>
        </p:nvSpPr>
        <p:spPr bwMode="auto">
          <a:xfrm>
            <a:off x="6967538" y="25146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89" name="AutoShape 24"/>
          <p:cNvSpPr>
            <a:spLocks noChangeArrowheads="1"/>
          </p:cNvSpPr>
          <p:nvPr/>
        </p:nvSpPr>
        <p:spPr bwMode="auto">
          <a:xfrm>
            <a:off x="8034338" y="32766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90" name="AutoShape 25"/>
          <p:cNvSpPr>
            <a:spLocks noChangeArrowheads="1"/>
          </p:cNvSpPr>
          <p:nvPr/>
        </p:nvSpPr>
        <p:spPr bwMode="auto">
          <a:xfrm>
            <a:off x="5846763" y="37211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91" name="AutoShape 26"/>
          <p:cNvSpPr>
            <a:spLocks noChangeArrowheads="1"/>
          </p:cNvSpPr>
          <p:nvPr/>
        </p:nvSpPr>
        <p:spPr bwMode="auto">
          <a:xfrm>
            <a:off x="5567363" y="44275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2492" name="AutoShape 27"/>
          <p:cNvSpPr>
            <a:spLocks noChangeArrowheads="1"/>
          </p:cNvSpPr>
          <p:nvPr/>
        </p:nvSpPr>
        <p:spPr bwMode="auto">
          <a:xfrm>
            <a:off x="7110413" y="43513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079324" name="Line 28"/>
          <p:cNvSpPr>
            <a:spLocks noChangeShapeType="1"/>
          </p:cNvSpPr>
          <p:nvPr/>
        </p:nvSpPr>
        <p:spPr bwMode="auto">
          <a:xfrm flipV="1">
            <a:off x="5586413" y="243840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79325" name="Line 29"/>
          <p:cNvSpPr>
            <a:spLocks noChangeShapeType="1"/>
          </p:cNvSpPr>
          <p:nvPr/>
        </p:nvSpPr>
        <p:spPr bwMode="auto">
          <a:xfrm flipH="1" flipV="1">
            <a:off x="6921500" y="354330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79326" name="Oval 30"/>
          <p:cNvSpPr>
            <a:spLocks noChangeArrowheads="1"/>
          </p:cNvSpPr>
          <p:nvPr/>
        </p:nvSpPr>
        <p:spPr bwMode="auto">
          <a:xfrm>
            <a:off x="6197600" y="365760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079327" name="Oval 31"/>
          <p:cNvSpPr>
            <a:spLocks noChangeArrowheads="1"/>
          </p:cNvSpPr>
          <p:nvPr/>
        </p:nvSpPr>
        <p:spPr bwMode="auto">
          <a:xfrm>
            <a:off x="6470650" y="445293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079328" name="Oval 32"/>
          <p:cNvSpPr>
            <a:spLocks noChangeArrowheads="1"/>
          </p:cNvSpPr>
          <p:nvPr/>
        </p:nvSpPr>
        <p:spPr bwMode="auto">
          <a:xfrm>
            <a:off x="7104063" y="364013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079329" name="Line 33"/>
          <p:cNvSpPr>
            <a:spLocks noChangeShapeType="1"/>
          </p:cNvSpPr>
          <p:nvPr/>
        </p:nvSpPr>
        <p:spPr bwMode="auto">
          <a:xfrm flipH="1" flipV="1">
            <a:off x="6297613" y="435768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79330" name="Line 34"/>
          <p:cNvSpPr>
            <a:spLocks noChangeShapeType="1"/>
          </p:cNvSpPr>
          <p:nvPr/>
        </p:nvSpPr>
        <p:spPr bwMode="auto">
          <a:xfrm flipH="1" flipV="1">
            <a:off x="6350000" y="379571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79331" name="Line 35"/>
          <p:cNvSpPr>
            <a:spLocks noChangeShapeType="1"/>
          </p:cNvSpPr>
          <p:nvPr/>
        </p:nvSpPr>
        <p:spPr bwMode="auto">
          <a:xfrm flipV="1">
            <a:off x="6024563" y="261937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79332" name="Line 36"/>
          <p:cNvSpPr>
            <a:spLocks noChangeShapeType="1"/>
          </p:cNvSpPr>
          <p:nvPr/>
        </p:nvSpPr>
        <p:spPr bwMode="auto">
          <a:xfrm flipV="1">
            <a:off x="5376863" y="225742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79333" name="Line 37"/>
          <p:cNvSpPr>
            <a:spLocks noChangeShapeType="1"/>
          </p:cNvSpPr>
          <p:nvPr/>
        </p:nvSpPr>
        <p:spPr bwMode="auto">
          <a:xfrm flipH="1" flipV="1">
            <a:off x="6565900" y="4000500"/>
            <a:ext cx="546100" cy="368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79334" name="Line 38"/>
          <p:cNvSpPr>
            <a:spLocks noChangeShapeType="1"/>
          </p:cNvSpPr>
          <p:nvPr/>
        </p:nvSpPr>
        <p:spPr bwMode="auto">
          <a:xfrm>
            <a:off x="5927725" y="3797300"/>
            <a:ext cx="501650" cy="3619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79335" name="Text Box 39"/>
          <p:cNvSpPr txBox="1">
            <a:spLocks noChangeArrowheads="1"/>
          </p:cNvSpPr>
          <p:nvPr/>
        </p:nvSpPr>
        <p:spPr bwMode="auto">
          <a:xfrm>
            <a:off x="6734175" y="4181475"/>
            <a:ext cx="704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zh-TW" sz="20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altLang="zh-TW" sz="2000" i="1" baseline="-250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Times New Roman" pitchFamily="18" charset="0"/>
              </a:rPr>
              <a:t>j</a:t>
            </a:r>
          </a:p>
        </p:txBody>
      </p:sp>
      <p:sp>
        <p:nvSpPr>
          <p:cNvPr id="1079336" name="Text Box 40"/>
          <p:cNvSpPr txBox="1">
            <a:spLocks noChangeArrowheads="1"/>
          </p:cNvSpPr>
          <p:nvPr/>
        </p:nvSpPr>
        <p:spPr bwMode="auto">
          <a:xfrm>
            <a:off x="5848350" y="3800475"/>
            <a:ext cx="704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zh-TW" sz="20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altLang="zh-TW" sz="2000" i="1" baseline="-250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Times New Roman" pitchFamily="18" charset="0"/>
              </a:rPr>
              <a:t>i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9324" grpId="0" animBg="1"/>
      <p:bldP spid="1079325" grpId="0" animBg="1"/>
      <p:bldP spid="1079326" grpId="0" animBg="1"/>
      <p:bldP spid="1079327" grpId="0" animBg="1"/>
      <p:bldP spid="1079328" grpId="0" animBg="1"/>
      <p:bldP spid="1079329" grpId="0" animBg="1"/>
      <p:bldP spid="1079330" grpId="0" animBg="1"/>
      <p:bldP spid="1079331" grpId="0" animBg="1"/>
      <p:bldP spid="1079332" grpId="0" animBg="1"/>
      <p:bldP spid="1079333" grpId="0" animBg="1"/>
      <p:bldP spid="1079334" grpId="0" animBg="1"/>
      <p:bldP spid="1079335" grpId="0"/>
      <p:bldP spid="10793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Implementation of SVMs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Reference</a:t>
            </a: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ea typeface="微軟正黑體" pitchFamily="34" charset="-120"/>
              </a:rPr>
              <a:t>支持向量機教學文件（中文版）</a:t>
            </a:r>
            <a:endParaRPr lang="en-US" altLang="zh-TW" dirty="0" smtClean="0">
              <a:ea typeface="微軟正黑體" pitchFamily="34" charset="-12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altLang="zh-TW" dirty="0" smtClean="0">
                <a:ea typeface="微軟正黑體" pitchFamily="34" charset="-120"/>
              </a:rPr>
              <a:t>	</a:t>
            </a:r>
            <a:r>
              <a:rPr lang="en-US" altLang="zh-TW" sz="2000" dirty="0" smtClean="0">
                <a:ea typeface="微軟正黑體" pitchFamily="34" charset="-120"/>
              </a:rPr>
              <a:t>http://www.cmlab.csie.ntu.edu.tw/~cyy/learning/tutorials/SVM1.pdf</a:t>
            </a:r>
            <a:endParaRPr lang="en-US" altLang="zh-TW" dirty="0" smtClean="0"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Support Vector Machines  </a:t>
            </a:r>
            <a:r>
              <a:rPr lang="zh-TW" altLang="en-US" dirty="0" smtClean="0">
                <a:ea typeface="微軟正黑體" pitchFamily="34" charset="-120"/>
              </a:rPr>
              <a:t>簡介</a:t>
            </a:r>
            <a:endParaRPr lang="en-US" altLang="zh-TW" dirty="0" smtClean="0">
              <a:ea typeface="微軟正黑體" pitchFamily="34" charset="-12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altLang="zh-TW" dirty="0" smtClean="0">
                <a:ea typeface="微軟正黑體" pitchFamily="34" charset="-120"/>
              </a:rPr>
              <a:t>	</a:t>
            </a:r>
            <a:r>
              <a:rPr lang="en-US" altLang="zh-TW" sz="2000" dirty="0" smtClean="0">
                <a:ea typeface="微軟正黑體" pitchFamily="34" charset="-120"/>
              </a:rPr>
              <a:t>http://www.cmlab.csie.ntu.edu.tw/~cyy/learning/tutorials/SVM2.pdf</a:t>
            </a:r>
            <a:endParaRPr lang="en-US" altLang="zh-TW" dirty="0" smtClean="0"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Support Vector Machine </a:t>
            </a:r>
            <a:r>
              <a:rPr lang="zh-TW" altLang="en-US" dirty="0" smtClean="0">
                <a:ea typeface="微軟正黑體" pitchFamily="34" charset="-120"/>
              </a:rPr>
              <a:t>簡介</a:t>
            </a:r>
            <a:endParaRPr lang="en-US" altLang="zh-TW" dirty="0" smtClean="0">
              <a:ea typeface="微軟正黑體" pitchFamily="34" charset="-12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altLang="zh-TW" dirty="0" smtClean="0">
                <a:ea typeface="微軟正黑體" pitchFamily="34" charset="-120"/>
              </a:rPr>
              <a:t>	</a:t>
            </a:r>
            <a:r>
              <a:rPr lang="en-US" altLang="zh-TW" sz="2000" dirty="0" smtClean="0">
                <a:ea typeface="微軟正黑體" pitchFamily="34" charset="-120"/>
              </a:rPr>
              <a:t>http://www.cmlab.csie.ntu.edu.tw/~cyy/learning/tutorials/SVM3.pdf</a:t>
            </a:r>
            <a:endParaRPr lang="zh-TW" altLang="en-US" dirty="0"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1E8CA7F8-B4F4-4015-BF77-705E86271572}" type="slidenum">
              <a:rPr lang="zh-TW" altLang="en-US" smtClean="0">
                <a:solidFill>
                  <a:schemeClr val="tx1"/>
                </a:solidFill>
                <a:ea typeface="新細明體" charset="-120"/>
              </a:rPr>
              <a:pPr/>
              <a:t>15</a:t>
            </a:fld>
            <a:endParaRPr lang="en-US" altLang="zh-TW" smtClean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Classification with SVMs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Given a new point</a:t>
            </a:r>
          </a:p>
          <a:p>
            <a:pPr eaLnBrk="1" hangingPunct="1">
              <a:buNone/>
            </a:pPr>
            <a:r>
              <a:rPr lang="en-US" altLang="zh-TW" sz="30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	score its projection onto the </a:t>
            </a:r>
            <a:r>
              <a:rPr lang="en-US" altLang="zh-TW" sz="3000" dirty="0" err="1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hyperplane</a:t>
            </a:r>
            <a:r>
              <a:rPr lang="en-US" altLang="zh-TW" sz="30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:</a:t>
            </a:r>
          </a:p>
          <a:p>
            <a:pPr lvl="1" eaLnBrk="1" hangingPunct="1"/>
            <a:r>
              <a:rPr lang="en-US" altLang="zh-TW" sz="28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compute score: </a:t>
            </a:r>
            <a:r>
              <a:rPr lang="en-US" altLang="zh-TW" sz="2800" i="1" dirty="0" err="1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wx</a:t>
            </a:r>
            <a:r>
              <a:rPr lang="en-US" altLang="zh-TW" sz="28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 + </a:t>
            </a:r>
            <a:r>
              <a:rPr lang="en-US" altLang="zh-TW" sz="2800" i="1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b</a:t>
            </a:r>
            <a:endParaRPr lang="en-US" altLang="zh-TW" sz="2800" dirty="0" smtClean="0">
              <a:solidFill>
                <a:schemeClr val="tx1"/>
              </a:solidFill>
              <a:ea typeface="新細明體" charset="-120"/>
              <a:sym typeface="Symbol" pitchFamily="18" charset="2"/>
            </a:endParaRPr>
          </a:p>
          <a:p>
            <a:pPr lvl="1" eaLnBrk="1" hangingPunct="1"/>
            <a:r>
              <a:rPr lang="en-US" altLang="zh-TW" sz="28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set confidence threshold 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24736" y="4085456"/>
            <a:ext cx="1981200" cy="1981200"/>
            <a:chOff x="3744" y="1536"/>
            <a:chExt cx="1248" cy="1248"/>
          </a:xfrm>
        </p:grpSpPr>
        <p:sp>
          <p:nvSpPr>
            <p:cNvPr id="63511" name="Oval 5"/>
            <p:cNvSpPr>
              <a:spLocks noChangeArrowheads="1"/>
            </p:cNvSpPr>
            <p:nvPr/>
          </p:nvSpPr>
          <p:spPr bwMode="auto">
            <a:xfrm>
              <a:off x="4512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12" name="Oval 6"/>
            <p:cNvSpPr>
              <a:spLocks noChangeArrowheads="1"/>
            </p:cNvSpPr>
            <p:nvPr/>
          </p:nvSpPr>
          <p:spPr bwMode="auto">
            <a:xfrm>
              <a:off x="4704" y="17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13" name="Oval 7"/>
            <p:cNvSpPr>
              <a:spLocks noChangeArrowheads="1"/>
            </p:cNvSpPr>
            <p:nvPr/>
          </p:nvSpPr>
          <p:spPr bwMode="auto">
            <a:xfrm>
              <a:off x="4608" y="18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14" name="Oval 8"/>
            <p:cNvSpPr>
              <a:spLocks noChangeArrowheads="1"/>
            </p:cNvSpPr>
            <p:nvPr/>
          </p:nvSpPr>
          <p:spPr bwMode="auto">
            <a:xfrm>
              <a:off x="4896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15" name="Oval 9"/>
            <p:cNvSpPr>
              <a:spLocks noChangeArrowheads="1"/>
            </p:cNvSpPr>
            <p:nvPr/>
          </p:nvSpPr>
          <p:spPr bwMode="auto">
            <a:xfrm>
              <a:off x="4752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16" name="Oval 10"/>
            <p:cNvSpPr>
              <a:spLocks noChangeArrowheads="1"/>
            </p:cNvSpPr>
            <p:nvPr/>
          </p:nvSpPr>
          <p:spPr bwMode="auto">
            <a:xfrm>
              <a:off x="4704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17" name="Oval 11"/>
            <p:cNvSpPr>
              <a:spLocks noChangeArrowheads="1"/>
            </p:cNvSpPr>
            <p:nvPr/>
          </p:nvSpPr>
          <p:spPr bwMode="auto">
            <a:xfrm>
              <a:off x="4320" y="158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18" name="Rectangle 12"/>
            <p:cNvSpPr>
              <a:spLocks noChangeArrowheads="1"/>
            </p:cNvSpPr>
            <p:nvPr/>
          </p:nvSpPr>
          <p:spPr bwMode="auto">
            <a:xfrm>
              <a:off x="3936" y="2208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19" name="Rectangle 13"/>
            <p:cNvSpPr>
              <a:spLocks noChangeArrowheads="1"/>
            </p:cNvSpPr>
            <p:nvPr/>
          </p:nvSpPr>
          <p:spPr bwMode="auto">
            <a:xfrm>
              <a:off x="4032" y="2688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20" name="Rectangle 14"/>
            <p:cNvSpPr>
              <a:spLocks noChangeArrowheads="1"/>
            </p:cNvSpPr>
            <p:nvPr/>
          </p:nvSpPr>
          <p:spPr bwMode="auto">
            <a:xfrm>
              <a:off x="4128" y="2400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21" name="Rectangle 15"/>
            <p:cNvSpPr>
              <a:spLocks noChangeArrowheads="1"/>
            </p:cNvSpPr>
            <p:nvPr/>
          </p:nvSpPr>
          <p:spPr bwMode="auto">
            <a:xfrm>
              <a:off x="4320" y="259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22" name="Rectangle 16"/>
            <p:cNvSpPr>
              <a:spLocks noChangeArrowheads="1"/>
            </p:cNvSpPr>
            <p:nvPr/>
          </p:nvSpPr>
          <p:spPr bwMode="auto">
            <a:xfrm>
              <a:off x="3744" y="2304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23" name="Rectangle 17"/>
            <p:cNvSpPr>
              <a:spLocks noChangeArrowheads="1"/>
            </p:cNvSpPr>
            <p:nvPr/>
          </p:nvSpPr>
          <p:spPr bwMode="auto">
            <a:xfrm>
              <a:off x="3936" y="2448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24" name="Rectangle 18"/>
            <p:cNvSpPr>
              <a:spLocks noChangeArrowheads="1"/>
            </p:cNvSpPr>
            <p:nvPr/>
          </p:nvSpPr>
          <p:spPr bwMode="auto">
            <a:xfrm>
              <a:off x="3792" y="2592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25" name="Oval 19"/>
            <p:cNvSpPr>
              <a:spLocks noChangeArrowheads="1"/>
            </p:cNvSpPr>
            <p:nvPr/>
          </p:nvSpPr>
          <p:spPr bwMode="auto">
            <a:xfrm>
              <a:off x="4800" y="17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26" name="Oval 20"/>
            <p:cNvSpPr>
              <a:spLocks noChangeArrowheads="1"/>
            </p:cNvSpPr>
            <p:nvPr/>
          </p:nvSpPr>
          <p:spPr bwMode="auto">
            <a:xfrm>
              <a:off x="4848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27" name="Oval 21"/>
            <p:cNvSpPr>
              <a:spLocks noChangeArrowheads="1"/>
            </p:cNvSpPr>
            <p:nvPr/>
          </p:nvSpPr>
          <p:spPr bwMode="auto">
            <a:xfrm>
              <a:off x="4344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28" name="Rectangle 22"/>
            <p:cNvSpPr>
              <a:spLocks noChangeArrowheads="1"/>
            </p:cNvSpPr>
            <p:nvPr/>
          </p:nvSpPr>
          <p:spPr bwMode="auto">
            <a:xfrm>
              <a:off x="4128" y="2168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29" name="Rectangle 23"/>
            <p:cNvSpPr>
              <a:spLocks noChangeArrowheads="1"/>
            </p:cNvSpPr>
            <p:nvPr/>
          </p:nvSpPr>
          <p:spPr bwMode="auto">
            <a:xfrm>
              <a:off x="4320" y="2304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30" name="Rectangle 24"/>
            <p:cNvSpPr>
              <a:spLocks noChangeArrowheads="1"/>
            </p:cNvSpPr>
            <p:nvPr/>
          </p:nvSpPr>
          <p:spPr bwMode="auto">
            <a:xfrm>
              <a:off x="3936" y="2016"/>
              <a:ext cx="96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31" name="Oval 25"/>
            <p:cNvSpPr>
              <a:spLocks noChangeArrowheads="1"/>
            </p:cNvSpPr>
            <p:nvPr/>
          </p:nvSpPr>
          <p:spPr bwMode="auto">
            <a:xfrm>
              <a:off x="4568" y="19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32" name="Oval 26"/>
            <p:cNvSpPr>
              <a:spLocks noChangeArrowheads="1"/>
            </p:cNvSpPr>
            <p:nvPr/>
          </p:nvSpPr>
          <p:spPr bwMode="auto">
            <a:xfrm>
              <a:off x="4464" y="17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</p:grpSp>
      <p:sp>
        <p:nvSpPr>
          <p:cNvPr id="63494" name="Line 27"/>
          <p:cNvSpPr>
            <a:spLocks noChangeShapeType="1"/>
          </p:cNvSpPr>
          <p:nvPr/>
        </p:nvSpPr>
        <p:spPr bwMode="auto">
          <a:xfrm>
            <a:off x="5748536" y="4161656"/>
            <a:ext cx="1981200" cy="15240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519936" y="3933056"/>
            <a:ext cx="2438400" cy="1981200"/>
            <a:chOff x="3552" y="1440"/>
            <a:chExt cx="1536" cy="1248"/>
          </a:xfrm>
        </p:grpSpPr>
        <p:sp>
          <p:nvSpPr>
            <p:cNvPr id="63509" name="Line 29"/>
            <p:cNvSpPr>
              <a:spLocks noChangeShapeType="1"/>
            </p:cNvSpPr>
            <p:nvPr/>
          </p:nvSpPr>
          <p:spPr bwMode="auto">
            <a:xfrm>
              <a:off x="3840" y="1440"/>
              <a:ext cx="124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510" name="Line 30"/>
            <p:cNvSpPr>
              <a:spLocks noChangeShapeType="1"/>
            </p:cNvSpPr>
            <p:nvPr/>
          </p:nvSpPr>
          <p:spPr bwMode="auto">
            <a:xfrm>
              <a:off x="3552" y="1728"/>
              <a:ext cx="124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129536" y="4542656"/>
            <a:ext cx="1155700" cy="914400"/>
            <a:chOff x="3936" y="1824"/>
            <a:chExt cx="728" cy="576"/>
          </a:xfrm>
        </p:grpSpPr>
        <p:sp>
          <p:nvSpPr>
            <p:cNvPr id="63504" name="Oval 32"/>
            <p:cNvSpPr>
              <a:spLocks noChangeArrowheads="1"/>
            </p:cNvSpPr>
            <p:nvPr/>
          </p:nvSpPr>
          <p:spPr bwMode="auto">
            <a:xfrm>
              <a:off x="4344" y="1824"/>
              <a:ext cx="96" cy="9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05" name="Rectangle 33"/>
            <p:cNvSpPr>
              <a:spLocks noChangeArrowheads="1"/>
            </p:cNvSpPr>
            <p:nvPr/>
          </p:nvSpPr>
          <p:spPr bwMode="auto">
            <a:xfrm>
              <a:off x="4128" y="216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06" name="Rectangle 34"/>
            <p:cNvSpPr>
              <a:spLocks noChangeArrowheads="1"/>
            </p:cNvSpPr>
            <p:nvPr/>
          </p:nvSpPr>
          <p:spPr bwMode="auto">
            <a:xfrm>
              <a:off x="4320" y="230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07" name="Rectangle 35"/>
            <p:cNvSpPr>
              <a:spLocks noChangeArrowheads="1"/>
            </p:cNvSpPr>
            <p:nvPr/>
          </p:nvSpPr>
          <p:spPr bwMode="auto">
            <a:xfrm>
              <a:off x="3936" y="201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63508" name="Oval 36"/>
            <p:cNvSpPr>
              <a:spLocks noChangeArrowheads="1"/>
            </p:cNvSpPr>
            <p:nvPr/>
          </p:nvSpPr>
          <p:spPr bwMode="auto">
            <a:xfrm>
              <a:off x="4568" y="1992"/>
              <a:ext cx="96" cy="9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</p:grpSp>
      <p:sp>
        <p:nvSpPr>
          <p:cNvPr id="1082405" name="AutoShape 37"/>
          <p:cNvSpPr>
            <a:spLocks noChangeArrowheads="1"/>
          </p:cNvSpPr>
          <p:nvPr/>
        </p:nvSpPr>
        <p:spPr bwMode="auto">
          <a:xfrm>
            <a:off x="6053336" y="4542656"/>
            <a:ext cx="228600" cy="228600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3498" name="Text Box 38"/>
          <p:cNvSpPr txBox="1">
            <a:spLocks noChangeArrowheads="1"/>
          </p:cNvSpPr>
          <p:nvPr/>
        </p:nvSpPr>
        <p:spPr bwMode="auto">
          <a:xfrm>
            <a:off x="7409061" y="5776144"/>
            <a:ext cx="324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2000">
                <a:solidFill>
                  <a:schemeClr val="tx1"/>
                </a:solidFill>
                <a:latin typeface="+mn-lt"/>
                <a:ea typeface="新細明體" charset="-120"/>
              </a:rPr>
              <a:t>3</a:t>
            </a:r>
            <a:endParaRPr lang="en-US" altLang="zh-TW" sz="140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3499" name="Text Box 39"/>
          <p:cNvSpPr txBox="1">
            <a:spLocks noChangeArrowheads="1"/>
          </p:cNvSpPr>
          <p:nvPr/>
        </p:nvSpPr>
        <p:spPr bwMode="auto">
          <a:xfrm>
            <a:off x="7647186" y="5593581"/>
            <a:ext cx="324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2000">
                <a:solidFill>
                  <a:schemeClr val="tx1"/>
                </a:solidFill>
                <a:latin typeface="+mn-lt"/>
                <a:ea typeface="新細明體" charset="-120"/>
              </a:rPr>
              <a:t>5</a:t>
            </a:r>
            <a:endParaRPr lang="en-US" altLang="zh-TW" sz="140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63500" name="Text Box 40"/>
          <p:cNvSpPr txBox="1">
            <a:spLocks noChangeArrowheads="1"/>
          </p:cNvSpPr>
          <p:nvPr/>
        </p:nvSpPr>
        <p:spPr bwMode="auto">
          <a:xfrm>
            <a:off x="7875786" y="5380856"/>
            <a:ext cx="324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2000">
                <a:solidFill>
                  <a:schemeClr val="tx1"/>
                </a:solidFill>
                <a:latin typeface="+mn-lt"/>
                <a:ea typeface="新細明體" charset="-120"/>
              </a:rPr>
              <a:t>7</a:t>
            </a:r>
            <a:endParaRPr lang="en-US" altLang="zh-TW" sz="140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1082409" name="Line 41"/>
          <p:cNvSpPr>
            <a:spLocks noChangeShapeType="1"/>
          </p:cNvSpPr>
          <p:nvPr/>
        </p:nvSpPr>
        <p:spPr bwMode="auto">
          <a:xfrm>
            <a:off x="3995936" y="4390256"/>
            <a:ext cx="19812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3502" name="Text Box 42"/>
          <p:cNvSpPr txBox="1">
            <a:spLocks noChangeArrowheads="1"/>
          </p:cNvSpPr>
          <p:nvPr/>
        </p:nvSpPr>
        <p:spPr bwMode="auto">
          <a:xfrm>
            <a:off x="1371600" y="4953000"/>
            <a:ext cx="289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tx1"/>
                </a:solidFill>
                <a:latin typeface="+mn-lt"/>
                <a:ea typeface="新細明體" charset="-120"/>
              </a:rPr>
              <a:t>Score &gt; t: yes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tx1"/>
                </a:solidFill>
                <a:latin typeface="+mn-lt"/>
                <a:ea typeface="新細明體" charset="-120"/>
              </a:rPr>
              <a:t>Score &lt; -t: no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tx1"/>
                </a:solidFill>
                <a:latin typeface="+mn-lt"/>
                <a:ea typeface="新細明體" charset="-120"/>
              </a:rPr>
              <a:t>Else: don’t know</a:t>
            </a:r>
          </a:p>
        </p:txBody>
      </p:sp>
      <p:sp>
        <p:nvSpPr>
          <p:cNvPr id="63503" name="Rectangle 43"/>
          <p:cNvSpPr>
            <a:spLocks noChangeArrowheads="1"/>
          </p:cNvSpPr>
          <p:nvPr/>
        </p:nvSpPr>
        <p:spPr bwMode="auto">
          <a:xfrm>
            <a:off x="609600" y="4267200"/>
            <a:ext cx="445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Symbol" pitchFamily="18" charset="2"/>
              </a:rPr>
              <a:t>計算離哪邊較近，並給予門檻值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405" grpId="0" animBg="1"/>
      <p:bldP spid="108240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SVM :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0"/>
            <a:ext cx="8470931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Multiclass SVMs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428760"/>
            <a:ext cx="8501122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ts val="700"/>
              </a:spcBef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SVMs: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inherently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two-class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classifiers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common technique in practice: build |C|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one-versus-rest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classifiers (commonly referred to as “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one-versus-all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” or OVA classification), and choose the class which classifies the test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with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greatest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margin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2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Another strategy: build a set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one-versus-one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classifiers, and choose the class that is selected by the most classifiers.</a:t>
            </a:r>
          </a:p>
          <a:p>
            <a:pPr lvl="2">
              <a:lnSpc>
                <a:spcPct val="12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involves building |C|(|C| − 1)/2 classifiers</a:t>
            </a:r>
          </a:p>
          <a:p>
            <a:pPr lvl="2">
              <a:lnSpc>
                <a:spcPct val="12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binary decision tree or majority votes.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B0C3367-9F64-48C2-AE6E-43E4F7F7E25B}" type="slidenum">
              <a:rPr lang="zh-TW" altLang="en-US" smtClean="0">
                <a:ea typeface="新細明體" charset="-120"/>
              </a:rPr>
              <a:pPr/>
              <a:t>18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Non-linear SVMs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1800" dirty="0" smtClean="0">
                <a:ea typeface="微軟正黑體" pitchFamily="34" charset="-120"/>
              </a:rPr>
              <a:t>Datasets that are linearly separable (with some noise) work out great:</a:t>
            </a:r>
          </a:p>
          <a:p>
            <a:pPr eaLnBrk="1" hangingPunct="1"/>
            <a:endParaRPr lang="en-US" altLang="zh-TW" sz="1800" dirty="0" smtClean="0">
              <a:ea typeface="微軟正黑體" pitchFamily="34" charset="-120"/>
            </a:endParaRPr>
          </a:p>
          <a:p>
            <a:pPr eaLnBrk="1" hangingPunct="1"/>
            <a:endParaRPr lang="en-US" altLang="zh-TW" sz="1800" dirty="0" smtClean="0">
              <a:ea typeface="微軟正黑體" pitchFamily="34" charset="-120"/>
            </a:endParaRPr>
          </a:p>
          <a:p>
            <a:pPr eaLnBrk="1" hangingPunct="1"/>
            <a:endParaRPr lang="en-US" altLang="zh-TW" sz="1800" dirty="0" smtClean="0">
              <a:ea typeface="微軟正黑體" pitchFamily="34" charset="-120"/>
            </a:endParaRPr>
          </a:p>
          <a:p>
            <a:pPr eaLnBrk="1" hangingPunct="1"/>
            <a:r>
              <a:rPr lang="en-US" altLang="zh-TW" sz="1800" dirty="0" smtClean="0">
                <a:ea typeface="微軟正黑體" pitchFamily="34" charset="-120"/>
              </a:rPr>
              <a:t>But what are we going to do if the dataset is just too hard?  </a:t>
            </a:r>
            <a:r>
              <a:rPr lang="zh-TW" altLang="en-US" sz="1800" dirty="0" smtClean="0">
                <a:ea typeface="微軟正黑體" pitchFamily="34" charset="-120"/>
              </a:rPr>
              <a:t>分不開怎麼辦</a:t>
            </a:r>
          </a:p>
          <a:p>
            <a:pPr eaLnBrk="1" hangingPunct="1"/>
            <a:endParaRPr lang="en-US" altLang="zh-TW" sz="1800" dirty="0" smtClean="0">
              <a:ea typeface="微軟正黑體" pitchFamily="34" charset="-120"/>
            </a:endParaRPr>
          </a:p>
          <a:p>
            <a:pPr eaLnBrk="1" hangingPunct="1"/>
            <a:endParaRPr lang="en-US" altLang="zh-TW" sz="1800" dirty="0" smtClean="0">
              <a:ea typeface="微軟正黑體" pitchFamily="34" charset="-120"/>
            </a:endParaRPr>
          </a:p>
          <a:p>
            <a:pPr eaLnBrk="1" hangingPunct="1"/>
            <a:r>
              <a:rPr lang="en-US" altLang="zh-TW" sz="1800" dirty="0" smtClean="0">
                <a:ea typeface="微軟正黑體" pitchFamily="34" charset="-120"/>
              </a:rPr>
              <a:t>How about … mapping data to a higher-dimensional space: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1800" dirty="0" smtClean="0">
                <a:ea typeface="微軟正黑體" pitchFamily="34" charset="-120"/>
              </a:rPr>
              <a:t>	想辦法映射到不同空間</a:t>
            </a:r>
          </a:p>
        </p:txBody>
      </p:sp>
      <p:sp>
        <p:nvSpPr>
          <p:cNvPr id="65541" name="Line 4"/>
          <p:cNvSpPr>
            <a:spLocks noChangeShapeType="1"/>
          </p:cNvSpPr>
          <p:nvPr/>
        </p:nvSpPr>
        <p:spPr bwMode="auto">
          <a:xfrm>
            <a:off x="1771650" y="6519863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5542" name="AutoShape 5"/>
          <p:cNvSpPr>
            <a:spLocks noChangeArrowheads="1"/>
          </p:cNvSpPr>
          <p:nvPr/>
        </p:nvSpPr>
        <p:spPr bwMode="auto">
          <a:xfrm>
            <a:off x="2271713" y="5499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43" name="Line 6"/>
          <p:cNvSpPr>
            <a:spLocks noChangeShapeType="1"/>
          </p:cNvSpPr>
          <p:nvPr/>
        </p:nvSpPr>
        <p:spPr bwMode="auto">
          <a:xfrm>
            <a:off x="3581400" y="6462713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3438525" y="6491288"/>
            <a:ext cx="3429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latin typeface="Times New Roman" pitchFamily="18" charset="0"/>
                <a:ea typeface="新細明體" charset="-120"/>
              </a:rPr>
              <a:t>0</a:t>
            </a:r>
          </a:p>
        </p:txBody>
      </p:sp>
      <p:sp>
        <p:nvSpPr>
          <p:cNvPr id="65545" name="AutoShape 8"/>
          <p:cNvSpPr>
            <a:spLocks noChangeArrowheads="1"/>
          </p:cNvSpPr>
          <p:nvPr/>
        </p:nvSpPr>
        <p:spPr bwMode="auto">
          <a:xfrm>
            <a:off x="2595563" y="59753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46" name="AutoShape 9"/>
          <p:cNvSpPr>
            <a:spLocks noChangeArrowheads="1"/>
          </p:cNvSpPr>
          <p:nvPr/>
        </p:nvSpPr>
        <p:spPr bwMode="auto">
          <a:xfrm>
            <a:off x="3052763" y="62896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47" name="AutoShape 10"/>
          <p:cNvSpPr>
            <a:spLocks noChangeArrowheads="1"/>
          </p:cNvSpPr>
          <p:nvPr/>
        </p:nvSpPr>
        <p:spPr bwMode="auto">
          <a:xfrm>
            <a:off x="3281363" y="638492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48" name="AutoShape 11"/>
          <p:cNvSpPr>
            <a:spLocks noChangeArrowheads="1"/>
          </p:cNvSpPr>
          <p:nvPr/>
        </p:nvSpPr>
        <p:spPr bwMode="auto">
          <a:xfrm>
            <a:off x="4119563" y="62992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49" name="AutoShape 12"/>
          <p:cNvSpPr>
            <a:spLocks noChangeArrowheads="1"/>
          </p:cNvSpPr>
          <p:nvPr/>
        </p:nvSpPr>
        <p:spPr bwMode="auto">
          <a:xfrm>
            <a:off x="4348163" y="611822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50" name="AutoShape 13"/>
          <p:cNvSpPr>
            <a:spLocks noChangeArrowheads="1"/>
          </p:cNvSpPr>
          <p:nvPr/>
        </p:nvSpPr>
        <p:spPr bwMode="auto">
          <a:xfrm>
            <a:off x="3929063" y="63658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51" name="AutoShape 14"/>
          <p:cNvSpPr>
            <a:spLocks noChangeArrowheads="1"/>
          </p:cNvSpPr>
          <p:nvPr/>
        </p:nvSpPr>
        <p:spPr bwMode="auto">
          <a:xfrm>
            <a:off x="4729163" y="5794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52" name="AutoShape 15"/>
          <p:cNvSpPr>
            <a:spLocks noChangeArrowheads="1"/>
          </p:cNvSpPr>
          <p:nvPr/>
        </p:nvSpPr>
        <p:spPr bwMode="auto">
          <a:xfrm>
            <a:off x="5014913" y="54895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53" name="AutoShape 16"/>
          <p:cNvSpPr>
            <a:spLocks noChangeArrowheads="1"/>
          </p:cNvSpPr>
          <p:nvPr/>
        </p:nvSpPr>
        <p:spPr bwMode="auto">
          <a:xfrm>
            <a:off x="5434013" y="49657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54" name="Line 17"/>
          <p:cNvSpPr>
            <a:spLocks noChangeShapeType="1"/>
          </p:cNvSpPr>
          <p:nvPr/>
        </p:nvSpPr>
        <p:spPr bwMode="auto">
          <a:xfrm flipV="1">
            <a:off x="3581400" y="5072063"/>
            <a:ext cx="0" cy="14859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5555" name="Text Box 18"/>
          <p:cNvSpPr txBox="1">
            <a:spLocks noChangeArrowheads="1"/>
          </p:cNvSpPr>
          <p:nvPr/>
        </p:nvSpPr>
        <p:spPr bwMode="auto">
          <a:xfrm>
            <a:off x="3581400" y="4891088"/>
            <a:ext cx="457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>
                <a:latin typeface="Times New Roman" pitchFamily="18" charset="0"/>
                <a:ea typeface="新細明體" charset="-120"/>
              </a:rPr>
              <a:t>x</a:t>
            </a:r>
            <a:r>
              <a:rPr lang="en-US" altLang="zh-TW" sz="1800" i="1" baseline="30000">
                <a:latin typeface="Times New Roman" pitchFamily="18" charset="0"/>
                <a:ea typeface="新細明體" charset="-120"/>
              </a:rPr>
              <a:t>2</a:t>
            </a:r>
          </a:p>
        </p:txBody>
      </p:sp>
      <p:sp>
        <p:nvSpPr>
          <p:cNvPr id="65556" name="Text Box 19"/>
          <p:cNvSpPr txBox="1">
            <a:spLocks noChangeArrowheads="1"/>
          </p:cNvSpPr>
          <p:nvPr/>
        </p:nvSpPr>
        <p:spPr bwMode="auto">
          <a:xfrm>
            <a:off x="5667375" y="6424613"/>
            <a:ext cx="457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>
                <a:latin typeface="Times New Roman" pitchFamily="18" charset="0"/>
                <a:ea typeface="新細明體" charset="-120"/>
              </a:rPr>
              <a:t>x</a:t>
            </a:r>
            <a:endParaRPr lang="en-US" altLang="zh-TW" sz="1800" i="1" baseline="30000">
              <a:latin typeface="Times New Roman" pitchFamily="18" charset="0"/>
              <a:ea typeface="新細明體" charset="-12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76400" y="3686175"/>
            <a:ext cx="4286250" cy="423863"/>
            <a:chOff x="1056" y="2322"/>
            <a:chExt cx="2700" cy="267"/>
          </a:xfrm>
        </p:grpSpPr>
        <p:sp>
          <p:nvSpPr>
            <p:cNvPr id="65581" name="Line 21"/>
            <p:cNvSpPr>
              <a:spLocks noChangeShapeType="1"/>
            </p:cNvSpPr>
            <p:nvPr/>
          </p:nvSpPr>
          <p:spPr bwMode="auto">
            <a:xfrm>
              <a:off x="1056" y="2358"/>
              <a:ext cx="249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582" name="AutoShape 22"/>
            <p:cNvSpPr>
              <a:spLocks noChangeArrowheads="1"/>
            </p:cNvSpPr>
            <p:nvPr/>
          </p:nvSpPr>
          <p:spPr bwMode="auto">
            <a:xfrm>
              <a:off x="1335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83" name="Line 23"/>
            <p:cNvSpPr>
              <a:spLocks noChangeShapeType="1"/>
            </p:cNvSpPr>
            <p:nvPr/>
          </p:nvSpPr>
          <p:spPr bwMode="auto">
            <a:xfrm>
              <a:off x="2196" y="2322"/>
              <a:ext cx="0" cy="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584" name="Text Box 24"/>
            <p:cNvSpPr txBox="1">
              <a:spLocks noChangeArrowheads="1"/>
            </p:cNvSpPr>
            <p:nvPr/>
          </p:nvSpPr>
          <p:spPr bwMode="auto">
            <a:xfrm>
              <a:off x="2106" y="2358"/>
              <a:ext cx="21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>
                  <a:latin typeface="Times New Roman" pitchFamily="18" charset="0"/>
                  <a:ea typeface="新細明體" charset="-120"/>
                </a:rPr>
                <a:t>0</a:t>
              </a:r>
            </a:p>
          </p:txBody>
        </p:sp>
        <p:sp>
          <p:nvSpPr>
            <p:cNvPr id="65585" name="AutoShape 25"/>
            <p:cNvSpPr>
              <a:spLocks noChangeArrowheads="1"/>
            </p:cNvSpPr>
            <p:nvPr/>
          </p:nvSpPr>
          <p:spPr bwMode="auto">
            <a:xfrm>
              <a:off x="1563" y="2327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86" name="AutoShape 26"/>
            <p:cNvSpPr>
              <a:spLocks noChangeArrowheads="1"/>
            </p:cNvSpPr>
            <p:nvPr/>
          </p:nvSpPr>
          <p:spPr bwMode="auto">
            <a:xfrm>
              <a:off x="1863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87" name="AutoShape 27"/>
            <p:cNvSpPr>
              <a:spLocks noChangeArrowheads="1"/>
            </p:cNvSpPr>
            <p:nvPr/>
          </p:nvSpPr>
          <p:spPr bwMode="auto">
            <a:xfrm>
              <a:off x="1995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88" name="AutoShape 28"/>
            <p:cNvSpPr>
              <a:spLocks noChangeArrowheads="1"/>
            </p:cNvSpPr>
            <p:nvPr/>
          </p:nvSpPr>
          <p:spPr bwMode="auto">
            <a:xfrm>
              <a:off x="2535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89" name="AutoShape 29"/>
            <p:cNvSpPr>
              <a:spLocks noChangeArrowheads="1"/>
            </p:cNvSpPr>
            <p:nvPr/>
          </p:nvSpPr>
          <p:spPr bwMode="auto">
            <a:xfrm>
              <a:off x="2679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90" name="AutoShape 30"/>
            <p:cNvSpPr>
              <a:spLocks noChangeArrowheads="1"/>
            </p:cNvSpPr>
            <p:nvPr/>
          </p:nvSpPr>
          <p:spPr bwMode="auto">
            <a:xfrm>
              <a:off x="2451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91" name="AutoShape 31"/>
            <p:cNvSpPr>
              <a:spLocks noChangeArrowheads="1"/>
            </p:cNvSpPr>
            <p:nvPr/>
          </p:nvSpPr>
          <p:spPr bwMode="auto">
            <a:xfrm>
              <a:off x="2919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92" name="AutoShape 32"/>
            <p:cNvSpPr>
              <a:spLocks noChangeArrowheads="1"/>
            </p:cNvSpPr>
            <p:nvPr/>
          </p:nvSpPr>
          <p:spPr bwMode="auto">
            <a:xfrm>
              <a:off x="3063" y="23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93" name="AutoShape 33"/>
            <p:cNvSpPr>
              <a:spLocks noChangeArrowheads="1"/>
            </p:cNvSpPr>
            <p:nvPr/>
          </p:nvSpPr>
          <p:spPr bwMode="auto">
            <a:xfrm>
              <a:off x="3375" y="2327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94" name="Text Box 34"/>
            <p:cNvSpPr txBox="1">
              <a:spLocks noChangeArrowheads="1"/>
            </p:cNvSpPr>
            <p:nvPr/>
          </p:nvSpPr>
          <p:spPr bwMode="auto">
            <a:xfrm>
              <a:off x="3468" y="2322"/>
              <a:ext cx="2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 i="1">
                  <a:latin typeface="Times New Roman" pitchFamily="18" charset="0"/>
                  <a:ea typeface="新細明體" charset="-120"/>
                </a:rPr>
                <a:t>x</a:t>
              </a:r>
              <a:endParaRPr lang="en-US" altLang="zh-TW" sz="1800" i="1" baseline="30000">
                <a:latin typeface="Times New Roman" pitchFamily="18" charset="0"/>
                <a:ea typeface="新細明體" charset="-120"/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676400" y="2038350"/>
            <a:ext cx="4324350" cy="642938"/>
            <a:chOff x="1056" y="1284"/>
            <a:chExt cx="2724" cy="405"/>
          </a:xfrm>
        </p:grpSpPr>
        <p:sp>
          <p:nvSpPr>
            <p:cNvPr id="65565" name="Line 36"/>
            <p:cNvSpPr>
              <a:spLocks noChangeShapeType="1"/>
            </p:cNvSpPr>
            <p:nvPr/>
          </p:nvSpPr>
          <p:spPr bwMode="auto">
            <a:xfrm>
              <a:off x="1056" y="1458"/>
              <a:ext cx="249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566" name="AutoShape 37"/>
            <p:cNvSpPr>
              <a:spLocks noChangeArrowheads="1"/>
            </p:cNvSpPr>
            <p:nvPr/>
          </p:nvSpPr>
          <p:spPr bwMode="auto">
            <a:xfrm>
              <a:off x="133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67" name="Line 38"/>
            <p:cNvSpPr>
              <a:spLocks noChangeShapeType="1"/>
            </p:cNvSpPr>
            <p:nvPr/>
          </p:nvSpPr>
          <p:spPr bwMode="auto">
            <a:xfrm>
              <a:off x="2196" y="1422"/>
              <a:ext cx="0" cy="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568" name="Text Box 39"/>
            <p:cNvSpPr txBox="1">
              <a:spLocks noChangeArrowheads="1"/>
            </p:cNvSpPr>
            <p:nvPr/>
          </p:nvSpPr>
          <p:spPr bwMode="auto">
            <a:xfrm>
              <a:off x="2106" y="1458"/>
              <a:ext cx="21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>
                  <a:latin typeface="Times New Roman" pitchFamily="18" charset="0"/>
                  <a:ea typeface="新細明體" charset="-120"/>
                </a:rPr>
                <a:t>0</a:t>
              </a:r>
            </a:p>
          </p:txBody>
        </p:sp>
        <p:sp>
          <p:nvSpPr>
            <p:cNvPr id="65569" name="AutoShape 40"/>
            <p:cNvSpPr>
              <a:spLocks noChangeArrowheads="1"/>
            </p:cNvSpPr>
            <p:nvPr/>
          </p:nvSpPr>
          <p:spPr bwMode="auto">
            <a:xfrm>
              <a:off x="1563" y="1427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70" name="AutoShape 41"/>
            <p:cNvSpPr>
              <a:spLocks noChangeArrowheads="1"/>
            </p:cNvSpPr>
            <p:nvPr/>
          </p:nvSpPr>
          <p:spPr bwMode="auto">
            <a:xfrm>
              <a:off x="1863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71" name="AutoShape 42"/>
            <p:cNvSpPr>
              <a:spLocks noChangeArrowheads="1"/>
            </p:cNvSpPr>
            <p:nvPr/>
          </p:nvSpPr>
          <p:spPr bwMode="auto">
            <a:xfrm>
              <a:off x="199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72" name="AutoShape 43"/>
            <p:cNvSpPr>
              <a:spLocks noChangeArrowheads="1"/>
            </p:cNvSpPr>
            <p:nvPr/>
          </p:nvSpPr>
          <p:spPr bwMode="auto">
            <a:xfrm>
              <a:off x="253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73" name="AutoShape 44"/>
            <p:cNvSpPr>
              <a:spLocks noChangeArrowheads="1"/>
            </p:cNvSpPr>
            <p:nvPr/>
          </p:nvSpPr>
          <p:spPr bwMode="auto">
            <a:xfrm>
              <a:off x="2679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74" name="AutoShape 45"/>
            <p:cNvSpPr>
              <a:spLocks noChangeArrowheads="1"/>
            </p:cNvSpPr>
            <p:nvPr/>
          </p:nvSpPr>
          <p:spPr bwMode="auto">
            <a:xfrm>
              <a:off x="2451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75" name="Line 46"/>
            <p:cNvSpPr>
              <a:spLocks noChangeShapeType="1"/>
            </p:cNvSpPr>
            <p:nvPr/>
          </p:nvSpPr>
          <p:spPr bwMode="auto">
            <a:xfrm>
              <a:off x="2268" y="1302"/>
              <a:ext cx="0" cy="3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576" name="Oval 47"/>
            <p:cNvSpPr>
              <a:spLocks noChangeArrowheads="1"/>
            </p:cNvSpPr>
            <p:nvPr/>
          </p:nvSpPr>
          <p:spPr bwMode="auto">
            <a:xfrm>
              <a:off x="2405" y="1393"/>
              <a:ext cx="144" cy="138"/>
            </a:xfrm>
            <a:prstGeom prst="ellipse">
              <a:avLst/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77" name="Oval 48"/>
            <p:cNvSpPr>
              <a:spLocks noChangeArrowheads="1"/>
            </p:cNvSpPr>
            <p:nvPr/>
          </p:nvSpPr>
          <p:spPr bwMode="auto">
            <a:xfrm>
              <a:off x="1955" y="1387"/>
              <a:ext cx="144" cy="138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charset="-120"/>
              </a:endParaRPr>
            </a:p>
          </p:txBody>
        </p:sp>
        <p:sp>
          <p:nvSpPr>
            <p:cNvPr id="65578" name="Line 49"/>
            <p:cNvSpPr>
              <a:spLocks noChangeShapeType="1"/>
            </p:cNvSpPr>
            <p:nvPr/>
          </p:nvSpPr>
          <p:spPr bwMode="auto">
            <a:xfrm flipH="1" flipV="1">
              <a:off x="2475" y="1284"/>
              <a:ext cx="6" cy="377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579" name="Line 50"/>
            <p:cNvSpPr>
              <a:spLocks noChangeShapeType="1"/>
            </p:cNvSpPr>
            <p:nvPr/>
          </p:nvSpPr>
          <p:spPr bwMode="auto">
            <a:xfrm flipH="1" flipV="1">
              <a:off x="2025" y="1284"/>
              <a:ext cx="6" cy="377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580" name="Text Box 51"/>
            <p:cNvSpPr txBox="1">
              <a:spLocks noChangeArrowheads="1"/>
            </p:cNvSpPr>
            <p:nvPr/>
          </p:nvSpPr>
          <p:spPr bwMode="auto">
            <a:xfrm>
              <a:off x="3492" y="1410"/>
              <a:ext cx="2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 i="1">
                  <a:latin typeface="Times New Roman" pitchFamily="18" charset="0"/>
                  <a:ea typeface="新細明體" charset="-120"/>
                </a:rPr>
                <a:t>x</a:t>
              </a:r>
              <a:endParaRPr lang="en-US" altLang="zh-TW" sz="1800" i="1" baseline="30000">
                <a:latin typeface="Times New Roman" pitchFamily="18" charset="0"/>
                <a:ea typeface="新細明體" charset="-120"/>
              </a:endParaRPr>
            </a:p>
          </p:txBody>
        </p:sp>
      </p:grpSp>
      <p:sp>
        <p:nvSpPr>
          <p:cNvPr id="65559" name="Line 52"/>
          <p:cNvSpPr>
            <a:spLocks noChangeShapeType="1"/>
          </p:cNvSpPr>
          <p:nvPr/>
        </p:nvSpPr>
        <p:spPr bwMode="auto">
          <a:xfrm flipV="1">
            <a:off x="2943225" y="5376863"/>
            <a:ext cx="3181350" cy="1295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5560" name="Line 53"/>
          <p:cNvSpPr>
            <a:spLocks noChangeShapeType="1"/>
          </p:cNvSpPr>
          <p:nvPr/>
        </p:nvSpPr>
        <p:spPr bwMode="auto">
          <a:xfrm flipV="1">
            <a:off x="2938463" y="5300663"/>
            <a:ext cx="3114675" cy="1284287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5561" name="Line 54"/>
          <p:cNvSpPr>
            <a:spLocks noChangeShapeType="1"/>
          </p:cNvSpPr>
          <p:nvPr/>
        </p:nvSpPr>
        <p:spPr bwMode="auto">
          <a:xfrm flipV="1">
            <a:off x="3052763" y="5472113"/>
            <a:ext cx="3057525" cy="1246187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5562" name="Oval 55"/>
          <p:cNvSpPr>
            <a:spLocks noChangeArrowheads="1"/>
          </p:cNvSpPr>
          <p:nvPr/>
        </p:nvSpPr>
        <p:spPr bwMode="auto">
          <a:xfrm>
            <a:off x="4665663" y="5730875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63" name="Oval 56"/>
          <p:cNvSpPr>
            <a:spLocks noChangeArrowheads="1"/>
          </p:cNvSpPr>
          <p:nvPr/>
        </p:nvSpPr>
        <p:spPr bwMode="auto">
          <a:xfrm>
            <a:off x="4275138" y="6045200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5564" name="Oval 57"/>
          <p:cNvSpPr>
            <a:spLocks noChangeArrowheads="1"/>
          </p:cNvSpPr>
          <p:nvPr/>
        </p:nvSpPr>
        <p:spPr bwMode="auto">
          <a:xfrm>
            <a:off x="3208338" y="6321425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EA9310CF-E728-4894-9819-4F5E26CAC31C}" type="slidenum">
              <a:rPr lang="zh-TW" altLang="en-US" smtClean="0">
                <a:ea typeface="新細明體" charset="-120"/>
              </a:rPr>
              <a:pPr/>
              <a:t>19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Non-linear SVMs:  Feature spaces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General idea:   the original feature space can always be mapped to some higher-dimensional feature space where the training set is separable:</a:t>
            </a:r>
          </a:p>
        </p:txBody>
      </p:sp>
      <p:sp>
        <p:nvSpPr>
          <p:cNvPr id="66565" name="Line 4"/>
          <p:cNvSpPr>
            <a:spLocks noChangeShapeType="1"/>
          </p:cNvSpPr>
          <p:nvPr/>
        </p:nvSpPr>
        <p:spPr bwMode="auto">
          <a:xfrm flipV="1">
            <a:off x="2068513" y="32448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6566" name="Line 5"/>
          <p:cNvSpPr>
            <a:spLocks noChangeShapeType="1"/>
          </p:cNvSpPr>
          <p:nvPr/>
        </p:nvSpPr>
        <p:spPr bwMode="auto">
          <a:xfrm flipV="1">
            <a:off x="447675" y="4856163"/>
            <a:ext cx="3319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6567" name="AutoShape 6"/>
          <p:cNvSpPr>
            <a:spLocks noChangeArrowheads="1"/>
          </p:cNvSpPr>
          <p:nvPr/>
        </p:nvSpPr>
        <p:spPr bwMode="auto">
          <a:xfrm>
            <a:off x="2098675" y="40767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68" name="AutoShape 7"/>
          <p:cNvSpPr>
            <a:spLocks noChangeArrowheads="1"/>
          </p:cNvSpPr>
          <p:nvPr/>
        </p:nvSpPr>
        <p:spPr bwMode="auto">
          <a:xfrm>
            <a:off x="1524000" y="4433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69" name="AutoShape 8"/>
          <p:cNvSpPr>
            <a:spLocks noChangeArrowheads="1"/>
          </p:cNvSpPr>
          <p:nvPr/>
        </p:nvSpPr>
        <p:spPr bwMode="auto">
          <a:xfrm>
            <a:off x="1676400" y="4979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70" name="AutoShape 9"/>
          <p:cNvSpPr>
            <a:spLocks noChangeArrowheads="1"/>
          </p:cNvSpPr>
          <p:nvPr/>
        </p:nvSpPr>
        <p:spPr bwMode="auto">
          <a:xfrm>
            <a:off x="2209800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71" name="AutoShape 10"/>
          <p:cNvSpPr>
            <a:spLocks noChangeArrowheads="1"/>
          </p:cNvSpPr>
          <p:nvPr/>
        </p:nvSpPr>
        <p:spPr bwMode="auto">
          <a:xfrm>
            <a:off x="1790700" y="41227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72" name="AutoShape 11"/>
          <p:cNvSpPr>
            <a:spLocks noChangeArrowheads="1"/>
          </p:cNvSpPr>
          <p:nvPr/>
        </p:nvSpPr>
        <p:spPr bwMode="auto">
          <a:xfrm>
            <a:off x="1295400" y="4751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73" name="AutoShape 12"/>
          <p:cNvSpPr>
            <a:spLocks noChangeArrowheads="1"/>
          </p:cNvSpPr>
          <p:nvPr/>
        </p:nvSpPr>
        <p:spPr bwMode="auto">
          <a:xfrm>
            <a:off x="1714500" y="54943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74" name="AutoShape 13"/>
          <p:cNvSpPr>
            <a:spLocks noChangeArrowheads="1"/>
          </p:cNvSpPr>
          <p:nvPr/>
        </p:nvSpPr>
        <p:spPr bwMode="auto">
          <a:xfrm>
            <a:off x="2209800" y="4522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75" name="AutoShape 14"/>
          <p:cNvSpPr>
            <a:spLocks noChangeArrowheads="1"/>
          </p:cNvSpPr>
          <p:nvPr/>
        </p:nvSpPr>
        <p:spPr bwMode="auto">
          <a:xfrm>
            <a:off x="3111500" y="4510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76" name="AutoShape 15"/>
          <p:cNvSpPr>
            <a:spLocks noChangeArrowheads="1"/>
          </p:cNvSpPr>
          <p:nvPr/>
        </p:nvSpPr>
        <p:spPr bwMode="auto">
          <a:xfrm>
            <a:off x="2971800" y="5722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77" name="AutoShape 16"/>
          <p:cNvSpPr>
            <a:spLocks noChangeArrowheads="1"/>
          </p:cNvSpPr>
          <p:nvPr/>
        </p:nvSpPr>
        <p:spPr bwMode="auto">
          <a:xfrm>
            <a:off x="723900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78" name="AutoShape 17"/>
          <p:cNvSpPr>
            <a:spLocks noChangeArrowheads="1"/>
          </p:cNvSpPr>
          <p:nvPr/>
        </p:nvSpPr>
        <p:spPr bwMode="auto">
          <a:xfrm>
            <a:off x="2235200" y="6091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79" name="AutoShape 18"/>
          <p:cNvSpPr>
            <a:spLocks noChangeArrowheads="1"/>
          </p:cNvSpPr>
          <p:nvPr/>
        </p:nvSpPr>
        <p:spPr bwMode="auto">
          <a:xfrm>
            <a:off x="3200400" y="52466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80" name="AutoShape 19"/>
          <p:cNvSpPr>
            <a:spLocks noChangeArrowheads="1"/>
          </p:cNvSpPr>
          <p:nvPr/>
        </p:nvSpPr>
        <p:spPr bwMode="auto">
          <a:xfrm>
            <a:off x="1263650" y="578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81" name="AutoShape 20"/>
          <p:cNvSpPr>
            <a:spLocks noChangeArrowheads="1"/>
          </p:cNvSpPr>
          <p:nvPr/>
        </p:nvSpPr>
        <p:spPr bwMode="auto">
          <a:xfrm>
            <a:off x="952500" y="5303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82" name="AutoShape 21"/>
          <p:cNvSpPr>
            <a:spLocks noChangeArrowheads="1"/>
          </p:cNvSpPr>
          <p:nvPr/>
        </p:nvSpPr>
        <p:spPr bwMode="auto">
          <a:xfrm>
            <a:off x="1009650" y="3779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83" name="AutoShape 22"/>
          <p:cNvSpPr>
            <a:spLocks noChangeArrowheads="1"/>
          </p:cNvSpPr>
          <p:nvPr/>
        </p:nvSpPr>
        <p:spPr bwMode="auto">
          <a:xfrm>
            <a:off x="2505075" y="4914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84" name="AutoShape 23"/>
          <p:cNvSpPr>
            <a:spLocks noChangeArrowheads="1"/>
          </p:cNvSpPr>
          <p:nvPr/>
        </p:nvSpPr>
        <p:spPr bwMode="auto">
          <a:xfrm>
            <a:off x="2124075" y="50482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85" name="AutoShape 24"/>
          <p:cNvSpPr>
            <a:spLocks noChangeArrowheads="1"/>
          </p:cNvSpPr>
          <p:nvPr/>
        </p:nvSpPr>
        <p:spPr bwMode="auto">
          <a:xfrm>
            <a:off x="2409825" y="38100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86" name="Oval 25"/>
          <p:cNvSpPr>
            <a:spLocks noChangeArrowheads="1"/>
          </p:cNvSpPr>
          <p:nvPr/>
        </p:nvSpPr>
        <p:spPr bwMode="auto">
          <a:xfrm>
            <a:off x="1114425" y="3895725"/>
            <a:ext cx="1885950" cy="1905000"/>
          </a:xfrm>
          <a:prstGeom prst="ellipse">
            <a:avLst/>
          </a:prstGeom>
          <a:noFill/>
          <a:ln w="15875" algn="ctr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87" name="AutoShape 26"/>
          <p:cNvSpPr>
            <a:spLocks noChangeArrowheads="1"/>
          </p:cNvSpPr>
          <p:nvPr/>
        </p:nvSpPr>
        <p:spPr bwMode="auto">
          <a:xfrm>
            <a:off x="1162050" y="3932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88" name="AutoShape 27"/>
          <p:cNvSpPr>
            <a:spLocks noChangeArrowheads="1"/>
          </p:cNvSpPr>
          <p:nvPr/>
        </p:nvSpPr>
        <p:spPr bwMode="auto">
          <a:xfrm>
            <a:off x="3086100" y="3913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89" name="Line 28"/>
          <p:cNvSpPr>
            <a:spLocks noChangeShapeType="1"/>
          </p:cNvSpPr>
          <p:nvPr/>
        </p:nvSpPr>
        <p:spPr bwMode="auto">
          <a:xfrm flipH="1" flipV="1">
            <a:off x="6107113" y="2997200"/>
            <a:ext cx="0" cy="2070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6590" name="Line 29"/>
          <p:cNvSpPr>
            <a:spLocks noChangeShapeType="1"/>
          </p:cNvSpPr>
          <p:nvPr/>
        </p:nvSpPr>
        <p:spPr bwMode="auto">
          <a:xfrm>
            <a:off x="6076950" y="5084763"/>
            <a:ext cx="2347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6591" name="AutoShape 30"/>
          <p:cNvSpPr>
            <a:spLocks noChangeArrowheads="1"/>
          </p:cNvSpPr>
          <p:nvPr/>
        </p:nvSpPr>
        <p:spPr bwMode="auto">
          <a:xfrm>
            <a:off x="6375400" y="44481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92" name="AutoShape 31"/>
          <p:cNvSpPr>
            <a:spLocks noChangeArrowheads="1"/>
          </p:cNvSpPr>
          <p:nvPr/>
        </p:nvSpPr>
        <p:spPr bwMode="auto">
          <a:xfrm>
            <a:off x="5800725" y="48053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93" name="AutoShape 32"/>
          <p:cNvSpPr>
            <a:spLocks noChangeArrowheads="1"/>
          </p:cNvSpPr>
          <p:nvPr/>
        </p:nvSpPr>
        <p:spPr bwMode="auto">
          <a:xfrm>
            <a:off x="6181725" y="5360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94" name="AutoShape 33"/>
          <p:cNvSpPr>
            <a:spLocks noChangeArrowheads="1"/>
          </p:cNvSpPr>
          <p:nvPr/>
        </p:nvSpPr>
        <p:spPr bwMode="auto">
          <a:xfrm>
            <a:off x="7000875" y="5360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95" name="AutoShape 34"/>
          <p:cNvSpPr>
            <a:spLocks noChangeArrowheads="1"/>
          </p:cNvSpPr>
          <p:nvPr/>
        </p:nvSpPr>
        <p:spPr bwMode="auto">
          <a:xfrm>
            <a:off x="6067425" y="44942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96" name="AutoShape 35"/>
          <p:cNvSpPr>
            <a:spLocks noChangeArrowheads="1"/>
          </p:cNvSpPr>
          <p:nvPr/>
        </p:nvSpPr>
        <p:spPr bwMode="auto">
          <a:xfrm>
            <a:off x="6276975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97" name="AutoShape 36"/>
          <p:cNvSpPr>
            <a:spLocks noChangeArrowheads="1"/>
          </p:cNvSpPr>
          <p:nvPr/>
        </p:nvSpPr>
        <p:spPr bwMode="auto">
          <a:xfrm>
            <a:off x="6505575" y="5399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98" name="AutoShape 37"/>
          <p:cNvSpPr>
            <a:spLocks noChangeArrowheads="1"/>
          </p:cNvSpPr>
          <p:nvPr/>
        </p:nvSpPr>
        <p:spPr bwMode="auto">
          <a:xfrm>
            <a:off x="6486525" y="48942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599" name="AutoShape 38"/>
          <p:cNvSpPr>
            <a:spLocks noChangeArrowheads="1"/>
          </p:cNvSpPr>
          <p:nvPr/>
        </p:nvSpPr>
        <p:spPr bwMode="auto">
          <a:xfrm>
            <a:off x="8093075" y="4529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00" name="AutoShape 39"/>
          <p:cNvSpPr>
            <a:spLocks noChangeArrowheads="1"/>
          </p:cNvSpPr>
          <p:nvPr/>
        </p:nvSpPr>
        <p:spPr bwMode="auto">
          <a:xfrm>
            <a:off x="7953375" y="5741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01" name="AutoShape 40"/>
          <p:cNvSpPr>
            <a:spLocks noChangeArrowheads="1"/>
          </p:cNvSpPr>
          <p:nvPr/>
        </p:nvSpPr>
        <p:spPr bwMode="auto">
          <a:xfrm>
            <a:off x="7477125" y="3494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02" name="AutoShape 41"/>
          <p:cNvSpPr>
            <a:spLocks noChangeArrowheads="1"/>
          </p:cNvSpPr>
          <p:nvPr/>
        </p:nvSpPr>
        <p:spPr bwMode="auto">
          <a:xfrm>
            <a:off x="7483475" y="47577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03" name="AutoShape 42"/>
          <p:cNvSpPr>
            <a:spLocks noChangeArrowheads="1"/>
          </p:cNvSpPr>
          <p:nvPr/>
        </p:nvSpPr>
        <p:spPr bwMode="auto">
          <a:xfrm>
            <a:off x="8181975" y="52657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04" name="AutoShape 43"/>
          <p:cNvSpPr>
            <a:spLocks noChangeArrowheads="1"/>
          </p:cNvSpPr>
          <p:nvPr/>
        </p:nvSpPr>
        <p:spPr bwMode="auto">
          <a:xfrm>
            <a:off x="7007225" y="4205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05" name="AutoShape 44"/>
          <p:cNvSpPr>
            <a:spLocks noChangeArrowheads="1"/>
          </p:cNvSpPr>
          <p:nvPr/>
        </p:nvSpPr>
        <p:spPr bwMode="auto">
          <a:xfrm>
            <a:off x="7610475" y="5437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06" name="AutoShape 45"/>
          <p:cNvSpPr>
            <a:spLocks noChangeArrowheads="1"/>
          </p:cNvSpPr>
          <p:nvPr/>
        </p:nvSpPr>
        <p:spPr bwMode="auto">
          <a:xfrm>
            <a:off x="7400925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07" name="AutoShape 46"/>
          <p:cNvSpPr>
            <a:spLocks noChangeArrowheads="1"/>
          </p:cNvSpPr>
          <p:nvPr/>
        </p:nvSpPr>
        <p:spPr bwMode="auto">
          <a:xfrm>
            <a:off x="6010275" y="52101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08" name="AutoShape 47"/>
          <p:cNvSpPr>
            <a:spLocks noChangeArrowheads="1"/>
          </p:cNvSpPr>
          <p:nvPr/>
        </p:nvSpPr>
        <p:spPr bwMode="auto">
          <a:xfrm>
            <a:off x="5629275" y="534352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09" name="AutoShape 48"/>
          <p:cNvSpPr>
            <a:spLocks noChangeArrowheads="1"/>
          </p:cNvSpPr>
          <p:nvPr/>
        </p:nvSpPr>
        <p:spPr bwMode="auto">
          <a:xfrm>
            <a:off x="7391400" y="38290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10" name="AutoShape 49"/>
          <p:cNvSpPr>
            <a:spLocks noChangeArrowheads="1"/>
          </p:cNvSpPr>
          <p:nvPr/>
        </p:nvSpPr>
        <p:spPr bwMode="auto">
          <a:xfrm>
            <a:off x="6943725" y="33607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11" name="AutoShape 50"/>
          <p:cNvSpPr>
            <a:spLocks noChangeArrowheads="1"/>
          </p:cNvSpPr>
          <p:nvPr/>
        </p:nvSpPr>
        <p:spPr bwMode="auto">
          <a:xfrm>
            <a:off x="8067675" y="3932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12" name="Line 51"/>
          <p:cNvSpPr>
            <a:spLocks noChangeShapeType="1"/>
          </p:cNvSpPr>
          <p:nvPr/>
        </p:nvSpPr>
        <p:spPr bwMode="auto">
          <a:xfrm flipH="1">
            <a:off x="4859338" y="5086350"/>
            <a:ext cx="1238250" cy="99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6613" name="Line 52"/>
          <p:cNvSpPr>
            <a:spLocks noChangeShapeType="1"/>
          </p:cNvSpPr>
          <p:nvPr/>
        </p:nvSpPr>
        <p:spPr bwMode="auto">
          <a:xfrm>
            <a:off x="6096000" y="3733800"/>
            <a:ext cx="1447800" cy="13335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6614" name="Line 53"/>
          <p:cNvSpPr>
            <a:spLocks noChangeShapeType="1"/>
          </p:cNvSpPr>
          <p:nvPr/>
        </p:nvSpPr>
        <p:spPr bwMode="auto">
          <a:xfrm flipV="1">
            <a:off x="6324600" y="5105400"/>
            <a:ext cx="1219200" cy="1219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6615" name="Line 54"/>
          <p:cNvSpPr>
            <a:spLocks noChangeShapeType="1"/>
          </p:cNvSpPr>
          <p:nvPr/>
        </p:nvSpPr>
        <p:spPr bwMode="auto">
          <a:xfrm flipV="1">
            <a:off x="4629150" y="3771900"/>
            <a:ext cx="1466850" cy="838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6616" name="Line 55"/>
          <p:cNvSpPr>
            <a:spLocks noChangeShapeType="1"/>
          </p:cNvSpPr>
          <p:nvPr/>
        </p:nvSpPr>
        <p:spPr bwMode="auto">
          <a:xfrm>
            <a:off x="4610100" y="4610100"/>
            <a:ext cx="1714500" cy="169545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6617" name="AutoShape 56"/>
          <p:cNvSpPr>
            <a:spLocks noChangeArrowheads="1"/>
          </p:cNvSpPr>
          <p:nvPr/>
        </p:nvSpPr>
        <p:spPr bwMode="auto">
          <a:xfrm>
            <a:off x="3590925" y="3171825"/>
            <a:ext cx="1638300" cy="457200"/>
          </a:xfrm>
          <a:prstGeom prst="curvedDownArrow">
            <a:avLst>
              <a:gd name="adj1" fmla="val 71667"/>
              <a:gd name="adj2" fmla="val 143333"/>
              <a:gd name="adj3" fmla="val 33333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66618" name="Text Box 57"/>
          <p:cNvSpPr txBox="1">
            <a:spLocks noChangeArrowheads="1"/>
          </p:cNvSpPr>
          <p:nvPr/>
        </p:nvSpPr>
        <p:spPr bwMode="auto">
          <a:xfrm>
            <a:off x="3590925" y="3571875"/>
            <a:ext cx="15049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zh-TW" sz="200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TW" sz="2000">
                <a:latin typeface="Times New Roman" pitchFamily="18" charset="0"/>
                <a:ea typeface="新細明體" charset="-120"/>
                <a:cs typeface="Times New Roman" pitchFamily="18" charset="0"/>
              </a:rPr>
              <a:t>:  </a:t>
            </a:r>
            <a:r>
              <a:rPr lang="en-US" altLang="zh-TW" sz="2000" b="1">
                <a:latin typeface="Times New Roman" pitchFamily="18" charset="0"/>
                <a:ea typeface="新細明體" charset="-120"/>
                <a:cs typeface="Times New Roman" pitchFamily="18" charset="0"/>
              </a:rPr>
              <a:t>x</a:t>
            </a:r>
            <a:r>
              <a:rPr lang="en-US" altLang="zh-TW" sz="2000" b="1" baseline="-25000">
                <a:latin typeface="Times New Roman" pitchFamily="18" charset="0"/>
                <a:ea typeface="新細明體" charset="-120"/>
                <a:cs typeface="Times New Roman" pitchFamily="18" charset="0"/>
              </a:rPr>
              <a:t> </a:t>
            </a:r>
            <a:r>
              <a:rPr lang="en-US" altLang="zh-TW" sz="2000" b="1">
                <a:latin typeface="Times New Roman" pitchFamily="18" charset="0"/>
                <a:ea typeface="新細明體" charset="-120"/>
                <a:cs typeface="Times New Roman" pitchFamily="18" charset="0"/>
              </a:rPr>
              <a:t>→</a:t>
            </a:r>
            <a:r>
              <a:rPr lang="en-US" altLang="zh-TW" sz="2000">
                <a:latin typeface="Times New Roman" pitchFamily="18" charset="0"/>
                <a:ea typeface="新細明體" charset="-120"/>
                <a:cs typeface="Times New Roman" pitchFamily="18" charset="0"/>
              </a:rPr>
              <a:t> </a:t>
            </a:r>
            <a:r>
              <a:rPr lang="el-GR" altLang="zh-TW" sz="200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TW" sz="2000">
                <a:latin typeface="Times New Roman" pitchFamily="18" charset="0"/>
                <a:ea typeface="新細明體" charset="-120"/>
              </a:rPr>
              <a:t>(</a:t>
            </a:r>
            <a:r>
              <a:rPr lang="en-US" altLang="zh-TW" sz="2000" b="1">
                <a:latin typeface="Times New Roman" pitchFamily="18" charset="0"/>
                <a:ea typeface="新細明體" charset="-120"/>
              </a:rPr>
              <a:t>x</a:t>
            </a:r>
            <a:r>
              <a:rPr lang="en-US" altLang="zh-TW" sz="2000">
                <a:latin typeface="Times New Roman" pitchFamily="18" charset="0"/>
                <a:ea typeface="新細明體" charset="-120"/>
              </a:rPr>
              <a:t>)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Support Vector Machine (SVM)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40E4FB-CDDF-499D-9777-596268787589}" type="slidenum">
              <a:rPr lang="zh-TW" altLang="en-US" smtClean="0">
                <a:solidFill>
                  <a:schemeClr val="tx1"/>
                </a:solidFill>
                <a:ea typeface="新細明體" charset="-120"/>
              </a:rPr>
              <a:pPr/>
              <a:t>20</a:t>
            </a:fld>
            <a:endParaRPr lang="en-US" altLang="zh-TW" smtClean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SVM is good for Text Classification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58674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Documents are zero along almost all axes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Most document pairs are very far apart (i.e., not strictly orthogonal, but only share very common words and a few scattered others)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	</a:t>
            </a:r>
            <a:r>
              <a:rPr lang="zh-TW" altLang="en-US" sz="2000" dirty="0" smtClean="0">
                <a:solidFill>
                  <a:schemeClr val="tx1"/>
                </a:solidFill>
                <a:ea typeface="微軟正黑體" pitchFamily="34" charset="-120"/>
              </a:rPr>
              <a:t>其實文件很多軸上的值是 </a:t>
            </a: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0 ;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	</a:t>
            </a:r>
            <a:r>
              <a:rPr lang="zh-TW" altLang="en-US" sz="2000" dirty="0" smtClean="0">
                <a:solidFill>
                  <a:schemeClr val="tx1"/>
                </a:solidFill>
                <a:ea typeface="微軟正黑體" pitchFamily="34" charset="-120"/>
              </a:rPr>
              <a:t>在空間軸上離很開</a:t>
            </a:r>
            <a:endParaRPr lang="en-US" altLang="zh-TW" sz="2000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zh-TW" altLang="en-US" sz="2000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Virtually all document sets are separable, for most any classification. This is why linear classifiers are quite successful in this domain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	</a:t>
            </a:r>
            <a:r>
              <a:rPr lang="zh-TW" altLang="en-US" sz="2000" dirty="0" smtClean="0">
                <a:solidFill>
                  <a:schemeClr val="tx1"/>
                </a:solidFill>
                <a:ea typeface="微軟正黑體" pitchFamily="34" charset="-120"/>
              </a:rPr>
              <a:t>文件混在一起的情況不多，</a:t>
            </a:r>
            <a:endParaRPr lang="en-US" altLang="zh-TW" sz="2000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	</a:t>
            </a:r>
            <a:r>
              <a:rPr lang="zh-TW" altLang="en-US" sz="2000" dirty="0" smtClean="0">
                <a:solidFill>
                  <a:schemeClr val="tx1"/>
                </a:solidFill>
                <a:ea typeface="微軟正黑體" pitchFamily="34" charset="-120"/>
              </a:rPr>
              <a:t>所以用</a:t>
            </a: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Linear</a:t>
            </a:r>
            <a:r>
              <a:rPr lang="zh-TW" altLang="en-US" sz="2000" dirty="0" smtClean="0">
                <a:solidFill>
                  <a:schemeClr val="tx1"/>
                </a:solidFill>
                <a:ea typeface="微軟正黑體" pitchFamily="34" charset="-120"/>
              </a:rPr>
              <a:t>分類器</a:t>
            </a: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,</a:t>
            </a:r>
            <a:r>
              <a:rPr lang="zh-TW" altLang="en-US" sz="2000" dirty="0" smtClean="0">
                <a:solidFill>
                  <a:schemeClr val="tx1"/>
                </a:solidFill>
                <a:ea typeface="微軟正黑體" pitchFamily="34" charset="-120"/>
              </a:rPr>
              <a:t> 在文件分類上很適合</a:t>
            </a:r>
            <a:endParaRPr lang="en-US" altLang="zh-TW" sz="2000" dirty="0" smtClean="0">
              <a:solidFill>
                <a:schemeClr val="tx1"/>
              </a:solidFill>
              <a:ea typeface="微軟正黑體" pitchFamily="34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48400" y="1981200"/>
            <a:ext cx="2514600" cy="2286000"/>
            <a:chOff x="3552" y="1248"/>
            <a:chExt cx="1584" cy="1440"/>
          </a:xfrm>
        </p:grpSpPr>
        <p:sp>
          <p:nvSpPr>
            <p:cNvPr id="67590" name="Line 5"/>
            <p:cNvSpPr>
              <a:spLocks noChangeShapeType="1"/>
            </p:cNvSpPr>
            <p:nvPr/>
          </p:nvSpPr>
          <p:spPr bwMode="auto">
            <a:xfrm flipV="1">
              <a:off x="4128" y="1248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67591" name="Line 6"/>
            <p:cNvSpPr>
              <a:spLocks noChangeShapeType="1"/>
            </p:cNvSpPr>
            <p:nvPr/>
          </p:nvSpPr>
          <p:spPr bwMode="auto">
            <a:xfrm>
              <a:off x="4128" y="2112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67592" name="Line 7"/>
            <p:cNvSpPr>
              <a:spLocks noChangeShapeType="1"/>
            </p:cNvSpPr>
            <p:nvPr/>
          </p:nvSpPr>
          <p:spPr bwMode="auto">
            <a:xfrm flipH="1">
              <a:off x="3552" y="2112"/>
              <a:ext cx="576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67593" name="Line 8"/>
            <p:cNvSpPr>
              <a:spLocks noChangeShapeType="1"/>
            </p:cNvSpPr>
            <p:nvPr/>
          </p:nvSpPr>
          <p:spPr bwMode="auto">
            <a:xfrm>
              <a:off x="4128" y="2112"/>
              <a:ext cx="432" cy="240"/>
            </a:xfrm>
            <a:prstGeom prst="line">
              <a:avLst/>
            </a:prstGeom>
            <a:noFill/>
            <a:ln w="28575">
              <a:solidFill>
                <a:srgbClr val="00A000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Issues in Text Classification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647A852E-5BC9-4F39-BE4E-E876D8710072}" type="slidenum">
              <a:rPr lang="zh-TW" altLang="en-US" smtClean="0">
                <a:ea typeface="新細明體" charset="-120"/>
              </a:rPr>
              <a:pPr/>
              <a:t>22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(1) What kind of classifier to use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zh-TW" sz="2800" dirty="0" smtClean="0">
                <a:ea typeface="微軟正黑體" pitchFamily="34" charset="-120"/>
              </a:rPr>
              <a:t>Document </a:t>
            </a:r>
            <a:r>
              <a:rPr lang="en-US" altLang="zh-TW" dirty="0" smtClean="0">
                <a:ea typeface="微軟正黑體" pitchFamily="34" charset="-120"/>
              </a:rPr>
              <a:t>Classification is useful for many commercial applications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What kind of classifier to use 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How much training data do you have?</a:t>
            </a:r>
          </a:p>
          <a:p>
            <a:pPr lvl="1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zh-TW" altLang="en-US" dirty="0" smtClean="0">
                <a:ea typeface="微軟正黑體" pitchFamily="34" charset="-120"/>
              </a:rPr>
              <a:t>	需要準備多少訓練資料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None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Very little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Quite a lot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A huge amount and its growing</a:t>
            </a:r>
            <a:endParaRPr lang="zh-TW" altLang="en-US" dirty="0" smtClean="0"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41DFBEE8-E8F5-478C-AF63-DF0A95641F43}" type="slidenum">
              <a:rPr lang="zh-TW" altLang="en-US" smtClean="0">
                <a:ea typeface="新細明體" charset="-120"/>
              </a:rPr>
              <a:pPr/>
              <a:t>23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If you have no labeled training data</a:t>
            </a:r>
            <a:endParaRPr lang="zh-TW" altLang="en-US" dirty="0" smtClean="0">
              <a:ea typeface="新細明體" charset="-120"/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ea typeface="微軟正黑體" pitchFamily="34" charset="-120"/>
              </a:rPr>
              <a:t>Try hand-written rules solution </a:t>
            </a:r>
            <a:r>
              <a:rPr lang="zh-TW" altLang="en-US" sz="2200" dirty="0" smtClean="0">
                <a:ea typeface="微軟正黑體" pitchFamily="34" charset="-120"/>
              </a:rPr>
              <a:t>人工規則</a:t>
            </a:r>
            <a:endParaRPr lang="en-US" altLang="zh-TW" sz="2200" dirty="0" smtClean="0">
              <a:ea typeface="微軟正黑體" pitchFamily="34" charset="-12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zh-TW" sz="2000" dirty="0" smtClean="0">
                <a:solidFill>
                  <a:srgbClr val="C00000"/>
                </a:solidFill>
                <a:ea typeface="微軟正黑體" pitchFamily="34" charset="-120"/>
              </a:rPr>
              <a:t>If (Baseball OR Basketball) then c</a:t>
            </a:r>
            <a:r>
              <a:rPr lang="en-US" altLang="zh-TW" sz="1800" dirty="0" smtClean="0">
                <a:solidFill>
                  <a:srgbClr val="C00000"/>
                </a:solidFill>
                <a:ea typeface="微軟正黑體" pitchFamily="34" charset="-120"/>
              </a:rPr>
              <a:t>ategorize as Sport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ea typeface="微軟正黑體" pitchFamily="34" charset="-120"/>
              </a:rPr>
              <a:t>In practice, rules get a lot bigger than this </a:t>
            </a:r>
            <a:r>
              <a:rPr lang="zh-TW" altLang="en-US" sz="2200" dirty="0" smtClean="0">
                <a:ea typeface="微軟正黑體" pitchFamily="34" charset="-120"/>
              </a:rPr>
              <a:t>通常規則很多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ea typeface="微軟正黑體" pitchFamily="34" charset="-120"/>
              </a:rPr>
              <a:t>With careful crafting (human tuning on development data) performance is high: </a:t>
            </a:r>
            <a:r>
              <a:rPr lang="zh-TW" altLang="en-US" sz="2200" dirty="0" smtClean="0">
                <a:ea typeface="微軟正黑體" pitchFamily="34" charset="-120"/>
              </a:rPr>
              <a:t>但是效果很好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ea typeface="微軟正黑體" pitchFamily="34" charset="-120"/>
              </a:rPr>
              <a:t>Amount of work required is huge </a:t>
            </a:r>
            <a:r>
              <a:rPr lang="zh-TW" altLang="en-US" sz="2200" dirty="0" smtClean="0">
                <a:ea typeface="微軟正黑體" pitchFamily="34" charset="-120"/>
              </a:rPr>
              <a:t>但仍大量人工檢查與維護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D203D640-1E5E-4715-9FD0-77D986356A2A}" type="slidenum">
              <a:rPr lang="zh-TW" altLang="en-US" smtClean="0">
                <a:ea typeface="新細明體" charset="-120"/>
              </a:rPr>
              <a:pPr/>
              <a:t>24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If you have fairly little data ?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ea typeface="微軟正黑體" pitchFamily="34" charset="-120"/>
              </a:rPr>
              <a:t>Naïve </a:t>
            </a:r>
            <a:r>
              <a:rPr lang="en-US" altLang="zh-TW" sz="2200" dirty="0" err="1" smtClean="0">
                <a:ea typeface="微軟正黑體" pitchFamily="34" charset="-120"/>
              </a:rPr>
              <a:t>Bayes</a:t>
            </a:r>
            <a:r>
              <a:rPr lang="en-US" altLang="zh-TW" sz="2200" dirty="0" smtClean="0">
                <a:ea typeface="微軟正黑體" pitchFamily="34" charset="-120"/>
              </a:rPr>
              <a:t> should do well in such circumstances </a:t>
            </a:r>
            <a:r>
              <a:rPr lang="en-US" altLang="zh-TW" sz="2200" dirty="0" smtClean="0">
                <a:solidFill>
                  <a:srgbClr val="00A000"/>
                </a:solidFill>
                <a:ea typeface="微軟正黑體" pitchFamily="34" charset="-120"/>
              </a:rPr>
              <a:t>(Ng and Jordan 2002 NIPS) </a:t>
            </a:r>
            <a:r>
              <a:rPr lang="zh-TW" altLang="en-US" sz="2200" dirty="0" smtClean="0">
                <a:solidFill>
                  <a:srgbClr val="00A000"/>
                </a:solidFill>
                <a:ea typeface="微軟正黑體" pitchFamily="34" charset="-120"/>
              </a:rPr>
              <a:t>適合訓練用文件只有很少的時候</a:t>
            </a:r>
            <a:endParaRPr lang="en-US" altLang="zh-TW" sz="2000" dirty="0" smtClean="0">
              <a:ea typeface="微軟正黑體" pitchFamily="34" charset="-12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ea typeface="微軟正黑體" pitchFamily="34" charset="-120"/>
              </a:rPr>
              <a:t>The practical answer is to get more labeled data as soon as you can</a:t>
            </a:r>
            <a:endParaRPr lang="zh-TW" altLang="en-US" sz="2200" dirty="0" smtClean="0">
              <a:ea typeface="微軟正黑體" pitchFamily="34" charset="-12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zh-TW" sz="2000" dirty="0" smtClean="0">
                <a:ea typeface="微軟正黑體" pitchFamily="34" charset="-120"/>
              </a:rPr>
              <a:t>How to let people be willing to label data for you ? 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TW" sz="2000" dirty="0" smtClean="0">
                <a:ea typeface="微軟正黑體" pitchFamily="34" charset="-120"/>
              </a:rPr>
              <a:t>	</a:t>
            </a:r>
            <a:r>
              <a:rPr lang="zh-TW" altLang="en-US" sz="2000" dirty="0" smtClean="0">
                <a:ea typeface="微軟正黑體" pitchFamily="34" charset="-120"/>
              </a:rPr>
              <a:t>可思考如何運用網路上的資料</a:t>
            </a:r>
            <a:endParaRPr lang="en-US" altLang="zh-TW" sz="2000" dirty="0" smtClean="0">
              <a:ea typeface="微軟正黑體" pitchFamily="34" charset="-12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TW" sz="2000" dirty="0" smtClean="0">
                <a:ea typeface="微軟正黑體" pitchFamily="34" charset="-120"/>
              </a:rPr>
              <a:t>	Ex. </a:t>
            </a:r>
            <a:r>
              <a:rPr lang="zh-TW" altLang="en-US" sz="2000" dirty="0" smtClean="0">
                <a:ea typeface="微軟正黑體" pitchFamily="34" charset="-120"/>
              </a:rPr>
              <a:t>信件分類、書籤、</a:t>
            </a:r>
            <a:r>
              <a:rPr lang="en-US" altLang="zh-TW" sz="2000" dirty="0" smtClean="0">
                <a:ea typeface="微軟正黑體" pitchFamily="34" charset="-120"/>
              </a:rPr>
              <a:t>Social Tagging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D03BDAA-9924-45FE-AE8D-5BD11020ED6B}" type="slidenum">
              <a:rPr lang="zh-TW" altLang="en-US" smtClean="0">
                <a:ea typeface="微軟正黑體" pitchFamily="34" charset="-120"/>
              </a:rPr>
              <a:pPr/>
              <a:t>25</a:t>
            </a:fld>
            <a:endParaRPr lang="en-US" altLang="zh-TW" smtClean="0">
              <a:ea typeface="微軟正黑體" pitchFamily="34" charset="-12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latin typeface="+mn-lt"/>
                <a:ea typeface="微軟正黑體" pitchFamily="34" charset="-120"/>
              </a:rPr>
              <a:t>If you have a huge amount of data ?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Great in theory for doing accurate classification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But expensive methods like SVMs (train time) or </a:t>
            </a:r>
            <a:r>
              <a:rPr lang="en-US" altLang="zh-TW" dirty="0" err="1" smtClean="0">
                <a:solidFill>
                  <a:schemeClr val="tx1"/>
                </a:solidFill>
                <a:ea typeface="微軟正黑體" pitchFamily="34" charset="-120"/>
              </a:rPr>
              <a:t>kNN</a:t>
            </a: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 (test time)</a:t>
            </a:r>
            <a:r>
              <a:rPr lang="en-US" altLang="zh-TW" dirty="0" smtClean="0">
                <a:ea typeface="微軟正黑體" pitchFamily="34" charset="-120"/>
              </a:rPr>
              <a:t> are quite impractical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TW" dirty="0" smtClean="0">
                <a:ea typeface="微軟正黑體" pitchFamily="34" charset="-120"/>
              </a:rPr>
              <a:t>	</a:t>
            </a:r>
            <a:r>
              <a:rPr lang="zh-TW" altLang="en-US" dirty="0" smtClean="0">
                <a:ea typeface="微軟正黑體" pitchFamily="34" charset="-120"/>
              </a:rPr>
              <a:t>運算量大的演算法不合用</a:t>
            </a:r>
            <a:endParaRPr lang="en-US" altLang="zh-TW" dirty="0" smtClean="0">
              <a:ea typeface="微軟正黑體" pitchFamily="34" charset="-12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Try Naïve </a:t>
            </a:r>
            <a:r>
              <a:rPr lang="en-US" altLang="zh-TW" dirty="0" err="1" smtClean="0">
                <a:ea typeface="微軟正黑體" pitchFamily="34" charset="-120"/>
              </a:rPr>
              <a:t>Bayes</a:t>
            </a:r>
            <a:r>
              <a:rPr lang="en-US" altLang="zh-TW" dirty="0" smtClean="0">
                <a:ea typeface="微軟正黑體" pitchFamily="34" charset="-120"/>
              </a:rPr>
              <a:t> again.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647A852E-5BC9-4F39-BE4E-E876D8710072}" type="slidenum">
              <a:rPr lang="zh-TW" altLang="en-US" smtClean="0">
                <a:ea typeface="新細明體" charset="-120"/>
              </a:rPr>
              <a:pPr/>
              <a:t>26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(2) Large and difficult categories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8001000" cy="4876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zh-TW" dirty="0" smtClean="0">
                <a:ea typeface="新細明體" charset="-120"/>
              </a:rPr>
              <a:t>Easy for small number of well-separated categories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dirty="0" smtClean="0">
                <a:ea typeface="新細明體" charset="-120"/>
              </a:rPr>
              <a:t>Accurate classification over large sets of closely related classes is </a:t>
            </a:r>
            <a:r>
              <a:rPr lang="en-US" altLang="zh-TW" i="1" dirty="0" smtClean="0">
                <a:ea typeface="新細明體" charset="-120"/>
              </a:rPr>
              <a:t>inherently difficult</a:t>
            </a:r>
            <a:r>
              <a:rPr lang="en-US" altLang="zh-TW" dirty="0" smtClean="0">
                <a:ea typeface="新細明體" charset="-120"/>
              </a:rPr>
              <a:t>.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TW" dirty="0" smtClean="0">
                <a:ea typeface="新細明體" charset="-120"/>
              </a:rPr>
              <a:t>Ex. Web directories (e.g. the Yahoo! Directory consists of over 200,000 categories or the Open Directory Project)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TW" dirty="0" smtClean="0">
                <a:ea typeface="新細明體" charset="-120"/>
              </a:rPr>
              <a:t>Ex. library classification schemes (Library of Congress)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TW" dirty="0" smtClean="0">
                <a:ea typeface="新細明體" charset="-120"/>
              </a:rPr>
              <a:t>Classifier combination is a useful technique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zh-TW" dirty="0" smtClean="0">
                <a:ea typeface="新細明體" charset="-120"/>
              </a:rPr>
              <a:t>Voting of multiple classifiers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TW" dirty="0" smtClean="0">
                <a:ea typeface="新細明體" charset="-120"/>
              </a:rPr>
              <a:t>Use a hybrid automatic/manual solution</a:t>
            </a:r>
            <a:endParaRPr lang="zh-TW" altLang="en-US" dirty="0" smtClean="0">
              <a:ea typeface="新細明體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647A852E-5BC9-4F39-BE4E-E876D8710072}" type="slidenum">
              <a:rPr lang="zh-TW" altLang="en-US" smtClean="0">
                <a:ea typeface="微軟正黑體" pitchFamily="34" charset="-120"/>
              </a:rPr>
              <a:pPr/>
              <a:t>27</a:t>
            </a:fld>
            <a:endParaRPr lang="en-US" altLang="zh-TW" smtClean="0">
              <a:ea typeface="微軟正黑體" pitchFamily="34" charset="-12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latin typeface="+mn-lt"/>
                <a:ea typeface="微軟正黑體" pitchFamily="34" charset="-120"/>
              </a:rPr>
              <a:t>(3) Other techniques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8062664" cy="4876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zh-TW" sz="2400" dirty="0" smtClean="0">
                <a:ea typeface="微軟正黑體" pitchFamily="34" charset="-120"/>
              </a:rPr>
              <a:t>Try differentially weighting contributions from different document zones: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TW" sz="2000" dirty="0" err="1" smtClean="0">
                <a:ea typeface="微軟正黑體" pitchFamily="34" charset="-120"/>
              </a:rPr>
              <a:t>Upweighting</a:t>
            </a:r>
            <a:r>
              <a:rPr lang="en-US" altLang="zh-TW" sz="2000" dirty="0" smtClean="0">
                <a:ea typeface="微軟正黑體" pitchFamily="34" charset="-120"/>
              </a:rPr>
              <a:t> title words helps  (Cohen &amp; Singer 1996) </a:t>
            </a:r>
            <a:r>
              <a:rPr lang="zh-TW" altLang="en-US" sz="2000" dirty="0" smtClean="0">
                <a:ea typeface="微軟正黑體" pitchFamily="34" charset="-120"/>
              </a:rPr>
              <a:t>提高標題權重</a:t>
            </a:r>
            <a:endParaRPr lang="en-US" altLang="zh-TW" sz="2000" dirty="0" smtClean="0">
              <a:ea typeface="微軟正黑體" pitchFamily="34" charset="-120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altLang="zh-TW" sz="2000" dirty="0" err="1" smtClean="0">
                <a:ea typeface="微軟正黑體" pitchFamily="34" charset="-120"/>
              </a:rPr>
              <a:t>Upweighting</a:t>
            </a:r>
            <a:r>
              <a:rPr lang="en-US" altLang="zh-TW" sz="2000" dirty="0" smtClean="0">
                <a:ea typeface="微軟正黑體" pitchFamily="34" charset="-120"/>
              </a:rPr>
              <a:t> the first sentence of each paragraph helps (Murata, 1999) </a:t>
            </a:r>
            <a:r>
              <a:rPr lang="zh-TW" altLang="en-US" sz="2000" dirty="0" smtClean="0">
                <a:ea typeface="微軟正黑體" pitchFamily="34" charset="-120"/>
              </a:rPr>
              <a:t>提高每段的第一句權重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TW" sz="2000" dirty="0" err="1" smtClean="0">
                <a:ea typeface="微軟正黑體" pitchFamily="34" charset="-120"/>
              </a:rPr>
              <a:t>Upweighting</a:t>
            </a:r>
            <a:r>
              <a:rPr lang="en-US" altLang="zh-TW" sz="2000" dirty="0" smtClean="0">
                <a:ea typeface="微軟正黑體" pitchFamily="34" charset="-120"/>
              </a:rPr>
              <a:t> sentences that contain title words helps (</a:t>
            </a:r>
            <a:r>
              <a:rPr lang="en-US" altLang="zh-TW" sz="2000" dirty="0" err="1" smtClean="0">
                <a:ea typeface="微軟正黑體" pitchFamily="34" charset="-120"/>
              </a:rPr>
              <a:t>Ko</a:t>
            </a:r>
            <a:r>
              <a:rPr lang="en-US" altLang="zh-TW" sz="2000" dirty="0" smtClean="0">
                <a:ea typeface="微軟正黑體" pitchFamily="34" charset="-120"/>
              </a:rPr>
              <a:t> et al, 2002) </a:t>
            </a:r>
            <a:r>
              <a:rPr lang="zh-TW" altLang="en-US" sz="2000" dirty="0" smtClean="0">
                <a:ea typeface="微軟正黑體" pitchFamily="34" charset="-120"/>
              </a:rPr>
              <a:t>提高包含標題之句子的權重</a:t>
            </a:r>
            <a:endParaRPr lang="en-US" altLang="zh-TW" sz="2000" dirty="0" smtClean="0">
              <a:ea typeface="微軟正黑體" pitchFamily="34" charset="-120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altLang="zh-TW" sz="2000" dirty="0" smtClean="0">
                <a:ea typeface="微軟正黑體" pitchFamily="34" charset="-120"/>
              </a:rPr>
              <a:t>Summarization as feature selection for text categorization (</a:t>
            </a:r>
            <a:r>
              <a:rPr lang="en-US" altLang="zh-TW" sz="2000" dirty="0" err="1" smtClean="0">
                <a:ea typeface="微軟正黑體" pitchFamily="34" charset="-120"/>
              </a:rPr>
              <a:t>Kolcz</a:t>
            </a:r>
            <a:r>
              <a:rPr lang="en-US" altLang="zh-TW" sz="2000" dirty="0" smtClean="0">
                <a:ea typeface="微軟正黑體" pitchFamily="34" charset="-120"/>
              </a:rPr>
              <a:t>, </a:t>
            </a:r>
            <a:r>
              <a:rPr lang="en-US" altLang="zh-TW" sz="2000" dirty="0" err="1" smtClean="0">
                <a:ea typeface="微軟正黑體" pitchFamily="34" charset="-120"/>
              </a:rPr>
              <a:t>Prabakarmurthi</a:t>
            </a:r>
            <a:r>
              <a:rPr lang="en-US" altLang="zh-TW" sz="2000" dirty="0" smtClean="0">
                <a:ea typeface="微軟正黑體" pitchFamily="34" charset="-120"/>
              </a:rPr>
              <a:t>, and </a:t>
            </a:r>
            <a:r>
              <a:rPr lang="en-US" altLang="zh-TW" sz="2000" dirty="0" err="1" smtClean="0">
                <a:ea typeface="微軟正黑體" pitchFamily="34" charset="-120"/>
              </a:rPr>
              <a:t>Kolita</a:t>
            </a:r>
            <a:r>
              <a:rPr lang="en-US" altLang="zh-TW" sz="2000" dirty="0" smtClean="0">
                <a:ea typeface="微軟正黑體" pitchFamily="34" charset="-120"/>
              </a:rPr>
              <a:t>, CIKM 2001) </a:t>
            </a:r>
            <a:r>
              <a:rPr lang="zh-TW" altLang="en-US" sz="2000" dirty="0" smtClean="0">
                <a:ea typeface="微軟正黑體" pitchFamily="34" charset="-120"/>
              </a:rPr>
              <a:t>先做自動摘要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647A852E-5BC9-4F39-BE4E-E876D8710072}" type="slidenum">
              <a:rPr lang="zh-TW" altLang="en-US" smtClean="0">
                <a:ea typeface="微軟正黑體" pitchFamily="34" charset="-120"/>
              </a:rPr>
              <a:pPr/>
              <a:t>28</a:t>
            </a:fld>
            <a:endParaRPr lang="en-US" altLang="zh-TW" smtClean="0">
              <a:ea typeface="微軟正黑體" pitchFamily="34" charset="-12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latin typeface="+mn-lt"/>
                <a:ea typeface="微軟正黑體" pitchFamily="34" charset="-120"/>
              </a:rPr>
              <a:t>(4) Problem of Concept drift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8062664" cy="4876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zh-TW" sz="2400" dirty="0" smtClean="0">
                <a:ea typeface="微軟正黑體" pitchFamily="34" charset="-120"/>
              </a:rPr>
              <a:t>Categories change over time </a:t>
            </a:r>
            <a:r>
              <a:rPr lang="zh-TW" altLang="en-US" sz="2400" dirty="0" smtClean="0">
                <a:ea typeface="微軟正黑體" pitchFamily="34" charset="-120"/>
              </a:rPr>
              <a:t>類別是會隨時間變的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sz="2400" dirty="0" smtClean="0">
                <a:ea typeface="微軟正黑體" pitchFamily="34" charset="-120"/>
              </a:rPr>
              <a:t>Example: “president of the united states”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TW" sz="2000" dirty="0" smtClean="0">
                <a:ea typeface="微軟正黑體" pitchFamily="34" charset="-120"/>
              </a:rPr>
              <a:t>1999: </a:t>
            </a:r>
            <a:r>
              <a:rPr lang="en-US" altLang="zh-TW" sz="2000" dirty="0" err="1" smtClean="0">
                <a:ea typeface="微軟正黑體" pitchFamily="34" charset="-120"/>
              </a:rPr>
              <a:t>clinton</a:t>
            </a:r>
            <a:r>
              <a:rPr lang="en-US" altLang="zh-TW" sz="2000" dirty="0" smtClean="0">
                <a:ea typeface="微軟正黑體" pitchFamily="34" charset="-120"/>
              </a:rPr>
              <a:t> is great feature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TW" sz="2000" dirty="0" smtClean="0">
                <a:ea typeface="微軟正黑體" pitchFamily="34" charset="-120"/>
              </a:rPr>
              <a:t>2002: </a:t>
            </a:r>
            <a:r>
              <a:rPr lang="en-US" altLang="zh-TW" sz="2000" dirty="0" err="1" smtClean="0">
                <a:ea typeface="微軟正黑體" pitchFamily="34" charset="-120"/>
              </a:rPr>
              <a:t>clinton</a:t>
            </a:r>
            <a:r>
              <a:rPr lang="en-US" altLang="zh-TW" sz="2000" dirty="0" smtClean="0">
                <a:ea typeface="微軟正黑體" pitchFamily="34" charset="-120"/>
              </a:rPr>
              <a:t> is bad feature </a:t>
            </a:r>
            <a:r>
              <a:rPr lang="zh-TW" altLang="en-US" sz="2000" dirty="0" smtClean="0">
                <a:ea typeface="微軟正黑體" pitchFamily="34" charset="-120"/>
              </a:rPr>
              <a:t>已經不是總統了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 sz="2400" dirty="0" smtClean="0">
                <a:ea typeface="微軟正黑體" pitchFamily="34" charset="-120"/>
              </a:rPr>
              <a:t>One measure of a text classification system is how well it protects against concept drift.</a:t>
            </a:r>
          </a:p>
          <a:p>
            <a:pPr lvl="1" eaLnBrk="1" hangingPunct="1">
              <a:lnSpc>
                <a:spcPct val="130000"/>
              </a:lnSpc>
            </a:pPr>
            <a:r>
              <a:rPr lang="zh-TW" altLang="en-US" sz="2000" dirty="0" smtClean="0">
                <a:ea typeface="微軟正黑體" pitchFamily="34" charset="-120"/>
              </a:rPr>
              <a:t>多久需要檢視訓練資料，並重新訓練？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	</a:t>
            </a:r>
            <a:r>
              <a:rPr lang="fr-FR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Dumais et al. 1998 : Reuters - Accuracy</a:t>
            </a:r>
            <a:endParaRPr lang="en-US" sz="4000" i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8" name="Picture 7" descr="135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571612"/>
            <a:ext cx="6296383" cy="4932168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A kind of large-margin classifier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From Intensive machine-learning research in the last two decades to improve classifier effectiveness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Vector space based machine-learning method aiming to find a decision boundary between two classes that is maximally far from any point in the training data 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possibly discounting some points as outliers or noise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43DC507-14BC-4563-BC2B-526CB70ECB6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Support Vector Machine (1)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44D44FA5-8F97-47AD-8D3F-52D86963A39A}" type="slidenum">
              <a:rPr lang="zh-TW" altLang="en-US" smtClean="0">
                <a:ea typeface="新細明體" charset="-120"/>
              </a:rPr>
              <a:pPr/>
              <a:t>30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ea typeface="新細明體" charset="-120"/>
              </a:rPr>
              <a:t>Results for Kernels (</a:t>
            </a:r>
            <a:r>
              <a:rPr lang="en-US" altLang="zh-TW" sz="3600" dirty="0" err="1" smtClean="0">
                <a:ea typeface="新細明體" charset="-120"/>
              </a:rPr>
              <a:t>Joachims</a:t>
            </a:r>
            <a:r>
              <a:rPr lang="en-US" altLang="zh-TW" sz="3600" dirty="0" smtClean="0">
                <a:ea typeface="新細明體" charset="-120"/>
              </a:rPr>
              <a:t> 1998)</a:t>
            </a:r>
          </a:p>
        </p:txBody>
      </p:sp>
      <p:pic>
        <p:nvPicPr>
          <p:cNvPr id="74756" name="Picture 3"/>
          <p:cNvPicPr>
            <a:picLocks noChangeAspect="1" noChangeArrowheads="1"/>
          </p:cNvPicPr>
          <p:nvPr/>
        </p:nvPicPr>
        <p:blipFill>
          <a:blip r:embed="rId3" cstate="print"/>
          <a:srcRect l="4688" t="19565" r="4688" b="15218"/>
          <a:stretch>
            <a:fillRect/>
          </a:stretch>
        </p:blipFill>
        <p:spPr bwMode="auto">
          <a:xfrm>
            <a:off x="0" y="1600200"/>
            <a:ext cx="9144000" cy="472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0A1522E-97A3-4D51-9D5A-F6FA358D6C40}" type="slidenum">
              <a:rPr lang="zh-TW" altLang="en-US" smtClean="0">
                <a:ea typeface="新細明體" charset="-120"/>
              </a:rPr>
              <a:pPr/>
              <a:t>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ea typeface="新細明體" charset="-120"/>
              </a:rPr>
              <a:t>Yang &amp; Liu: SVM vs. Other Methods</a:t>
            </a:r>
          </a:p>
        </p:txBody>
      </p:sp>
      <p:pic>
        <p:nvPicPr>
          <p:cNvPr id="75780" name="Picture 3" descr="yangsvm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99592" y="1916832"/>
            <a:ext cx="6990928" cy="3070131"/>
          </a:xfr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2636604-82B3-4DA4-842A-C60B45386B31}" type="slidenum">
              <a:rPr lang="zh-TW" altLang="en-US" smtClean="0">
                <a:ea typeface="微軟正黑體" pitchFamily="34" charset="-120"/>
              </a:rPr>
              <a:pPr/>
              <a:t>32</a:t>
            </a:fld>
            <a:endParaRPr lang="en-US" altLang="zh-TW" smtClean="0">
              <a:ea typeface="微軟正黑體" pitchFamily="34" charset="-12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latin typeface="+mn-lt"/>
                <a:ea typeface="微軟正黑體" pitchFamily="34" charset="-120"/>
              </a:rPr>
              <a:t>Text Classification : conclusion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Choose a approach</a:t>
            </a:r>
            <a:endParaRPr lang="zh-TW" altLang="en-US" dirty="0" smtClean="0">
              <a:ea typeface="微軟正黑體" pitchFamily="34" charset="-120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Do no classification </a:t>
            </a:r>
            <a:r>
              <a:rPr lang="zh-TW" altLang="en-US" dirty="0" smtClean="0">
                <a:ea typeface="微軟正黑體" pitchFamily="34" charset="-120"/>
              </a:rPr>
              <a:t>不分類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Do it all manually </a:t>
            </a:r>
            <a:r>
              <a:rPr lang="zh-TW" altLang="en-US" dirty="0" smtClean="0">
                <a:ea typeface="微軟正黑體" pitchFamily="34" charset="-120"/>
              </a:rPr>
              <a:t>人工分類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Do it all with an automatic classifier </a:t>
            </a:r>
            <a:r>
              <a:rPr lang="zh-TW" altLang="en-US" dirty="0" smtClean="0">
                <a:ea typeface="微軟正黑體" pitchFamily="34" charset="-120"/>
              </a:rPr>
              <a:t>全自動分類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Mistakes have a cost </a:t>
            </a:r>
            <a:r>
              <a:rPr lang="zh-TW" altLang="en-US" dirty="0" smtClean="0">
                <a:ea typeface="微軟正黑體" pitchFamily="34" charset="-120"/>
              </a:rPr>
              <a:t>要挑出錯也要成本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Do it with a combination of automatic classification and manual review of uncertain/difficult/“new” cases</a:t>
            </a:r>
            <a:endParaRPr lang="zh-TW" altLang="en-US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TW" dirty="0" smtClean="0">
                <a:ea typeface="微軟正黑體" pitchFamily="34" charset="-120"/>
              </a:rPr>
              <a:t>Commonly the last method is most cost efficient and is adopted</a:t>
            </a:r>
            <a:endParaRPr lang="zh-TW" altLang="en-US" dirty="0" smtClean="0">
              <a:ea typeface="微軟正黑體" pitchFamily="34" charset="-120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zh-TW" altLang="en-US" dirty="0" smtClean="0"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SVM Resources</a:t>
            </a:r>
            <a:endParaRPr lang="zh-TW" altLang="en-US" dirty="0" smtClean="0">
              <a:ea typeface="新細明體" charset="-120"/>
            </a:endParaRPr>
          </a:p>
        </p:txBody>
      </p:sp>
      <p:sp>
        <p:nvSpPr>
          <p:cNvPr id="8704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7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SVM Light, Cornell University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http://svmlight.joachims.org/</a:t>
            </a:r>
          </a:p>
          <a:p>
            <a:pPr>
              <a:lnSpc>
                <a:spcPct val="150000"/>
              </a:lnSpc>
            </a:pPr>
            <a:r>
              <a:rPr lang="en-US" altLang="zh-TW" dirty="0" err="1" smtClean="0">
                <a:ea typeface="新細明體" charset="-120"/>
              </a:rPr>
              <a:t>libSVM</a:t>
            </a:r>
            <a:r>
              <a:rPr lang="en-US" altLang="zh-TW" dirty="0" smtClean="0">
                <a:ea typeface="新細明體" charset="-120"/>
              </a:rPr>
              <a:t>, National Taiwan University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http://www.csie.ntu.edu.tw/~cjlin/libsvm/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Reference</a:t>
            </a:r>
          </a:p>
          <a:p>
            <a:pPr lvl="2"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http://www.cmlab.csie.ntu.edu.tw/~cyy/learning/tutorials/libsvm.pdf</a:t>
            </a:r>
          </a:p>
          <a:p>
            <a:pPr lvl="2"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http://ntu.csie.org/~piaip/svm/svm_tutorial.html</a:t>
            </a:r>
            <a:endParaRPr lang="zh-TW" altLang="en-US" dirty="0" smtClean="0">
              <a:ea typeface="新細明體" charset="-120"/>
            </a:endParaRPr>
          </a:p>
        </p:txBody>
      </p:sp>
      <p:sp>
        <p:nvSpPr>
          <p:cNvPr id="8704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EEF954A1-5D72-4FB0-8CA2-0662CA00C621}" type="slidenum">
              <a:rPr lang="zh-TW" altLang="en-US" smtClean="0">
                <a:ea typeface="新細明體" charset="-120"/>
              </a:rPr>
              <a:pPr/>
              <a:t>33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Support Vector Machine (2)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628800"/>
            <a:ext cx="4932040" cy="37147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2-class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training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data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decision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boundary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  → </a:t>
            </a:r>
            <a:r>
              <a:rPr lang="de-DE" b="1" dirty="0" smtClean="0">
                <a:solidFill>
                  <a:schemeClr val="tx1"/>
                </a:solidFill>
                <a:latin typeface="+mj-lt"/>
              </a:rPr>
              <a:t>linear </a:t>
            </a:r>
            <a:r>
              <a:rPr lang="de-DE" b="1" dirty="0" err="1" smtClean="0">
                <a:solidFill>
                  <a:schemeClr val="tx1"/>
                </a:solidFill>
                <a:latin typeface="+mj-lt"/>
              </a:rPr>
              <a:t>separator</a:t>
            </a:r>
            <a:endParaRPr lang="de-DE" b="1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criterion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being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maximally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away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from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point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 →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determines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classifier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tx1"/>
                </a:solidFill>
                <a:latin typeface="+mj-lt"/>
              </a:rPr>
              <a:t>margin</a:t>
            </a:r>
            <a:endParaRPr lang="de-DE" b="1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linear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separator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position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defined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tx1"/>
                </a:solidFill>
                <a:latin typeface="+mj-lt"/>
              </a:rPr>
              <a:t>support</a:t>
            </a:r>
            <a:r>
              <a:rPr lang="de-DE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tx1"/>
                </a:solidFill>
                <a:latin typeface="+mj-lt"/>
              </a:rPr>
              <a:t>vectors</a:t>
            </a:r>
            <a:endParaRPr lang="de-DE" b="1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 descr="1510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3934" y="2214554"/>
            <a:ext cx="3798361" cy="35719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Why maximize the margin?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643050"/>
            <a:ext cx="4932040" cy="37147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Points near decision surface</a:t>
            </a:r>
          </a:p>
          <a:p>
            <a:pPr lvl="1"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→ uncertain classification decisions</a:t>
            </a:r>
          </a:p>
          <a:p>
            <a:pPr lvl="1">
              <a:lnSpc>
                <a:spcPct val="150000"/>
              </a:lnSpc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classifier with a large</a:t>
            </a:r>
          </a:p>
          <a:p>
            <a:pPr lvl="1"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margin makes certainty</a:t>
            </a:r>
          </a:p>
          <a:p>
            <a:pPr lvl="1"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classification decisions.</a:t>
            </a:r>
          </a:p>
          <a:p>
            <a:pPr lvl="1"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- to reduce errors in measurement</a:t>
            </a:r>
          </a:p>
          <a:p>
            <a:pPr lvl="1"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or doc.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variation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</a:pPr>
            <a:endParaRPr lang="de-DE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 descr="1510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2729" y="2214554"/>
            <a:ext cx="3798361" cy="35719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EC49965B-E647-482E-B670-9C54A15AE72C}" type="slidenum">
              <a:rPr lang="zh-TW" altLang="en-US" smtClean="0">
                <a:solidFill>
                  <a:schemeClr val="tx1"/>
                </a:solidFill>
                <a:ea typeface="新細明體" charset="-120"/>
              </a:rPr>
              <a:pPr/>
              <a:t>6</a:t>
            </a:fld>
            <a:endParaRPr lang="en-US" altLang="zh-TW" smtClean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charset="-120"/>
              </a:rPr>
              <a:t>Linear programming</a:t>
            </a:r>
          </a:p>
        </p:txBody>
      </p:sp>
      <p:sp>
        <p:nvSpPr>
          <p:cNvPr id="51204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05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06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07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08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09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10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11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12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13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14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15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16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1217" name="Line 16"/>
          <p:cNvSpPr>
            <a:spLocks noChangeShapeType="1"/>
          </p:cNvSpPr>
          <p:nvPr/>
        </p:nvSpPr>
        <p:spPr bwMode="auto">
          <a:xfrm flipV="1">
            <a:off x="2057400" y="1828800"/>
            <a:ext cx="3962400" cy="434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1218" name="Text Box 17"/>
          <p:cNvSpPr txBox="1">
            <a:spLocks noChangeArrowheads="1"/>
          </p:cNvSpPr>
          <p:nvPr/>
        </p:nvSpPr>
        <p:spPr bwMode="auto">
          <a:xfrm>
            <a:off x="3886200" y="4221088"/>
            <a:ext cx="4953000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zh-TW" altLang="en-US" sz="2800" dirty="0">
              <a:solidFill>
                <a:schemeClr val="tx1"/>
              </a:solidFill>
              <a:latin typeface="+mn-lt"/>
              <a:ea typeface="新細明體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TW" sz="2800" dirty="0">
                <a:solidFill>
                  <a:schemeClr val="tx1"/>
                </a:solidFill>
                <a:latin typeface="+mn-lt"/>
                <a:ea typeface="新細明體" charset="-120"/>
              </a:rPr>
              <a:t>Find </a:t>
            </a:r>
            <a:r>
              <a:rPr lang="en-US" altLang="zh-TW" sz="2800" dirty="0" err="1">
                <a:solidFill>
                  <a:schemeClr val="tx1"/>
                </a:solidFill>
                <a:latin typeface="+mn-lt"/>
                <a:ea typeface="新細明體" charset="-120"/>
              </a:rPr>
              <a:t>a,b,c</a:t>
            </a:r>
            <a:r>
              <a:rPr lang="en-US" altLang="zh-TW" sz="2800" dirty="0">
                <a:solidFill>
                  <a:schemeClr val="tx1"/>
                </a:solidFill>
                <a:latin typeface="+mn-lt"/>
                <a:ea typeface="新細明體" charset="-120"/>
              </a:rPr>
              <a:t>, such that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TW" sz="2800" i="1" dirty="0">
                <a:solidFill>
                  <a:schemeClr val="tx1"/>
                </a:solidFill>
                <a:latin typeface="+mn-lt"/>
                <a:ea typeface="新細明體" charset="-120"/>
              </a:rPr>
              <a:t>ax + by </a:t>
            </a:r>
            <a:r>
              <a:rPr lang="en-US" altLang="zh-TW" sz="2800" i="1" dirty="0">
                <a:solidFill>
                  <a:schemeClr val="tx1"/>
                </a:solidFill>
                <a:latin typeface="+mn-lt"/>
                <a:ea typeface="新細明體" charset="-120"/>
                <a:sym typeface="Symbol" pitchFamily="18" charset="2"/>
              </a:rPr>
              <a:t></a:t>
            </a:r>
            <a:r>
              <a:rPr lang="en-US" altLang="zh-TW" sz="2800" i="1" dirty="0">
                <a:solidFill>
                  <a:schemeClr val="tx1"/>
                </a:solidFill>
                <a:latin typeface="+mn-lt"/>
                <a:ea typeface="新細明體" charset="-120"/>
              </a:rPr>
              <a:t> c</a:t>
            </a:r>
            <a:r>
              <a:rPr lang="en-US" altLang="zh-TW" sz="2800" dirty="0">
                <a:solidFill>
                  <a:schemeClr val="tx1"/>
                </a:solidFill>
                <a:latin typeface="+mn-lt"/>
                <a:ea typeface="新細明體" charset="-120"/>
              </a:rPr>
              <a:t> for red points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TW" sz="2800" i="1" dirty="0">
                <a:solidFill>
                  <a:schemeClr val="tx1"/>
                </a:solidFill>
                <a:latin typeface="+mn-lt"/>
                <a:ea typeface="新細明體" charset="-120"/>
              </a:rPr>
              <a:t>ax + by </a:t>
            </a:r>
            <a:r>
              <a:rPr lang="en-US" altLang="zh-TW" sz="2800" i="1" dirty="0">
                <a:solidFill>
                  <a:schemeClr val="tx1"/>
                </a:solidFill>
                <a:latin typeface="+mn-lt"/>
                <a:ea typeface="新細明體" charset="-120"/>
                <a:sym typeface="Symbol" pitchFamily="18" charset="2"/>
              </a:rPr>
              <a:t></a:t>
            </a:r>
            <a:r>
              <a:rPr lang="en-US" altLang="zh-TW" sz="2800" i="1" dirty="0">
                <a:solidFill>
                  <a:schemeClr val="tx1"/>
                </a:solidFill>
                <a:latin typeface="+mn-lt"/>
                <a:ea typeface="新細明體" charset="-120"/>
              </a:rPr>
              <a:t> c</a:t>
            </a:r>
            <a:r>
              <a:rPr lang="en-US" altLang="zh-TW" sz="2800" dirty="0">
                <a:solidFill>
                  <a:schemeClr val="tx1"/>
                </a:solidFill>
                <a:latin typeface="+mn-lt"/>
                <a:ea typeface="新細明體" charset="-120"/>
              </a:rPr>
              <a:t> for green points.</a:t>
            </a:r>
          </a:p>
        </p:txBody>
      </p:sp>
      <p:sp>
        <p:nvSpPr>
          <p:cNvPr id="51219" name="Rectangle 18"/>
          <p:cNvSpPr>
            <a:spLocks noChangeArrowheads="1"/>
          </p:cNvSpPr>
          <p:nvPr/>
        </p:nvSpPr>
        <p:spPr bwMode="auto">
          <a:xfrm>
            <a:off x="6012160" y="3501008"/>
            <a:ext cx="26468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求出多項式的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係數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即可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決定該平面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AE54679E-4566-4EB1-B810-80C845343888}" type="slidenum">
              <a:rPr lang="zh-TW" altLang="en-US" smtClean="0">
                <a:solidFill>
                  <a:schemeClr val="tx1"/>
                </a:solidFill>
                <a:ea typeface="新細明體" charset="-120"/>
              </a:rPr>
              <a:pPr/>
              <a:t>7</a:t>
            </a:fld>
            <a:endParaRPr lang="en-US" altLang="zh-TW" smtClean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Which </a:t>
            </a:r>
            <a:r>
              <a:rPr lang="en-US" altLang="zh-TW" dirty="0" err="1" smtClean="0">
                <a:solidFill>
                  <a:schemeClr val="tx1"/>
                </a:solidFill>
                <a:ea typeface="新細明體" charset="-120"/>
              </a:rPr>
              <a:t>Hyperplane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?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29" name="Oval 4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30" name="Oval 5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31" name="Oval 6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32" name="Oval 7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33" name="Oval 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34" name="Oval 9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35" name="Oval 10"/>
          <p:cNvSpPr>
            <a:spLocks noChangeArrowheads="1"/>
          </p:cNvSpPr>
          <p:nvPr/>
        </p:nvSpPr>
        <p:spPr bwMode="auto">
          <a:xfrm>
            <a:off x="3581400" y="3276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36" name="Oval 11"/>
          <p:cNvSpPr>
            <a:spLocks noChangeArrowheads="1"/>
          </p:cNvSpPr>
          <p:nvPr/>
        </p:nvSpPr>
        <p:spPr bwMode="auto">
          <a:xfrm>
            <a:off x="3200400" y="4495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37" name="Oval 12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38" name="Oval 13"/>
          <p:cNvSpPr>
            <a:spLocks noChangeArrowheads="1"/>
          </p:cNvSpPr>
          <p:nvPr/>
        </p:nvSpPr>
        <p:spPr bwMode="auto">
          <a:xfrm>
            <a:off x="5257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39" name="Oval 14"/>
          <p:cNvSpPr>
            <a:spLocks noChangeArrowheads="1"/>
          </p:cNvSpPr>
          <p:nvPr/>
        </p:nvSpPr>
        <p:spPr bwMode="auto">
          <a:xfrm>
            <a:off x="63246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40" name="Oval 15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2241" name="Line 16"/>
          <p:cNvSpPr>
            <a:spLocks noChangeShapeType="1"/>
          </p:cNvSpPr>
          <p:nvPr/>
        </p:nvSpPr>
        <p:spPr bwMode="auto">
          <a:xfrm flipV="1">
            <a:off x="2057400" y="1828800"/>
            <a:ext cx="3962400" cy="434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2242" name="Line 17"/>
          <p:cNvSpPr>
            <a:spLocks noChangeShapeType="1"/>
          </p:cNvSpPr>
          <p:nvPr/>
        </p:nvSpPr>
        <p:spPr bwMode="auto">
          <a:xfrm flipV="1">
            <a:off x="3810000" y="1828800"/>
            <a:ext cx="685800" cy="4572000"/>
          </a:xfrm>
          <a:prstGeom prst="line">
            <a:avLst/>
          </a:prstGeom>
          <a:noFill/>
          <a:ln w="19050">
            <a:solidFill>
              <a:srgbClr val="00A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2243" name="Text Box 18"/>
          <p:cNvSpPr txBox="1">
            <a:spLocks noChangeArrowheads="1"/>
          </p:cNvSpPr>
          <p:nvPr/>
        </p:nvSpPr>
        <p:spPr bwMode="auto">
          <a:xfrm>
            <a:off x="4238055" y="5157192"/>
            <a:ext cx="4078361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2800" dirty="0">
                <a:solidFill>
                  <a:schemeClr val="tx1"/>
                </a:solidFill>
                <a:latin typeface="+mn-lt"/>
                <a:ea typeface="+mn-ea"/>
              </a:rPr>
              <a:t>In general, lots of possible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TW" sz="2800" dirty="0">
                <a:solidFill>
                  <a:schemeClr val="tx1"/>
                </a:solidFill>
                <a:latin typeface="+mn-lt"/>
                <a:ea typeface="+mn-ea"/>
              </a:rPr>
              <a:t>solutions for </a:t>
            </a:r>
            <a:r>
              <a:rPr lang="en-US" altLang="zh-TW" sz="2800" i="1" dirty="0" err="1">
                <a:solidFill>
                  <a:schemeClr val="tx1"/>
                </a:solidFill>
                <a:latin typeface="+mn-lt"/>
                <a:ea typeface="+mn-ea"/>
              </a:rPr>
              <a:t>a,b,c</a:t>
            </a:r>
            <a:r>
              <a:rPr lang="en-US" altLang="zh-TW" sz="2800" i="1" dirty="0">
                <a:solidFill>
                  <a:schemeClr val="tx1"/>
                </a:solidFill>
                <a:latin typeface="+mn-lt"/>
                <a:ea typeface="+mn-ea"/>
              </a:rPr>
              <a:t>.</a:t>
            </a:r>
            <a:endParaRPr lang="en-US" altLang="zh-TW" sz="1200" i="1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52244" name="Rectangle 19"/>
          <p:cNvSpPr>
            <a:spLocks noChangeArrowheads="1"/>
          </p:cNvSpPr>
          <p:nvPr/>
        </p:nvSpPr>
        <p:spPr bwMode="auto">
          <a:xfrm>
            <a:off x="6009833" y="3501008"/>
            <a:ext cx="29546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可能有多組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解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但是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要挑哪個超平面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39AA70-2C22-4671-97BD-F9FBEA65A574}" type="slidenum">
              <a:rPr lang="zh-TW" altLang="en-US" smtClean="0">
                <a:solidFill>
                  <a:schemeClr val="tx1"/>
                </a:solidFill>
                <a:ea typeface="新細明體" charset="-120"/>
              </a:rPr>
              <a:pPr/>
              <a:t>8</a:t>
            </a:fld>
            <a:endParaRPr lang="en-US" altLang="zh-TW" smtClean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52600"/>
            <a:ext cx="6149280" cy="48768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solidFill>
                  <a:schemeClr val="tx1"/>
                </a:solidFill>
                <a:ea typeface="微軟正黑體" pitchFamily="34" charset="-120"/>
              </a:rPr>
              <a:t>Lots of possible solutions for </a:t>
            </a:r>
            <a:r>
              <a:rPr lang="en-US" altLang="zh-TW" sz="2200" i="1" dirty="0" err="1" smtClean="0">
                <a:solidFill>
                  <a:schemeClr val="tx1"/>
                </a:solidFill>
                <a:ea typeface="微軟正黑體" pitchFamily="34" charset="-120"/>
              </a:rPr>
              <a:t>a,b,c</a:t>
            </a:r>
            <a:r>
              <a:rPr lang="en-US" altLang="zh-TW" sz="2200" i="1" dirty="0" smtClean="0">
                <a:solidFill>
                  <a:schemeClr val="tx1"/>
                </a:solidFill>
                <a:ea typeface="微軟正黑體" pitchFamily="34" charset="-120"/>
              </a:rPr>
              <a:t>.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solidFill>
                  <a:schemeClr val="tx1"/>
                </a:solidFill>
                <a:ea typeface="微軟正黑體" pitchFamily="34" charset="-120"/>
              </a:rPr>
              <a:t>Some methods find a separating </a:t>
            </a:r>
            <a:r>
              <a:rPr lang="en-US" altLang="zh-TW" sz="2200" dirty="0" err="1" smtClean="0">
                <a:solidFill>
                  <a:schemeClr val="tx1"/>
                </a:solidFill>
                <a:ea typeface="微軟正黑體" pitchFamily="34" charset="-120"/>
              </a:rPr>
              <a:t>hyperplane</a:t>
            </a:r>
            <a:r>
              <a:rPr lang="en-US" altLang="zh-TW" sz="2200" dirty="0" smtClean="0">
                <a:solidFill>
                  <a:schemeClr val="tx1"/>
                </a:solidFill>
                <a:ea typeface="微軟正黑體" pitchFamily="34" charset="-120"/>
              </a:rPr>
              <a:t>, but not the optimal one, while the other methods find an optimal separating </a:t>
            </a:r>
            <a:r>
              <a:rPr lang="en-US" altLang="zh-TW" sz="2200" dirty="0" err="1" smtClean="0">
                <a:solidFill>
                  <a:schemeClr val="tx1"/>
                </a:solidFill>
                <a:ea typeface="微軟正黑體" pitchFamily="34" charset="-120"/>
              </a:rPr>
              <a:t>hyperplane</a:t>
            </a:r>
            <a:endParaRPr lang="zh-TW" altLang="en-US" sz="2200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solidFill>
                  <a:schemeClr val="tx1"/>
                </a:solidFill>
                <a:ea typeface="微軟正黑體" pitchFamily="34" charset="-120"/>
              </a:rPr>
              <a:t>Which points should influence optimality?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All points </a:t>
            </a:r>
            <a:r>
              <a:rPr lang="zh-TW" altLang="en-US" sz="2000" dirty="0" smtClean="0">
                <a:solidFill>
                  <a:schemeClr val="tx1"/>
                </a:solidFill>
                <a:ea typeface="微軟正黑體" pitchFamily="34" charset="-120"/>
              </a:rPr>
              <a:t>用全部的點去求最佳解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800" dirty="0" smtClean="0">
                <a:solidFill>
                  <a:schemeClr val="tx1"/>
                </a:solidFill>
                <a:ea typeface="微軟正黑體" pitchFamily="34" charset="-120"/>
              </a:rPr>
              <a:t>Linear regression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solidFill>
                  <a:schemeClr val="tx1"/>
                </a:solidFill>
                <a:ea typeface="微軟正黑體" pitchFamily="34" charset="-120"/>
              </a:rPr>
              <a:t>Only “difficult points” close to decision boundary </a:t>
            </a:r>
            <a:r>
              <a:rPr lang="zh-TW" altLang="en-US" sz="2000" dirty="0" smtClean="0">
                <a:solidFill>
                  <a:schemeClr val="tx1"/>
                </a:solidFill>
                <a:ea typeface="微軟正黑體" pitchFamily="34" charset="-120"/>
              </a:rPr>
              <a:t>只用邊界附近的困難點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800" dirty="0" smtClean="0">
                <a:solidFill>
                  <a:schemeClr val="tx1"/>
                </a:solidFill>
                <a:ea typeface="微軟正黑體" pitchFamily="34" charset="-120"/>
              </a:rPr>
              <a:t>Support vector machines (SVM)</a:t>
            </a:r>
          </a:p>
        </p:txBody>
      </p:sp>
      <p:pic>
        <p:nvPicPr>
          <p:cNvPr id="53253" name="Picture 4" descr="prabhakarmanyhyperplan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72200" y="4191000"/>
            <a:ext cx="2667000" cy="2324100"/>
          </a:xfrm>
          <a:noFill/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Which </a:t>
            </a:r>
            <a:r>
              <a:rPr lang="en-US" altLang="zh-TW" dirty="0" err="1" smtClean="0">
                <a:solidFill>
                  <a:schemeClr val="tx1"/>
                </a:solidFill>
                <a:ea typeface="新細明體" charset="-120"/>
              </a:rPr>
              <a:t>Hyperplane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?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0B2C342F-E612-42B3-B724-F88C990CDC9C}" type="slidenum">
              <a:rPr lang="zh-TW" altLang="en-US" smtClean="0">
                <a:ea typeface="新細明體" charset="-120"/>
              </a:rPr>
              <a:pPr/>
              <a:t>9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200" dirty="0" smtClean="0">
                <a:ea typeface="新細明體" charset="-120"/>
              </a:rPr>
              <a:t>If you have to place a fat separator between classes, you have less choices, and so the capacity of the model has been decreased</a:t>
            </a:r>
            <a:endParaRPr lang="zh-TW" altLang="en-US" sz="2200" dirty="0" smtClean="0">
              <a:ea typeface="新細明體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200" dirty="0" smtClean="0">
              <a:ea typeface="新細明體" charset="-120"/>
            </a:endParaRPr>
          </a:p>
        </p:txBody>
      </p:sp>
      <p:sp>
        <p:nvSpPr>
          <p:cNvPr id="59397" name="Oval 4"/>
          <p:cNvSpPr>
            <a:spLocks noChangeArrowheads="1"/>
          </p:cNvSpPr>
          <p:nvPr/>
        </p:nvSpPr>
        <p:spPr bwMode="auto">
          <a:xfrm>
            <a:off x="2133600" y="4048911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398" name="Oval 5"/>
          <p:cNvSpPr>
            <a:spLocks noChangeArrowheads="1"/>
          </p:cNvSpPr>
          <p:nvPr/>
        </p:nvSpPr>
        <p:spPr bwMode="auto">
          <a:xfrm>
            <a:off x="4800600" y="4506111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399" name="Oval 6"/>
          <p:cNvSpPr>
            <a:spLocks noChangeArrowheads="1"/>
          </p:cNvSpPr>
          <p:nvPr/>
        </p:nvSpPr>
        <p:spPr bwMode="auto">
          <a:xfrm>
            <a:off x="2286000" y="4582311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400" name="Oval 7"/>
          <p:cNvSpPr>
            <a:spLocks noChangeArrowheads="1"/>
          </p:cNvSpPr>
          <p:nvPr/>
        </p:nvSpPr>
        <p:spPr bwMode="auto">
          <a:xfrm>
            <a:off x="2438400" y="5649111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401" name="Oval 8"/>
          <p:cNvSpPr>
            <a:spLocks noChangeArrowheads="1"/>
          </p:cNvSpPr>
          <p:nvPr/>
        </p:nvSpPr>
        <p:spPr bwMode="auto">
          <a:xfrm>
            <a:off x="3352800" y="4048911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402" name="Oval 9"/>
          <p:cNvSpPr>
            <a:spLocks noChangeArrowheads="1"/>
          </p:cNvSpPr>
          <p:nvPr/>
        </p:nvSpPr>
        <p:spPr bwMode="auto">
          <a:xfrm>
            <a:off x="1828800" y="5039511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403" name="Oval 10"/>
          <p:cNvSpPr>
            <a:spLocks noChangeArrowheads="1"/>
          </p:cNvSpPr>
          <p:nvPr/>
        </p:nvSpPr>
        <p:spPr bwMode="auto">
          <a:xfrm>
            <a:off x="2895600" y="4810911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404" name="Oval 11"/>
          <p:cNvSpPr>
            <a:spLocks noChangeArrowheads="1"/>
          </p:cNvSpPr>
          <p:nvPr/>
        </p:nvSpPr>
        <p:spPr bwMode="auto">
          <a:xfrm>
            <a:off x="3581400" y="4429911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405" name="Oval 12"/>
          <p:cNvSpPr>
            <a:spLocks noChangeArrowheads="1"/>
          </p:cNvSpPr>
          <p:nvPr/>
        </p:nvSpPr>
        <p:spPr bwMode="auto">
          <a:xfrm>
            <a:off x="3200400" y="5649111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406" name="Oval 13"/>
          <p:cNvSpPr>
            <a:spLocks noChangeArrowheads="1"/>
          </p:cNvSpPr>
          <p:nvPr/>
        </p:nvSpPr>
        <p:spPr bwMode="auto">
          <a:xfrm>
            <a:off x="5105400" y="5115711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407" name="Oval 14"/>
          <p:cNvSpPr>
            <a:spLocks noChangeArrowheads="1"/>
          </p:cNvSpPr>
          <p:nvPr/>
        </p:nvSpPr>
        <p:spPr bwMode="auto">
          <a:xfrm>
            <a:off x="5257800" y="3896511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408" name="Oval 15"/>
          <p:cNvSpPr>
            <a:spLocks noChangeArrowheads="1"/>
          </p:cNvSpPr>
          <p:nvPr/>
        </p:nvSpPr>
        <p:spPr bwMode="auto">
          <a:xfrm>
            <a:off x="6324600" y="4048911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409" name="Oval 16"/>
          <p:cNvSpPr>
            <a:spLocks noChangeArrowheads="1"/>
          </p:cNvSpPr>
          <p:nvPr/>
        </p:nvSpPr>
        <p:spPr bwMode="auto">
          <a:xfrm>
            <a:off x="5562600" y="4201311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59410" name="Rectangle 17"/>
          <p:cNvSpPr>
            <a:spLocks noChangeArrowheads="1"/>
          </p:cNvSpPr>
          <p:nvPr/>
        </p:nvSpPr>
        <p:spPr bwMode="auto">
          <a:xfrm>
            <a:off x="3810000" y="3058311"/>
            <a:ext cx="914400" cy="3429000"/>
          </a:xfrm>
          <a:prstGeom prst="rect">
            <a:avLst/>
          </a:prstGeom>
          <a:solidFill>
            <a:srgbClr val="00A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068050" name="Rectangle 18"/>
          <p:cNvSpPr>
            <a:spLocks noChangeArrowheads="1"/>
          </p:cNvSpPr>
          <p:nvPr/>
        </p:nvSpPr>
        <p:spPr bwMode="auto">
          <a:xfrm rot="1200000">
            <a:off x="3810000" y="2982111"/>
            <a:ext cx="914400" cy="3429000"/>
          </a:xfrm>
          <a:prstGeom prst="rect">
            <a:avLst/>
          </a:prstGeom>
          <a:solidFill>
            <a:srgbClr val="00A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068051" name="Rectangle 19"/>
          <p:cNvSpPr>
            <a:spLocks noChangeArrowheads="1"/>
          </p:cNvSpPr>
          <p:nvPr/>
        </p:nvSpPr>
        <p:spPr bwMode="auto">
          <a:xfrm rot="-1200000">
            <a:off x="3886200" y="2905911"/>
            <a:ext cx="914400" cy="3429000"/>
          </a:xfrm>
          <a:prstGeom prst="rect">
            <a:avLst/>
          </a:prstGeom>
          <a:solidFill>
            <a:srgbClr val="00A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Which </a:t>
            </a:r>
            <a:r>
              <a:rPr lang="en-US" altLang="zh-TW" dirty="0" err="1" smtClean="0">
                <a:solidFill>
                  <a:schemeClr val="tx1"/>
                </a:solidFill>
                <a:ea typeface="新細明體" charset="-120"/>
              </a:rPr>
              <a:t>Hyperplane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?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050" grpId="0" animBg="1"/>
      <p:bldP spid="1068051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1432</Words>
  <Application>Microsoft Office PowerPoint</Application>
  <PresentationFormat>如螢幕大小 (4:3)</PresentationFormat>
  <Paragraphs>260</Paragraphs>
  <Slides>33</Slides>
  <Notes>6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5" baseType="lpstr">
      <vt:lpstr>Arial Unicode MS</vt:lpstr>
      <vt:lpstr>Lucida Sans</vt:lpstr>
      <vt:lpstr>ＭＳ Ｐゴシック</vt:lpstr>
      <vt:lpstr>微軟正黑體</vt:lpstr>
      <vt:lpstr>新細明體</vt:lpstr>
      <vt:lpstr>Arial</vt:lpstr>
      <vt:lpstr>Calibri</vt:lpstr>
      <vt:lpstr>Symbol</vt:lpstr>
      <vt:lpstr>Times New Roman</vt:lpstr>
      <vt:lpstr>Wingdings</vt:lpstr>
      <vt:lpstr>2_Office Theme</vt:lpstr>
      <vt:lpstr>Equation</vt:lpstr>
      <vt:lpstr>Lecture 5 : Classification (2)</vt:lpstr>
      <vt:lpstr>PowerPoint 簡報</vt:lpstr>
      <vt:lpstr>PowerPoint 簡報</vt:lpstr>
      <vt:lpstr>PowerPoint 簡報</vt:lpstr>
      <vt:lpstr>PowerPoint 簡報</vt:lpstr>
      <vt:lpstr>Linear programming</vt:lpstr>
      <vt:lpstr>Which Hyperplane?</vt:lpstr>
      <vt:lpstr>Which Hyperplane?</vt:lpstr>
      <vt:lpstr>Which Hyperplane?</vt:lpstr>
      <vt:lpstr>Formalize an SVM with algebra</vt:lpstr>
      <vt:lpstr>Geometric Margin</vt:lpstr>
      <vt:lpstr>Linear Support Vector Machine</vt:lpstr>
      <vt:lpstr>Soft Margin Classification  </vt:lpstr>
      <vt:lpstr>Implementation of SVMs</vt:lpstr>
      <vt:lpstr>Classification with SVMs</vt:lpstr>
      <vt:lpstr>PowerPoint 簡報</vt:lpstr>
      <vt:lpstr>PowerPoint 簡報</vt:lpstr>
      <vt:lpstr>Non-linear SVMs</vt:lpstr>
      <vt:lpstr>Non-linear SVMs:  Feature spaces</vt:lpstr>
      <vt:lpstr>SVM is good for Text Classification</vt:lpstr>
      <vt:lpstr>PowerPoint 簡報</vt:lpstr>
      <vt:lpstr>(1) What kind of classifier to use</vt:lpstr>
      <vt:lpstr>If you have no labeled training data</vt:lpstr>
      <vt:lpstr>If you have fairly little data ?</vt:lpstr>
      <vt:lpstr>If you have a huge amount of data ?</vt:lpstr>
      <vt:lpstr>(2) Large and difficult categories</vt:lpstr>
      <vt:lpstr>(3) Other techniques</vt:lpstr>
      <vt:lpstr>(4) Problem of Concept drift</vt:lpstr>
      <vt:lpstr>PowerPoint 簡報</vt:lpstr>
      <vt:lpstr>Results for Kernels (Joachims 1998)</vt:lpstr>
      <vt:lpstr>Yang &amp; Liu: SVM vs. Other Methods</vt:lpstr>
      <vt:lpstr>Text Classification : conclusion</vt:lpstr>
      <vt:lpstr>SVM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Yang, Christopher Manning</dc:creator>
  <cp:lastModifiedBy>Willie Yang (楊立偉)</cp:lastModifiedBy>
  <cp:revision>1332</cp:revision>
  <cp:lastPrinted>2009-09-22T15:48:09Z</cp:lastPrinted>
  <dcterms:created xsi:type="dcterms:W3CDTF">2009-09-21T23:46:17Z</dcterms:created>
  <dcterms:modified xsi:type="dcterms:W3CDTF">2014-02-20T09:50:00Z</dcterms:modified>
</cp:coreProperties>
</file>