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54"/>
  </p:notesMasterIdLst>
  <p:handoutMasterIdLst>
    <p:handoutMasterId r:id="rId55"/>
  </p:handoutMasterIdLst>
  <p:sldIdLst>
    <p:sldId id="1135" r:id="rId2"/>
    <p:sldId id="1355" r:id="rId3"/>
    <p:sldId id="1303" r:id="rId4"/>
    <p:sldId id="1304" r:id="rId5"/>
    <p:sldId id="1305" r:id="rId6"/>
    <p:sldId id="1306" r:id="rId7"/>
    <p:sldId id="1309" r:id="rId8"/>
    <p:sldId id="1310" r:id="rId9"/>
    <p:sldId id="1360" r:id="rId10"/>
    <p:sldId id="1356" r:id="rId11"/>
    <p:sldId id="1312" r:id="rId12"/>
    <p:sldId id="1313" r:id="rId13"/>
    <p:sldId id="1314" r:id="rId14"/>
    <p:sldId id="1315" r:id="rId15"/>
    <p:sldId id="1316" r:id="rId16"/>
    <p:sldId id="1317" r:id="rId17"/>
    <p:sldId id="1357" r:id="rId18"/>
    <p:sldId id="1319" r:id="rId19"/>
    <p:sldId id="1320" r:id="rId20"/>
    <p:sldId id="1321" r:id="rId21"/>
    <p:sldId id="1322" r:id="rId22"/>
    <p:sldId id="1323" r:id="rId23"/>
    <p:sldId id="1324" r:id="rId24"/>
    <p:sldId id="1326" r:id="rId25"/>
    <p:sldId id="1359" r:id="rId26"/>
    <p:sldId id="1327" r:id="rId27"/>
    <p:sldId id="1328" r:id="rId28"/>
    <p:sldId id="1329" r:id="rId29"/>
    <p:sldId id="1358" r:id="rId30"/>
    <p:sldId id="1331" r:id="rId31"/>
    <p:sldId id="1332" r:id="rId32"/>
    <p:sldId id="1333" r:id="rId33"/>
    <p:sldId id="1334" r:id="rId34"/>
    <p:sldId id="1335" r:id="rId35"/>
    <p:sldId id="1361" r:id="rId36"/>
    <p:sldId id="1362" r:id="rId37"/>
    <p:sldId id="1363" r:id="rId38"/>
    <p:sldId id="1364" r:id="rId39"/>
    <p:sldId id="1365" r:id="rId40"/>
    <p:sldId id="1338" r:id="rId41"/>
    <p:sldId id="1339" r:id="rId42"/>
    <p:sldId id="1340" r:id="rId43"/>
    <p:sldId id="1341" r:id="rId44"/>
    <p:sldId id="1342" r:id="rId45"/>
    <p:sldId id="1343" r:id="rId46"/>
    <p:sldId id="1344" r:id="rId47"/>
    <p:sldId id="1345" r:id="rId48"/>
    <p:sldId id="1346" r:id="rId49"/>
    <p:sldId id="1347" r:id="rId50"/>
    <p:sldId id="1348" r:id="rId51"/>
    <p:sldId id="1352" r:id="rId52"/>
    <p:sldId id="1157" r:id="rId53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75735" autoAdjust="0"/>
  </p:normalViewPr>
  <p:slideViewPr>
    <p:cSldViewPr>
      <p:cViewPr varScale="1">
        <p:scale>
          <a:sx n="55" d="100"/>
          <a:sy n="55" d="100"/>
        </p:scale>
        <p:origin x="184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18.03.2014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27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08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371428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938685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199101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351608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090893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065408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3715150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05747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5758079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78350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90854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4151540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326693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63449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165706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1789011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358705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872836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3527226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905771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492013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92068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2638494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1514659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7481247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230002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786114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642491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5659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1682903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07617167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2776117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52128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2504600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996534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51209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05948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r>
              <a:rPr lang="zh-TW" altLang="en-US" dirty="0" smtClean="0"/>
              <a:t>這頁</a:t>
            </a:r>
            <a:r>
              <a:rPr lang="en-US" altLang="zh-TW" dirty="0" smtClean="0"/>
              <a:t>Cosine</a:t>
            </a:r>
            <a:r>
              <a:rPr lang="zh-TW" altLang="en-US" dirty="0" smtClean="0"/>
              <a:t>公式</a:t>
            </a:r>
            <a:r>
              <a:rPr lang="zh-TW" altLang="en-US" smtClean="0"/>
              <a:t>應為 </a:t>
            </a:r>
            <a:r>
              <a:rPr lang="en-US" altLang="zh-TW" smtClean="0"/>
              <a:t>count(A </a:t>
            </a:r>
            <a:r>
              <a:rPr lang="en-US" altLang="zh-TW" dirty="0" smtClean="0"/>
              <a:t>or B) / </a:t>
            </a:r>
            <a:r>
              <a:rPr lang="en-US" altLang="zh-TW" dirty="0" err="1" smtClean="0"/>
              <a:t>sqrt</a:t>
            </a:r>
            <a:r>
              <a:rPr lang="en-US" altLang="zh-TW" dirty="0" smtClean="0"/>
              <a:t>(</a:t>
            </a:r>
            <a:r>
              <a:rPr lang="en-US" altLang="zh-TW" baseline="0" dirty="0" smtClean="0"/>
              <a:t> count(A) x count(B) )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44878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562318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08343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Excel_97-2003____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Lecture 3 : Term Weighting</a:t>
            </a:r>
            <a:endParaRPr lang="zh-TW" altLang="en-US" dirty="0" smtClean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楊立偉教授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台灣科大資管系</a:t>
            </a: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wyang@ntu.edu.tw</a:t>
            </a: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本投影片修改自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Introduction to Information Retrieval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一書之投影片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Ch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6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Term Frequency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Binary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incidence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143536"/>
            <a:ext cx="8572560" cy="171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	Each document is represented as a binary vector ∈ {0, 1}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|V|.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282" y="1617356"/>
          <a:ext cx="8524894" cy="3383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85884"/>
                <a:gridCol w="1285884"/>
                <a:gridCol w="1081758"/>
                <a:gridCol w="1217842"/>
                <a:gridCol w="1217842"/>
                <a:gridCol w="1217842"/>
                <a:gridCol w="1217842"/>
              </a:tblGrid>
              <a:tr h="370840">
                <a:tc>
                  <a:txBody>
                    <a:bodyPr/>
                    <a:lstStyle/>
                    <a:p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Anthony </a:t>
                      </a:r>
                      <a:r>
                        <a:rPr lang="de-DE" sz="2200" b="0" kern="1200" baseline="0" dirty="0" err="1" smtClean="0"/>
                        <a:t>and</a:t>
                      </a:r>
                      <a:r>
                        <a:rPr lang="de-DE" sz="2200" b="0" kern="1200" baseline="0" dirty="0" smtClean="0"/>
                        <a:t>  Cleopatra</a:t>
                      </a:r>
                      <a:endParaRPr lang="de-DE" sz="2200" b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Julius </a:t>
                      </a:r>
                      <a:r>
                        <a:rPr lang="de-DE" sz="2200" b="0" kern="1200" baseline="0" dirty="0" smtClean="0"/>
                        <a:t>Caesar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The  </a:t>
                      </a:r>
                      <a:r>
                        <a:rPr lang="de-DE" sz="2200" b="0" kern="1200" baseline="0" dirty="0" smtClean="0"/>
                        <a:t>Tempest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Hamlet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Othello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Macbeth . . .</a:t>
                      </a:r>
                    </a:p>
                    <a:p>
                      <a:endParaRPr lang="de-DE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ANTHONY</a:t>
                      </a:r>
                    </a:p>
                    <a:p>
                      <a:r>
                        <a:rPr lang="de-DE" dirty="0" smtClean="0"/>
                        <a:t>BRUTUS</a:t>
                      </a:r>
                      <a:r>
                        <a:rPr lang="de-DE" baseline="0" dirty="0" smtClean="0"/>
                        <a:t> </a:t>
                      </a:r>
                    </a:p>
                    <a:p>
                      <a:r>
                        <a:rPr lang="de-DE" baseline="0" dirty="0" smtClean="0"/>
                        <a:t>CAESAR</a:t>
                      </a:r>
                    </a:p>
                    <a:p>
                      <a:r>
                        <a:rPr lang="de-DE" baseline="0" dirty="0" smtClean="0"/>
                        <a:t>CALPURNIA</a:t>
                      </a:r>
                    </a:p>
                    <a:p>
                      <a:r>
                        <a:rPr lang="de-DE" baseline="0" dirty="0" smtClean="0"/>
                        <a:t>CLEOPATRA</a:t>
                      </a:r>
                    </a:p>
                    <a:p>
                      <a:r>
                        <a:rPr lang="de-DE" baseline="0" dirty="0" smtClean="0"/>
                        <a:t>MERCY</a:t>
                      </a:r>
                    </a:p>
                    <a:p>
                      <a:r>
                        <a:rPr lang="de-DE" baseline="0" dirty="0" smtClean="0"/>
                        <a:t>WORSER</a:t>
                      </a:r>
                    </a:p>
                    <a:p>
                      <a:r>
                        <a:rPr lang="de-DE" baseline="0" dirty="0" smtClean="0"/>
                        <a:t>. . 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Count matrix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143536"/>
            <a:ext cx="8572560" cy="171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  Each document is now represented as a count vector ∈ N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</a:t>
            </a:r>
            <a:r>
              <a:rPr lang="en-US" i="1" baseline="30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282" y="1617356"/>
          <a:ext cx="8524894" cy="3383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85884"/>
                <a:gridCol w="1285884"/>
                <a:gridCol w="1081758"/>
                <a:gridCol w="1217842"/>
                <a:gridCol w="1217842"/>
                <a:gridCol w="1217842"/>
                <a:gridCol w="1217842"/>
              </a:tblGrid>
              <a:tr h="370840">
                <a:tc>
                  <a:txBody>
                    <a:bodyPr/>
                    <a:lstStyle/>
                    <a:p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Anthony </a:t>
                      </a:r>
                      <a:r>
                        <a:rPr lang="de-DE" sz="2200" b="0" kern="1200" baseline="0" dirty="0" err="1" smtClean="0"/>
                        <a:t>and</a:t>
                      </a:r>
                      <a:r>
                        <a:rPr lang="de-DE" sz="2200" b="0" kern="1200" baseline="0" dirty="0" smtClean="0"/>
                        <a:t>  Cleopatra</a:t>
                      </a:r>
                      <a:endParaRPr lang="de-DE" sz="2200" b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Julius </a:t>
                      </a:r>
                      <a:r>
                        <a:rPr lang="de-DE" sz="2200" b="0" kern="1200" baseline="0" dirty="0" smtClean="0"/>
                        <a:t>Caesar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The  </a:t>
                      </a:r>
                      <a:r>
                        <a:rPr lang="de-DE" sz="2200" b="0" kern="1200" baseline="0" dirty="0" smtClean="0"/>
                        <a:t>Tempest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Hamlet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Othello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Macbeth . . .</a:t>
                      </a:r>
                    </a:p>
                    <a:p>
                      <a:endParaRPr lang="de-DE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ANTHONY</a:t>
                      </a:r>
                    </a:p>
                    <a:p>
                      <a:r>
                        <a:rPr lang="de-DE" dirty="0" smtClean="0"/>
                        <a:t>BRUTUS</a:t>
                      </a:r>
                      <a:r>
                        <a:rPr lang="de-DE" baseline="0" dirty="0" smtClean="0"/>
                        <a:t> </a:t>
                      </a:r>
                    </a:p>
                    <a:p>
                      <a:r>
                        <a:rPr lang="de-DE" baseline="0" dirty="0" smtClean="0"/>
                        <a:t>CAESAR</a:t>
                      </a:r>
                    </a:p>
                    <a:p>
                      <a:r>
                        <a:rPr lang="de-DE" baseline="0" dirty="0" smtClean="0"/>
                        <a:t>CALPURNIA</a:t>
                      </a:r>
                    </a:p>
                    <a:p>
                      <a:r>
                        <a:rPr lang="de-DE" baseline="0" dirty="0" smtClean="0"/>
                        <a:t>CLEOPATRA</a:t>
                      </a:r>
                    </a:p>
                    <a:p>
                      <a:r>
                        <a:rPr lang="de-DE" baseline="0" dirty="0" smtClean="0"/>
                        <a:t>MERCY</a:t>
                      </a:r>
                    </a:p>
                    <a:p>
                      <a:r>
                        <a:rPr lang="de-DE" baseline="0" dirty="0" smtClean="0"/>
                        <a:t>WORSER</a:t>
                      </a:r>
                    </a:p>
                    <a:p>
                      <a:r>
                        <a:rPr lang="de-DE" baseline="0" dirty="0" smtClean="0"/>
                        <a:t>. . 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157</a:t>
                      </a:r>
                    </a:p>
                    <a:p>
                      <a:pPr algn="r"/>
                      <a:r>
                        <a:rPr lang="de-DE" dirty="0" smtClean="0"/>
                        <a:t>4</a:t>
                      </a:r>
                    </a:p>
                    <a:p>
                      <a:pPr algn="r"/>
                      <a:r>
                        <a:rPr lang="de-DE" dirty="0" smtClean="0"/>
                        <a:t>232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57</a:t>
                      </a:r>
                    </a:p>
                    <a:p>
                      <a:pPr algn="r"/>
                      <a:r>
                        <a:rPr lang="de-DE" dirty="0" smtClean="0"/>
                        <a:t>2</a:t>
                      </a:r>
                    </a:p>
                    <a:p>
                      <a:pPr algn="r"/>
                      <a:r>
                        <a:rPr lang="de-DE" dirty="0" smtClean="0"/>
                        <a:t>2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73</a:t>
                      </a:r>
                    </a:p>
                    <a:p>
                      <a:pPr algn="r"/>
                      <a:r>
                        <a:rPr lang="de-DE" dirty="0" smtClean="0"/>
                        <a:t>157</a:t>
                      </a:r>
                    </a:p>
                    <a:p>
                      <a:pPr algn="r"/>
                      <a:r>
                        <a:rPr lang="de-DE" dirty="0" smtClean="0"/>
                        <a:t>227</a:t>
                      </a:r>
                    </a:p>
                    <a:p>
                      <a:pPr algn="r"/>
                      <a:r>
                        <a:rPr lang="de-DE" dirty="0" smtClean="0"/>
                        <a:t>10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3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2</a:t>
                      </a:r>
                    </a:p>
                    <a:p>
                      <a:pPr algn="r"/>
                      <a:r>
                        <a:rPr lang="de-DE" dirty="0" smtClean="0"/>
                        <a:t>2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8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5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8</a:t>
                      </a:r>
                    </a:p>
                    <a:p>
                      <a:pPr algn="r"/>
                      <a:r>
                        <a:rPr lang="de-DE" dirty="0" smtClean="0"/>
                        <a:t>5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Bag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words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model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64"/>
            <a:ext cx="8286808" cy="45959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Do not consider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order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words in a document.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John is quicker than Mary , and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	Mary is quicker than John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represented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same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way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Note: Positional index can distinguish the order.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Term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tf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286808" cy="4305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term frequency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t,d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term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document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defined as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number of times that </a:t>
            </a:r>
            <a:r>
              <a:rPr lang="en-US" i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occurs in </a:t>
            </a:r>
            <a:r>
              <a:rPr lang="en-US" i="1" dirty="0" smtClean="0">
                <a:solidFill>
                  <a:srgbClr val="0070C0"/>
                </a:solidFill>
                <a:latin typeface="+mj-lt"/>
              </a:rPr>
              <a:t>d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when computing query-document match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scores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But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Relevance does not increase proportionally with term frequency.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A document with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tf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= 10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occurrences of the term is more relevant than a document with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tf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= 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occurrence of the term, but not 10 times more relevant.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Log frequency weighting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501122" cy="49537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log frequency weight of term t in d is defined as follows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de-DE" i="1" baseline="-25000" dirty="0" smtClean="0">
                <a:solidFill>
                  <a:schemeClr val="tx1"/>
                </a:solidFill>
                <a:latin typeface="+mj-lt"/>
              </a:rPr>
              <a:t>t,d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→ w</a:t>
            </a:r>
            <a:r>
              <a:rPr lang="de-DE" i="1" baseline="-25000" dirty="0" smtClean="0">
                <a:solidFill>
                  <a:schemeClr val="tx1"/>
                </a:solidFill>
                <a:latin typeface="+mj-lt"/>
              </a:rPr>
              <a:t>t,d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:                                                                                         0 → 0, 1 → 1, 2 → 1.3, 10 → 2, 1000 → 4, etc.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Why use log ?	</a:t>
            </a:r>
            <a:r>
              <a:rPr lang="zh-TW" altLang="en-US" dirty="0" smtClean="0">
                <a:solidFill>
                  <a:srgbClr val="336699"/>
                </a:solidFill>
                <a:latin typeface="微軟正黑體" pitchFamily="34" charset="-120"/>
                <a:ea typeface="微軟正黑體" pitchFamily="34" charset="-120"/>
              </a:rPr>
              <a:t>在數量少時</a:t>
            </a:r>
            <a:r>
              <a:rPr lang="en-US" altLang="zh-TW" dirty="0" smtClean="0">
                <a:solidFill>
                  <a:srgbClr val="336699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dirty="0" smtClean="0">
                <a:solidFill>
                  <a:srgbClr val="336699"/>
                </a:solidFill>
                <a:latin typeface="微軟正黑體" pitchFamily="34" charset="-120"/>
                <a:ea typeface="微軟正黑體" pitchFamily="34" charset="-120"/>
              </a:rPr>
              <a:t>差</a:t>
            </a:r>
            <a:r>
              <a:rPr lang="en-US" altLang="zh-TW" dirty="0" smtClean="0">
                <a:solidFill>
                  <a:srgbClr val="336699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dirty="0" smtClean="0">
                <a:solidFill>
                  <a:srgbClr val="336699"/>
                </a:solidFill>
                <a:latin typeface="微軟正黑體" pitchFamily="34" charset="-120"/>
                <a:ea typeface="微軟正黑體" pitchFamily="34" charset="-120"/>
              </a:rPr>
              <a:t>即差很多；</a:t>
            </a:r>
          </a:p>
          <a:p>
            <a:pPr lvl="4">
              <a:spcBef>
                <a:spcPts val="700"/>
              </a:spcBef>
              <a:buClr>
                <a:srgbClr val="336699"/>
              </a:buClr>
            </a:pPr>
            <a:r>
              <a:rPr lang="en-US" altLang="zh-TW" dirty="0" smtClean="0">
                <a:solidFill>
                  <a:srgbClr val="336699"/>
                </a:solidFill>
                <a:latin typeface="微軟正黑體" pitchFamily="34" charset="-120"/>
                <a:ea typeface="微軟正黑體" pitchFamily="34" charset="-120"/>
              </a:rPr>
              <a:t>			</a:t>
            </a:r>
            <a:r>
              <a:rPr lang="zh-TW" altLang="en-US" dirty="0" smtClean="0">
                <a:solidFill>
                  <a:srgbClr val="336699"/>
                </a:solidFill>
                <a:latin typeface="微軟正黑體" pitchFamily="34" charset="-120"/>
                <a:ea typeface="微軟正黑體" pitchFamily="34" charset="-120"/>
              </a:rPr>
              <a:t>但隨著數量越多，差</a:t>
            </a:r>
            <a:r>
              <a:rPr lang="en-US" altLang="zh-TW" dirty="0" smtClean="0">
                <a:solidFill>
                  <a:srgbClr val="336699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dirty="0" smtClean="0">
                <a:solidFill>
                  <a:srgbClr val="336699"/>
                </a:solidFill>
                <a:latin typeface="微軟正黑體" pitchFamily="34" charset="-120"/>
                <a:ea typeface="微軟正黑體" pitchFamily="34" charset="-120"/>
              </a:rPr>
              <a:t>的影響變得越小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-matching-score(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=     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  <a:latin typeface="+mj-lt"/>
              </a:rPr>
              <a:t>∈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baseline="-25000" dirty="0" err="1" smtClean="0">
                <a:solidFill>
                  <a:schemeClr val="tx1"/>
                </a:solidFill>
                <a:latin typeface="+mj-lt"/>
              </a:rPr>
              <a:t>∩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i="1" baseline="-25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(1 + log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  <a:latin typeface="+mj-lt"/>
              </a:rPr>
              <a:t>,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8" name="Picture 7" descr="62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11779" y="2357430"/>
            <a:ext cx="5189999" cy="900000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071934" y="5553288"/>
          <a:ext cx="538200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196" name="Vergelijking" r:id="rId5" imgW="291960" imgH="253800" progId="Equation.3">
                  <p:embed/>
                </p:oleObj>
              </mc:Choice>
              <mc:Fallback>
                <p:oleObj name="Vergelijking" r:id="rId5" imgW="29196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5553288"/>
                        <a:ext cx="538200" cy="46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Exercise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928826"/>
            <a:ext cx="8286808" cy="44525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Compute the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Jaccard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matching score and the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tf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matching score for the following query-document pairs.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q: [information on cars] d: “all you have ever wanted to know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about cars”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jaccard = 1 / 11, tf = 1+log1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q: [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] d: “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trucks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information on planes, information on trains”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fr-FR" dirty="0" smtClean="0">
                <a:solidFill>
                  <a:schemeClr val="tx1"/>
                </a:solidFill>
                <a:latin typeface="+mj-lt"/>
              </a:rPr>
              <a:t>	jaccard = 2 / 6, tf = (1+log3) + (1+log3)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q: [red cars and red trucks] d: “cops stop red cars more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often”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jaccard = 2 / 8, tf = (1+log1) + (1+log1)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TF-IDF Weighting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Frequency in document vs.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Frequency in collection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772816"/>
            <a:ext cx="8286808" cy="3960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addition to term frequency (the frequency of the term in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the document)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we also want to use the frequency of the term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in the collection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for weighting and ranking.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Desired weight for rare terms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916832"/>
            <a:ext cx="8534182" cy="460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Rare terms are more informative than frequent terms.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Consider a term in the query that is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rare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in the collection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(e.g.,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ARACHNOCENTRIC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document containing this term is very likely to be relevant.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→ We want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high weights for rare terms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like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ARACHNOCENTRIC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Ranked Retrieval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Desired weight for frequent terms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785926"/>
            <a:ext cx="8286808" cy="4091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Frequent terms are less informative than rare terms.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Consider a term in the query that is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frequent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the collection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(e.g.,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GOOD, INCREASE, LINE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</a:pP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→ </a:t>
            </a: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common term or 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無鑑別力的詞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frequency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88"/>
            <a:ext cx="8286808" cy="46679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want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high weights for rare terms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like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ARACHNOCENTRIC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want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low (positive) weights for frequent words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like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GOOD, INCREASE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LINE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will use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document frequency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to factor this into computing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matching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score.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document frequency is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the number of documents in the collection that the term occurs in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idf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weight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document frequency, the number of documents that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occurs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0070C0"/>
                </a:solidFill>
                <a:latin typeface="+mj-lt"/>
              </a:rPr>
              <a:t>df</a:t>
            </a:r>
            <a:r>
              <a:rPr lang="en-US" i="1" baseline="-25000" dirty="0" err="1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an inverse measure of the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informativeness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term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define the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idf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weight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term t as follows: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number of documents in the collection.)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0070C0"/>
                </a:solidFill>
                <a:latin typeface="+mj-lt"/>
              </a:rPr>
              <a:t>idf</a:t>
            </a:r>
            <a:r>
              <a:rPr lang="en-US" i="1" baseline="-25000" dirty="0" err="1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a measure of the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informativeness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the term.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[log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] instead of [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] to balance the effect of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idf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(i.e. use log for both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8" name="Picture 7" descr="63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75299" y="3315942"/>
            <a:ext cx="2155653" cy="8280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idf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Compute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idf</a:t>
            </a:r>
            <a:r>
              <a:rPr lang="en-US" i="1" baseline="-25000" dirty="0" err="1" smtClean="0">
                <a:solidFill>
                  <a:srgbClr val="00B050"/>
                </a:solidFill>
                <a:latin typeface="+mj-lt"/>
              </a:rPr>
              <a:t>t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using the formula: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00100" y="2258692"/>
          <a:ext cx="5072098" cy="2743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32000"/>
                <a:gridCol w="1754214"/>
                <a:gridCol w="1285884"/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de-DE" sz="2400" b="0" kern="1200" baseline="0" dirty="0" err="1" smtClean="0"/>
                        <a:t>term</a:t>
                      </a:r>
                      <a:endParaRPr lang="de-DE" sz="24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de-DE" sz="2400" b="0" dirty="0" err="1" smtClean="0"/>
                        <a:t>df</a:t>
                      </a:r>
                      <a:r>
                        <a:rPr lang="de-DE" sz="2400" b="0" i="1" baseline="-25000" dirty="0" err="1" smtClean="0"/>
                        <a:t>t</a:t>
                      </a:r>
                      <a:endParaRPr lang="de-D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de-DE" sz="2400" b="0" dirty="0" err="1" smtClean="0"/>
                        <a:t>idf</a:t>
                      </a:r>
                      <a:r>
                        <a:rPr lang="de-DE" sz="2400" b="0" i="1" baseline="-25000" dirty="0" err="1" smtClean="0"/>
                        <a:t>t</a:t>
                      </a:r>
                      <a:endParaRPr lang="de-D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de-DE" sz="2400" kern="1200" baseline="0" dirty="0" err="1" smtClean="0"/>
                        <a:t>calpurnia</a:t>
                      </a:r>
                      <a:endParaRPr lang="de-DE" sz="2400" kern="1200" baseline="0" dirty="0" smtClean="0"/>
                    </a:p>
                    <a:p>
                      <a:pPr rtl="0"/>
                      <a:r>
                        <a:rPr lang="de-DE" sz="2400" kern="1200" baseline="0" dirty="0" err="1" smtClean="0"/>
                        <a:t>animal</a:t>
                      </a:r>
                      <a:endParaRPr lang="de-DE" sz="2400" kern="1200" baseline="0" dirty="0" smtClean="0"/>
                    </a:p>
                    <a:p>
                      <a:pPr rtl="0"/>
                      <a:r>
                        <a:rPr lang="de-DE" sz="2400" kern="1200" baseline="0" dirty="0" err="1" smtClean="0"/>
                        <a:t>sunday</a:t>
                      </a:r>
                      <a:endParaRPr lang="de-DE" sz="2400" kern="1200" baseline="0" dirty="0" smtClean="0"/>
                    </a:p>
                    <a:p>
                      <a:pPr rtl="0"/>
                      <a:r>
                        <a:rPr lang="de-DE" sz="2400" kern="1200" baseline="0" dirty="0" err="1" smtClean="0"/>
                        <a:t>fly</a:t>
                      </a:r>
                      <a:endParaRPr lang="de-DE" sz="2400" kern="1200" baseline="0" dirty="0" smtClean="0"/>
                    </a:p>
                    <a:p>
                      <a:pPr rtl="0"/>
                      <a:r>
                        <a:rPr lang="de-DE" sz="2400" kern="1200" baseline="0" dirty="0" err="1" smtClean="0"/>
                        <a:t>under</a:t>
                      </a:r>
                      <a:endParaRPr lang="de-DE" sz="2400" kern="1200" baseline="0" dirty="0" smtClean="0"/>
                    </a:p>
                    <a:p>
                      <a:pPr rtl="0"/>
                      <a:r>
                        <a:rPr lang="de-DE" sz="2400" kern="1200" baseline="0" dirty="0" err="1" smtClean="0"/>
                        <a:t>the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de-DE" sz="2400" dirty="0" smtClean="0"/>
                        <a:t>1</a:t>
                      </a:r>
                    </a:p>
                    <a:p>
                      <a:pPr algn="r" rtl="0"/>
                      <a:r>
                        <a:rPr lang="de-DE" sz="2400" dirty="0" smtClean="0"/>
                        <a:t>100</a:t>
                      </a:r>
                    </a:p>
                    <a:p>
                      <a:pPr algn="r" rtl="0"/>
                      <a:r>
                        <a:rPr lang="de-DE" sz="2400" dirty="0" smtClean="0"/>
                        <a:t>1000</a:t>
                      </a:r>
                    </a:p>
                    <a:p>
                      <a:pPr algn="r" rtl="0"/>
                      <a:r>
                        <a:rPr lang="de-DE" sz="2400" dirty="0" smtClean="0"/>
                        <a:t>10,000</a:t>
                      </a:r>
                    </a:p>
                    <a:p>
                      <a:pPr algn="r" rtl="0"/>
                      <a:r>
                        <a:rPr lang="de-DE" sz="2400" dirty="0" smtClean="0"/>
                        <a:t>100,000</a:t>
                      </a:r>
                    </a:p>
                    <a:p>
                      <a:pPr algn="r" rtl="0"/>
                      <a:r>
                        <a:rPr lang="de-DE" sz="2400" dirty="0" smtClean="0"/>
                        <a:t>1,000,000</a:t>
                      </a:r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de-DE" sz="2400" dirty="0" smtClean="0"/>
                        <a:t>6</a:t>
                      </a:r>
                    </a:p>
                    <a:p>
                      <a:pPr algn="r" rtl="0"/>
                      <a:r>
                        <a:rPr lang="de-DE" sz="2400" dirty="0" smtClean="0"/>
                        <a:t>4</a:t>
                      </a:r>
                    </a:p>
                    <a:p>
                      <a:pPr algn="r" rtl="0"/>
                      <a:r>
                        <a:rPr lang="de-DE" sz="2400" dirty="0" smtClean="0"/>
                        <a:t>3</a:t>
                      </a:r>
                    </a:p>
                    <a:p>
                      <a:pPr algn="r" rtl="0"/>
                      <a:r>
                        <a:rPr lang="de-DE" sz="2400" dirty="0" smtClean="0"/>
                        <a:t>2</a:t>
                      </a:r>
                    </a:p>
                    <a:p>
                      <a:pPr algn="r" rtl="0"/>
                      <a:r>
                        <a:rPr lang="de-DE" sz="2400" dirty="0" smtClean="0"/>
                        <a:t>1</a:t>
                      </a:r>
                    </a:p>
                    <a:p>
                      <a:pPr algn="r" rtl="0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9" descr="63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5320" y="1571612"/>
            <a:ext cx="2558514" cy="5760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Collection</a:t>
            </a:r>
            <a:r>
              <a:rPr lang="de-DE" sz="3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sz="3400" dirty="0" smtClean="0">
                <a:solidFill>
                  <a:schemeClr val="tx1"/>
                </a:solidFill>
                <a:latin typeface="+mj-lt"/>
              </a:rPr>
              <a:t> vs. </a:t>
            </a:r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3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frequency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3071810"/>
            <a:ext cx="8286808" cy="33815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Collection frequency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number of tokens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Document frequency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number of documents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occurs in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Document/collection frequency weighting is computed from known collection, or estimated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需進行全域統計或採估計值</a:t>
            </a:r>
            <a:endParaRPr lang="en-US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Which word is a more informative ?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57224" y="1615750"/>
          <a:ext cx="7643865" cy="141859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52727"/>
                <a:gridCol w="2547955"/>
                <a:gridCol w="3443183"/>
              </a:tblGrid>
              <a:tr h="656592">
                <a:tc>
                  <a:txBody>
                    <a:bodyPr/>
                    <a:lstStyle/>
                    <a:p>
                      <a:r>
                        <a:rPr lang="de-DE" sz="2200" b="0" dirty="0" err="1" smtClean="0"/>
                        <a:t>word</a:t>
                      </a:r>
                      <a:endParaRPr lang="de-DE" sz="22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 err="1" smtClean="0"/>
                        <a:t>collection</a:t>
                      </a:r>
                      <a:r>
                        <a:rPr lang="de-DE" sz="2200" b="0" baseline="0" dirty="0" smtClean="0"/>
                        <a:t> </a:t>
                      </a:r>
                      <a:r>
                        <a:rPr lang="de-DE" sz="2200" b="0" baseline="0" dirty="0" err="1" smtClean="0"/>
                        <a:t>frequency</a:t>
                      </a:r>
                      <a:endParaRPr lang="de-DE" sz="22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 err="1" smtClean="0"/>
                        <a:t>document</a:t>
                      </a:r>
                      <a:r>
                        <a:rPr lang="de-DE" sz="2200" b="0" dirty="0" smtClean="0"/>
                        <a:t>  </a:t>
                      </a:r>
                      <a:r>
                        <a:rPr lang="de-DE" sz="2200" b="0" dirty="0" err="1" smtClean="0"/>
                        <a:t>frequency</a:t>
                      </a:r>
                      <a:endParaRPr lang="de-DE" sz="22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592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INSURANCE</a:t>
                      </a:r>
                    </a:p>
                    <a:p>
                      <a:r>
                        <a:rPr lang="de-DE" sz="2200" dirty="0" smtClean="0"/>
                        <a:t>TRY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dirty="0" smtClean="0"/>
                        <a:t>10440</a:t>
                      </a:r>
                    </a:p>
                    <a:p>
                      <a:pPr algn="r"/>
                      <a:r>
                        <a:rPr lang="de-DE" sz="2200" dirty="0" smtClean="0"/>
                        <a:t>10422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dirty="0" smtClean="0"/>
                        <a:t>3997</a:t>
                      </a:r>
                    </a:p>
                    <a:p>
                      <a:pPr algn="r"/>
                      <a:r>
                        <a:rPr lang="de-DE" sz="2200" dirty="0" smtClean="0"/>
                        <a:t>8760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ea typeface="新細明體" pitchFamily="18" charset="-120"/>
              </a:rPr>
              <a:t>Example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876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cf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出現次數 與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</a:rPr>
              <a:t>df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文件數。差異範例如下：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TW" dirty="0" smtClean="0">
                <a:ea typeface="新細明體" pitchFamily="18" charset="-120"/>
              </a:rPr>
              <a:t>			Word		</a:t>
            </a:r>
            <a:r>
              <a:rPr lang="en-US" altLang="zh-TW" i="1" dirty="0" err="1" smtClean="0">
                <a:ea typeface="新細明體" pitchFamily="18" charset="-120"/>
              </a:rPr>
              <a:t>cf</a:t>
            </a:r>
            <a:r>
              <a:rPr lang="en-US" altLang="zh-TW" i="1" dirty="0" smtClean="0">
                <a:ea typeface="新細明體" pitchFamily="18" charset="-120"/>
              </a:rPr>
              <a:t>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出現總次數</a:t>
            </a:r>
            <a:r>
              <a:rPr lang="zh-TW" altLang="en-US" dirty="0" smtClean="0">
                <a:ea typeface="新細明體" pitchFamily="18" charset="-120"/>
              </a:rPr>
              <a:t>	</a:t>
            </a:r>
            <a:r>
              <a:rPr lang="en-US" altLang="zh-TW" i="1" dirty="0" err="1" smtClean="0">
                <a:ea typeface="新細明體" pitchFamily="18" charset="-120"/>
              </a:rPr>
              <a:t>df</a:t>
            </a:r>
            <a:r>
              <a:rPr lang="en-US" altLang="zh-TW" i="1" dirty="0" smtClean="0">
                <a:ea typeface="新細明體" pitchFamily="18" charset="-120"/>
              </a:rPr>
              <a:t>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出現文件數</a:t>
            </a:r>
            <a:endParaRPr lang="en-US" altLang="zh-TW" i="1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>
                <a:solidFill>
                  <a:schemeClr val="folHlink"/>
                </a:solidFill>
                <a:ea typeface="新細明體" pitchFamily="18" charset="-120"/>
              </a:rPr>
              <a:t>			</a:t>
            </a:r>
            <a:r>
              <a:rPr lang="en-US" altLang="zh-TW" i="1" dirty="0" err="1" smtClean="0">
                <a:solidFill>
                  <a:srgbClr val="336699"/>
                </a:solidFill>
                <a:ea typeface="新細明體" pitchFamily="18" charset="-120"/>
              </a:rPr>
              <a:t>ferrari</a:t>
            </a:r>
            <a:r>
              <a:rPr lang="en-US" altLang="zh-TW" i="1" dirty="0" smtClean="0">
                <a:solidFill>
                  <a:srgbClr val="336699"/>
                </a:solidFill>
                <a:ea typeface="新細明體" pitchFamily="18" charset="-120"/>
              </a:rPr>
              <a:t>		</a:t>
            </a:r>
            <a:r>
              <a:rPr lang="en-US" altLang="zh-TW" dirty="0" smtClean="0">
                <a:solidFill>
                  <a:srgbClr val="336699"/>
                </a:solidFill>
                <a:ea typeface="新細明體" pitchFamily="18" charset="-120"/>
              </a:rPr>
              <a:t>10422	17	←</a:t>
            </a:r>
            <a:r>
              <a:rPr lang="zh-TW" altLang="en-US" sz="2000" dirty="0" smtClean="0">
                <a:solidFill>
                  <a:srgbClr val="336699"/>
                </a:solidFill>
                <a:latin typeface="微軟正黑體" pitchFamily="34" charset="-120"/>
                <a:ea typeface="微軟正黑體" pitchFamily="34" charset="-120"/>
              </a:rPr>
              <a:t>較高的稀有性 </a:t>
            </a:r>
            <a:r>
              <a:rPr lang="en-US" altLang="zh-TW" sz="2000" dirty="0" smtClean="0">
                <a:solidFill>
                  <a:srgbClr val="336699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dirty="0" smtClean="0">
                <a:solidFill>
                  <a:srgbClr val="336699"/>
                </a:solidFill>
                <a:latin typeface="微軟正黑體" pitchFamily="34" charset="-120"/>
                <a:ea typeface="微軟正黑體" pitchFamily="34" charset="-120"/>
              </a:rPr>
              <a:t>高資訊量</a:t>
            </a:r>
            <a:r>
              <a:rPr lang="en-US" altLang="zh-TW" sz="2000" dirty="0" smtClean="0">
                <a:solidFill>
                  <a:srgbClr val="336699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000" dirty="0" smtClean="0">
              <a:solidFill>
                <a:srgbClr val="336699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>
                <a:ea typeface="新細明體" pitchFamily="18" charset="-120"/>
              </a:rPr>
              <a:t>			</a:t>
            </a:r>
            <a:r>
              <a:rPr lang="en-US" altLang="zh-TW" i="1" dirty="0" smtClean="0">
                <a:ea typeface="新細明體" pitchFamily="18" charset="-120"/>
              </a:rPr>
              <a:t>insurance	</a:t>
            </a:r>
            <a:r>
              <a:rPr lang="en-US" altLang="zh-TW" dirty="0" smtClean="0">
                <a:ea typeface="新細明體" pitchFamily="18" charset="-120"/>
              </a:rPr>
              <a:t>10440	3997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weighting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643050"/>
            <a:ext cx="8286808" cy="4643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weight of a term is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product of its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tf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weight and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its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idf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weight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sz="14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sz="14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sz="14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tf-weight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idf-weight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Best known weighting scheme in information retrieval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Note: the “-” in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a hyphen, not a minus sign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Alternative names: tf.idf , tf x idf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9" name="Picture 8" descr="63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55072" y="2565562"/>
            <a:ext cx="3960002" cy="7920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tf-idf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000240"/>
            <a:ext cx="8286808" cy="4643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Assign a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weight for each term t in each document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weight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 . . increases with the number of occurrences within a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 (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term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 . . increases with the rarity of the term in the collection.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(inverse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8" name="Picture 7" descr="63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2708976"/>
            <a:ext cx="3647366" cy="5040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85828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Exercise: Term, collection and document frequency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4857760"/>
            <a:ext cx="8286808" cy="2428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Relationship between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df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and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cf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Relationship between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tf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and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cf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Relationship between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tf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and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df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2910" y="1571612"/>
          <a:ext cx="7786742" cy="307183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71768"/>
                <a:gridCol w="1022112"/>
                <a:gridCol w="4192862"/>
              </a:tblGrid>
              <a:tr h="466294">
                <a:tc>
                  <a:txBody>
                    <a:bodyPr/>
                    <a:lstStyle/>
                    <a:p>
                      <a:r>
                        <a:rPr lang="de-DE" sz="2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  <a:endParaRPr lang="de-DE" sz="22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Symbol</a:t>
                      </a:r>
                      <a:endParaRPr lang="de-DE" sz="22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Definition</a:t>
                      </a:r>
                      <a:endParaRPr lang="de-DE" sz="22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540"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term frequency 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endParaRPr lang="en-US" sz="2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 frequency 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endParaRPr lang="en-US" sz="2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collection frequency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</a:pPr>
                      <a:r>
                        <a:rPr lang="en-US" sz="2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tf</a:t>
                      </a:r>
                      <a:r>
                        <a:rPr lang="en-US" sz="2200" i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t,d</a:t>
                      </a:r>
                      <a:endParaRPr lang="en-US" sz="2200" i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700"/>
                        </a:spcBef>
                      </a:pPr>
                      <a:endParaRPr lang="en-US" sz="2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700"/>
                        </a:spcBef>
                      </a:pPr>
                      <a:r>
                        <a:rPr lang="en-US" sz="2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en-US" sz="2200" i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2200" i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700"/>
                        </a:spcBef>
                      </a:pPr>
                      <a:endParaRPr lang="en-US" sz="2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700"/>
                        </a:spcBef>
                      </a:pPr>
                      <a:r>
                        <a:rPr lang="en-US" sz="2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cf</a:t>
                      </a:r>
                      <a:r>
                        <a:rPr lang="en-US" sz="2200" i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2200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2200" i="1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occurrences of </a:t>
                      </a:r>
                      <a:r>
                        <a:rPr lang="en-US" sz="22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de-DE" sz="22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documents in the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collection that</a:t>
                      </a:r>
                      <a:r>
                        <a:rPr lang="en-US" sz="22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 </a:t>
                      </a: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occurs in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number of occurrences of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de-DE" sz="22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de-DE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2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de-DE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collection</a:t>
                      </a:r>
                      <a:endParaRPr lang="de-DE" sz="22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Vector Space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Ranked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retrieval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36"/>
            <a:ext cx="8572560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Boolean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retrieval return 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ocuments either match or don’t.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Good for expert users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with precise understanding of their needs and of the collection.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Not good for the majority of users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users are not capable of writing Boolean queries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users don’t want to go through 1000s of results.</a:t>
            </a: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is particularly true of web search.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Binary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incidence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143536"/>
            <a:ext cx="8572560" cy="171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	Each document is represented as a binary vector ∈ {0, 1}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</a:t>
            </a:r>
            <a:r>
              <a:rPr lang="en-US" i="1" baseline="30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282" y="1617356"/>
          <a:ext cx="8524894" cy="3383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85884"/>
                <a:gridCol w="1285884"/>
                <a:gridCol w="1081758"/>
                <a:gridCol w="1217842"/>
                <a:gridCol w="1217842"/>
                <a:gridCol w="1217842"/>
                <a:gridCol w="1217842"/>
              </a:tblGrid>
              <a:tr h="370840">
                <a:tc>
                  <a:txBody>
                    <a:bodyPr/>
                    <a:lstStyle/>
                    <a:p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Anthony </a:t>
                      </a:r>
                      <a:r>
                        <a:rPr lang="de-DE" sz="2200" b="0" kern="1200" baseline="0" dirty="0" err="1" smtClean="0"/>
                        <a:t>and</a:t>
                      </a:r>
                      <a:r>
                        <a:rPr lang="de-DE" sz="2200" b="0" kern="1200" baseline="0" dirty="0" smtClean="0"/>
                        <a:t>  Cleopatra</a:t>
                      </a:r>
                      <a:endParaRPr lang="de-DE" sz="2200" b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Julius </a:t>
                      </a:r>
                      <a:r>
                        <a:rPr lang="de-DE" sz="2200" b="0" kern="1200" baseline="0" dirty="0" smtClean="0"/>
                        <a:t>Caesar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The  </a:t>
                      </a:r>
                      <a:r>
                        <a:rPr lang="de-DE" sz="2200" b="0" kern="1200" baseline="0" dirty="0" smtClean="0"/>
                        <a:t>Tempest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Hamlet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Othello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Macbeth . . .</a:t>
                      </a:r>
                    </a:p>
                    <a:p>
                      <a:endParaRPr lang="de-DE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ANTHONY</a:t>
                      </a:r>
                    </a:p>
                    <a:p>
                      <a:r>
                        <a:rPr lang="de-DE" dirty="0" smtClean="0"/>
                        <a:t>BRUTUS</a:t>
                      </a:r>
                      <a:r>
                        <a:rPr lang="de-DE" baseline="0" dirty="0" smtClean="0"/>
                        <a:t> </a:t>
                      </a:r>
                    </a:p>
                    <a:p>
                      <a:r>
                        <a:rPr lang="de-DE" baseline="0" dirty="0" smtClean="0"/>
                        <a:t>CAESAR</a:t>
                      </a:r>
                    </a:p>
                    <a:p>
                      <a:r>
                        <a:rPr lang="de-DE" baseline="0" dirty="0" smtClean="0"/>
                        <a:t>CALPURNIA</a:t>
                      </a:r>
                    </a:p>
                    <a:p>
                      <a:r>
                        <a:rPr lang="de-DE" baseline="0" dirty="0" smtClean="0"/>
                        <a:t>CLEOPATRA</a:t>
                      </a:r>
                    </a:p>
                    <a:p>
                      <a:r>
                        <a:rPr lang="de-DE" baseline="0" dirty="0" smtClean="0"/>
                        <a:t>MERCY</a:t>
                      </a:r>
                    </a:p>
                    <a:p>
                      <a:r>
                        <a:rPr lang="de-DE" baseline="0" dirty="0" smtClean="0"/>
                        <a:t>WORSER</a:t>
                      </a:r>
                    </a:p>
                    <a:p>
                      <a:r>
                        <a:rPr lang="de-DE" baseline="0" dirty="0" smtClean="0"/>
                        <a:t>. . 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Count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143536"/>
            <a:ext cx="8572560" cy="171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  Each document is now represented as a count vector ∈ N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</a:t>
            </a:r>
            <a:r>
              <a:rPr lang="en-US" i="1" baseline="30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282" y="1617356"/>
          <a:ext cx="8524894" cy="3383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85884"/>
                <a:gridCol w="1285884"/>
                <a:gridCol w="1081758"/>
                <a:gridCol w="1217842"/>
                <a:gridCol w="1217842"/>
                <a:gridCol w="1217842"/>
                <a:gridCol w="1217842"/>
              </a:tblGrid>
              <a:tr h="370840">
                <a:tc>
                  <a:txBody>
                    <a:bodyPr/>
                    <a:lstStyle/>
                    <a:p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Anthony </a:t>
                      </a:r>
                      <a:r>
                        <a:rPr lang="de-DE" sz="2200" b="0" kern="1200" baseline="0" dirty="0" err="1" smtClean="0"/>
                        <a:t>and</a:t>
                      </a:r>
                      <a:r>
                        <a:rPr lang="de-DE" sz="2200" b="0" kern="1200" baseline="0" dirty="0" smtClean="0"/>
                        <a:t>  Cleopatra</a:t>
                      </a:r>
                      <a:endParaRPr lang="de-DE" sz="2200" b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Julius </a:t>
                      </a:r>
                      <a:r>
                        <a:rPr lang="de-DE" sz="2200" b="0" kern="1200" baseline="0" dirty="0" smtClean="0"/>
                        <a:t>Caesar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The  </a:t>
                      </a:r>
                      <a:r>
                        <a:rPr lang="de-DE" sz="2200" b="0" kern="1200" baseline="0" dirty="0" smtClean="0"/>
                        <a:t>Tempest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Hamlet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Othello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Macbeth . . .</a:t>
                      </a:r>
                    </a:p>
                    <a:p>
                      <a:endParaRPr lang="de-DE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ANTHONY</a:t>
                      </a:r>
                    </a:p>
                    <a:p>
                      <a:r>
                        <a:rPr lang="de-DE" dirty="0" smtClean="0"/>
                        <a:t>BRUTUS</a:t>
                      </a:r>
                      <a:r>
                        <a:rPr lang="de-DE" baseline="0" dirty="0" smtClean="0"/>
                        <a:t> </a:t>
                      </a:r>
                    </a:p>
                    <a:p>
                      <a:r>
                        <a:rPr lang="de-DE" baseline="0" dirty="0" smtClean="0"/>
                        <a:t>CAESAR</a:t>
                      </a:r>
                    </a:p>
                    <a:p>
                      <a:r>
                        <a:rPr lang="de-DE" baseline="0" dirty="0" smtClean="0"/>
                        <a:t>CALPURNIA</a:t>
                      </a:r>
                    </a:p>
                    <a:p>
                      <a:r>
                        <a:rPr lang="de-DE" baseline="0" dirty="0" smtClean="0"/>
                        <a:t>CLEOPATRA</a:t>
                      </a:r>
                    </a:p>
                    <a:p>
                      <a:r>
                        <a:rPr lang="de-DE" baseline="0" dirty="0" smtClean="0"/>
                        <a:t>MERCY</a:t>
                      </a:r>
                    </a:p>
                    <a:p>
                      <a:r>
                        <a:rPr lang="de-DE" baseline="0" dirty="0" smtClean="0"/>
                        <a:t>WORSER</a:t>
                      </a:r>
                    </a:p>
                    <a:p>
                      <a:r>
                        <a:rPr lang="de-DE" baseline="0" dirty="0" smtClean="0"/>
                        <a:t>. . 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157</a:t>
                      </a:r>
                    </a:p>
                    <a:p>
                      <a:pPr algn="r"/>
                      <a:r>
                        <a:rPr lang="de-DE" dirty="0" smtClean="0"/>
                        <a:t>4</a:t>
                      </a:r>
                    </a:p>
                    <a:p>
                      <a:pPr algn="r"/>
                      <a:r>
                        <a:rPr lang="de-DE" dirty="0" smtClean="0"/>
                        <a:t>232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57</a:t>
                      </a:r>
                    </a:p>
                    <a:p>
                      <a:pPr algn="r"/>
                      <a:r>
                        <a:rPr lang="de-DE" dirty="0" smtClean="0"/>
                        <a:t>2</a:t>
                      </a:r>
                    </a:p>
                    <a:p>
                      <a:pPr algn="r"/>
                      <a:r>
                        <a:rPr lang="de-DE" dirty="0" smtClean="0"/>
                        <a:t>2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73</a:t>
                      </a:r>
                    </a:p>
                    <a:p>
                      <a:pPr algn="r"/>
                      <a:r>
                        <a:rPr lang="de-DE" dirty="0" smtClean="0"/>
                        <a:t>157</a:t>
                      </a:r>
                    </a:p>
                    <a:p>
                      <a:pPr algn="r"/>
                      <a:r>
                        <a:rPr lang="de-DE" dirty="0" smtClean="0"/>
                        <a:t>227</a:t>
                      </a:r>
                    </a:p>
                    <a:p>
                      <a:pPr algn="r"/>
                      <a:r>
                        <a:rPr lang="de-DE" dirty="0" smtClean="0"/>
                        <a:t>10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3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2</a:t>
                      </a:r>
                    </a:p>
                    <a:p>
                      <a:pPr algn="r"/>
                      <a:r>
                        <a:rPr lang="de-DE" dirty="0" smtClean="0"/>
                        <a:t>2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8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5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8</a:t>
                      </a:r>
                    </a:p>
                    <a:p>
                      <a:pPr algn="r"/>
                      <a:r>
                        <a:rPr lang="de-DE" dirty="0" smtClean="0"/>
                        <a:t>5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Binary →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count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weight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143536"/>
            <a:ext cx="8572560" cy="171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	Each document is now represented as a real-valued vector of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	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weights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∈ R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</a:t>
            </a:r>
            <a:r>
              <a:rPr lang="en-US" i="1" baseline="30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282" y="1617356"/>
          <a:ext cx="8524894" cy="3383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85884"/>
                <a:gridCol w="1285884"/>
                <a:gridCol w="1081758"/>
                <a:gridCol w="1217842"/>
                <a:gridCol w="1217842"/>
                <a:gridCol w="1217842"/>
                <a:gridCol w="1217842"/>
              </a:tblGrid>
              <a:tr h="370840">
                <a:tc>
                  <a:txBody>
                    <a:bodyPr/>
                    <a:lstStyle/>
                    <a:p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Anthony </a:t>
                      </a:r>
                      <a:r>
                        <a:rPr lang="de-DE" sz="2200" b="0" kern="1200" baseline="0" dirty="0" err="1" smtClean="0"/>
                        <a:t>and</a:t>
                      </a:r>
                      <a:r>
                        <a:rPr lang="de-DE" sz="2200" b="0" kern="1200" baseline="0" dirty="0" smtClean="0"/>
                        <a:t>  Cleopatra</a:t>
                      </a:r>
                      <a:endParaRPr lang="de-DE" sz="2200" b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Julius </a:t>
                      </a:r>
                      <a:r>
                        <a:rPr lang="de-DE" sz="2200" b="0" kern="1200" baseline="0" dirty="0" smtClean="0"/>
                        <a:t>Caesar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The  </a:t>
                      </a:r>
                      <a:r>
                        <a:rPr lang="de-DE" sz="2200" b="0" kern="1200" baseline="0" dirty="0" smtClean="0"/>
                        <a:t>Tempest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Hamlet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Othello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Macbeth . . .</a:t>
                      </a:r>
                    </a:p>
                    <a:p>
                      <a:endParaRPr lang="de-DE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ANTHONY</a:t>
                      </a:r>
                    </a:p>
                    <a:p>
                      <a:r>
                        <a:rPr lang="de-DE" dirty="0" smtClean="0"/>
                        <a:t>BRUTUS</a:t>
                      </a:r>
                      <a:r>
                        <a:rPr lang="de-DE" baseline="0" dirty="0" smtClean="0"/>
                        <a:t> </a:t>
                      </a:r>
                    </a:p>
                    <a:p>
                      <a:r>
                        <a:rPr lang="de-DE" baseline="0" dirty="0" smtClean="0"/>
                        <a:t>CAESAR</a:t>
                      </a:r>
                    </a:p>
                    <a:p>
                      <a:r>
                        <a:rPr lang="de-DE" baseline="0" dirty="0" smtClean="0"/>
                        <a:t>CALPURNIA</a:t>
                      </a:r>
                    </a:p>
                    <a:p>
                      <a:r>
                        <a:rPr lang="de-DE" baseline="0" dirty="0" smtClean="0"/>
                        <a:t>CLEOPATRA</a:t>
                      </a:r>
                    </a:p>
                    <a:p>
                      <a:r>
                        <a:rPr lang="de-DE" baseline="0" dirty="0" smtClean="0"/>
                        <a:t>MERCY</a:t>
                      </a:r>
                    </a:p>
                    <a:p>
                      <a:r>
                        <a:rPr lang="de-DE" baseline="0" dirty="0" smtClean="0"/>
                        <a:t>WORSER</a:t>
                      </a:r>
                    </a:p>
                    <a:p>
                      <a:r>
                        <a:rPr lang="de-DE" baseline="0" dirty="0" smtClean="0"/>
                        <a:t>. . 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5.25</a:t>
                      </a:r>
                    </a:p>
                    <a:p>
                      <a:pPr algn="r"/>
                      <a:r>
                        <a:rPr lang="de-DE" dirty="0" smtClean="0"/>
                        <a:t>1.21</a:t>
                      </a:r>
                    </a:p>
                    <a:p>
                      <a:pPr algn="r"/>
                      <a:r>
                        <a:rPr lang="de-DE" dirty="0" smtClean="0"/>
                        <a:t>8.59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2.85</a:t>
                      </a:r>
                    </a:p>
                    <a:p>
                      <a:pPr algn="r"/>
                      <a:r>
                        <a:rPr lang="de-DE" dirty="0" smtClean="0"/>
                        <a:t>1.51</a:t>
                      </a:r>
                    </a:p>
                    <a:p>
                      <a:pPr algn="r"/>
                      <a:r>
                        <a:rPr lang="de-DE" dirty="0" smtClean="0"/>
                        <a:t>1.37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3.18</a:t>
                      </a:r>
                    </a:p>
                    <a:p>
                      <a:pPr algn="r"/>
                      <a:r>
                        <a:rPr lang="de-DE" dirty="0" smtClean="0"/>
                        <a:t>6.10</a:t>
                      </a:r>
                    </a:p>
                    <a:p>
                      <a:pPr algn="r"/>
                      <a:r>
                        <a:rPr lang="de-DE" dirty="0" smtClean="0"/>
                        <a:t>2.54</a:t>
                      </a:r>
                    </a:p>
                    <a:p>
                      <a:pPr algn="r"/>
                      <a:r>
                        <a:rPr lang="de-DE" dirty="0" smtClean="0"/>
                        <a:t>1.54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1.90</a:t>
                      </a:r>
                    </a:p>
                    <a:p>
                      <a:pPr algn="r"/>
                      <a:r>
                        <a:rPr lang="de-DE" dirty="0" smtClean="0"/>
                        <a:t>0.11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1.0</a:t>
                      </a:r>
                    </a:p>
                    <a:p>
                      <a:pPr algn="r"/>
                      <a:r>
                        <a:rPr lang="de-DE" dirty="0" smtClean="0"/>
                        <a:t>1.51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0.12</a:t>
                      </a:r>
                    </a:p>
                    <a:p>
                      <a:pPr algn="r"/>
                      <a:r>
                        <a:rPr lang="de-DE" dirty="0" smtClean="0"/>
                        <a:t>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0.25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5.25</a:t>
                      </a:r>
                    </a:p>
                    <a:p>
                      <a:pPr algn="r"/>
                      <a:r>
                        <a:rPr lang="de-DE" dirty="0" smtClean="0"/>
                        <a:t>0.25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0.35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0.88</a:t>
                      </a:r>
                    </a:p>
                    <a:p>
                      <a:pPr algn="r"/>
                      <a:r>
                        <a:rPr lang="de-DE" dirty="0" smtClean="0"/>
                        <a:t>1.95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vectors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857364"/>
            <a:ext cx="8286808" cy="4643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Each document is now represented as a real-valued vector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weights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∈ R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|</a:t>
            </a:r>
            <a:r>
              <a:rPr lang="de-DE" i="1" baseline="30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|.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 we have a |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|-dimensional real-valued vector space.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Terms are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axes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the space.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Documents are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points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or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vectors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this space.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Each vector is very sparse - most entries are zero.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Very high-dimensional: tens of millions of dimensions when apply this to web (i.e. too many different terms on web)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Queries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vectors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643050"/>
            <a:ext cx="8286808" cy="4643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Do the same for queries: represent them as vectors in the high-dimensional space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Rank documents according to their proximity to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proximity = similarity ≈ negative distance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Rank relevant documents higher than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latin typeface="微軟正黑體" pitchFamily="34" charset="-120"/>
                <a:ea typeface="微軟正黑體" pitchFamily="34" charset="-120"/>
              </a:rPr>
              <a:t>Vector Space Model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將文件透過一組詞與其權重，將文件轉化為空間中的向量（或點），因此可以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計算文件相似性或文件距離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計算文件密度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找出文件中心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進行分群（聚類）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進行分類（歸類）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latin typeface="微軟正黑體" pitchFamily="34" charset="-120"/>
                <a:ea typeface="微軟正黑體" pitchFamily="34" charset="-120"/>
              </a:rPr>
              <a:t>Vector Space Model</a:t>
            </a:r>
            <a:endParaRPr lang="zh-TW" altLang="en-US" sz="36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假設只有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Antony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與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Brutus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兩個詞，文件可以向量表示如下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D1: Antony and Cleopatra = (13.1, 3.0)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D2: Julius Caesar = (11.4, 8.3)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計算文件相似性：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	以向量夾角表示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	用內積計算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13.1x11.4 + 3.0 x 8.3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計算文件幾何距離：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309938" y="2895600"/>
          <a:ext cx="5834062" cy="366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70" name="Visio" r:id="rId3" imgW="3871722" imgH="2430399" progId="Visio.Drawing.11">
                  <p:embed/>
                </p:oleObj>
              </mc:Choice>
              <mc:Fallback>
                <p:oleObj name="Visio" r:id="rId3" imgW="3871722" imgH="2430399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938" y="2895600"/>
                        <a:ext cx="5834062" cy="366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71600" y="5301208"/>
          <a:ext cx="23622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71" name="方程式" r:id="rId5" imgW="1765080" imgH="279360" progId="Equation.3">
                  <p:embed/>
                </p:oleObj>
              </mc:Choice>
              <mc:Fallback>
                <p:oleObj name="方程式" r:id="rId5" imgW="1765080" imgH="2793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301208"/>
                        <a:ext cx="23622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latin typeface="微軟正黑體" pitchFamily="34" charset="-120"/>
                <a:ea typeface="微軟正黑體" pitchFamily="34" charset="-120"/>
              </a:rPr>
              <a:t>Applications of Vector Space Model</a:t>
            </a:r>
            <a:endParaRPr lang="zh-TW" altLang="en-US" sz="36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分群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聚類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) Clustering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：由最相近的文件開始合併</a:t>
            </a:r>
          </a:p>
          <a:p>
            <a:pPr eaLnBrk="1" hangingPunct="1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分類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歸類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) Classification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：挑選最相近的類別</a:t>
            </a:r>
          </a:p>
          <a:p>
            <a:pPr eaLnBrk="1" hangingPunct="1"/>
            <a:endParaRPr lang="zh-TW" altLang="en-US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en-US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中心 </a:t>
            </a:r>
            <a:r>
              <a:rPr lang="en-US" altLang="zh-TW" sz="2000" dirty="0" err="1" smtClean="0">
                <a:latin typeface="微軟正黑體" pitchFamily="34" charset="-120"/>
                <a:ea typeface="微軟正黑體" pitchFamily="34" charset="-120"/>
              </a:rPr>
              <a:t>Centroid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可做為群集之代表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或做為文件之主題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文件密度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了解文件的分布狀況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313113" y="2819400"/>
          <a:ext cx="5830887" cy="376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292" name="Visio" r:id="rId3" imgW="3871722" imgH="2501265" progId="Visio.Drawing.11">
                  <p:embed/>
                </p:oleObj>
              </mc:Choice>
              <mc:Fallback>
                <p:oleObj name="Visio" r:id="rId3" imgW="3871722" imgH="2501265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113" y="2819400"/>
                        <a:ext cx="5830887" cy="376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latin typeface="微軟正黑體" pitchFamily="34" charset="-120"/>
                <a:ea typeface="微軟正黑體" pitchFamily="34" charset="-120"/>
              </a:rPr>
              <a:t>Issues about Vector Space Model (1)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詞之間可能存有相依性，非垂直正交 </a:t>
            </a:r>
            <a:r>
              <a:rPr lang="en-US" altLang="zh-TW" sz="2200" dirty="0" smtClean="0">
                <a:latin typeface="微軟正黑體" pitchFamily="34" charset="-120"/>
                <a:ea typeface="微軟正黑體" pitchFamily="34" charset="-120"/>
              </a:rPr>
              <a:t>(orthogonal)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假設有兩詞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tornado, apple 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構成的向量空間，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	D1=(1,0) D2=(0,1)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，其內積為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0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，故稱完全不相似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但當有兩詞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tornado, hurricane 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構成的向量空間，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	D1=(1,0) D2=(0,1)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，其內積為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0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，但兩文件是否真的不相似？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當詞為彼此有相依性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(dependence)</a:t>
            </a:r>
            <a:endParaRPr lang="zh-TW" altLang="en-US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 eaLnBrk="1" hangingPunct="1">
              <a:lnSpc>
                <a:spcPct val="150000"/>
              </a:lnSpc>
            </a:pP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挑出正交（不相依）的詞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 eaLnBrk="1" hangingPunct="1">
              <a:lnSpc>
                <a:spcPct val="150000"/>
              </a:lnSpc>
            </a:pP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將維度進行數學轉換（找出正交軸）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latin typeface="微軟正黑體" pitchFamily="34" charset="-120"/>
                <a:ea typeface="微軟正黑體" pitchFamily="34" charset="-120"/>
              </a:rPr>
              <a:t>Issues about Vector Space Model (2)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zh-TW" sz="2200" dirty="0" smtClean="0">
                <a:latin typeface="微軟正黑體" pitchFamily="34" charset="-120"/>
                <a:ea typeface="微軟正黑體" pitchFamily="34" charset="-120"/>
              </a:rPr>
              <a:t>詞可能很多，維度太高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，讓內積或距離的計算變得很耗時</a:t>
            </a:r>
          </a:p>
          <a:p>
            <a:pPr lvl="1" eaLnBrk="1" hangingPunct="1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常用詞可能自數千至數十萬之間，造成高維度空間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運算複雜度呈指數成長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又稱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curse of dimensionality)</a:t>
            </a:r>
            <a:endParaRPr lang="zh-TW" altLang="en-US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常見的解決方法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		</a:t>
            </a:r>
            <a:endParaRPr lang="zh-TW" altLang="en-US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 eaLnBrk="1" hangingPunct="1"/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只挑選具有代表性的詞（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feature selection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）</a:t>
            </a:r>
            <a:endParaRPr lang="en-US" altLang="zh-TW" sz="18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 eaLnBrk="1" hangingPunct="1"/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將維度進行數學轉換（</a:t>
            </a:r>
            <a:r>
              <a:rPr lang="en-US" altLang="zh-TW" sz="1800" dirty="0" smtClean="0">
                <a:latin typeface="微軟正黑體" pitchFamily="34" charset="-120"/>
                <a:ea typeface="微軟正黑體" pitchFamily="34" charset="-120"/>
              </a:rPr>
              <a:t>latent semantic indexing</a:t>
            </a:r>
            <a:r>
              <a:rPr lang="zh-TW" altLang="en-US" sz="1800" dirty="0" smtClean="0">
                <a:latin typeface="微軟正黑體" pitchFamily="34" charset="-120"/>
                <a:ea typeface="微軟正黑體" pitchFamily="34" charset="-120"/>
              </a:rPr>
              <a:t>）</a:t>
            </a:r>
            <a:endParaRPr lang="zh-TW" altLang="en-US" dirty="0" smtClean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482725" y="4159250"/>
          <a:ext cx="7661275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16" name="Worksheet" r:id="rId4" imgW="9525305" imgH="3057754" progId="Excel.Sheet.8">
                  <p:embed/>
                </p:oleObj>
              </mc:Choice>
              <mc:Fallback>
                <p:oleObj name="Worksheet" r:id="rId4" imgW="9525305" imgH="3057754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4159250"/>
                        <a:ext cx="7661275" cy="245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236296" y="3640063"/>
            <a:ext cx="12493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document</a:t>
            </a:r>
          </a:p>
          <a:p>
            <a:r>
              <a:rPr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as a vector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51520" y="4504159"/>
            <a:ext cx="99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term</a:t>
            </a:r>
          </a:p>
          <a:p>
            <a:r>
              <a:rPr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as axes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410400" y="4473694"/>
            <a:ext cx="762000" cy="2123658"/>
          </a:xfrm>
          <a:prstGeom prst="rect">
            <a:avLst/>
          </a:prstGeom>
          <a:noFill/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zh-TW" sz="2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2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143000" y="454025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066800" y="64452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066800" y="45402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09600" y="6521450"/>
            <a:ext cx="2514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60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the dimensionality is 7</a:t>
            </a:r>
            <a:endParaRPr lang="zh-TW" altLang="en-US" sz="1600">
              <a:solidFill>
                <a:srgbClr val="A5002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Problem with Boolean search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928826"/>
            <a:ext cx="8572560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Boolean queries often result in either too few (=0) or too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many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(1000s)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results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query : [standard user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dlink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650]</a:t>
            </a: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	→ 200,000 hits</a:t>
            </a:r>
            <a:endParaRPr lang="de-DE" sz="2200" dirty="0" smtClean="0">
              <a:solidFill>
                <a:srgbClr val="0070C0"/>
              </a:solidFill>
              <a:latin typeface="+mj-lt"/>
            </a:endParaRP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query : [standard user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dlink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650 no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card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found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]</a:t>
            </a: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	→ 0 hits</a:t>
            </a:r>
            <a:endParaRPr lang="de-DE" sz="2200" dirty="0" smtClean="0">
              <a:solidFill>
                <a:srgbClr val="0070C0"/>
              </a:solidFill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It takes a lot of skills to give a proper Boolean query.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Use angle instead of distance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772816"/>
            <a:ext cx="8286808" cy="460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Rank documents according to angle with query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example : take a document d and append it to itself. Call this document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d′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d′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is twice as long as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“Semantically”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d′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have the same content.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angle between the two documents is 0, corresponding to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maximal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similarity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even though the Euclidean distance between the two documents can be quite large.</a:t>
            </a:r>
            <a:endParaRPr lang="en-US" dirty="0" smtClean="0">
              <a:solidFill>
                <a:srgbClr val="336699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From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angles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cosines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772816"/>
            <a:ext cx="8286808" cy="4013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following two notions are equivalent.</a:t>
            </a: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Rank documents according to the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angle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between query and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decreasing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order</a:t>
            </a: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Rank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according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rgbClr val="0070C0"/>
                </a:solidFill>
                <a:latin typeface="+mj-lt"/>
              </a:rPr>
              <a:t>cosine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query,document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 in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increasing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order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Cosine is a monotonically decreasing function of the angle for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interval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[0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◦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180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◦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]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Cosine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143116"/>
            <a:ext cx="8286808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8" name="Picture 7" descr="6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2000240"/>
            <a:ext cx="6274591" cy="392909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Length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normalization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500174"/>
            <a:ext cx="8286808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16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vector can be (length-) normalized by dividing each of its components by its length – here we use the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L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norm:</a:t>
            </a:r>
          </a:p>
          <a:p>
            <a:pPr lvl="1">
              <a:spcBef>
                <a:spcPts val="16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16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maps vectors onto the unit sphere . . .</a:t>
            </a:r>
          </a:p>
          <a:p>
            <a:pPr lvl="1">
              <a:spcBef>
                <a:spcPts val="16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since after normalization: </a:t>
            </a:r>
          </a:p>
          <a:p>
            <a:pPr lvl="1">
              <a:spcBef>
                <a:spcPts val="16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 a result, longer documents and shorter documents have weights of the same order of magnitude.</a:t>
            </a:r>
          </a:p>
          <a:p>
            <a:pPr lvl="1">
              <a:spcBef>
                <a:spcPts val="16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Effect on the two documents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d′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appended to itself) : they have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identical vectors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after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length-normalization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8" name="Picture 7" descr="65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24873" y="2384952"/>
            <a:ext cx="2294999" cy="612000"/>
          </a:xfrm>
          <a:prstGeom prst="rect">
            <a:avLst/>
          </a:prstGeom>
        </p:spPr>
      </p:pic>
      <p:pic>
        <p:nvPicPr>
          <p:cNvPr id="9" name="Picture 8" descr="65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6758" y="3429000"/>
            <a:ext cx="3005602" cy="6120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200" dirty="0" smtClean="0">
                <a:solidFill>
                  <a:schemeClr val="tx1"/>
                </a:solidFill>
                <a:latin typeface="+mj-lt"/>
              </a:rPr>
              <a:t>Cosine similarity between query and document</a:t>
            </a:r>
            <a:endParaRPr lang="de-DE" sz="3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3429000"/>
            <a:ext cx="8286808" cy="280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weight of term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in the query.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is 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weight of term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in the document.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|    | and |    | are the lengths of     and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cosine similarity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     and      . . . . . . or, equivalently, the cosine of the angle between      and 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10" name="Picture 9" descr="65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1884934"/>
            <a:ext cx="6645180" cy="1080000"/>
          </a:xfrm>
          <a:prstGeom prst="rect">
            <a:avLst/>
          </a:prstGeom>
        </p:spPr>
      </p:pic>
      <p:pic>
        <p:nvPicPr>
          <p:cNvPr id="12" name="Picture 11" descr="652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4414" y="4357694"/>
            <a:ext cx="317031" cy="468000"/>
          </a:xfrm>
          <a:prstGeom prst="rect">
            <a:avLst/>
          </a:prstGeom>
        </p:spPr>
      </p:pic>
      <p:pic>
        <p:nvPicPr>
          <p:cNvPr id="13" name="Picture 12" descr="652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4286256"/>
            <a:ext cx="317031" cy="468000"/>
          </a:xfrm>
          <a:prstGeom prst="rect">
            <a:avLst/>
          </a:prstGeom>
        </p:spPr>
      </p:pic>
      <p:pic>
        <p:nvPicPr>
          <p:cNvPr id="14" name="Picture 13" descr="652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93" y="4746950"/>
            <a:ext cx="317031" cy="468000"/>
          </a:xfrm>
          <a:prstGeom prst="rect">
            <a:avLst/>
          </a:prstGeom>
        </p:spPr>
      </p:pic>
      <p:pic>
        <p:nvPicPr>
          <p:cNvPr id="15" name="Picture 14" descr="652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55299" y="5175578"/>
            <a:ext cx="317031" cy="468000"/>
          </a:xfrm>
          <a:prstGeom prst="rect">
            <a:avLst/>
          </a:prstGeom>
        </p:spPr>
      </p:pic>
      <p:pic>
        <p:nvPicPr>
          <p:cNvPr id="16" name="Picture 15" descr="652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72132" y="4710950"/>
            <a:ext cx="366547" cy="504000"/>
          </a:xfrm>
          <a:prstGeom prst="rect">
            <a:avLst/>
          </a:prstGeom>
        </p:spPr>
      </p:pic>
      <p:pic>
        <p:nvPicPr>
          <p:cNvPr id="17" name="Picture 16" descr="652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6147" y="4286256"/>
            <a:ext cx="340365" cy="468000"/>
          </a:xfrm>
          <a:prstGeom prst="rect">
            <a:avLst/>
          </a:prstGeom>
        </p:spPr>
      </p:pic>
      <p:pic>
        <p:nvPicPr>
          <p:cNvPr id="18" name="Picture 17" descr="652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72396" y="5072074"/>
            <a:ext cx="366547" cy="504000"/>
          </a:xfrm>
          <a:prstGeom prst="rect">
            <a:avLst/>
          </a:prstGeom>
        </p:spPr>
      </p:pic>
      <p:pic>
        <p:nvPicPr>
          <p:cNvPr id="19" name="Picture 18" descr="Pictur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57422" y="4286256"/>
            <a:ext cx="361031" cy="4680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Cosine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normalized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vectors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500306"/>
            <a:ext cx="8286808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normalized vectors, the cosine is equivalent to the dot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product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scalar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product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(if      and       are length-normalized).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12" name="Picture 11" descr="65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4214818"/>
            <a:ext cx="317031" cy="468000"/>
          </a:xfrm>
          <a:prstGeom prst="rect">
            <a:avLst/>
          </a:prstGeom>
        </p:spPr>
      </p:pic>
      <p:pic>
        <p:nvPicPr>
          <p:cNvPr id="19" name="Picture 18" descr="Pictur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4175446"/>
            <a:ext cx="388803" cy="504000"/>
          </a:xfrm>
          <a:prstGeom prst="rect">
            <a:avLst/>
          </a:prstGeom>
        </p:spPr>
      </p:pic>
      <p:pic>
        <p:nvPicPr>
          <p:cNvPr id="29" name="Picture 28" descr="65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3460504"/>
            <a:ext cx="4367646" cy="5400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Cosine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similarity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illustrated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143116"/>
            <a:ext cx="8286808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8" name="Picture 7" descr="65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1928802"/>
            <a:ext cx="5160694" cy="3895094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Cosine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196820" y="4034134"/>
            <a:ext cx="5479636" cy="22751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term frequencies (counts)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93396" y="4513664"/>
          <a:ext cx="4643438" cy="201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785950"/>
                <a:gridCol w="928694"/>
                <a:gridCol w="1071570"/>
                <a:gridCol w="857224"/>
              </a:tblGrid>
              <a:tr h="356725">
                <a:tc>
                  <a:txBody>
                    <a:bodyPr/>
                    <a:lstStyle/>
                    <a:p>
                      <a:r>
                        <a:rPr lang="de-DE" sz="2400" b="0" dirty="0" err="1" smtClean="0"/>
                        <a:t>term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SaS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PaP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smtClean="0"/>
                        <a:t>WH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473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AFFECTION</a:t>
                      </a:r>
                    </a:p>
                    <a:p>
                      <a:r>
                        <a:rPr lang="de-DE" sz="2200" dirty="0" smtClean="0"/>
                        <a:t>JEALOUS</a:t>
                      </a:r>
                    </a:p>
                    <a:p>
                      <a:r>
                        <a:rPr lang="de-DE" sz="2200" dirty="0" smtClean="0"/>
                        <a:t>GOSSIP</a:t>
                      </a:r>
                    </a:p>
                    <a:p>
                      <a:r>
                        <a:rPr lang="de-DE" sz="2200" dirty="0" smtClean="0"/>
                        <a:t>WUTHERING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115</a:t>
                      </a:r>
                    </a:p>
                    <a:p>
                      <a:pPr algn="r"/>
                      <a:r>
                        <a:rPr lang="de-DE" sz="2400" dirty="0" smtClean="0"/>
                        <a:t>10</a:t>
                      </a:r>
                    </a:p>
                    <a:p>
                      <a:pPr algn="r"/>
                      <a:r>
                        <a:rPr lang="de-DE" sz="2400" dirty="0" smtClean="0"/>
                        <a:t>2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58</a:t>
                      </a:r>
                    </a:p>
                    <a:p>
                      <a:pPr algn="r"/>
                      <a:r>
                        <a:rPr lang="de-DE" sz="2400" dirty="0" smtClean="0"/>
                        <a:t>7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20</a:t>
                      </a:r>
                    </a:p>
                    <a:p>
                      <a:pPr algn="r"/>
                      <a:r>
                        <a:rPr lang="de-DE" sz="2400" dirty="0" smtClean="0"/>
                        <a:t>11</a:t>
                      </a:r>
                    </a:p>
                    <a:p>
                      <a:pPr algn="r"/>
                      <a:r>
                        <a:rPr lang="de-DE" sz="2400" dirty="0" smtClean="0"/>
                        <a:t>6</a:t>
                      </a:r>
                    </a:p>
                    <a:p>
                      <a:pPr algn="r"/>
                      <a:r>
                        <a:rPr lang="de-DE" sz="2400" dirty="0" smtClean="0"/>
                        <a:t>38</a:t>
                      </a:r>
                      <a:endParaRPr lang="de-DE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539552" y="1772816"/>
            <a:ext cx="7704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1200"/>
              </a:spcBef>
            </a:pPr>
            <a:r>
              <a:rPr lang="de-DE" altLang="zh-TW" dirty="0" smtClean="0">
                <a:solidFill>
                  <a:schemeClr val="tx1"/>
                </a:solidFill>
                <a:latin typeface="+mj-lt"/>
              </a:rPr>
              <a:t>How similar are these novels? </a:t>
            </a:r>
          </a:p>
          <a:p>
            <a:pPr lvl="1">
              <a:spcBef>
                <a:spcPts val="1200"/>
              </a:spcBef>
            </a:pPr>
            <a:r>
              <a:rPr lang="de-DE" altLang="zh-TW" dirty="0" smtClean="0">
                <a:solidFill>
                  <a:schemeClr val="tx1"/>
                </a:solidFill>
                <a:latin typeface="+mj-lt"/>
              </a:rPr>
              <a:t>	SaS: Sense and Sensibility 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理性與感性</a:t>
            </a:r>
            <a:endParaRPr lang="de-DE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200"/>
              </a:spcBef>
            </a:pPr>
            <a:r>
              <a:rPr lang="de-DE" altLang="zh-TW" dirty="0" smtClean="0">
                <a:solidFill>
                  <a:schemeClr val="tx1"/>
                </a:solidFill>
                <a:latin typeface="+mj-lt"/>
              </a:rPr>
              <a:t>	PaP:Pride and Prejudice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傲慢與偏見</a:t>
            </a:r>
            <a:endParaRPr lang="de-DE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200"/>
              </a:spcBef>
            </a:pPr>
            <a:r>
              <a:rPr lang="de-DE" altLang="zh-TW" dirty="0" smtClean="0">
                <a:solidFill>
                  <a:schemeClr val="tx1"/>
                </a:solidFill>
                <a:latin typeface="+mj-lt"/>
              </a:rPr>
              <a:t>	WH: Wuthering Heights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咆哮山莊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Cosine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714488"/>
            <a:ext cx="8143932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    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frequencies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counts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              log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weighting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       (To simplify this example, we don</a:t>
            </a:r>
            <a:r>
              <a:rPr lang="de-DE" baseline="30000" dirty="0" smtClean="0">
                <a:solidFill>
                  <a:schemeClr val="tx1"/>
                </a:solidFill>
                <a:latin typeface="Calibri"/>
                <a:cs typeface="Calibri"/>
              </a:rPr>
              <a:t>'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t do idf weighting.)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43438" y="2417452"/>
          <a:ext cx="4214841" cy="201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43074"/>
                <a:gridCol w="928694"/>
                <a:gridCol w="785818"/>
                <a:gridCol w="857255"/>
              </a:tblGrid>
              <a:tr h="440044">
                <a:tc>
                  <a:txBody>
                    <a:bodyPr/>
                    <a:lstStyle/>
                    <a:p>
                      <a:r>
                        <a:rPr lang="de-DE" sz="2400" b="0" dirty="0" err="1" smtClean="0"/>
                        <a:t>term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SaS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PaP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smtClean="0"/>
                        <a:t>WH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473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AFFECTION</a:t>
                      </a:r>
                    </a:p>
                    <a:p>
                      <a:r>
                        <a:rPr lang="de-DE" sz="2200" dirty="0" smtClean="0"/>
                        <a:t>JEALOUS</a:t>
                      </a:r>
                    </a:p>
                    <a:p>
                      <a:r>
                        <a:rPr lang="de-DE" sz="2200" dirty="0" smtClean="0"/>
                        <a:t>GOSSIP</a:t>
                      </a:r>
                    </a:p>
                    <a:p>
                      <a:r>
                        <a:rPr lang="de-DE" sz="2200" dirty="0" smtClean="0"/>
                        <a:t>WUTHERING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3.06</a:t>
                      </a:r>
                    </a:p>
                    <a:p>
                      <a:pPr algn="r"/>
                      <a:r>
                        <a:rPr lang="de-DE" sz="2400" dirty="0" smtClean="0"/>
                        <a:t>2.0</a:t>
                      </a:r>
                    </a:p>
                    <a:p>
                      <a:pPr algn="r"/>
                      <a:r>
                        <a:rPr lang="de-DE" sz="2400" dirty="0" smtClean="0"/>
                        <a:t>1.30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  <a:endParaRPr lang="de-DE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2.76</a:t>
                      </a:r>
                    </a:p>
                    <a:p>
                      <a:pPr algn="r"/>
                      <a:r>
                        <a:rPr lang="de-DE" sz="2400" dirty="0" smtClean="0"/>
                        <a:t>1.85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2.30</a:t>
                      </a:r>
                    </a:p>
                    <a:p>
                      <a:pPr algn="r"/>
                      <a:r>
                        <a:rPr lang="de-DE" sz="2400" dirty="0" smtClean="0"/>
                        <a:t>2.04</a:t>
                      </a:r>
                    </a:p>
                    <a:p>
                      <a:pPr algn="r"/>
                      <a:r>
                        <a:rPr lang="de-DE" sz="2400" dirty="0" smtClean="0"/>
                        <a:t>1.78</a:t>
                      </a:r>
                    </a:p>
                    <a:p>
                      <a:pPr algn="r"/>
                      <a:r>
                        <a:rPr lang="de-DE" sz="2400" dirty="0" smtClean="0"/>
                        <a:t>2.58</a:t>
                      </a:r>
                      <a:endParaRPr lang="de-DE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85786" y="2428868"/>
          <a:ext cx="3714776" cy="201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43074"/>
                <a:gridCol w="714380"/>
                <a:gridCol w="642942"/>
                <a:gridCol w="714380"/>
              </a:tblGrid>
              <a:tr h="440044">
                <a:tc>
                  <a:txBody>
                    <a:bodyPr/>
                    <a:lstStyle/>
                    <a:p>
                      <a:r>
                        <a:rPr lang="de-DE" sz="2400" b="0" dirty="0" err="1" smtClean="0"/>
                        <a:t>term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SaS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PaP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smtClean="0"/>
                        <a:t>WH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473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AFFECTION</a:t>
                      </a:r>
                    </a:p>
                    <a:p>
                      <a:r>
                        <a:rPr lang="de-DE" sz="2200" dirty="0" smtClean="0"/>
                        <a:t>JEALOUS</a:t>
                      </a:r>
                    </a:p>
                    <a:p>
                      <a:r>
                        <a:rPr lang="de-DE" sz="2200" dirty="0" smtClean="0"/>
                        <a:t>GOSSIP</a:t>
                      </a:r>
                    </a:p>
                    <a:p>
                      <a:r>
                        <a:rPr lang="de-DE" sz="2200" dirty="0" smtClean="0"/>
                        <a:t>WUTHERING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115</a:t>
                      </a:r>
                    </a:p>
                    <a:p>
                      <a:pPr algn="r"/>
                      <a:r>
                        <a:rPr lang="de-DE" sz="2400" dirty="0" smtClean="0"/>
                        <a:t>10</a:t>
                      </a:r>
                    </a:p>
                    <a:p>
                      <a:pPr algn="r"/>
                      <a:r>
                        <a:rPr lang="de-DE" sz="2400" dirty="0" smtClean="0"/>
                        <a:t>2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58</a:t>
                      </a:r>
                    </a:p>
                    <a:p>
                      <a:pPr algn="r"/>
                      <a:r>
                        <a:rPr lang="de-DE" sz="2400" dirty="0" smtClean="0"/>
                        <a:t>7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20</a:t>
                      </a:r>
                    </a:p>
                    <a:p>
                      <a:pPr algn="r"/>
                      <a:r>
                        <a:rPr lang="de-DE" sz="2400" dirty="0" smtClean="0"/>
                        <a:t>11</a:t>
                      </a:r>
                    </a:p>
                    <a:p>
                      <a:pPr algn="r"/>
                      <a:r>
                        <a:rPr lang="de-DE" sz="2400" dirty="0" smtClean="0"/>
                        <a:t>6</a:t>
                      </a:r>
                    </a:p>
                    <a:p>
                      <a:pPr algn="r"/>
                      <a:r>
                        <a:rPr lang="de-DE" sz="2400" dirty="0" smtClean="0"/>
                        <a:t>38</a:t>
                      </a:r>
                      <a:endParaRPr lang="de-DE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Cosine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714488"/>
            <a:ext cx="8501122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log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weighting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                    log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weighting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&amp;</a:t>
            </a: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                                                                   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cosine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normalization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       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57159" y="2417452"/>
          <a:ext cx="4000528" cy="201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43073"/>
                <a:gridCol w="714380"/>
                <a:gridCol w="857256"/>
                <a:gridCol w="785819"/>
              </a:tblGrid>
              <a:tr h="486697">
                <a:tc>
                  <a:txBody>
                    <a:bodyPr/>
                    <a:lstStyle/>
                    <a:p>
                      <a:r>
                        <a:rPr lang="de-DE" sz="2400" b="0" dirty="0" err="1" smtClean="0"/>
                        <a:t>term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SaS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PaP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smtClean="0"/>
                        <a:t>WH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983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AFFECTION</a:t>
                      </a:r>
                    </a:p>
                    <a:p>
                      <a:r>
                        <a:rPr lang="de-DE" sz="2200" dirty="0" smtClean="0"/>
                        <a:t>JEALOUS</a:t>
                      </a:r>
                    </a:p>
                    <a:p>
                      <a:r>
                        <a:rPr lang="de-DE" sz="2200" dirty="0" smtClean="0"/>
                        <a:t>GOSSIP</a:t>
                      </a:r>
                    </a:p>
                    <a:p>
                      <a:r>
                        <a:rPr lang="de-DE" sz="2200" dirty="0" smtClean="0"/>
                        <a:t>WUTHERING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dirty="0" smtClean="0"/>
                        <a:t>3.06</a:t>
                      </a:r>
                    </a:p>
                    <a:p>
                      <a:pPr algn="r"/>
                      <a:r>
                        <a:rPr lang="de-DE" sz="2200" dirty="0" smtClean="0"/>
                        <a:t>2.0</a:t>
                      </a:r>
                    </a:p>
                    <a:p>
                      <a:pPr algn="r"/>
                      <a:r>
                        <a:rPr lang="de-DE" sz="2200" dirty="0" smtClean="0"/>
                        <a:t>1.30</a:t>
                      </a:r>
                    </a:p>
                    <a:p>
                      <a:pPr algn="r"/>
                      <a:r>
                        <a:rPr lang="de-DE" sz="2200" dirty="0" smtClean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dirty="0" smtClean="0"/>
                        <a:t>2.76</a:t>
                      </a:r>
                    </a:p>
                    <a:p>
                      <a:pPr algn="r"/>
                      <a:r>
                        <a:rPr lang="de-DE" sz="2200" dirty="0" smtClean="0"/>
                        <a:t>1.85</a:t>
                      </a:r>
                    </a:p>
                    <a:p>
                      <a:pPr algn="r"/>
                      <a:r>
                        <a:rPr lang="de-DE" sz="2200" dirty="0" smtClean="0"/>
                        <a:t>0</a:t>
                      </a:r>
                    </a:p>
                    <a:p>
                      <a:pPr algn="r"/>
                      <a:r>
                        <a:rPr lang="de-DE" sz="2200" dirty="0" smtClean="0"/>
                        <a:t>0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dirty="0" smtClean="0"/>
                        <a:t>2.30</a:t>
                      </a:r>
                    </a:p>
                    <a:p>
                      <a:pPr algn="r"/>
                      <a:r>
                        <a:rPr lang="de-DE" sz="2200" dirty="0" smtClean="0"/>
                        <a:t>2.04</a:t>
                      </a:r>
                    </a:p>
                    <a:p>
                      <a:pPr algn="r"/>
                      <a:r>
                        <a:rPr lang="de-DE" sz="2200" dirty="0" smtClean="0"/>
                        <a:t>1.78</a:t>
                      </a:r>
                    </a:p>
                    <a:p>
                      <a:pPr algn="r"/>
                      <a:r>
                        <a:rPr lang="de-DE" sz="2200" dirty="0" smtClean="0"/>
                        <a:t>2.58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00563" y="2467934"/>
          <a:ext cx="4357718" cy="18897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43073"/>
                <a:gridCol w="928694"/>
                <a:gridCol w="857256"/>
                <a:gridCol w="928695"/>
              </a:tblGrid>
              <a:tr h="440044">
                <a:tc>
                  <a:txBody>
                    <a:bodyPr/>
                    <a:lstStyle/>
                    <a:p>
                      <a:r>
                        <a:rPr lang="de-DE" sz="2400" b="0" dirty="0" err="1" smtClean="0"/>
                        <a:t>term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SaS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PaP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smtClean="0"/>
                        <a:t>WH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473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AFFECTION</a:t>
                      </a:r>
                    </a:p>
                    <a:p>
                      <a:r>
                        <a:rPr lang="de-DE" sz="2200" dirty="0" smtClean="0"/>
                        <a:t>JEALOUS</a:t>
                      </a:r>
                    </a:p>
                    <a:p>
                      <a:r>
                        <a:rPr lang="de-DE" sz="2200" dirty="0" smtClean="0"/>
                        <a:t>GOSSIP</a:t>
                      </a:r>
                    </a:p>
                    <a:p>
                      <a:r>
                        <a:rPr lang="de-DE" sz="2200" dirty="0" smtClean="0"/>
                        <a:t>WUTHERING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dirty="0" smtClean="0"/>
                        <a:t>0.789</a:t>
                      </a:r>
                    </a:p>
                    <a:p>
                      <a:pPr algn="r"/>
                      <a:r>
                        <a:rPr lang="de-DE" sz="2200" dirty="0" smtClean="0"/>
                        <a:t>0.515</a:t>
                      </a:r>
                    </a:p>
                    <a:p>
                      <a:pPr algn="r"/>
                      <a:r>
                        <a:rPr lang="de-DE" sz="2200" dirty="0" smtClean="0"/>
                        <a:t>0.335</a:t>
                      </a:r>
                    </a:p>
                    <a:p>
                      <a:pPr algn="r"/>
                      <a:r>
                        <a:rPr lang="de-DE" sz="2200" dirty="0" smtClean="0"/>
                        <a:t>0.0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0.832</a:t>
                      </a:r>
                    </a:p>
                    <a:p>
                      <a:r>
                        <a:rPr lang="de-DE" sz="2200" dirty="0" smtClean="0"/>
                        <a:t>0.555</a:t>
                      </a:r>
                    </a:p>
                    <a:p>
                      <a:r>
                        <a:rPr lang="de-DE" sz="2200" dirty="0" smtClean="0"/>
                        <a:t>0.0</a:t>
                      </a:r>
                    </a:p>
                    <a:p>
                      <a:r>
                        <a:rPr lang="de-DE" sz="2200" dirty="0" smtClean="0"/>
                        <a:t>0.0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0.524</a:t>
                      </a:r>
                    </a:p>
                    <a:p>
                      <a:r>
                        <a:rPr lang="de-DE" sz="2200" dirty="0" smtClean="0"/>
                        <a:t>0.465</a:t>
                      </a:r>
                    </a:p>
                    <a:p>
                      <a:r>
                        <a:rPr lang="de-DE" sz="2200" dirty="0" smtClean="0"/>
                        <a:t>0.405</a:t>
                      </a:r>
                    </a:p>
                    <a:p>
                      <a:r>
                        <a:rPr lang="de-DE" sz="2200" dirty="0" smtClean="0"/>
                        <a:t>0.588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28596" y="4429132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cos(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SaS,PaP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≈                                                                             0.789 ∗ 0.832 + 0.515 ∗ 0.555 + 0.335 ∗ 0.0 + 0.0 ∗ 0.0 ≈ 0.94.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cos(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SaS,WH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≈ 0.79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cos(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PaP,WH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≈ 0.69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Why do we have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cos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SaS,PaP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) &gt;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cos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SaS,WH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)?</a:t>
            </a:r>
            <a:endParaRPr lang="de-DE" dirty="0" smtClean="0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Ranked retrieval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357454"/>
            <a:ext cx="8572560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With ranking, large result sets are not an issue.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336699"/>
                </a:solidFill>
                <a:latin typeface="+mj-lt"/>
              </a:rPr>
              <a:t>More relevant results are ranked higher than less relevant results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user may decide how many results he/she wants.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Computing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cosine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score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500306"/>
            <a:ext cx="8286808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pic>
        <p:nvPicPr>
          <p:cNvPr id="10" name="Picture 9" descr="65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3" y="1785926"/>
            <a:ext cx="6166419" cy="4000528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Ranked retrieval in the Vector Space Model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285992"/>
            <a:ext cx="8643998" cy="3735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Represent the query as a weighted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vector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Represent each document as a weighted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vector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Compute the cosine similarity between the query vector and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each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vector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Rank documents with respect to the query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Return the top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(e.g.,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10) to the user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0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Ranking search results is important (compared with unordered Boolean results)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rgbClr val="336699"/>
                </a:solidFill>
              </a:rPr>
              <a:t>Term frequency</a:t>
            </a:r>
          </a:p>
          <a:p>
            <a:pPr>
              <a:lnSpc>
                <a:spcPct val="150000"/>
              </a:lnSpc>
            </a:pPr>
            <a:r>
              <a:rPr lang="en-US" altLang="zh-TW" dirty="0" err="1" smtClean="0">
                <a:solidFill>
                  <a:srgbClr val="336699"/>
                </a:solidFill>
              </a:rPr>
              <a:t>tf-idf</a:t>
            </a:r>
            <a:r>
              <a:rPr lang="en-US" altLang="zh-TW" dirty="0" smtClean="0"/>
              <a:t> ranking: best known traditional ranking scheme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rgbClr val="336699"/>
                </a:solidFill>
              </a:rPr>
              <a:t>Vector space model</a:t>
            </a:r>
            <a:r>
              <a:rPr lang="en-US" altLang="zh-TW" dirty="0" smtClean="0"/>
              <a:t>: One of the most important formal models for information retrieval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TW" dirty="0" smtClean="0"/>
              <a:t>	 (along with Boolean and probabilistic models)</a:t>
            </a:r>
          </a:p>
          <a:p>
            <a:pPr>
              <a:lnSpc>
                <a:spcPct val="150000"/>
              </a:lnSpc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Scoring as the basis of ranked retrieval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44824"/>
            <a:ext cx="8572560" cy="40845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Assign a score to each query-document pair, say in [0, 1], to measure how well document and query “match”.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the query term does not occur in the document: score should be 0.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more frequent the query term in the document, the higher the score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Basic approach : using Jaccard coefficient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44824"/>
            <a:ext cx="8572560" cy="40130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</a:pPr>
            <a:r>
              <a:rPr lang="de-DE" altLang="zh-TW" dirty="0" smtClean="0">
                <a:solidFill>
                  <a:schemeClr val="tx1"/>
                </a:solidFill>
                <a:latin typeface="+mj-lt"/>
              </a:rPr>
              <a:t>Example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is the query-document match score that 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Jaccard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coefficient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computes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Query: “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ides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March”</a:t>
            </a: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Document “Caesar died in March”</a:t>
            </a: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JACCARD(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 = 1/6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 descr="61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5085184"/>
            <a:ext cx="3351990" cy="837998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3 drawbacks of the basic approach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71702"/>
            <a:ext cx="8678198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12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1. It doesn’t consider term frequency</a:t>
            </a:r>
          </a:p>
          <a:p>
            <a:pPr lvl="1">
              <a:spcBef>
                <a:spcPts val="12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(how many occurrences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has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12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2. Rare terms are more informative than frequent terms. </a:t>
            </a:r>
          </a:p>
          <a:p>
            <a:pPr lvl="1">
              <a:spcBef>
                <a:spcPts val="12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Jaccard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does not consider this information.</a:t>
            </a:r>
          </a:p>
          <a:p>
            <a:pPr lvl="1">
              <a:spcBef>
                <a:spcPts val="12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3. Need a more sophisticated way of normalizing for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length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12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                                  (cosine) </a:t>
            </a:r>
          </a:p>
          <a:p>
            <a:pPr lvl="1">
              <a:spcBef>
                <a:spcPts val="12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instead of |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∩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|/|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∪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|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Jaccard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for length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normalization.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8" name="Picture 7" descr="6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67030" y="5049224"/>
            <a:ext cx="2140874" cy="3960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Example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71702"/>
            <a:ext cx="8678198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12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Cosine                             </a:t>
            </a:r>
          </a:p>
          <a:p>
            <a:pPr lvl="1">
              <a:spcBef>
                <a:spcPts val="12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Jaccard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	|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∩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|/|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∪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|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Picture 7" descr="6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086" y="2060848"/>
            <a:ext cx="2140874" cy="396000"/>
          </a:xfrm>
          <a:prstGeom prst="rect">
            <a:avLst/>
          </a:prstGeom>
        </p:spPr>
      </p:pic>
      <p:graphicFrame>
        <p:nvGraphicFramePr>
          <p:cNvPr id="394242" name="Object 3075"/>
          <p:cNvGraphicFramePr>
            <a:graphicFrameLocks noChangeAspect="1"/>
          </p:cNvGraphicFramePr>
          <p:nvPr/>
        </p:nvGraphicFramePr>
        <p:xfrm>
          <a:off x="1043608" y="3356992"/>
          <a:ext cx="2088232" cy="2238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244" name="方程式" r:id="rId5" imgW="876240" imgH="939600" progId="Equation.3">
                  <p:embed/>
                </p:oleObj>
              </mc:Choice>
              <mc:Fallback>
                <p:oleObj name="方程式" r:id="rId5" imgW="876240" imgH="939600" progId="Equation.3">
                  <p:embed/>
                  <p:pic>
                    <p:nvPicPr>
                      <p:cNvPr id="0" name="Object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356992"/>
                        <a:ext cx="2088232" cy="223890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4211960" y="5085184"/>
            <a:ext cx="41993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 smtClean="0">
                <a:solidFill>
                  <a:srgbClr val="336699"/>
                </a:solidFill>
                <a:latin typeface="+mj-lt"/>
              </a:rPr>
              <a:t>Jaccard</a:t>
            </a:r>
            <a:r>
              <a:rPr lang="en-US" altLang="zh-TW" dirty="0" smtClean="0">
                <a:solidFill>
                  <a:srgbClr val="336699"/>
                </a:solidFill>
                <a:latin typeface="+mj-lt"/>
              </a:rPr>
              <a:t> favors more overlapping</a:t>
            </a:r>
          </a:p>
          <a:p>
            <a:r>
              <a:rPr lang="en-US" altLang="zh-TW" dirty="0" smtClean="0">
                <a:solidFill>
                  <a:srgbClr val="336699"/>
                </a:solidFill>
                <a:latin typeface="+mj-lt"/>
              </a:rPr>
              <a:t>than length normalization.</a:t>
            </a:r>
            <a:endParaRPr lang="zh-TW" altLang="en-US" dirty="0" smtClean="0">
              <a:solidFill>
                <a:srgbClr val="336699"/>
              </a:solidFill>
              <a:latin typeface="+mj-lt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2424</Words>
  <Application>Microsoft Office PowerPoint</Application>
  <PresentationFormat>如螢幕大小 (4:3)</PresentationFormat>
  <Paragraphs>859</Paragraphs>
  <Slides>52</Slides>
  <Notes>40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4</vt:i4>
      </vt:variant>
      <vt:variant>
        <vt:lpstr>投影片標題</vt:lpstr>
      </vt:variant>
      <vt:variant>
        <vt:i4>52</vt:i4>
      </vt:variant>
    </vt:vector>
  </HeadingPairs>
  <TitlesOfParts>
    <vt:vector size="65" baseType="lpstr">
      <vt:lpstr>Arial Unicode MS</vt:lpstr>
      <vt:lpstr>Lucida Sans</vt:lpstr>
      <vt:lpstr>ＭＳ Ｐゴシック</vt:lpstr>
      <vt:lpstr>微軟正黑體</vt:lpstr>
      <vt:lpstr>新細明體</vt:lpstr>
      <vt:lpstr>Calibri</vt:lpstr>
      <vt:lpstr>Times New Roman</vt:lpstr>
      <vt:lpstr>Wingdings</vt:lpstr>
      <vt:lpstr>2_Office Theme</vt:lpstr>
      <vt:lpstr>方程式</vt:lpstr>
      <vt:lpstr>Vergelijking</vt:lpstr>
      <vt:lpstr>Visio</vt:lpstr>
      <vt:lpstr>Worksheet</vt:lpstr>
      <vt:lpstr>Lecture 3 : Term Weighting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Example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Vector Space Model</vt:lpstr>
      <vt:lpstr>Vector Space Model</vt:lpstr>
      <vt:lpstr>Applications of Vector Space Model</vt:lpstr>
      <vt:lpstr>Issues about Vector Space Model (1)</vt:lpstr>
      <vt:lpstr>Issues about Vector Space Model (2)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Engineering</dc:title>
  <dc:creator>楊立偉 Willie Yang, Christopher Manning</dc:creator>
  <cp:lastModifiedBy>Willie Yang (楊立偉)</cp:lastModifiedBy>
  <cp:revision>1312</cp:revision>
  <cp:lastPrinted>2009-09-22T15:48:09Z</cp:lastPrinted>
  <dcterms:created xsi:type="dcterms:W3CDTF">2009-09-21T23:46:17Z</dcterms:created>
  <dcterms:modified xsi:type="dcterms:W3CDTF">2014-03-18T04:50:50Z</dcterms:modified>
</cp:coreProperties>
</file>