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41"/>
  </p:notesMasterIdLst>
  <p:handoutMasterIdLst>
    <p:handoutMasterId r:id="rId42"/>
  </p:handoutMasterIdLst>
  <p:sldIdLst>
    <p:sldId id="1135" r:id="rId2"/>
    <p:sldId id="1095" r:id="rId3"/>
    <p:sldId id="1098" r:id="rId4"/>
    <p:sldId id="1138" r:id="rId5"/>
    <p:sldId id="1101" r:id="rId6"/>
    <p:sldId id="1102" r:id="rId7"/>
    <p:sldId id="1103" r:id="rId8"/>
    <p:sldId id="1104" r:id="rId9"/>
    <p:sldId id="1106" r:id="rId10"/>
    <p:sldId id="1107" r:id="rId11"/>
    <p:sldId id="1111" r:id="rId12"/>
    <p:sldId id="1136" r:id="rId13"/>
    <p:sldId id="1137" r:id="rId14"/>
    <p:sldId id="1113" r:id="rId15"/>
    <p:sldId id="1114" r:id="rId16"/>
    <p:sldId id="1115" r:id="rId17"/>
    <p:sldId id="1116" r:id="rId18"/>
    <p:sldId id="1117" r:id="rId19"/>
    <p:sldId id="1139" r:id="rId20"/>
    <p:sldId id="1120" r:id="rId21"/>
    <p:sldId id="1121" r:id="rId22"/>
    <p:sldId id="1127" r:id="rId23"/>
    <p:sldId id="1123" r:id="rId24"/>
    <p:sldId id="1124" r:id="rId25"/>
    <p:sldId id="1128" r:id="rId26"/>
    <p:sldId id="1129" r:id="rId27"/>
    <p:sldId id="1140" r:id="rId28"/>
    <p:sldId id="1141" r:id="rId29"/>
    <p:sldId id="1131" r:id="rId30"/>
    <p:sldId id="1132" r:id="rId31"/>
    <p:sldId id="1133" r:id="rId32"/>
    <p:sldId id="1134" r:id="rId33"/>
    <p:sldId id="1142" r:id="rId34"/>
    <p:sldId id="1143" r:id="rId35"/>
    <p:sldId id="1144" r:id="rId36"/>
    <p:sldId id="1145" r:id="rId37"/>
    <p:sldId id="1146" r:id="rId38"/>
    <p:sldId id="1156" r:id="rId39"/>
    <p:sldId id="1157" r:id="rId40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BDD3E9"/>
    <a:srgbClr val="2A7041"/>
    <a:srgbClr val="E6F2ED"/>
    <a:srgbClr val="DBEDE6"/>
    <a:srgbClr val="D7F1E6"/>
    <a:srgbClr val="D4F0E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5" autoAdjust="0"/>
    <p:restoredTop sz="80071" autoAdjust="0"/>
  </p:normalViewPr>
  <p:slideViewPr>
    <p:cSldViewPr>
      <p:cViewPr varScale="1">
        <p:scale>
          <a:sx n="58" d="100"/>
          <a:sy n="58" d="100"/>
        </p:scale>
        <p:origin x="175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82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20.02.2014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035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4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9400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38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7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</a:t>
            </a:fld>
            <a:endParaRPr lang="en-US" dirty="0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520089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0594274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6212339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9115060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9289580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5563207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7808391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852523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7411178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5080084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24</a:t>
            </a:fld>
            <a:endParaRPr lang="en-US" dirty="0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490818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</a:t>
            </a:fld>
            <a:endParaRPr lang="en-US" dirty="0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168704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7993481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3095863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7406492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8051458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0413860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1894264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41FC03-28C4-418B-9225-7137DD8D4305}" type="slidenum">
              <a:rPr lang="zh-TW" altLang="en-US">
                <a:cs typeface="Arial Unicode MS" pitchFamily="34" charset="-120"/>
              </a:rPr>
              <a:pPr/>
              <a:t>33</a:t>
            </a:fld>
            <a:endParaRPr lang="en-US" altLang="zh-TW">
              <a:cs typeface="Arial Unicode MS" pitchFamily="34" charset="-12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1075" cy="35941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TW" dirty="0" smtClean="0">
                <a:latin typeface="Arial" charset="0"/>
              </a:rPr>
              <a:t>kaleidoscope </a:t>
            </a:r>
            <a:r>
              <a:rPr lang="zh-TW" altLang="en-US" dirty="0" smtClean="0">
                <a:latin typeface="Arial" charset="0"/>
              </a:rPr>
              <a:t>萬花筒 </a:t>
            </a:r>
            <a:r>
              <a:rPr lang="en-US" altLang="zh-TW" dirty="0" smtClean="0">
                <a:latin typeface="Arial" charset="0"/>
              </a:rPr>
              <a:t>marmalade </a:t>
            </a:r>
            <a:r>
              <a:rPr lang="zh-TW" altLang="en-US" dirty="0" smtClean="0">
                <a:latin typeface="Arial" charset="0"/>
              </a:rPr>
              <a:t>果醬</a:t>
            </a:r>
          </a:p>
        </p:txBody>
      </p:sp>
    </p:spTree>
    <p:extLst>
      <p:ext uri="{BB962C8B-B14F-4D97-AF65-F5344CB8AC3E}">
        <p14:creationId xmlns:p14="http://schemas.microsoft.com/office/powerpoint/2010/main" val="626553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212657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820839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610390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346600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92443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245723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734224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3EAC6-B8A6-4729-9D15-CF6953B4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F79C-A3E0-437E-9228-F93ACDA8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26C3-184D-4A6F-A3A7-0B42231C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DBE6-CC6A-4EC5-BBD5-8C98EA060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10547-EE88-4DE9-9D75-10350E4955F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63340-DC82-45FA-A377-A7AB4170F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C507-14BC-4563-BC2B-526CB70EC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212D-7737-4098-AF0E-481200E4A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8727-6850-4BD8-A734-C0D1C556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DFBC-2454-451B-9C42-04D7F724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2C0F-05D6-4882-A325-BE394602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A624-A21F-4536-94D3-C1AEDDF9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D112-2322-4E3C-9DD3-0E36B4B34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60">
            <a:solidFill>
              <a:srgbClr val="139CB7"/>
            </a:solidFill>
            <a:miter lim="800000"/>
            <a:headEnd/>
            <a:tailEnd/>
          </a:ln>
          <a:effectLst>
            <a:outerShdw dist="20160" dir="5400000" algn="ctr" rotWithShape="0">
              <a:srgbClr val="808080">
                <a:alpha val="38034"/>
              </a:srgb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788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88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1FB7D08-67DA-430D-B31F-1498AA06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emf"/><Relationship Id="rId5" Type="http://schemas.openxmlformats.org/officeDocument/2006/relationships/oleObject" Target="../embeddings/Microsoft_Excel_97-2003____1.xls"/><Relationship Id="rId4" Type="http://schemas.openxmlformats.org/officeDocument/2006/relationships/oleObject" Target="../embeddings/oleObject1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7.e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9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1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Lecture 1 : Full-text Indexing</a:t>
            </a:r>
            <a:endParaRPr lang="zh-TW" altLang="en-US" dirty="0" smtClean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楊立偉教授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台灣科大資管系</a:t>
            </a:r>
          </a:p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wyang@ntu.edu.tw</a:t>
            </a:r>
          </a:p>
          <a:p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本投影片修改自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Introduction to Information Retrieval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一書之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投影片 </a:t>
            </a:r>
            <a:r>
              <a:rPr lang="en-US" altLang="zh-TW" sz="1600" dirty="0" err="1" smtClean="0">
                <a:latin typeface="微軟正黑體" pitchFamily="34" charset="-120"/>
                <a:ea typeface="微軟正黑體" pitchFamily="34" charset="-120"/>
              </a:rPr>
              <a:t>Ch</a:t>
            </a:r>
            <a:r>
              <a:rPr lang="en-US" altLang="zh-TW" sz="1600" smtClean="0">
                <a:latin typeface="微軟正黑體" pitchFamily="34" charset="-120"/>
                <a:ea typeface="微軟正黑體" pitchFamily="34" charset="-120"/>
              </a:rPr>
              <a:t> 1 &amp; 2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4197FBB-C416-4B51-9ADA-F9A87D712B8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Can’t build the incidence matrix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2286016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500,000 × 10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</a:rPr>
              <a:t>6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half a trillion 0s and 1s. (5000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億</a:t>
            </a:r>
            <a:r>
              <a:rPr lang="en-US" altLang="zh-TW" dirty="0" smtClean="0">
                <a:solidFill>
                  <a:schemeClr val="tx1"/>
                </a:solidFill>
                <a:latin typeface="+mj-lt"/>
              </a:rPr>
              <a:t>)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But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the matrix has no more than 10</a:t>
            </a:r>
            <a:r>
              <a:rPr lang="en-US" baseline="30000" dirty="0" smtClean="0">
                <a:solidFill>
                  <a:srgbClr val="FF0000"/>
                </a:solidFill>
                <a:latin typeface="+mj-lt"/>
              </a:rPr>
              <a:t>9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1s.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Matrix is </a:t>
            </a:r>
            <a:r>
              <a:rPr lang="de-DE" sz="2200" dirty="0" smtClean="0">
                <a:solidFill>
                  <a:srgbClr val="FF0000"/>
                </a:solidFill>
                <a:latin typeface="+mj-lt"/>
              </a:rPr>
              <a:t>extremely sparse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. (only 10/5000 has values)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What is a better representations?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We only record the 1s.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Inverted Index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71406" y="1928802"/>
            <a:ext cx="8429684" cy="571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each term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we store a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list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of all documents that contain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9" name="Picture 8" descr="11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084" y="2428868"/>
            <a:ext cx="8402196" cy="33299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42910" y="5786455"/>
            <a:ext cx="7858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dictionary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					  (sorted) 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postings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endParaRPr lang="de-DE" sz="2800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Linked lists generally preferred to arrays</a:t>
            </a:r>
          </a:p>
          <a:p>
            <a:pPr lvl="1" eaLnBrk="1" hangingPunct="1"/>
            <a:r>
              <a:rPr lang="zh-TW" altLang="en-US" dirty="0" smtClean="0"/>
              <a:t>優點 </a:t>
            </a:r>
            <a:r>
              <a:rPr lang="en-US" altLang="zh-TW" dirty="0" smtClean="0"/>
              <a:t>Dynamic space allocation</a:t>
            </a:r>
          </a:p>
          <a:p>
            <a:pPr lvl="1" eaLnBrk="1" hangingPunct="1"/>
            <a:r>
              <a:rPr lang="zh-TW" altLang="en-US" dirty="0" smtClean="0"/>
              <a:t>優點 </a:t>
            </a:r>
            <a:r>
              <a:rPr lang="en-US" altLang="zh-TW" dirty="0" smtClean="0"/>
              <a:t>Insertion of terms into documents easy</a:t>
            </a:r>
          </a:p>
          <a:p>
            <a:pPr lvl="1" eaLnBrk="1" hangingPunct="1"/>
            <a:r>
              <a:rPr lang="zh-TW" altLang="en-US" dirty="0" smtClean="0"/>
              <a:t>缺點 </a:t>
            </a:r>
            <a:r>
              <a:rPr lang="en-US" altLang="zh-TW" dirty="0" smtClean="0"/>
              <a:t>Space overhead of pointers</a:t>
            </a:r>
          </a:p>
        </p:txBody>
      </p:sp>
      <p:sp>
        <p:nvSpPr>
          <p:cNvPr id="52" name="投影片編號版面配置區 5"/>
          <p:cNvSpPr>
            <a:spLocks noGrp="1"/>
          </p:cNvSpPr>
          <p:nvPr>
            <p:ph type="sldNum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18D592B4-D151-463D-9483-4BC75D3218C3}" type="slidenum">
              <a:rPr lang="zh-TW" altLang="en-US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Inverted Index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60" name="AutoShape 13"/>
          <p:cNvSpPr>
            <a:spLocks noChangeArrowheads="1"/>
          </p:cNvSpPr>
          <p:nvPr/>
        </p:nvSpPr>
        <p:spPr bwMode="auto">
          <a:xfrm>
            <a:off x="3105053" y="2701801"/>
            <a:ext cx="1722438" cy="511175"/>
          </a:xfrm>
          <a:prstGeom prst="flowChartAlternateProcess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zh-TW" dirty="0" err="1">
                <a:solidFill>
                  <a:schemeClr val="tx1"/>
                </a:solidFill>
                <a:ea typeface="新細明體" charset="-120"/>
              </a:rPr>
              <a:t>Tokenizer</a:t>
            </a:r>
            <a:endParaRPr lang="en-US" altLang="zh-TW" dirty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17462" name="Text Box 20"/>
          <p:cNvSpPr txBox="1">
            <a:spLocks noChangeArrowheads="1"/>
          </p:cNvSpPr>
          <p:nvPr/>
        </p:nvSpPr>
        <p:spPr bwMode="auto">
          <a:xfrm>
            <a:off x="395289" y="3150865"/>
            <a:ext cx="1973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>
                <a:solidFill>
                  <a:schemeClr val="tx1"/>
                </a:solidFill>
                <a:ea typeface="新細明體" charset="-120"/>
              </a:rPr>
              <a:t>Token stream.</a:t>
            </a:r>
          </a:p>
        </p:txBody>
      </p:sp>
      <p:sp>
        <p:nvSpPr>
          <p:cNvPr id="17463" name="Rectangle 26"/>
          <p:cNvSpPr>
            <a:spLocks noChangeArrowheads="1"/>
          </p:cNvSpPr>
          <p:nvPr/>
        </p:nvSpPr>
        <p:spPr bwMode="auto">
          <a:xfrm>
            <a:off x="4850283" y="3161804"/>
            <a:ext cx="110807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Friends</a:t>
            </a:r>
          </a:p>
        </p:txBody>
      </p:sp>
      <p:sp>
        <p:nvSpPr>
          <p:cNvPr id="17464" name="Rectangle 27"/>
          <p:cNvSpPr>
            <a:spLocks noChangeArrowheads="1"/>
          </p:cNvSpPr>
          <p:nvPr/>
        </p:nvSpPr>
        <p:spPr bwMode="auto">
          <a:xfrm>
            <a:off x="6044083" y="3171329"/>
            <a:ext cx="119221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Romans</a:t>
            </a:r>
          </a:p>
        </p:txBody>
      </p:sp>
      <p:sp>
        <p:nvSpPr>
          <p:cNvPr id="17465" name="Rectangle 28"/>
          <p:cNvSpPr>
            <a:spLocks noChangeArrowheads="1"/>
          </p:cNvSpPr>
          <p:nvPr/>
        </p:nvSpPr>
        <p:spPr bwMode="auto">
          <a:xfrm>
            <a:off x="7315203" y="3171329"/>
            <a:ext cx="1716088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Countrymen</a:t>
            </a:r>
          </a:p>
        </p:txBody>
      </p:sp>
      <p:sp>
        <p:nvSpPr>
          <p:cNvPr id="17454" name="AutoShape 14"/>
          <p:cNvSpPr>
            <a:spLocks noChangeArrowheads="1"/>
          </p:cNvSpPr>
          <p:nvPr/>
        </p:nvSpPr>
        <p:spPr bwMode="auto">
          <a:xfrm>
            <a:off x="2555776" y="3786862"/>
            <a:ext cx="2895600" cy="919401"/>
          </a:xfrm>
          <a:prstGeom prst="flowChartAlternateProcess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zh-TW">
                <a:solidFill>
                  <a:schemeClr val="tx1"/>
                </a:solidFill>
                <a:ea typeface="新細明體" charset="-120"/>
              </a:rPr>
              <a:t>Linguistic modules</a:t>
            </a:r>
          </a:p>
        </p:txBody>
      </p:sp>
      <p:sp>
        <p:nvSpPr>
          <p:cNvPr id="17455" name="AutoShape 18"/>
          <p:cNvSpPr>
            <a:spLocks noChangeArrowheads="1"/>
          </p:cNvSpPr>
          <p:nvPr/>
        </p:nvSpPr>
        <p:spPr bwMode="auto">
          <a:xfrm>
            <a:off x="3851176" y="46482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7456" name="Text Box 21"/>
          <p:cNvSpPr txBox="1">
            <a:spLocks noChangeArrowheads="1"/>
          </p:cNvSpPr>
          <p:nvPr/>
        </p:nvSpPr>
        <p:spPr bwMode="auto">
          <a:xfrm>
            <a:off x="467544" y="4815557"/>
            <a:ext cx="2251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dirty="0">
                <a:solidFill>
                  <a:schemeClr val="tx1"/>
                </a:solidFill>
                <a:ea typeface="新細明體" charset="-120"/>
              </a:rPr>
              <a:t>Modified tokens.</a:t>
            </a:r>
          </a:p>
          <a:p>
            <a:r>
              <a:rPr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正規化</a:t>
            </a:r>
            <a:r>
              <a:rPr lang="en-US" altLang="zh-TW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…</a:t>
            </a:r>
            <a:r>
              <a:rPr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等處理</a:t>
            </a:r>
          </a:p>
        </p:txBody>
      </p:sp>
      <p:sp>
        <p:nvSpPr>
          <p:cNvPr id="17457" name="Rectangle 29"/>
          <p:cNvSpPr>
            <a:spLocks noChangeArrowheads="1"/>
          </p:cNvSpPr>
          <p:nvPr/>
        </p:nvSpPr>
        <p:spPr bwMode="auto">
          <a:xfrm>
            <a:off x="5019402" y="4552950"/>
            <a:ext cx="92075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friend</a:t>
            </a:r>
          </a:p>
        </p:txBody>
      </p:sp>
      <p:sp>
        <p:nvSpPr>
          <p:cNvPr id="17458" name="Rectangle 30"/>
          <p:cNvSpPr>
            <a:spLocks noChangeArrowheads="1"/>
          </p:cNvSpPr>
          <p:nvPr/>
        </p:nvSpPr>
        <p:spPr bwMode="auto">
          <a:xfrm>
            <a:off x="6118225" y="4562475"/>
            <a:ext cx="97155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roman</a:t>
            </a:r>
          </a:p>
        </p:txBody>
      </p:sp>
      <p:sp>
        <p:nvSpPr>
          <p:cNvPr id="17459" name="Rectangle 31"/>
          <p:cNvSpPr>
            <a:spLocks noChangeArrowheads="1"/>
          </p:cNvSpPr>
          <p:nvPr/>
        </p:nvSpPr>
        <p:spPr bwMode="auto">
          <a:xfrm>
            <a:off x="7236296" y="4562475"/>
            <a:ext cx="164782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countryman</a:t>
            </a:r>
          </a:p>
        </p:txBody>
      </p:sp>
      <p:sp>
        <p:nvSpPr>
          <p:cNvPr id="17432" name="AutoShape 15"/>
          <p:cNvSpPr>
            <a:spLocks noChangeArrowheads="1"/>
          </p:cNvSpPr>
          <p:nvPr/>
        </p:nvSpPr>
        <p:spPr bwMode="auto">
          <a:xfrm>
            <a:off x="3307237" y="5229200"/>
            <a:ext cx="1354580" cy="510778"/>
          </a:xfrm>
          <a:prstGeom prst="flowChartAlternateProcess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  <a:ea typeface="新細明體" charset="-120"/>
              </a:rPr>
              <a:t>Indexer</a:t>
            </a:r>
          </a:p>
        </p:txBody>
      </p:sp>
      <p:sp>
        <p:nvSpPr>
          <p:cNvPr id="17434" name="Text Box 23"/>
          <p:cNvSpPr txBox="1">
            <a:spLocks noChangeArrowheads="1"/>
          </p:cNvSpPr>
          <p:nvPr/>
        </p:nvSpPr>
        <p:spPr bwMode="auto">
          <a:xfrm>
            <a:off x="762000" y="5918200"/>
            <a:ext cx="2036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dirty="0">
                <a:solidFill>
                  <a:schemeClr val="tx1"/>
                </a:solidFill>
                <a:ea typeface="新細明體" charset="-120"/>
              </a:rPr>
              <a:t>Inverted index.</a:t>
            </a:r>
          </a:p>
        </p:txBody>
      </p:sp>
      <p:sp>
        <p:nvSpPr>
          <p:cNvPr id="17448" name="Text Box 33"/>
          <p:cNvSpPr txBox="1">
            <a:spLocks noChangeArrowheads="1"/>
          </p:cNvSpPr>
          <p:nvPr/>
        </p:nvSpPr>
        <p:spPr bwMode="auto">
          <a:xfrm>
            <a:off x="4996780" y="5212605"/>
            <a:ext cx="114458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1">
                <a:solidFill>
                  <a:schemeClr val="tx1"/>
                </a:solidFill>
                <a:ea typeface="新細明體" charset="-120"/>
              </a:rPr>
              <a:t>friend</a:t>
            </a:r>
          </a:p>
        </p:txBody>
      </p:sp>
      <p:sp>
        <p:nvSpPr>
          <p:cNvPr id="17449" name="Text Box 34"/>
          <p:cNvSpPr txBox="1">
            <a:spLocks noChangeArrowheads="1"/>
          </p:cNvSpPr>
          <p:nvPr/>
        </p:nvSpPr>
        <p:spPr bwMode="auto">
          <a:xfrm>
            <a:off x="4996780" y="5746005"/>
            <a:ext cx="122555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1">
                <a:solidFill>
                  <a:schemeClr val="tx1"/>
                </a:solidFill>
                <a:ea typeface="新細明體" charset="-120"/>
              </a:rPr>
              <a:t>roman</a:t>
            </a:r>
          </a:p>
        </p:txBody>
      </p:sp>
      <p:sp>
        <p:nvSpPr>
          <p:cNvPr id="17450" name="Text Box 35"/>
          <p:cNvSpPr txBox="1">
            <a:spLocks noChangeArrowheads="1"/>
          </p:cNvSpPr>
          <p:nvPr/>
        </p:nvSpPr>
        <p:spPr bwMode="auto">
          <a:xfrm>
            <a:off x="4996780" y="6279405"/>
            <a:ext cx="20955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1" dirty="0">
                <a:solidFill>
                  <a:schemeClr val="tx1"/>
                </a:solidFill>
                <a:ea typeface="新細明體" charset="-120"/>
              </a:rPr>
              <a:t>countryman</a:t>
            </a:r>
          </a:p>
        </p:txBody>
      </p:sp>
      <p:sp>
        <p:nvSpPr>
          <p:cNvPr id="17437" name="Text Box 39"/>
          <p:cNvSpPr txBox="1">
            <a:spLocks noChangeArrowheads="1"/>
          </p:cNvSpPr>
          <p:nvPr/>
        </p:nvSpPr>
        <p:spPr bwMode="auto">
          <a:xfrm>
            <a:off x="7266185" y="5198318"/>
            <a:ext cx="3857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1"/>
                </a:solidFill>
                <a:ea typeface="新細明體" charset="-120"/>
              </a:rPr>
              <a:t>2</a:t>
            </a:r>
          </a:p>
        </p:txBody>
      </p:sp>
      <p:sp>
        <p:nvSpPr>
          <p:cNvPr id="17438" name="Text Box 40"/>
          <p:cNvSpPr txBox="1">
            <a:spLocks noChangeArrowheads="1"/>
          </p:cNvSpPr>
          <p:nvPr/>
        </p:nvSpPr>
        <p:spPr bwMode="auto">
          <a:xfrm>
            <a:off x="7913885" y="5198318"/>
            <a:ext cx="3857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1"/>
                </a:solidFill>
                <a:ea typeface="新細明體" charset="-120"/>
              </a:rPr>
              <a:t>4</a:t>
            </a:r>
          </a:p>
        </p:txBody>
      </p:sp>
      <p:sp>
        <p:nvSpPr>
          <p:cNvPr id="17439" name="Text Box 41"/>
          <p:cNvSpPr txBox="1">
            <a:spLocks noChangeArrowheads="1"/>
          </p:cNvSpPr>
          <p:nvPr/>
        </p:nvSpPr>
        <p:spPr bwMode="auto">
          <a:xfrm>
            <a:off x="7934522" y="5731718"/>
            <a:ext cx="3857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1"/>
                </a:solidFill>
                <a:ea typeface="新細明體" charset="-120"/>
              </a:rPr>
              <a:t>2</a:t>
            </a:r>
          </a:p>
        </p:txBody>
      </p:sp>
      <p:sp>
        <p:nvSpPr>
          <p:cNvPr id="17440" name="Text Box 42"/>
          <p:cNvSpPr txBox="1">
            <a:spLocks noChangeArrowheads="1"/>
          </p:cNvSpPr>
          <p:nvPr/>
        </p:nvSpPr>
        <p:spPr bwMode="auto">
          <a:xfrm>
            <a:off x="7260406" y="6274643"/>
            <a:ext cx="609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solidFill>
                  <a:schemeClr val="tx1"/>
                </a:solidFill>
                <a:ea typeface="新細明體" charset="-120"/>
              </a:rPr>
              <a:t>13</a:t>
            </a:r>
          </a:p>
        </p:txBody>
      </p:sp>
      <p:sp>
        <p:nvSpPr>
          <p:cNvPr id="17441" name="Text Box 43"/>
          <p:cNvSpPr txBox="1">
            <a:spLocks noChangeArrowheads="1"/>
          </p:cNvSpPr>
          <p:nvPr/>
        </p:nvSpPr>
        <p:spPr bwMode="auto">
          <a:xfrm>
            <a:off x="8098606" y="6265118"/>
            <a:ext cx="5778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1"/>
                </a:solidFill>
                <a:ea typeface="新細明體" charset="-120"/>
              </a:rPr>
              <a:t>16</a:t>
            </a:r>
          </a:p>
        </p:txBody>
      </p:sp>
      <p:cxnSp>
        <p:nvCxnSpPr>
          <p:cNvPr id="17442" name="AutoShape 44"/>
          <p:cNvCxnSpPr>
            <a:cxnSpLocks noChangeShapeType="1"/>
            <a:stCxn id="17437" idx="3"/>
            <a:endCxn id="17438" idx="1"/>
          </p:cNvCxnSpPr>
          <p:nvPr/>
        </p:nvCxnSpPr>
        <p:spPr bwMode="auto">
          <a:xfrm>
            <a:off x="7629722" y="5431680"/>
            <a:ext cx="2841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7443" name="AutoShape 45"/>
          <p:cNvCxnSpPr>
            <a:cxnSpLocks noChangeShapeType="1"/>
            <a:stCxn id="17438" idx="3"/>
          </p:cNvCxnSpPr>
          <p:nvPr/>
        </p:nvCxnSpPr>
        <p:spPr bwMode="auto">
          <a:xfrm>
            <a:off x="8299647" y="543168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7444" name="Text Box 46"/>
          <p:cNvSpPr txBox="1">
            <a:spLocks noChangeArrowheads="1"/>
          </p:cNvSpPr>
          <p:nvPr/>
        </p:nvSpPr>
        <p:spPr bwMode="auto">
          <a:xfrm>
            <a:off x="7286822" y="5731718"/>
            <a:ext cx="3857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1"/>
                </a:solidFill>
                <a:ea typeface="新細明體" charset="-120"/>
              </a:rPr>
              <a:t>1</a:t>
            </a:r>
          </a:p>
        </p:txBody>
      </p:sp>
      <p:cxnSp>
        <p:nvCxnSpPr>
          <p:cNvPr id="17445" name="AutoShape 47"/>
          <p:cNvCxnSpPr>
            <a:cxnSpLocks noChangeShapeType="1"/>
            <a:stCxn id="17444" idx="3"/>
            <a:endCxn id="17439" idx="1"/>
          </p:cNvCxnSpPr>
          <p:nvPr/>
        </p:nvCxnSpPr>
        <p:spPr bwMode="auto">
          <a:xfrm>
            <a:off x="7650360" y="5965080"/>
            <a:ext cx="2841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7446" name="AutoShape 48"/>
          <p:cNvCxnSpPr>
            <a:cxnSpLocks noChangeShapeType="1"/>
            <a:stCxn id="17439" idx="3"/>
          </p:cNvCxnSpPr>
          <p:nvPr/>
        </p:nvCxnSpPr>
        <p:spPr bwMode="auto">
          <a:xfrm>
            <a:off x="8320285" y="5965080"/>
            <a:ext cx="2841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7447" name="AutoShape 49"/>
          <p:cNvCxnSpPr>
            <a:cxnSpLocks noChangeShapeType="1"/>
            <a:stCxn id="17440" idx="3"/>
            <a:endCxn id="17441" idx="1"/>
          </p:cNvCxnSpPr>
          <p:nvPr/>
        </p:nvCxnSpPr>
        <p:spPr bwMode="auto">
          <a:xfrm flipV="1">
            <a:off x="7870006" y="6498481"/>
            <a:ext cx="228600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7428" name="AutoShape 57"/>
          <p:cNvCxnSpPr>
            <a:cxnSpLocks noChangeShapeType="1"/>
            <a:stCxn id="17430" idx="3"/>
            <a:endCxn id="17460" idx="1"/>
          </p:cNvCxnSpPr>
          <p:nvPr/>
        </p:nvCxnSpPr>
        <p:spPr bwMode="auto">
          <a:xfrm flipV="1">
            <a:off x="1710420" y="2957389"/>
            <a:ext cx="1394633" cy="1247899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60325" y="4002088"/>
            <a:ext cx="2494521" cy="406400"/>
            <a:chOff x="220" y="2517"/>
            <a:chExt cx="1379" cy="247"/>
          </a:xfrm>
        </p:grpSpPr>
        <p:sp>
          <p:nvSpPr>
            <p:cNvPr id="17430" name="Rectangle 55"/>
            <p:cNvSpPr>
              <a:spLocks noChangeArrowheads="1"/>
            </p:cNvSpPr>
            <p:nvPr/>
          </p:nvSpPr>
          <p:spPr bwMode="auto">
            <a:xfrm>
              <a:off x="220" y="2517"/>
              <a:ext cx="912" cy="24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zh-TW" altLang="en-US" sz="20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之後會討論</a:t>
              </a:r>
            </a:p>
          </p:txBody>
        </p:sp>
        <p:cxnSp>
          <p:nvCxnSpPr>
            <p:cNvPr id="17431" name="AutoShape 58"/>
            <p:cNvCxnSpPr>
              <a:cxnSpLocks noChangeShapeType="1"/>
              <a:stCxn id="17430" idx="3"/>
              <a:endCxn id="17454" idx="1"/>
            </p:cNvCxnSpPr>
            <p:nvPr/>
          </p:nvCxnSpPr>
          <p:spPr bwMode="auto">
            <a:xfrm>
              <a:off x="1132" y="2641"/>
              <a:ext cx="467" cy="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pic>
        <p:nvPicPr>
          <p:cNvPr id="1742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0001" y="1752600"/>
            <a:ext cx="317220" cy="270933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1742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3021" y="1820333"/>
            <a:ext cx="317220" cy="270933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1742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3715" y="1888067"/>
            <a:ext cx="317220" cy="270933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1742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84409" y="1820333"/>
            <a:ext cx="317220" cy="270933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17427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200" y="1752600"/>
            <a:ext cx="253776" cy="262467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17417" name="AutoShape 16"/>
          <p:cNvSpPr>
            <a:spLocks noChangeArrowheads="1"/>
          </p:cNvSpPr>
          <p:nvPr/>
        </p:nvSpPr>
        <p:spPr bwMode="auto">
          <a:xfrm>
            <a:off x="3851176" y="22098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7418" name="Text Box 19"/>
          <p:cNvSpPr txBox="1">
            <a:spLocks noChangeArrowheads="1"/>
          </p:cNvSpPr>
          <p:nvPr/>
        </p:nvSpPr>
        <p:spPr bwMode="auto">
          <a:xfrm>
            <a:off x="746125" y="1687513"/>
            <a:ext cx="19097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>
                <a:solidFill>
                  <a:schemeClr val="tx1"/>
                </a:solidFill>
                <a:ea typeface="新細明體" charset="-120"/>
              </a:rPr>
              <a:t>Documents to</a:t>
            </a:r>
          </a:p>
          <a:p>
            <a:r>
              <a:rPr lang="en-US" altLang="zh-TW" sz="2000">
                <a:solidFill>
                  <a:schemeClr val="tx1"/>
                </a:solidFill>
                <a:ea typeface="新細明體" charset="-120"/>
              </a:rPr>
              <a:t>be indexed.</a:t>
            </a:r>
          </a:p>
        </p:txBody>
      </p:sp>
      <p:sp>
        <p:nvSpPr>
          <p:cNvPr id="17419" name="Rectangle 24"/>
          <p:cNvSpPr>
            <a:spLocks noChangeArrowheads="1"/>
          </p:cNvSpPr>
          <p:nvPr/>
        </p:nvSpPr>
        <p:spPr bwMode="auto">
          <a:xfrm>
            <a:off x="4940300" y="1747838"/>
            <a:ext cx="394176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Friends, Romans, countrymen.</a:t>
            </a:r>
          </a:p>
        </p:txBody>
      </p:sp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Inverted Index construction</a:t>
            </a:r>
          </a:p>
        </p:txBody>
      </p:sp>
      <p:sp>
        <p:nvSpPr>
          <p:cNvPr id="17433" name="AutoShape 22"/>
          <p:cNvSpPr>
            <a:spLocks noChangeArrowheads="1"/>
          </p:cNvSpPr>
          <p:nvPr/>
        </p:nvSpPr>
        <p:spPr bwMode="auto">
          <a:xfrm>
            <a:off x="3851176" y="5733256"/>
            <a:ext cx="366960" cy="533102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7461" name="AutoShape 17"/>
          <p:cNvSpPr>
            <a:spLocks noChangeArrowheads="1"/>
          </p:cNvSpPr>
          <p:nvPr/>
        </p:nvSpPr>
        <p:spPr bwMode="auto">
          <a:xfrm>
            <a:off x="3851178" y="3213174"/>
            <a:ext cx="304800" cy="538163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(1) Tokenizing and preprocessing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2286016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8" name="Picture 7" descr="12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643050"/>
            <a:ext cx="7892374" cy="164307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(2) Generate posting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2286016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9" name="Picture 8" descr="12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1571612"/>
            <a:ext cx="3714776" cy="514565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(3) Sort postings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2286016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8" name="Picture 7" descr="12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1500174"/>
            <a:ext cx="2483516" cy="5253593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491880" y="1772816"/>
            <a:ext cx="44582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Sorting by </a:t>
            </a:r>
            <a:r>
              <a:rPr lang="en-US" altLang="zh-TW" dirty="0" err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docID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is important</a:t>
            </a:r>
            <a:endParaRPr lang="en-US" altLang="zh-TW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142844" y="12700"/>
            <a:ext cx="900115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(4) Create postings lists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2286016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9" name="Picture 8" descr="12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500174"/>
            <a:ext cx="4143404" cy="526212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4716016" y="1772816"/>
            <a:ext cx="433368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Group by term and </a:t>
            </a:r>
            <a:r>
              <a:rPr lang="en-US" altLang="zh-TW" dirty="0" err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docID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200000"/>
              </a:lnSpc>
            </a:pP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Get the </a:t>
            </a:r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document frequency</a:t>
            </a:r>
            <a:endParaRPr lang="en-US" altLang="zh-TW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14400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  (5) Split the result into dictionary and postings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71406" y="1928802"/>
            <a:ext cx="8429684" cy="571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9" name="Picture 8" descr="11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084" y="2428868"/>
            <a:ext cx="8402196" cy="33299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42910" y="5786455"/>
            <a:ext cx="7858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chemeClr val="tx1"/>
                </a:solidFill>
                <a:latin typeface="+mj-lt"/>
              </a:rPr>
              <a:t>dictionary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							  postings </a:t>
            </a:r>
            <a:endParaRPr lang="de-DE" sz="2800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smtClean="0"/>
              <a:t>Processing Boolean queries</a:t>
            </a:r>
            <a:endParaRPr lang="zh-TW" alt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US" sz="1200" dirty="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Definition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i="1" dirty="0" err="1" smtClean="0">
                <a:solidFill>
                  <a:schemeClr val="tx1"/>
                </a:solidFill>
                <a:latin typeface="+mj-lt"/>
              </a:rPr>
              <a:t>information</a:t>
            </a:r>
            <a:r>
              <a:rPr lang="de-DE" sz="36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i="1" dirty="0" err="1" smtClean="0">
                <a:solidFill>
                  <a:schemeClr val="tx1"/>
                </a:solidFill>
                <a:latin typeface="+mj-lt"/>
              </a:rPr>
              <a:t>retrieval</a:t>
            </a:r>
            <a:endParaRPr lang="de-DE" sz="3600" i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2643206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Information retrieval (IR) is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finding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material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(usually documents)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of</a:t>
            </a: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an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unstructured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nature (usually text) that satisfies an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information</a:t>
            </a: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need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from within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large collections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(usually stored on computers).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Simple conjunctive query (two terms)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857364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Consider the query: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RUTUS AND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ALPURNIA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To find all matching documents using inverted index: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SzPct val="75000"/>
              <a:buFont typeface="Calibri" pitchFamily="34" charset="0"/>
              <a:buChar char="❶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Locate B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RUTUS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in the dictionary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SzPct val="75000"/>
              <a:buFont typeface="Calibri" pitchFamily="34" charset="0"/>
              <a:buChar char="❷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Retrieve its postings list from the postings file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SzPct val="75000"/>
              <a:buFont typeface="Calibri" pitchFamily="34" charset="0"/>
              <a:buChar char="❸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Locate C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ALPURNIA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in the dictionary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SzPct val="75000"/>
              <a:buFont typeface="Calibri" pitchFamily="34" charset="0"/>
              <a:buChar char="❹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Retrieve its postings list from the postings file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SzPct val="75000"/>
              <a:buFont typeface="Calibri" pitchFamily="34" charset="0"/>
              <a:buChar char="❺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Intersect the two postings lists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SzPct val="75000"/>
              <a:buFont typeface="Calibri" pitchFamily="34" charset="0"/>
              <a:buChar char="❻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Return intersection to user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Intersecting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two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posting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lists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4357718"/>
            <a:ext cx="8429684" cy="1714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is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linear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 the length of the postings lists.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→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If the list lengths are x and y, the merge takes O(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x+y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Note: This only works if postings lists are sorted. 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10" name="Picture 9" descr="2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2428868"/>
            <a:ext cx="8034572" cy="1728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Intersecting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two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posting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lists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857364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9" name="Picture 8" descr="12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3" y="1928802"/>
            <a:ext cx="5277307" cy="392909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Query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processing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Exercise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3429000"/>
            <a:ext cx="8429684" cy="10715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Compute hit list for ((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paris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 AND NOT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france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) OR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lear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9" name="Picture 8" descr="13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7109" y="1928802"/>
            <a:ext cx="8824047" cy="128966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Boolean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queries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500174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Boolean retrieval model can answer any query that is a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Boolean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expression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Boolean queries are queries that use AND, OR and NOT to join</a:t>
            </a:r>
          </a:p>
          <a:p>
            <a:pPr lvl="2">
              <a:spcBef>
                <a:spcPts val="700"/>
              </a:spcBef>
              <a:buClr>
                <a:srgbClr val="336699"/>
              </a:buClr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	query terms. </a:t>
            </a:r>
            <a:r>
              <a:rPr lang="zh-TW" altLang="en-US" sz="2200" dirty="0" smtClean="0">
                <a:solidFill>
                  <a:schemeClr val="tx1"/>
                </a:solidFill>
                <a:latin typeface="+mj-lt"/>
              </a:rPr>
              <a:t>可包含括號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Views each document as a </a:t>
            </a: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set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of terms. </a:t>
            </a:r>
            <a:r>
              <a:rPr lang="zh-TW" altLang="en-US" sz="2200" dirty="0" smtClean="0">
                <a:solidFill>
                  <a:schemeClr val="tx1"/>
                </a:solidFill>
                <a:latin typeface="+mj-lt"/>
              </a:rPr>
              <a:t>依集合理論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Is </a:t>
            </a:r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precise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: Document matches condition or not.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Primary commercial retrieval tool for 3 decades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Professional searchers (e.g., lawyers) like Boolean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queries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You know exactly what you are getting.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25</a:t>
            </a:fld>
            <a:endParaRPr lang="en-US" sz="1200" dirty="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Westlaw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Example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queries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71472" y="1714512"/>
            <a:ext cx="8215370" cy="4214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Largest commercial (paying subscribers) legal search service since 1975; Tens of terabytes of data; 700,000 users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Information need: legal theories involved in preventing the disclosure of trade secrets by employees 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Query: “trade secret” /s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disclos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! /s prevent /s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employe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! 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Information need: Requirements for disabled people to be able to access a workplace 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Query: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disab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! /p access! /s work-place (employment /3 place)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Westlaw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Comments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71472" y="1571612"/>
            <a:ext cx="8215370" cy="4214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Proximity operators: /3 = within 3 words, /s = within a sentence, /p = within a paragraph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Why professional searchers often like Boolean search: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precision, transparency, control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Long, precise queries: incrementally developed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	(not like web search)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smtClean="0"/>
              <a:t>Query optimization</a:t>
            </a:r>
            <a:endParaRPr lang="zh-TW" alt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7FC26A0-B01E-4563-BCB7-CC1DFC15B66E}" type="slidenum">
              <a:rPr lang="zh-TW" altLang="en-US"/>
              <a:pPr>
                <a:defRPr/>
              </a:pPr>
              <a:t>28</a:t>
            </a:fld>
            <a:endParaRPr lang="en-US" altLang="zh-TW"/>
          </a:p>
        </p:txBody>
      </p:sp>
      <p:sp>
        <p:nvSpPr>
          <p:cNvPr id="2457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Problem</a:t>
            </a:r>
          </a:p>
        </p:txBody>
      </p:sp>
      <p:sp>
        <p:nvSpPr>
          <p:cNvPr id="2458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TW" dirty="0" smtClean="0"/>
              <a:t>Given an Boolean formula?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b="1" i="1" dirty="0" smtClean="0"/>
              <a:t>(Brutus</a:t>
            </a:r>
            <a:r>
              <a:rPr lang="en-US" altLang="zh-TW" dirty="0" smtClean="0"/>
              <a:t> </a:t>
            </a:r>
            <a:r>
              <a:rPr lang="en-US" altLang="zh-TW" i="1" dirty="0" smtClean="0"/>
              <a:t>OR </a:t>
            </a:r>
            <a:r>
              <a:rPr lang="en-US" altLang="zh-TW" b="1" i="1" dirty="0" smtClean="0"/>
              <a:t>Caesar) </a:t>
            </a:r>
            <a:r>
              <a:rPr lang="en-US" altLang="zh-TW" i="1" dirty="0" smtClean="0"/>
              <a:t>AND NOT </a:t>
            </a:r>
            <a:r>
              <a:rPr lang="en-US" altLang="zh-TW" b="1" i="1" dirty="0" smtClean="0"/>
              <a:t>(Antony </a:t>
            </a:r>
            <a:r>
              <a:rPr lang="en-US" altLang="zh-TW" i="1" dirty="0" smtClean="0"/>
              <a:t>OR </a:t>
            </a:r>
            <a:r>
              <a:rPr lang="en-US" altLang="zh-TW" b="1" i="1" dirty="0" smtClean="0"/>
              <a:t>Cleopatra)</a:t>
            </a:r>
            <a:endParaRPr lang="en-US" altLang="zh-TW" sz="2200" b="1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r>
              <a:rPr lang="en-US" altLang="zh-TW" dirty="0" smtClean="0"/>
              <a:t>How to get the answer ?</a:t>
            </a:r>
          </a:p>
          <a:p>
            <a:pPr lvl="1" eaLnBrk="1" hangingPunct="1"/>
            <a:r>
              <a:rPr lang="en-US" altLang="zh-TW" dirty="0" smtClean="0"/>
              <a:t>process from the left, or from the right</a:t>
            </a:r>
          </a:p>
          <a:p>
            <a:pPr lvl="1" eaLnBrk="1" hangingPunct="1"/>
            <a:r>
              <a:rPr lang="en-US" altLang="zh-TW" dirty="0" smtClean="0">
                <a:solidFill>
                  <a:srgbClr val="FF0000"/>
                </a:solidFill>
              </a:rPr>
              <a:t>"NOT"</a:t>
            </a:r>
          </a:p>
          <a:p>
            <a:pPr eaLnBrk="1" hangingPunct="1"/>
            <a:r>
              <a:rPr lang="en-US" altLang="zh-TW" dirty="0" smtClean="0"/>
              <a:t>How to do it faster?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Query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optimization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71472" y="2214554"/>
            <a:ext cx="8215370" cy="25003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Consider a query that is an and of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terms,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&gt; 2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each of the terms, get its postings list,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	then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and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them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together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 query: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RUTUS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AND C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ALPURNIA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AND C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AESAR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What is the best order for processing this query?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US" sz="1200" dirty="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Boolean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retrieval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2428868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Boolean model is arguably the simplest model to base an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information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retrieval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system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on.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Queries are Boolean expressions, e.g.,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AESAR AND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B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RUTUS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search engine returns all documents that satisfy the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	Boolean expression.</a:t>
            </a:r>
          </a:p>
          <a:p>
            <a:pPr lvl="1"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Query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optimization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928802"/>
            <a:ext cx="8572560" cy="25003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 query: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RUTUS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AND C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ALPURNIA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AND C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AESAR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Simple and effective optimization: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Process in order of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increasing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frequency</a:t>
            </a:r>
            <a:endParaRPr lang="de-DE" dirty="0" smtClean="0">
              <a:solidFill>
                <a:srgbClr val="0070C0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Start with the shortest postings list, then keep cutting further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 this example, first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AESAR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then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ALPURNIA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then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RUTUS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pic>
        <p:nvPicPr>
          <p:cNvPr id="8" name="Picture 7" descr="13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26538" y="4357694"/>
            <a:ext cx="6803048" cy="121444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786874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400" dirty="0" smtClean="0">
                <a:solidFill>
                  <a:schemeClr val="tx1"/>
                </a:solidFill>
                <a:latin typeface="+mj-lt"/>
              </a:rPr>
              <a:t>Optimized intersection algorithm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71472" y="2214554"/>
            <a:ext cx="8215370" cy="25003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8" name="Picture 7" descr="13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3947" y="2071678"/>
            <a:ext cx="7468515" cy="3000396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115616" y="5229200"/>
            <a:ext cx="44935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每次做最短的，其餘以遞迴處理</a:t>
            </a:r>
            <a:endParaRPr lang="zh-TW" altLang="en-US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More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general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optimization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214554"/>
            <a:ext cx="8501122" cy="25003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 query: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(tangerine OR trees) AND (marmalade OR skies)</a:t>
            </a:r>
            <a:endParaRPr lang="de-DE" sz="20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Get frequencies for all terms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Estimate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the size of the answer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	or : get the sum of its frequencies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	and : get the min. value of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its frequencies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Process in increasing order of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or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sizes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8AB3AE-E484-4B98-AE04-E0A1A06A0C6F}" type="slidenum">
              <a:rPr lang="zh-TW" altLang="en-US"/>
              <a:pPr>
                <a:defRPr/>
              </a:pPr>
              <a:t>33</a:t>
            </a:fld>
            <a:endParaRPr lang="en-US" altLang="zh-TW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Exercise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zh-TW" sz="2200" smtClean="0"/>
              <a:t>Recommend a query processing order for</a:t>
            </a:r>
          </a:p>
          <a:p>
            <a:pPr eaLnBrk="1" hangingPunct="1"/>
            <a:endParaRPr lang="zh-TW" altLang="en-US" sz="2200" smtClean="0"/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593725" y="3089275"/>
            <a:ext cx="369684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b="1" i="1" dirty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(tangerine </a:t>
            </a:r>
            <a:r>
              <a:rPr lang="en-US" altLang="zh-TW" i="1" dirty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OR</a:t>
            </a:r>
            <a:r>
              <a:rPr lang="en-US" altLang="zh-TW" b="1" i="1" dirty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 trees) </a:t>
            </a:r>
            <a:r>
              <a:rPr lang="en-US" altLang="zh-TW" i="1" dirty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AND</a:t>
            </a:r>
            <a:endParaRPr lang="en-US" altLang="zh-TW" b="1" i="1" dirty="0">
              <a:solidFill>
                <a:schemeClr val="tx1"/>
              </a:solidFill>
              <a:latin typeface="Times New Roman" pitchFamily="18" charset="0"/>
              <a:ea typeface="新細明體" charset="-120"/>
            </a:endParaRPr>
          </a:p>
          <a:p>
            <a:pPr eaLnBrk="0" hangingPunct="0"/>
            <a:r>
              <a:rPr lang="en-US" altLang="zh-TW" b="1" i="1" dirty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(marmalade </a:t>
            </a:r>
            <a:r>
              <a:rPr lang="en-US" altLang="zh-TW" i="1" dirty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OR</a:t>
            </a:r>
            <a:r>
              <a:rPr lang="en-US" altLang="zh-TW" b="1" i="1" dirty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 skies) </a:t>
            </a:r>
            <a:r>
              <a:rPr lang="en-US" altLang="zh-TW" i="1" dirty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AND</a:t>
            </a:r>
            <a:endParaRPr lang="en-US" altLang="zh-TW" b="1" i="1" dirty="0">
              <a:solidFill>
                <a:schemeClr val="tx1"/>
              </a:solidFill>
              <a:latin typeface="Times New Roman" pitchFamily="18" charset="0"/>
              <a:ea typeface="新細明體" charset="-120"/>
            </a:endParaRPr>
          </a:p>
          <a:p>
            <a:pPr eaLnBrk="0" hangingPunct="0"/>
            <a:r>
              <a:rPr lang="en-US" altLang="zh-TW" b="1" i="1" dirty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(kaleidoscope </a:t>
            </a:r>
            <a:r>
              <a:rPr lang="en-US" altLang="zh-TW" i="1" dirty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OR</a:t>
            </a:r>
            <a:r>
              <a:rPr lang="en-US" altLang="zh-TW" b="1" i="1" dirty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 eyes)</a:t>
            </a:r>
          </a:p>
          <a:p>
            <a:pPr eaLnBrk="0" hangingPunct="0"/>
            <a:endParaRPr lang="zh-TW" altLang="en-US" i="1" dirty="0">
              <a:solidFill>
                <a:schemeClr val="tx1"/>
              </a:solidFill>
              <a:latin typeface="Times New Roman" pitchFamily="18" charset="0"/>
              <a:ea typeface="新細明體" charset="-120"/>
            </a:endParaRPr>
          </a:p>
        </p:txBody>
      </p:sp>
      <p:graphicFrame>
        <p:nvGraphicFramePr>
          <p:cNvPr id="7170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4800600" y="2927350"/>
          <a:ext cx="3505200" cy="317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5" imgW="1811160" imgH="1383840" progId="Excel.Sheet.8">
                  <p:embed/>
                </p:oleObj>
              </mc:Choice>
              <mc:Fallback>
                <p:oleObj name="Worksheet" r:id="rId5" imgW="1811160" imgH="138384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927350"/>
                        <a:ext cx="3505200" cy="317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err="1" smtClean="0"/>
              <a:t>Excerise</a:t>
            </a:r>
            <a:endParaRPr lang="zh-TW" alt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Inverted indexing (1)</a:t>
            </a:r>
            <a:endParaRPr lang="en-US" altLang="zh-CN" dirty="0" smtClean="0">
              <a:ea typeface="新細明體" pitchFamily="18" charset="-120"/>
            </a:endParaRPr>
          </a:p>
        </p:txBody>
      </p:sp>
      <p:sp>
        <p:nvSpPr>
          <p:cNvPr id="140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zh-TW" smtClean="0">
              <a:ea typeface="SimSun" pitchFamily="2" charset="-122"/>
            </a:endParaRPr>
          </a:p>
          <a:p>
            <a:pPr eaLnBrk="1" hangingPunct="1"/>
            <a:endParaRPr lang="en-US" altLang="zh-TW" smtClean="0">
              <a:ea typeface="SimSun" pitchFamily="2" charset="-122"/>
            </a:endParaRPr>
          </a:p>
          <a:p>
            <a:pPr eaLnBrk="1" hangingPunct="1"/>
            <a:endParaRPr lang="en-US" altLang="zh-TW" smtClean="0">
              <a:ea typeface="SimSun" pitchFamily="2" charset="-122"/>
            </a:endParaRPr>
          </a:p>
          <a:p>
            <a:pPr eaLnBrk="1" hangingPunct="1"/>
            <a:endParaRPr lang="en-US" altLang="zh-TW" smtClean="0">
              <a:ea typeface="SimSun" pitchFamily="2" charset="-122"/>
            </a:endParaRPr>
          </a:p>
          <a:p>
            <a:pPr eaLnBrk="1" hangingPunct="1"/>
            <a:endParaRPr lang="en-US" altLang="zh-TW" smtClean="0">
              <a:ea typeface="SimSun" pitchFamily="2" charset="-122"/>
            </a:endParaRPr>
          </a:p>
          <a:p>
            <a:pPr eaLnBrk="1" hangingPunct="1"/>
            <a:endParaRPr lang="en-US" altLang="zh-TW" smtClean="0">
              <a:ea typeface="SimSun" pitchFamily="2" charset="-122"/>
            </a:endParaRPr>
          </a:p>
          <a:p>
            <a:pPr eaLnBrk="1" hangingPunct="1"/>
            <a:endParaRPr lang="en-US" altLang="zh-TW" smtClean="0">
              <a:ea typeface="SimSun" pitchFamily="2" charset="-122"/>
            </a:endParaRPr>
          </a:p>
          <a:p>
            <a:pPr eaLnBrk="1" hangingPunct="1"/>
            <a:endParaRPr lang="en-US" altLang="zh-TW" smtClean="0">
              <a:ea typeface="SimSun" pitchFamily="2" charset="-122"/>
            </a:endParaRPr>
          </a:p>
          <a:p>
            <a:pPr eaLnBrk="1" hangingPunct="1"/>
            <a:endParaRPr lang="en-US" altLang="zh-TW" smtClean="0">
              <a:ea typeface="SimSun" pitchFamily="2" charset="-122"/>
            </a:endParaRPr>
          </a:p>
          <a:p>
            <a:pPr eaLnBrk="1" hangingPunct="1"/>
            <a:r>
              <a:rPr lang="zh-TW" altLang="en-US" smtClean="0">
                <a:ea typeface="SimSun" pitchFamily="2" charset="-122"/>
              </a:rPr>
              <a:t>傳回查詢結果為</a:t>
            </a:r>
            <a:r>
              <a:rPr lang="en-US" altLang="zh-TW" smtClean="0">
                <a:ea typeface="SimSun" pitchFamily="2" charset="-122"/>
              </a:rPr>
              <a:t>Doc1</a:t>
            </a:r>
          </a:p>
        </p:txBody>
      </p:sp>
      <p:graphicFrame>
        <p:nvGraphicFramePr>
          <p:cNvPr id="1026" name="Object 10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44475" y="1828800"/>
          <a:ext cx="4127500" cy="393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Visio" r:id="rId3" imgW="3262709" imgH="3106906" progId="Visio.Drawing.11">
                  <p:embed/>
                </p:oleObj>
              </mc:Choice>
              <mc:Fallback>
                <p:oleObj name="Visio" r:id="rId3" imgW="3262709" imgH="3106906" progId="Visio.Drawing.11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1828800"/>
                        <a:ext cx="4127500" cy="393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>
                                <a:alpha val="50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6988" name="Object 1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029200" y="2057400"/>
          <a:ext cx="3819525" cy="370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Visio" r:id="rId5" imgW="2938653" imgH="2853309" progId="Visio.Drawing.11">
                  <p:embed/>
                </p:oleObj>
              </mc:Choice>
              <mc:Fallback>
                <p:oleObj name="Visio" r:id="rId5" imgW="2938653" imgH="2853309" progId="Visio.Drawing.11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057400"/>
                        <a:ext cx="3819525" cy="370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>
                                <a:alpha val="50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0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697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Inverted indexing (2)</a:t>
            </a:r>
            <a:endParaRPr lang="en-US" altLang="zh-CN" dirty="0" smtClean="0">
              <a:ea typeface="新細明體" pitchFamily="18" charset="-120"/>
            </a:endParaRP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1800" dirty="0" smtClean="0">
                <a:ea typeface="SimSun" pitchFamily="2" charset="-122"/>
              </a:rPr>
              <a:t>當文件讀入完畢，或是記憶體不夠時，必需寫入磁碟（序列化）</a:t>
            </a:r>
            <a:endParaRPr lang="en-US" altLang="zh-TW" sz="1800" dirty="0" smtClean="0">
              <a:ea typeface="SimSun" pitchFamily="2" charset="-122"/>
            </a:endParaRPr>
          </a:p>
        </p:txBody>
      </p:sp>
      <p:graphicFrame>
        <p:nvGraphicFramePr>
          <p:cNvPr id="2050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876800" y="2362200"/>
          <a:ext cx="3800475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Visio" r:id="rId3" imgW="2867278" imgH="688502" progId="Visio.Drawing.11">
                  <p:embed/>
                </p:oleObj>
              </mc:Choice>
              <mc:Fallback>
                <p:oleObj name="Visio" r:id="rId3" imgW="2867278" imgH="688502" progId="Visio.Drawing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362200"/>
                        <a:ext cx="3800475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>
                                <a:alpha val="50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8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685800" y="2514600"/>
          <a:ext cx="3840163" cy="273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Visio" r:id="rId5" imgW="3201162" imgH="2281428" progId="Visio.Drawing.11">
                  <p:embed/>
                </p:oleObj>
              </mc:Choice>
              <mc:Fallback>
                <p:oleObj name="Visio" r:id="rId5" imgW="3201162" imgH="2281428" progId="Visio.Drawing.11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14600"/>
                        <a:ext cx="3840163" cy="273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>
                                <a:alpha val="50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9274" name="Object 10"/>
          <p:cNvGraphicFramePr>
            <a:graphicFrameLocks noChangeAspect="1"/>
          </p:cNvGraphicFramePr>
          <p:nvPr/>
        </p:nvGraphicFramePr>
        <p:xfrm>
          <a:off x="914400" y="5638800"/>
          <a:ext cx="7164388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Visio" r:id="rId7" imgW="5971794" imgH="841629" progId="Visio.Drawing.11">
                  <p:embed/>
                </p:oleObj>
              </mc:Choice>
              <mc:Fallback>
                <p:oleObj name="Visio" r:id="rId7" imgW="5971794" imgH="841629" progId="Visio.Drawing.11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638800"/>
                        <a:ext cx="7164388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>
                                <a:alpha val="50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9275" name="AutoShape 11"/>
          <p:cNvSpPr>
            <a:spLocks noChangeArrowheads="1"/>
          </p:cNvSpPr>
          <p:nvPr/>
        </p:nvSpPr>
        <p:spPr bwMode="auto">
          <a:xfrm>
            <a:off x="4495800" y="4800600"/>
            <a:ext cx="1400175" cy="609600"/>
          </a:xfrm>
          <a:prstGeom prst="downArrow">
            <a:avLst>
              <a:gd name="adj1" fmla="val 47843"/>
              <a:gd name="adj2" fmla="val 36458"/>
            </a:avLst>
          </a:prstGeom>
          <a:solidFill>
            <a:schemeClr val="tx2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1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41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927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Inverted indexing (3) Design issue</a:t>
            </a:r>
            <a:endParaRPr lang="en-US" altLang="zh-CN" dirty="0" smtClean="0">
              <a:ea typeface="新細明體" pitchFamily="18" charset="-120"/>
            </a:endParaRPr>
          </a:p>
        </p:txBody>
      </p:sp>
      <p:sp>
        <p:nvSpPr>
          <p:cNvPr id="142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1800" dirty="0" smtClean="0">
                <a:ea typeface="SimSun" pitchFamily="2" charset="-122"/>
              </a:rPr>
              <a:t>為了很快跳至某個</a:t>
            </a:r>
            <a:r>
              <a:rPr lang="en-US" altLang="zh-TW" sz="1800" dirty="0" smtClean="0">
                <a:ea typeface="SimSun" pitchFamily="2" charset="-122"/>
              </a:rPr>
              <a:t>term list</a:t>
            </a:r>
            <a:r>
              <a:rPr lang="zh-TW" altLang="en-US" sz="1800" dirty="0" smtClean="0">
                <a:ea typeface="SimSun" pitchFamily="2" charset="-122"/>
              </a:rPr>
              <a:t>，於檔案起始處增加</a:t>
            </a:r>
            <a:r>
              <a:rPr lang="en-US" altLang="zh-TW" sz="1800" dirty="0" smtClean="0">
                <a:ea typeface="SimSun" pitchFamily="2" charset="-122"/>
              </a:rPr>
              <a:t>Dictionary index</a:t>
            </a:r>
          </a:p>
          <a:p>
            <a:pPr eaLnBrk="1" hangingPunct="1"/>
            <a:endParaRPr lang="en-US" altLang="zh-TW" sz="1800" dirty="0" smtClean="0">
              <a:ea typeface="SimSun" pitchFamily="2" charset="-122"/>
            </a:endParaRPr>
          </a:p>
          <a:p>
            <a:pPr eaLnBrk="1" hangingPunct="1"/>
            <a:endParaRPr lang="en-US" altLang="zh-TW" sz="1800" dirty="0" smtClean="0">
              <a:ea typeface="SimSun" pitchFamily="2" charset="-122"/>
            </a:endParaRPr>
          </a:p>
          <a:p>
            <a:pPr eaLnBrk="1" hangingPunct="1"/>
            <a:endParaRPr lang="en-US" altLang="zh-TW" sz="1800" dirty="0" smtClean="0">
              <a:ea typeface="SimSun" pitchFamily="2" charset="-122"/>
            </a:endParaRPr>
          </a:p>
          <a:p>
            <a:pPr eaLnBrk="1" hangingPunct="1"/>
            <a:endParaRPr lang="en-US" altLang="zh-TW" sz="1800" dirty="0" smtClean="0">
              <a:ea typeface="SimSun" pitchFamily="2" charset="-122"/>
            </a:endParaRPr>
          </a:p>
          <a:p>
            <a:pPr eaLnBrk="1" hangingPunct="1"/>
            <a:endParaRPr lang="en-US" altLang="zh-TW" sz="1800" dirty="0" smtClean="0">
              <a:ea typeface="SimSun" pitchFamily="2" charset="-122"/>
            </a:endParaRPr>
          </a:p>
          <a:p>
            <a:pPr eaLnBrk="1" hangingPunct="1"/>
            <a:endParaRPr lang="en-US" altLang="zh-TW" sz="1800" dirty="0" smtClean="0">
              <a:ea typeface="SimSun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zh-TW" altLang="en-US" sz="2100" dirty="0" smtClean="0">
                <a:ea typeface="SimSun" pitchFamily="2" charset="-122"/>
              </a:rPr>
              <a:t>實作設計</a:t>
            </a:r>
            <a:endParaRPr lang="en-US" altLang="zh-TW" sz="2100" dirty="0" smtClean="0">
              <a:ea typeface="SimSun" pitchFamily="2" charset="-122"/>
            </a:endParaRPr>
          </a:p>
          <a:p>
            <a:pPr lvl="1" eaLnBrk="1" hangingPunct="1">
              <a:lnSpc>
                <a:spcPct val="120000"/>
              </a:lnSpc>
            </a:pPr>
            <a:r>
              <a:rPr lang="zh-TW" altLang="en-US" sz="1700" dirty="0" smtClean="0">
                <a:ea typeface="SimSun" pitchFamily="2" charset="-122"/>
              </a:rPr>
              <a:t>自行寫入</a:t>
            </a:r>
            <a:r>
              <a:rPr lang="en-US" altLang="zh-TW" sz="1700" dirty="0" smtClean="0">
                <a:ea typeface="SimSun" pitchFamily="2" charset="-122"/>
              </a:rPr>
              <a:t>Dictionary</a:t>
            </a:r>
            <a:r>
              <a:rPr lang="zh-TW" altLang="en-US" sz="1700" dirty="0" smtClean="0">
                <a:ea typeface="SimSun" pitchFamily="2" charset="-122"/>
              </a:rPr>
              <a:t>與</a:t>
            </a:r>
            <a:r>
              <a:rPr lang="en-US" altLang="zh-TW" sz="1700" dirty="0" smtClean="0">
                <a:ea typeface="SimSun" pitchFamily="2" charset="-122"/>
              </a:rPr>
              <a:t>term list</a:t>
            </a:r>
            <a:r>
              <a:rPr lang="zh-TW" altLang="en-US" sz="1700" dirty="0" smtClean="0">
                <a:ea typeface="SimSun" pitchFamily="2" charset="-122"/>
              </a:rPr>
              <a:t>，並於新增修改時做維護</a:t>
            </a:r>
            <a:r>
              <a:rPr lang="en-US" altLang="zh-TW" sz="1700" dirty="0" smtClean="0">
                <a:ea typeface="SimSun" pitchFamily="2" charset="-122"/>
              </a:rPr>
              <a:t> (</a:t>
            </a:r>
            <a:r>
              <a:rPr lang="zh-TW" altLang="en-US" sz="1700" dirty="0" smtClean="0">
                <a:ea typeface="SimSun" pitchFamily="2" charset="-122"/>
              </a:rPr>
              <a:t>需做</a:t>
            </a:r>
            <a:r>
              <a:rPr lang="en-US" altLang="zh-TW" sz="1700" dirty="0" smtClean="0">
                <a:ea typeface="SimSun" pitchFamily="2" charset="-122"/>
              </a:rPr>
              <a:t>defragment)</a:t>
            </a:r>
          </a:p>
          <a:p>
            <a:pPr lvl="1" eaLnBrk="1" hangingPunct="1">
              <a:lnSpc>
                <a:spcPct val="120000"/>
              </a:lnSpc>
            </a:pPr>
            <a:r>
              <a:rPr lang="zh-TW" altLang="en-US" sz="1700" dirty="0" smtClean="0">
                <a:ea typeface="SimSun" pitchFamily="2" charset="-122"/>
              </a:rPr>
              <a:t>採用</a:t>
            </a:r>
            <a:r>
              <a:rPr lang="en-US" altLang="zh-TW" sz="1700" dirty="0" smtClean="0">
                <a:ea typeface="SimSun" pitchFamily="2" charset="-122"/>
              </a:rPr>
              <a:t>Persistent Dictionary</a:t>
            </a:r>
            <a:r>
              <a:rPr lang="zh-TW" altLang="en-US" sz="1700" dirty="0" smtClean="0">
                <a:ea typeface="SimSun" pitchFamily="2" charset="-122"/>
              </a:rPr>
              <a:t>套件</a:t>
            </a:r>
            <a:endParaRPr lang="en-US" altLang="zh-TW" sz="1700" dirty="0" smtClean="0">
              <a:ea typeface="SimSun" pitchFamily="2" charset="-122"/>
            </a:endParaRP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1143000" y="2819400"/>
          <a:ext cx="7164388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Visio" r:id="rId3" imgW="5971794" imgH="841629" progId="Visio.Drawing.11">
                  <p:embed/>
                </p:oleObj>
              </mc:Choice>
              <mc:Fallback>
                <p:oleObj name="Visio" r:id="rId3" imgW="5971794" imgH="841629" progId="Visio.Drawing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819400"/>
                        <a:ext cx="7164388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>
                                <a:alpha val="50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143000" y="2362200"/>
          <a:ext cx="32766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Visio" r:id="rId5" imgW="2731770" imgH="319659" progId="Visio.Drawing.11">
                  <p:embed/>
                </p:oleObj>
              </mc:Choice>
              <mc:Fallback>
                <p:oleObj name="Visio" r:id="rId5" imgW="2731770" imgH="319659" progId="Visio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362200"/>
                        <a:ext cx="327660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>
                                <a:alpha val="50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6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Inverted Indexing (4) Compression</a:t>
            </a:r>
            <a:endParaRPr lang="zh-TW" altLang="en-US" dirty="0" smtClean="0">
              <a:ea typeface="新細明體" pitchFamily="18" charset="-12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z="2200" dirty="0" smtClean="0">
                <a:ea typeface="新細明體" pitchFamily="18" charset="-120"/>
              </a:rPr>
              <a:t>能否節省索引空間？</a:t>
            </a:r>
          </a:p>
          <a:p>
            <a:pPr lvl="1" eaLnBrk="1" hangingPunct="1"/>
            <a:r>
              <a:rPr lang="zh-TW" altLang="en-US" sz="2000" dirty="0" smtClean="0">
                <a:ea typeface="新細明體" pitchFamily="18" charset="-120"/>
              </a:rPr>
              <a:t>略去不重要的 </a:t>
            </a:r>
            <a:r>
              <a:rPr lang="en-US" altLang="zh-TW" sz="2000" dirty="0" smtClean="0">
                <a:ea typeface="新細明體" pitchFamily="18" charset="-120"/>
              </a:rPr>
              <a:t>term</a:t>
            </a:r>
            <a:r>
              <a:rPr lang="zh-TW" altLang="en-US" sz="2000" dirty="0" smtClean="0">
                <a:ea typeface="新細明體" pitchFamily="18" charset="-120"/>
              </a:rPr>
              <a:t> </a:t>
            </a:r>
            <a:r>
              <a:rPr lang="en-US" altLang="zh-TW" sz="2000" dirty="0" smtClean="0">
                <a:ea typeface="新細明體" pitchFamily="18" charset="-120"/>
              </a:rPr>
              <a:t>(ex. stop words)</a:t>
            </a:r>
          </a:p>
          <a:p>
            <a:pPr lvl="1" eaLnBrk="1" hangingPunct="1"/>
            <a:r>
              <a:rPr lang="en-US" altLang="zh-TW" sz="2000" dirty="0" smtClean="0">
                <a:ea typeface="新細明體" pitchFamily="18" charset="-120"/>
              </a:rPr>
              <a:t>Compression</a:t>
            </a:r>
          </a:p>
          <a:p>
            <a:pPr lvl="2" eaLnBrk="1" hangingPunct="1"/>
            <a:r>
              <a:rPr lang="zh-TW" altLang="en-US" sz="1800" dirty="0" smtClean="0">
                <a:ea typeface="新細明體" pitchFamily="18" charset="-120"/>
              </a:rPr>
              <a:t>用時間換取空間，若</a:t>
            </a:r>
            <a:r>
              <a:rPr lang="en-US" altLang="zh-TW" sz="1800" dirty="0" smtClean="0">
                <a:ea typeface="新細明體" pitchFamily="18" charset="-120"/>
              </a:rPr>
              <a:t>CPU</a:t>
            </a:r>
            <a:r>
              <a:rPr lang="zh-TW" altLang="en-US" sz="1800" dirty="0" smtClean="0">
                <a:ea typeface="新細明體" pitchFamily="18" charset="-120"/>
              </a:rPr>
              <a:t>資源過多，且較磁碟存取快，</a:t>
            </a:r>
            <a:endParaRPr lang="en-US" altLang="zh-TW" sz="1800" dirty="0" smtClean="0">
              <a:ea typeface="新細明體" pitchFamily="18" charset="-120"/>
            </a:endParaRPr>
          </a:p>
          <a:p>
            <a:pPr lvl="2" eaLnBrk="1" hangingPunct="1">
              <a:buNone/>
            </a:pPr>
            <a:r>
              <a:rPr lang="en-US" altLang="zh-TW" sz="1800" dirty="0" smtClean="0">
                <a:ea typeface="新細明體" pitchFamily="18" charset="-120"/>
              </a:rPr>
              <a:t>	</a:t>
            </a:r>
            <a:r>
              <a:rPr lang="zh-TW" altLang="en-US" sz="1800" dirty="0" smtClean="0">
                <a:ea typeface="新細明體" pitchFamily="18" charset="-120"/>
              </a:rPr>
              <a:t>則壓縮有利提升整體系統速度</a:t>
            </a:r>
            <a:endParaRPr lang="en-US" altLang="zh-TW" sz="1800" dirty="0" smtClean="0">
              <a:ea typeface="新細明體" pitchFamily="18" charset="-120"/>
            </a:endParaRPr>
          </a:p>
          <a:p>
            <a:pPr lvl="2" eaLnBrk="1" hangingPunct="1"/>
            <a:r>
              <a:rPr lang="zh-TW" altLang="en-US" sz="1800" dirty="0" smtClean="0">
                <a:ea typeface="新細明體" pitchFamily="18" charset="-120"/>
              </a:rPr>
              <a:t>目前磁碟傳輸都是透過</a:t>
            </a:r>
            <a:r>
              <a:rPr lang="en-US" altLang="zh-TW" sz="1800" dirty="0" smtClean="0">
                <a:ea typeface="新細明體" pitchFamily="18" charset="-120"/>
              </a:rPr>
              <a:t>system bus</a:t>
            </a:r>
            <a:r>
              <a:rPr lang="zh-TW" altLang="en-US" sz="1800" dirty="0" smtClean="0">
                <a:ea typeface="新細明體" pitchFamily="18" charset="-120"/>
              </a:rPr>
              <a:t>完成，</a:t>
            </a:r>
            <a:endParaRPr lang="en-US" altLang="zh-TW" sz="1800" dirty="0" smtClean="0">
              <a:ea typeface="新細明體" pitchFamily="18" charset="-120"/>
            </a:endParaRPr>
          </a:p>
          <a:p>
            <a:pPr lvl="2" eaLnBrk="1" hangingPunct="1">
              <a:buNone/>
            </a:pPr>
            <a:r>
              <a:rPr lang="en-US" altLang="zh-TW" sz="1800" dirty="0" smtClean="0">
                <a:ea typeface="新細明體" pitchFamily="18" charset="-120"/>
              </a:rPr>
              <a:t>	</a:t>
            </a:r>
            <a:r>
              <a:rPr lang="zh-TW" altLang="en-US" sz="1800" dirty="0" smtClean="0">
                <a:ea typeface="新細明體" pitchFamily="18" charset="-120"/>
              </a:rPr>
              <a:t>因此</a:t>
            </a:r>
            <a:r>
              <a:rPr lang="en-US" altLang="zh-TW" sz="1800" dirty="0" smtClean="0">
                <a:ea typeface="新細明體" pitchFamily="18" charset="-120"/>
              </a:rPr>
              <a:t>CPU</a:t>
            </a:r>
            <a:r>
              <a:rPr lang="zh-TW" altLang="en-US" sz="1800" dirty="0" smtClean="0">
                <a:ea typeface="新細明體" pitchFamily="18" charset="-120"/>
              </a:rPr>
              <a:t>是可以在磁碟傳輸時另外做些事的</a:t>
            </a:r>
          </a:p>
          <a:p>
            <a:pPr lvl="1" eaLnBrk="1" hangingPunct="1"/>
            <a:r>
              <a:rPr lang="en-US" altLang="zh-TW" sz="2000" dirty="0" smtClean="0">
                <a:ea typeface="新細明體" pitchFamily="18" charset="-120"/>
              </a:rPr>
              <a:t>Compression 1: dictionary</a:t>
            </a:r>
            <a:r>
              <a:rPr lang="zh-TW" altLang="en-US" sz="2000" dirty="0" smtClean="0">
                <a:ea typeface="新細明體" pitchFamily="18" charset="-120"/>
              </a:rPr>
              <a:t>中較常用的 </a:t>
            </a:r>
            <a:r>
              <a:rPr lang="en-US" altLang="zh-TW" sz="2000" dirty="0" smtClean="0">
                <a:ea typeface="新細明體" pitchFamily="18" charset="-120"/>
              </a:rPr>
              <a:t>term </a:t>
            </a:r>
            <a:r>
              <a:rPr lang="zh-TW" altLang="en-US" sz="2000" dirty="0" smtClean="0">
                <a:ea typeface="新細明體" pitchFamily="18" charset="-120"/>
              </a:rPr>
              <a:t>用較少的 </a:t>
            </a:r>
            <a:r>
              <a:rPr lang="en-US" altLang="zh-TW" sz="2000" dirty="0" smtClean="0">
                <a:ea typeface="新細明體" pitchFamily="18" charset="-120"/>
              </a:rPr>
              <a:t>bit </a:t>
            </a:r>
            <a:r>
              <a:rPr lang="zh-TW" altLang="en-US" sz="2000" dirty="0" smtClean="0">
                <a:ea typeface="新細明體" pitchFamily="18" charset="-120"/>
              </a:rPr>
              <a:t>來表示</a:t>
            </a:r>
          </a:p>
          <a:p>
            <a:pPr lvl="2" eaLnBrk="1" hangingPunct="1"/>
            <a:r>
              <a:rPr lang="en-US" altLang="zh-TW" sz="1800" dirty="0" smtClean="0">
                <a:ea typeface="新細明體" pitchFamily="18" charset="-120"/>
              </a:rPr>
              <a:t>main idea: frequency </a:t>
            </a:r>
            <a:r>
              <a:rPr lang="en-US" altLang="zh-TW" sz="1800" dirty="0" err="1" smtClean="0">
                <a:ea typeface="新細明體" pitchFamily="18" charset="-120"/>
              </a:rPr>
              <a:t>v.s</a:t>
            </a:r>
            <a:r>
              <a:rPr lang="en-US" altLang="zh-TW" sz="1800" dirty="0" smtClean="0">
                <a:ea typeface="新細明體" pitchFamily="18" charset="-120"/>
              </a:rPr>
              <a:t>. variable-length</a:t>
            </a:r>
          </a:p>
          <a:p>
            <a:pPr lvl="1" eaLnBrk="1" hangingPunct="1"/>
            <a:r>
              <a:rPr lang="en-US" altLang="zh-TW" sz="2000" dirty="0" smtClean="0">
                <a:ea typeface="新細明體" pitchFamily="18" charset="-120"/>
              </a:rPr>
              <a:t>Compression 2: term list</a:t>
            </a:r>
            <a:r>
              <a:rPr lang="zh-TW" altLang="en-US" sz="2000" dirty="0" smtClean="0">
                <a:ea typeface="新細明體" pitchFamily="18" charset="-120"/>
              </a:rPr>
              <a:t>內的位置改存</a:t>
            </a:r>
            <a:r>
              <a:rPr lang="en-US" altLang="zh-TW" sz="2000" dirty="0" smtClean="0">
                <a:ea typeface="新細明體" pitchFamily="18" charset="-120"/>
              </a:rPr>
              <a:t>offset</a:t>
            </a:r>
            <a:endParaRPr lang="en-US" altLang="zh-TW" sz="2200" dirty="0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Why is Search engine much faster than Relational database ?</a:t>
            </a:r>
          </a:p>
          <a:p>
            <a:pPr lvl="1"/>
            <a:r>
              <a:rPr lang="en-US" altLang="zh-TW" dirty="0" smtClean="0"/>
              <a:t>Relational database : row-oriented and B-tree index</a:t>
            </a:r>
          </a:p>
          <a:p>
            <a:pPr lvl="1"/>
            <a:r>
              <a:rPr lang="en-US" altLang="zh-TW" dirty="0" smtClean="0"/>
              <a:t>Search engine : column-oriented (i.e. term) and Inverted index</a:t>
            </a:r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Inverted index is much faster than B-tree index</a:t>
            </a:r>
          </a:p>
          <a:p>
            <a:pPr lvl="1"/>
            <a:r>
              <a:rPr lang="en-US" altLang="zh-TW" dirty="0" smtClean="0"/>
              <a:t>any limitation ?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smtClean="0"/>
              <a:t>Inverted Index</a:t>
            </a:r>
            <a:endParaRPr lang="zh-TW" alt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 dirty="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Unstructured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data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in 1650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928802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Which plays of Shakespeare contain the words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B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RUTUS AND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de-DE" sz="2200" dirty="0" smtClean="0">
                <a:solidFill>
                  <a:srgbClr val="FF0000"/>
                </a:solidFill>
                <a:latin typeface="+mj-lt"/>
              </a:rPr>
              <a:t>C</a:t>
            </a:r>
            <a:r>
              <a:rPr lang="de-DE" sz="2000" dirty="0" smtClean="0">
                <a:solidFill>
                  <a:srgbClr val="FF0000"/>
                </a:solidFill>
                <a:latin typeface="+mj-lt"/>
              </a:rPr>
              <a:t>AESAR</a:t>
            </a:r>
            <a:r>
              <a:rPr lang="de-DE" dirty="0" smtClean="0">
                <a:solidFill>
                  <a:srgbClr val="FF0000"/>
                </a:solidFill>
                <a:latin typeface="+mj-lt"/>
              </a:rPr>
              <a:t>, but not </a:t>
            </a:r>
            <a:r>
              <a:rPr lang="de-DE" sz="2200" dirty="0" smtClean="0">
                <a:solidFill>
                  <a:srgbClr val="FF0000"/>
                </a:solidFill>
                <a:latin typeface="+mj-lt"/>
              </a:rPr>
              <a:t>C</a:t>
            </a:r>
            <a:r>
              <a:rPr lang="de-DE" sz="2000" dirty="0" smtClean="0">
                <a:solidFill>
                  <a:srgbClr val="FF0000"/>
                </a:solidFill>
                <a:latin typeface="+mj-lt"/>
              </a:rPr>
              <a:t>ALPURNIA </a:t>
            </a:r>
            <a:r>
              <a:rPr lang="de-DE" dirty="0" smtClean="0">
                <a:solidFill>
                  <a:srgbClr val="FF0000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One could 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grep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all of Shakespeare’s plays for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RUTUS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AESAR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then strip out lines containing 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CALPURNIA 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Why is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grep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 not the solution?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Slow 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large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collections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grep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line-oriented, IR is document-oriented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“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NOT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C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ALPURNIA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” is non-trivial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Other operations (e.g., find the word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R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OMANS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near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COUNTRYMAN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 not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feasible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Term-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incidence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matrix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00034" y="5143536"/>
            <a:ext cx="8286808" cy="171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Entry is 1 if term occurs. Example: CALPURNIA occurs in </a:t>
            </a:r>
            <a:r>
              <a:rPr lang="en-US" sz="2200" i="1" dirty="0" smtClean="0">
                <a:solidFill>
                  <a:srgbClr val="FF0000"/>
                </a:solidFill>
                <a:latin typeface="+mj-lt"/>
              </a:rPr>
              <a:t>Julius</a:t>
            </a:r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200" i="1" dirty="0" smtClean="0">
                <a:solidFill>
                  <a:srgbClr val="FF0000"/>
                </a:solidFill>
                <a:latin typeface="+mj-lt"/>
              </a:rPr>
              <a:t>Caesar</a:t>
            </a:r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. Entry is 0 if term does</a:t>
            </a:r>
            <a:r>
              <a:rPr lang="de-DE" sz="2200" dirty="0" err="1" smtClean="0">
                <a:solidFill>
                  <a:srgbClr val="FF0000"/>
                </a:solidFill>
                <a:latin typeface="+mj-lt"/>
              </a:rPr>
              <a:t>n’t</a:t>
            </a:r>
            <a:r>
              <a:rPr lang="de-DE" sz="2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rgbClr val="FF0000"/>
                </a:solidFill>
                <a:latin typeface="+mj-lt"/>
              </a:rPr>
              <a:t>occur</a:t>
            </a:r>
            <a:r>
              <a:rPr lang="de-DE" sz="2200" dirty="0" smtClean="0">
                <a:solidFill>
                  <a:srgbClr val="FF0000"/>
                </a:solidFill>
                <a:latin typeface="+mj-lt"/>
              </a:rPr>
              <a:t>. </a:t>
            </a:r>
            <a:r>
              <a:rPr lang="de-DE" sz="2200" dirty="0" err="1" smtClean="0">
                <a:solidFill>
                  <a:srgbClr val="FF0000"/>
                </a:solidFill>
                <a:latin typeface="+mj-lt"/>
              </a:rPr>
              <a:t>Example</a:t>
            </a:r>
            <a:r>
              <a:rPr lang="de-DE" sz="2200" dirty="0" smtClean="0">
                <a:solidFill>
                  <a:srgbClr val="FF0000"/>
                </a:solidFill>
                <a:latin typeface="+mj-lt"/>
              </a:rPr>
              <a:t>: CALPURNIA</a:t>
            </a:r>
          </a:p>
          <a:p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doesn’t occur in </a:t>
            </a:r>
            <a:r>
              <a:rPr lang="en-US" sz="2200" i="1" dirty="0" smtClean="0">
                <a:solidFill>
                  <a:srgbClr val="FF0000"/>
                </a:solidFill>
                <a:latin typeface="+mj-lt"/>
              </a:rPr>
              <a:t>The tempest</a:t>
            </a:r>
            <a:r>
              <a:rPr lang="en-US" sz="2200" dirty="0" smtClean="0">
                <a:solidFill>
                  <a:srgbClr val="FF0000"/>
                </a:solidFill>
              </a:rPr>
              <a:t>.</a:t>
            </a:r>
            <a:endParaRPr lang="en-US" sz="2200" baseline="300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14282" y="1617356"/>
          <a:ext cx="8524894" cy="3383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85884"/>
                <a:gridCol w="1285884"/>
                <a:gridCol w="1081758"/>
                <a:gridCol w="1217842"/>
                <a:gridCol w="1217842"/>
                <a:gridCol w="1217842"/>
                <a:gridCol w="1217842"/>
              </a:tblGrid>
              <a:tr h="370840">
                <a:tc>
                  <a:txBody>
                    <a:bodyPr/>
                    <a:lstStyle/>
                    <a:p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Anthony </a:t>
                      </a:r>
                      <a:r>
                        <a:rPr lang="de-DE" sz="2200" b="0" kern="1200" baseline="0" dirty="0" err="1" smtClean="0"/>
                        <a:t>and</a:t>
                      </a:r>
                      <a:r>
                        <a:rPr lang="de-DE" sz="2200" b="0" kern="1200" baseline="0" dirty="0" smtClean="0"/>
                        <a:t>  Cleopatra</a:t>
                      </a:r>
                      <a:endParaRPr lang="de-DE" sz="2200" b="0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Julius </a:t>
                      </a:r>
                      <a:r>
                        <a:rPr lang="de-DE" sz="2200" b="0" kern="1200" baseline="0" dirty="0" smtClean="0"/>
                        <a:t>Caesar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The  </a:t>
                      </a:r>
                      <a:r>
                        <a:rPr lang="de-DE" sz="2200" b="0" kern="1200" baseline="0" dirty="0" smtClean="0"/>
                        <a:t>Tempest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Hamlet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Othello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Macbeth . . .</a:t>
                      </a:r>
                    </a:p>
                    <a:p>
                      <a:endParaRPr lang="de-DE" sz="2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ANTHONY</a:t>
                      </a:r>
                    </a:p>
                    <a:p>
                      <a:r>
                        <a:rPr lang="de-DE" dirty="0" smtClean="0"/>
                        <a:t>BRUTUS</a:t>
                      </a:r>
                      <a:r>
                        <a:rPr lang="de-DE" baseline="0" dirty="0" smtClean="0"/>
                        <a:t> </a:t>
                      </a:r>
                    </a:p>
                    <a:p>
                      <a:r>
                        <a:rPr lang="de-DE" baseline="0" dirty="0" smtClean="0"/>
                        <a:t>CAESAR</a:t>
                      </a:r>
                    </a:p>
                    <a:p>
                      <a:r>
                        <a:rPr lang="de-DE" baseline="0" dirty="0" smtClean="0"/>
                        <a:t>CALPURNIA</a:t>
                      </a:r>
                    </a:p>
                    <a:p>
                      <a:r>
                        <a:rPr lang="de-DE" baseline="0" dirty="0" smtClean="0"/>
                        <a:t>CLEOPATRA</a:t>
                      </a:r>
                    </a:p>
                    <a:p>
                      <a:r>
                        <a:rPr lang="de-DE" baseline="0" dirty="0" smtClean="0"/>
                        <a:t>MERCY</a:t>
                      </a:r>
                    </a:p>
                    <a:p>
                      <a:r>
                        <a:rPr lang="de-DE" baseline="0" dirty="0" smtClean="0"/>
                        <a:t>WORSER</a:t>
                      </a:r>
                    </a:p>
                    <a:p>
                      <a:r>
                        <a:rPr lang="de-DE" baseline="0" dirty="0" smtClean="0"/>
                        <a:t>. . 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Incidence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vectors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2214578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So we have a 0/1 vector for each term.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To answer the query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RUTUS AND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AESAR AND NOT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ALPURNIA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Take the vectors for B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RUTUS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AESAR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AND NOT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ALPURNIA 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Complement the vector of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ALPURNIA 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Do a </a:t>
            </a:r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(bitwise) and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on the three vectors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110100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110111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101111 = 100100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0/1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vector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200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RUTUS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00034" y="5143536"/>
            <a:ext cx="8286808" cy="171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200" baseline="300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14282" y="1617356"/>
          <a:ext cx="8524894" cy="37541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85884"/>
                <a:gridCol w="1285884"/>
                <a:gridCol w="1081758"/>
                <a:gridCol w="1217842"/>
                <a:gridCol w="1217842"/>
                <a:gridCol w="1217842"/>
                <a:gridCol w="1217842"/>
              </a:tblGrid>
              <a:tr h="370840">
                <a:tc>
                  <a:txBody>
                    <a:bodyPr/>
                    <a:lstStyle/>
                    <a:p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Anthony </a:t>
                      </a:r>
                      <a:r>
                        <a:rPr lang="de-DE" sz="2200" b="0" kern="1200" baseline="0" dirty="0" err="1" smtClean="0"/>
                        <a:t>and</a:t>
                      </a:r>
                      <a:r>
                        <a:rPr lang="de-DE" sz="2200" b="0" kern="1200" baseline="0" dirty="0" smtClean="0"/>
                        <a:t>  Cleopatra</a:t>
                      </a:r>
                      <a:endParaRPr lang="de-DE" sz="2200" b="0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Julius </a:t>
                      </a:r>
                      <a:r>
                        <a:rPr lang="de-DE" sz="2200" b="0" kern="1200" baseline="0" dirty="0" smtClean="0"/>
                        <a:t>Caesar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The  </a:t>
                      </a:r>
                      <a:r>
                        <a:rPr lang="de-DE" sz="2200" b="0" kern="1200" baseline="0" dirty="0" smtClean="0"/>
                        <a:t>Tempest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Hamlet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Othello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Macbeth . . .</a:t>
                      </a:r>
                    </a:p>
                    <a:p>
                      <a:endParaRPr lang="de-DE" sz="2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ANTHONY</a:t>
                      </a:r>
                    </a:p>
                    <a:p>
                      <a:r>
                        <a:rPr lang="de-DE" dirty="0" smtClean="0"/>
                        <a:t>BRUTUS</a:t>
                      </a:r>
                      <a:r>
                        <a:rPr lang="de-DE" baseline="0" dirty="0" smtClean="0"/>
                        <a:t> </a:t>
                      </a:r>
                    </a:p>
                    <a:p>
                      <a:r>
                        <a:rPr lang="de-DE" baseline="0" dirty="0" smtClean="0"/>
                        <a:t>CAESAR</a:t>
                      </a:r>
                    </a:p>
                    <a:p>
                      <a:r>
                        <a:rPr lang="de-DE" baseline="0" dirty="0" smtClean="0"/>
                        <a:t>CALPURNIA</a:t>
                      </a:r>
                    </a:p>
                    <a:p>
                      <a:r>
                        <a:rPr lang="de-DE" baseline="0" dirty="0" smtClean="0"/>
                        <a:t>CLEOPATRA</a:t>
                      </a:r>
                    </a:p>
                    <a:p>
                      <a:r>
                        <a:rPr lang="de-DE" baseline="0" dirty="0" smtClean="0"/>
                        <a:t>MERCY</a:t>
                      </a:r>
                    </a:p>
                    <a:p>
                      <a:r>
                        <a:rPr lang="de-DE" baseline="0" dirty="0" smtClean="0"/>
                        <a:t>WORSER</a:t>
                      </a:r>
                    </a:p>
                    <a:p>
                      <a:r>
                        <a:rPr lang="de-DE" baseline="0" dirty="0" smtClean="0"/>
                        <a:t>. . .</a:t>
                      </a:r>
                      <a:endParaRPr lang="de-D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endParaRPr lang="de-D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endParaRPr lang="de-D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result</a:t>
                      </a:r>
                      <a:r>
                        <a:rPr lang="de-DE" dirty="0" smtClean="0"/>
                        <a:t>:</a:t>
                      </a:r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2051720" y="5589240"/>
            <a:ext cx="5400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答案是</a:t>
            </a:r>
            <a:r>
              <a:rPr lang="en-US" altLang="zh-TW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Antony and Cleopatra</a:t>
            </a:r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與</a:t>
            </a:r>
            <a:r>
              <a:rPr lang="en-US" altLang="zh-TW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Hamlet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Bigger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collections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928802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Consider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10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</a:rPr>
              <a:t>6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documents, each with about 1000 tokens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	⇒ total of 10</a:t>
            </a:r>
            <a:r>
              <a:rPr lang="de-DE" baseline="30000" dirty="0" smtClean="0">
                <a:solidFill>
                  <a:schemeClr val="tx1"/>
                </a:solidFill>
                <a:latin typeface="+mj-lt"/>
              </a:rPr>
              <a:t>9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tokens (10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億</a:t>
            </a:r>
            <a:r>
              <a:rPr lang="en-US" altLang="zh-TW" dirty="0" smtClean="0">
                <a:solidFill>
                  <a:schemeClr val="tx1"/>
                </a:solidFill>
                <a:latin typeface="+mj-lt"/>
              </a:rPr>
              <a:t>)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average 6 bytes per token, including spaces /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punctuation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	⇒ size of document collection is about 6 ・ 10</a:t>
            </a:r>
            <a:r>
              <a:rPr lang="de-DE" baseline="30000" dirty="0" smtClean="0">
                <a:solidFill>
                  <a:schemeClr val="tx1"/>
                </a:solidFill>
                <a:latin typeface="+mj-lt"/>
              </a:rPr>
              <a:t>9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= 6 GB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Assume there are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500,000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distinct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terms in the collection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1264</Words>
  <Application>Microsoft Office PowerPoint</Application>
  <PresentationFormat>如螢幕大小 (4:3)</PresentationFormat>
  <Paragraphs>416</Paragraphs>
  <Slides>39</Slides>
  <Notes>26</Notes>
  <HiddenSlides>0</HiddenSlides>
  <MMClips>0</MMClips>
  <ScaleCrop>false</ScaleCrop>
  <HeadingPairs>
    <vt:vector size="8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39</vt:i4>
      </vt:variant>
    </vt:vector>
  </HeadingPairs>
  <TitlesOfParts>
    <vt:vector size="52" baseType="lpstr">
      <vt:lpstr>Arial Unicode MS</vt:lpstr>
      <vt:lpstr>Lucida Sans</vt:lpstr>
      <vt:lpstr>ＭＳ Ｐゴシック</vt:lpstr>
      <vt:lpstr>SimSun</vt:lpstr>
      <vt:lpstr>微軟正黑體</vt:lpstr>
      <vt:lpstr>新細明體</vt:lpstr>
      <vt:lpstr>Arial</vt:lpstr>
      <vt:lpstr>Calibri</vt:lpstr>
      <vt:lpstr>Times New Roman</vt:lpstr>
      <vt:lpstr>Wingdings</vt:lpstr>
      <vt:lpstr>2_Office Theme</vt:lpstr>
      <vt:lpstr>Worksheet</vt:lpstr>
      <vt:lpstr>Visio</vt:lpstr>
      <vt:lpstr>Lecture 1 : Full-text Indexing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Problem</vt:lpstr>
      <vt:lpstr>PowerPoint 簡報</vt:lpstr>
      <vt:lpstr>PowerPoint 簡報</vt:lpstr>
      <vt:lpstr>PowerPoint 簡報</vt:lpstr>
      <vt:lpstr>PowerPoint 簡報</vt:lpstr>
      <vt:lpstr>Exercise</vt:lpstr>
      <vt:lpstr>PowerPoint 簡報</vt:lpstr>
      <vt:lpstr>Inverted indexing (1)</vt:lpstr>
      <vt:lpstr>Inverted indexing (2)</vt:lpstr>
      <vt:lpstr>Inverted indexing (3) Design issue</vt:lpstr>
      <vt:lpstr>Inverted Indexing (4) Compression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Engineering</dc:title>
  <dc:creator>楊立偉 Willie Yang, Christopher Manning</dc:creator>
  <cp:lastModifiedBy>Willie Yang (楊立偉)</cp:lastModifiedBy>
  <cp:revision>1281</cp:revision>
  <cp:lastPrinted>2009-09-22T15:48:09Z</cp:lastPrinted>
  <dcterms:created xsi:type="dcterms:W3CDTF">2009-09-21T23:46:17Z</dcterms:created>
  <dcterms:modified xsi:type="dcterms:W3CDTF">2014-02-20T09:41:55Z</dcterms:modified>
</cp:coreProperties>
</file>