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75" r:id="rId2"/>
  </p:sldMasterIdLst>
  <p:notesMasterIdLst>
    <p:notesMasterId r:id="rId61"/>
  </p:notesMasterIdLst>
  <p:handoutMasterIdLst>
    <p:handoutMasterId r:id="rId62"/>
  </p:handoutMasterIdLst>
  <p:sldIdLst>
    <p:sldId id="1135" r:id="rId3"/>
    <p:sldId id="1507" r:id="rId4"/>
    <p:sldId id="1504" r:id="rId5"/>
    <p:sldId id="1505" r:id="rId6"/>
    <p:sldId id="1506" r:id="rId7"/>
    <p:sldId id="1455" r:id="rId8"/>
    <p:sldId id="1456" r:id="rId9"/>
    <p:sldId id="1457" r:id="rId10"/>
    <p:sldId id="1458" r:id="rId11"/>
    <p:sldId id="1459" r:id="rId12"/>
    <p:sldId id="1460" r:id="rId13"/>
    <p:sldId id="1513" r:id="rId14"/>
    <p:sldId id="1462" r:id="rId15"/>
    <p:sldId id="1463" r:id="rId16"/>
    <p:sldId id="1510" r:id="rId17"/>
    <p:sldId id="1512" r:id="rId18"/>
    <p:sldId id="1514" r:id="rId19"/>
    <p:sldId id="1464" r:id="rId20"/>
    <p:sldId id="1465" r:id="rId21"/>
    <p:sldId id="1515" r:id="rId22"/>
    <p:sldId id="1466" r:id="rId23"/>
    <p:sldId id="1467" r:id="rId24"/>
    <p:sldId id="1468" r:id="rId25"/>
    <p:sldId id="1469" r:id="rId26"/>
    <p:sldId id="1470" r:id="rId27"/>
    <p:sldId id="1471" r:id="rId28"/>
    <p:sldId id="1472" r:id="rId29"/>
    <p:sldId id="1473" r:id="rId30"/>
    <p:sldId id="1474" r:id="rId31"/>
    <p:sldId id="1526" r:id="rId32"/>
    <p:sldId id="1527" r:id="rId33"/>
    <p:sldId id="1528" r:id="rId34"/>
    <p:sldId id="1519" r:id="rId35"/>
    <p:sldId id="1520" r:id="rId36"/>
    <p:sldId id="1531" r:id="rId37"/>
    <p:sldId id="1532" r:id="rId38"/>
    <p:sldId id="1533" r:id="rId39"/>
    <p:sldId id="1476" r:id="rId40"/>
    <p:sldId id="1477" r:id="rId41"/>
    <p:sldId id="1478" r:id="rId42"/>
    <p:sldId id="1479" r:id="rId43"/>
    <p:sldId id="1480" r:id="rId44"/>
    <p:sldId id="1481" r:id="rId45"/>
    <p:sldId id="1482" r:id="rId46"/>
    <p:sldId id="1483" r:id="rId47"/>
    <p:sldId id="1484" r:id="rId48"/>
    <p:sldId id="1485" r:id="rId49"/>
    <p:sldId id="1486" r:id="rId50"/>
    <p:sldId id="1487" r:id="rId51"/>
    <p:sldId id="1488" r:id="rId52"/>
    <p:sldId id="1489" r:id="rId53"/>
    <p:sldId id="1490" r:id="rId54"/>
    <p:sldId id="1491" r:id="rId55"/>
    <p:sldId id="1492" r:id="rId56"/>
    <p:sldId id="1500" r:id="rId57"/>
    <p:sldId id="1501" r:id="rId58"/>
    <p:sldId id="1502" r:id="rId59"/>
    <p:sldId id="1503" r:id="rId60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BDD3E9"/>
    <a:srgbClr val="2A7041"/>
    <a:srgbClr val="E6F2ED"/>
    <a:srgbClr val="DBEDE6"/>
    <a:srgbClr val="D7F1E6"/>
    <a:srgbClr val="D4F0E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5" autoAdjust="0"/>
    <p:restoredTop sz="89418" autoAdjust="0"/>
  </p:normalViewPr>
  <p:slideViewPr>
    <p:cSldViewPr>
      <p:cViewPr varScale="1">
        <p:scale>
          <a:sx n="65" d="100"/>
          <a:sy n="65" d="100"/>
        </p:scale>
        <p:origin x="1542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20.02.2014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08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4250" cy="3594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59400" cy="431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3887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14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0653087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2FE425C-E8C6-42B7-AC35-B57F8DB5BEF8}" type="slidenum">
              <a:rPr lang="en-US" smtClean="0">
                <a:ea typeface="ＭＳ Ｐゴシック" charset="-128"/>
              </a:rPr>
              <a:pPr/>
              <a:t>20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0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0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5250200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115E8F-237F-4874-8B47-9BD63BD6A872}" type="slidenum">
              <a:rPr lang="zh-TW" altLang="en-US" smtClean="0"/>
              <a:pPr/>
              <a:t>29</a:t>
            </a:fld>
            <a:endParaRPr lang="en-US" altLang="zh-TW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1075" cy="359410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/>
              <a:t>spherical </a:t>
            </a:r>
            <a:r>
              <a:rPr lang="zh-TW" altLang="en-US" smtClean="0"/>
              <a:t>球面的</a:t>
            </a:r>
          </a:p>
        </p:txBody>
      </p:sp>
    </p:spTree>
    <p:extLst>
      <p:ext uri="{BB962C8B-B14F-4D97-AF65-F5344CB8AC3E}">
        <p14:creationId xmlns:p14="http://schemas.microsoft.com/office/powerpoint/2010/main" val="9081884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5738077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6535711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5B3FA9-D72D-45E9-9B5B-0A791C43AEAD}" type="slidenum">
              <a:rPr lang="zh-TW" altLang="en-US" smtClean="0"/>
              <a:pPr/>
              <a:t>39</a:t>
            </a:fld>
            <a:endParaRPr lang="en-US" altLang="zh-TW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1075" cy="35941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/>
              <a:t>Vertebrate </a:t>
            </a:r>
            <a:r>
              <a:rPr lang="zh-TW" altLang="en-US" smtClean="0"/>
              <a:t>脊索動物</a:t>
            </a:r>
          </a:p>
        </p:txBody>
      </p:sp>
    </p:spTree>
    <p:extLst>
      <p:ext uri="{BB962C8B-B14F-4D97-AF65-F5344CB8AC3E}">
        <p14:creationId xmlns:p14="http://schemas.microsoft.com/office/powerpoint/2010/main" val="41149928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E9758A-F07B-4F74-A894-2910B907C0AD}" type="slidenum">
              <a:rPr lang="zh-TW" altLang="en-US" smtClean="0"/>
              <a:pPr/>
              <a:t>40</a:t>
            </a:fld>
            <a:endParaRPr lang="en-US" altLang="zh-TW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1075" cy="359410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/>
              <a:t>Dendrogram </a:t>
            </a:r>
            <a:r>
              <a:rPr lang="zh-TW" altLang="en-US" smtClean="0"/>
              <a:t>樹狀圖</a:t>
            </a:r>
          </a:p>
        </p:txBody>
      </p:sp>
    </p:spTree>
    <p:extLst>
      <p:ext uri="{BB962C8B-B14F-4D97-AF65-F5344CB8AC3E}">
        <p14:creationId xmlns:p14="http://schemas.microsoft.com/office/powerpoint/2010/main" val="1176451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686521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333966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A7108C-BB9E-45C3-BB75-CF2FE405A11E}" type="slidenum">
              <a:rPr lang="zh-TW" altLang="en-US" smtClean="0"/>
              <a:pPr/>
              <a:t>7</a:t>
            </a:fld>
            <a:endParaRPr lang="en-US" altLang="zh-TW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2313"/>
            <a:ext cx="4797425" cy="3597275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474" y="4559719"/>
            <a:ext cx="5778194" cy="4319647"/>
          </a:xfrm>
          <a:noFill/>
          <a:ln/>
        </p:spPr>
        <p:txBody>
          <a:bodyPr/>
          <a:lstStyle/>
          <a:p>
            <a:r>
              <a:rPr lang="en-US" altLang="zh-TW" smtClean="0"/>
              <a:t>Final data set:</a:t>
            </a:r>
            <a:br>
              <a:rPr lang="en-US" altLang="zh-TW" smtClean="0"/>
            </a:br>
            <a:r>
              <a:rPr lang="en-US" altLang="zh-TW" smtClean="0"/>
              <a:t>	</a:t>
            </a:r>
          </a:p>
          <a:p>
            <a:r>
              <a:rPr lang="en-US" altLang="zh-TW" smtClean="0"/>
              <a:t>Yahoo Science hierarchy, consisting of text of web pages pointed to by Yahoo, gathered summer of 1997.</a:t>
            </a:r>
          </a:p>
          <a:p>
            <a:r>
              <a:rPr lang="en-US" altLang="zh-TW" smtClean="0"/>
              <a:t>	264 classes, only sample shown here.</a:t>
            </a:r>
          </a:p>
        </p:txBody>
      </p:sp>
    </p:spTree>
    <p:extLst>
      <p:ext uri="{BB962C8B-B14F-4D97-AF65-F5344CB8AC3E}">
        <p14:creationId xmlns:p14="http://schemas.microsoft.com/office/powerpoint/2010/main" val="965037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9ECF56-9916-42A5-9CD3-9B6EAB0A7455}" type="slidenum">
              <a:rPr lang="zh-TW" altLang="en-US" smtClean="0"/>
              <a:pPr/>
              <a:t>11</a:t>
            </a:fld>
            <a:endParaRPr lang="en-US" altLang="zh-TW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1075" cy="359410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/>
              <a:t>whittle </a:t>
            </a:r>
            <a:r>
              <a:rPr lang="zh-TW" altLang="en-US" smtClean="0"/>
              <a:t>削切</a:t>
            </a:r>
          </a:p>
        </p:txBody>
      </p:sp>
    </p:spTree>
    <p:extLst>
      <p:ext uri="{BB962C8B-B14F-4D97-AF65-F5344CB8AC3E}">
        <p14:creationId xmlns:p14="http://schemas.microsoft.com/office/powerpoint/2010/main" val="2150171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9ECF56-9916-42A5-9CD3-9B6EAB0A7455}" type="slidenum">
              <a:rPr lang="zh-TW" altLang="en-US" smtClean="0"/>
              <a:pPr/>
              <a:t>12</a:t>
            </a:fld>
            <a:endParaRPr lang="en-US" altLang="zh-TW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1075" cy="359410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/>
              <a:t>whittle </a:t>
            </a:r>
            <a:r>
              <a:rPr lang="zh-TW" altLang="en-US" smtClean="0"/>
              <a:t>削切</a:t>
            </a:r>
          </a:p>
        </p:txBody>
      </p:sp>
    </p:spTree>
    <p:extLst>
      <p:ext uri="{BB962C8B-B14F-4D97-AF65-F5344CB8AC3E}">
        <p14:creationId xmlns:p14="http://schemas.microsoft.com/office/powerpoint/2010/main" val="1300552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7C5217-F328-4545-BF90-5695B5097F6B}" type="slidenum">
              <a:rPr lang="zh-TW" altLang="en-US" smtClean="0"/>
              <a:pPr/>
              <a:t>14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205913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360096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383258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3EAC6-B8A6-4729-9D15-CF6953B4D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F79C-A3E0-437E-9228-F93ACDA80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26C3-184D-4A6F-A3A7-0B42231C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0DBE6-CC6A-4EC5-BBD5-8C98EA060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8768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6BBAB-EA6F-4884-83B8-D2F2E258472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EA03CEFB-7904-460E-A82E-142997E7EE8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FF026-3DE8-485B-95F4-A2569C1C7FD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CB269-7744-403B-82AB-2482D14EEAC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13432-FA9D-47D9-B306-61F8B04CD97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A203B-FED5-4448-9CBE-732AAACC93B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C64F9-2922-4189-8070-FAE9A47E2D8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63340-DC82-45FA-A377-A7AB4170F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B1524-69BB-45B4-A100-112C0DE37AB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53954-4A58-47C0-8743-7E9C021E4B4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4C9F4-A4C0-41D3-9430-7538DE04348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B39B5-52E1-48FD-9CE9-5BA7AC117FC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6248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6248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7F652-F591-459F-8595-B1C54B675A6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8768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FCD07-AE35-4FF1-B379-A7B53B1D81F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C507-14BC-4563-BC2B-526CB70EC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6212D-7737-4098-AF0E-481200E4A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F8727-6850-4BD8-A734-C0D1C556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DFBC-2454-451B-9C42-04D7F724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F2C0F-05D6-4882-A325-BE394602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A624-A21F-4536-94D3-C1AEDDF9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D112-2322-4E3C-9DD3-0E36B4B34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60">
            <a:solidFill>
              <a:srgbClr val="139CB7"/>
            </a:solidFill>
            <a:miter lim="800000"/>
            <a:headEnd/>
            <a:tailEnd/>
          </a:ln>
          <a:effectLst>
            <a:outerShdw dist="20160" dir="5400000" algn="ctr" rotWithShape="0">
              <a:srgbClr val="808080">
                <a:alpha val="38034"/>
              </a:srgb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788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88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1FB7D08-67DA-430D-B31F-1498AA06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88" r:id="rId13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4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61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645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FD78FA83-E809-4CB8-83CC-D430F26F7DF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533400" y="1371600"/>
            <a:ext cx="8080375" cy="155575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TW" altLang="en-US">
              <a:solidFill>
                <a:srgbClr val="A50021"/>
              </a:solidFill>
              <a:latin typeface="Tahoma" pitchFamily="34" charset="0"/>
              <a:ea typeface="新細明體" pitchFamily="18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60000"/>
        <a:buFont typeface="Wingdings" pitchFamily="2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0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3.w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5.w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Lecture 6 : Clustering</a:t>
            </a:r>
            <a:endParaRPr lang="zh-TW" altLang="en-US" dirty="0" smtClean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楊立偉教授</a:t>
            </a: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台灣科大資管系</a:t>
            </a:r>
          </a:p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wyang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@ntu.edu.tw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本投影片修改自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Introduction to Information Retrieval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一書之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投影片 </a:t>
            </a:r>
            <a:r>
              <a:rPr lang="en-US" altLang="zh-TW" sz="1600" dirty="0" err="1" smtClean="0">
                <a:latin typeface="微軟正黑體" pitchFamily="34" charset="-120"/>
                <a:ea typeface="微軟正黑體" pitchFamily="34" charset="-120"/>
              </a:rPr>
              <a:t>Ch</a:t>
            </a:r>
            <a:r>
              <a:rPr lang="en-US" altLang="zh-TW" sz="1600" smtClean="0">
                <a:latin typeface="微軟正黑體" pitchFamily="34" charset="-120"/>
                <a:ea typeface="微軟正黑體" pitchFamily="34" charset="-120"/>
              </a:rPr>
              <a:t> 16 &amp; 17</a:t>
            </a: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4197FBB-C416-4B51-9ADA-F9A87D712B8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9291FE67-C552-42DB-B058-361A114A3861}" type="slidenum">
              <a:rPr lang="zh-TW" altLang="en-US" smtClean="0"/>
              <a:pPr/>
              <a:t>10</a:t>
            </a:fld>
            <a:endParaRPr lang="en-US" altLang="zh-TW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For better navigation of search results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400" smtClean="0">
                <a:ea typeface="新細明體" pitchFamily="18" charset="-120"/>
              </a:rPr>
              <a:t>For grouping search results thematically</a:t>
            </a:r>
          </a:p>
          <a:p>
            <a:pPr lvl="1" eaLnBrk="1" hangingPunct="1"/>
            <a:r>
              <a:rPr lang="en-US" altLang="zh-TW" smtClean="0">
                <a:ea typeface="新細明體" pitchFamily="18" charset="-120"/>
              </a:rPr>
              <a:t>clusty.com / Vivisimo </a:t>
            </a:r>
            <a:r>
              <a:rPr lang="en-US" altLang="zh-TW" sz="2000" smtClean="0">
                <a:ea typeface="新細明體" pitchFamily="18" charset="-120"/>
              </a:rPr>
              <a:t>(Enterprise Search – Velocity)</a:t>
            </a:r>
          </a:p>
        </p:txBody>
      </p:sp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2" cstate="print"/>
          <a:srcRect l="885" t="21382" r="2774" b="7072"/>
          <a:stretch>
            <a:fillRect/>
          </a:stretch>
        </p:blipFill>
        <p:spPr bwMode="auto">
          <a:xfrm>
            <a:off x="990600" y="2638425"/>
            <a:ext cx="754380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AutoShape 5"/>
          <p:cNvSpPr>
            <a:spLocks noChangeArrowheads="1"/>
          </p:cNvSpPr>
          <p:nvPr/>
        </p:nvSpPr>
        <p:spPr bwMode="auto">
          <a:xfrm>
            <a:off x="381000" y="4343400"/>
            <a:ext cx="533400" cy="2133600"/>
          </a:xfrm>
          <a:prstGeom prst="rightArrow">
            <a:avLst>
              <a:gd name="adj1" fmla="val 51343"/>
              <a:gd name="adj2" fmla="val 41370"/>
            </a:avLst>
          </a:prstGeom>
          <a:solidFill>
            <a:srgbClr val="00A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pitchFamily="18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D8A90BED-A133-4B8F-89D7-46F15212B51B}" type="slidenum">
              <a:rPr lang="zh-TW" altLang="en-US" smtClean="0"/>
              <a:pPr/>
              <a:t>11</a:t>
            </a:fld>
            <a:endParaRPr lang="en-US" altLang="zh-TW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Issues for clustering (1)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TW" dirty="0" smtClean="0">
                <a:ea typeface="新細明體" pitchFamily="18" charset="-120"/>
              </a:rPr>
              <a:t>General goal: </a:t>
            </a:r>
            <a:r>
              <a:rPr lang="en-US" altLang="zh-TW" dirty="0" smtClean="0">
                <a:solidFill>
                  <a:srgbClr val="0070C0"/>
                </a:solidFill>
                <a:ea typeface="新細明體" pitchFamily="18" charset="-120"/>
              </a:rPr>
              <a:t>put related docs in the same cluster, put unrelated docs in different clusters</a:t>
            </a:r>
            <a:r>
              <a:rPr lang="en-US" altLang="zh-TW" dirty="0" smtClean="0">
                <a:ea typeface="新細明體" pitchFamily="18" charset="-120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 smtClean="0">
                <a:ea typeface="新細明體" pitchFamily="18" charset="-120"/>
              </a:rPr>
              <a:t>Representation for clustering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dirty="0" smtClean="0">
                <a:ea typeface="新細明體" pitchFamily="18" charset="-120"/>
              </a:rPr>
              <a:t>Document representation 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如何表示一篇文件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dirty="0" smtClean="0">
                <a:ea typeface="新細明體" pitchFamily="18" charset="-120"/>
              </a:rPr>
              <a:t>Need a notion of similarity/distance 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如何表示相似度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D8A90BED-A133-4B8F-89D7-46F15212B51B}" type="slidenum">
              <a:rPr lang="zh-TW" altLang="en-US" smtClean="0"/>
              <a:pPr/>
              <a:t>12</a:t>
            </a:fld>
            <a:endParaRPr lang="en-US" altLang="zh-TW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Issues for clustering (2)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TW" dirty="0" smtClean="0">
                <a:ea typeface="新細明體" pitchFamily="18" charset="-120"/>
              </a:rPr>
              <a:t>How to decide the number of clusters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dirty="0" smtClean="0">
                <a:ea typeface="新細明體" pitchFamily="18" charset="-120"/>
              </a:rPr>
              <a:t>Fixed a priori : assume the number of clusters K is given.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dirty="0" smtClean="0">
                <a:ea typeface="新細明體" pitchFamily="18" charset="-120"/>
              </a:rPr>
              <a:t>Data driven : semiautomatic methods for determining K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dirty="0" smtClean="0">
                <a:ea typeface="新細明體" pitchFamily="18" charset="-120"/>
              </a:rPr>
              <a:t>Avoid very small and very large clusters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 smtClean="0">
                <a:ea typeface="新細明體" pitchFamily="18" charset="-120"/>
              </a:rPr>
              <a:t>Define clusters that are easy to explain to the user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E12DA4BB-0FFB-4BD1-8BFB-AC58ED135E2F}" type="slidenum">
              <a:rPr lang="zh-TW" altLang="en-US" smtClean="0"/>
              <a:pPr/>
              <a:t>13</a:t>
            </a:fld>
            <a:endParaRPr lang="en-US" altLang="zh-TW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Clustering Algorithms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3000" dirty="0" smtClean="0">
                <a:ea typeface="微軟正黑體" pitchFamily="34" charset="-120"/>
              </a:rPr>
              <a:t>Flat (</a:t>
            </a:r>
            <a:r>
              <a:rPr lang="en-US" altLang="zh-TW" sz="3000" dirty="0" err="1" smtClean="0">
                <a:ea typeface="微軟正黑體" pitchFamily="34" charset="-120"/>
              </a:rPr>
              <a:t>Partitional</a:t>
            </a:r>
            <a:r>
              <a:rPr lang="en-US" altLang="zh-TW" sz="3000" dirty="0" smtClean="0">
                <a:ea typeface="微軟正黑體" pitchFamily="34" charset="-120"/>
              </a:rPr>
              <a:t>) algorithms </a:t>
            </a:r>
            <a:r>
              <a:rPr lang="zh-TW" altLang="en-US" sz="2400" dirty="0" smtClean="0">
                <a:ea typeface="微軟正黑體" pitchFamily="34" charset="-120"/>
              </a:rPr>
              <a:t>無階層的聚類演算法</a:t>
            </a:r>
            <a:endParaRPr lang="en-US" altLang="zh-TW" sz="3000" dirty="0" smtClean="0">
              <a:ea typeface="微軟正黑體" pitchFamily="34" charset="-120"/>
            </a:endParaRPr>
          </a:p>
          <a:p>
            <a:pPr lvl="1" eaLnBrk="1" hangingPunct="1"/>
            <a:r>
              <a:rPr lang="en-US" altLang="zh-TW" sz="2800" dirty="0" smtClean="0">
                <a:ea typeface="微軟正黑體" pitchFamily="34" charset="-120"/>
              </a:rPr>
              <a:t>Usually start with a random (partial) partitioning</a:t>
            </a:r>
          </a:p>
          <a:p>
            <a:pPr lvl="1" eaLnBrk="1" hangingPunct="1"/>
            <a:r>
              <a:rPr lang="en-US" altLang="zh-TW" sz="2800" dirty="0" smtClean="0">
                <a:ea typeface="微軟正黑體" pitchFamily="34" charset="-120"/>
              </a:rPr>
              <a:t>Refine it iteratively </a:t>
            </a:r>
            <a:r>
              <a:rPr lang="zh-TW" altLang="en-US" dirty="0" smtClean="0">
                <a:ea typeface="微軟正黑體" pitchFamily="34" charset="-120"/>
              </a:rPr>
              <a:t>不斷地修正調整</a:t>
            </a:r>
            <a:endParaRPr lang="zh-TW" altLang="en-US" sz="1200" dirty="0" smtClean="0">
              <a:ea typeface="微軟正黑體" pitchFamily="34" charset="-120"/>
            </a:endParaRPr>
          </a:p>
          <a:p>
            <a:pPr lvl="2" eaLnBrk="1" hangingPunct="1"/>
            <a:r>
              <a:rPr lang="en-US" altLang="zh-TW" sz="2400" i="1" dirty="0" smtClean="0">
                <a:ea typeface="微軟正黑體" pitchFamily="34" charset="-120"/>
              </a:rPr>
              <a:t>K </a:t>
            </a:r>
            <a:r>
              <a:rPr lang="en-US" altLang="zh-TW" sz="2400" dirty="0" smtClean="0">
                <a:ea typeface="微軟正黑體" pitchFamily="34" charset="-120"/>
              </a:rPr>
              <a:t>means clustering</a:t>
            </a:r>
          </a:p>
          <a:p>
            <a:pPr eaLnBrk="1" hangingPunct="1"/>
            <a:r>
              <a:rPr lang="en-US" altLang="zh-TW" sz="3000" dirty="0" smtClean="0">
                <a:ea typeface="微軟正黑體" pitchFamily="34" charset="-120"/>
              </a:rPr>
              <a:t>Hierarchical algorithms </a:t>
            </a:r>
            <a:r>
              <a:rPr lang="zh-TW" altLang="en-US" sz="2400" dirty="0" smtClean="0">
                <a:ea typeface="微軟正黑體" pitchFamily="34" charset="-120"/>
              </a:rPr>
              <a:t>有階層的聚類演算法</a:t>
            </a:r>
            <a:endParaRPr lang="en-US" altLang="zh-TW" sz="2400" dirty="0" smtClean="0">
              <a:ea typeface="微軟正黑體" pitchFamily="34" charset="-120"/>
            </a:endParaRPr>
          </a:p>
          <a:p>
            <a:pPr lvl="1" eaLnBrk="1" hangingPunct="1"/>
            <a:r>
              <a:rPr lang="en-US" altLang="zh-TW" sz="2600" dirty="0" smtClean="0">
                <a:ea typeface="微軟正黑體" pitchFamily="34" charset="-120"/>
              </a:rPr>
              <a:t>Create a hierarchy</a:t>
            </a:r>
          </a:p>
          <a:p>
            <a:pPr lvl="1" eaLnBrk="1" hangingPunct="1"/>
            <a:r>
              <a:rPr lang="en-US" altLang="zh-TW" sz="2800" dirty="0" smtClean="0">
                <a:ea typeface="微軟正黑體" pitchFamily="34" charset="-120"/>
              </a:rPr>
              <a:t>Bottom-up, agglomerative </a:t>
            </a:r>
            <a:r>
              <a:rPr lang="zh-TW" altLang="en-US" dirty="0" smtClean="0">
                <a:ea typeface="微軟正黑體" pitchFamily="34" charset="-120"/>
              </a:rPr>
              <a:t>由下往上聚合</a:t>
            </a:r>
          </a:p>
          <a:p>
            <a:pPr lvl="1" eaLnBrk="1" hangingPunct="1"/>
            <a:r>
              <a:rPr lang="en-US" altLang="zh-TW" sz="2800" dirty="0" smtClean="0">
                <a:ea typeface="微軟正黑體" pitchFamily="34" charset="-120"/>
              </a:rPr>
              <a:t>Top-down, divisive </a:t>
            </a:r>
            <a:r>
              <a:rPr lang="zh-TW" altLang="en-US" dirty="0" smtClean="0">
                <a:ea typeface="微軟正黑體" pitchFamily="34" charset="-120"/>
              </a:rPr>
              <a:t>由上往下分裂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F7F9F8A3-22B7-48AC-92A2-CDA5CFF3683A}" type="slidenum">
              <a:rPr lang="zh-TW" altLang="en-US" smtClean="0">
                <a:solidFill>
                  <a:schemeClr val="tx1"/>
                </a:solidFill>
              </a:rPr>
              <a:pPr/>
              <a:t>14</a:t>
            </a:fld>
            <a:endParaRPr lang="en-US" altLang="zh-TW" smtClean="0">
              <a:solidFill>
                <a:schemeClr val="tx1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chemeClr val="tx1"/>
                </a:solidFill>
                <a:ea typeface="新細明體" pitchFamily="18" charset="-120"/>
              </a:rPr>
              <a:t>Flat (Partitioning) Algorithms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chemeClr val="tx1"/>
                </a:solidFill>
                <a:ea typeface="微軟正黑體" pitchFamily="34" charset="-120"/>
              </a:rPr>
              <a:t>Partitioning method: Construct a partition of </a:t>
            </a:r>
            <a:r>
              <a:rPr lang="en-US" altLang="zh-TW" i="1" dirty="0" smtClean="0">
                <a:solidFill>
                  <a:schemeClr val="tx1"/>
                </a:solidFill>
                <a:ea typeface="微軟正黑體" pitchFamily="34" charset="-120"/>
              </a:rPr>
              <a:t>n</a:t>
            </a:r>
            <a:r>
              <a:rPr lang="en-US" altLang="zh-TW" dirty="0" smtClean="0">
                <a:solidFill>
                  <a:schemeClr val="tx1"/>
                </a:solidFill>
                <a:ea typeface="微軟正黑體" pitchFamily="34" charset="-120"/>
              </a:rPr>
              <a:t> documents into a set of </a:t>
            </a:r>
            <a:r>
              <a:rPr lang="en-US" altLang="zh-TW" i="1" dirty="0" smtClean="0">
                <a:solidFill>
                  <a:schemeClr val="tx1"/>
                </a:solidFill>
                <a:ea typeface="微軟正黑體" pitchFamily="34" charset="-120"/>
              </a:rPr>
              <a:t>K</a:t>
            </a:r>
            <a:r>
              <a:rPr lang="en-US" altLang="zh-TW" dirty="0" smtClean="0">
                <a:solidFill>
                  <a:schemeClr val="tx1"/>
                </a:solidFill>
                <a:ea typeface="微軟正黑體" pitchFamily="34" charset="-120"/>
              </a:rPr>
              <a:t> clusters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dirty="0" smtClean="0">
                <a:solidFill>
                  <a:schemeClr val="tx1"/>
                </a:solidFill>
                <a:ea typeface="微軟正黑體" pitchFamily="34" charset="-120"/>
              </a:rPr>
              <a:t>	</a:t>
            </a:r>
            <a:r>
              <a:rPr lang="zh-TW" altLang="en-US" dirty="0" smtClean="0">
                <a:solidFill>
                  <a:schemeClr val="tx1"/>
                </a:solidFill>
                <a:ea typeface="微軟正黑體" pitchFamily="34" charset="-120"/>
              </a:rPr>
              <a:t>將 </a:t>
            </a:r>
            <a:r>
              <a:rPr lang="en-US" altLang="zh-TW" dirty="0" smtClean="0">
                <a:solidFill>
                  <a:schemeClr val="tx1"/>
                </a:solidFill>
                <a:ea typeface="微軟正黑體" pitchFamily="34" charset="-120"/>
              </a:rPr>
              <a:t>n </a:t>
            </a:r>
            <a:r>
              <a:rPr lang="zh-TW" altLang="en-US" dirty="0" smtClean="0">
                <a:solidFill>
                  <a:schemeClr val="tx1"/>
                </a:solidFill>
                <a:ea typeface="微軟正黑體" pitchFamily="34" charset="-120"/>
              </a:rPr>
              <a:t>篇文件分到 </a:t>
            </a:r>
            <a:r>
              <a:rPr lang="en-US" altLang="zh-TW" dirty="0" smtClean="0">
                <a:solidFill>
                  <a:schemeClr val="tx1"/>
                </a:solidFill>
                <a:ea typeface="微軟正黑體" pitchFamily="34" charset="-120"/>
              </a:rPr>
              <a:t>K </a:t>
            </a:r>
            <a:r>
              <a:rPr lang="zh-TW" altLang="en-US" dirty="0" smtClean="0">
                <a:solidFill>
                  <a:schemeClr val="tx1"/>
                </a:solidFill>
                <a:ea typeface="微軟正黑體" pitchFamily="34" charset="-120"/>
              </a:rPr>
              <a:t>群中</a:t>
            </a:r>
          </a:p>
          <a:p>
            <a:pPr eaLnBrk="1" hangingPunct="1"/>
            <a:r>
              <a:rPr lang="en-US" altLang="zh-TW" dirty="0" smtClean="0">
                <a:solidFill>
                  <a:schemeClr val="tx1"/>
                </a:solidFill>
                <a:ea typeface="微軟正黑體" pitchFamily="34" charset="-120"/>
              </a:rPr>
              <a:t>Given: a set of documents and the number </a:t>
            </a:r>
            <a:r>
              <a:rPr lang="en-US" altLang="zh-TW" i="1" dirty="0" smtClean="0">
                <a:solidFill>
                  <a:schemeClr val="tx1"/>
                </a:solidFill>
                <a:ea typeface="微軟正黑體" pitchFamily="34" charset="-120"/>
              </a:rPr>
              <a:t>K</a:t>
            </a:r>
            <a:r>
              <a:rPr lang="en-US" altLang="zh-TW" dirty="0" smtClean="0">
                <a:solidFill>
                  <a:schemeClr val="tx1"/>
                </a:solidFill>
                <a:ea typeface="微軟正黑體" pitchFamily="34" charset="-120"/>
              </a:rPr>
              <a:t> </a:t>
            </a:r>
          </a:p>
          <a:p>
            <a:pPr eaLnBrk="1" hangingPunct="1"/>
            <a:r>
              <a:rPr lang="en-US" altLang="zh-TW" dirty="0" smtClean="0">
                <a:solidFill>
                  <a:schemeClr val="tx1"/>
                </a:solidFill>
                <a:ea typeface="微軟正黑體" pitchFamily="34" charset="-120"/>
              </a:rPr>
              <a:t>Find: a partition of </a:t>
            </a:r>
            <a:r>
              <a:rPr lang="en-US" altLang="zh-TW" i="1" dirty="0" smtClean="0">
                <a:solidFill>
                  <a:schemeClr val="tx1"/>
                </a:solidFill>
                <a:ea typeface="微軟正黑體" pitchFamily="34" charset="-120"/>
              </a:rPr>
              <a:t>K</a:t>
            </a:r>
            <a:r>
              <a:rPr lang="en-US" altLang="zh-TW" dirty="0" smtClean="0">
                <a:solidFill>
                  <a:schemeClr val="tx1"/>
                </a:solidFill>
                <a:ea typeface="微軟正黑體" pitchFamily="34" charset="-120"/>
              </a:rPr>
              <a:t> clusters that optimizes the chosen partitioning criterion</a:t>
            </a:r>
          </a:p>
          <a:p>
            <a:pPr lvl="1" eaLnBrk="1" hangingPunct="1"/>
            <a:r>
              <a:rPr lang="en-US" altLang="zh-TW" dirty="0" smtClean="0">
                <a:solidFill>
                  <a:schemeClr val="tx1"/>
                </a:solidFill>
                <a:ea typeface="微軟正黑體" pitchFamily="34" charset="-120"/>
              </a:rPr>
              <a:t>Globally optimal: exhaustively enumerate all partitions</a:t>
            </a:r>
          </a:p>
          <a:p>
            <a:pPr lvl="1" eaLnBrk="1" hangingPunct="1">
              <a:buNone/>
            </a:pPr>
            <a:r>
              <a:rPr lang="en-US" altLang="zh-TW" dirty="0" smtClean="0">
                <a:solidFill>
                  <a:schemeClr val="tx1"/>
                </a:solidFill>
                <a:ea typeface="微軟正黑體" pitchFamily="34" charset="-120"/>
              </a:rPr>
              <a:t>	</a:t>
            </a:r>
            <a:r>
              <a:rPr lang="zh-TW" altLang="en-US" dirty="0" smtClean="0">
                <a:solidFill>
                  <a:schemeClr val="tx1"/>
                </a:solidFill>
                <a:ea typeface="微軟正黑體" pitchFamily="34" charset="-120"/>
              </a:rPr>
              <a:t>找出最佳切割 → 通常很耗時</a:t>
            </a:r>
          </a:p>
          <a:p>
            <a:pPr lvl="1" eaLnBrk="1" hangingPunct="1"/>
            <a:r>
              <a:rPr lang="en-US" altLang="zh-TW" dirty="0" smtClean="0">
                <a:solidFill>
                  <a:schemeClr val="tx1"/>
                </a:solidFill>
                <a:ea typeface="微軟正黑體" pitchFamily="34" charset="-120"/>
              </a:rPr>
              <a:t>Effective heuristic methods: </a:t>
            </a:r>
            <a:r>
              <a:rPr lang="en-US" altLang="zh-TW" i="1" dirty="0" smtClean="0">
                <a:solidFill>
                  <a:srgbClr val="C00000"/>
                </a:solidFill>
                <a:ea typeface="微軟正黑體" pitchFamily="34" charset="-120"/>
              </a:rPr>
              <a:t>K</a:t>
            </a:r>
            <a:r>
              <a:rPr lang="en-US" altLang="zh-TW" dirty="0" smtClean="0">
                <a:solidFill>
                  <a:srgbClr val="C00000"/>
                </a:solidFill>
                <a:ea typeface="微軟正黑體" pitchFamily="34" charset="-120"/>
              </a:rPr>
              <a:t>-means</a:t>
            </a:r>
            <a:r>
              <a:rPr lang="en-US" altLang="zh-TW" dirty="0" smtClean="0">
                <a:solidFill>
                  <a:schemeClr val="tx1"/>
                </a:solidFill>
                <a:ea typeface="微軟正黑體" pitchFamily="34" charset="-120"/>
              </a:rPr>
              <a:t> and </a:t>
            </a:r>
            <a:r>
              <a:rPr lang="en-US" altLang="zh-TW" i="1" dirty="0" smtClean="0">
                <a:solidFill>
                  <a:srgbClr val="C00000"/>
                </a:solidFill>
                <a:ea typeface="微軟正黑體" pitchFamily="34" charset="-120"/>
              </a:rPr>
              <a:t>K</a:t>
            </a:r>
            <a:r>
              <a:rPr lang="en-US" altLang="zh-TW" dirty="0" smtClean="0">
                <a:solidFill>
                  <a:srgbClr val="C00000"/>
                </a:solidFill>
                <a:ea typeface="微軟正黑體" pitchFamily="34" charset="-120"/>
              </a:rPr>
              <a:t>-</a:t>
            </a:r>
            <a:r>
              <a:rPr lang="en-US" altLang="zh-TW" dirty="0" err="1" smtClean="0">
                <a:solidFill>
                  <a:srgbClr val="C00000"/>
                </a:solidFill>
                <a:ea typeface="微軟正黑體" pitchFamily="34" charset="-120"/>
              </a:rPr>
              <a:t>medoids</a:t>
            </a:r>
            <a:r>
              <a:rPr lang="en-US" altLang="zh-TW" dirty="0" smtClean="0">
                <a:solidFill>
                  <a:schemeClr val="tx1"/>
                </a:solidFill>
                <a:ea typeface="微軟正黑體" pitchFamily="34" charset="-120"/>
              </a:rPr>
              <a:t> algorithms </a:t>
            </a:r>
            <a:r>
              <a:rPr lang="zh-TW" altLang="en-US" dirty="0" smtClean="0">
                <a:solidFill>
                  <a:schemeClr val="tx1"/>
                </a:solidFill>
                <a:ea typeface="微軟正黑體" pitchFamily="34" charset="-120"/>
              </a:rPr>
              <a:t>用經驗法則找出近似解即可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314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4000" dirty="0" err="1" smtClean="0">
                <a:solidFill>
                  <a:schemeClr val="tx1"/>
                </a:solidFill>
                <a:latin typeface="+mj-lt"/>
              </a:rPr>
              <a:t>Hard</a:t>
            </a:r>
            <a:r>
              <a:rPr lang="de-DE" sz="4000" dirty="0" smtClean="0">
                <a:solidFill>
                  <a:schemeClr val="tx1"/>
                </a:solidFill>
                <a:latin typeface="+mj-lt"/>
              </a:rPr>
              <a:t> vs. Soft </a:t>
            </a:r>
            <a:r>
              <a:rPr lang="de-DE" sz="4000" dirty="0" err="1" smtClean="0">
                <a:solidFill>
                  <a:schemeClr val="tx1"/>
                </a:solidFill>
                <a:latin typeface="+mj-lt"/>
              </a:rPr>
              <a:t>clustering</a:t>
            </a:r>
            <a:endParaRPr lang="de-DE" sz="4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142984"/>
            <a:ext cx="9144000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2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150000"/>
              </a:lnSpc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Hard clustering: Each document belongs to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exactly one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cluster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2">
              <a:lnSpc>
                <a:spcPct val="150000"/>
              </a:lnSpc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More common and easier to do</a:t>
            </a:r>
          </a:p>
          <a:p>
            <a:pPr lvl="1">
              <a:lnSpc>
                <a:spcPct val="150000"/>
              </a:lnSpc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Soft clustering: A document can belong to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more than one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cluster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2">
              <a:lnSpc>
                <a:spcPct val="150000"/>
              </a:lnSpc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For applications like creating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browsable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hierarchies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lnSpc>
                <a:spcPct val="150000"/>
              </a:lnSpc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Ex. Put sneakers in two clusters: </a:t>
            </a:r>
            <a:r>
              <a:rPr lang="de-DE" sz="2000" dirty="0" smtClean="0">
                <a:solidFill>
                  <a:schemeClr val="tx1"/>
                </a:solidFill>
                <a:latin typeface="+mj-lt"/>
              </a:rPr>
              <a:t>sports apparel, shoes</a:t>
            </a:r>
          </a:p>
          <a:p>
            <a:pPr lvl="2">
              <a:lnSpc>
                <a:spcPct val="150000"/>
              </a:lnSpc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You can only do that with a soft clustering approach.</a:t>
            </a:r>
          </a:p>
          <a:p>
            <a:pPr lvl="1">
              <a:lnSpc>
                <a:spcPct val="150000"/>
              </a:lnSpc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will do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hard clustering only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in this class.</a:t>
            </a:r>
          </a:p>
          <a:p>
            <a:pPr lvl="2">
              <a:lnSpc>
                <a:spcPct val="150000"/>
              </a:lnSpc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See IIR 16.5, IIR 17, IIR 18 for soft clustering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150000"/>
              </a:lnSpc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400" i="1" dirty="0" smtClean="0"/>
              <a:t>K</a:t>
            </a:r>
            <a:r>
              <a:rPr lang="en-US" altLang="zh-TW" sz="4400" dirty="0" smtClean="0"/>
              <a:t>-means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314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200" dirty="0" smtClean="0">
                <a:solidFill>
                  <a:schemeClr val="tx1"/>
                </a:solidFill>
              </a:rPr>
              <a:t> </a:t>
            </a:r>
            <a:r>
              <a:rPr lang="de-DE" sz="3600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-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means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643050"/>
            <a:ext cx="8858280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Perhaps the best known clustering algorithm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Simple, works well in many cases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Use as default / baseline for clustering documents</a:t>
            </a:r>
          </a:p>
          <a:p>
            <a:pPr>
              <a:lnSpc>
                <a:spcPct val="150000"/>
              </a:lnSpc>
            </a:pPr>
            <a:endParaRPr lang="en-US" sz="2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D522B1CF-BA74-474B-909D-FBC402E38E9D}" type="slidenum">
              <a:rPr lang="zh-TW" altLang="en-US" smtClean="0"/>
              <a:pPr/>
              <a:t>18</a:t>
            </a:fld>
            <a:endParaRPr lang="en-US" altLang="zh-TW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zh-TW" sz="3600" dirty="0" smtClean="0">
                <a:solidFill>
                  <a:schemeClr val="tx1"/>
                </a:solidFill>
              </a:rPr>
              <a:t> </a:t>
            </a:r>
            <a:r>
              <a:rPr lang="de-DE" altLang="zh-TW" i="1" dirty="0" smtClean="0">
                <a:solidFill>
                  <a:schemeClr val="tx1"/>
                </a:solidFill>
              </a:rPr>
              <a:t>K</a:t>
            </a:r>
            <a:r>
              <a:rPr lang="de-DE" altLang="zh-TW" dirty="0" smtClean="0">
                <a:solidFill>
                  <a:schemeClr val="tx1"/>
                </a:solidFill>
              </a:rPr>
              <a:t>-means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zh-TW" sz="3200" dirty="0" smtClean="0">
                <a:solidFill>
                  <a:schemeClr val="tx1"/>
                </a:solidFill>
              </a:rPr>
              <a:t>In vector space model, </a:t>
            </a:r>
            <a:r>
              <a:rPr lang="en-US" altLang="zh-TW" dirty="0" smtClean="0">
                <a:ea typeface="新細明體" pitchFamily="18" charset="-120"/>
              </a:rPr>
              <a:t>Assumes documents are real-valued vectors.</a:t>
            </a:r>
          </a:p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Clusters based on </a:t>
            </a:r>
            <a:r>
              <a:rPr lang="en-US" altLang="zh-TW" i="1" dirty="0" err="1" smtClean="0">
                <a:solidFill>
                  <a:srgbClr val="FF0000"/>
                </a:solidFill>
                <a:ea typeface="新細明體" pitchFamily="18" charset="-120"/>
              </a:rPr>
              <a:t>centroids</a:t>
            </a:r>
            <a:r>
              <a:rPr lang="en-US" altLang="zh-TW" i="1" dirty="0" smtClean="0">
                <a:solidFill>
                  <a:srgbClr val="FF0000"/>
                </a:solidFill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(aka the </a:t>
            </a:r>
            <a:r>
              <a:rPr lang="en-US" altLang="zh-TW" i="1" dirty="0" smtClean="0">
                <a:solidFill>
                  <a:srgbClr val="FF0000"/>
                </a:solidFill>
                <a:ea typeface="新細明體" pitchFamily="18" charset="-120"/>
              </a:rPr>
              <a:t>center of gravity</a:t>
            </a:r>
            <a:r>
              <a:rPr lang="en-US" altLang="zh-TW" dirty="0" smtClean="0">
                <a:ea typeface="新細明體" pitchFamily="18" charset="-120"/>
              </a:rPr>
              <a:t>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重心</a:t>
            </a:r>
            <a:r>
              <a:rPr lang="zh-TW" altLang="en-US" dirty="0" smtClean="0"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or mean) of points in a cluster, </a:t>
            </a:r>
            <a:r>
              <a:rPr lang="en-US" altLang="zh-TW" i="1" dirty="0" smtClean="0">
                <a:ea typeface="新細明體" pitchFamily="18" charset="-120"/>
              </a:rPr>
              <a:t>c</a:t>
            </a:r>
            <a:r>
              <a:rPr lang="en-US" altLang="zh-TW" dirty="0" smtClean="0">
                <a:ea typeface="新細明體" pitchFamily="18" charset="-120"/>
              </a:rPr>
              <a:t>:</a:t>
            </a:r>
          </a:p>
          <a:p>
            <a:pPr eaLnBrk="1" hangingPunct="1"/>
            <a:endParaRPr lang="en-US" altLang="zh-TW" dirty="0" smtClean="0">
              <a:ea typeface="新細明體" pitchFamily="18" charset="-120"/>
            </a:endParaRPr>
          </a:p>
          <a:p>
            <a:pPr eaLnBrk="1" hangingPunct="1"/>
            <a:endParaRPr lang="en-US" altLang="zh-TW" dirty="0" smtClean="0">
              <a:ea typeface="新細明體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Reassignment of instances to clusters is based on distance to the current cluster </a:t>
            </a:r>
            <a:r>
              <a:rPr lang="en-US" altLang="zh-TW" dirty="0" err="1" smtClean="0">
                <a:ea typeface="新細明體" pitchFamily="18" charset="-120"/>
              </a:rPr>
              <a:t>centroids</a:t>
            </a:r>
            <a:r>
              <a:rPr lang="en-US" altLang="zh-TW" dirty="0" smtClean="0">
                <a:ea typeface="新細明體" pitchFamily="18" charset="-120"/>
              </a:rPr>
              <a:t>.</a:t>
            </a:r>
          </a:p>
          <a:p>
            <a:pPr lvl="1" eaLnBrk="1" hangingPunct="1"/>
            <a:endParaRPr lang="en-US" altLang="zh-TW" dirty="0" smtClean="0">
              <a:ea typeface="新細明體" pitchFamily="18" charset="-12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994025" y="3600053"/>
          <a:ext cx="21685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963" name="Equation" r:id="rId3" imgW="927000" imgH="419040" progId="Equation.3">
                  <p:embed/>
                </p:oleObj>
              </mc:Choice>
              <mc:Fallback>
                <p:oleObj name="Equation" r:id="rId3" imgW="92700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4025" y="3600053"/>
                        <a:ext cx="2168525" cy="98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CD3401C7-E154-4DB7-B704-D085DFE82304}" type="slidenum">
              <a:rPr lang="zh-TW" altLang="en-US" smtClean="0">
                <a:solidFill>
                  <a:schemeClr val="tx1"/>
                </a:solidFill>
              </a:rPr>
              <a:pPr/>
              <a:t>19</a:t>
            </a:fld>
            <a:endParaRPr lang="en-US" altLang="zh-TW" smtClean="0">
              <a:solidFill>
                <a:schemeClr val="tx1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i="1" dirty="0" smtClean="0">
                <a:solidFill>
                  <a:schemeClr val="tx1"/>
                </a:solidFill>
                <a:ea typeface="新細明體" pitchFamily="18" charset="-120"/>
              </a:rPr>
              <a:t>K</a:t>
            </a:r>
            <a:r>
              <a:rPr lang="en-US" altLang="zh-TW" dirty="0" smtClean="0">
                <a:solidFill>
                  <a:schemeClr val="tx1"/>
                </a:solidFill>
                <a:ea typeface="新細明體" pitchFamily="18" charset="-120"/>
              </a:rPr>
              <a:t>-means algorithm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93104" y="1556792"/>
            <a:ext cx="8915400" cy="50804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1. Select </a:t>
            </a:r>
            <a:r>
              <a:rPr lang="en-US" altLang="zh-TW" i="1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K</a:t>
            </a:r>
            <a:r>
              <a:rPr lang="en-US" altLang="zh-TW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 random docs {</a:t>
            </a:r>
            <a:r>
              <a:rPr lang="en-US" altLang="zh-TW" i="1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s</a:t>
            </a:r>
            <a:r>
              <a:rPr lang="en-US" altLang="zh-TW" baseline="-25000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1</a:t>
            </a:r>
            <a:r>
              <a:rPr lang="en-US" altLang="zh-TW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, </a:t>
            </a:r>
            <a:r>
              <a:rPr lang="en-US" altLang="zh-TW" i="1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s</a:t>
            </a:r>
            <a:r>
              <a:rPr lang="en-US" altLang="zh-TW" baseline="-25000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2</a:t>
            </a:r>
            <a:r>
              <a:rPr lang="en-US" altLang="zh-TW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,… </a:t>
            </a:r>
            <a:r>
              <a:rPr lang="en-US" altLang="zh-TW" i="1" dirty="0" err="1">
                <a:solidFill>
                  <a:schemeClr val="tx1"/>
                </a:solidFill>
                <a:latin typeface="+mn-lt"/>
                <a:ea typeface="微軟正黑體" pitchFamily="34" charset="-120"/>
              </a:rPr>
              <a:t>s</a:t>
            </a:r>
            <a:r>
              <a:rPr lang="en-US" altLang="zh-TW" i="1" baseline="-25000" dirty="0" err="1">
                <a:solidFill>
                  <a:schemeClr val="tx1"/>
                </a:solidFill>
                <a:latin typeface="+mn-lt"/>
                <a:ea typeface="微軟正黑體" pitchFamily="34" charset="-120"/>
              </a:rPr>
              <a:t>K</a:t>
            </a:r>
            <a:r>
              <a:rPr lang="en-US" altLang="zh-TW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} as seeds. </a:t>
            </a:r>
            <a:r>
              <a:rPr lang="zh-TW" altLang="en-US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先挑選種子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2. Until clustering converges or other stopping criterion:</a:t>
            </a:r>
          </a:p>
          <a:p>
            <a:pPr>
              <a:lnSpc>
                <a:spcPct val="150000"/>
              </a:lnSpc>
            </a:pPr>
            <a:r>
              <a:rPr lang="zh-TW" altLang="en-US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    重複下列步驟直到收斂或其它停止條件成立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      </a:t>
            </a:r>
            <a:r>
              <a:rPr lang="en-US" altLang="zh-TW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2.1 For each doc </a:t>
            </a:r>
            <a:r>
              <a:rPr lang="en-US" altLang="zh-TW" i="1" dirty="0" err="1">
                <a:solidFill>
                  <a:schemeClr val="tx1"/>
                </a:solidFill>
                <a:latin typeface="+mn-lt"/>
                <a:ea typeface="微軟正黑體" pitchFamily="34" charset="-120"/>
              </a:rPr>
              <a:t>d</a:t>
            </a:r>
            <a:r>
              <a:rPr lang="en-US" altLang="zh-TW" i="1" baseline="-25000" dirty="0" err="1">
                <a:solidFill>
                  <a:schemeClr val="tx1"/>
                </a:solidFill>
                <a:latin typeface="+mn-lt"/>
                <a:ea typeface="微軟正黑體" pitchFamily="34" charset="-120"/>
              </a:rPr>
              <a:t>i</a:t>
            </a:r>
            <a:r>
              <a:rPr lang="en-US" altLang="zh-TW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: </a:t>
            </a:r>
            <a:r>
              <a:rPr lang="zh-TW" altLang="en-US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針對每一篇文件</a:t>
            </a:r>
          </a:p>
          <a:p>
            <a:pPr>
              <a:lnSpc>
                <a:spcPct val="150000"/>
              </a:lnSpc>
            </a:pPr>
            <a:r>
              <a:rPr lang="en-US" altLang="zh-TW" i="1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         </a:t>
            </a:r>
            <a:r>
              <a:rPr lang="en-US" altLang="zh-TW" i="1" dirty="0" smtClean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	</a:t>
            </a:r>
            <a:r>
              <a:rPr lang="en-US" altLang="zh-TW" dirty="0" smtClean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Assign </a:t>
            </a:r>
            <a:r>
              <a:rPr lang="en-US" altLang="zh-TW" i="1" dirty="0" err="1">
                <a:solidFill>
                  <a:schemeClr val="tx1"/>
                </a:solidFill>
                <a:latin typeface="+mn-lt"/>
                <a:ea typeface="微軟正黑體" pitchFamily="34" charset="-120"/>
              </a:rPr>
              <a:t>d</a:t>
            </a:r>
            <a:r>
              <a:rPr lang="en-US" altLang="zh-TW" i="1" baseline="-25000" dirty="0" err="1">
                <a:solidFill>
                  <a:schemeClr val="tx1"/>
                </a:solidFill>
                <a:latin typeface="+mn-lt"/>
                <a:ea typeface="微軟正黑體" pitchFamily="34" charset="-120"/>
              </a:rPr>
              <a:t>i</a:t>
            </a:r>
            <a:r>
              <a:rPr lang="en-US" altLang="zh-TW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 to the cluster </a:t>
            </a:r>
            <a:r>
              <a:rPr lang="en-US" altLang="zh-TW" i="1" dirty="0" err="1">
                <a:solidFill>
                  <a:schemeClr val="tx1"/>
                </a:solidFill>
                <a:latin typeface="+mn-lt"/>
                <a:ea typeface="微軟正黑體" pitchFamily="34" charset="-120"/>
              </a:rPr>
              <a:t>c</a:t>
            </a:r>
            <a:r>
              <a:rPr lang="en-US" altLang="zh-TW" i="1" baseline="-25000" dirty="0" err="1">
                <a:solidFill>
                  <a:schemeClr val="tx1"/>
                </a:solidFill>
                <a:latin typeface="+mn-lt"/>
                <a:ea typeface="微軟正黑體" pitchFamily="34" charset="-120"/>
              </a:rPr>
              <a:t>j</a:t>
            </a:r>
            <a:r>
              <a:rPr lang="en-US" altLang="zh-TW" baseline="-25000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 </a:t>
            </a:r>
            <a:r>
              <a:rPr lang="en-US" altLang="zh-TW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such that </a:t>
            </a:r>
            <a:r>
              <a:rPr lang="en-US" altLang="zh-TW" i="1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dist</a:t>
            </a:r>
            <a:r>
              <a:rPr lang="en-US" altLang="zh-TW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(</a:t>
            </a:r>
            <a:r>
              <a:rPr lang="en-US" altLang="zh-TW" i="1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x</a:t>
            </a:r>
            <a:r>
              <a:rPr lang="en-US" altLang="zh-TW" i="1" baseline="-25000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i</a:t>
            </a:r>
            <a:r>
              <a:rPr lang="en-US" altLang="zh-TW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, </a:t>
            </a:r>
            <a:r>
              <a:rPr lang="en-US" altLang="zh-TW" i="1" dirty="0" err="1">
                <a:solidFill>
                  <a:schemeClr val="tx1"/>
                </a:solidFill>
                <a:latin typeface="+mn-lt"/>
                <a:ea typeface="微軟正黑體" pitchFamily="34" charset="-120"/>
              </a:rPr>
              <a:t>s</a:t>
            </a:r>
            <a:r>
              <a:rPr lang="en-US" altLang="zh-TW" baseline="-25000" dirty="0" err="1">
                <a:solidFill>
                  <a:schemeClr val="tx1"/>
                </a:solidFill>
                <a:latin typeface="+mn-lt"/>
                <a:ea typeface="微軟正黑體" pitchFamily="34" charset="-120"/>
              </a:rPr>
              <a:t>j</a:t>
            </a:r>
            <a:r>
              <a:rPr lang="en-US" altLang="zh-TW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) is </a:t>
            </a:r>
            <a:r>
              <a:rPr lang="en-US" altLang="zh-TW" dirty="0" smtClean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 minimal.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	  	</a:t>
            </a:r>
            <a:r>
              <a:rPr lang="zh-TW" altLang="en-US" dirty="0" smtClean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將</a:t>
            </a:r>
            <a:r>
              <a:rPr lang="zh-TW" altLang="en-US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該文件加入最近的一群</a:t>
            </a:r>
            <a:r>
              <a:rPr lang="en-US" altLang="zh-TW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      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      2.2 For each cluster </a:t>
            </a:r>
            <a:r>
              <a:rPr lang="en-US" altLang="zh-TW" i="1" dirty="0" err="1">
                <a:solidFill>
                  <a:schemeClr val="tx1"/>
                </a:solidFill>
                <a:latin typeface="+mn-lt"/>
                <a:ea typeface="微軟正黑體" pitchFamily="34" charset="-120"/>
              </a:rPr>
              <a:t>c</a:t>
            </a:r>
            <a:r>
              <a:rPr lang="en-US" altLang="zh-TW" i="1" baseline="-25000" dirty="0" err="1">
                <a:solidFill>
                  <a:schemeClr val="tx1"/>
                </a:solidFill>
                <a:latin typeface="+mn-lt"/>
                <a:ea typeface="微軟正黑體" pitchFamily="34" charset="-120"/>
              </a:rPr>
              <a:t>j</a:t>
            </a:r>
            <a:endParaRPr lang="en-US" altLang="zh-TW" dirty="0">
              <a:solidFill>
                <a:schemeClr val="tx1"/>
              </a:solidFill>
              <a:latin typeface="+mn-lt"/>
              <a:ea typeface="微軟正黑體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i="1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            </a:t>
            </a:r>
            <a:r>
              <a:rPr lang="en-US" altLang="zh-TW" i="1" dirty="0" err="1" smtClean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s</a:t>
            </a:r>
            <a:r>
              <a:rPr lang="en-US" altLang="zh-TW" baseline="-25000" dirty="0" err="1" smtClean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j</a:t>
            </a:r>
            <a:r>
              <a:rPr lang="en-US" altLang="zh-TW" baseline="-25000" dirty="0" smtClean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 </a:t>
            </a:r>
            <a:r>
              <a:rPr lang="en-US" altLang="zh-TW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= </a:t>
            </a:r>
            <a:r>
              <a:rPr lang="en-US" altLang="zh-TW" dirty="0">
                <a:solidFill>
                  <a:schemeClr val="tx1"/>
                </a:solidFill>
                <a:latin typeface="+mn-lt"/>
                <a:ea typeface="微軟正黑體" pitchFamily="34" charset="-120"/>
                <a:sym typeface="Symbol" pitchFamily="18" charset="2"/>
              </a:rPr>
              <a:t>(</a:t>
            </a:r>
            <a:r>
              <a:rPr lang="en-US" altLang="zh-TW" i="1" dirty="0" err="1">
                <a:solidFill>
                  <a:schemeClr val="tx1"/>
                </a:solidFill>
                <a:latin typeface="+mn-lt"/>
                <a:ea typeface="微軟正黑體" pitchFamily="34" charset="-120"/>
              </a:rPr>
              <a:t>c</a:t>
            </a:r>
            <a:r>
              <a:rPr lang="en-US" altLang="zh-TW" i="1" baseline="-25000" dirty="0" err="1">
                <a:solidFill>
                  <a:schemeClr val="tx1"/>
                </a:solidFill>
                <a:latin typeface="+mn-lt"/>
                <a:ea typeface="微軟正黑體" pitchFamily="34" charset="-120"/>
              </a:rPr>
              <a:t>j</a:t>
            </a:r>
            <a:r>
              <a:rPr lang="en-US" altLang="zh-TW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) </a:t>
            </a:r>
            <a:r>
              <a:rPr lang="zh-TW" altLang="en-US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以各群的重心為種子，再做</a:t>
            </a:r>
            <a:r>
              <a:rPr lang="zh-TW" altLang="en-US" dirty="0" smtClean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一次</a:t>
            </a:r>
            <a:endParaRPr lang="zh-TW" altLang="en-US" dirty="0">
              <a:solidFill>
                <a:schemeClr val="tx1"/>
              </a:solidFill>
              <a:latin typeface="+mn-lt"/>
              <a:ea typeface="微軟正黑體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	 </a:t>
            </a:r>
            <a:r>
              <a:rPr lang="en-US" altLang="zh-TW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(</a:t>
            </a:r>
            <a:r>
              <a:rPr lang="en-US" altLang="zh-TW" i="1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Update the seeds to the </a:t>
            </a:r>
            <a:r>
              <a:rPr lang="en-US" altLang="zh-TW" i="1" dirty="0" err="1">
                <a:solidFill>
                  <a:schemeClr val="tx1"/>
                </a:solidFill>
                <a:latin typeface="+mn-lt"/>
                <a:ea typeface="微軟正黑體" pitchFamily="34" charset="-120"/>
              </a:rPr>
              <a:t>centroid</a:t>
            </a:r>
            <a:r>
              <a:rPr lang="en-US" altLang="zh-TW" i="1" dirty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 of each cluster</a:t>
            </a:r>
            <a:r>
              <a:rPr lang="en-US" altLang="zh-TW" dirty="0" smtClean="0">
                <a:solidFill>
                  <a:schemeClr val="tx1"/>
                </a:solidFill>
                <a:latin typeface="+mn-lt"/>
                <a:ea typeface="微軟正黑體" pitchFamily="34" charset="-120"/>
              </a:rPr>
              <a:t>)</a:t>
            </a:r>
            <a:endParaRPr lang="zh-TW" altLang="en-US" dirty="0">
              <a:solidFill>
                <a:schemeClr val="tx1"/>
              </a:solidFill>
              <a:latin typeface="+mn-lt"/>
              <a:ea typeface="微軟正黑體" pitchFamily="34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400" dirty="0" smtClean="0"/>
              <a:t>Clustering : Introduction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299" y="1643050"/>
            <a:ext cx="8213417" cy="4833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39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00013"/>
            <a:ext cx="8228013" cy="1314450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i="1" dirty="0" smtClean="0"/>
              <a:t>K</a:t>
            </a:r>
            <a:r>
              <a:rPr lang="en-US" dirty="0" smtClean="0"/>
              <a:t>-means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53CCB537-A040-49D6-B1AE-0F18515ABFBC}" type="slidenum">
              <a:rPr lang="zh-TW" altLang="en-US" smtClean="0"/>
              <a:pPr/>
              <a:t>21</a:t>
            </a:fld>
            <a:endParaRPr lang="en-US" altLang="zh-TW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400" i="1" dirty="0" smtClean="0">
                <a:ea typeface="新細明體" pitchFamily="18" charset="-120"/>
              </a:rPr>
              <a:t>K</a:t>
            </a:r>
            <a:r>
              <a:rPr lang="en-US" altLang="zh-TW" sz="4400" dirty="0" smtClean="0">
                <a:ea typeface="新細明體" pitchFamily="18" charset="-120"/>
              </a:rPr>
              <a:t>-means example </a:t>
            </a:r>
            <a:r>
              <a:rPr lang="en-US" altLang="zh-TW" dirty="0" smtClean="0">
                <a:ea typeface="新細明體" pitchFamily="18" charset="-120"/>
              </a:rPr>
              <a:t>(</a:t>
            </a:r>
            <a:r>
              <a:rPr lang="en-US" altLang="zh-TW" i="1" dirty="0" smtClean="0">
                <a:ea typeface="新細明體" pitchFamily="18" charset="-120"/>
              </a:rPr>
              <a:t>K</a:t>
            </a:r>
            <a:r>
              <a:rPr lang="en-US" altLang="zh-TW" dirty="0" smtClean="0">
                <a:ea typeface="新細明體" pitchFamily="18" charset="-120"/>
              </a:rPr>
              <a:t>=2)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89013" y="1752600"/>
            <a:ext cx="7353300" cy="4046538"/>
            <a:chOff x="623" y="1104"/>
            <a:chExt cx="4632" cy="2549"/>
          </a:xfrm>
        </p:grpSpPr>
        <p:sp>
          <p:nvSpPr>
            <p:cNvPr id="21555" name="Line 4"/>
            <p:cNvSpPr>
              <a:spLocks noChangeShapeType="1"/>
            </p:cNvSpPr>
            <p:nvPr/>
          </p:nvSpPr>
          <p:spPr bwMode="auto">
            <a:xfrm flipV="1">
              <a:off x="624" y="1104"/>
              <a:ext cx="0" cy="2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21556" name="Line 5"/>
            <p:cNvSpPr>
              <a:spLocks noChangeShapeType="1"/>
            </p:cNvSpPr>
            <p:nvPr/>
          </p:nvSpPr>
          <p:spPr bwMode="auto">
            <a:xfrm>
              <a:off x="623" y="3653"/>
              <a:ext cx="4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</p:grpSp>
      <p:sp>
        <p:nvSpPr>
          <p:cNvPr id="21509" name="Oval 6"/>
          <p:cNvSpPr>
            <a:spLocks noChangeArrowheads="1"/>
          </p:cNvSpPr>
          <p:nvPr/>
        </p:nvSpPr>
        <p:spPr bwMode="auto">
          <a:xfrm>
            <a:off x="1905000" y="3352800"/>
            <a:ext cx="74613" cy="7461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21510" name="Oval 7"/>
          <p:cNvSpPr>
            <a:spLocks noChangeArrowheads="1"/>
          </p:cNvSpPr>
          <p:nvPr/>
        </p:nvSpPr>
        <p:spPr bwMode="auto">
          <a:xfrm>
            <a:off x="2133600" y="3810000"/>
            <a:ext cx="74613" cy="7461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21511" name="Oval 8"/>
          <p:cNvSpPr>
            <a:spLocks noChangeArrowheads="1"/>
          </p:cNvSpPr>
          <p:nvPr/>
        </p:nvSpPr>
        <p:spPr bwMode="auto">
          <a:xfrm>
            <a:off x="2362200" y="3505200"/>
            <a:ext cx="74613" cy="7461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21512" name="Oval 9"/>
          <p:cNvSpPr>
            <a:spLocks noChangeArrowheads="1"/>
          </p:cNvSpPr>
          <p:nvPr/>
        </p:nvSpPr>
        <p:spPr bwMode="auto">
          <a:xfrm>
            <a:off x="1676400" y="4191000"/>
            <a:ext cx="74613" cy="7461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21513" name="Oval 10"/>
          <p:cNvSpPr>
            <a:spLocks noChangeArrowheads="1"/>
          </p:cNvSpPr>
          <p:nvPr/>
        </p:nvSpPr>
        <p:spPr bwMode="auto">
          <a:xfrm>
            <a:off x="2362200" y="4495800"/>
            <a:ext cx="74613" cy="7461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21514" name="Oval 11"/>
          <p:cNvSpPr>
            <a:spLocks noChangeArrowheads="1"/>
          </p:cNvSpPr>
          <p:nvPr/>
        </p:nvSpPr>
        <p:spPr bwMode="auto">
          <a:xfrm>
            <a:off x="5486400" y="2971800"/>
            <a:ext cx="74613" cy="7461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21515" name="Oval 12"/>
          <p:cNvSpPr>
            <a:spLocks noChangeArrowheads="1"/>
          </p:cNvSpPr>
          <p:nvPr/>
        </p:nvSpPr>
        <p:spPr bwMode="auto">
          <a:xfrm>
            <a:off x="5410200" y="3352800"/>
            <a:ext cx="74613" cy="7461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21516" name="Oval 13"/>
          <p:cNvSpPr>
            <a:spLocks noChangeArrowheads="1"/>
          </p:cNvSpPr>
          <p:nvPr/>
        </p:nvSpPr>
        <p:spPr bwMode="auto">
          <a:xfrm>
            <a:off x="3886200" y="3429000"/>
            <a:ext cx="74613" cy="7461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21517" name="Oval 14"/>
          <p:cNvSpPr>
            <a:spLocks noChangeArrowheads="1"/>
          </p:cNvSpPr>
          <p:nvPr/>
        </p:nvSpPr>
        <p:spPr bwMode="auto">
          <a:xfrm>
            <a:off x="4800600" y="3810000"/>
            <a:ext cx="74613" cy="7461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21518" name="Oval 15"/>
          <p:cNvSpPr>
            <a:spLocks noChangeArrowheads="1"/>
          </p:cNvSpPr>
          <p:nvPr/>
        </p:nvSpPr>
        <p:spPr bwMode="auto">
          <a:xfrm>
            <a:off x="4267200" y="4114800"/>
            <a:ext cx="74613" cy="7461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21519" name="Oval 16"/>
          <p:cNvSpPr>
            <a:spLocks noChangeArrowheads="1"/>
          </p:cNvSpPr>
          <p:nvPr/>
        </p:nvSpPr>
        <p:spPr bwMode="auto">
          <a:xfrm>
            <a:off x="1600200" y="2971800"/>
            <a:ext cx="74613" cy="7461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21520" name="Oval 17"/>
          <p:cNvSpPr>
            <a:spLocks noChangeArrowheads="1"/>
          </p:cNvSpPr>
          <p:nvPr/>
        </p:nvSpPr>
        <p:spPr bwMode="auto">
          <a:xfrm>
            <a:off x="4419600" y="3429000"/>
            <a:ext cx="74613" cy="7461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419600" y="1474788"/>
            <a:ext cx="3568700" cy="2409825"/>
            <a:chOff x="2784" y="929"/>
            <a:chExt cx="2248" cy="1518"/>
          </a:xfrm>
        </p:grpSpPr>
        <p:sp>
          <p:nvSpPr>
            <p:cNvPr id="21552" name="Text Box 19"/>
            <p:cNvSpPr txBox="1">
              <a:spLocks noChangeArrowheads="1"/>
            </p:cNvSpPr>
            <p:nvPr/>
          </p:nvSpPr>
          <p:spPr bwMode="auto">
            <a:xfrm>
              <a:off x="4105" y="929"/>
              <a:ext cx="927" cy="2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Pick seeds</a:t>
              </a:r>
            </a:p>
          </p:txBody>
        </p:sp>
        <p:sp>
          <p:nvSpPr>
            <p:cNvPr id="21553" name="Oval 20"/>
            <p:cNvSpPr>
              <a:spLocks noChangeArrowheads="1"/>
            </p:cNvSpPr>
            <p:nvPr/>
          </p:nvSpPr>
          <p:spPr bwMode="auto">
            <a:xfrm>
              <a:off x="3024" y="2400"/>
              <a:ext cx="47" cy="47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zh-TW" altLang="en-US">
                <a:ea typeface="新細明體" pitchFamily="18" charset="-120"/>
              </a:endParaRPr>
            </a:p>
          </p:txBody>
        </p:sp>
        <p:sp>
          <p:nvSpPr>
            <p:cNvPr id="21554" name="Oval 21"/>
            <p:cNvSpPr>
              <a:spLocks noChangeArrowheads="1"/>
            </p:cNvSpPr>
            <p:nvPr/>
          </p:nvSpPr>
          <p:spPr bwMode="auto">
            <a:xfrm>
              <a:off x="2784" y="2160"/>
              <a:ext cx="47" cy="47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zh-TW" altLang="en-US">
                <a:ea typeface="新細明體" pitchFamily="18" charset="-120"/>
              </a:endParaRP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600200" y="1931988"/>
            <a:ext cx="7150100" cy="2638425"/>
            <a:chOff x="1008" y="1217"/>
            <a:chExt cx="4504" cy="1662"/>
          </a:xfrm>
        </p:grpSpPr>
        <p:sp>
          <p:nvSpPr>
            <p:cNvPr id="21541" name="Oval 23"/>
            <p:cNvSpPr>
              <a:spLocks noChangeArrowheads="1"/>
            </p:cNvSpPr>
            <p:nvPr/>
          </p:nvSpPr>
          <p:spPr bwMode="auto">
            <a:xfrm>
              <a:off x="2688" y="2592"/>
              <a:ext cx="47" cy="47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zh-TW" altLang="en-US">
                <a:ea typeface="新細明體" pitchFamily="18" charset="-120"/>
              </a:endParaRPr>
            </a:p>
          </p:txBody>
        </p:sp>
        <p:sp>
          <p:nvSpPr>
            <p:cNvPr id="21542" name="Oval 24"/>
            <p:cNvSpPr>
              <a:spLocks noChangeArrowheads="1"/>
            </p:cNvSpPr>
            <p:nvPr/>
          </p:nvSpPr>
          <p:spPr bwMode="auto">
            <a:xfrm>
              <a:off x="2448" y="2160"/>
              <a:ext cx="47" cy="47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zh-TW" altLang="en-US">
                <a:ea typeface="新細明體" pitchFamily="18" charset="-120"/>
              </a:endParaRPr>
            </a:p>
          </p:txBody>
        </p:sp>
        <p:sp>
          <p:nvSpPr>
            <p:cNvPr id="21543" name="Oval 25"/>
            <p:cNvSpPr>
              <a:spLocks noChangeArrowheads="1"/>
            </p:cNvSpPr>
            <p:nvPr/>
          </p:nvSpPr>
          <p:spPr bwMode="auto">
            <a:xfrm>
              <a:off x="3456" y="1872"/>
              <a:ext cx="47" cy="47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zh-TW" altLang="en-US">
                <a:ea typeface="新細明體" pitchFamily="18" charset="-120"/>
              </a:endParaRPr>
            </a:p>
          </p:txBody>
        </p:sp>
        <p:sp>
          <p:nvSpPr>
            <p:cNvPr id="21544" name="Oval 26"/>
            <p:cNvSpPr>
              <a:spLocks noChangeArrowheads="1"/>
            </p:cNvSpPr>
            <p:nvPr/>
          </p:nvSpPr>
          <p:spPr bwMode="auto">
            <a:xfrm>
              <a:off x="1008" y="1872"/>
              <a:ext cx="47" cy="47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zh-TW" altLang="en-US">
                <a:ea typeface="新細明體" pitchFamily="18" charset="-120"/>
              </a:endParaRPr>
            </a:p>
          </p:txBody>
        </p:sp>
        <p:sp>
          <p:nvSpPr>
            <p:cNvPr id="21545" name="Oval 27"/>
            <p:cNvSpPr>
              <a:spLocks noChangeArrowheads="1"/>
            </p:cNvSpPr>
            <p:nvPr/>
          </p:nvSpPr>
          <p:spPr bwMode="auto">
            <a:xfrm>
              <a:off x="1200" y="2112"/>
              <a:ext cx="47" cy="47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zh-TW" altLang="en-US">
                <a:ea typeface="新細明體" pitchFamily="18" charset="-120"/>
              </a:endParaRPr>
            </a:p>
          </p:txBody>
        </p:sp>
        <p:sp>
          <p:nvSpPr>
            <p:cNvPr id="21546" name="Oval 28"/>
            <p:cNvSpPr>
              <a:spLocks noChangeArrowheads="1"/>
            </p:cNvSpPr>
            <p:nvPr/>
          </p:nvSpPr>
          <p:spPr bwMode="auto">
            <a:xfrm>
              <a:off x="1488" y="2208"/>
              <a:ext cx="47" cy="47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zh-TW" altLang="en-US">
                <a:ea typeface="新細明體" pitchFamily="18" charset="-120"/>
              </a:endParaRPr>
            </a:p>
          </p:txBody>
        </p:sp>
        <p:sp>
          <p:nvSpPr>
            <p:cNvPr id="21547" name="Oval 29"/>
            <p:cNvSpPr>
              <a:spLocks noChangeArrowheads="1"/>
            </p:cNvSpPr>
            <p:nvPr/>
          </p:nvSpPr>
          <p:spPr bwMode="auto">
            <a:xfrm>
              <a:off x="1344" y="2400"/>
              <a:ext cx="47" cy="47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zh-TW" altLang="en-US">
                <a:ea typeface="新細明體" pitchFamily="18" charset="-120"/>
              </a:endParaRPr>
            </a:p>
          </p:txBody>
        </p:sp>
        <p:sp>
          <p:nvSpPr>
            <p:cNvPr id="21548" name="Oval 30"/>
            <p:cNvSpPr>
              <a:spLocks noChangeArrowheads="1"/>
            </p:cNvSpPr>
            <p:nvPr/>
          </p:nvSpPr>
          <p:spPr bwMode="auto">
            <a:xfrm>
              <a:off x="3408" y="2112"/>
              <a:ext cx="47" cy="47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zh-TW" altLang="en-US">
                <a:ea typeface="新細明體" pitchFamily="18" charset="-120"/>
              </a:endParaRPr>
            </a:p>
          </p:txBody>
        </p:sp>
        <p:sp>
          <p:nvSpPr>
            <p:cNvPr id="21549" name="Oval 31"/>
            <p:cNvSpPr>
              <a:spLocks noChangeArrowheads="1"/>
            </p:cNvSpPr>
            <p:nvPr/>
          </p:nvSpPr>
          <p:spPr bwMode="auto">
            <a:xfrm>
              <a:off x="1488" y="2832"/>
              <a:ext cx="47" cy="47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zh-TW" altLang="en-US">
                <a:ea typeface="新細明體" pitchFamily="18" charset="-120"/>
              </a:endParaRPr>
            </a:p>
          </p:txBody>
        </p:sp>
        <p:sp>
          <p:nvSpPr>
            <p:cNvPr id="21550" name="Oval 32"/>
            <p:cNvSpPr>
              <a:spLocks noChangeArrowheads="1"/>
            </p:cNvSpPr>
            <p:nvPr/>
          </p:nvSpPr>
          <p:spPr bwMode="auto">
            <a:xfrm>
              <a:off x="1056" y="2640"/>
              <a:ext cx="47" cy="47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zh-TW" altLang="en-US">
                <a:ea typeface="新細明體" pitchFamily="18" charset="-120"/>
              </a:endParaRPr>
            </a:p>
          </p:txBody>
        </p:sp>
        <p:sp>
          <p:nvSpPr>
            <p:cNvPr id="21551" name="Text Box 33"/>
            <p:cNvSpPr txBox="1">
              <a:spLocks noChangeArrowheads="1"/>
            </p:cNvSpPr>
            <p:nvPr/>
          </p:nvSpPr>
          <p:spPr bwMode="auto">
            <a:xfrm>
              <a:off x="4058" y="1217"/>
              <a:ext cx="1454" cy="2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Reassign clusters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2590800" y="2389188"/>
            <a:ext cx="6376988" cy="1589087"/>
            <a:chOff x="1632" y="1505"/>
            <a:chExt cx="4017" cy="1001"/>
          </a:xfrm>
        </p:grpSpPr>
        <p:sp>
          <p:nvSpPr>
            <p:cNvPr id="21538" name="Text Box 35"/>
            <p:cNvSpPr txBox="1">
              <a:spLocks noChangeArrowheads="1"/>
            </p:cNvSpPr>
            <p:nvPr/>
          </p:nvSpPr>
          <p:spPr bwMode="auto">
            <a:xfrm>
              <a:off x="4066" y="1505"/>
              <a:ext cx="1583" cy="2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Compute </a:t>
              </a:r>
              <a:r>
                <a:rPr lang="en-US" altLang="zh-TW" dirty="0" err="1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centroids</a:t>
              </a:r>
              <a:endParaRPr lang="en-US" altLang="zh-TW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21539" name="Text Box 36"/>
            <p:cNvSpPr txBox="1">
              <a:spLocks noChangeArrowheads="1"/>
            </p:cNvSpPr>
            <p:nvPr/>
          </p:nvSpPr>
          <p:spPr bwMode="auto">
            <a:xfrm>
              <a:off x="1632" y="2064"/>
              <a:ext cx="19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zh-TW" sz="2000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rPr>
                <a:t>x</a:t>
              </a:r>
            </a:p>
          </p:txBody>
        </p:sp>
        <p:sp>
          <p:nvSpPr>
            <p:cNvPr id="21540" name="Text Box 37"/>
            <p:cNvSpPr txBox="1">
              <a:spLocks noChangeArrowheads="1"/>
            </p:cNvSpPr>
            <p:nvPr/>
          </p:nvSpPr>
          <p:spPr bwMode="auto">
            <a:xfrm>
              <a:off x="3024" y="2256"/>
              <a:ext cx="19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zh-TW" sz="2000">
                  <a:solidFill>
                    <a:schemeClr val="tx2"/>
                  </a:solidFill>
                  <a:latin typeface="Times New Roman" pitchFamily="18" charset="0"/>
                  <a:ea typeface="新細明體" pitchFamily="18" charset="-120"/>
                </a:rPr>
                <a:t>x</a:t>
              </a:r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3886200" y="2846388"/>
            <a:ext cx="4913313" cy="657225"/>
            <a:chOff x="2448" y="1793"/>
            <a:chExt cx="3095" cy="414"/>
          </a:xfrm>
        </p:grpSpPr>
        <p:sp>
          <p:nvSpPr>
            <p:cNvPr id="21534" name="Oval 39"/>
            <p:cNvSpPr>
              <a:spLocks noChangeArrowheads="1"/>
            </p:cNvSpPr>
            <p:nvPr/>
          </p:nvSpPr>
          <p:spPr bwMode="auto">
            <a:xfrm>
              <a:off x="2784" y="2160"/>
              <a:ext cx="47" cy="47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zh-TW" altLang="en-US">
                <a:ea typeface="新細明體" pitchFamily="18" charset="-120"/>
              </a:endParaRPr>
            </a:p>
          </p:txBody>
        </p:sp>
        <p:sp>
          <p:nvSpPr>
            <p:cNvPr id="21535" name="Oval 40"/>
            <p:cNvSpPr>
              <a:spLocks noChangeArrowheads="1"/>
            </p:cNvSpPr>
            <p:nvPr/>
          </p:nvSpPr>
          <p:spPr bwMode="auto">
            <a:xfrm>
              <a:off x="3456" y="1872"/>
              <a:ext cx="47" cy="47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zh-TW" altLang="en-US">
                <a:ea typeface="新細明體" pitchFamily="18" charset="-120"/>
              </a:endParaRPr>
            </a:p>
          </p:txBody>
        </p:sp>
        <p:sp>
          <p:nvSpPr>
            <p:cNvPr id="21536" name="Oval 41"/>
            <p:cNvSpPr>
              <a:spLocks noChangeArrowheads="1"/>
            </p:cNvSpPr>
            <p:nvPr/>
          </p:nvSpPr>
          <p:spPr bwMode="auto">
            <a:xfrm>
              <a:off x="2448" y="2160"/>
              <a:ext cx="47" cy="47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zh-TW" altLang="en-US">
                <a:ea typeface="新細明體" pitchFamily="18" charset="-120"/>
              </a:endParaRPr>
            </a:p>
          </p:txBody>
        </p:sp>
        <p:sp>
          <p:nvSpPr>
            <p:cNvPr id="21537" name="Text Box 42"/>
            <p:cNvSpPr txBox="1">
              <a:spLocks noChangeArrowheads="1"/>
            </p:cNvSpPr>
            <p:nvPr/>
          </p:nvSpPr>
          <p:spPr bwMode="auto">
            <a:xfrm>
              <a:off x="4089" y="1793"/>
              <a:ext cx="1454" cy="2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Reassign clusters</a:t>
              </a:r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1905000" y="3276600"/>
            <a:ext cx="7062788" cy="701675"/>
            <a:chOff x="1200" y="2064"/>
            <a:chExt cx="4449" cy="442"/>
          </a:xfrm>
        </p:grpSpPr>
        <p:sp>
          <p:nvSpPr>
            <p:cNvPr id="21529" name="Text Box 44"/>
            <p:cNvSpPr txBox="1">
              <a:spLocks noChangeArrowheads="1"/>
            </p:cNvSpPr>
            <p:nvPr/>
          </p:nvSpPr>
          <p:spPr bwMode="auto">
            <a:xfrm>
              <a:off x="3024" y="2256"/>
              <a:ext cx="19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zh-TW" sz="2000">
                  <a:solidFill>
                    <a:schemeClr val="bg1"/>
                  </a:solidFill>
                  <a:latin typeface="Times New Roman" pitchFamily="18" charset="0"/>
                  <a:ea typeface="新細明體" pitchFamily="18" charset="-120"/>
                </a:rPr>
                <a:t>x</a:t>
              </a:r>
            </a:p>
          </p:txBody>
        </p:sp>
        <p:sp>
          <p:nvSpPr>
            <p:cNvPr id="21530" name="Text Box 45"/>
            <p:cNvSpPr txBox="1">
              <a:spLocks noChangeArrowheads="1"/>
            </p:cNvSpPr>
            <p:nvPr/>
          </p:nvSpPr>
          <p:spPr bwMode="auto">
            <a:xfrm>
              <a:off x="1632" y="2064"/>
              <a:ext cx="19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zh-TW" sz="2000">
                  <a:solidFill>
                    <a:schemeClr val="bg1"/>
                  </a:solidFill>
                  <a:latin typeface="Times New Roman" pitchFamily="18" charset="0"/>
                  <a:ea typeface="新細明體" pitchFamily="18" charset="-120"/>
                </a:rPr>
                <a:t>x</a:t>
              </a:r>
            </a:p>
          </p:txBody>
        </p:sp>
        <p:sp>
          <p:nvSpPr>
            <p:cNvPr id="21531" name="Text Box 46"/>
            <p:cNvSpPr txBox="1">
              <a:spLocks noChangeArrowheads="1"/>
            </p:cNvSpPr>
            <p:nvPr/>
          </p:nvSpPr>
          <p:spPr bwMode="auto">
            <a:xfrm>
              <a:off x="2880" y="2112"/>
              <a:ext cx="19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zh-TW" sz="2000">
                  <a:solidFill>
                    <a:schemeClr val="tx2"/>
                  </a:solidFill>
                  <a:latin typeface="Times New Roman" pitchFamily="18" charset="0"/>
                  <a:ea typeface="新細明體" pitchFamily="18" charset="-120"/>
                </a:rPr>
                <a:t>x</a:t>
              </a:r>
            </a:p>
          </p:txBody>
        </p:sp>
        <p:sp>
          <p:nvSpPr>
            <p:cNvPr id="21532" name="Text Box 47"/>
            <p:cNvSpPr txBox="1">
              <a:spLocks noChangeArrowheads="1"/>
            </p:cNvSpPr>
            <p:nvPr/>
          </p:nvSpPr>
          <p:spPr bwMode="auto">
            <a:xfrm>
              <a:off x="1200" y="2160"/>
              <a:ext cx="19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zh-TW" sz="2000">
                  <a:solidFill>
                    <a:srgbClr val="FF0000"/>
                  </a:solidFill>
                  <a:latin typeface="Times New Roman" pitchFamily="18" charset="0"/>
                  <a:ea typeface="新細明體" pitchFamily="18" charset="-120"/>
                </a:rPr>
                <a:t>x</a:t>
              </a:r>
            </a:p>
          </p:txBody>
        </p:sp>
        <p:sp>
          <p:nvSpPr>
            <p:cNvPr id="21533" name="Text Box 48"/>
            <p:cNvSpPr txBox="1">
              <a:spLocks noChangeArrowheads="1"/>
            </p:cNvSpPr>
            <p:nvPr/>
          </p:nvSpPr>
          <p:spPr bwMode="auto">
            <a:xfrm>
              <a:off x="4066" y="2081"/>
              <a:ext cx="1583" cy="2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Compute </a:t>
              </a:r>
              <a:r>
                <a:rPr lang="en-US" altLang="zh-TW" dirty="0" err="1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rPr>
                <a:t>centroids</a:t>
              </a:r>
              <a:endParaRPr lang="en-US" altLang="zh-TW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</p:grpSp>
      <p:sp>
        <p:nvSpPr>
          <p:cNvPr id="1148977" name="Text Box 49"/>
          <p:cNvSpPr txBox="1">
            <a:spLocks noChangeArrowheads="1"/>
          </p:cNvSpPr>
          <p:nvPr/>
        </p:nvSpPr>
        <p:spPr bwMode="auto">
          <a:xfrm>
            <a:off x="6629400" y="3760788"/>
            <a:ext cx="2308943" cy="463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rPr>
              <a:t>Reassign clusters</a:t>
            </a:r>
          </a:p>
        </p:txBody>
      </p:sp>
      <p:sp>
        <p:nvSpPr>
          <p:cNvPr id="1148978" name="Text Box 50"/>
          <p:cNvSpPr txBox="1">
            <a:spLocks noChangeArrowheads="1"/>
          </p:cNvSpPr>
          <p:nvPr/>
        </p:nvSpPr>
        <p:spPr bwMode="auto">
          <a:xfrm>
            <a:off x="6510338" y="4294188"/>
            <a:ext cx="16192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zh-TW">
                <a:solidFill>
                  <a:srgbClr val="FF0000"/>
                </a:solidFill>
                <a:latin typeface="Times New Roman" pitchFamily="18" charset="0"/>
                <a:ea typeface="新細明體" pitchFamily="18" charset="-120"/>
              </a:rPr>
              <a:t>Converged!</a:t>
            </a:r>
          </a:p>
        </p:txBody>
      </p:sp>
      <p:sp>
        <p:nvSpPr>
          <p:cNvPr id="1148979" name="Rectangle 51"/>
          <p:cNvSpPr>
            <a:spLocks noChangeArrowheads="1"/>
          </p:cNvSpPr>
          <p:nvPr/>
        </p:nvSpPr>
        <p:spPr bwMode="auto">
          <a:xfrm>
            <a:off x="685800" y="5943600"/>
            <a:ext cx="72410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通常</a:t>
            </a:r>
            <a:r>
              <a:rPr lang="zh-TW" altLang="en-US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做</a:t>
            </a:r>
            <a:r>
              <a:rPr lang="en-US" altLang="zh-TW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至</a:t>
            </a:r>
            <a:r>
              <a:rPr lang="en-US" altLang="zh-TW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回就大致穩定（但仍需視資料與群集多寡而調整）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8977" grpId="0" autoUpdateAnimBg="0"/>
      <p:bldP spid="1148978" grpId="0" autoUpdateAnimBg="0"/>
      <p:bldP spid="114897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759499CB-5268-422C-A47D-46E6BD752232}" type="slidenum">
              <a:rPr lang="zh-TW" altLang="en-US" smtClean="0"/>
              <a:pPr/>
              <a:t>22</a:t>
            </a:fld>
            <a:endParaRPr lang="en-US" altLang="zh-TW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Termination conditions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zh-TW" sz="3400" dirty="0" smtClean="0">
                <a:ea typeface="微軟正黑體" pitchFamily="34" charset="-120"/>
              </a:rPr>
              <a:t>Several possibilities, e.g.,</a:t>
            </a:r>
          </a:p>
          <a:p>
            <a:pPr lvl="1" eaLnBrk="1" hangingPunct="1"/>
            <a:r>
              <a:rPr lang="en-US" altLang="zh-TW" sz="3200" dirty="0" smtClean="0">
                <a:ea typeface="微軟正黑體" pitchFamily="34" charset="-120"/>
              </a:rPr>
              <a:t>A fixed number of iterations. </a:t>
            </a:r>
            <a:r>
              <a:rPr lang="zh-TW" altLang="en-US" dirty="0" smtClean="0">
                <a:ea typeface="微軟正黑體" pitchFamily="34" charset="-120"/>
              </a:rPr>
              <a:t>只做固定幾回合</a:t>
            </a:r>
          </a:p>
          <a:p>
            <a:pPr lvl="1" eaLnBrk="1" hangingPunct="1"/>
            <a:r>
              <a:rPr lang="en-US" altLang="zh-TW" sz="3200" dirty="0" smtClean="0">
                <a:ea typeface="微軟正黑體" pitchFamily="34" charset="-120"/>
              </a:rPr>
              <a:t>Doc partition unchanged. </a:t>
            </a:r>
            <a:r>
              <a:rPr lang="zh-TW" altLang="en-US" dirty="0" smtClean="0">
                <a:ea typeface="微軟正黑體" pitchFamily="34" charset="-120"/>
              </a:rPr>
              <a:t>群集不再改變</a:t>
            </a:r>
          </a:p>
          <a:p>
            <a:pPr lvl="1" eaLnBrk="1" hangingPunct="1"/>
            <a:r>
              <a:rPr lang="en-US" altLang="zh-TW" sz="3200" dirty="0" err="1" smtClean="0">
                <a:ea typeface="微軟正黑體" pitchFamily="34" charset="-120"/>
              </a:rPr>
              <a:t>Centroid</a:t>
            </a:r>
            <a:r>
              <a:rPr lang="en-US" altLang="zh-TW" sz="3200" dirty="0" smtClean="0">
                <a:ea typeface="微軟正黑體" pitchFamily="34" charset="-120"/>
              </a:rPr>
              <a:t> positions don’t change. </a:t>
            </a:r>
            <a:r>
              <a:rPr lang="zh-TW" altLang="en-US" dirty="0" smtClean="0">
                <a:ea typeface="微軟正黑體" pitchFamily="34" charset="-120"/>
              </a:rPr>
              <a:t>重心不再改變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D7DC6CDC-FCCD-4C5E-822D-10B932031B53}" type="slidenum">
              <a:rPr lang="zh-TW" altLang="en-US" smtClean="0"/>
              <a:pPr/>
              <a:t>23</a:t>
            </a:fld>
            <a:endParaRPr lang="en-US" altLang="zh-TW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Convergence of </a:t>
            </a:r>
            <a:r>
              <a:rPr lang="en-US" altLang="zh-TW" i="1" smtClean="0">
                <a:ea typeface="新細明體" pitchFamily="18" charset="-120"/>
              </a:rPr>
              <a:t>K</a:t>
            </a:r>
            <a:r>
              <a:rPr lang="en-US" altLang="zh-TW" smtClean="0">
                <a:ea typeface="新細明體" pitchFamily="18" charset="-120"/>
              </a:rPr>
              <a:t>-Means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52600"/>
            <a:ext cx="8367464" cy="4876800"/>
          </a:xfrm>
        </p:spPr>
        <p:txBody>
          <a:bodyPr/>
          <a:lstStyle/>
          <a:p>
            <a:pPr eaLnBrk="1" hangingPunct="1"/>
            <a:r>
              <a:rPr lang="en-US" altLang="zh-TW" sz="3000" dirty="0" smtClean="0">
                <a:ea typeface="微軟正黑體" pitchFamily="34" charset="-120"/>
              </a:rPr>
              <a:t>Why should the </a:t>
            </a:r>
            <a:r>
              <a:rPr lang="en-US" altLang="zh-TW" sz="3000" i="1" dirty="0" smtClean="0">
                <a:ea typeface="微軟正黑體" pitchFamily="34" charset="-120"/>
              </a:rPr>
              <a:t>K</a:t>
            </a:r>
            <a:r>
              <a:rPr lang="en-US" altLang="zh-TW" sz="3000" dirty="0" smtClean="0">
                <a:ea typeface="微軟正黑體" pitchFamily="34" charset="-120"/>
              </a:rPr>
              <a:t>-means algorithm ever reach a </a:t>
            </a:r>
            <a:r>
              <a:rPr lang="en-US" altLang="zh-TW" sz="3000" i="1" dirty="0" smtClean="0">
                <a:ea typeface="微軟正黑體" pitchFamily="34" charset="-120"/>
              </a:rPr>
              <a:t>fixed point</a:t>
            </a:r>
            <a:r>
              <a:rPr lang="en-US" altLang="zh-TW" sz="3000" dirty="0" smtClean="0">
                <a:ea typeface="微軟正黑體" pitchFamily="34" charset="-120"/>
              </a:rPr>
              <a:t>?</a:t>
            </a:r>
          </a:p>
          <a:p>
            <a:pPr lvl="1" eaLnBrk="1" hangingPunct="1"/>
            <a:r>
              <a:rPr lang="en-US" altLang="zh-TW" sz="2800" dirty="0" smtClean="0">
                <a:ea typeface="微軟正黑體" pitchFamily="34" charset="-120"/>
              </a:rPr>
              <a:t>A state in which clusters don’t change. </a:t>
            </a:r>
            <a:r>
              <a:rPr lang="zh-TW" altLang="en-US" sz="2800" dirty="0" smtClean="0">
                <a:ea typeface="微軟正黑體" pitchFamily="34" charset="-120"/>
              </a:rPr>
              <a:t>收斂</a:t>
            </a:r>
          </a:p>
          <a:p>
            <a:pPr eaLnBrk="1" hangingPunct="1"/>
            <a:r>
              <a:rPr lang="en-US" altLang="zh-TW" sz="3000" i="1" dirty="0" smtClean="0">
                <a:ea typeface="微軟正黑體" pitchFamily="34" charset="-120"/>
              </a:rPr>
              <a:t>K</a:t>
            </a:r>
            <a:r>
              <a:rPr lang="en-US" altLang="zh-TW" sz="3000" dirty="0" smtClean="0">
                <a:ea typeface="微軟正黑體" pitchFamily="34" charset="-120"/>
              </a:rPr>
              <a:t>-means is a special case of a general procedure known as the </a:t>
            </a:r>
            <a:r>
              <a:rPr lang="en-US" altLang="zh-TW" sz="3000" i="1" dirty="0" smtClean="0">
                <a:ea typeface="微軟正黑體" pitchFamily="34" charset="-120"/>
              </a:rPr>
              <a:t>Expectation Maximization (EM) algorithm</a:t>
            </a:r>
            <a:r>
              <a:rPr lang="en-US" altLang="zh-TW" sz="3000" dirty="0" smtClean="0">
                <a:ea typeface="微軟正黑體" pitchFamily="34" charset="-120"/>
              </a:rPr>
              <a:t>.</a:t>
            </a:r>
          </a:p>
          <a:p>
            <a:pPr lvl="1" eaLnBrk="1" hangingPunct="1"/>
            <a:r>
              <a:rPr lang="en-US" altLang="zh-TW" sz="2800" dirty="0" smtClean="0">
                <a:ea typeface="微軟正黑體" pitchFamily="34" charset="-120"/>
              </a:rPr>
              <a:t>EM is known to converge.</a:t>
            </a:r>
          </a:p>
          <a:p>
            <a:pPr lvl="1" eaLnBrk="1" hangingPunct="1"/>
            <a:r>
              <a:rPr lang="en-US" altLang="zh-TW" sz="2800" dirty="0" smtClean="0">
                <a:ea typeface="微軟正黑體" pitchFamily="34" charset="-120"/>
              </a:rPr>
              <a:t>Number of iterations could be large.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zh-TW" altLang="en-US" sz="2000" dirty="0" smtClean="0">
                <a:ea typeface="微軟正黑體" pitchFamily="34" charset="-120"/>
              </a:rPr>
              <a:t>	</a:t>
            </a:r>
            <a:r>
              <a:rPr lang="zh-TW" altLang="en-US" dirty="0" smtClean="0">
                <a:ea typeface="微軟正黑體" pitchFamily="34" charset="-120"/>
              </a:rPr>
              <a:t>在理論上一定會收斂，只是要做幾回合的問題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82EC7B31-E034-4096-88E7-497DB3FC8338}" type="slidenum">
              <a:rPr lang="zh-TW" altLang="en-US" smtClean="0"/>
              <a:pPr/>
              <a:t>24</a:t>
            </a:fld>
            <a:endParaRPr lang="en-US" altLang="zh-TW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Convergence of </a:t>
            </a:r>
            <a:r>
              <a:rPr lang="en-US" altLang="zh-TW" i="1" dirty="0" smtClean="0">
                <a:ea typeface="新細明體" pitchFamily="18" charset="-120"/>
              </a:rPr>
              <a:t>K</a:t>
            </a:r>
            <a:r>
              <a:rPr lang="en-US" altLang="zh-TW" dirty="0" smtClean="0">
                <a:ea typeface="新細明體" pitchFamily="18" charset="-120"/>
              </a:rPr>
              <a:t>-Means :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證明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3000" dirty="0" smtClean="0">
                <a:ea typeface="微軟正黑體" pitchFamily="34" charset="-120"/>
              </a:rPr>
              <a:t>Define goodness measure of cluster </a:t>
            </a:r>
            <a:r>
              <a:rPr lang="en-US" altLang="zh-TW" sz="3000" i="1" dirty="0" smtClean="0">
                <a:ea typeface="微軟正黑體" pitchFamily="34" charset="-120"/>
              </a:rPr>
              <a:t>k</a:t>
            </a:r>
            <a:r>
              <a:rPr lang="en-US" altLang="zh-TW" sz="3000" dirty="0" smtClean="0">
                <a:ea typeface="微軟正黑體" pitchFamily="34" charset="-120"/>
              </a:rPr>
              <a:t> as sum of squared distances from cluster </a:t>
            </a:r>
            <a:r>
              <a:rPr lang="en-US" altLang="zh-TW" sz="3000" dirty="0" err="1" smtClean="0">
                <a:ea typeface="微軟正黑體" pitchFamily="34" charset="-120"/>
              </a:rPr>
              <a:t>centroid</a:t>
            </a:r>
            <a:r>
              <a:rPr lang="en-US" altLang="zh-TW" sz="3000" dirty="0" smtClean="0">
                <a:ea typeface="微軟正黑體" pitchFamily="34" charset="-120"/>
              </a:rPr>
              <a:t>:</a:t>
            </a:r>
          </a:p>
          <a:p>
            <a:pPr lvl="1" eaLnBrk="1" hangingPunct="1"/>
            <a:r>
              <a:rPr lang="en-US" altLang="zh-TW" sz="2800" dirty="0" smtClean="0">
                <a:ea typeface="微軟正黑體" pitchFamily="34" charset="-120"/>
              </a:rPr>
              <a:t>G</a:t>
            </a:r>
            <a:r>
              <a:rPr lang="en-US" altLang="zh-TW" sz="2800" i="1" baseline="-25000" dirty="0" smtClean="0">
                <a:ea typeface="微軟正黑體" pitchFamily="34" charset="-120"/>
              </a:rPr>
              <a:t>k</a:t>
            </a:r>
            <a:r>
              <a:rPr lang="en-US" altLang="zh-TW" sz="2800" dirty="0" smtClean="0">
                <a:ea typeface="微軟正黑體" pitchFamily="34" charset="-120"/>
              </a:rPr>
              <a:t> = </a:t>
            </a:r>
            <a:r>
              <a:rPr lang="el-GR" altLang="zh-TW" sz="2800" dirty="0" smtClean="0">
                <a:ea typeface="微軟正黑體" pitchFamily="34" charset="-120"/>
                <a:cs typeface="Arial" charset="0"/>
              </a:rPr>
              <a:t>Σ</a:t>
            </a:r>
            <a:r>
              <a:rPr lang="en-US" altLang="zh-TW" sz="2800" baseline="-25000" dirty="0" err="1" smtClean="0">
                <a:ea typeface="微軟正黑體" pitchFamily="34" charset="-120"/>
              </a:rPr>
              <a:t>i</a:t>
            </a:r>
            <a:r>
              <a:rPr lang="en-US" altLang="zh-TW" sz="2800" dirty="0" smtClean="0">
                <a:ea typeface="微軟正黑體" pitchFamily="34" charset="-120"/>
              </a:rPr>
              <a:t> (</a:t>
            </a:r>
            <a:r>
              <a:rPr lang="en-US" altLang="zh-TW" sz="2800" dirty="0" err="1" smtClean="0">
                <a:ea typeface="微軟正黑體" pitchFamily="34" charset="-120"/>
              </a:rPr>
              <a:t>d</a:t>
            </a:r>
            <a:r>
              <a:rPr lang="en-US" altLang="zh-TW" sz="2800" baseline="-25000" dirty="0" err="1" smtClean="0">
                <a:ea typeface="微軟正黑體" pitchFamily="34" charset="-120"/>
              </a:rPr>
              <a:t>i</a:t>
            </a:r>
            <a:r>
              <a:rPr lang="en-US" altLang="zh-TW" sz="2800" dirty="0" smtClean="0">
                <a:ea typeface="微軟正黑體" pitchFamily="34" charset="-120"/>
              </a:rPr>
              <a:t> – c</a:t>
            </a:r>
            <a:r>
              <a:rPr lang="en-US" altLang="zh-TW" sz="2800" i="1" baseline="-25000" dirty="0" smtClean="0">
                <a:ea typeface="微軟正黑體" pitchFamily="34" charset="-120"/>
              </a:rPr>
              <a:t>k</a:t>
            </a:r>
            <a:r>
              <a:rPr lang="en-US" altLang="zh-TW" sz="2800" dirty="0" smtClean="0">
                <a:ea typeface="微軟正黑體" pitchFamily="34" charset="-120"/>
              </a:rPr>
              <a:t>)</a:t>
            </a:r>
            <a:r>
              <a:rPr lang="en-US" altLang="zh-TW" sz="2800" baseline="30000" dirty="0" smtClean="0">
                <a:ea typeface="微軟正黑體" pitchFamily="34" charset="-120"/>
              </a:rPr>
              <a:t>2  </a:t>
            </a:r>
            <a:r>
              <a:rPr lang="en-US" altLang="zh-TW" sz="2800" dirty="0" smtClean="0">
                <a:ea typeface="微軟正黑體" pitchFamily="34" charset="-120"/>
              </a:rPr>
              <a:t>       </a:t>
            </a:r>
            <a:r>
              <a:rPr lang="en-US" altLang="zh-TW" sz="2000" dirty="0" smtClean="0">
                <a:ea typeface="微軟正黑體" pitchFamily="34" charset="-120"/>
              </a:rPr>
              <a:t> (sum over all </a:t>
            </a:r>
            <a:r>
              <a:rPr lang="en-US" altLang="zh-TW" sz="2000" dirty="0" err="1" smtClean="0">
                <a:ea typeface="微軟正黑體" pitchFamily="34" charset="-120"/>
              </a:rPr>
              <a:t>d</a:t>
            </a:r>
            <a:r>
              <a:rPr lang="en-US" altLang="zh-TW" sz="2000" baseline="-25000" dirty="0" err="1" smtClean="0">
                <a:ea typeface="微軟正黑體" pitchFamily="34" charset="-120"/>
              </a:rPr>
              <a:t>i</a:t>
            </a:r>
            <a:r>
              <a:rPr lang="en-US" altLang="zh-TW" sz="2000" dirty="0" smtClean="0">
                <a:ea typeface="微軟正黑體" pitchFamily="34" charset="-120"/>
              </a:rPr>
              <a:t> in cluster </a:t>
            </a:r>
            <a:r>
              <a:rPr lang="en-US" altLang="zh-TW" sz="2000" i="1" dirty="0" smtClean="0">
                <a:ea typeface="微軟正黑體" pitchFamily="34" charset="-120"/>
              </a:rPr>
              <a:t>k</a:t>
            </a:r>
            <a:r>
              <a:rPr lang="en-US" altLang="zh-TW" sz="2000" dirty="0" smtClean="0">
                <a:ea typeface="微軟正黑體" pitchFamily="34" charset="-120"/>
              </a:rPr>
              <a:t>)</a:t>
            </a:r>
            <a:r>
              <a:rPr lang="zh-TW" altLang="en-US" dirty="0" smtClean="0">
                <a:ea typeface="微軟正黑體" pitchFamily="34" charset="-120"/>
              </a:rPr>
              <a:t>	</a:t>
            </a:r>
          </a:p>
          <a:p>
            <a:pPr lvl="1" eaLnBrk="1" hangingPunct="1"/>
            <a:r>
              <a:rPr lang="en-US" altLang="zh-TW" sz="2800" dirty="0" smtClean="0">
                <a:ea typeface="微軟正黑體" pitchFamily="34" charset="-120"/>
              </a:rPr>
              <a:t>G = </a:t>
            </a:r>
            <a:r>
              <a:rPr lang="el-GR" altLang="zh-TW" sz="2800" dirty="0" smtClean="0">
                <a:ea typeface="微軟正黑體" pitchFamily="34" charset="-120"/>
                <a:cs typeface="Arial" charset="0"/>
              </a:rPr>
              <a:t>Σ</a:t>
            </a:r>
            <a:r>
              <a:rPr lang="en-US" altLang="zh-TW" sz="2800" i="1" baseline="-25000" dirty="0" smtClean="0">
                <a:ea typeface="微軟正黑體" pitchFamily="34" charset="-120"/>
                <a:cs typeface="Arial" charset="0"/>
              </a:rPr>
              <a:t>k</a:t>
            </a:r>
            <a:r>
              <a:rPr lang="en-US" altLang="zh-TW" sz="2800" dirty="0" smtClean="0">
                <a:ea typeface="微軟正黑體" pitchFamily="34" charset="-120"/>
              </a:rPr>
              <a:t> G</a:t>
            </a:r>
            <a:r>
              <a:rPr lang="en-US" altLang="zh-TW" sz="2800" i="1" baseline="-25000" dirty="0" smtClean="0">
                <a:ea typeface="微軟正黑體" pitchFamily="34" charset="-120"/>
              </a:rPr>
              <a:t>k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zh-TW" altLang="en-US" dirty="0" smtClean="0">
                <a:ea typeface="微軟正黑體" pitchFamily="34" charset="-120"/>
              </a:rPr>
              <a:t>	計算每一群中文件與中心的距離平方，然後加總</a:t>
            </a:r>
            <a:endParaRPr lang="en-US" altLang="zh-TW" sz="2800" i="1" baseline="-25000" dirty="0" smtClean="0">
              <a:ea typeface="微軟正黑體" pitchFamily="34" charset="-120"/>
            </a:endParaRPr>
          </a:p>
          <a:p>
            <a:pPr eaLnBrk="1" hangingPunct="1"/>
            <a:r>
              <a:rPr lang="en-US" altLang="zh-TW" sz="3000" dirty="0" smtClean="0">
                <a:ea typeface="微軟正黑體" pitchFamily="34" charset="-120"/>
              </a:rPr>
              <a:t>Reassignment monotonically decreases G since each vector is assigned to the closest </a:t>
            </a:r>
            <a:r>
              <a:rPr lang="en-US" altLang="zh-TW" sz="3000" dirty="0" err="1" smtClean="0">
                <a:ea typeface="微軟正黑體" pitchFamily="34" charset="-120"/>
              </a:rPr>
              <a:t>centroid</a:t>
            </a:r>
            <a:r>
              <a:rPr lang="en-US" altLang="zh-TW" sz="3000" dirty="0" smtClean="0">
                <a:ea typeface="微軟正黑體" pitchFamily="34" charset="-120"/>
              </a:rPr>
              <a:t>. </a:t>
            </a:r>
            <a:r>
              <a:rPr lang="zh-TW" altLang="en-US" sz="2200" dirty="0" smtClean="0">
                <a:ea typeface="微軟正黑體" pitchFamily="34" charset="-120"/>
              </a:rPr>
              <a:t>每回合的動作只會讓</a:t>
            </a:r>
            <a:r>
              <a:rPr lang="en-US" altLang="zh-TW" sz="2200" dirty="0" smtClean="0">
                <a:ea typeface="微軟正黑體" pitchFamily="34" charset="-120"/>
              </a:rPr>
              <a:t>G</a:t>
            </a:r>
            <a:r>
              <a:rPr lang="zh-TW" altLang="en-US" sz="2200" dirty="0" smtClean="0">
                <a:ea typeface="微軟正黑體" pitchFamily="34" charset="-120"/>
              </a:rPr>
              <a:t>越來越小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9D17BA6C-C60C-4115-B9F1-D526909E919D}" type="slidenum">
              <a:rPr lang="zh-TW" altLang="en-US" smtClean="0"/>
              <a:pPr/>
              <a:t>25</a:t>
            </a:fld>
            <a:endParaRPr lang="en-US" altLang="zh-TW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Time Complexity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752600"/>
            <a:ext cx="8591872" cy="48768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Computing distance between two docs is O</a:t>
            </a:r>
            <a:r>
              <a:rPr lang="en-US" altLang="zh-TW" i="1" dirty="0" smtClean="0">
                <a:ea typeface="新細明體" pitchFamily="18" charset="-120"/>
              </a:rPr>
              <a:t>(m)</a:t>
            </a:r>
            <a:r>
              <a:rPr lang="en-US" altLang="zh-TW" dirty="0" smtClean="0">
                <a:ea typeface="新細明體" pitchFamily="18" charset="-120"/>
              </a:rPr>
              <a:t> where </a:t>
            </a:r>
            <a:r>
              <a:rPr lang="en-US" altLang="zh-TW" i="1" dirty="0" smtClean="0">
                <a:solidFill>
                  <a:srgbClr val="0070C0"/>
                </a:solidFill>
                <a:ea typeface="新細明體" pitchFamily="18" charset="-120"/>
              </a:rPr>
              <a:t>m</a:t>
            </a:r>
            <a:r>
              <a:rPr lang="en-US" altLang="zh-TW" dirty="0" smtClean="0">
                <a:solidFill>
                  <a:srgbClr val="0070C0"/>
                </a:solidFill>
                <a:ea typeface="新細明體" pitchFamily="18" charset="-120"/>
              </a:rPr>
              <a:t> is the dimensionality of the vectors</a:t>
            </a:r>
            <a:r>
              <a:rPr lang="en-US" altLang="zh-TW" dirty="0" smtClean="0">
                <a:ea typeface="新細明體" pitchFamily="18" charset="-120"/>
              </a:rPr>
              <a:t>.</a:t>
            </a:r>
          </a:p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Reassigning clusters: O</a:t>
            </a:r>
            <a:r>
              <a:rPr lang="en-US" altLang="zh-TW" i="1" dirty="0" smtClean="0">
                <a:ea typeface="新細明體" pitchFamily="18" charset="-120"/>
              </a:rPr>
              <a:t>(</a:t>
            </a:r>
            <a:r>
              <a:rPr lang="en-US" altLang="zh-TW" i="1" dirty="0" err="1" smtClean="0">
                <a:ea typeface="新細明體" pitchFamily="18" charset="-120"/>
              </a:rPr>
              <a:t>Kn</a:t>
            </a:r>
            <a:r>
              <a:rPr lang="en-US" altLang="zh-TW" i="1" dirty="0" smtClean="0">
                <a:ea typeface="新細明體" pitchFamily="18" charset="-120"/>
              </a:rPr>
              <a:t>)</a:t>
            </a:r>
            <a:r>
              <a:rPr lang="en-US" altLang="zh-TW" dirty="0" smtClean="0">
                <a:ea typeface="新細明體" pitchFamily="18" charset="-120"/>
              </a:rPr>
              <a:t> distance computations, or O</a:t>
            </a:r>
            <a:r>
              <a:rPr lang="en-US" altLang="zh-TW" i="1" dirty="0" smtClean="0">
                <a:ea typeface="新細明體" pitchFamily="18" charset="-120"/>
              </a:rPr>
              <a:t>(</a:t>
            </a:r>
            <a:r>
              <a:rPr lang="en-US" altLang="zh-TW" i="1" dirty="0" err="1" smtClean="0">
                <a:ea typeface="新細明體" pitchFamily="18" charset="-120"/>
              </a:rPr>
              <a:t>Knm</a:t>
            </a:r>
            <a:r>
              <a:rPr lang="en-US" altLang="zh-TW" i="1" dirty="0" smtClean="0">
                <a:ea typeface="新細明體" pitchFamily="18" charset="-120"/>
              </a:rPr>
              <a:t>).</a:t>
            </a:r>
          </a:p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Computing </a:t>
            </a:r>
            <a:r>
              <a:rPr lang="en-US" altLang="zh-TW" dirty="0" err="1" smtClean="0">
                <a:ea typeface="新細明體" pitchFamily="18" charset="-120"/>
              </a:rPr>
              <a:t>centroids</a:t>
            </a:r>
            <a:r>
              <a:rPr lang="en-US" altLang="zh-TW" dirty="0" smtClean="0">
                <a:ea typeface="新細明體" pitchFamily="18" charset="-120"/>
              </a:rPr>
              <a:t>: Each doc gets added once to some </a:t>
            </a:r>
            <a:r>
              <a:rPr lang="en-US" altLang="zh-TW" dirty="0" err="1" smtClean="0">
                <a:ea typeface="新細明體" pitchFamily="18" charset="-120"/>
              </a:rPr>
              <a:t>centroid</a:t>
            </a:r>
            <a:r>
              <a:rPr lang="en-US" altLang="zh-TW" dirty="0" smtClean="0">
                <a:ea typeface="新細明體" pitchFamily="18" charset="-120"/>
              </a:rPr>
              <a:t>: O</a:t>
            </a:r>
            <a:r>
              <a:rPr lang="en-US" altLang="zh-TW" i="1" dirty="0" smtClean="0">
                <a:ea typeface="新細明體" pitchFamily="18" charset="-120"/>
              </a:rPr>
              <a:t>(nm).</a:t>
            </a:r>
          </a:p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Assume these two steps are each done once for </a:t>
            </a:r>
            <a:r>
              <a:rPr lang="en-US" altLang="zh-TW" i="1" dirty="0" smtClean="0">
                <a:ea typeface="新細明體" pitchFamily="18" charset="-120"/>
              </a:rPr>
              <a:t>I</a:t>
            </a:r>
            <a:r>
              <a:rPr lang="en-US" altLang="zh-TW" dirty="0" smtClean="0">
                <a:ea typeface="新細明體" pitchFamily="18" charset="-120"/>
              </a:rPr>
              <a:t> iterations:  O</a:t>
            </a:r>
            <a:r>
              <a:rPr lang="en-US" altLang="zh-TW" i="1" dirty="0" smtClean="0">
                <a:ea typeface="新細明體" pitchFamily="18" charset="-120"/>
              </a:rPr>
              <a:t>(</a:t>
            </a:r>
            <a:r>
              <a:rPr lang="en-US" altLang="zh-TW" i="1" dirty="0" err="1" smtClean="0">
                <a:ea typeface="新細明體" pitchFamily="18" charset="-120"/>
              </a:rPr>
              <a:t>IKnm</a:t>
            </a:r>
            <a:r>
              <a:rPr lang="en-US" altLang="zh-TW" i="1" dirty="0" smtClean="0">
                <a:ea typeface="新細明體" pitchFamily="18" charset="-120"/>
              </a:rPr>
              <a:t>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dirty="0" smtClean="0">
                <a:solidFill>
                  <a:schemeClr val="folHlink"/>
                </a:solidFill>
                <a:ea typeface="新細明體" pitchFamily="18" charset="-120"/>
              </a:rPr>
              <a:t>	</a:t>
            </a:r>
            <a:r>
              <a:rPr lang="zh-TW" altLang="en-US" sz="2400" dirty="0" smtClean="0">
                <a:solidFill>
                  <a:srgbClr val="0070C0"/>
                </a:solidFill>
                <a:ea typeface="微軟正黑體" pitchFamily="34" charset="-120"/>
              </a:rPr>
              <a:t>執行 </a:t>
            </a:r>
            <a:r>
              <a:rPr lang="en-US" altLang="zh-TW" sz="2400" dirty="0" smtClean="0">
                <a:solidFill>
                  <a:srgbClr val="0070C0"/>
                </a:solidFill>
                <a:ea typeface="微軟正黑體" pitchFamily="34" charset="-120"/>
              </a:rPr>
              <a:t>I </a:t>
            </a:r>
            <a:r>
              <a:rPr lang="zh-TW" altLang="en-US" sz="2400" dirty="0" smtClean="0">
                <a:solidFill>
                  <a:srgbClr val="0070C0"/>
                </a:solidFill>
                <a:ea typeface="微軟正黑體" pitchFamily="34" charset="-120"/>
              </a:rPr>
              <a:t>回合；分 </a:t>
            </a:r>
            <a:r>
              <a:rPr lang="en-US" altLang="zh-TW" sz="2400" dirty="0" smtClean="0">
                <a:solidFill>
                  <a:srgbClr val="0070C0"/>
                </a:solidFill>
                <a:ea typeface="微軟正黑體" pitchFamily="34" charset="-120"/>
              </a:rPr>
              <a:t>K </a:t>
            </a:r>
            <a:r>
              <a:rPr lang="zh-TW" altLang="en-US" sz="2400" dirty="0" smtClean="0">
                <a:solidFill>
                  <a:srgbClr val="0070C0"/>
                </a:solidFill>
                <a:ea typeface="微軟正黑體" pitchFamily="34" charset="-120"/>
              </a:rPr>
              <a:t>群；</a:t>
            </a:r>
            <a:r>
              <a:rPr lang="en-US" altLang="zh-TW" sz="2400" dirty="0" smtClean="0">
                <a:solidFill>
                  <a:srgbClr val="0070C0"/>
                </a:solidFill>
                <a:ea typeface="微軟正黑體" pitchFamily="34" charset="-120"/>
              </a:rPr>
              <a:t>n </a:t>
            </a:r>
            <a:r>
              <a:rPr lang="zh-TW" altLang="en-US" sz="2400" dirty="0" smtClean="0">
                <a:solidFill>
                  <a:srgbClr val="0070C0"/>
                </a:solidFill>
                <a:ea typeface="微軟正黑體" pitchFamily="34" charset="-120"/>
              </a:rPr>
              <a:t>篇文件；</a:t>
            </a:r>
            <a:r>
              <a:rPr lang="en-US" altLang="zh-TW" sz="2400" dirty="0" smtClean="0">
                <a:solidFill>
                  <a:srgbClr val="0070C0"/>
                </a:solidFill>
                <a:ea typeface="微軟正黑體" pitchFamily="34" charset="-120"/>
              </a:rPr>
              <a:t>m </a:t>
            </a:r>
            <a:r>
              <a:rPr lang="zh-TW" altLang="en-US" sz="2400" dirty="0" smtClean="0">
                <a:solidFill>
                  <a:srgbClr val="0070C0"/>
                </a:solidFill>
                <a:ea typeface="微軟正黑體" pitchFamily="34" charset="-120"/>
              </a:rPr>
              <a:t>個詞 → 慢且不</a:t>
            </a:r>
            <a:r>
              <a:rPr lang="en-US" altLang="zh-TW" sz="2400" dirty="0" smtClean="0">
                <a:solidFill>
                  <a:srgbClr val="0070C0"/>
                </a:solidFill>
                <a:ea typeface="微軟正黑體" pitchFamily="34" charset="-120"/>
              </a:rPr>
              <a:t>scalable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400" dirty="0" smtClean="0">
                <a:solidFill>
                  <a:srgbClr val="0070C0"/>
                </a:solidFill>
                <a:ea typeface="微軟正黑體" pitchFamily="34" charset="-120"/>
              </a:rPr>
              <a:t>	</a:t>
            </a:r>
            <a:r>
              <a:rPr lang="zh-TW" altLang="en-US" sz="2400" dirty="0" smtClean="0">
                <a:solidFill>
                  <a:srgbClr val="0070C0"/>
                </a:solidFill>
                <a:ea typeface="微軟正黑體" pitchFamily="34" charset="-120"/>
              </a:rPr>
              <a:t>改善方法：用 </a:t>
            </a:r>
            <a:r>
              <a:rPr lang="zh-TW" altLang="en-US" sz="2400" b="1" dirty="0" smtClean="0">
                <a:solidFill>
                  <a:srgbClr val="0070C0"/>
                </a:solidFill>
                <a:ea typeface="微軟正黑體" pitchFamily="34" charset="-120"/>
              </a:rPr>
              <a:t>近似估計</a:t>
            </a:r>
            <a:r>
              <a:rPr lang="en-US" altLang="zh-TW" sz="2400" b="1" dirty="0" smtClean="0">
                <a:solidFill>
                  <a:srgbClr val="0070C0"/>
                </a:solidFill>
                <a:ea typeface="微軟正黑體" pitchFamily="34" charset="-120"/>
              </a:rPr>
              <a:t>, </a:t>
            </a:r>
            <a:r>
              <a:rPr lang="zh-TW" altLang="en-US" sz="2400" b="1" dirty="0" smtClean="0">
                <a:solidFill>
                  <a:srgbClr val="0070C0"/>
                </a:solidFill>
                <a:ea typeface="微軟正黑體" pitchFamily="34" charset="-120"/>
              </a:rPr>
              <a:t>抽樣</a:t>
            </a:r>
            <a:r>
              <a:rPr lang="en-US" altLang="zh-TW" sz="2400" b="1" dirty="0" smtClean="0">
                <a:solidFill>
                  <a:srgbClr val="0070C0"/>
                </a:solidFill>
                <a:ea typeface="微軟正黑體" pitchFamily="34" charset="-120"/>
              </a:rPr>
              <a:t>, </a:t>
            </a:r>
            <a:r>
              <a:rPr lang="zh-TW" altLang="en-US" sz="2400" b="1" dirty="0" smtClean="0">
                <a:solidFill>
                  <a:srgbClr val="0070C0"/>
                </a:solidFill>
                <a:ea typeface="微軟正黑體" pitchFamily="34" charset="-120"/>
              </a:rPr>
              <a:t>選擇 </a:t>
            </a:r>
            <a:r>
              <a:rPr lang="zh-TW" altLang="en-US" sz="2400" dirty="0" smtClean="0">
                <a:solidFill>
                  <a:srgbClr val="0070C0"/>
                </a:solidFill>
                <a:ea typeface="微軟正黑體" pitchFamily="34" charset="-120"/>
              </a:rPr>
              <a:t>等技巧來加速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A91A5E76-FD53-40DD-A911-086C847E3867}" type="slidenum">
              <a:rPr lang="zh-TW" altLang="en-US" smtClean="0"/>
              <a:pPr/>
              <a:t>26</a:t>
            </a:fld>
            <a:endParaRPr lang="en-US" altLang="zh-TW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Issue (1) Seed Choice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53340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itchFamily="18" charset="-120"/>
              </a:rPr>
              <a:t>Results can vary based on random seed selection.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itchFamily="18" charset="-120"/>
              </a:rPr>
              <a:t>Some seeds can result in poor convergence rate, or convergence to sub-optimal clusterings.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A40508"/>
                </a:solidFill>
                <a:ea typeface="新細明體" pitchFamily="18" charset="-120"/>
              </a:rPr>
              <a:t>Select good seeds using a heuristic (e.g., doc least similar to any existing mean)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0000CC"/>
                </a:solidFill>
                <a:ea typeface="新細明體" pitchFamily="18" charset="-120"/>
              </a:rPr>
              <a:t>Try out multiple starting points</a:t>
            </a:r>
          </a:p>
        </p:txBody>
      </p:sp>
      <p:pic>
        <p:nvPicPr>
          <p:cNvPr id="2662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590800"/>
            <a:ext cx="2819400" cy="1055688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</p:pic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6096000" y="3773939"/>
            <a:ext cx="2574616" cy="203132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 dirty="0">
                <a:solidFill>
                  <a:schemeClr val="tx1"/>
                </a:solidFill>
                <a:latin typeface="+mn-lt"/>
                <a:ea typeface="新細明體" pitchFamily="18" charset="-120"/>
              </a:rPr>
              <a:t>In the above, if you start</a:t>
            </a:r>
          </a:p>
          <a:p>
            <a:pPr eaLnBrk="0" hangingPunct="0"/>
            <a:r>
              <a:rPr lang="en-US" altLang="zh-TW" sz="1800" dirty="0">
                <a:solidFill>
                  <a:schemeClr val="tx1"/>
                </a:solidFill>
                <a:latin typeface="+mn-lt"/>
                <a:ea typeface="新細明體" pitchFamily="18" charset="-120"/>
              </a:rPr>
              <a:t>with B and E as </a:t>
            </a:r>
            <a:r>
              <a:rPr lang="en-US" altLang="zh-TW" sz="1800" dirty="0" err="1">
                <a:solidFill>
                  <a:schemeClr val="tx1"/>
                </a:solidFill>
                <a:latin typeface="+mn-lt"/>
                <a:ea typeface="新細明體" pitchFamily="18" charset="-120"/>
              </a:rPr>
              <a:t>centroids</a:t>
            </a:r>
            <a:endParaRPr lang="en-US" altLang="zh-TW" sz="1800" dirty="0">
              <a:solidFill>
                <a:schemeClr val="tx1"/>
              </a:solidFill>
              <a:latin typeface="+mn-lt"/>
              <a:ea typeface="新細明體" pitchFamily="18" charset="-120"/>
            </a:endParaRPr>
          </a:p>
          <a:p>
            <a:pPr eaLnBrk="0" hangingPunct="0"/>
            <a:r>
              <a:rPr lang="en-US" altLang="zh-TW" sz="1800" dirty="0">
                <a:solidFill>
                  <a:schemeClr val="tx1"/>
                </a:solidFill>
                <a:latin typeface="+mn-lt"/>
                <a:ea typeface="新細明體" pitchFamily="18" charset="-120"/>
              </a:rPr>
              <a:t>you converge to {A,B,C}</a:t>
            </a:r>
          </a:p>
          <a:p>
            <a:pPr eaLnBrk="0" hangingPunct="0"/>
            <a:r>
              <a:rPr lang="en-US" altLang="zh-TW" sz="1800" dirty="0">
                <a:solidFill>
                  <a:schemeClr val="tx1"/>
                </a:solidFill>
                <a:latin typeface="+mn-lt"/>
                <a:ea typeface="新細明體" pitchFamily="18" charset="-120"/>
              </a:rPr>
              <a:t>and {D,E,F}</a:t>
            </a:r>
          </a:p>
          <a:p>
            <a:pPr eaLnBrk="0" hangingPunct="0"/>
            <a:r>
              <a:rPr lang="en-US" altLang="zh-TW" sz="1800" dirty="0">
                <a:solidFill>
                  <a:schemeClr val="tx1"/>
                </a:solidFill>
                <a:latin typeface="+mn-lt"/>
                <a:ea typeface="新細明體" pitchFamily="18" charset="-120"/>
              </a:rPr>
              <a:t>If you start with D and F</a:t>
            </a:r>
          </a:p>
          <a:p>
            <a:pPr eaLnBrk="0" hangingPunct="0"/>
            <a:r>
              <a:rPr lang="en-US" altLang="zh-TW" sz="1800" dirty="0">
                <a:solidFill>
                  <a:schemeClr val="tx1"/>
                </a:solidFill>
                <a:latin typeface="+mn-lt"/>
                <a:ea typeface="新細明體" pitchFamily="18" charset="-120"/>
              </a:rPr>
              <a:t>you converge to </a:t>
            </a:r>
          </a:p>
          <a:p>
            <a:pPr eaLnBrk="0" hangingPunct="0"/>
            <a:r>
              <a:rPr lang="en-US" altLang="zh-TW" sz="1800" dirty="0">
                <a:solidFill>
                  <a:schemeClr val="tx1"/>
                </a:solidFill>
                <a:latin typeface="+mn-lt"/>
                <a:ea typeface="新細明體" pitchFamily="18" charset="-120"/>
              </a:rPr>
              <a:t>{A,B,D,E} {C,F}</a:t>
            </a:r>
          </a:p>
        </p:txBody>
      </p: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6324600" y="1700808"/>
            <a:ext cx="2206758" cy="707886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2000" dirty="0">
                <a:solidFill>
                  <a:schemeClr val="tx1"/>
                </a:solidFill>
                <a:latin typeface="+mn-lt"/>
                <a:ea typeface="新細明體" pitchFamily="18" charset="-120"/>
              </a:rPr>
              <a:t>Example showing</a:t>
            </a:r>
          </a:p>
          <a:p>
            <a:pPr eaLnBrk="0" hangingPunct="0"/>
            <a:r>
              <a:rPr lang="en-US" altLang="zh-TW" sz="2000" dirty="0">
                <a:solidFill>
                  <a:schemeClr val="tx1"/>
                </a:solidFill>
                <a:latin typeface="+mn-lt"/>
                <a:ea typeface="新細明體" pitchFamily="18" charset="-120"/>
              </a:rPr>
              <a:t>sensitivity to seeds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9B67F98C-6DE2-4734-8AFE-422D164811F5}" type="slidenum">
              <a:rPr lang="zh-TW" altLang="en-US" smtClean="0"/>
              <a:pPr/>
              <a:t>27</a:t>
            </a:fld>
            <a:endParaRPr lang="en-US" altLang="zh-TW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Issue (2) How Many Clusters?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TW" sz="2200" dirty="0" smtClean="0">
                <a:ea typeface="微軟正黑體" pitchFamily="34" charset="-120"/>
              </a:rPr>
              <a:t>Number of clusters </a:t>
            </a:r>
            <a:r>
              <a:rPr lang="en-US" altLang="zh-TW" sz="2200" i="1" dirty="0" smtClean="0">
                <a:ea typeface="微軟正黑體" pitchFamily="34" charset="-120"/>
              </a:rPr>
              <a:t>K </a:t>
            </a:r>
            <a:r>
              <a:rPr lang="en-US" altLang="zh-TW" sz="2200" dirty="0" smtClean="0">
                <a:ea typeface="微軟正黑體" pitchFamily="34" charset="-120"/>
              </a:rPr>
              <a:t>is given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sz="2000" dirty="0" smtClean="0">
                <a:ea typeface="微軟正黑體" pitchFamily="34" charset="-120"/>
              </a:rPr>
              <a:t>Partition</a:t>
            </a:r>
            <a:r>
              <a:rPr lang="en-US" altLang="zh-TW" sz="2200" i="1" dirty="0" smtClean="0">
                <a:ea typeface="微軟正黑體" pitchFamily="34" charset="-120"/>
              </a:rPr>
              <a:t> n</a:t>
            </a:r>
            <a:r>
              <a:rPr lang="en-US" altLang="zh-TW" sz="2000" dirty="0" smtClean="0">
                <a:ea typeface="微軟正黑體" pitchFamily="34" charset="-120"/>
              </a:rPr>
              <a:t> docs into predetermined number of clusters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2200" dirty="0" smtClean="0">
                <a:ea typeface="微軟正黑體" pitchFamily="34" charset="-120"/>
              </a:rPr>
              <a:t>Finding the “right” number of clusters is part of the problem </a:t>
            </a:r>
            <a:r>
              <a:rPr lang="zh-TW" altLang="en-US" sz="2200" dirty="0" smtClean="0">
                <a:ea typeface="微軟正黑體" pitchFamily="34" charset="-120"/>
              </a:rPr>
              <a:t>假設連應該分成幾群都不知道</a:t>
            </a:r>
            <a:endParaRPr lang="en-US" altLang="zh-TW" sz="2200" dirty="0" smtClean="0">
              <a:ea typeface="微軟正黑體" pitchFamily="34" charset="-120"/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altLang="zh-TW" sz="2000" dirty="0" smtClean="0">
                <a:ea typeface="微軟正黑體" pitchFamily="34" charset="-120"/>
              </a:rPr>
              <a:t>Given docs, partition into an “appropriate” number of subsets.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sz="2000" dirty="0" smtClean="0">
                <a:ea typeface="微軟正黑體" pitchFamily="34" charset="-120"/>
              </a:rPr>
              <a:t>E.g., for query results - ideal value of </a:t>
            </a:r>
            <a:r>
              <a:rPr lang="en-US" altLang="zh-TW" sz="2000" i="1" dirty="0" smtClean="0">
                <a:ea typeface="微軟正黑體" pitchFamily="34" charset="-120"/>
              </a:rPr>
              <a:t>K</a:t>
            </a:r>
            <a:r>
              <a:rPr lang="en-US" altLang="zh-TW" sz="2000" dirty="0" smtClean="0">
                <a:ea typeface="微軟正黑體" pitchFamily="34" charset="-120"/>
              </a:rPr>
              <a:t> not known up front - though UI may impose limits. </a:t>
            </a:r>
            <a:r>
              <a:rPr lang="zh-TW" altLang="en-US" sz="2000" dirty="0" smtClean="0">
                <a:ea typeface="微軟正黑體" pitchFamily="34" charset="-120"/>
              </a:rPr>
              <a:t>查詢結果分群時通常不會預先知道該分幾群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3828FD1D-FFB3-425F-8452-89B5EA476703}" type="slidenum">
              <a:rPr lang="zh-TW" altLang="en-US" smtClean="0"/>
              <a:pPr/>
              <a:t>28</a:t>
            </a:fld>
            <a:endParaRPr lang="en-US" altLang="zh-TW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If </a:t>
            </a:r>
            <a:r>
              <a:rPr lang="en-US" altLang="zh-TW" i="1" smtClean="0">
                <a:ea typeface="新細明體" pitchFamily="18" charset="-120"/>
              </a:rPr>
              <a:t>K</a:t>
            </a:r>
            <a:r>
              <a:rPr lang="en-US" altLang="zh-TW" smtClean="0">
                <a:ea typeface="新細明體" pitchFamily="18" charset="-120"/>
              </a:rPr>
              <a:t> not specified in advance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640960" cy="48704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TW" sz="3000" dirty="0" smtClean="0">
                <a:ea typeface="新細明體" pitchFamily="18" charset="-120"/>
              </a:rPr>
              <a:t>Suggest </a:t>
            </a:r>
            <a:r>
              <a:rPr lang="en-US" altLang="zh-TW" sz="3000" i="1" dirty="0" smtClean="0">
                <a:ea typeface="新細明體" pitchFamily="18" charset="-120"/>
              </a:rPr>
              <a:t>K</a:t>
            </a:r>
            <a:r>
              <a:rPr lang="en-US" altLang="zh-TW" sz="3000" dirty="0" smtClean="0">
                <a:ea typeface="新細明體" pitchFamily="18" charset="-120"/>
              </a:rPr>
              <a:t> automatically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sz="2800" dirty="0" smtClean="0">
                <a:ea typeface="新細明體" pitchFamily="18" charset="-120"/>
              </a:rPr>
              <a:t>using heuristics based on </a:t>
            </a:r>
            <a:r>
              <a:rPr lang="en-US" altLang="zh-TW" sz="2800" i="1" dirty="0" smtClean="0">
                <a:ea typeface="新細明體" pitchFamily="18" charset="-120"/>
              </a:rPr>
              <a:t>N</a:t>
            </a:r>
            <a:endParaRPr lang="en-US" altLang="zh-TW" sz="2800" dirty="0" smtClean="0">
              <a:ea typeface="新細明體" pitchFamily="18" charset="-120"/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altLang="zh-TW" sz="2800" dirty="0" smtClean="0">
                <a:ea typeface="新細明體" pitchFamily="18" charset="-120"/>
              </a:rPr>
              <a:t>using K vs. Cluster-size diagram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3000" dirty="0" smtClean="0">
                <a:ea typeface="新細明體" pitchFamily="18" charset="-120"/>
              </a:rPr>
              <a:t>Tradeoff between having less clusters (better focus within each cluster) and having too many clusters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zh-TW" dirty="0" smtClean="0">
                <a:ea typeface="新細明體" pitchFamily="18" charset="-120"/>
              </a:rPr>
              <a:t>	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如何取捨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53C1AC43-1A5B-456D-BDC0-7571A7EA6D19}" type="slidenum">
              <a:rPr lang="zh-TW" altLang="en-US" smtClean="0"/>
              <a:pPr/>
              <a:t>29</a:t>
            </a:fld>
            <a:endParaRPr lang="en-US" altLang="zh-TW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i="1" smtClean="0">
                <a:ea typeface="新細明體" pitchFamily="18" charset="-120"/>
              </a:rPr>
              <a:t>K</a:t>
            </a:r>
            <a:r>
              <a:rPr lang="en-US" altLang="zh-TW" smtClean="0">
                <a:ea typeface="新細明體" pitchFamily="18" charset="-120"/>
              </a:rPr>
              <a:t>-means variations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TW" dirty="0" err="1" smtClean="0">
                <a:ea typeface="新細明體" pitchFamily="18" charset="-120"/>
              </a:rPr>
              <a:t>Recomputing</a:t>
            </a:r>
            <a:r>
              <a:rPr lang="en-US" altLang="zh-TW" dirty="0" smtClean="0">
                <a:ea typeface="新細明體" pitchFamily="18" charset="-120"/>
              </a:rPr>
              <a:t> the </a:t>
            </a:r>
            <a:r>
              <a:rPr lang="en-US" altLang="zh-TW" dirty="0" err="1" smtClean="0">
                <a:ea typeface="新細明體" pitchFamily="18" charset="-120"/>
              </a:rPr>
              <a:t>centroid</a:t>
            </a:r>
            <a:r>
              <a:rPr lang="en-US" altLang="zh-TW" dirty="0" smtClean="0">
                <a:ea typeface="新細明體" pitchFamily="18" charset="-120"/>
              </a:rPr>
              <a:t> after every assignment (rather than after all points are re-assigned) can improve speed of convergence of </a:t>
            </a:r>
            <a:r>
              <a:rPr lang="en-US" altLang="zh-TW" i="1" dirty="0" smtClean="0">
                <a:ea typeface="新細明體" pitchFamily="18" charset="-120"/>
              </a:rPr>
              <a:t>K</a:t>
            </a:r>
            <a:r>
              <a:rPr lang="en-US" altLang="zh-TW" dirty="0" smtClean="0">
                <a:ea typeface="新細明體" pitchFamily="18" charset="-120"/>
              </a:rPr>
              <a:t>-means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zh-TW" sz="2200" dirty="0" smtClean="0"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每個點調整後就重算重心，可以加快收斂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Clustering: Definition</a:t>
            </a:r>
            <a:endParaRPr lang="en-US" sz="360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" y="1643050"/>
            <a:ext cx="8786842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(Document) clustering is the process of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grouping a set of documents into clusters of similar documents.</a:t>
            </a:r>
          </a:p>
          <a:p>
            <a:pPr lvl="2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Documents within a cluster should be similar.</a:t>
            </a:r>
          </a:p>
          <a:p>
            <a:pPr lvl="2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Documents from different clusters should be dissimilar.</a:t>
            </a: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Clustering is the most common form of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unsupervised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learning.</a:t>
            </a:r>
          </a:p>
          <a:p>
            <a:pPr lvl="2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Unsupervised = there are no labeled or annotated data.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400" dirty="0" smtClean="0"/>
              <a:t>Evaluation of Clustering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8568BA29-2217-4AA3-A267-011B6A095F12}" type="slidenum">
              <a:rPr lang="zh-TW" altLang="en-US" smtClean="0"/>
              <a:pPr/>
              <a:t>31</a:t>
            </a:fld>
            <a:endParaRPr lang="en-US" altLang="zh-TW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What Is A Good Clustering?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640960" cy="48704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TW" sz="3000" dirty="0" smtClean="0">
                <a:solidFill>
                  <a:srgbClr val="0070C0"/>
                </a:solidFill>
                <a:ea typeface="微軟正黑體" pitchFamily="34" charset="-120"/>
              </a:rPr>
              <a:t>Internal criterion</a:t>
            </a:r>
            <a:r>
              <a:rPr lang="en-US" altLang="zh-TW" sz="3000" dirty="0" smtClean="0">
                <a:ea typeface="微軟正黑體" pitchFamily="34" charset="-120"/>
              </a:rPr>
              <a:t>: A good clustering will produce high quality clusters in which: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sz="2800" dirty="0" smtClean="0">
                <a:ea typeface="微軟正黑體" pitchFamily="34" charset="-120"/>
              </a:rPr>
              <a:t>the </a:t>
            </a:r>
            <a:r>
              <a:rPr lang="en-US" altLang="zh-TW" sz="2800" u="sng" dirty="0" smtClean="0">
                <a:ea typeface="微軟正黑體" pitchFamily="34" charset="-120"/>
              </a:rPr>
              <a:t>intra-class</a:t>
            </a:r>
            <a:r>
              <a:rPr lang="en-US" altLang="zh-TW" sz="2800" dirty="0" smtClean="0">
                <a:ea typeface="微軟正黑體" pitchFamily="34" charset="-120"/>
              </a:rPr>
              <a:t> (that is, intra-cluster) similarity is high </a:t>
            </a:r>
            <a:r>
              <a:rPr lang="zh-TW" altLang="en-US" sz="2800" dirty="0" smtClean="0">
                <a:ea typeface="微軟正黑體" pitchFamily="34" charset="-120"/>
              </a:rPr>
              <a:t>群內同質性越高越好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sz="2800" dirty="0" smtClean="0">
                <a:ea typeface="微軟正黑體" pitchFamily="34" charset="-120"/>
              </a:rPr>
              <a:t>the </a:t>
            </a:r>
            <a:r>
              <a:rPr lang="en-US" altLang="zh-TW" sz="2800" u="sng" dirty="0" smtClean="0">
                <a:ea typeface="微軟正黑體" pitchFamily="34" charset="-120"/>
              </a:rPr>
              <a:t>inter-class</a:t>
            </a:r>
            <a:r>
              <a:rPr lang="en-US" altLang="zh-TW" sz="2800" dirty="0" smtClean="0">
                <a:ea typeface="微軟正黑體" pitchFamily="34" charset="-120"/>
              </a:rPr>
              <a:t> similarity is low </a:t>
            </a:r>
            <a:r>
              <a:rPr lang="zh-TW" altLang="en-US" sz="2800" dirty="0" smtClean="0">
                <a:ea typeface="微軟正黑體" pitchFamily="34" charset="-120"/>
              </a:rPr>
              <a:t>群間差異大</a:t>
            </a:r>
          </a:p>
          <a:p>
            <a:pPr lvl="2" eaLnBrk="1" hangingPunct="1">
              <a:lnSpc>
                <a:spcPct val="150000"/>
              </a:lnSpc>
            </a:pPr>
            <a:r>
              <a:rPr lang="en-US" altLang="zh-TW" sz="2400" dirty="0" smtClean="0">
                <a:ea typeface="微軟正黑體" pitchFamily="34" charset="-120"/>
              </a:rPr>
              <a:t>The measured quality of a clustering depends on both the document representation and the similarity measure used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F2EC0A73-19BD-4B29-A06B-CA0DC9DBA783}" type="slidenum">
              <a:rPr lang="zh-TW" altLang="en-US" smtClean="0"/>
              <a:pPr/>
              <a:t>32</a:t>
            </a:fld>
            <a:endParaRPr lang="en-US" altLang="zh-TW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dirty="0" smtClean="0">
                <a:solidFill>
                  <a:srgbClr val="0070C0"/>
                </a:solidFill>
                <a:ea typeface="新細明體" pitchFamily="18" charset="-120"/>
              </a:rPr>
              <a:t>External criteria</a:t>
            </a:r>
            <a:r>
              <a:rPr lang="en-US" altLang="zh-TW" sz="3600" dirty="0" smtClean="0">
                <a:ea typeface="新細明體" pitchFamily="18" charset="-120"/>
              </a:rPr>
              <a:t> for clustering quality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712968" cy="48704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Based on a gold standard data set (ground truth)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e.g., the Reuters collection we also used for the evaluation of classification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Goal: Clustering should reproduce the classes in the gold standard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Quality measured by its ability to discover some or all of the hidden patterns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	用挑出中間不符合的份子來評估分群好不好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357158" y="12700"/>
            <a:ext cx="8501122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External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criterion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Purity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1017" y="1714488"/>
            <a:ext cx="8505825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12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12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12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12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12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chemeClr val="tx1"/>
                </a:solidFill>
                <a:latin typeface="Calibri"/>
                <a:cs typeface="Calibri"/>
              </a:rPr>
              <a:t>Ω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= {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ω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ω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. . . ,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ω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} is the set of clusters and                            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{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. . . ,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baseline="-25000" dirty="0" err="1" smtClean="0">
                <a:solidFill>
                  <a:schemeClr val="tx1"/>
                </a:solidFill>
                <a:latin typeface="+mj-lt"/>
              </a:rPr>
              <a:t>J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} is the set of classes.</a:t>
            </a:r>
          </a:p>
          <a:p>
            <a:pPr lvl="1">
              <a:spcBef>
                <a:spcPts val="12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each cluster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ω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: find class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j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with most members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kj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ω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k</a:t>
            </a:r>
            <a:endParaRPr lang="en-US" i="1" baseline="-250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12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Sum all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kj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divide by total number of points</a:t>
            </a:r>
          </a:p>
          <a:p>
            <a:pPr lvl="1">
              <a:spcBef>
                <a:spcPts val="1200"/>
              </a:spcBef>
              <a:buClr>
                <a:srgbClr val="336699"/>
              </a:buClr>
            </a:pPr>
            <a:r>
              <a:rPr lang="en-US" altLang="zh-TW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purity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是群中最多一類佔該群總數之比例</a:t>
            </a:r>
          </a:p>
          <a:p>
            <a:pPr lvl="1">
              <a:spcBef>
                <a:spcPts val="12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6" name="Picture 5" descr="167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481" y="2204864"/>
            <a:ext cx="4557917" cy="9360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357158" y="12700"/>
            <a:ext cx="8501122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Example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computing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purity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1017" y="1714488"/>
            <a:ext cx="8505825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To compute purity: </a:t>
            </a:r>
          </a:p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5 = max</a:t>
            </a:r>
            <a:r>
              <a:rPr lang="de-DE" baseline="-25000" dirty="0" smtClean="0">
                <a:solidFill>
                  <a:schemeClr val="tx1"/>
                </a:solidFill>
                <a:latin typeface="+mj-lt"/>
              </a:rPr>
              <a:t>j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|</a:t>
            </a:r>
            <a:r>
              <a:rPr lang="el-GR" i="1" dirty="0" smtClean="0">
                <a:solidFill>
                  <a:schemeClr val="tx1"/>
                </a:solidFill>
                <a:latin typeface="+mj-lt"/>
              </a:rPr>
              <a:t>ω</a:t>
            </a:r>
            <a:r>
              <a:rPr lang="el-GR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l-GR" dirty="0" smtClean="0">
                <a:solidFill>
                  <a:schemeClr val="tx1"/>
                </a:solidFill>
                <a:latin typeface="+mj-lt"/>
              </a:rPr>
              <a:t> ∩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i="1" baseline="-25000" dirty="0" smtClean="0">
                <a:solidFill>
                  <a:schemeClr val="tx1"/>
                </a:solidFill>
                <a:latin typeface="+mj-lt"/>
              </a:rPr>
              <a:t>j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| (class x, cluster 1)</a:t>
            </a:r>
          </a:p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4 =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max</a:t>
            </a:r>
            <a:r>
              <a:rPr lang="de-DE" baseline="-25000" dirty="0" err="1" smtClean="0">
                <a:solidFill>
                  <a:schemeClr val="tx1"/>
                </a:solidFill>
                <a:latin typeface="+mj-lt"/>
              </a:rPr>
              <a:t>j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|</a:t>
            </a:r>
            <a:r>
              <a:rPr lang="el-GR" i="1" dirty="0" smtClean="0">
                <a:solidFill>
                  <a:schemeClr val="tx1"/>
                </a:solidFill>
                <a:latin typeface="+mj-lt"/>
              </a:rPr>
              <a:t>ω</a:t>
            </a:r>
            <a:r>
              <a:rPr lang="el-GR" baseline="-25000" dirty="0" smtClean="0">
                <a:solidFill>
                  <a:schemeClr val="tx1"/>
                </a:solidFill>
                <a:latin typeface="+mj-lt"/>
              </a:rPr>
              <a:t>2 </a:t>
            </a:r>
            <a:r>
              <a:rPr lang="el-GR" dirty="0" smtClean="0">
                <a:solidFill>
                  <a:schemeClr val="tx1"/>
                </a:solidFill>
                <a:latin typeface="+mj-lt"/>
              </a:rPr>
              <a:t>∩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i="1" baseline="-25000" dirty="0" err="1" smtClean="0">
                <a:solidFill>
                  <a:schemeClr val="tx1"/>
                </a:solidFill>
                <a:latin typeface="+mj-lt"/>
              </a:rPr>
              <a:t>j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|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(class o, cluster 2)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3 =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max</a:t>
            </a:r>
            <a:r>
              <a:rPr lang="en-US" baseline="-25000" dirty="0" err="1" smtClean="0">
                <a:solidFill>
                  <a:schemeClr val="tx1"/>
                </a:solidFill>
                <a:latin typeface="+mj-lt"/>
              </a:rPr>
              <a:t>j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|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ω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∩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j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| (class ⋄, cluster 3) 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Purity is (1/17) × (5 + 4 + 3) ≈ 0.71.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8" name="Picture 7" descr="1675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480" y="2071678"/>
            <a:ext cx="5535964" cy="2124000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EBF217-66E0-4B9B-B721-E8E404385FF9}" type="slidenum">
              <a:rPr lang="zh-TW" altLang="en-US" smtClean="0"/>
              <a:pPr/>
              <a:t>35</a:t>
            </a:fld>
            <a:endParaRPr lang="en-US" altLang="zh-TW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Rand Index</a:t>
            </a:r>
          </a:p>
        </p:txBody>
      </p:sp>
      <p:graphicFrame>
        <p:nvGraphicFramePr>
          <p:cNvPr id="1176599" name="Group 23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772400" cy="487680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162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Number of points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Same Cluster in clustering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分在同一群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Different Clusters in clustering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分在不同群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Same class in ground truth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已知同一類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3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A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Different classes in ground truth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已知不同類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3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3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A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投影片編號版面配置區 6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2104F218-BA56-4E47-AD39-FED8868D7C36}" type="slidenum">
              <a:rPr lang="zh-TW" altLang="en-US" smtClean="0"/>
              <a:pPr/>
              <a:t>36</a:t>
            </a:fld>
            <a:endParaRPr lang="en-US" altLang="zh-TW" smtClean="0"/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Rand index: symmetric version</a:t>
            </a:r>
          </a:p>
        </p:txBody>
      </p:sp>
      <p:graphicFrame>
        <p:nvGraphicFramePr>
          <p:cNvPr id="5122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1676400" y="5294313"/>
          <a:ext cx="2020888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17" name="Equation" r:id="rId3" imgW="672840" imgH="393480" progId="Equation.3">
                  <p:embed/>
                </p:oleObj>
              </mc:Choice>
              <mc:Fallback>
                <p:oleObj name="Equation" r:id="rId3" imgW="67284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294313"/>
                        <a:ext cx="2020888" cy="1182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2479675" y="1944688"/>
          <a:ext cx="3692525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18" name="Equation" r:id="rId5" imgW="1231560" imgH="393480" progId="Equation.3">
                  <p:embed/>
                </p:oleObj>
              </mc:Choice>
              <mc:Fallback>
                <p:oleObj name="Equation" r:id="rId5" imgW="12315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675" y="1944688"/>
                        <a:ext cx="3692525" cy="1179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5181600" y="5257800"/>
          <a:ext cx="2020888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19" name="Equation" r:id="rId7" imgW="672840" imgH="393480" progId="Equation.3">
                  <p:embed/>
                </p:oleObj>
              </mc:Choice>
              <mc:Fallback>
                <p:oleObj name="Equation" r:id="rId7" imgW="67284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257800"/>
                        <a:ext cx="2020888" cy="1182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838200" y="4572000"/>
            <a:ext cx="78787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solidFill>
                  <a:srgbClr val="A40508"/>
                </a:solidFill>
                <a:latin typeface="Lucida Sans" pitchFamily="34" charset="0"/>
                <a:ea typeface="新細明體" pitchFamily="18" charset="-120"/>
                <a:cs typeface="Arial" charset="0"/>
              </a:rPr>
              <a:t>Compare with standard Precision and Recall.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693865-6E22-4F4C-B318-BF94808CDF2F}" type="slidenum">
              <a:rPr lang="zh-TW" altLang="en-US" smtClean="0"/>
              <a:pPr/>
              <a:t>37</a:t>
            </a:fld>
            <a:endParaRPr lang="en-US" altLang="zh-TW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Rand Index example: 0.68</a:t>
            </a:r>
          </a:p>
        </p:txBody>
      </p:sp>
      <p:graphicFrame>
        <p:nvGraphicFramePr>
          <p:cNvPr id="1178627" name="Group 3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772400" cy="487680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162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Number of points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Same Cluster in clustering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Different Clusters in clustering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Same class in ground truth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4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A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4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Different classes in ground truth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4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4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A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72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50" name="Oval 21"/>
          <p:cNvSpPr>
            <a:spLocks noChangeArrowheads="1"/>
          </p:cNvSpPr>
          <p:nvPr/>
        </p:nvSpPr>
        <p:spPr bwMode="auto">
          <a:xfrm rot="2100000">
            <a:off x="3657600" y="4343400"/>
            <a:ext cx="4341813" cy="1295400"/>
          </a:xfrm>
          <a:prstGeom prst="ellips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pitchFamily="18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400" dirty="0" smtClean="0"/>
              <a:t>Hierarchical Clustering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6120ED77-4B3C-4252-8B78-C6D60E720249}" type="slidenum">
              <a:rPr lang="zh-TW" altLang="en-US" smtClean="0"/>
              <a:pPr/>
              <a:t>39</a:t>
            </a:fld>
            <a:endParaRPr lang="en-US" altLang="zh-TW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Hierarchical Clustering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Build a tree-based hierarchical taxonomy (</a:t>
            </a:r>
            <a:r>
              <a:rPr lang="en-US" altLang="zh-TW" i="1" dirty="0" err="1" smtClean="0">
                <a:ea typeface="新細明體" pitchFamily="18" charset="-120"/>
              </a:rPr>
              <a:t>dendrogram</a:t>
            </a:r>
            <a:r>
              <a:rPr lang="en-US" altLang="zh-TW" dirty="0" smtClean="0">
                <a:ea typeface="新細明體" pitchFamily="18" charset="-120"/>
              </a:rPr>
              <a:t>) from a set of documents.</a:t>
            </a:r>
          </a:p>
          <a:p>
            <a:pPr eaLnBrk="1" hangingPunct="1"/>
            <a:endParaRPr lang="en-US" altLang="zh-TW" sz="2200" dirty="0" smtClean="0">
              <a:ea typeface="新細明體" pitchFamily="18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TW" sz="2000" dirty="0" smtClean="0">
              <a:ea typeface="新細明體" pitchFamily="18" charset="-120"/>
            </a:endParaRPr>
          </a:p>
          <a:p>
            <a:pPr eaLnBrk="1" hangingPunct="1"/>
            <a:endParaRPr lang="en-US" altLang="zh-TW" sz="2000" dirty="0" smtClean="0">
              <a:ea typeface="新細明體" pitchFamily="18" charset="-120"/>
            </a:endParaRPr>
          </a:p>
          <a:p>
            <a:pPr eaLnBrk="1" hangingPunct="1"/>
            <a:endParaRPr lang="en-US" altLang="zh-TW" sz="2000" dirty="0" smtClean="0">
              <a:ea typeface="新細明體" pitchFamily="18" charset="-120"/>
            </a:endParaRPr>
          </a:p>
          <a:p>
            <a:pPr eaLnBrk="1" hangingPunct="1"/>
            <a:endParaRPr lang="en-US" altLang="zh-TW" sz="2000" dirty="0" smtClean="0">
              <a:ea typeface="新細明體" pitchFamily="18" charset="-120"/>
            </a:endParaRPr>
          </a:p>
          <a:p>
            <a:pPr eaLnBrk="1" hangingPunct="1"/>
            <a:endParaRPr lang="en-US" altLang="zh-TW" sz="2000" dirty="0" smtClean="0">
              <a:ea typeface="新細明體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One approach: recursive application of a </a:t>
            </a:r>
            <a:r>
              <a:rPr lang="en-US" altLang="zh-TW" dirty="0" err="1" smtClean="0">
                <a:ea typeface="新細明體" pitchFamily="18" charset="-120"/>
              </a:rPr>
              <a:t>partitional</a:t>
            </a:r>
            <a:r>
              <a:rPr lang="en-US" altLang="zh-TW" dirty="0" smtClean="0">
                <a:ea typeface="新細明體" pitchFamily="18" charset="-120"/>
              </a:rPr>
              <a:t> clustering algorithm.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200" dirty="0" smtClean="0">
                <a:ea typeface="新細明體" pitchFamily="18" charset="-120"/>
              </a:rPr>
              <a:t>	</a:t>
            </a:r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可由每一層不斷執行分群演算法所組成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76400" y="2819400"/>
            <a:ext cx="5867400" cy="1981200"/>
            <a:chOff x="1056" y="1536"/>
            <a:chExt cx="3696" cy="1248"/>
          </a:xfrm>
        </p:grpSpPr>
        <p:sp>
          <p:nvSpPr>
            <p:cNvPr id="30726" name="Text Box 5"/>
            <p:cNvSpPr txBox="1">
              <a:spLocks noChangeArrowheads="1"/>
            </p:cNvSpPr>
            <p:nvPr/>
          </p:nvSpPr>
          <p:spPr bwMode="auto">
            <a:xfrm>
              <a:off x="2688" y="1536"/>
              <a:ext cx="86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TW" sz="2000">
                  <a:solidFill>
                    <a:schemeClr val="tx2"/>
                  </a:solidFill>
                  <a:latin typeface="Times New Roman" pitchFamily="18" charset="0"/>
                  <a:ea typeface="新細明體" pitchFamily="18" charset="-120"/>
                </a:rPr>
                <a:t>animal</a:t>
              </a:r>
            </a:p>
          </p:txBody>
        </p:sp>
        <p:sp>
          <p:nvSpPr>
            <p:cNvPr id="30727" name="Text Box 6"/>
            <p:cNvSpPr txBox="1">
              <a:spLocks noChangeArrowheads="1"/>
            </p:cNvSpPr>
            <p:nvPr/>
          </p:nvSpPr>
          <p:spPr bwMode="auto">
            <a:xfrm>
              <a:off x="1728" y="1872"/>
              <a:ext cx="75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zh-TW" sz="2000">
                  <a:solidFill>
                    <a:schemeClr val="tx2"/>
                  </a:solidFill>
                  <a:latin typeface="Times New Roman" pitchFamily="18" charset="0"/>
                  <a:ea typeface="新細明體" pitchFamily="18" charset="-120"/>
                </a:rPr>
                <a:t>vertebrate</a:t>
              </a:r>
            </a:p>
          </p:txBody>
        </p:sp>
        <p:sp>
          <p:nvSpPr>
            <p:cNvPr id="30728" name="Text Box 7"/>
            <p:cNvSpPr txBox="1">
              <a:spLocks noChangeArrowheads="1"/>
            </p:cNvSpPr>
            <p:nvPr/>
          </p:nvSpPr>
          <p:spPr bwMode="auto">
            <a:xfrm>
              <a:off x="1056" y="2256"/>
              <a:ext cx="369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zh-TW" sz="2000">
                  <a:solidFill>
                    <a:schemeClr val="tx2"/>
                  </a:solidFill>
                  <a:latin typeface="Times New Roman" pitchFamily="18" charset="0"/>
                  <a:ea typeface="新細明體" pitchFamily="18" charset="-120"/>
                </a:rPr>
                <a:t>fish reptile amphib. mammal      worm insect crustacean</a:t>
              </a:r>
            </a:p>
          </p:txBody>
        </p:sp>
        <p:sp>
          <p:nvSpPr>
            <p:cNvPr id="30729" name="Text Box 8"/>
            <p:cNvSpPr txBox="1">
              <a:spLocks noChangeArrowheads="1"/>
            </p:cNvSpPr>
            <p:nvPr/>
          </p:nvSpPr>
          <p:spPr bwMode="auto">
            <a:xfrm>
              <a:off x="3312" y="1872"/>
              <a:ext cx="87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zh-TW" sz="2000">
                  <a:solidFill>
                    <a:schemeClr val="tx2"/>
                  </a:solidFill>
                  <a:latin typeface="Times New Roman" pitchFamily="18" charset="0"/>
                  <a:ea typeface="新細明體" pitchFamily="18" charset="-120"/>
                </a:rPr>
                <a:t>invertebrate</a:t>
              </a:r>
            </a:p>
          </p:txBody>
        </p:sp>
        <p:sp>
          <p:nvSpPr>
            <p:cNvPr id="30730" name="Line 9"/>
            <p:cNvSpPr>
              <a:spLocks noChangeShapeType="1"/>
            </p:cNvSpPr>
            <p:nvPr/>
          </p:nvSpPr>
          <p:spPr bwMode="auto">
            <a:xfrm flipH="1">
              <a:off x="2124" y="1736"/>
              <a:ext cx="962" cy="2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30731" name="Line 10"/>
            <p:cNvSpPr>
              <a:spLocks noChangeShapeType="1"/>
            </p:cNvSpPr>
            <p:nvPr/>
          </p:nvSpPr>
          <p:spPr bwMode="auto">
            <a:xfrm>
              <a:off x="3094" y="1736"/>
              <a:ext cx="639" cy="2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30732" name="Line 11"/>
            <p:cNvSpPr>
              <a:spLocks noChangeShapeType="1"/>
            </p:cNvSpPr>
            <p:nvPr/>
          </p:nvSpPr>
          <p:spPr bwMode="auto">
            <a:xfrm flipH="1">
              <a:off x="1232" y="2059"/>
              <a:ext cx="876" cy="26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30733" name="Line 12"/>
            <p:cNvSpPr>
              <a:spLocks noChangeShapeType="1"/>
            </p:cNvSpPr>
            <p:nvPr/>
          </p:nvSpPr>
          <p:spPr bwMode="auto">
            <a:xfrm flipH="1">
              <a:off x="1635" y="2059"/>
              <a:ext cx="473" cy="2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30734" name="Line 13"/>
            <p:cNvSpPr>
              <a:spLocks noChangeShapeType="1"/>
            </p:cNvSpPr>
            <p:nvPr/>
          </p:nvSpPr>
          <p:spPr bwMode="auto">
            <a:xfrm>
              <a:off x="2108" y="2059"/>
              <a:ext cx="0" cy="3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30735" name="Line 14"/>
            <p:cNvSpPr>
              <a:spLocks noChangeShapeType="1"/>
            </p:cNvSpPr>
            <p:nvPr/>
          </p:nvSpPr>
          <p:spPr bwMode="auto">
            <a:xfrm>
              <a:off x="2108" y="2059"/>
              <a:ext cx="513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30736" name="Line 15"/>
            <p:cNvSpPr>
              <a:spLocks noChangeShapeType="1"/>
            </p:cNvSpPr>
            <p:nvPr/>
          </p:nvSpPr>
          <p:spPr bwMode="auto">
            <a:xfrm flipH="1">
              <a:off x="3386" y="2044"/>
              <a:ext cx="347" cy="3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30737" name="Line 16"/>
            <p:cNvSpPr>
              <a:spLocks noChangeShapeType="1"/>
            </p:cNvSpPr>
            <p:nvPr/>
          </p:nvSpPr>
          <p:spPr bwMode="auto">
            <a:xfrm>
              <a:off x="3733" y="2052"/>
              <a:ext cx="0" cy="3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30738" name="Line 17"/>
            <p:cNvSpPr>
              <a:spLocks noChangeShapeType="1"/>
            </p:cNvSpPr>
            <p:nvPr/>
          </p:nvSpPr>
          <p:spPr bwMode="auto">
            <a:xfrm>
              <a:off x="3733" y="2059"/>
              <a:ext cx="537" cy="2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1104" y="2448"/>
              <a:ext cx="192" cy="336"/>
              <a:chOff x="1104" y="2448"/>
              <a:chExt cx="192" cy="336"/>
            </a:xfrm>
          </p:grpSpPr>
          <p:sp>
            <p:nvSpPr>
              <p:cNvPr id="30758" name="Line 19"/>
              <p:cNvSpPr>
                <a:spLocks noChangeShapeType="1"/>
              </p:cNvSpPr>
              <p:nvPr/>
            </p:nvSpPr>
            <p:spPr bwMode="auto">
              <a:xfrm flipH="1">
                <a:off x="1104" y="2448"/>
                <a:ext cx="96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30759" name="Line 20"/>
              <p:cNvSpPr>
                <a:spLocks noChangeShapeType="1"/>
              </p:cNvSpPr>
              <p:nvPr/>
            </p:nvSpPr>
            <p:spPr bwMode="auto">
              <a:xfrm>
                <a:off x="1207" y="2454"/>
                <a:ext cx="89" cy="3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TW" altLang="en-US"/>
              </a:p>
            </p:txBody>
          </p:sp>
        </p:grpSp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1440" y="2448"/>
              <a:ext cx="192" cy="336"/>
              <a:chOff x="1104" y="2448"/>
              <a:chExt cx="192" cy="336"/>
            </a:xfrm>
          </p:grpSpPr>
          <p:sp>
            <p:nvSpPr>
              <p:cNvPr id="30756" name="Line 22"/>
              <p:cNvSpPr>
                <a:spLocks noChangeShapeType="1"/>
              </p:cNvSpPr>
              <p:nvPr/>
            </p:nvSpPr>
            <p:spPr bwMode="auto">
              <a:xfrm flipH="1">
                <a:off x="1104" y="2448"/>
                <a:ext cx="96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30757" name="Line 23"/>
              <p:cNvSpPr>
                <a:spLocks noChangeShapeType="1"/>
              </p:cNvSpPr>
              <p:nvPr/>
            </p:nvSpPr>
            <p:spPr bwMode="auto">
              <a:xfrm>
                <a:off x="1207" y="2454"/>
                <a:ext cx="89" cy="3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TW" altLang="en-US"/>
              </a:p>
            </p:txBody>
          </p:sp>
        </p:grp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1968" y="2448"/>
              <a:ext cx="192" cy="336"/>
              <a:chOff x="1104" y="2448"/>
              <a:chExt cx="192" cy="336"/>
            </a:xfrm>
          </p:grpSpPr>
          <p:sp>
            <p:nvSpPr>
              <p:cNvPr id="30754" name="Line 25"/>
              <p:cNvSpPr>
                <a:spLocks noChangeShapeType="1"/>
              </p:cNvSpPr>
              <p:nvPr/>
            </p:nvSpPr>
            <p:spPr bwMode="auto">
              <a:xfrm flipH="1">
                <a:off x="1104" y="2448"/>
                <a:ext cx="96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30755" name="Line 26"/>
              <p:cNvSpPr>
                <a:spLocks noChangeShapeType="1"/>
              </p:cNvSpPr>
              <p:nvPr/>
            </p:nvSpPr>
            <p:spPr bwMode="auto">
              <a:xfrm>
                <a:off x="1207" y="2454"/>
                <a:ext cx="89" cy="3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TW" altLang="en-US"/>
              </a:p>
            </p:txBody>
          </p:sp>
        </p:grp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2544" y="2448"/>
              <a:ext cx="192" cy="336"/>
              <a:chOff x="1104" y="2448"/>
              <a:chExt cx="192" cy="336"/>
            </a:xfrm>
          </p:grpSpPr>
          <p:sp>
            <p:nvSpPr>
              <p:cNvPr id="30752" name="Line 28"/>
              <p:cNvSpPr>
                <a:spLocks noChangeShapeType="1"/>
              </p:cNvSpPr>
              <p:nvPr/>
            </p:nvSpPr>
            <p:spPr bwMode="auto">
              <a:xfrm flipH="1">
                <a:off x="1104" y="2448"/>
                <a:ext cx="96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30753" name="Line 29"/>
              <p:cNvSpPr>
                <a:spLocks noChangeShapeType="1"/>
              </p:cNvSpPr>
              <p:nvPr/>
            </p:nvSpPr>
            <p:spPr bwMode="auto">
              <a:xfrm>
                <a:off x="1207" y="2454"/>
                <a:ext cx="89" cy="3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TW" altLang="en-US"/>
              </a:p>
            </p:txBody>
          </p:sp>
        </p:grp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3264" y="2448"/>
              <a:ext cx="192" cy="336"/>
              <a:chOff x="1104" y="2448"/>
              <a:chExt cx="192" cy="336"/>
            </a:xfrm>
          </p:grpSpPr>
          <p:sp>
            <p:nvSpPr>
              <p:cNvPr id="30750" name="Line 31"/>
              <p:cNvSpPr>
                <a:spLocks noChangeShapeType="1"/>
              </p:cNvSpPr>
              <p:nvPr/>
            </p:nvSpPr>
            <p:spPr bwMode="auto">
              <a:xfrm flipH="1">
                <a:off x="1104" y="2448"/>
                <a:ext cx="96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30751" name="Line 32"/>
              <p:cNvSpPr>
                <a:spLocks noChangeShapeType="1"/>
              </p:cNvSpPr>
              <p:nvPr/>
            </p:nvSpPr>
            <p:spPr bwMode="auto">
              <a:xfrm>
                <a:off x="1207" y="2454"/>
                <a:ext cx="89" cy="3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TW" altLang="en-US"/>
              </a:p>
            </p:txBody>
          </p:sp>
        </p:grpSp>
        <p:grpSp>
          <p:nvGrpSpPr>
            <p:cNvPr id="8" name="Group 33"/>
            <p:cNvGrpSpPr>
              <a:grpSpLocks/>
            </p:cNvGrpSpPr>
            <p:nvPr/>
          </p:nvGrpSpPr>
          <p:grpSpPr bwMode="auto">
            <a:xfrm>
              <a:off x="3648" y="2448"/>
              <a:ext cx="192" cy="336"/>
              <a:chOff x="1104" y="2448"/>
              <a:chExt cx="192" cy="336"/>
            </a:xfrm>
          </p:grpSpPr>
          <p:sp>
            <p:nvSpPr>
              <p:cNvPr id="30748" name="Line 34"/>
              <p:cNvSpPr>
                <a:spLocks noChangeShapeType="1"/>
              </p:cNvSpPr>
              <p:nvPr/>
            </p:nvSpPr>
            <p:spPr bwMode="auto">
              <a:xfrm flipH="1">
                <a:off x="1104" y="2448"/>
                <a:ext cx="96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30749" name="Line 35"/>
              <p:cNvSpPr>
                <a:spLocks noChangeShapeType="1"/>
              </p:cNvSpPr>
              <p:nvPr/>
            </p:nvSpPr>
            <p:spPr bwMode="auto">
              <a:xfrm>
                <a:off x="1207" y="2454"/>
                <a:ext cx="89" cy="3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TW" altLang="en-US"/>
              </a:p>
            </p:txBody>
          </p:sp>
        </p:grpSp>
        <p:grpSp>
          <p:nvGrpSpPr>
            <p:cNvPr id="9" name="Group 36"/>
            <p:cNvGrpSpPr>
              <a:grpSpLocks/>
            </p:cNvGrpSpPr>
            <p:nvPr/>
          </p:nvGrpSpPr>
          <p:grpSpPr bwMode="auto">
            <a:xfrm>
              <a:off x="4224" y="2448"/>
              <a:ext cx="192" cy="336"/>
              <a:chOff x="1104" y="2448"/>
              <a:chExt cx="192" cy="336"/>
            </a:xfrm>
          </p:grpSpPr>
          <p:sp>
            <p:nvSpPr>
              <p:cNvPr id="30746" name="Line 37"/>
              <p:cNvSpPr>
                <a:spLocks noChangeShapeType="1"/>
              </p:cNvSpPr>
              <p:nvPr/>
            </p:nvSpPr>
            <p:spPr bwMode="auto">
              <a:xfrm flipH="1">
                <a:off x="1104" y="2448"/>
                <a:ext cx="96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zh-TW" altLang="en-US"/>
              </a:p>
            </p:txBody>
          </p:sp>
          <p:sp>
            <p:nvSpPr>
              <p:cNvPr id="30747" name="Line 38"/>
              <p:cNvSpPr>
                <a:spLocks noChangeShapeType="1"/>
              </p:cNvSpPr>
              <p:nvPr/>
            </p:nvSpPr>
            <p:spPr bwMode="auto">
              <a:xfrm>
                <a:off x="1207" y="2454"/>
                <a:ext cx="89" cy="3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zh-TW" altLang="en-US"/>
              </a:p>
            </p:txBody>
          </p:sp>
        </p:grpSp>
      </p:grp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   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Data set with clear cluster structure</a:t>
            </a:r>
            <a:endParaRPr lang="en-US" sz="3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572132" y="1857364"/>
            <a:ext cx="3214710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   Propose algorithm for finding the cluster structure in this example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8" name="Picture 7" descr="161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1643050"/>
            <a:ext cx="5072098" cy="4635923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CEE88E6A-5689-4EB3-84DA-4FC98170F0EB}" type="slidenum">
              <a:rPr lang="zh-TW" altLang="en-US" smtClean="0"/>
              <a:pPr/>
              <a:t>40</a:t>
            </a:fld>
            <a:endParaRPr lang="en-US" altLang="zh-TW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800600" y="1600200"/>
            <a:ext cx="4114800" cy="4267200"/>
            <a:chOff x="288" y="720"/>
            <a:chExt cx="4992" cy="3072"/>
          </a:xfrm>
        </p:grpSpPr>
        <p:sp>
          <p:nvSpPr>
            <p:cNvPr id="31755" name="Oval 3"/>
            <p:cNvSpPr>
              <a:spLocks noChangeArrowheads="1"/>
            </p:cNvSpPr>
            <p:nvPr/>
          </p:nvSpPr>
          <p:spPr bwMode="auto">
            <a:xfrm>
              <a:off x="5184" y="3696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ea typeface="新細明體" pitchFamily="18" charset="-120"/>
              </a:endParaRPr>
            </a:p>
          </p:txBody>
        </p:sp>
        <p:sp>
          <p:nvSpPr>
            <p:cNvPr id="31756" name="Oval 4"/>
            <p:cNvSpPr>
              <a:spLocks noChangeArrowheads="1"/>
            </p:cNvSpPr>
            <p:nvPr/>
          </p:nvSpPr>
          <p:spPr bwMode="auto">
            <a:xfrm>
              <a:off x="4512" y="3696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ea typeface="新細明體" pitchFamily="18" charset="-120"/>
              </a:endParaRPr>
            </a:p>
          </p:txBody>
        </p:sp>
        <p:sp>
          <p:nvSpPr>
            <p:cNvPr id="31757" name="Oval 5"/>
            <p:cNvSpPr>
              <a:spLocks noChangeArrowheads="1"/>
            </p:cNvSpPr>
            <p:nvPr/>
          </p:nvSpPr>
          <p:spPr bwMode="auto">
            <a:xfrm>
              <a:off x="3888" y="3696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ea typeface="新細明體" pitchFamily="18" charset="-120"/>
              </a:endParaRPr>
            </a:p>
          </p:txBody>
        </p:sp>
        <p:sp>
          <p:nvSpPr>
            <p:cNvPr id="31758" name="Oval 6"/>
            <p:cNvSpPr>
              <a:spLocks noChangeArrowheads="1"/>
            </p:cNvSpPr>
            <p:nvPr/>
          </p:nvSpPr>
          <p:spPr bwMode="auto">
            <a:xfrm>
              <a:off x="3312" y="3696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ea typeface="新細明體" pitchFamily="18" charset="-120"/>
              </a:endParaRPr>
            </a:p>
          </p:txBody>
        </p:sp>
        <p:sp>
          <p:nvSpPr>
            <p:cNvPr id="31759" name="Oval 7"/>
            <p:cNvSpPr>
              <a:spLocks noChangeArrowheads="1"/>
            </p:cNvSpPr>
            <p:nvPr/>
          </p:nvSpPr>
          <p:spPr bwMode="auto">
            <a:xfrm>
              <a:off x="2688" y="3696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ea typeface="新細明體" pitchFamily="18" charset="-120"/>
              </a:endParaRPr>
            </a:p>
          </p:txBody>
        </p:sp>
        <p:sp>
          <p:nvSpPr>
            <p:cNvPr id="31760" name="Oval 8"/>
            <p:cNvSpPr>
              <a:spLocks noChangeArrowheads="1"/>
            </p:cNvSpPr>
            <p:nvPr/>
          </p:nvSpPr>
          <p:spPr bwMode="auto">
            <a:xfrm>
              <a:off x="2064" y="3696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ea typeface="新細明體" pitchFamily="18" charset="-120"/>
              </a:endParaRPr>
            </a:p>
          </p:txBody>
        </p:sp>
        <p:sp>
          <p:nvSpPr>
            <p:cNvPr id="31761" name="Oval 9"/>
            <p:cNvSpPr>
              <a:spLocks noChangeArrowheads="1"/>
            </p:cNvSpPr>
            <p:nvPr/>
          </p:nvSpPr>
          <p:spPr bwMode="auto">
            <a:xfrm>
              <a:off x="1488" y="3696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ea typeface="新細明體" pitchFamily="18" charset="-120"/>
              </a:endParaRPr>
            </a:p>
          </p:txBody>
        </p:sp>
        <p:sp>
          <p:nvSpPr>
            <p:cNvPr id="31762" name="Oval 10"/>
            <p:cNvSpPr>
              <a:spLocks noChangeArrowheads="1"/>
            </p:cNvSpPr>
            <p:nvPr/>
          </p:nvSpPr>
          <p:spPr bwMode="auto">
            <a:xfrm>
              <a:off x="864" y="3696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ea typeface="新細明體" pitchFamily="18" charset="-120"/>
              </a:endParaRPr>
            </a:p>
          </p:txBody>
        </p:sp>
        <p:sp>
          <p:nvSpPr>
            <p:cNvPr id="31763" name="Oval 11"/>
            <p:cNvSpPr>
              <a:spLocks noChangeArrowheads="1"/>
            </p:cNvSpPr>
            <p:nvPr/>
          </p:nvSpPr>
          <p:spPr bwMode="auto">
            <a:xfrm>
              <a:off x="288" y="3696"/>
              <a:ext cx="96" cy="9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ea typeface="新細明體" pitchFamily="18" charset="-120"/>
              </a:endParaRPr>
            </a:p>
          </p:txBody>
        </p:sp>
        <p:sp>
          <p:nvSpPr>
            <p:cNvPr id="31764" name="Line 12"/>
            <p:cNvSpPr>
              <a:spLocks noChangeShapeType="1"/>
            </p:cNvSpPr>
            <p:nvPr/>
          </p:nvSpPr>
          <p:spPr bwMode="auto">
            <a:xfrm>
              <a:off x="336" y="3168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65" name="Line 13"/>
            <p:cNvSpPr>
              <a:spLocks noChangeShapeType="1"/>
            </p:cNvSpPr>
            <p:nvPr/>
          </p:nvSpPr>
          <p:spPr bwMode="auto">
            <a:xfrm>
              <a:off x="912" y="3168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66" name="Line 14"/>
            <p:cNvSpPr>
              <a:spLocks noChangeShapeType="1"/>
            </p:cNvSpPr>
            <p:nvPr/>
          </p:nvSpPr>
          <p:spPr bwMode="auto">
            <a:xfrm>
              <a:off x="2112" y="3168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67" name="Line 15"/>
            <p:cNvSpPr>
              <a:spLocks noChangeShapeType="1"/>
            </p:cNvSpPr>
            <p:nvPr/>
          </p:nvSpPr>
          <p:spPr bwMode="auto">
            <a:xfrm>
              <a:off x="2112" y="3168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68" name="Line 16"/>
            <p:cNvSpPr>
              <a:spLocks noChangeShapeType="1"/>
            </p:cNvSpPr>
            <p:nvPr/>
          </p:nvSpPr>
          <p:spPr bwMode="auto">
            <a:xfrm>
              <a:off x="2736" y="3168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69" name="Line 17"/>
            <p:cNvSpPr>
              <a:spLocks noChangeShapeType="1"/>
            </p:cNvSpPr>
            <p:nvPr/>
          </p:nvSpPr>
          <p:spPr bwMode="auto">
            <a:xfrm>
              <a:off x="4560" y="3216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70" name="Line 18"/>
            <p:cNvSpPr>
              <a:spLocks noChangeShapeType="1"/>
            </p:cNvSpPr>
            <p:nvPr/>
          </p:nvSpPr>
          <p:spPr bwMode="auto">
            <a:xfrm>
              <a:off x="4560" y="3216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71" name="Line 19"/>
            <p:cNvSpPr>
              <a:spLocks noChangeShapeType="1"/>
            </p:cNvSpPr>
            <p:nvPr/>
          </p:nvSpPr>
          <p:spPr bwMode="auto">
            <a:xfrm>
              <a:off x="5232" y="3216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72" name="Line 20"/>
            <p:cNvSpPr>
              <a:spLocks noChangeShapeType="1"/>
            </p:cNvSpPr>
            <p:nvPr/>
          </p:nvSpPr>
          <p:spPr bwMode="auto">
            <a:xfrm>
              <a:off x="624" y="2688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73" name="Line 21"/>
            <p:cNvSpPr>
              <a:spLocks noChangeShapeType="1"/>
            </p:cNvSpPr>
            <p:nvPr/>
          </p:nvSpPr>
          <p:spPr bwMode="auto">
            <a:xfrm>
              <a:off x="624" y="2688"/>
              <a:ext cx="9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74" name="Line 22"/>
            <p:cNvSpPr>
              <a:spLocks noChangeShapeType="1"/>
            </p:cNvSpPr>
            <p:nvPr/>
          </p:nvSpPr>
          <p:spPr bwMode="auto">
            <a:xfrm>
              <a:off x="1536" y="2688"/>
              <a:ext cx="0" cy="10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75" name="Line 23"/>
            <p:cNvSpPr>
              <a:spLocks noChangeShapeType="1"/>
            </p:cNvSpPr>
            <p:nvPr/>
          </p:nvSpPr>
          <p:spPr bwMode="auto">
            <a:xfrm>
              <a:off x="2352" y="2688"/>
              <a:ext cx="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76" name="Line 24"/>
            <p:cNvSpPr>
              <a:spLocks noChangeShapeType="1"/>
            </p:cNvSpPr>
            <p:nvPr/>
          </p:nvSpPr>
          <p:spPr bwMode="auto">
            <a:xfrm>
              <a:off x="2400" y="2688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77" name="Line 25"/>
            <p:cNvSpPr>
              <a:spLocks noChangeShapeType="1"/>
            </p:cNvSpPr>
            <p:nvPr/>
          </p:nvSpPr>
          <p:spPr bwMode="auto">
            <a:xfrm>
              <a:off x="2448" y="2688"/>
              <a:ext cx="9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78" name="Line 26"/>
            <p:cNvSpPr>
              <a:spLocks noChangeShapeType="1"/>
            </p:cNvSpPr>
            <p:nvPr/>
          </p:nvSpPr>
          <p:spPr bwMode="auto">
            <a:xfrm>
              <a:off x="3360" y="2688"/>
              <a:ext cx="0" cy="10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79" name="Line 27"/>
            <p:cNvSpPr>
              <a:spLocks noChangeShapeType="1"/>
            </p:cNvSpPr>
            <p:nvPr/>
          </p:nvSpPr>
          <p:spPr bwMode="auto">
            <a:xfrm>
              <a:off x="2400" y="268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80" name="Line 28"/>
            <p:cNvSpPr>
              <a:spLocks noChangeShapeType="1"/>
            </p:cNvSpPr>
            <p:nvPr/>
          </p:nvSpPr>
          <p:spPr bwMode="auto">
            <a:xfrm>
              <a:off x="2880" y="2160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81" name="Line 29"/>
            <p:cNvSpPr>
              <a:spLocks noChangeShapeType="1"/>
            </p:cNvSpPr>
            <p:nvPr/>
          </p:nvSpPr>
          <p:spPr bwMode="auto">
            <a:xfrm flipV="1">
              <a:off x="3936" y="2160"/>
              <a:ext cx="0" cy="1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82" name="Line 30"/>
            <p:cNvSpPr>
              <a:spLocks noChangeShapeType="1"/>
            </p:cNvSpPr>
            <p:nvPr/>
          </p:nvSpPr>
          <p:spPr bwMode="auto">
            <a:xfrm>
              <a:off x="2880" y="2160"/>
              <a:ext cx="10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83" name="Line 31"/>
            <p:cNvSpPr>
              <a:spLocks noChangeShapeType="1"/>
            </p:cNvSpPr>
            <p:nvPr/>
          </p:nvSpPr>
          <p:spPr bwMode="auto">
            <a:xfrm>
              <a:off x="3408" y="1632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84" name="Line 32"/>
            <p:cNvSpPr>
              <a:spLocks noChangeShapeType="1"/>
            </p:cNvSpPr>
            <p:nvPr/>
          </p:nvSpPr>
          <p:spPr bwMode="auto">
            <a:xfrm flipV="1">
              <a:off x="4896" y="1584"/>
              <a:ext cx="0" cy="16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85" name="Line 33"/>
            <p:cNvSpPr>
              <a:spLocks noChangeShapeType="1"/>
            </p:cNvSpPr>
            <p:nvPr/>
          </p:nvSpPr>
          <p:spPr bwMode="auto">
            <a:xfrm flipH="1">
              <a:off x="3408" y="1584"/>
              <a:ext cx="1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86" name="Line 34"/>
            <p:cNvSpPr>
              <a:spLocks noChangeShapeType="1"/>
            </p:cNvSpPr>
            <p:nvPr/>
          </p:nvSpPr>
          <p:spPr bwMode="auto">
            <a:xfrm flipV="1">
              <a:off x="3408" y="158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87" name="Line 35"/>
            <p:cNvSpPr>
              <a:spLocks noChangeShapeType="1"/>
            </p:cNvSpPr>
            <p:nvPr/>
          </p:nvSpPr>
          <p:spPr bwMode="auto">
            <a:xfrm>
              <a:off x="4128" y="1008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88" name="Line 36"/>
            <p:cNvSpPr>
              <a:spLocks noChangeShapeType="1"/>
            </p:cNvSpPr>
            <p:nvPr/>
          </p:nvSpPr>
          <p:spPr bwMode="auto">
            <a:xfrm flipH="1">
              <a:off x="1152" y="1008"/>
              <a:ext cx="29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89" name="Line 37"/>
            <p:cNvSpPr>
              <a:spLocks noChangeShapeType="1"/>
            </p:cNvSpPr>
            <p:nvPr/>
          </p:nvSpPr>
          <p:spPr bwMode="auto">
            <a:xfrm flipV="1">
              <a:off x="1056" y="1008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90" name="Line 38"/>
            <p:cNvSpPr>
              <a:spLocks noChangeShapeType="1"/>
            </p:cNvSpPr>
            <p:nvPr/>
          </p:nvSpPr>
          <p:spPr bwMode="auto">
            <a:xfrm>
              <a:off x="1392" y="1008"/>
              <a:ext cx="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91" name="Line 39"/>
            <p:cNvSpPr>
              <a:spLocks noChangeShapeType="1"/>
            </p:cNvSpPr>
            <p:nvPr/>
          </p:nvSpPr>
          <p:spPr bwMode="auto">
            <a:xfrm flipH="1">
              <a:off x="1056" y="1008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92" name="Line 40"/>
            <p:cNvSpPr>
              <a:spLocks noChangeShapeType="1"/>
            </p:cNvSpPr>
            <p:nvPr/>
          </p:nvSpPr>
          <p:spPr bwMode="auto">
            <a:xfrm flipV="1">
              <a:off x="2592" y="72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93" name="Line 41"/>
            <p:cNvSpPr>
              <a:spLocks noChangeShapeType="1"/>
            </p:cNvSpPr>
            <p:nvPr/>
          </p:nvSpPr>
          <p:spPr bwMode="auto">
            <a:xfrm>
              <a:off x="336" y="3168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162282" name="Rectangle 42"/>
          <p:cNvSpPr>
            <a:spLocks noChangeArrowheads="1"/>
          </p:cNvSpPr>
          <p:nvPr/>
        </p:nvSpPr>
        <p:spPr bwMode="auto">
          <a:xfrm>
            <a:off x="-324544" y="1981200"/>
            <a:ext cx="5400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42950" lvl="1" indent="-285750" eaLnBrk="0" hangingPunct="0">
              <a:lnSpc>
                <a:spcPct val="150000"/>
              </a:lnSpc>
              <a:buClr>
                <a:schemeClr val="bg2"/>
              </a:buClr>
              <a:buFontTx/>
              <a:buChar char="•"/>
              <a:defRPr/>
            </a:pPr>
            <a:r>
              <a:rPr lang="en-US" altLang="zh-CN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Clustering obtained by cutting the </a:t>
            </a:r>
            <a:r>
              <a:rPr lang="en-US" altLang="zh-CN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dendrogram</a:t>
            </a:r>
            <a:r>
              <a:rPr lang="en-US" altLang="zh-CN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 at a desired level: each connected component forms a cluster.</a:t>
            </a:r>
            <a:endParaRPr lang="en-US" altLang="zh-TW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  <a:p>
            <a:pPr marL="742950" lvl="1" indent="-285750" eaLnBrk="0" hangingPunct="0">
              <a:lnSpc>
                <a:spcPct val="150000"/>
              </a:lnSpc>
              <a:buClr>
                <a:schemeClr val="bg2"/>
              </a:buClr>
              <a:defRPr/>
            </a:pPr>
            <a:r>
              <a:rPr lang="en-US" altLang="zh-TW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	</a:t>
            </a:r>
            <a:r>
              <a:rPr lang="zh-TW" altLang="en-US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另一種思考：</a:t>
            </a:r>
            <a:endParaRPr lang="en-US" altLang="zh-TW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  <a:p>
            <a:pPr marL="742950" lvl="1" indent="-285750" eaLnBrk="0" hangingPunct="0">
              <a:lnSpc>
                <a:spcPct val="150000"/>
              </a:lnSpc>
              <a:buClr>
                <a:schemeClr val="bg2"/>
              </a:buClr>
              <a:defRPr/>
            </a:pPr>
            <a:r>
              <a:rPr lang="en-US" altLang="zh-TW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	</a:t>
            </a:r>
            <a:r>
              <a:rPr lang="zh-TW" altLang="en-US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對階層樹橫向切一刀</a:t>
            </a:r>
            <a:r>
              <a:rPr lang="en-US" altLang="zh-TW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, </a:t>
            </a:r>
          </a:p>
          <a:p>
            <a:pPr marL="742950" lvl="1" indent="-285750" eaLnBrk="0" hangingPunct="0">
              <a:lnSpc>
                <a:spcPct val="150000"/>
              </a:lnSpc>
              <a:buClr>
                <a:schemeClr val="bg2"/>
              </a:buClr>
              <a:defRPr/>
            </a:pPr>
            <a:r>
              <a:rPr lang="en-US" altLang="zh-TW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	</a:t>
            </a:r>
            <a:r>
              <a:rPr lang="zh-TW" altLang="en-US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留下有連接在一起的</a:t>
            </a:r>
            <a:r>
              <a:rPr lang="en-US" altLang="zh-TW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,</a:t>
            </a:r>
          </a:p>
          <a:p>
            <a:pPr marL="742950" lvl="1" indent="-285750" eaLnBrk="0" hangingPunct="0">
              <a:lnSpc>
                <a:spcPct val="150000"/>
              </a:lnSpc>
              <a:buClr>
                <a:schemeClr val="bg2"/>
              </a:buClr>
              <a:defRPr/>
            </a:pPr>
            <a:r>
              <a:rPr lang="en-US" altLang="zh-TW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	</a:t>
            </a:r>
            <a:r>
              <a:rPr lang="zh-TW" altLang="en-US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就構成一群</a:t>
            </a:r>
            <a:endParaRPr lang="zh-CN" altLang="en-US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31749" name="Rectangle 43"/>
          <p:cNvSpPr>
            <a:spLocks noChangeArrowheads="1"/>
          </p:cNvSpPr>
          <p:nvPr/>
        </p:nvSpPr>
        <p:spPr bwMode="auto">
          <a:xfrm>
            <a:off x="762000" y="728663"/>
            <a:ext cx="7848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zh-TW" sz="3600">
                <a:solidFill>
                  <a:schemeClr val="tx2"/>
                </a:solidFill>
                <a:latin typeface="Tahoma" pitchFamily="34" charset="0"/>
                <a:ea typeface="新細明體" pitchFamily="18" charset="-120"/>
                <a:cs typeface="Times New Roman" pitchFamily="18" charset="0"/>
              </a:rPr>
              <a:t>Dendrogram: Hierarchical Clustering</a:t>
            </a:r>
          </a:p>
        </p:txBody>
      </p:sp>
      <p:sp>
        <p:nvSpPr>
          <p:cNvPr id="31750" name="Line 44"/>
          <p:cNvSpPr>
            <a:spLocks noChangeShapeType="1"/>
          </p:cNvSpPr>
          <p:nvPr/>
        </p:nvSpPr>
        <p:spPr bwMode="auto">
          <a:xfrm>
            <a:off x="4953000" y="3962400"/>
            <a:ext cx="3886200" cy="0"/>
          </a:xfrm>
          <a:prstGeom prst="line">
            <a:avLst/>
          </a:prstGeom>
          <a:noFill/>
          <a:ln w="9525">
            <a:solidFill>
              <a:srgbClr val="C00000"/>
            </a:solidFill>
            <a:prstDash val="lgDash"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751" name="Oval 45"/>
          <p:cNvSpPr>
            <a:spLocks noChangeArrowheads="1"/>
          </p:cNvSpPr>
          <p:nvPr/>
        </p:nvSpPr>
        <p:spPr bwMode="auto">
          <a:xfrm>
            <a:off x="4648200" y="5486400"/>
            <a:ext cx="1371600" cy="609600"/>
          </a:xfrm>
          <a:prstGeom prst="ellipse">
            <a:avLst/>
          </a:prstGeom>
          <a:noFill/>
          <a:ln w="38100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31752" name="Oval 46"/>
          <p:cNvSpPr>
            <a:spLocks noChangeArrowheads="1"/>
          </p:cNvSpPr>
          <p:nvPr/>
        </p:nvSpPr>
        <p:spPr bwMode="auto">
          <a:xfrm>
            <a:off x="6172200" y="5486400"/>
            <a:ext cx="1295400" cy="609600"/>
          </a:xfrm>
          <a:prstGeom prst="ellipse">
            <a:avLst/>
          </a:prstGeom>
          <a:noFill/>
          <a:ln w="38100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31753" name="Oval 47"/>
          <p:cNvSpPr>
            <a:spLocks noChangeArrowheads="1"/>
          </p:cNvSpPr>
          <p:nvPr/>
        </p:nvSpPr>
        <p:spPr bwMode="auto">
          <a:xfrm>
            <a:off x="7620000" y="5486400"/>
            <a:ext cx="381000" cy="533400"/>
          </a:xfrm>
          <a:prstGeom prst="ellipse">
            <a:avLst/>
          </a:prstGeom>
          <a:noFill/>
          <a:ln w="38100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31754" name="Oval 48"/>
          <p:cNvSpPr>
            <a:spLocks noChangeArrowheads="1"/>
          </p:cNvSpPr>
          <p:nvPr/>
        </p:nvSpPr>
        <p:spPr bwMode="auto">
          <a:xfrm>
            <a:off x="8153400" y="5486400"/>
            <a:ext cx="838200" cy="533400"/>
          </a:xfrm>
          <a:prstGeom prst="ellipse">
            <a:avLst/>
          </a:prstGeom>
          <a:noFill/>
          <a:ln w="38100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pitchFamily="18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6A965348-301D-47B5-8AA9-9FFD38C07BD9}" type="slidenum">
              <a:rPr lang="zh-TW" altLang="en-US" smtClean="0"/>
              <a:pPr/>
              <a:t>41</a:t>
            </a:fld>
            <a:endParaRPr lang="en-US" altLang="zh-TW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05800" cy="4800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zh-CN" dirty="0" smtClean="0">
                <a:ea typeface="微軟正黑體" pitchFamily="34" charset="-120"/>
              </a:rPr>
              <a:t>Agglomerative (bottom-up):</a:t>
            </a:r>
            <a:r>
              <a:rPr lang="en-US" altLang="zh-TW" dirty="0" smtClean="0">
                <a:ea typeface="微軟正黑體" pitchFamily="34" charset="-120"/>
              </a:rPr>
              <a:t> </a:t>
            </a:r>
            <a:r>
              <a:rPr lang="zh-TW" altLang="en-US" sz="2400" dirty="0" smtClean="0">
                <a:ea typeface="微軟正黑體" pitchFamily="34" charset="-120"/>
              </a:rPr>
              <a:t>由下往上聚合</a:t>
            </a:r>
            <a:endParaRPr lang="en-US" altLang="zh-CN" dirty="0" smtClean="0">
              <a:ea typeface="微軟正黑體" pitchFamily="34" charset="-120"/>
            </a:endParaRPr>
          </a:p>
          <a:p>
            <a:pPr lvl="1" eaLnBrk="1" hangingPunct="1">
              <a:lnSpc>
                <a:spcPct val="140000"/>
              </a:lnSpc>
              <a:spcBef>
                <a:spcPct val="0"/>
              </a:spcBef>
            </a:pPr>
            <a:r>
              <a:rPr lang="en-US" altLang="zh-CN" dirty="0" smtClean="0">
                <a:ea typeface="微軟正黑體" pitchFamily="34" charset="-120"/>
              </a:rPr>
              <a:t>Start with each document being a single cluster.</a:t>
            </a:r>
          </a:p>
          <a:p>
            <a:pPr lvl="1" eaLnBrk="1" hangingPunct="1">
              <a:lnSpc>
                <a:spcPct val="140000"/>
              </a:lnSpc>
              <a:spcBef>
                <a:spcPct val="0"/>
              </a:spcBef>
            </a:pPr>
            <a:r>
              <a:rPr lang="en-US" altLang="zh-CN" dirty="0" smtClean="0">
                <a:ea typeface="微軟正黑體" pitchFamily="34" charset="-120"/>
              </a:rPr>
              <a:t>Eventually all documents belong to the same cluster.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dirty="0" smtClean="0">
                <a:ea typeface="微軟正黑體" pitchFamily="34" charset="-120"/>
              </a:rPr>
              <a:t>Divisive (top-down):</a:t>
            </a:r>
            <a:r>
              <a:rPr lang="en-US" altLang="zh-TW" dirty="0" smtClean="0">
                <a:ea typeface="微軟正黑體" pitchFamily="34" charset="-120"/>
              </a:rPr>
              <a:t> </a:t>
            </a:r>
            <a:r>
              <a:rPr lang="zh-TW" altLang="en-US" sz="2400" dirty="0" smtClean="0">
                <a:ea typeface="微軟正黑體" pitchFamily="34" charset="-120"/>
              </a:rPr>
              <a:t>由上往下分裂</a:t>
            </a:r>
            <a:endParaRPr lang="en-US" altLang="zh-CN" dirty="0" smtClean="0">
              <a:ea typeface="微軟正黑體" pitchFamily="34" charset="-120"/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dirty="0" smtClean="0">
                <a:ea typeface="微軟正黑體" pitchFamily="34" charset="-120"/>
              </a:rPr>
              <a:t>Start with all documents belong to the same cluster. 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dirty="0" smtClean="0">
                <a:ea typeface="微軟正黑體" pitchFamily="34" charset="-120"/>
              </a:rPr>
              <a:t>Eventually each node forms a cluster on its own.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dirty="0" smtClean="0">
                <a:ea typeface="微軟正黑體" pitchFamily="34" charset="-120"/>
              </a:rPr>
              <a:t>Does not require the number of clusters </a:t>
            </a:r>
            <a:r>
              <a:rPr lang="en-US" altLang="zh-CN" i="1" dirty="0" smtClean="0">
                <a:solidFill>
                  <a:srgbClr val="4A87B9"/>
                </a:solidFill>
                <a:ea typeface="微軟正黑體" pitchFamily="34" charset="-120"/>
              </a:rPr>
              <a:t>k</a:t>
            </a:r>
            <a:r>
              <a:rPr lang="en-US" altLang="zh-CN" dirty="0" smtClean="0">
                <a:ea typeface="微軟正黑體" pitchFamily="34" charset="-120"/>
              </a:rPr>
              <a:t> in advance</a:t>
            </a:r>
            <a:endParaRPr lang="en-US" altLang="zh-TW" dirty="0" smtClean="0">
              <a:ea typeface="微軟正黑體" pitchFamily="34" charset="-120"/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TW" altLang="en-US" dirty="0" smtClean="0">
                <a:ea typeface="微軟正黑體" pitchFamily="34" charset="-120"/>
              </a:rPr>
              <a:t>不需要先決定要分成幾群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dirty="0" smtClean="0">
                <a:ea typeface="微軟正黑體" pitchFamily="34" charset="-120"/>
              </a:rPr>
              <a:t> Needs a termination condition 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Hierarchical Clustering algorithms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93141F08-3A2B-46EA-96E9-D98C4A927217}" type="slidenum">
              <a:rPr lang="zh-TW" altLang="en-US" smtClean="0"/>
              <a:pPr/>
              <a:t>42</a:t>
            </a:fld>
            <a:endParaRPr lang="en-US" altLang="zh-TW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dirty="0" smtClean="0">
                <a:ea typeface="新細明體" pitchFamily="18" charset="-120"/>
              </a:rPr>
              <a:t>Hierarchical Agglomerative Clustering (HAC) Algorithm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3400" dirty="0" smtClean="0">
                <a:ea typeface="微軟正黑體" pitchFamily="34" charset="-120"/>
              </a:rPr>
              <a:t>Starts with each doc in a separate cluster </a:t>
            </a:r>
          </a:p>
          <a:p>
            <a:pPr eaLnBrk="1" hangingPunct="1">
              <a:buNone/>
            </a:pPr>
            <a:r>
              <a:rPr lang="en-US" altLang="zh-TW" sz="3400" dirty="0" smtClean="0">
                <a:ea typeface="微軟正黑體" pitchFamily="34" charset="-120"/>
              </a:rPr>
              <a:t>	</a:t>
            </a:r>
            <a:r>
              <a:rPr lang="zh-TW" altLang="en-US" sz="3000" dirty="0" smtClean="0">
                <a:ea typeface="微軟正黑體" pitchFamily="34" charset="-120"/>
              </a:rPr>
              <a:t>每篇文件剛開始都自成一群</a:t>
            </a:r>
          </a:p>
          <a:p>
            <a:pPr lvl="1" eaLnBrk="1" hangingPunct="1"/>
            <a:r>
              <a:rPr lang="en-US" altLang="zh-TW" sz="3200" dirty="0" smtClean="0">
                <a:ea typeface="微軟正黑體" pitchFamily="34" charset="-120"/>
              </a:rPr>
              <a:t>then repeatedly joins the </a:t>
            </a:r>
            <a:r>
              <a:rPr lang="en-US" altLang="zh-TW" sz="3200" i="1" u="sng" dirty="0" smtClean="0">
                <a:ea typeface="微軟正黑體" pitchFamily="34" charset="-120"/>
              </a:rPr>
              <a:t>closest pair</a:t>
            </a:r>
            <a:r>
              <a:rPr lang="en-US" altLang="zh-TW" sz="3200" dirty="0" smtClean="0">
                <a:ea typeface="微軟正黑體" pitchFamily="34" charset="-120"/>
              </a:rPr>
              <a:t> of clusters, until there is only one cluster. </a:t>
            </a:r>
          </a:p>
          <a:p>
            <a:pPr lvl="1" eaLnBrk="1" hangingPunct="1">
              <a:buNone/>
            </a:pPr>
            <a:r>
              <a:rPr lang="en-US" altLang="zh-TW" sz="3200" dirty="0" smtClean="0">
                <a:ea typeface="微軟正黑體" pitchFamily="34" charset="-120"/>
              </a:rPr>
              <a:t>	</a:t>
            </a:r>
            <a:r>
              <a:rPr lang="zh-TW" altLang="en-US" sz="2800" dirty="0" smtClean="0">
                <a:ea typeface="微軟正黑體" pitchFamily="34" charset="-120"/>
              </a:rPr>
              <a:t>不斷地將最近的二群做連接</a:t>
            </a:r>
          </a:p>
          <a:p>
            <a:pPr eaLnBrk="1" hangingPunct="1"/>
            <a:r>
              <a:rPr lang="en-US" altLang="zh-TW" sz="3400" dirty="0" smtClean="0">
                <a:ea typeface="微軟正黑體" pitchFamily="34" charset="-120"/>
              </a:rPr>
              <a:t>The history of merging forms a binary tree or hierarchy.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3400" dirty="0" smtClean="0">
                <a:ea typeface="微軟正黑體" pitchFamily="34" charset="-120"/>
              </a:rPr>
              <a:t>	</a:t>
            </a:r>
            <a:r>
              <a:rPr lang="zh-TW" altLang="en-US" sz="3000" dirty="0" smtClean="0">
                <a:ea typeface="微軟正黑體" pitchFamily="34" charset="-120"/>
              </a:rPr>
              <a:t>連接的過程就構成一個二元階層樹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255E9A2C-D52B-40E6-B6AE-0B40B71E82B6}" type="slidenum">
              <a:rPr lang="zh-TW" altLang="en-US" smtClean="0">
                <a:solidFill>
                  <a:schemeClr val="tx1"/>
                </a:solidFill>
              </a:rPr>
              <a:pPr/>
              <a:t>43</a:t>
            </a:fld>
            <a:endParaRPr lang="en-US" altLang="zh-TW" smtClean="0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chemeClr val="tx1"/>
                </a:solidFill>
                <a:ea typeface="新細明體" pitchFamily="18" charset="-120"/>
              </a:rPr>
              <a:t>Dendrogram: Document Example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chemeClr val="tx1"/>
                </a:solidFill>
                <a:ea typeface="新細明體" pitchFamily="18" charset="-120"/>
              </a:rPr>
              <a:t>As clusters </a:t>
            </a:r>
            <a:r>
              <a:rPr lang="en-US" altLang="zh-TW" i="1" smtClean="0">
                <a:solidFill>
                  <a:schemeClr val="tx1"/>
                </a:solidFill>
                <a:ea typeface="新細明體" pitchFamily="18" charset="-120"/>
              </a:rPr>
              <a:t>agglomerate</a:t>
            </a:r>
            <a:r>
              <a:rPr lang="en-US" altLang="zh-TW" smtClean="0">
                <a:solidFill>
                  <a:schemeClr val="tx1"/>
                </a:solidFill>
                <a:ea typeface="新細明體" pitchFamily="18" charset="-120"/>
              </a:rPr>
              <a:t>, docs likely to fall into a hierarchy of “topics” or concepts.</a:t>
            </a:r>
          </a:p>
        </p:txBody>
      </p:sp>
      <p:sp>
        <p:nvSpPr>
          <p:cNvPr id="34821" name="Oval 4"/>
          <p:cNvSpPr>
            <a:spLocks noChangeArrowheads="1"/>
          </p:cNvSpPr>
          <p:nvPr/>
        </p:nvSpPr>
        <p:spPr bwMode="auto">
          <a:xfrm>
            <a:off x="1524000" y="4876800"/>
            <a:ext cx="228600" cy="2286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34822" name="Oval 5"/>
          <p:cNvSpPr>
            <a:spLocks noChangeArrowheads="1"/>
          </p:cNvSpPr>
          <p:nvPr/>
        </p:nvSpPr>
        <p:spPr bwMode="auto">
          <a:xfrm>
            <a:off x="1524000" y="5181600"/>
            <a:ext cx="228600" cy="2286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34823" name="Oval 6"/>
          <p:cNvSpPr>
            <a:spLocks noChangeArrowheads="1"/>
          </p:cNvSpPr>
          <p:nvPr/>
        </p:nvSpPr>
        <p:spPr bwMode="auto">
          <a:xfrm>
            <a:off x="2667000" y="4419600"/>
            <a:ext cx="228600" cy="2286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34824" name="Oval 7"/>
          <p:cNvSpPr>
            <a:spLocks noChangeArrowheads="1"/>
          </p:cNvSpPr>
          <p:nvPr/>
        </p:nvSpPr>
        <p:spPr bwMode="auto">
          <a:xfrm>
            <a:off x="2362200" y="4648200"/>
            <a:ext cx="228600" cy="2286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34825" name="Oval 8"/>
          <p:cNvSpPr>
            <a:spLocks noChangeArrowheads="1"/>
          </p:cNvSpPr>
          <p:nvPr/>
        </p:nvSpPr>
        <p:spPr bwMode="auto">
          <a:xfrm>
            <a:off x="2133600" y="4114800"/>
            <a:ext cx="228600" cy="2286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34826" name="Text Box 9"/>
          <p:cNvSpPr txBox="1">
            <a:spLocks noChangeArrowheads="1"/>
          </p:cNvSpPr>
          <p:nvPr/>
        </p:nvSpPr>
        <p:spPr bwMode="auto">
          <a:xfrm>
            <a:off x="1219200" y="46482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i="1">
                <a:solidFill>
                  <a:schemeClr val="tx1"/>
                </a:solidFill>
                <a:latin typeface="Rockwell" pitchFamily="18" charset="0"/>
                <a:ea typeface="新細明體" pitchFamily="18" charset="-120"/>
              </a:rPr>
              <a:t>d1</a:t>
            </a:r>
            <a:endParaRPr lang="en-US" altLang="zh-TW" sz="1800">
              <a:solidFill>
                <a:schemeClr val="tx1"/>
              </a:solidFill>
              <a:latin typeface="Rockwell" pitchFamily="18" charset="0"/>
              <a:ea typeface="新細明體" pitchFamily="18" charset="-120"/>
            </a:endParaRPr>
          </a:p>
        </p:txBody>
      </p:sp>
      <p:sp>
        <p:nvSpPr>
          <p:cNvPr id="34827" name="Text Box 10"/>
          <p:cNvSpPr txBox="1">
            <a:spLocks noChangeArrowheads="1"/>
          </p:cNvSpPr>
          <p:nvPr/>
        </p:nvSpPr>
        <p:spPr bwMode="auto">
          <a:xfrm>
            <a:off x="1143000" y="52419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i="1">
                <a:solidFill>
                  <a:schemeClr val="tx1"/>
                </a:solidFill>
                <a:latin typeface="Rockwell" pitchFamily="18" charset="0"/>
                <a:ea typeface="新細明體" pitchFamily="18" charset="-120"/>
              </a:rPr>
              <a:t>d2</a:t>
            </a:r>
            <a:endParaRPr lang="en-US" altLang="zh-TW" sz="1800">
              <a:solidFill>
                <a:schemeClr val="tx1"/>
              </a:solidFill>
              <a:latin typeface="Rockwell" pitchFamily="18" charset="0"/>
              <a:ea typeface="新細明體" pitchFamily="18" charset="-120"/>
            </a:endParaRPr>
          </a:p>
        </p:txBody>
      </p:sp>
      <p:sp>
        <p:nvSpPr>
          <p:cNvPr id="34828" name="Text Box 11"/>
          <p:cNvSpPr txBox="1">
            <a:spLocks noChangeArrowheads="1"/>
          </p:cNvSpPr>
          <p:nvPr/>
        </p:nvSpPr>
        <p:spPr bwMode="auto">
          <a:xfrm>
            <a:off x="2362200" y="4038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i="1">
                <a:solidFill>
                  <a:schemeClr val="tx1"/>
                </a:solidFill>
                <a:latin typeface="Rockwell" pitchFamily="18" charset="0"/>
                <a:ea typeface="新細明體" pitchFamily="18" charset="-120"/>
              </a:rPr>
              <a:t>d3</a:t>
            </a:r>
            <a:endParaRPr lang="en-US" altLang="zh-TW" sz="1800">
              <a:solidFill>
                <a:schemeClr val="tx1"/>
              </a:solidFill>
              <a:latin typeface="Rockwell" pitchFamily="18" charset="0"/>
              <a:ea typeface="新細明體" pitchFamily="18" charset="-120"/>
            </a:endParaRPr>
          </a:p>
        </p:txBody>
      </p:sp>
      <p:sp>
        <p:nvSpPr>
          <p:cNvPr id="34829" name="Text Box 12"/>
          <p:cNvSpPr txBox="1">
            <a:spLocks noChangeArrowheads="1"/>
          </p:cNvSpPr>
          <p:nvPr/>
        </p:nvSpPr>
        <p:spPr bwMode="auto">
          <a:xfrm>
            <a:off x="2286000" y="4800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i="1">
                <a:solidFill>
                  <a:schemeClr val="tx1"/>
                </a:solidFill>
                <a:latin typeface="Rockwell" pitchFamily="18" charset="0"/>
                <a:ea typeface="新細明體" pitchFamily="18" charset="-120"/>
              </a:rPr>
              <a:t>d4</a:t>
            </a:r>
            <a:endParaRPr lang="en-US" altLang="zh-TW" sz="1800">
              <a:solidFill>
                <a:schemeClr val="tx1"/>
              </a:solidFill>
              <a:latin typeface="Rockwell" pitchFamily="18" charset="0"/>
              <a:ea typeface="新細明體" pitchFamily="18" charset="-120"/>
            </a:endParaRPr>
          </a:p>
        </p:txBody>
      </p:sp>
      <p:sp>
        <p:nvSpPr>
          <p:cNvPr id="34830" name="Text Box 13"/>
          <p:cNvSpPr txBox="1">
            <a:spLocks noChangeArrowheads="1"/>
          </p:cNvSpPr>
          <p:nvPr/>
        </p:nvSpPr>
        <p:spPr bwMode="auto">
          <a:xfrm>
            <a:off x="2895600" y="43434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i="1">
                <a:solidFill>
                  <a:schemeClr val="tx1"/>
                </a:solidFill>
                <a:latin typeface="Rockwell" pitchFamily="18" charset="0"/>
                <a:ea typeface="新細明體" pitchFamily="18" charset="-120"/>
              </a:rPr>
              <a:t>d5</a:t>
            </a:r>
            <a:endParaRPr lang="en-US" altLang="zh-TW" sz="1800">
              <a:solidFill>
                <a:schemeClr val="tx1"/>
              </a:solidFill>
              <a:latin typeface="Rockwell" pitchFamily="18" charset="0"/>
              <a:ea typeface="新細明體" pitchFamily="18" charset="-120"/>
            </a:endParaRPr>
          </a:p>
        </p:txBody>
      </p:sp>
      <p:sp>
        <p:nvSpPr>
          <p:cNvPr id="1237006" name="Line 14"/>
          <p:cNvSpPr>
            <a:spLocks noChangeShapeType="1"/>
          </p:cNvSpPr>
          <p:nvPr/>
        </p:nvSpPr>
        <p:spPr bwMode="auto">
          <a:xfrm flipV="1">
            <a:off x="1631950" y="5105400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237007" name="Text Box 15"/>
          <p:cNvSpPr txBox="1">
            <a:spLocks noChangeArrowheads="1"/>
          </p:cNvSpPr>
          <p:nvPr/>
        </p:nvSpPr>
        <p:spPr bwMode="auto">
          <a:xfrm>
            <a:off x="5024438" y="5481638"/>
            <a:ext cx="7715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800" i="1">
                <a:solidFill>
                  <a:schemeClr val="tx1"/>
                </a:solidFill>
                <a:latin typeface="Rockwell" pitchFamily="18" charset="0"/>
                <a:ea typeface="新細明體" pitchFamily="18" charset="-120"/>
              </a:rPr>
              <a:t>d1,d2</a:t>
            </a:r>
            <a:endParaRPr lang="en-US" altLang="zh-TW" sz="1400">
              <a:solidFill>
                <a:schemeClr val="tx1"/>
              </a:solidFill>
              <a:latin typeface="Rockwell" pitchFamily="18" charset="0"/>
              <a:ea typeface="新細明體" pitchFamily="18" charset="-120"/>
            </a:endParaRPr>
          </a:p>
        </p:txBody>
      </p:sp>
      <p:sp>
        <p:nvSpPr>
          <p:cNvPr id="1237008" name="Line 16"/>
          <p:cNvSpPr>
            <a:spLocks noChangeShapeType="1"/>
          </p:cNvSpPr>
          <p:nvPr/>
        </p:nvSpPr>
        <p:spPr bwMode="auto">
          <a:xfrm flipV="1">
            <a:off x="2605088" y="4624388"/>
            <a:ext cx="92075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237009" name="Line 17"/>
          <p:cNvSpPr>
            <a:spLocks noChangeShapeType="1"/>
          </p:cNvSpPr>
          <p:nvPr/>
        </p:nvSpPr>
        <p:spPr bwMode="auto">
          <a:xfrm>
            <a:off x="2308225" y="4295775"/>
            <a:ext cx="347663" cy="347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396038" y="5481638"/>
            <a:ext cx="1452562" cy="371475"/>
            <a:chOff x="4029" y="3453"/>
            <a:chExt cx="915" cy="234"/>
          </a:xfrm>
        </p:grpSpPr>
        <p:sp>
          <p:nvSpPr>
            <p:cNvPr id="34845" name="Text Box 19"/>
            <p:cNvSpPr txBox="1">
              <a:spLocks noChangeArrowheads="1"/>
            </p:cNvSpPr>
            <p:nvPr/>
          </p:nvSpPr>
          <p:spPr bwMode="auto">
            <a:xfrm>
              <a:off x="4029" y="3453"/>
              <a:ext cx="486" cy="2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800" i="1">
                  <a:solidFill>
                    <a:schemeClr val="tx1"/>
                  </a:solidFill>
                  <a:latin typeface="Rockwell" pitchFamily="18" charset="0"/>
                  <a:ea typeface="新細明體" pitchFamily="18" charset="-120"/>
                </a:rPr>
                <a:t>d4,d5</a:t>
              </a:r>
              <a:endParaRPr lang="en-US" altLang="zh-TW" sz="1400">
                <a:solidFill>
                  <a:schemeClr val="tx1"/>
                </a:solidFill>
                <a:latin typeface="Rockwell" pitchFamily="18" charset="0"/>
                <a:ea typeface="新細明體" pitchFamily="18" charset="-120"/>
              </a:endParaRPr>
            </a:p>
          </p:txBody>
        </p:sp>
        <p:sp>
          <p:nvSpPr>
            <p:cNvPr id="34846" name="Text Box 20"/>
            <p:cNvSpPr txBox="1">
              <a:spLocks noChangeArrowheads="1"/>
            </p:cNvSpPr>
            <p:nvPr/>
          </p:nvSpPr>
          <p:spPr bwMode="auto">
            <a:xfrm>
              <a:off x="4656" y="3456"/>
              <a:ext cx="288" cy="2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en-US" altLang="zh-TW" sz="1800" i="1">
                  <a:solidFill>
                    <a:schemeClr val="tx1"/>
                  </a:solidFill>
                  <a:latin typeface="Rockwell" pitchFamily="18" charset="0"/>
                  <a:ea typeface="新細明體" pitchFamily="18" charset="-120"/>
                </a:rPr>
                <a:t>d3</a:t>
              </a:r>
              <a:endParaRPr lang="en-US" altLang="zh-TW" sz="1400">
                <a:solidFill>
                  <a:schemeClr val="tx1"/>
                </a:solidFill>
                <a:latin typeface="Rockwell" pitchFamily="18" charset="0"/>
                <a:ea typeface="新細明體" pitchFamily="18" charset="-120"/>
              </a:endParaRP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6705600" y="4724400"/>
            <a:ext cx="1143000" cy="762000"/>
            <a:chOff x="4224" y="2976"/>
            <a:chExt cx="720" cy="480"/>
          </a:xfrm>
        </p:grpSpPr>
        <p:sp>
          <p:nvSpPr>
            <p:cNvPr id="34842" name="Text Box 22"/>
            <p:cNvSpPr txBox="1">
              <a:spLocks noChangeArrowheads="1"/>
            </p:cNvSpPr>
            <p:nvPr/>
          </p:nvSpPr>
          <p:spPr bwMode="auto">
            <a:xfrm>
              <a:off x="4224" y="2976"/>
              <a:ext cx="720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en-US" altLang="zh-TW" sz="1800" i="1">
                  <a:solidFill>
                    <a:schemeClr val="tx1"/>
                  </a:solidFill>
                  <a:latin typeface="Rockwell" pitchFamily="18" charset="0"/>
                  <a:ea typeface="新細明體" pitchFamily="18" charset="-120"/>
                </a:rPr>
                <a:t>d3,d4,d5</a:t>
              </a:r>
              <a:endParaRPr lang="en-US" altLang="zh-TW" sz="1400" i="1">
                <a:solidFill>
                  <a:schemeClr val="tx1"/>
                </a:solidFill>
                <a:latin typeface="Rockwell" pitchFamily="18" charset="0"/>
                <a:ea typeface="新細明體" pitchFamily="18" charset="-120"/>
              </a:endParaRPr>
            </a:p>
          </p:txBody>
        </p:sp>
        <p:cxnSp>
          <p:nvCxnSpPr>
            <p:cNvPr id="34843" name="AutoShape 23"/>
            <p:cNvCxnSpPr>
              <a:cxnSpLocks noChangeShapeType="1"/>
              <a:stCxn id="34842" idx="2"/>
              <a:endCxn id="34845" idx="0"/>
            </p:cNvCxnSpPr>
            <p:nvPr/>
          </p:nvCxnSpPr>
          <p:spPr bwMode="auto">
            <a:xfrm flipH="1">
              <a:off x="4272" y="3206"/>
              <a:ext cx="312" cy="24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844" name="AutoShape 24"/>
            <p:cNvCxnSpPr>
              <a:cxnSpLocks noChangeShapeType="1"/>
              <a:stCxn id="34842" idx="2"/>
              <a:endCxn id="34846" idx="0"/>
            </p:cNvCxnSpPr>
            <p:nvPr/>
          </p:nvCxnSpPr>
          <p:spPr bwMode="auto">
            <a:xfrm>
              <a:off x="4584" y="3206"/>
              <a:ext cx="216" cy="2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5410200" y="3962400"/>
            <a:ext cx="1865313" cy="1519238"/>
            <a:chOff x="3408" y="2496"/>
            <a:chExt cx="1175" cy="957"/>
          </a:xfrm>
        </p:grpSpPr>
        <p:sp>
          <p:nvSpPr>
            <p:cNvPr id="34839" name="Text Box 26"/>
            <p:cNvSpPr txBox="1">
              <a:spLocks noChangeArrowheads="1"/>
            </p:cNvSpPr>
            <p:nvPr/>
          </p:nvSpPr>
          <p:spPr bwMode="auto">
            <a:xfrm>
              <a:off x="3687" y="2496"/>
              <a:ext cx="633" cy="2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zh-TW" altLang="en-US" sz="1800">
                  <a:solidFill>
                    <a:schemeClr val="tx1"/>
                  </a:solidFill>
                  <a:latin typeface="Rockwell" pitchFamily="18" charset="0"/>
                  <a:ea typeface="新細明體" pitchFamily="18" charset="-120"/>
                </a:rPr>
                <a:t> </a:t>
              </a:r>
              <a:endParaRPr lang="zh-TW" altLang="en-US" sz="1400">
                <a:solidFill>
                  <a:schemeClr val="tx1"/>
                </a:solidFill>
                <a:latin typeface="Rockwell" pitchFamily="18" charset="0"/>
                <a:ea typeface="新細明體" pitchFamily="18" charset="-120"/>
              </a:endParaRPr>
            </a:p>
          </p:txBody>
        </p:sp>
        <p:cxnSp>
          <p:nvCxnSpPr>
            <p:cNvPr id="34840" name="AutoShape 27"/>
            <p:cNvCxnSpPr>
              <a:cxnSpLocks noChangeShapeType="1"/>
              <a:stCxn id="34839" idx="2"/>
              <a:endCxn id="34842" idx="0"/>
            </p:cNvCxnSpPr>
            <p:nvPr/>
          </p:nvCxnSpPr>
          <p:spPr bwMode="auto">
            <a:xfrm>
              <a:off x="4003" y="2726"/>
              <a:ext cx="580" cy="2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841" name="AutoShape 28"/>
            <p:cNvCxnSpPr>
              <a:cxnSpLocks noChangeShapeType="1"/>
              <a:stCxn id="34839" idx="2"/>
              <a:endCxn id="1237007" idx="0"/>
            </p:cNvCxnSpPr>
            <p:nvPr/>
          </p:nvCxnSpPr>
          <p:spPr bwMode="auto">
            <a:xfrm flipH="1">
              <a:off x="3408" y="2726"/>
              <a:ext cx="595" cy="7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4838" name="AutoShape 29"/>
          <p:cNvSpPr>
            <a:spLocks noChangeArrowheads="1"/>
          </p:cNvSpPr>
          <p:nvPr/>
        </p:nvSpPr>
        <p:spPr bwMode="auto">
          <a:xfrm>
            <a:off x="3886200" y="4419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tx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pitchFamily="18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7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7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7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7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7006" grpId="0" animBg="1"/>
      <p:bldP spid="1237007" grpId="0" animBg="1" autoUpdateAnimBg="0"/>
      <p:bldP spid="1237008" grpId="0" animBg="1"/>
      <p:bldP spid="123700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E643AD36-CD84-44C7-BAAD-FA0ED5900F64}" type="slidenum">
              <a:rPr lang="zh-TW" altLang="en-US" smtClean="0">
                <a:ea typeface="微軟正黑體" pitchFamily="34" charset="-120"/>
              </a:rPr>
              <a:pPr/>
              <a:t>44</a:t>
            </a:fld>
            <a:endParaRPr lang="en-US" altLang="zh-TW" smtClean="0">
              <a:ea typeface="微軟正黑體" pitchFamily="34" charset="-12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05800" cy="990600"/>
          </a:xfrm>
        </p:spPr>
        <p:txBody>
          <a:bodyPr/>
          <a:lstStyle/>
          <a:p>
            <a:pPr eaLnBrk="1" hangingPunct="1"/>
            <a:r>
              <a:rPr lang="en-US" altLang="zh-TW" sz="3600" i="1" smtClean="0">
                <a:latin typeface="+mn-lt"/>
                <a:ea typeface="微軟正黑體" pitchFamily="34" charset="-120"/>
              </a:rPr>
              <a:t>Closest pair</a:t>
            </a:r>
            <a:r>
              <a:rPr lang="en-US" altLang="zh-TW" sz="3600" smtClean="0">
                <a:latin typeface="+mn-lt"/>
                <a:ea typeface="微軟正黑體" pitchFamily="34" charset="-120"/>
              </a:rPr>
              <a:t> of clusters </a:t>
            </a:r>
            <a:r>
              <a:rPr lang="zh-TW" altLang="en-US" sz="2800" smtClean="0">
                <a:latin typeface="+mn-lt"/>
                <a:ea typeface="微軟正黑體" pitchFamily="34" charset="-120"/>
              </a:rPr>
              <a:t>如何計算最近的二群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微軟正黑體" pitchFamily="34" charset="-120"/>
              </a:rPr>
              <a:t>Many variants to defining closest pair of clusters</a:t>
            </a:r>
          </a:p>
          <a:p>
            <a:pPr eaLnBrk="1" hangingPunct="1"/>
            <a:r>
              <a:rPr lang="en-US" altLang="zh-TW" b="1" dirty="0" smtClean="0">
                <a:ea typeface="微軟正黑體" pitchFamily="34" charset="-120"/>
                <a:sym typeface="Symbol" pitchFamily="18" charset="2"/>
              </a:rPr>
              <a:t>Single-link </a:t>
            </a:r>
            <a:r>
              <a:rPr lang="zh-TW" altLang="en-US" sz="2200" dirty="0" smtClean="0">
                <a:ea typeface="微軟正黑體" pitchFamily="34" charset="-120"/>
                <a:sym typeface="Symbol" pitchFamily="18" charset="2"/>
              </a:rPr>
              <a:t>挑群中最近的一點來代表</a:t>
            </a:r>
          </a:p>
          <a:p>
            <a:pPr lvl="1" eaLnBrk="1" hangingPunct="1"/>
            <a:r>
              <a:rPr lang="en-US" altLang="zh-TW" dirty="0" smtClean="0">
                <a:ea typeface="微軟正黑體" pitchFamily="34" charset="-120"/>
                <a:sym typeface="Symbol" pitchFamily="18" charset="2"/>
              </a:rPr>
              <a:t>Similarity of the </a:t>
            </a:r>
            <a:r>
              <a:rPr lang="en-US" altLang="zh-TW" i="1" dirty="0" smtClean="0">
                <a:ea typeface="微軟正黑體" pitchFamily="34" charset="-120"/>
                <a:sym typeface="Symbol" pitchFamily="18" charset="2"/>
              </a:rPr>
              <a:t>most</a:t>
            </a:r>
            <a:r>
              <a:rPr lang="en-US" altLang="zh-TW" dirty="0" smtClean="0">
                <a:ea typeface="微軟正黑體" pitchFamily="34" charset="-120"/>
                <a:sym typeface="Symbol" pitchFamily="18" charset="2"/>
              </a:rPr>
              <a:t> cosine-similar (single-link)</a:t>
            </a:r>
          </a:p>
          <a:p>
            <a:pPr eaLnBrk="1" hangingPunct="1"/>
            <a:r>
              <a:rPr lang="en-US" altLang="zh-TW" b="1" dirty="0" smtClean="0">
                <a:ea typeface="微軟正黑體" pitchFamily="34" charset="-120"/>
                <a:sym typeface="Symbol" pitchFamily="18" charset="2"/>
              </a:rPr>
              <a:t>Complete-link </a:t>
            </a:r>
            <a:r>
              <a:rPr lang="zh-TW" altLang="en-US" sz="2200" dirty="0" smtClean="0">
                <a:ea typeface="微軟正黑體" pitchFamily="34" charset="-120"/>
                <a:sym typeface="Symbol" pitchFamily="18" charset="2"/>
              </a:rPr>
              <a:t>挑群中最遠的一點來代表</a:t>
            </a:r>
            <a:endParaRPr lang="en-US" altLang="zh-TW" b="1" dirty="0" smtClean="0">
              <a:ea typeface="微軟正黑體" pitchFamily="34" charset="-120"/>
              <a:sym typeface="Symbol" pitchFamily="18" charset="2"/>
            </a:endParaRPr>
          </a:p>
          <a:p>
            <a:pPr lvl="1" eaLnBrk="1" hangingPunct="1"/>
            <a:r>
              <a:rPr lang="en-US" altLang="zh-TW" dirty="0" smtClean="0">
                <a:ea typeface="微軟正黑體" pitchFamily="34" charset="-120"/>
                <a:sym typeface="Symbol" pitchFamily="18" charset="2"/>
              </a:rPr>
              <a:t>Similarity of the “furthest” points, the </a:t>
            </a:r>
            <a:r>
              <a:rPr lang="en-US" altLang="zh-TW" i="1" dirty="0" smtClean="0">
                <a:ea typeface="微軟正黑體" pitchFamily="34" charset="-120"/>
                <a:sym typeface="Symbol" pitchFamily="18" charset="2"/>
              </a:rPr>
              <a:t>least</a:t>
            </a:r>
            <a:r>
              <a:rPr lang="en-US" altLang="zh-TW" dirty="0" smtClean="0">
                <a:ea typeface="微軟正黑體" pitchFamily="34" charset="-120"/>
                <a:sym typeface="Symbol" pitchFamily="18" charset="2"/>
              </a:rPr>
              <a:t> cosine-similar</a:t>
            </a:r>
            <a:endParaRPr lang="en-US" altLang="zh-TW" dirty="0" smtClean="0">
              <a:ea typeface="微軟正黑體" pitchFamily="34" charset="-120"/>
            </a:endParaRPr>
          </a:p>
          <a:p>
            <a:pPr eaLnBrk="1" hangingPunct="1"/>
            <a:r>
              <a:rPr lang="en-US" altLang="zh-TW" b="1" dirty="0" err="1" smtClean="0">
                <a:ea typeface="微軟正黑體" pitchFamily="34" charset="-120"/>
              </a:rPr>
              <a:t>Centroid</a:t>
            </a:r>
            <a:r>
              <a:rPr lang="en-US" altLang="zh-TW" b="1" dirty="0" smtClean="0">
                <a:ea typeface="微軟正黑體" pitchFamily="34" charset="-120"/>
              </a:rPr>
              <a:t> </a:t>
            </a:r>
            <a:r>
              <a:rPr lang="zh-TW" altLang="en-US" sz="2200" dirty="0" smtClean="0">
                <a:ea typeface="微軟正黑體" pitchFamily="34" charset="-120"/>
                <a:sym typeface="Symbol" pitchFamily="18" charset="2"/>
              </a:rPr>
              <a:t>挑群中的重心來代表</a:t>
            </a:r>
            <a:endParaRPr lang="en-US" altLang="zh-TW" b="1" dirty="0" smtClean="0">
              <a:ea typeface="微軟正黑體" pitchFamily="34" charset="-120"/>
            </a:endParaRPr>
          </a:p>
          <a:p>
            <a:pPr lvl="1" eaLnBrk="1" hangingPunct="1"/>
            <a:r>
              <a:rPr lang="en-US" altLang="zh-TW" dirty="0" smtClean="0">
                <a:ea typeface="微軟正黑體" pitchFamily="34" charset="-120"/>
                <a:sym typeface="Symbol" pitchFamily="18" charset="2"/>
              </a:rPr>
              <a:t>Clusters whose </a:t>
            </a:r>
            <a:r>
              <a:rPr lang="en-US" altLang="zh-TW" dirty="0" err="1" smtClean="0">
                <a:ea typeface="微軟正黑體" pitchFamily="34" charset="-120"/>
                <a:sym typeface="Symbol" pitchFamily="18" charset="2"/>
              </a:rPr>
              <a:t>centroids</a:t>
            </a:r>
            <a:r>
              <a:rPr lang="en-US" altLang="zh-TW" dirty="0" smtClean="0">
                <a:ea typeface="微軟正黑體" pitchFamily="34" charset="-120"/>
                <a:sym typeface="Symbol" pitchFamily="18" charset="2"/>
              </a:rPr>
              <a:t> (centers of gravity) are the most cosine-similar</a:t>
            </a:r>
          </a:p>
          <a:p>
            <a:pPr eaLnBrk="1" hangingPunct="1"/>
            <a:r>
              <a:rPr lang="en-US" altLang="zh-TW" b="1" dirty="0" smtClean="0">
                <a:ea typeface="微軟正黑體" pitchFamily="34" charset="-120"/>
                <a:sym typeface="Symbol" pitchFamily="18" charset="2"/>
              </a:rPr>
              <a:t>Average-link </a:t>
            </a:r>
            <a:r>
              <a:rPr lang="zh-TW" altLang="en-US" sz="2200" dirty="0" smtClean="0">
                <a:ea typeface="微軟正黑體" pitchFamily="34" charset="-120"/>
                <a:sym typeface="Symbol" pitchFamily="18" charset="2"/>
              </a:rPr>
              <a:t>跟群中的所有點計算距離後取平均值</a:t>
            </a:r>
            <a:endParaRPr lang="en-US" altLang="zh-TW" b="1" dirty="0" smtClean="0">
              <a:ea typeface="微軟正黑體" pitchFamily="34" charset="-120"/>
              <a:sym typeface="Symbol" pitchFamily="18" charset="2"/>
            </a:endParaRPr>
          </a:p>
          <a:p>
            <a:pPr lvl="1" eaLnBrk="1" hangingPunct="1"/>
            <a:r>
              <a:rPr lang="en-US" altLang="zh-TW" dirty="0" smtClean="0">
                <a:ea typeface="微軟正黑體" pitchFamily="34" charset="-120"/>
                <a:sym typeface="Symbol" pitchFamily="18" charset="2"/>
              </a:rPr>
              <a:t>Average cosine between pairs of elements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44D82A00-558D-44DC-A7DE-55543580F837}" type="slidenum">
              <a:rPr lang="zh-TW" altLang="en-US" smtClean="0"/>
              <a:pPr/>
              <a:t>45</a:t>
            </a:fld>
            <a:endParaRPr lang="en-US" altLang="zh-TW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smtClean="0">
                <a:ea typeface="新細明體" pitchFamily="18" charset="-120"/>
              </a:rPr>
              <a:t>Single Link Agglomerative Clustering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6902"/>
            <a:ext cx="8223250" cy="4870450"/>
          </a:xfrm>
        </p:spPr>
        <p:txBody>
          <a:bodyPr/>
          <a:lstStyle/>
          <a:p>
            <a:pPr eaLnBrk="1" hangingPunct="1"/>
            <a:r>
              <a:rPr lang="en-US" altLang="zh-TW" sz="3000" dirty="0" smtClean="0">
                <a:ea typeface="新細明體" pitchFamily="18" charset="-120"/>
              </a:rPr>
              <a:t>Use maximum similarity of pairs:</a:t>
            </a:r>
          </a:p>
          <a:p>
            <a:pPr eaLnBrk="1" hangingPunct="1"/>
            <a:endParaRPr lang="en-US" altLang="zh-TW" sz="3000" dirty="0" smtClean="0">
              <a:ea typeface="新細明體" pitchFamily="18" charset="-120"/>
            </a:endParaRPr>
          </a:p>
          <a:p>
            <a:pPr eaLnBrk="1" hangingPunct="1"/>
            <a:endParaRPr lang="en-US" altLang="zh-TW" sz="3000" dirty="0" smtClean="0">
              <a:ea typeface="新細明體" pitchFamily="18" charset="-120"/>
            </a:endParaRPr>
          </a:p>
          <a:p>
            <a:pPr eaLnBrk="1" hangingPunct="1"/>
            <a:r>
              <a:rPr lang="en-US" altLang="zh-TW" sz="3000" dirty="0" smtClean="0">
                <a:solidFill>
                  <a:srgbClr val="0070C0"/>
                </a:solidFill>
                <a:ea typeface="新細明體" pitchFamily="18" charset="-120"/>
              </a:rPr>
              <a:t>Can result in “straggly” (long and thin) clusters due to chaining effect. </a:t>
            </a:r>
            <a:r>
              <a:rPr lang="zh-TW" altLang="en-US" sz="2200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長而鬆散的群集</a:t>
            </a:r>
          </a:p>
          <a:p>
            <a:pPr eaLnBrk="1" hangingPunct="1"/>
            <a:r>
              <a:rPr lang="en-US" altLang="zh-TW" sz="3000" dirty="0" smtClean="0">
                <a:ea typeface="新細明體" pitchFamily="18" charset="-120"/>
              </a:rPr>
              <a:t>After merging </a:t>
            </a:r>
            <a:r>
              <a:rPr lang="en-US" altLang="zh-TW" sz="3000" i="1" dirty="0" err="1" smtClean="0">
                <a:ea typeface="新細明體" pitchFamily="18" charset="-120"/>
              </a:rPr>
              <a:t>c</a:t>
            </a:r>
            <a:r>
              <a:rPr lang="en-US" altLang="zh-TW" sz="3000" i="1" baseline="-25000" dirty="0" err="1" smtClean="0">
                <a:ea typeface="新細明體" pitchFamily="18" charset="-120"/>
              </a:rPr>
              <a:t>i</a:t>
            </a:r>
            <a:r>
              <a:rPr lang="en-US" altLang="zh-TW" sz="3000" dirty="0" smtClean="0">
                <a:ea typeface="新細明體" pitchFamily="18" charset="-120"/>
              </a:rPr>
              <a:t> and </a:t>
            </a:r>
            <a:r>
              <a:rPr lang="en-US" altLang="zh-TW" sz="3000" i="1" dirty="0" err="1" smtClean="0">
                <a:ea typeface="新細明體" pitchFamily="18" charset="-120"/>
              </a:rPr>
              <a:t>c</a:t>
            </a:r>
            <a:r>
              <a:rPr lang="en-US" altLang="zh-TW" sz="3000" i="1" baseline="-25000" dirty="0" err="1" smtClean="0">
                <a:ea typeface="新細明體" pitchFamily="18" charset="-120"/>
              </a:rPr>
              <a:t>j</a:t>
            </a:r>
            <a:r>
              <a:rPr lang="en-US" altLang="zh-TW" sz="3000" dirty="0" smtClean="0">
                <a:ea typeface="新細明體" pitchFamily="18" charset="-120"/>
              </a:rPr>
              <a:t>, the similarity of the resulting cluster to another cluster, </a:t>
            </a:r>
            <a:r>
              <a:rPr lang="en-US" altLang="zh-TW" sz="3000" i="1" dirty="0" smtClean="0">
                <a:ea typeface="新細明體" pitchFamily="18" charset="-120"/>
              </a:rPr>
              <a:t>c</a:t>
            </a:r>
            <a:r>
              <a:rPr lang="en-US" altLang="zh-TW" sz="3000" i="1" baseline="-25000" dirty="0" smtClean="0">
                <a:ea typeface="新細明體" pitchFamily="18" charset="-120"/>
              </a:rPr>
              <a:t>k</a:t>
            </a:r>
            <a:r>
              <a:rPr lang="en-US" altLang="zh-TW" sz="3000" dirty="0" smtClean="0">
                <a:ea typeface="新細明體" pitchFamily="18" charset="-120"/>
              </a:rPr>
              <a:t>, is:</a:t>
            </a:r>
          </a:p>
          <a:p>
            <a:pPr lvl="1" eaLnBrk="1" hangingPunct="1"/>
            <a:endParaRPr lang="zh-TW" altLang="en-US" sz="2800" dirty="0" smtClean="0">
              <a:ea typeface="新細明體" pitchFamily="18" charset="-12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600200" y="2438400"/>
          <a:ext cx="6161088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88" name="Equation" r:id="rId3" imgW="1752480" imgH="317160" progId="Equation.3">
                  <p:embed/>
                </p:oleObj>
              </mc:Choice>
              <mc:Fallback>
                <p:oleObj name="Equation" r:id="rId3" imgW="1752480" imgH="317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438400"/>
                        <a:ext cx="6161088" cy="1116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304800" y="5602288"/>
          <a:ext cx="861060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89" name="Equation" r:id="rId5" imgW="2882880" imgH="241200" progId="Equation.3">
                  <p:embed/>
                </p:oleObj>
              </mc:Choice>
              <mc:Fallback>
                <p:oleObj name="Equation" r:id="rId5" imgW="288288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602288"/>
                        <a:ext cx="8610600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CFE900F7-A57B-4CBC-8AA4-13759945DAF7}" type="slidenum">
              <a:rPr lang="zh-TW" altLang="en-US" smtClean="0"/>
              <a:pPr/>
              <a:t>46</a:t>
            </a:fld>
            <a:endParaRPr lang="en-US" altLang="zh-TW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Single Link 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89013" y="1752600"/>
            <a:ext cx="7353300" cy="4046538"/>
            <a:chOff x="623" y="1104"/>
            <a:chExt cx="4632" cy="2549"/>
          </a:xfrm>
        </p:grpSpPr>
        <p:sp>
          <p:nvSpPr>
            <p:cNvPr id="36884" name="Line 4"/>
            <p:cNvSpPr>
              <a:spLocks noChangeShapeType="1"/>
            </p:cNvSpPr>
            <p:nvPr/>
          </p:nvSpPr>
          <p:spPr bwMode="auto">
            <a:xfrm flipV="1">
              <a:off x="624" y="1104"/>
              <a:ext cx="0" cy="2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36885" name="Line 5"/>
            <p:cNvSpPr>
              <a:spLocks noChangeShapeType="1"/>
            </p:cNvSpPr>
            <p:nvPr/>
          </p:nvSpPr>
          <p:spPr bwMode="auto">
            <a:xfrm>
              <a:off x="623" y="3653"/>
              <a:ext cx="4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</p:grpSp>
      <p:sp>
        <p:nvSpPr>
          <p:cNvPr id="36869" name="Oval 6"/>
          <p:cNvSpPr>
            <a:spLocks noChangeArrowheads="1"/>
          </p:cNvSpPr>
          <p:nvPr/>
        </p:nvSpPr>
        <p:spPr bwMode="auto">
          <a:xfrm>
            <a:off x="1752600" y="26670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36870" name="Oval 7"/>
          <p:cNvSpPr>
            <a:spLocks noChangeArrowheads="1"/>
          </p:cNvSpPr>
          <p:nvPr/>
        </p:nvSpPr>
        <p:spPr bwMode="auto">
          <a:xfrm>
            <a:off x="2590800" y="26670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36871" name="Oval 8"/>
          <p:cNvSpPr>
            <a:spLocks noChangeArrowheads="1"/>
          </p:cNvSpPr>
          <p:nvPr/>
        </p:nvSpPr>
        <p:spPr bwMode="auto">
          <a:xfrm>
            <a:off x="1752600" y="41148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36872" name="Oval 9"/>
          <p:cNvSpPr>
            <a:spLocks noChangeArrowheads="1"/>
          </p:cNvSpPr>
          <p:nvPr/>
        </p:nvSpPr>
        <p:spPr bwMode="auto">
          <a:xfrm>
            <a:off x="2590800" y="41148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36873" name="Oval 10"/>
          <p:cNvSpPr>
            <a:spLocks noChangeArrowheads="1"/>
          </p:cNvSpPr>
          <p:nvPr/>
        </p:nvSpPr>
        <p:spPr bwMode="auto">
          <a:xfrm>
            <a:off x="3886200" y="26670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36874" name="Oval 11"/>
          <p:cNvSpPr>
            <a:spLocks noChangeArrowheads="1"/>
          </p:cNvSpPr>
          <p:nvPr/>
        </p:nvSpPr>
        <p:spPr bwMode="auto">
          <a:xfrm>
            <a:off x="4724400" y="26670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36875" name="Oval 12"/>
          <p:cNvSpPr>
            <a:spLocks noChangeArrowheads="1"/>
          </p:cNvSpPr>
          <p:nvPr/>
        </p:nvSpPr>
        <p:spPr bwMode="auto">
          <a:xfrm>
            <a:off x="3886200" y="41148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36876" name="Oval 13"/>
          <p:cNvSpPr>
            <a:spLocks noChangeArrowheads="1"/>
          </p:cNvSpPr>
          <p:nvPr/>
        </p:nvSpPr>
        <p:spPr bwMode="auto">
          <a:xfrm>
            <a:off x="4724400" y="41148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1166350" name="Oval 14"/>
          <p:cNvSpPr>
            <a:spLocks noChangeArrowheads="1"/>
          </p:cNvSpPr>
          <p:nvPr/>
        </p:nvSpPr>
        <p:spPr bwMode="auto">
          <a:xfrm>
            <a:off x="1447800" y="2362200"/>
            <a:ext cx="1524000" cy="685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1166351" name="Oval 15"/>
          <p:cNvSpPr>
            <a:spLocks noChangeArrowheads="1"/>
          </p:cNvSpPr>
          <p:nvPr/>
        </p:nvSpPr>
        <p:spPr bwMode="auto">
          <a:xfrm>
            <a:off x="3581400" y="3810000"/>
            <a:ext cx="1524000" cy="685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1166352" name="Oval 16"/>
          <p:cNvSpPr>
            <a:spLocks noChangeArrowheads="1"/>
          </p:cNvSpPr>
          <p:nvPr/>
        </p:nvSpPr>
        <p:spPr bwMode="auto">
          <a:xfrm>
            <a:off x="3581400" y="2362200"/>
            <a:ext cx="1524000" cy="685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1166353" name="Oval 17"/>
          <p:cNvSpPr>
            <a:spLocks noChangeArrowheads="1"/>
          </p:cNvSpPr>
          <p:nvPr/>
        </p:nvSpPr>
        <p:spPr bwMode="auto">
          <a:xfrm>
            <a:off x="1447800" y="3810000"/>
            <a:ext cx="1524000" cy="685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1166354" name="Oval 18"/>
          <p:cNvSpPr>
            <a:spLocks noChangeArrowheads="1"/>
          </p:cNvSpPr>
          <p:nvPr/>
        </p:nvSpPr>
        <p:spPr bwMode="auto">
          <a:xfrm>
            <a:off x="1219200" y="2209800"/>
            <a:ext cx="4114800" cy="990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1166355" name="Oval 19"/>
          <p:cNvSpPr>
            <a:spLocks noChangeArrowheads="1"/>
          </p:cNvSpPr>
          <p:nvPr/>
        </p:nvSpPr>
        <p:spPr bwMode="auto">
          <a:xfrm>
            <a:off x="1143000" y="3657600"/>
            <a:ext cx="4114800" cy="990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1166356" name="Oval 20"/>
          <p:cNvSpPr>
            <a:spLocks noChangeArrowheads="1"/>
          </p:cNvSpPr>
          <p:nvPr/>
        </p:nvSpPr>
        <p:spPr bwMode="auto">
          <a:xfrm>
            <a:off x="776288" y="1612900"/>
            <a:ext cx="4876800" cy="3657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6350" grpId="0" animBg="1"/>
      <p:bldP spid="1166351" grpId="0" animBg="1"/>
      <p:bldP spid="1166352" grpId="0" animBg="1"/>
      <p:bldP spid="1166353" grpId="0" animBg="1"/>
      <p:bldP spid="1166354" grpId="0" animBg="1"/>
      <p:bldP spid="1166355" grpId="0" animBg="1"/>
      <p:bldP spid="116635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88FAC160-396F-440F-8AFC-210644F662B8}" type="slidenum">
              <a:rPr lang="zh-TW" altLang="en-US" smtClean="0"/>
              <a:pPr/>
              <a:t>47</a:t>
            </a:fld>
            <a:endParaRPr lang="en-US" altLang="zh-TW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534400" cy="990600"/>
          </a:xfrm>
        </p:spPr>
        <p:txBody>
          <a:bodyPr/>
          <a:lstStyle/>
          <a:p>
            <a:pPr eaLnBrk="1" hangingPunct="1"/>
            <a:r>
              <a:rPr lang="en-US" altLang="zh-TW" sz="3600" smtClean="0">
                <a:ea typeface="新細明體" pitchFamily="18" charset="-120"/>
              </a:rPr>
              <a:t>Complete Link Agglomerative Clustering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Use minimum similarity of pairs:</a:t>
            </a:r>
          </a:p>
          <a:p>
            <a:pPr eaLnBrk="1" hangingPunct="1"/>
            <a:endParaRPr lang="en-US" altLang="zh-TW" dirty="0" smtClean="0">
              <a:ea typeface="新細明體" pitchFamily="18" charset="-120"/>
            </a:endParaRPr>
          </a:p>
          <a:p>
            <a:pPr eaLnBrk="1" hangingPunct="1"/>
            <a:endParaRPr lang="en-US" altLang="zh-TW" dirty="0" smtClean="0">
              <a:ea typeface="新細明體" pitchFamily="18" charset="-120"/>
            </a:endParaRPr>
          </a:p>
          <a:p>
            <a:pPr eaLnBrk="1" hangingPunct="1"/>
            <a:r>
              <a:rPr lang="en-US" altLang="zh-TW" dirty="0" smtClean="0">
                <a:solidFill>
                  <a:srgbClr val="0070C0"/>
                </a:solidFill>
                <a:ea typeface="新細明體" pitchFamily="18" charset="-120"/>
              </a:rPr>
              <a:t>Makes “tighter,” spherical clusters that are typically preferable. </a:t>
            </a:r>
            <a:r>
              <a:rPr lang="zh-TW" altLang="en-US" sz="2200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緊密一點的群集</a:t>
            </a:r>
            <a:endParaRPr lang="en-US" altLang="zh-TW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After merging </a:t>
            </a:r>
            <a:r>
              <a:rPr lang="en-US" altLang="zh-TW" i="1" dirty="0" err="1" smtClean="0">
                <a:ea typeface="新細明體" pitchFamily="18" charset="-120"/>
              </a:rPr>
              <a:t>c</a:t>
            </a:r>
            <a:r>
              <a:rPr lang="en-US" altLang="zh-TW" i="1" baseline="-25000" dirty="0" err="1" smtClean="0">
                <a:ea typeface="新細明體" pitchFamily="18" charset="-120"/>
              </a:rPr>
              <a:t>i</a:t>
            </a:r>
            <a:r>
              <a:rPr lang="en-US" altLang="zh-TW" dirty="0" smtClean="0">
                <a:ea typeface="新細明體" pitchFamily="18" charset="-120"/>
              </a:rPr>
              <a:t> and </a:t>
            </a:r>
            <a:r>
              <a:rPr lang="en-US" altLang="zh-TW" i="1" dirty="0" err="1" smtClean="0">
                <a:ea typeface="新細明體" pitchFamily="18" charset="-120"/>
              </a:rPr>
              <a:t>c</a:t>
            </a:r>
            <a:r>
              <a:rPr lang="en-US" altLang="zh-TW" i="1" baseline="-25000" dirty="0" err="1" smtClean="0">
                <a:ea typeface="新細明體" pitchFamily="18" charset="-120"/>
              </a:rPr>
              <a:t>j</a:t>
            </a:r>
            <a:r>
              <a:rPr lang="en-US" altLang="zh-TW" dirty="0" smtClean="0">
                <a:ea typeface="新細明體" pitchFamily="18" charset="-120"/>
              </a:rPr>
              <a:t>, the similarity of the resulting cluster to another cluster, </a:t>
            </a:r>
            <a:r>
              <a:rPr lang="en-US" altLang="zh-TW" i="1" dirty="0" smtClean="0">
                <a:ea typeface="新細明體" pitchFamily="18" charset="-120"/>
              </a:rPr>
              <a:t>c</a:t>
            </a:r>
            <a:r>
              <a:rPr lang="en-US" altLang="zh-TW" i="1" baseline="-25000" dirty="0" smtClean="0">
                <a:ea typeface="新細明體" pitchFamily="18" charset="-120"/>
              </a:rPr>
              <a:t>k</a:t>
            </a:r>
            <a:r>
              <a:rPr lang="en-US" altLang="zh-TW" dirty="0" smtClean="0">
                <a:ea typeface="新細明體" pitchFamily="18" charset="-120"/>
              </a:rPr>
              <a:t>, is:</a:t>
            </a:r>
          </a:p>
          <a:p>
            <a:pPr eaLnBrk="1" hangingPunct="1">
              <a:buFont typeface="Wingdings" pitchFamily="2" charset="2"/>
              <a:buNone/>
            </a:pPr>
            <a:endParaRPr lang="zh-TW" altLang="en-US" dirty="0" smtClean="0">
              <a:ea typeface="新細明體" pitchFamily="18" charset="-120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371600" y="2286000"/>
          <a:ext cx="6151563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12" name="Equation" r:id="rId3" imgW="1752480" imgH="304560" progId="Equation.3">
                  <p:embed/>
                </p:oleObj>
              </mc:Choice>
              <mc:Fallback>
                <p:oleObj name="Equation" r:id="rId3" imgW="1752480" imgH="304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86000"/>
                        <a:ext cx="6151563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381000" y="4953000"/>
          <a:ext cx="8537575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13" name="Equation" r:id="rId5" imgW="2857320" imgH="241200" progId="Equation.3">
                  <p:embed/>
                </p:oleObj>
              </mc:Choice>
              <mc:Fallback>
                <p:oleObj name="Equation" r:id="rId5" imgW="285732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953000"/>
                        <a:ext cx="8537575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Oval 6"/>
          <p:cNvSpPr>
            <a:spLocks noChangeArrowheads="1"/>
          </p:cNvSpPr>
          <p:nvPr/>
        </p:nvSpPr>
        <p:spPr bwMode="auto">
          <a:xfrm>
            <a:off x="1371600" y="5867400"/>
            <a:ext cx="1828800" cy="6858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i="1">
                <a:solidFill>
                  <a:schemeClr val="tx1"/>
                </a:solidFill>
                <a:latin typeface="Lucida Sans" pitchFamily="34" charset="0"/>
                <a:ea typeface="新細明體" pitchFamily="18" charset="-120"/>
                <a:cs typeface="Arial" charset="0"/>
              </a:rPr>
              <a:t>C</a:t>
            </a:r>
            <a:r>
              <a:rPr lang="en-US" altLang="zh-TW" i="1" baseline="-25000">
                <a:solidFill>
                  <a:schemeClr val="tx1"/>
                </a:solidFill>
                <a:latin typeface="Lucida Sans" pitchFamily="34" charset="0"/>
                <a:ea typeface="新細明體" pitchFamily="18" charset="-120"/>
                <a:cs typeface="Arial" charset="0"/>
              </a:rPr>
              <a:t>i</a:t>
            </a:r>
          </a:p>
        </p:txBody>
      </p:sp>
      <p:sp>
        <p:nvSpPr>
          <p:cNvPr id="3080" name="Oval 7"/>
          <p:cNvSpPr>
            <a:spLocks noChangeArrowheads="1"/>
          </p:cNvSpPr>
          <p:nvPr/>
        </p:nvSpPr>
        <p:spPr bwMode="auto">
          <a:xfrm>
            <a:off x="3657600" y="5867400"/>
            <a:ext cx="1828800" cy="6858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i="1">
                <a:solidFill>
                  <a:schemeClr val="tx1"/>
                </a:solidFill>
                <a:latin typeface="Lucida Sans" pitchFamily="34" charset="0"/>
                <a:ea typeface="新細明體" pitchFamily="18" charset="-120"/>
                <a:cs typeface="Arial" charset="0"/>
              </a:rPr>
              <a:t>C</a:t>
            </a:r>
            <a:r>
              <a:rPr lang="en-US" altLang="zh-TW" i="1" baseline="-25000">
                <a:solidFill>
                  <a:schemeClr val="tx1"/>
                </a:solidFill>
                <a:latin typeface="Lucida Sans" pitchFamily="34" charset="0"/>
                <a:ea typeface="新細明體" pitchFamily="18" charset="-120"/>
                <a:cs typeface="Arial" charset="0"/>
              </a:rPr>
              <a:t>j</a:t>
            </a:r>
          </a:p>
        </p:txBody>
      </p:sp>
      <p:sp>
        <p:nvSpPr>
          <p:cNvPr id="3081" name="Oval 8"/>
          <p:cNvSpPr>
            <a:spLocks noChangeArrowheads="1"/>
          </p:cNvSpPr>
          <p:nvPr/>
        </p:nvSpPr>
        <p:spPr bwMode="auto">
          <a:xfrm>
            <a:off x="6324600" y="5867400"/>
            <a:ext cx="1828800" cy="6858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i="1">
                <a:solidFill>
                  <a:schemeClr val="tx1"/>
                </a:solidFill>
                <a:latin typeface="Lucida Sans" pitchFamily="34" charset="0"/>
                <a:ea typeface="新細明體" pitchFamily="18" charset="-120"/>
                <a:cs typeface="Arial" charset="0"/>
              </a:rPr>
              <a:t>C</a:t>
            </a:r>
            <a:r>
              <a:rPr lang="en-US" altLang="zh-TW" i="1" baseline="-25000">
                <a:solidFill>
                  <a:schemeClr val="tx1"/>
                </a:solidFill>
                <a:latin typeface="Lucida Sans" pitchFamily="34" charset="0"/>
                <a:ea typeface="新細明體" pitchFamily="18" charset="-120"/>
                <a:cs typeface="Arial" charset="0"/>
              </a:rPr>
              <a:t>k</a:t>
            </a:r>
          </a:p>
        </p:txBody>
      </p:sp>
      <p:cxnSp>
        <p:nvCxnSpPr>
          <p:cNvPr id="3082" name="AutoShape 9"/>
          <p:cNvCxnSpPr>
            <a:cxnSpLocks noChangeShapeType="1"/>
            <a:stCxn id="3079" idx="6"/>
            <a:endCxn id="3080" idx="2"/>
          </p:cNvCxnSpPr>
          <p:nvPr/>
        </p:nvCxnSpPr>
        <p:spPr bwMode="auto">
          <a:xfrm>
            <a:off x="3200400" y="621030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3083" name="AutoShape 10"/>
          <p:cNvCxnSpPr>
            <a:cxnSpLocks noChangeShapeType="1"/>
            <a:stCxn id="3080" idx="6"/>
            <a:endCxn id="3081" idx="2"/>
          </p:cNvCxnSpPr>
          <p:nvPr/>
        </p:nvCxnSpPr>
        <p:spPr bwMode="auto">
          <a:xfrm>
            <a:off x="5486400" y="6210300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</p:spPr>
      </p:cxn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B409559C-8F20-47F4-AEFA-B7C47F5B5445}" type="slidenum">
              <a:rPr lang="zh-TW" altLang="en-US" smtClean="0"/>
              <a:pPr/>
              <a:t>48</a:t>
            </a:fld>
            <a:endParaRPr lang="en-US" altLang="zh-TW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Complete Link 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89013" y="1752600"/>
            <a:ext cx="7353300" cy="4046538"/>
            <a:chOff x="623" y="1104"/>
            <a:chExt cx="4632" cy="2549"/>
          </a:xfrm>
        </p:grpSpPr>
        <p:sp>
          <p:nvSpPr>
            <p:cNvPr id="37908" name="Line 4"/>
            <p:cNvSpPr>
              <a:spLocks noChangeShapeType="1"/>
            </p:cNvSpPr>
            <p:nvPr/>
          </p:nvSpPr>
          <p:spPr bwMode="auto">
            <a:xfrm flipV="1">
              <a:off x="624" y="1104"/>
              <a:ext cx="0" cy="2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  <p:sp>
          <p:nvSpPr>
            <p:cNvPr id="37909" name="Line 5"/>
            <p:cNvSpPr>
              <a:spLocks noChangeShapeType="1"/>
            </p:cNvSpPr>
            <p:nvPr/>
          </p:nvSpPr>
          <p:spPr bwMode="auto">
            <a:xfrm>
              <a:off x="623" y="3653"/>
              <a:ext cx="4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zh-TW" altLang="en-US"/>
            </a:p>
          </p:txBody>
        </p:sp>
      </p:grpSp>
      <p:sp>
        <p:nvSpPr>
          <p:cNvPr id="37893" name="Oval 6"/>
          <p:cNvSpPr>
            <a:spLocks noChangeArrowheads="1"/>
          </p:cNvSpPr>
          <p:nvPr/>
        </p:nvSpPr>
        <p:spPr bwMode="auto">
          <a:xfrm>
            <a:off x="1752600" y="26670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37894" name="Oval 7"/>
          <p:cNvSpPr>
            <a:spLocks noChangeArrowheads="1"/>
          </p:cNvSpPr>
          <p:nvPr/>
        </p:nvSpPr>
        <p:spPr bwMode="auto">
          <a:xfrm>
            <a:off x="2590800" y="26670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37895" name="Oval 8"/>
          <p:cNvSpPr>
            <a:spLocks noChangeArrowheads="1"/>
          </p:cNvSpPr>
          <p:nvPr/>
        </p:nvSpPr>
        <p:spPr bwMode="auto">
          <a:xfrm>
            <a:off x="1752600" y="41148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37896" name="Oval 9"/>
          <p:cNvSpPr>
            <a:spLocks noChangeArrowheads="1"/>
          </p:cNvSpPr>
          <p:nvPr/>
        </p:nvSpPr>
        <p:spPr bwMode="auto">
          <a:xfrm>
            <a:off x="2590800" y="41148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37897" name="Oval 10"/>
          <p:cNvSpPr>
            <a:spLocks noChangeArrowheads="1"/>
          </p:cNvSpPr>
          <p:nvPr/>
        </p:nvSpPr>
        <p:spPr bwMode="auto">
          <a:xfrm>
            <a:off x="3886200" y="26670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37898" name="Oval 11"/>
          <p:cNvSpPr>
            <a:spLocks noChangeArrowheads="1"/>
          </p:cNvSpPr>
          <p:nvPr/>
        </p:nvSpPr>
        <p:spPr bwMode="auto">
          <a:xfrm>
            <a:off x="4724400" y="26670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37899" name="Oval 12"/>
          <p:cNvSpPr>
            <a:spLocks noChangeArrowheads="1"/>
          </p:cNvSpPr>
          <p:nvPr/>
        </p:nvSpPr>
        <p:spPr bwMode="auto">
          <a:xfrm>
            <a:off x="3886200" y="41148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37900" name="Oval 13"/>
          <p:cNvSpPr>
            <a:spLocks noChangeArrowheads="1"/>
          </p:cNvSpPr>
          <p:nvPr/>
        </p:nvSpPr>
        <p:spPr bwMode="auto">
          <a:xfrm>
            <a:off x="4724400" y="41148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1168398" name="Oval 14"/>
          <p:cNvSpPr>
            <a:spLocks noChangeArrowheads="1"/>
          </p:cNvSpPr>
          <p:nvPr/>
        </p:nvSpPr>
        <p:spPr bwMode="auto">
          <a:xfrm>
            <a:off x="1447800" y="2362200"/>
            <a:ext cx="1524000" cy="685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1168399" name="Oval 15"/>
          <p:cNvSpPr>
            <a:spLocks noChangeArrowheads="1"/>
          </p:cNvSpPr>
          <p:nvPr/>
        </p:nvSpPr>
        <p:spPr bwMode="auto">
          <a:xfrm>
            <a:off x="3581400" y="3810000"/>
            <a:ext cx="1524000" cy="685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1168400" name="Oval 16"/>
          <p:cNvSpPr>
            <a:spLocks noChangeArrowheads="1"/>
          </p:cNvSpPr>
          <p:nvPr/>
        </p:nvSpPr>
        <p:spPr bwMode="auto">
          <a:xfrm>
            <a:off x="3581400" y="2362200"/>
            <a:ext cx="1524000" cy="685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1168401" name="Oval 17"/>
          <p:cNvSpPr>
            <a:spLocks noChangeArrowheads="1"/>
          </p:cNvSpPr>
          <p:nvPr/>
        </p:nvSpPr>
        <p:spPr bwMode="auto">
          <a:xfrm>
            <a:off x="1447800" y="3810000"/>
            <a:ext cx="1524000" cy="685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1168402" name="Oval 18"/>
          <p:cNvSpPr>
            <a:spLocks noChangeArrowheads="1"/>
          </p:cNvSpPr>
          <p:nvPr/>
        </p:nvSpPr>
        <p:spPr bwMode="auto">
          <a:xfrm>
            <a:off x="1168400" y="2057400"/>
            <a:ext cx="2057400" cy="28194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1168403" name="Oval 19"/>
          <p:cNvSpPr>
            <a:spLocks noChangeArrowheads="1"/>
          </p:cNvSpPr>
          <p:nvPr/>
        </p:nvSpPr>
        <p:spPr bwMode="auto">
          <a:xfrm>
            <a:off x="3338513" y="2055813"/>
            <a:ext cx="2057400" cy="28194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1168404" name="Oval 20"/>
          <p:cNvSpPr>
            <a:spLocks noChangeArrowheads="1"/>
          </p:cNvSpPr>
          <p:nvPr/>
        </p:nvSpPr>
        <p:spPr bwMode="auto">
          <a:xfrm>
            <a:off x="838200" y="1612900"/>
            <a:ext cx="4876800" cy="3657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zh-TW" altLang="en-US">
              <a:ea typeface="新細明體" pitchFamily="18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8398" grpId="0" animBg="1"/>
      <p:bldP spid="1168399" grpId="0" animBg="1"/>
      <p:bldP spid="1168400" grpId="0" animBg="1"/>
      <p:bldP spid="1168401" grpId="0" animBg="1"/>
      <p:bldP spid="1168402" grpId="0" animBg="1"/>
      <p:bldP spid="1168403" grpId="0" animBg="1"/>
      <p:bldP spid="116840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DB951F86-499A-4633-9E05-F18EB96D0BDA}" type="slidenum">
              <a:rPr lang="zh-TW" altLang="en-US" smtClean="0"/>
              <a:pPr/>
              <a:t>49</a:t>
            </a:fld>
            <a:endParaRPr lang="en-US" altLang="zh-TW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Computational Complexity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In the first iteration, all HAC methods need to compute similarity of all pairs of </a:t>
            </a:r>
            <a:r>
              <a:rPr lang="en-US" altLang="zh-TW" i="1" dirty="0" smtClean="0">
                <a:ea typeface="新細明體" pitchFamily="18" charset="-120"/>
              </a:rPr>
              <a:t>n </a:t>
            </a:r>
            <a:r>
              <a:rPr lang="en-US" altLang="zh-TW" dirty="0" smtClean="0">
                <a:ea typeface="新細明體" pitchFamily="18" charset="-120"/>
              </a:rPr>
              <a:t>individual instances which is </a:t>
            </a:r>
            <a:r>
              <a:rPr lang="en-US" altLang="zh-TW" dirty="0" smtClean="0">
                <a:solidFill>
                  <a:srgbClr val="0070C0"/>
                </a:solidFill>
                <a:ea typeface="新細明體" pitchFamily="18" charset="-120"/>
              </a:rPr>
              <a:t>O(</a:t>
            </a:r>
            <a:r>
              <a:rPr lang="en-US" altLang="zh-TW" i="1" dirty="0" smtClean="0">
                <a:solidFill>
                  <a:srgbClr val="0070C0"/>
                </a:solidFill>
                <a:ea typeface="新細明體" pitchFamily="18" charset="-120"/>
              </a:rPr>
              <a:t>n</a:t>
            </a:r>
            <a:r>
              <a:rPr lang="en-US" altLang="zh-TW" baseline="30000" dirty="0" smtClean="0">
                <a:solidFill>
                  <a:srgbClr val="0070C0"/>
                </a:solidFill>
                <a:ea typeface="新細明體" pitchFamily="18" charset="-120"/>
              </a:rPr>
              <a:t>2</a:t>
            </a:r>
            <a:r>
              <a:rPr lang="en-US" altLang="zh-TW" dirty="0" smtClean="0">
                <a:solidFill>
                  <a:srgbClr val="0070C0"/>
                </a:solidFill>
                <a:ea typeface="新細明體" pitchFamily="18" charset="-120"/>
              </a:rPr>
              <a:t>). </a:t>
            </a:r>
            <a:r>
              <a:rPr lang="zh-TW" altLang="en-US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兩兩文件計算相似性</a:t>
            </a:r>
          </a:p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In each of the subsequent </a:t>
            </a:r>
            <a:r>
              <a:rPr lang="en-US" altLang="zh-TW" i="1" dirty="0" smtClean="0">
                <a:ea typeface="新細明體" pitchFamily="18" charset="-120"/>
              </a:rPr>
              <a:t>n</a:t>
            </a:r>
            <a:r>
              <a:rPr lang="en-US" altLang="zh-TW" dirty="0" smtClean="0">
                <a:ea typeface="新細明體" pitchFamily="18" charset="-120"/>
                <a:sym typeface="Symbol" pitchFamily="18" charset="2"/>
              </a:rPr>
              <a:t>2 merging iterations, compute the distance between the most recently created cluster and all other existing clusters.</a:t>
            </a:r>
          </a:p>
          <a:p>
            <a:pPr lvl="1" eaLnBrk="1" hangingPunct="1"/>
            <a:r>
              <a:rPr lang="en-US" altLang="zh-TW" dirty="0" smtClean="0">
                <a:solidFill>
                  <a:srgbClr val="0070C0"/>
                </a:solidFill>
                <a:ea typeface="新細明體" pitchFamily="18" charset="-120"/>
              </a:rPr>
              <a:t> </a:t>
            </a:r>
            <a:r>
              <a:rPr lang="zh-TW" altLang="en-US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包含合併過程 </a:t>
            </a:r>
            <a:r>
              <a:rPr lang="en-US" altLang="zh-TW" dirty="0" smtClean="0">
                <a:solidFill>
                  <a:srgbClr val="0070C0"/>
                </a:solidFill>
                <a:ea typeface="新細明體" pitchFamily="18" charset="-120"/>
              </a:rPr>
              <a:t>O(</a:t>
            </a:r>
            <a:r>
              <a:rPr lang="en-US" altLang="zh-TW" i="1" dirty="0" smtClean="0">
                <a:solidFill>
                  <a:srgbClr val="0070C0"/>
                </a:solidFill>
                <a:ea typeface="新細明體" pitchFamily="18" charset="-120"/>
              </a:rPr>
              <a:t>n</a:t>
            </a:r>
            <a:r>
              <a:rPr lang="en-US" altLang="zh-TW" baseline="30000" dirty="0" smtClean="0">
                <a:solidFill>
                  <a:srgbClr val="0070C0"/>
                </a:solidFill>
                <a:ea typeface="新細明體" pitchFamily="18" charset="-120"/>
              </a:rPr>
              <a:t>2</a:t>
            </a:r>
            <a:r>
              <a:rPr lang="en-US" altLang="zh-TW" i="1" dirty="0" smtClean="0">
                <a:solidFill>
                  <a:srgbClr val="0070C0"/>
                </a:solidFill>
                <a:ea typeface="新細明體" pitchFamily="18" charset="-120"/>
              </a:rPr>
              <a:t> </a:t>
            </a:r>
            <a:r>
              <a:rPr lang="en-US" altLang="zh-TW" dirty="0" smtClean="0">
                <a:solidFill>
                  <a:srgbClr val="0070C0"/>
                </a:solidFill>
                <a:ea typeface="新細明體" pitchFamily="18" charset="-120"/>
              </a:rPr>
              <a:t>log </a:t>
            </a:r>
            <a:r>
              <a:rPr lang="en-US" altLang="zh-TW" i="1" dirty="0" smtClean="0">
                <a:solidFill>
                  <a:srgbClr val="0070C0"/>
                </a:solidFill>
                <a:ea typeface="新細明體" pitchFamily="18" charset="-120"/>
              </a:rPr>
              <a:t>n</a:t>
            </a:r>
            <a:r>
              <a:rPr lang="en-US" altLang="zh-TW" dirty="0" smtClean="0">
                <a:solidFill>
                  <a:srgbClr val="0070C0"/>
                </a:solidFill>
                <a:ea typeface="新細明體" pitchFamily="18" charset="-120"/>
              </a:rPr>
              <a:t>)</a:t>
            </a:r>
            <a:endParaRPr lang="zh-TW" altLang="en-US" dirty="0" smtClean="0">
              <a:solidFill>
                <a:srgbClr val="0070C0"/>
              </a:solidFill>
              <a:ea typeface="新細明體" pitchFamily="18" charset="-120"/>
              <a:sym typeface="Symbol" pitchFamily="18" charset="2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Classification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vs. Clustering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1017" y="1357298"/>
            <a:ext cx="8505825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Classification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Supervised learning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Classes are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human-defined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part of the input to the learning algorithm.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Clustering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Unsupervised learning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Clusters are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inferred from the data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without human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input.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2B885C57-B024-40DC-BF77-4910FB8353CB}" type="slidenum">
              <a:rPr lang="zh-TW" altLang="en-US" smtClean="0"/>
              <a:pPr/>
              <a:t>50</a:t>
            </a:fld>
            <a:endParaRPr lang="en-US" altLang="zh-TW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Key notion: </a:t>
            </a:r>
            <a:r>
              <a:rPr lang="en-US" altLang="zh-TW" i="1" smtClean="0">
                <a:ea typeface="新細明體" pitchFamily="18" charset="-120"/>
              </a:rPr>
              <a:t>cluster representative</a:t>
            </a:r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280" cy="48704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TW" dirty="0" smtClean="0">
                <a:ea typeface="新細明體" pitchFamily="18" charset="-120"/>
              </a:rPr>
              <a:t>We want a notion of a representative point in a cluster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zh-TW" altLang="en-US" dirty="0" smtClean="0">
                <a:ea typeface="新細明體" pitchFamily="18" charset="-120"/>
              </a:rPr>
              <a:t>	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如何代表該群→可以用中心或其它點代表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 smtClean="0">
                <a:ea typeface="新細明體" pitchFamily="18" charset="-120"/>
              </a:rPr>
              <a:t>Representative should be some sort of “typical” or central point in the cluster, e.g.,</a:t>
            </a:r>
          </a:p>
          <a:p>
            <a:pPr lvl="2" eaLnBrk="1" hangingPunct="1">
              <a:lnSpc>
                <a:spcPct val="150000"/>
              </a:lnSpc>
            </a:pPr>
            <a:endParaRPr lang="zh-TW"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75F5D5BC-50F8-4316-A9B0-A187490E7AAC}" type="slidenum">
              <a:rPr lang="zh-TW" altLang="en-US" smtClean="0">
                <a:solidFill>
                  <a:schemeClr val="tx1"/>
                </a:solidFill>
              </a:rPr>
              <a:pPr/>
              <a:t>51</a:t>
            </a:fld>
            <a:endParaRPr lang="en-US" altLang="zh-TW" smtClean="0">
              <a:solidFill>
                <a:schemeClr val="tx1"/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dirty="0" smtClean="0">
                <a:solidFill>
                  <a:schemeClr val="tx1"/>
                </a:solidFill>
                <a:ea typeface="新細明體" pitchFamily="18" charset="-120"/>
              </a:rPr>
              <a:t>Example: </a:t>
            </a:r>
            <a:r>
              <a:rPr lang="en-US" altLang="zh-TW" sz="3600" i="1" dirty="0" smtClean="0">
                <a:solidFill>
                  <a:schemeClr val="tx1"/>
                </a:solidFill>
                <a:ea typeface="新細明體" pitchFamily="18" charset="-120"/>
              </a:rPr>
              <a:t>n=6, k=3, </a:t>
            </a:r>
            <a:r>
              <a:rPr lang="en-US" altLang="zh-TW" sz="3600" dirty="0" smtClean="0">
                <a:solidFill>
                  <a:schemeClr val="tx1"/>
                </a:solidFill>
                <a:ea typeface="新細明體" pitchFamily="18" charset="-120"/>
              </a:rPr>
              <a:t>closest pair of </a:t>
            </a:r>
            <a:r>
              <a:rPr lang="en-US" altLang="zh-TW" sz="3600" dirty="0" err="1" smtClean="0">
                <a:solidFill>
                  <a:schemeClr val="tx1"/>
                </a:solidFill>
                <a:ea typeface="新細明體" pitchFamily="18" charset="-120"/>
              </a:rPr>
              <a:t>centroids</a:t>
            </a:r>
            <a:endParaRPr lang="en-US" altLang="zh-TW" sz="3600" dirty="0" smtClean="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4876800" y="5089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i="1">
                <a:solidFill>
                  <a:schemeClr val="tx1"/>
                </a:solidFill>
                <a:latin typeface="Rockwell" pitchFamily="18" charset="0"/>
                <a:ea typeface="新細明體" pitchFamily="18" charset="-120"/>
              </a:rPr>
              <a:t>d1</a:t>
            </a:r>
            <a:endParaRPr lang="en-US" altLang="zh-TW" sz="1800">
              <a:solidFill>
                <a:schemeClr val="tx1"/>
              </a:solidFill>
              <a:latin typeface="Rockwell" pitchFamily="18" charset="0"/>
              <a:ea typeface="新細明體" pitchFamily="18" charset="-120"/>
            </a:endParaRP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6172200" y="51657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i="1">
                <a:solidFill>
                  <a:schemeClr val="tx1"/>
                </a:solidFill>
                <a:latin typeface="Rockwell" pitchFamily="18" charset="0"/>
                <a:ea typeface="新細明體" pitchFamily="18" charset="-120"/>
              </a:rPr>
              <a:t>d2</a:t>
            </a:r>
            <a:endParaRPr lang="en-US" altLang="zh-TW" sz="1800">
              <a:solidFill>
                <a:schemeClr val="tx1"/>
              </a:solidFill>
              <a:latin typeface="Rockwell" pitchFamily="18" charset="0"/>
              <a:ea typeface="新細明體" pitchFamily="18" charset="-120"/>
            </a:endParaRPr>
          </a:p>
        </p:txBody>
      </p:sp>
      <p:sp>
        <p:nvSpPr>
          <p:cNvPr id="40966" name="Text Box 5"/>
          <p:cNvSpPr txBox="1">
            <a:spLocks noChangeArrowheads="1"/>
          </p:cNvSpPr>
          <p:nvPr/>
        </p:nvSpPr>
        <p:spPr bwMode="auto">
          <a:xfrm>
            <a:off x="6172200" y="3657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i="1">
                <a:solidFill>
                  <a:schemeClr val="tx1"/>
                </a:solidFill>
                <a:latin typeface="Rockwell" pitchFamily="18" charset="0"/>
                <a:ea typeface="新細明體" pitchFamily="18" charset="-120"/>
              </a:rPr>
              <a:t>d3</a:t>
            </a:r>
            <a:endParaRPr lang="en-US" altLang="zh-TW" sz="1800">
              <a:solidFill>
                <a:schemeClr val="tx1"/>
              </a:solidFill>
              <a:latin typeface="Rockwell" pitchFamily="18" charset="0"/>
              <a:ea typeface="新細明體" pitchFamily="18" charset="-120"/>
            </a:endParaRPr>
          </a:p>
        </p:txBody>
      </p:sp>
      <p:sp>
        <p:nvSpPr>
          <p:cNvPr id="40967" name="Text Box 6"/>
          <p:cNvSpPr txBox="1">
            <a:spLocks noChangeArrowheads="1"/>
          </p:cNvSpPr>
          <p:nvPr/>
        </p:nvSpPr>
        <p:spPr bwMode="auto">
          <a:xfrm>
            <a:off x="4191000" y="2133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i="1">
                <a:solidFill>
                  <a:schemeClr val="tx1"/>
                </a:solidFill>
                <a:latin typeface="Rockwell" pitchFamily="18" charset="0"/>
                <a:ea typeface="新細明體" pitchFamily="18" charset="-120"/>
              </a:rPr>
              <a:t>d4</a:t>
            </a:r>
            <a:endParaRPr lang="en-US" altLang="zh-TW" sz="1800">
              <a:solidFill>
                <a:schemeClr val="tx1"/>
              </a:solidFill>
              <a:latin typeface="Rockwell" pitchFamily="18" charset="0"/>
              <a:ea typeface="新細明體" pitchFamily="18" charset="-120"/>
            </a:endParaRPr>
          </a:p>
        </p:txBody>
      </p:sp>
      <p:sp>
        <p:nvSpPr>
          <p:cNvPr id="40968" name="Text Box 7"/>
          <p:cNvSpPr txBox="1">
            <a:spLocks noChangeArrowheads="1"/>
          </p:cNvSpPr>
          <p:nvPr/>
        </p:nvSpPr>
        <p:spPr bwMode="auto">
          <a:xfrm>
            <a:off x="1752600" y="38703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i="1">
                <a:solidFill>
                  <a:schemeClr val="tx1"/>
                </a:solidFill>
                <a:latin typeface="Rockwell" pitchFamily="18" charset="0"/>
                <a:ea typeface="新細明體" pitchFamily="18" charset="-120"/>
              </a:rPr>
              <a:t>d5</a:t>
            </a:r>
            <a:endParaRPr lang="en-US" altLang="zh-TW" sz="1800">
              <a:solidFill>
                <a:schemeClr val="tx1"/>
              </a:solidFill>
              <a:latin typeface="Rockwell" pitchFamily="18" charset="0"/>
              <a:ea typeface="新細明體" pitchFamily="18" charset="-120"/>
            </a:endParaRPr>
          </a:p>
        </p:txBody>
      </p:sp>
      <p:sp>
        <p:nvSpPr>
          <p:cNvPr id="40969" name="Text Box 8"/>
          <p:cNvSpPr txBox="1">
            <a:spLocks noChangeArrowheads="1"/>
          </p:cNvSpPr>
          <p:nvPr/>
        </p:nvSpPr>
        <p:spPr bwMode="auto">
          <a:xfrm>
            <a:off x="1905000" y="22701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i="1">
                <a:solidFill>
                  <a:schemeClr val="tx1"/>
                </a:solidFill>
                <a:latin typeface="Rockwell" pitchFamily="18" charset="0"/>
                <a:ea typeface="新細明體" pitchFamily="18" charset="-120"/>
              </a:rPr>
              <a:t>d6</a:t>
            </a:r>
            <a:endParaRPr lang="en-US" altLang="zh-TW" sz="1800">
              <a:solidFill>
                <a:schemeClr val="tx1"/>
              </a:solidFill>
              <a:latin typeface="Rockwell" pitchFamily="18" charset="0"/>
              <a:ea typeface="新細明體" pitchFamily="18" charset="-12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114800" y="5340350"/>
            <a:ext cx="3533775" cy="1060450"/>
            <a:chOff x="2592" y="3364"/>
            <a:chExt cx="2226" cy="668"/>
          </a:xfrm>
        </p:grpSpPr>
        <p:sp>
          <p:nvSpPr>
            <p:cNvPr id="40983" name="Line 10"/>
            <p:cNvSpPr>
              <a:spLocks noChangeShapeType="1"/>
            </p:cNvSpPr>
            <p:nvPr/>
          </p:nvSpPr>
          <p:spPr bwMode="auto">
            <a:xfrm flipV="1">
              <a:off x="3264" y="3456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40984" name="Text Box 11"/>
            <p:cNvSpPr txBox="1">
              <a:spLocks noChangeArrowheads="1"/>
            </p:cNvSpPr>
            <p:nvPr/>
          </p:nvSpPr>
          <p:spPr bwMode="auto">
            <a:xfrm>
              <a:off x="2592" y="3744"/>
              <a:ext cx="22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TW">
                  <a:solidFill>
                    <a:schemeClr val="tx1"/>
                  </a:solidFill>
                  <a:latin typeface="Rockwell" pitchFamily="18" charset="0"/>
                  <a:ea typeface="新細明體" pitchFamily="18" charset="-120"/>
                </a:rPr>
                <a:t>Centroid after first step.</a:t>
              </a:r>
              <a:endParaRPr lang="en-US" altLang="zh-TW" sz="1400">
                <a:solidFill>
                  <a:schemeClr val="tx1"/>
                </a:solidFill>
                <a:latin typeface="Rockwell" pitchFamily="18" charset="0"/>
                <a:ea typeface="新細明體" pitchFamily="18" charset="-120"/>
              </a:endParaRPr>
            </a:p>
          </p:txBody>
        </p:sp>
        <p:sp>
          <p:nvSpPr>
            <p:cNvPr id="40985" name="Line 12"/>
            <p:cNvSpPr>
              <a:spLocks noChangeShapeType="1"/>
            </p:cNvSpPr>
            <p:nvPr/>
          </p:nvSpPr>
          <p:spPr bwMode="auto">
            <a:xfrm>
              <a:off x="3414" y="3408"/>
              <a:ext cx="4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40986" name="Oval 13"/>
            <p:cNvSpPr>
              <a:spLocks noChangeArrowheads="1"/>
            </p:cNvSpPr>
            <p:nvPr/>
          </p:nvSpPr>
          <p:spPr bwMode="auto">
            <a:xfrm>
              <a:off x="3570" y="3364"/>
              <a:ext cx="92" cy="9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</p:grpSp>
      <p:sp>
        <p:nvSpPr>
          <p:cNvPr id="40971" name="Oval 14"/>
          <p:cNvSpPr>
            <a:spLocks noChangeArrowheads="1"/>
          </p:cNvSpPr>
          <p:nvPr/>
        </p:nvSpPr>
        <p:spPr bwMode="auto">
          <a:xfrm>
            <a:off x="2209800" y="2514600"/>
            <a:ext cx="228600" cy="228600"/>
          </a:xfrm>
          <a:prstGeom prst="ellips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40972" name="Oval 15"/>
          <p:cNvSpPr>
            <a:spLocks noChangeArrowheads="1"/>
          </p:cNvSpPr>
          <p:nvPr/>
        </p:nvSpPr>
        <p:spPr bwMode="auto">
          <a:xfrm>
            <a:off x="6248400" y="4038600"/>
            <a:ext cx="228600" cy="228600"/>
          </a:xfrm>
          <a:prstGeom prst="ellips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40973" name="Oval 16"/>
          <p:cNvSpPr>
            <a:spLocks noChangeArrowheads="1"/>
          </p:cNvSpPr>
          <p:nvPr/>
        </p:nvSpPr>
        <p:spPr bwMode="auto">
          <a:xfrm>
            <a:off x="2133600" y="3962400"/>
            <a:ext cx="228600" cy="228600"/>
          </a:xfrm>
          <a:prstGeom prst="ellips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40974" name="Oval 17"/>
          <p:cNvSpPr>
            <a:spLocks noChangeArrowheads="1"/>
          </p:cNvSpPr>
          <p:nvPr/>
        </p:nvSpPr>
        <p:spPr bwMode="auto">
          <a:xfrm>
            <a:off x="4267200" y="2438400"/>
            <a:ext cx="228600" cy="228600"/>
          </a:xfrm>
          <a:prstGeom prst="ellips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40975" name="Oval 18"/>
          <p:cNvSpPr>
            <a:spLocks noChangeArrowheads="1"/>
          </p:cNvSpPr>
          <p:nvPr/>
        </p:nvSpPr>
        <p:spPr bwMode="auto">
          <a:xfrm>
            <a:off x="5181600" y="5334000"/>
            <a:ext cx="228600" cy="228600"/>
          </a:xfrm>
          <a:prstGeom prst="ellips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40976" name="Oval 19"/>
          <p:cNvSpPr>
            <a:spLocks noChangeArrowheads="1"/>
          </p:cNvSpPr>
          <p:nvPr/>
        </p:nvSpPr>
        <p:spPr bwMode="auto">
          <a:xfrm>
            <a:off x="6019800" y="5334000"/>
            <a:ext cx="228600" cy="228600"/>
          </a:xfrm>
          <a:prstGeom prst="ellips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pitchFamily="18" charset="-120"/>
            </a:endParaRPr>
          </a:p>
        </p:txBody>
      </p:sp>
      <p:cxnSp>
        <p:nvCxnSpPr>
          <p:cNvPr id="1239060" name="AutoShape 20"/>
          <p:cNvCxnSpPr>
            <a:cxnSpLocks noChangeShapeType="1"/>
            <a:stCxn id="40986" idx="0"/>
            <a:endCxn id="40972" idx="4"/>
          </p:cNvCxnSpPr>
          <p:nvPr/>
        </p:nvCxnSpPr>
        <p:spPr bwMode="auto">
          <a:xfrm flipV="1">
            <a:off x="5740400" y="4267200"/>
            <a:ext cx="622300" cy="10731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5943600" y="4262440"/>
            <a:ext cx="2786063" cy="830263"/>
            <a:chOff x="3744" y="2714"/>
            <a:chExt cx="1755" cy="523"/>
          </a:xfrm>
        </p:grpSpPr>
        <p:sp>
          <p:nvSpPr>
            <p:cNvPr id="40980" name="Oval 22"/>
            <p:cNvSpPr>
              <a:spLocks noChangeAspect="1" noChangeArrowheads="1"/>
            </p:cNvSpPr>
            <p:nvPr/>
          </p:nvSpPr>
          <p:spPr bwMode="auto">
            <a:xfrm>
              <a:off x="3744" y="3072"/>
              <a:ext cx="92" cy="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  <p:sp>
          <p:nvSpPr>
            <p:cNvPr id="40981" name="Line 23"/>
            <p:cNvSpPr>
              <a:spLocks noChangeShapeType="1"/>
            </p:cNvSpPr>
            <p:nvPr/>
          </p:nvSpPr>
          <p:spPr bwMode="auto">
            <a:xfrm flipH="1">
              <a:off x="3840" y="3024"/>
              <a:ext cx="3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40982" name="Text Box 24"/>
            <p:cNvSpPr txBox="1">
              <a:spLocks noChangeArrowheads="1"/>
            </p:cNvSpPr>
            <p:nvPr/>
          </p:nvSpPr>
          <p:spPr bwMode="auto">
            <a:xfrm>
              <a:off x="4069" y="2714"/>
              <a:ext cx="143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zh-TW">
                  <a:solidFill>
                    <a:schemeClr val="tx1"/>
                  </a:solidFill>
                  <a:latin typeface="Lucida Sans" pitchFamily="34" charset="0"/>
                  <a:ea typeface="新細明體" pitchFamily="18" charset="-120"/>
                </a:rPr>
                <a:t>Centroid after</a:t>
              </a:r>
            </a:p>
            <a:p>
              <a:pPr algn="ctr"/>
              <a:r>
                <a:rPr lang="en-US" altLang="zh-TW">
                  <a:solidFill>
                    <a:schemeClr val="tx1"/>
                  </a:solidFill>
                  <a:latin typeface="Lucida Sans" pitchFamily="34" charset="0"/>
                  <a:ea typeface="新細明體" pitchFamily="18" charset="-120"/>
                </a:rPr>
                <a:t>second step.</a:t>
              </a:r>
            </a:p>
          </p:txBody>
        </p:sp>
      </p:grpSp>
      <p:cxnSp>
        <p:nvCxnSpPr>
          <p:cNvPr id="1239065" name="AutoShape 25"/>
          <p:cNvCxnSpPr>
            <a:cxnSpLocks noChangeShapeType="1"/>
            <a:stCxn id="40971" idx="4"/>
            <a:endCxn id="40973" idx="0"/>
          </p:cNvCxnSpPr>
          <p:nvPr/>
        </p:nvCxnSpPr>
        <p:spPr bwMode="auto">
          <a:xfrm flipH="1">
            <a:off x="2247900" y="2743200"/>
            <a:ext cx="7620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9D8A37EA-0FBE-4AF4-AC39-9BCD836C664D}" type="slidenum">
              <a:rPr lang="zh-TW" altLang="en-US" smtClean="0">
                <a:solidFill>
                  <a:schemeClr val="tx1"/>
                </a:solidFill>
              </a:rPr>
              <a:pPr/>
              <a:t>52</a:t>
            </a:fld>
            <a:endParaRPr lang="en-US" altLang="zh-TW" smtClean="0">
              <a:solidFill>
                <a:schemeClr val="tx1"/>
              </a:solidFill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chemeClr val="tx1"/>
                </a:solidFill>
                <a:ea typeface="新細明體" pitchFamily="18" charset="-120"/>
              </a:rPr>
              <a:t>Outliers in centroid computation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chemeClr val="tx1"/>
                </a:solidFill>
                <a:ea typeface="新細明體" pitchFamily="18" charset="-120"/>
              </a:rPr>
              <a:t>Can ignore outliers when computing centroid.</a:t>
            </a:r>
          </a:p>
          <a:p>
            <a:pPr eaLnBrk="1" hangingPunct="1"/>
            <a:r>
              <a:rPr lang="en-US" altLang="zh-TW" smtClean="0">
                <a:solidFill>
                  <a:schemeClr val="tx1"/>
                </a:solidFill>
                <a:ea typeface="新細明體" pitchFamily="18" charset="-120"/>
              </a:rPr>
              <a:t>What is an outlier?</a:t>
            </a:r>
          </a:p>
          <a:p>
            <a:pPr lvl="1" eaLnBrk="1" hangingPunct="1"/>
            <a:r>
              <a:rPr lang="en-US" altLang="zh-TW" smtClean="0">
                <a:solidFill>
                  <a:schemeClr val="tx1"/>
                </a:solidFill>
                <a:ea typeface="新細明體" pitchFamily="18" charset="-120"/>
              </a:rPr>
              <a:t>Lots of statistical definitions, e.g.</a:t>
            </a:r>
          </a:p>
          <a:p>
            <a:pPr lvl="1" eaLnBrk="1" hangingPunct="1"/>
            <a:r>
              <a:rPr lang="en-US" altLang="zh-TW" sz="2000" i="1" smtClean="0">
                <a:solidFill>
                  <a:schemeClr val="tx1"/>
                </a:solidFill>
                <a:ea typeface="新細明體" pitchFamily="18" charset="-120"/>
              </a:rPr>
              <a:t>moment</a:t>
            </a:r>
            <a:r>
              <a:rPr lang="en-US" altLang="zh-TW" sz="2000" smtClean="0">
                <a:solidFill>
                  <a:schemeClr val="tx1"/>
                </a:solidFill>
                <a:ea typeface="新細明體" pitchFamily="18" charset="-120"/>
              </a:rPr>
              <a:t> of point to centroid &gt; M </a:t>
            </a:r>
            <a:r>
              <a:rPr lang="en-US" altLang="zh-TW" sz="2000" smtClean="0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</a:t>
            </a:r>
            <a:r>
              <a:rPr lang="en-US" altLang="zh-TW" sz="2000" smtClean="0">
                <a:solidFill>
                  <a:schemeClr val="tx1"/>
                </a:solidFill>
                <a:ea typeface="新細明體" pitchFamily="18" charset="-120"/>
              </a:rPr>
              <a:t> some cluster </a:t>
            </a:r>
            <a:r>
              <a:rPr lang="en-US" altLang="zh-TW" sz="2000" i="1" smtClean="0">
                <a:solidFill>
                  <a:schemeClr val="tx1"/>
                </a:solidFill>
                <a:ea typeface="新細明體" pitchFamily="18" charset="-120"/>
              </a:rPr>
              <a:t>moment</a:t>
            </a:r>
            <a:r>
              <a:rPr lang="en-US" altLang="zh-TW" sz="2000" smtClean="0">
                <a:solidFill>
                  <a:schemeClr val="tx1"/>
                </a:solidFill>
                <a:ea typeface="新細明體" pitchFamily="18" charset="-120"/>
              </a:rPr>
              <a:t>.</a:t>
            </a:r>
            <a:endParaRPr lang="en-US" altLang="zh-TW" smtClean="0">
              <a:solidFill>
                <a:schemeClr val="tx1"/>
              </a:solidFill>
              <a:ea typeface="新細明體" pitchFamily="18" charset="-120"/>
            </a:endParaRPr>
          </a:p>
          <a:p>
            <a:pPr eaLnBrk="1" hangingPunct="1"/>
            <a:endParaRPr lang="en-US" altLang="zh-TW" smtClean="0">
              <a:solidFill>
                <a:schemeClr val="tx1"/>
              </a:solidFill>
              <a:ea typeface="新細明體" pitchFamily="18" charset="-120"/>
            </a:endParaRPr>
          </a:p>
          <a:p>
            <a:pPr eaLnBrk="1" hangingPunct="1"/>
            <a:endParaRPr lang="zh-TW" altLang="en-US" smtClean="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41989" name="Oval 4"/>
          <p:cNvSpPr>
            <a:spLocks noChangeArrowheads="1"/>
          </p:cNvSpPr>
          <p:nvPr/>
        </p:nvSpPr>
        <p:spPr bwMode="auto">
          <a:xfrm>
            <a:off x="2362200" y="4495800"/>
            <a:ext cx="228600" cy="2286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41990" name="Oval 5"/>
          <p:cNvSpPr>
            <a:spLocks noChangeArrowheads="1"/>
          </p:cNvSpPr>
          <p:nvPr/>
        </p:nvSpPr>
        <p:spPr bwMode="auto">
          <a:xfrm>
            <a:off x="2057400" y="5029200"/>
            <a:ext cx="228600" cy="2286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41991" name="Oval 6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41992" name="Oval 7"/>
          <p:cNvSpPr>
            <a:spLocks noChangeArrowheads="1"/>
          </p:cNvSpPr>
          <p:nvPr/>
        </p:nvSpPr>
        <p:spPr bwMode="auto">
          <a:xfrm>
            <a:off x="6400800" y="5181600"/>
            <a:ext cx="228600" cy="2286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ea typeface="新細明體" pitchFamily="18" charset="-12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14600" y="4838700"/>
            <a:ext cx="1277938" cy="366713"/>
            <a:chOff x="1584" y="3048"/>
            <a:chExt cx="805" cy="231"/>
          </a:xfrm>
        </p:grpSpPr>
        <p:sp>
          <p:nvSpPr>
            <p:cNvPr id="41998" name="Oval 9"/>
            <p:cNvSpPr>
              <a:spLocks noChangeArrowheads="1"/>
            </p:cNvSpPr>
            <p:nvPr/>
          </p:nvSpPr>
          <p:spPr bwMode="auto">
            <a:xfrm>
              <a:off x="1584" y="312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  <p:sp>
          <p:nvSpPr>
            <p:cNvPr id="41999" name="Text Box 10"/>
            <p:cNvSpPr txBox="1">
              <a:spLocks noChangeArrowheads="1"/>
            </p:cNvSpPr>
            <p:nvPr/>
          </p:nvSpPr>
          <p:spPr bwMode="auto">
            <a:xfrm>
              <a:off x="1680" y="3048"/>
              <a:ext cx="7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TW" sz="1800">
                  <a:solidFill>
                    <a:schemeClr val="tx1"/>
                  </a:solidFill>
                  <a:latin typeface="Rockwell" pitchFamily="18" charset="0"/>
                  <a:ea typeface="新細明體" pitchFamily="18" charset="-120"/>
                </a:rPr>
                <a:t>Centroid</a:t>
              </a:r>
              <a:endParaRPr lang="en-US" altLang="zh-TW" sz="1400">
                <a:solidFill>
                  <a:schemeClr val="tx1"/>
                </a:solidFill>
                <a:latin typeface="Rockwell" pitchFamily="18" charset="0"/>
                <a:ea typeface="新細明體" pitchFamily="18" charset="-120"/>
              </a:endParaRPr>
            </a:p>
          </p:txBody>
        </p:sp>
      </p:grpSp>
      <p:sp>
        <p:nvSpPr>
          <p:cNvPr id="41994" name="Text Box 11"/>
          <p:cNvSpPr txBox="1">
            <a:spLocks noChangeArrowheads="1"/>
          </p:cNvSpPr>
          <p:nvPr/>
        </p:nvSpPr>
        <p:spPr bwMode="auto">
          <a:xfrm>
            <a:off x="6635750" y="5119688"/>
            <a:ext cx="9255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1800">
                <a:solidFill>
                  <a:schemeClr val="tx1"/>
                </a:solidFill>
                <a:latin typeface="Rockwell" pitchFamily="18" charset="0"/>
                <a:ea typeface="新細明體" pitchFamily="18" charset="-120"/>
              </a:rPr>
              <a:t>Outlier</a:t>
            </a:r>
            <a:endParaRPr lang="en-US" altLang="zh-TW" sz="1400">
              <a:solidFill>
                <a:schemeClr val="tx1"/>
              </a:solidFill>
              <a:latin typeface="Rockwell" pitchFamily="18" charset="0"/>
              <a:ea typeface="新細明體" pitchFamily="18" charset="-120"/>
            </a:endParaRPr>
          </a:p>
        </p:txBody>
      </p:sp>
      <p:sp>
        <p:nvSpPr>
          <p:cNvPr id="41995" name="Text Box 12"/>
          <p:cNvSpPr txBox="1">
            <a:spLocks noChangeArrowheads="1"/>
          </p:cNvSpPr>
          <p:nvPr/>
        </p:nvSpPr>
        <p:spPr bwMode="auto">
          <a:xfrm>
            <a:off x="4211960" y="3671888"/>
            <a:ext cx="927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1800" dirty="0">
                <a:solidFill>
                  <a:schemeClr val="tx1"/>
                </a:solidFill>
                <a:latin typeface="Rockwell" pitchFamily="18" charset="0"/>
                <a:ea typeface="新細明體" pitchFamily="18" charset="-120"/>
              </a:rPr>
              <a:t>Say 10.</a:t>
            </a:r>
            <a:endParaRPr lang="en-US" altLang="zh-TW" sz="1400" dirty="0">
              <a:solidFill>
                <a:schemeClr val="tx1"/>
              </a:solidFill>
              <a:latin typeface="Rockwell" pitchFamily="18" charset="0"/>
              <a:ea typeface="新細明體" pitchFamily="18" charset="-120"/>
            </a:endParaRPr>
          </a:p>
        </p:txBody>
      </p:sp>
      <p:sp>
        <p:nvSpPr>
          <p:cNvPr id="41996" name="Line 13"/>
          <p:cNvSpPr>
            <a:spLocks noChangeShapeType="1"/>
          </p:cNvSpPr>
          <p:nvPr/>
        </p:nvSpPr>
        <p:spPr bwMode="auto">
          <a:xfrm flipV="1">
            <a:off x="4592960" y="3505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41997" name="Text Box 14"/>
          <p:cNvSpPr txBox="1">
            <a:spLocks noChangeArrowheads="1"/>
          </p:cNvSpPr>
          <p:nvPr/>
        </p:nvSpPr>
        <p:spPr bwMode="auto">
          <a:xfrm>
            <a:off x="990600" y="5949280"/>
            <a:ext cx="6965368" cy="46166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簡單說就是距離太遠的點 </a:t>
            </a:r>
            <a:r>
              <a:rPr lang="en-US" altLang="zh-TW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(ex. 10</a:t>
            </a:r>
            <a:r>
              <a:rPr lang="zh-TW" altLang="en-US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倍遠</a:t>
            </a:r>
            <a:r>
              <a:rPr lang="en-US" altLang="zh-TW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，直接忽略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9767BA86-061C-4078-9F49-0CC5EBDEF2C8}" type="slidenum">
              <a:rPr lang="zh-TW" altLang="en-US" smtClean="0"/>
              <a:pPr/>
              <a:t>53</a:t>
            </a:fld>
            <a:endParaRPr lang="en-US" altLang="zh-TW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/>
          <a:lstStyle/>
          <a:p>
            <a:pPr eaLnBrk="1" hangingPunct="1"/>
            <a:r>
              <a:rPr lang="en-US" altLang="zh-TW" sz="3200" smtClean="0">
                <a:ea typeface="新細明體" pitchFamily="18" charset="-120"/>
              </a:rPr>
              <a:t>Using Medoid As Cluster Representative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The </a:t>
            </a:r>
            <a:r>
              <a:rPr lang="en-US" altLang="zh-TW" dirty="0" err="1" smtClean="0">
                <a:ea typeface="新細明體" pitchFamily="18" charset="-120"/>
              </a:rPr>
              <a:t>centroid</a:t>
            </a:r>
            <a:r>
              <a:rPr lang="en-US" altLang="zh-TW" dirty="0" smtClean="0">
                <a:ea typeface="新細明體" pitchFamily="18" charset="-120"/>
              </a:rPr>
              <a:t> does not have to be a document.</a:t>
            </a:r>
          </a:p>
          <a:p>
            <a:pPr eaLnBrk="1" hangingPunct="1"/>
            <a:r>
              <a:rPr lang="en-US" altLang="zh-TW" dirty="0" err="1" smtClean="0">
                <a:ea typeface="新細明體" pitchFamily="18" charset="-120"/>
              </a:rPr>
              <a:t>Medoid</a:t>
            </a:r>
            <a:r>
              <a:rPr lang="en-US" altLang="zh-TW" dirty="0" smtClean="0">
                <a:ea typeface="新細明體" pitchFamily="18" charset="-120"/>
              </a:rPr>
              <a:t>: A cluster representative that is one of the documents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用以代表該群的某一份文件</a:t>
            </a:r>
          </a:p>
          <a:p>
            <a:pPr lvl="1" eaLnBrk="1" hangingPunct="1"/>
            <a:r>
              <a:rPr lang="en-US" altLang="zh-TW" dirty="0" smtClean="0">
                <a:ea typeface="新細明體" pitchFamily="18" charset="-120"/>
              </a:rPr>
              <a:t>Ex. the document closest to the </a:t>
            </a:r>
            <a:r>
              <a:rPr lang="en-US" altLang="zh-TW" dirty="0" err="1" smtClean="0">
                <a:ea typeface="新細明體" pitchFamily="18" charset="-120"/>
              </a:rPr>
              <a:t>centroid</a:t>
            </a:r>
            <a:endParaRPr lang="en-US" altLang="zh-TW" dirty="0" smtClean="0">
              <a:ea typeface="新細明體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Why use </a:t>
            </a:r>
            <a:r>
              <a:rPr lang="en-US" altLang="zh-TW" dirty="0" err="1" smtClean="0">
                <a:ea typeface="新細明體" pitchFamily="18" charset="-120"/>
              </a:rPr>
              <a:t>Medoid</a:t>
            </a:r>
            <a:r>
              <a:rPr lang="en-US" altLang="zh-TW" dirty="0" smtClean="0">
                <a:ea typeface="新細明體" pitchFamily="18" charset="-120"/>
              </a:rPr>
              <a:t> ?</a:t>
            </a:r>
          </a:p>
          <a:p>
            <a:pPr lvl="1" eaLnBrk="1" hangingPunct="1"/>
            <a:r>
              <a:rPr lang="en-US" altLang="zh-TW" dirty="0" smtClean="0">
                <a:ea typeface="新細明體" pitchFamily="18" charset="-120"/>
              </a:rPr>
              <a:t>Consider the representative of a large cluster (&gt;1000 documents)</a:t>
            </a:r>
          </a:p>
          <a:p>
            <a:pPr lvl="1" eaLnBrk="1" hangingPunct="1"/>
            <a:r>
              <a:rPr lang="en-US" altLang="zh-TW" dirty="0" smtClean="0">
                <a:ea typeface="新細明體" pitchFamily="18" charset="-120"/>
              </a:rPr>
              <a:t>The </a:t>
            </a:r>
            <a:r>
              <a:rPr lang="en-US" altLang="zh-TW" dirty="0" err="1" smtClean="0">
                <a:ea typeface="新細明體" pitchFamily="18" charset="-120"/>
              </a:rPr>
              <a:t>centroid</a:t>
            </a:r>
            <a:r>
              <a:rPr lang="en-US" altLang="zh-TW" dirty="0" smtClean="0">
                <a:ea typeface="新細明體" pitchFamily="18" charset="-120"/>
              </a:rPr>
              <a:t> of this cluster will be a </a:t>
            </a:r>
            <a:r>
              <a:rPr lang="en-US" altLang="zh-TW" i="1" dirty="0" smtClean="0">
                <a:ea typeface="新細明體" pitchFamily="18" charset="-120"/>
              </a:rPr>
              <a:t>dense</a:t>
            </a:r>
            <a:r>
              <a:rPr lang="en-US" altLang="zh-TW" dirty="0" smtClean="0">
                <a:ea typeface="新細明體" pitchFamily="18" charset="-120"/>
              </a:rPr>
              <a:t> vector</a:t>
            </a:r>
          </a:p>
          <a:p>
            <a:pPr lvl="1" eaLnBrk="1" hangingPunct="1"/>
            <a:r>
              <a:rPr lang="en-US" altLang="zh-TW" dirty="0" smtClean="0">
                <a:ea typeface="新細明體" pitchFamily="18" charset="-120"/>
              </a:rPr>
              <a:t>The </a:t>
            </a:r>
            <a:r>
              <a:rPr lang="en-US" altLang="zh-TW" dirty="0" err="1" smtClean="0">
                <a:ea typeface="新細明體" pitchFamily="18" charset="-120"/>
              </a:rPr>
              <a:t>medoid</a:t>
            </a:r>
            <a:r>
              <a:rPr lang="en-US" altLang="zh-TW" dirty="0" smtClean="0">
                <a:ea typeface="新細明體" pitchFamily="18" charset="-120"/>
              </a:rPr>
              <a:t> of this cluster will be a </a:t>
            </a:r>
            <a:r>
              <a:rPr lang="en-US" altLang="zh-TW" i="1" dirty="0" smtClean="0">
                <a:ea typeface="新細明體" pitchFamily="18" charset="-120"/>
              </a:rPr>
              <a:t>sparse</a:t>
            </a:r>
            <a:r>
              <a:rPr lang="en-US" altLang="zh-TW" dirty="0" smtClean="0">
                <a:ea typeface="新細明體" pitchFamily="18" charset="-120"/>
              </a:rPr>
              <a:t> vector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400" dirty="0" smtClean="0"/>
              <a:t>Clustering :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D0E9594D-DAED-4447-AFD4-1B8B86FC36B8}" type="slidenum">
              <a:rPr lang="zh-TW" altLang="en-US" smtClean="0">
                <a:ea typeface="微軟正黑體" pitchFamily="34" charset="-120"/>
              </a:rPr>
              <a:pPr/>
              <a:t>55</a:t>
            </a:fld>
            <a:endParaRPr lang="en-US" altLang="zh-TW" smtClean="0">
              <a:ea typeface="微軟正黑體" pitchFamily="34" charset="-12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smtClean="0">
                <a:latin typeface="+mn-lt"/>
                <a:ea typeface="微軟正黑體" pitchFamily="34" charset="-120"/>
              </a:rPr>
              <a:t>Feature selection </a:t>
            </a:r>
            <a:r>
              <a:rPr lang="zh-TW" altLang="en-US" sz="3200" smtClean="0">
                <a:latin typeface="+mn-lt"/>
                <a:ea typeface="微軟正黑體" pitchFamily="34" charset="-120"/>
              </a:rPr>
              <a:t>選擇好的詞再來做分群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305800" cy="48768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微軟正黑體" pitchFamily="34" charset="-120"/>
              </a:rPr>
              <a:t>Which terms to use as axes for vector space?</a:t>
            </a:r>
          </a:p>
          <a:p>
            <a:pPr lvl="1" eaLnBrk="1" hangingPunct="1"/>
            <a:r>
              <a:rPr lang="en-US" altLang="zh-TW" dirty="0" smtClean="0">
                <a:ea typeface="微軟正黑體" pitchFamily="34" charset="-120"/>
              </a:rPr>
              <a:t>IDF is a form of feature selection</a:t>
            </a:r>
          </a:p>
          <a:p>
            <a:pPr lvl="1" eaLnBrk="1" hangingPunct="1"/>
            <a:r>
              <a:rPr lang="en-US" altLang="zh-TW" dirty="0" smtClean="0">
                <a:ea typeface="微軟正黑體" pitchFamily="34" charset="-120"/>
              </a:rPr>
              <a:t>the most discriminating terms </a:t>
            </a:r>
            <a:r>
              <a:rPr lang="zh-TW" altLang="en-US" dirty="0" smtClean="0">
                <a:ea typeface="微軟正黑體" pitchFamily="34" charset="-120"/>
              </a:rPr>
              <a:t>鑑別力好的詞</a:t>
            </a:r>
          </a:p>
          <a:p>
            <a:pPr lvl="2" eaLnBrk="1" hangingPunct="1"/>
            <a:r>
              <a:rPr lang="en-US" altLang="zh-TW" dirty="0" smtClean="0">
                <a:ea typeface="微軟正黑體" pitchFamily="34" charset="-120"/>
              </a:rPr>
              <a:t>Ex. use only nouns/noun phrases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B880F3E2-EF96-401E-8A8F-B7BF83972B48}" type="slidenum">
              <a:rPr lang="zh-TW" altLang="en-US" smtClean="0">
                <a:ea typeface="微軟正黑體" pitchFamily="34" charset="-120"/>
              </a:rPr>
              <a:pPr/>
              <a:t>56</a:t>
            </a:fld>
            <a:endParaRPr lang="en-US" altLang="zh-TW" smtClean="0">
              <a:ea typeface="微軟正黑體" pitchFamily="34" charset="-12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610600" cy="990600"/>
          </a:xfrm>
        </p:spPr>
        <p:txBody>
          <a:bodyPr/>
          <a:lstStyle/>
          <a:p>
            <a:pPr eaLnBrk="1" hangingPunct="1"/>
            <a:r>
              <a:rPr lang="en-US" altLang="zh-TW" sz="3600" smtClean="0">
                <a:latin typeface="+mn-lt"/>
                <a:ea typeface="微軟正黑體" pitchFamily="34" charset="-120"/>
              </a:rPr>
              <a:t>Labeling </a:t>
            </a:r>
            <a:r>
              <a:rPr lang="zh-TW" altLang="en-US" sz="3200" smtClean="0">
                <a:latin typeface="+mn-lt"/>
                <a:ea typeface="微軟正黑體" pitchFamily="34" charset="-120"/>
              </a:rPr>
              <a:t>在分好的群上加標記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48768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微軟正黑體" pitchFamily="34" charset="-120"/>
              </a:rPr>
              <a:t>After clustering algorithm finds clusters - how can they be useful to the end user?</a:t>
            </a:r>
          </a:p>
          <a:p>
            <a:pPr eaLnBrk="1" hangingPunct="1"/>
            <a:r>
              <a:rPr lang="en-US" altLang="zh-TW" smtClean="0">
                <a:ea typeface="微軟正黑體" pitchFamily="34" charset="-120"/>
              </a:rPr>
              <a:t>Need pithy label for each cluster </a:t>
            </a:r>
            <a:r>
              <a:rPr lang="zh-TW" altLang="en-US" sz="2200" smtClean="0">
                <a:ea typeface="微軟正黑體" pitchFamily="34" charset="-120"/>
              </a:rPr>
              <a:t>加上簡潔厄要的標記</a:t>
            </a:r>
          </a:p>
          <a:p>
            <a:pPr lvl="1" eaLnBrk="1" hangingPunct="1"/>
            <a:r>
              <a:rPr lang="en-US" altLang="zh-TW" smtClean="0">
                <a:ea typeface="微軟正黑體" pitchFamily="34" charset="-120"/>
              </a:rPr>
              <a:t>In search results, say “Animal” or “Car” in the </a:t>
            </a:r>
            <a:r>
              <a:rPr lang="en-US" altLang="zh-TW" b="1" i="1" smtClean="0">
                <a:ea typeface="微軟正黑體" pitchFamily="34" charset="-120"/>
              </a:rPr>
              <a:t>jaguar</a:t>
            </a:r>
            <a:r>
              <a:rPr lang="en-US" altLang="zh-TW" smtClean="0">
                <a:ea typeface="微軟正黑體" pitchFamily="34" charset="-120"/>
              </a:rPr>
              <a:t> example.</a:t>
            </a:r>
          </a:p>
          <a:p>
            <a:pPr lvl="1" eaLnBrk="1" hangingPunct="1"/>
            <a:r>
              <a:rPr lang="en-US" altLang="zh-TW" smtClean="0">
                <a:ea typeface="微軟正黑體" pitchFamily="34" charset="-120"/>
              </a:rPr>
              <a:t>In topic trees (Yahoo), need navigational cues.</a:t>
            </a:r>
          </a:p>
          <a:p>
            <a:pPr lvl="2" eaLnBrk="1" hangingPunct="1"/>
            <a:r>
              <a:rPr lang="en-US" altLang="zh-TW" smtClean="0">
                <a:ea typeface="微軟正黑體" pitchFamily="34" charset="-120"/>
              </a:rPr>
              <a:t>Often done by hand, a posteriori. </a:t>
            </a:r>
            <a:r>
              <a:rPr lang="zh-TW" altLang="en-US" smtClean="0">
                <a:ea typeface="微軟正黑體" pitchFamily="34" charset="-120"/>
              </a:rPr>
              <a:t>事後以人工編輯</a:t>
            </a:r>
            <a:endParaRPr lang="en-US" altLang="zh-TW" smtClean="0">
              <a:ea typeface="微軟正黑體" pitchFamily="34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446A1483-9DF3-4FDE-8DF6-8D3D9809B376}" type="slidenum">
              <a:rPr lang="zh-TW" altLang="en-US" smtClean="0"/>
              <a:pPr/>
              <a:t>57</a:t>
            </a:fld>
            <a:endParaRPr lang="en-US" altLang="zh-TW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How to Label Clusters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TW" dirty="0" smtClean="0">
                <a:ea typeface="微軟正黑體" pitchFamily="34" charset="-120"/>
              </a:rPr>
              <a:t>Show titles of typical documents </a:t>
            </a: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TW" dirty="0" smtClean="0">
                <a:ea typeface="微軟正黑體" pitchFamily="34" charset="-120"/>
              </a:rPr>
              <a:t>	</a:t>
            </a:r>
            <a:r>
              <a:rPr lang="zh-TW" altLang="en-US" dirty="0" smtClean="0">
                <a:ea typeface="微軟正黑體" pitchFamily="34" charset="-120"/>
              </a:rPr>
              <a:t>用幾份代表文件的標題做標記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 smtClean="0">
                <a:ea typeface="微軟正黑體" pitchFamily="34" charset="-120"/>
              </a:rPr>
              <a:t>Show words/phrases prominent in cluster </a:t>
            </a: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TW" dirty="0" smtClean="0">
                <a:ea typeface="微軟正黑體" pitchFamily="34" charset="-120"/>
              </a:rPr>
              <a:t>	</a:t>
            </a:r>
            <a:r>
              <a:rPr lang="zh-TW" altLang="en-US" dirty="0" smtClean="0">
                <a:ea typeface="微軟正黑體" pitchFamily="34" charset="-120"/>
              </a:rPr>
              <a:t>用幾個較具代表性的詞做標記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dirty="0" smtClean="0">
                <a:ea typeface="微軟正黑體" pitchFamily="34" charset="-120"/>
              </a:rPr>
              <a:t>More likely to fully represent cluster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dirty="0" smtClean="0">
                <a:ea typeface="微軟正黑體" pitchFamily="34" charset="-120"/>
              </a:rPr>
              <a:t>Use distinguishing words/phrases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zh-TW" dirty="0" smtClean="0">
                <a:ea typeface="微軟正黑體" pitchFamily="34" charset="-120"/>
              </a:rPr>
              <a:t>	</a:t>
            </a:r>
            <a:r>
              <a:rPr lang="zh-TW" altLang="en-US" dirty="0" smtClean="0">
                <a:ea typeface="微軟正黑體" pitchFamily="34" charset="-120"/>
              </a:rPr>
              <a:t>配合自動產生關鍵詞的技術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06C88FA8-BAD4-41DD-A05E-30090444602E}" type="slidenum">
              <a:rPr lang="zh-TW" altLang="en-US" smtClean="0"/>
              <a:pPr/>
              <a:t>58</a:t>
            </a:fld>
            <a:endParaRPr lang="en-US" altLang="zh-TW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Labeling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TW" dirty="0" smtClean="0">
                <a:ea typeface="微軟正黑體" pitchFamily="34" charset="-120"/>
              </a:rPr>
              <a:t>Common heuristics - list 5-10 most frequent terms in the </a:t>
            </a:r>
            <a:r>
              <a:rPr lang="en-US" altLang="zh-TW" dirty="0" err="1" smtClean="0">
                <a:ea typeface="微軟正黑體" pitchFamily="34" charset="-120"/>
              </a:rPr>
              <a:t>centroid</a:t>
            </a:r>
            <a:r>
              <a:rPr lang="en-US" altLang="zh-TW" dirty="0" smtClean="0">
                <a:ea typeface="微軟正黑體" pitchFamily="34" charset="-120"/>
              </a:rPr>
              <a:t> vector. </a:t>
            </a:r>
            <a:r>
              <a:rPr lang="zh-TW" altLang="en-US" dirty="0" smtClean="0">
                <a:ea typeface="微軟正黑體" pitchFamily="34" charset="-120"/>
              </a:rPr>
              <a:t>通常用</a:t>
            </a:r>
            <a:r>
              <a:rPr lang="en-US" altLang="zh-TW" dirty="0" smtClean="0">
                <a:ea typeface="微軟正黑體" pitchFamily="34" charset="-120"/>
              </a:rPr>
              <a:t>5~10</a:t>
            </a:r>
            <a:r>
              <a:rPr lang="zh-TW" altLang="en-US" dirty="0" smtClean="0">
                <a:ea typeface="微軟正黑體" pitchFamily="34" charset="-120"/>
              </a:rPr>
              <a:t>個詞來代表該群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 smtClean="0">
                <a:ea typeface="微軟正黑體" pitchFamily="34" charset="-120"/>
              </a:rPr>
              <a:t>Differential labeling by frequent terms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dirty="0" smtClean="0">
                <a:ea typeface="微軟正黑體" pitchFamily="34" charset="-120"/>
              </a:rPr>
              <a:t>Within a collection “Computers”, clusters all have the word </a:t>
            </a:r>
            <a:r>
              <a:rPr lang="en-US" altLang="zh-TW" b="1" i="1" dirty="0" smtClean="0">
                <a:ea typeface="微軟正黑體" pitchFamily="34" charset="-120"/>
              </a:rPr>
              <a:t>computer</a:t>
            </a:r>
            <a:r>
              <a:rPr lang="en-US" altLang="zh-TW" dirty="0" smtClean="0">
                <a:ea typeface="微軟正黑體" pitchFamily="34" charset="-120"/>
              </a:rPr>
              <a:t> as frequent term.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dirty="0" err="1" smtClean="0">
                <a:ea typeface="微軟正黑體" pitchFamily="34" charset="-120"/>
              </a:rPr>
              <a:t>Discriminant</a:t>
            </a:r>
            <a:r>
              <a:rPr lang="en-US" altLang="zh-TW" dirty="0" smtClean="0">
                <a:ea typeface="微軟正黑體" pitchFamily="34" charset="-120"/>
              </a:rPr>
              <a:t> analysis of </a:t>
            </a:r>
            <a:r>
              <a:rPr lang="en-US" altLang="zh-TW" dirty="0" err="1" smtClean="0">
                <a:ea typeface="微軟正黑體" pitchFamily="34" charset="-120"/>
              </a:rPr>
              <a:t>centroids</a:t>
            </a:r>
            <a:r>
              <a:rPr lang="en-US" altLang="zh-TW" dirty="0" smtClean="0">
                <a:ea typeface="微軟正黑體" pitchFamily="34" charset="-120"/>
              </a:rPr>
              <a:t>.</a:t>
            </a:r>
          </a:p>
          <a:p>
            <a:pPr lvl="1" eaLnBrk="1" hangingPunct="1">
              <a:lnSpc>
                <a:spcPct val="150000"/>
              </a:lnSpc>
            </a:pPr>
            <a:r>
              <a:rPr lang="zh-TW" altLang="en-US" dirty="0" smtClean="0">
                <a:ea typeface="微軟正黑體" pitchFamily="34" charset="-120"/>
              </a:rPr>
              <a:t>要挑選有鑑別力的詞</a:t>
            </a:r>
            <a:endParaRPr lang="en-US" altLang="zh-TW" dirty="0" smtClean="0">
              <a:ea typeface="微軟正黑體" pitchFamily="34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AEC824E7-2261-4435-8872-DCEC04CEB3A6}" type="slidenum">
              <a:rPr lang="zh-TW" altLang="en-US" smtClean="0"/>
              <a:pPr/>
              <a:t>6</a:t>
            </a:fld>
            <a:endParaRPr lang="en-US" altLang="zh-TW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Why cluster documents?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微軟正黑體" pitchFamily="34" charset="-120"/>
              </a:rPr>
              <a:t>Whole corpus analysis/navigation</a:t>
            </a:r>
            <a:endParaRPr lang="zh-TW" altLang="en-US" dirty="0" smtClean="0">
              <a:ea typeface="微軟正黑體" pitchFamily="34" charset="-120"/>
            </a:endParaRPr>
          </a:p>
          <a:p>
            <a:pPr lvl="1" eaLnBrk="1" hangingPunct="1"/>
            <a:r>
              <a:rPr lang="en-US" altLang="zh-TW" dirty="0" smtClean="0">
                <a:ea typeface="微軟正黑體" pitchFamily="34" charset="-120"/>
              </a:rPr>
              <a:t>Better user interface </a:t>
            </a:r>
            <a:r>
              <a:rPr lang="zh-TW" altLang="en-US" dirty="0" smtClean="0">
                <a:ea typeface="微軟正黑體" pitchFamily="34" charset="-120"/>
              </a:rPr>
              <a:t>提供文件集合的分析與導覽</a:t>
            </a:r>
            <a:endParaRPr lang="en-US" altLang="zh-TW" dirty="0" smtClean="0">
              <a:ea typeface="微軟正黑體" pitchFamily="34" charset="-120"/>
            </a:endParaRPr>
          </a:p>
          <a:p>
            <a:pPr eaLnBrk="1" hangingPunct="1"/>
            <a:r>
              <a:rPr lang="en-US" altLang="zh-TW" dirty="0" smtClean="0">
                <a:ea typeface="微軟正黑體" pitchFamily="34" charset="-120"/>
              </a:rPr>
              <a:t>For improving </a:t>
            </a:r>
            <a:r>
              <a:rPr lang="en-US" altLang="zh-TW" dirty="0" smtClean="0">
                <a:solidFill>
                  <a:srgbClr val="C00000"/>
                </a:solidFill>
                <a:ea typeface="微軟正黑體" pitchFamily="34" charset="-120"/>
              </a:rPr>
              <a:t>recall</a:t>
            </a:r>
            <a:r>
              <a:rPr lang="en-US" altLang="zh-TW" dirty="0" smtClean="0">
                <a:ea typeface="微軟正黑體" pitchFamily="34" charset="-120"/>
              </a:rPr>
              <a:t> in search applications</a:t>
            </a:r>
          </a:p>
          <a:p>
            <a:pPr lvl="1" eaLnBrk="1" hangingPunct="1"/>
            <a:r>
              <a:rPr lang="en-US" altLang="zh-TW" dirty="0" smtClean="0">
                <a:ea typeface="微軟正黑體" pitchFamily="34" charset="-120"/>
              </a:rPr>
              <a:t>Better search results </a:t>
            </a:r>
            <a:r>
              <a:rPr lang="zh-TW" altLang="en-US" dirty="0" smtClean="0">
                <a:ea typeface="微軟正黑體" pitchFamily="34" charset="-120"/>
              </a:rPr>
              <a:t>提供更好的搜尋結果</a:t>
            </a:r>
          </a:p>
          <a:p>
            <a:pPr eaLnBrk="1" hangingPunct="1"/>
            <a:r>
              <a:rPr lang="en-US" altLang="zh-TW" dirty="0" smtClean="0">
                <a:ea typeface="微軟正黑體" pitchFamily="34" charset="-120"/>
              </a:rPr>
              <a:t>For better navigation of search results</a:t>
            </a:r>
          </a:p>
          <a:p>
            <a:pPr lvl="1" eaLnBrk="1" hangingPunct="1"/>
            <a:r>
              <a:rPr lang="en-US" altLang="zh-TW" dirty="0" smtClean="0">
                <a:ea typeface="微軟正黑體" pitchFamily="34" charset="-120"/>
              </a:rPr>
              <a:t>Effective “user recall” will be higher </a:t>
            </a:r>
            <a:r>
              <a:rPr lang="zh-TW" altLang="en-US" dirty="0" smtClean="0">
                <a:ea typeface="微軟正黑體" pitchFamily="34" charset="-120"/>
              </a:rPr>
              <a:t>搜尋結果導覽</a:t>
            </a:r>
          </a:p>
          <a:p>
            <a:pPr eaLnBrk="1" hangingPunct="1"/>
            <a:r>
              <a:rPr lang="en-US" altLang="zh-TW" dirty="0" smtClean="0">
                <a:ea typeface="微軟正黑體" pitchFamily="34" charset="-120"/>
              </a:rPr>
              <a:t>For speeding up vector space retrieval</a:t>
            </a:r>
          </a:p>
          <a:p>
            <a:pPr lvl="1" eaLnBrk="1" hangingPunct="1"/>
            <a:r>
              <a:rPr lang="en-US" altLang="zh-TW" dirty="0" smtClean="0">
                <a:ea typeface="微軟正黑體" pitchFamily="34" charset="-120"/>
              </a:rPr>
              <a:t>Faster search </a:t>
            </a:r>
            <a:r>
              <a:rPr lang="zh-TW" altLang="en-US" dirty="0" smtClean="0">
                <a:ea typeface="微軟正黑體" pitchFamily="34" charset="-120"/>
              </a:rPr>
              <a:t>加快搜尋速度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6C8D2881-9917-4672-90C1-8F15D5722EEF}" type="slidenum">
              <a:rPr lang="zh-TW" altLang="en-US" smtClean="0">
                <a:solidFill>
                  <a:schemeClr val="tx1"/>
                </a:solidFill>
              </a:rPr>
              <a:pPr/>
              <a:t>7</a:t>
            </a:fld>
            <a:endParaRPr lang="en-US" altLang="zh-TW" smtClean="0">
              <a:solidFill>
                <a:schemeClr val="tx1"/>
              </a:solidFill>
            </a:endParaRPr>
          </a:p>
        </p:txBody>
      </p:sp>
      <p:cxnSp>
        <p:nvCxnSpPr>
          <p:cNvPr id="12291" name="AutoShape 2"/>
          <p:cNvCxnSpPr>
            <a:cxnSpLocks noChangeShapeType="1"/>
            <a:stCxn id="12310" idx="2"/>
            <a:endCxn id="12306" idx="0"/>
          </p:cNvCxnSpPr>
          <p:nvPr/>
        </p:nvCxnSpPr>
        <p:spPr bwMode="auto">
          <a:xfrm>
            <a:off x="4773910" y="3376017"/>
            <a:ext cx="570579" cy="141184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29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chemeClr val="tx1"/>
                </a:solidFill>
                <a:ea typeface="新細明體" pitchFamily="18" charset="-120"/>
              </a:rPr>
              <a:t>Yahoo! Hierarchy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228600" y="4073485"/>
            <a:ext cx="7409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dairy</a:t>
            </a: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990600" y="4302085"/>
            <a:ext cx="8018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crops</a:t>
            </a: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1314450" y="4621172"/>
            <a:ext cx="13115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agronomy</a:t>
            </a: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311150" y="4697372"/>
            <a:ext cx="10518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forestry</a:t>
            </a: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4552950" y="1877972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zh-TW" altLang="en-US" sz="180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12298" name="Text Box 9"/>
          <p:cNvSpPr txBox="1">
            <a:spLocks noChangeArrowheads="1"/>
          </p:cNvSpPr>
          <p:nvPr/>
        </p:nvSpPr>
        <p:spPr bwMode="auto">
          <a:xfrm>
            <a:off x="5645150" y="4225885"/>
            <a:ext cx="4090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AI</a:t>
            </a:r>
          </a:p>
        </p:txBody>
      </p:sp>
      <p:sp>
        <p:nvSpPr>
          <p:cNvPr id="12299" name="Text Box 10"/>
          <p:cNvSpPr txBox="1">
            <a:spLocks noChangeArrowheads="1"/>
          </p:cNvSpPr>
          <p:nvPr/>
        </p:nvSpPr>
        <p:spPr bwMode="auto">
          <a:xfrm>
            <a:off x="5905500" y="4606885"/>
            <a:ext cx="57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HCI</a:t>
            </a:r>
          </a:p>
        </p:txBody>
      </p:sp>
      <p:sp>
        <p:nvSpPr>
          <p:cNvPr id="12300" name="Text Box 11"/>
          <p:cNvSpPr txBox="1">
            <a:spLocks noChangeArrowheads="1"/>
          </p:cNvSpPr>
          <p:nvPr/>
        </p:nvSpPr>
        <p:spPr bwMode="auto">
          <a:xfrm>
            <a:off x="7461250" y="4302085"/>
            <a:ext cx="6976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craft</a:t>
            </a:r>
          </a:p>
        </p:txBody>
      </p:sp>
      <p:sp>
        <p:nvSpPr>
          <p:cNvPr id="12301" name="Text Box 12"/>
          <p:cNvSpPr txBox="1">
            <a:spLocks noChangeArrowheads="1"/>
          </p:cNvSpPr>
          <p:nvPr/>
        </p:nvSpPr>
        <p:spPr bwMode="auto">
          <a:xfrm>
            <a:off x="7689850" y="4606885"/>
            <a:ext cx="11689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missions</a:t>
            </a:r>
          </a:p>
        </p:txBody>
      </p:sp>
      <p:sp>
        <p:nvSpPr>
          <p:cNvPr id="12302" name="Rectangle 13"/>
          <p:cNvSpPr>
            <a:spLocks noChangeArrowheads="1"/>
          </p:cNvSpPr>
          <p:nvPr/>
        </p:nvSpPr>
        <p:spPr bwMode="auto">
          <a:xfrm>
            <a:off x="2368550" y="4225885"/>
            <a:ext cx="9492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botany</a:t>
            </a:r>
          </a:p>
        </p:txBody>
      </p:sp>
      <p:sp>
        <p:nvSpPr>
          <p:cNvPr id="12303" name="Rectangle 14"/>
          <p:cNvSpPr>
            <a:spLocks noChangeArrowheads="1"/>
          </p:cNvSpPr>
          <p:nvPr/>
        </p:nvSpPr>
        <p:spPr bwMode="auto">
          <a:xfrm>
            <a:off x="2914650" y="4683085"/>
            <a:ext cx="12218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evolution</a:t>
            </a:r>
          </a:p>
        </p:txBody>
      </p:sp>
      <p:sp>
        <p:nvSpPr>
          <p:cNvPr id="12304" name="Rectangle 15"/>
          <p:cNvSpPr>
            <a:spLocks noChangeArrowheads="1"/>
          </p:cNvSpPr>
          <p:nvPr/>
        </p:nvSpPr>
        <p:spPr bwMode="auto">
          <a:xfrm>
            <a:off x="3435350" y="4225885"/>
            <a:ext cx="5661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cell</a:t>
            </a:r>
          </a:p>
        </p:txBody>
      </p:sp>
      <p:sp>
        <p:nvSpPr>
          <p:cNvPr id="12305" name="Text Box 16"/>
          <p:cNvSpPr txBox="1">
            <a:spLocks noChangeArrowheads="1"/>
          </p:cNvSpPr>
          <p:nvPr/>
        </p:nvSpPr>
        <p:spPr bwMode="auto">
          <a:xfrm>
            <a:off x="3962400" y="4483060"/>
            <a:ext cx="14285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magnetism</a:t>
            </a:r>
          </a:p>
        </p:txBody>
      </p:sp>
      <p:sp>
        <p:nvSpPr>
          <p:cNvPr id="12306" name="Text Box 17"/>
          <p:cNvSpPr txBox="1">
            <a:spLocks noChangeArrowheads="1"/>
          </p:cNvSpPr>
          <p:nvPr/>
        </p:nvSpPr>
        <p:spPr bwMode="auto">
          <a:xfrm>
            <a:off x="4768850" y="4787860"/>
            <a:ext cx="11512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relativity</a:t>
            </a:r>
          </a:p>
        </p:txBody>
      </p:sp>
      <p:sp>
        <p:nvSpPr>
          <p:cNvPr id="12307" name="Text Box 18"/>
          <p:cNvSpPr txBox="1">
            <a:spLocks noChangeArrowheads="1"/>
          </p:cNvSpPr>
          <p:nvPr/>
        </p:nvSpPr>
        <p:spPr bwMode="auto">
          <a:xfrm>
            <a:off x="6324600" y="4225885"/>
            <a:ext cx="1043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courses</a:t>
            </a:r>
          </a:p>
        </p:txBody>
      </p:sp>
      <p:sp>
        <p:nvSpPr>
          <p:cNvPr id="12308" name="Text Box 19"/>
          <p:cNvSpPr txBox="1">
            <a:spLocks noChangeArrowheads="1"/>
          </p:cNvSpPr>
          <p:nvPr/>
        </p:nvSpPr>
        <p:spPr bwMode="auto">
          <a:xfrm>
            <a:off x="685800" y="3006685"/>
            <a:ext cx="13997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agriculture</a:t>
            </a:r>
          </a:p>
        </p:txBody>
      </p:sp>
      <p:sp>
        <p:nvSpPr>
          <p:cNvPr id="12309" name="Rectangle 20"/>
          <p:cNvSpPr>
            <a:spLocks noChangeArrowheads="1"/>
          </p:cNvSpPr>
          <p:nvPr/>
        </p:nvSpPr>
        <p:spPr bwMode="auto">
          <a:xfrm>
            <a:off x="2749550" y="3006685"/>
            <a:ext cx="10118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biology</a:t>
            </a:r>
          </a:p>
        </p:txBody>
      </p:sp>
      <p:sp>
        <p:nvSpPr>
          <p:cNvPr id="12310" name="Text Box 21"/>
          <p:cNvSpPr txBox="1">
            <a:spLocks noChangeArrowheads="1"/>
          </p:cNvSpPr>
          <p:nvPr/>
        </p:nvSpPr>
        <p:spPr bwMode="auto">
          <a:xfrm>
            <a:off x="4267200" y="3006685"/>
            <a:ext cx="10134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physics</a:t>
            </a:r>
          </a:p>
        </p:txBody>
      </p:sp>
      <p:sp>
        <p:nvSpPr>
          <p:cNvPr id="12311" name="Text Box 22"/>
          <p:cNvSpPr txBox="1">
            <a:spLocks noChangeArrowheads="1"/>
          </p:cNvSpPr>
          <p:nvPr/>
        </p:nvSpPr>
        <p:spPr bwMode="auto">
          <a:xfrm>
            <a:off x="5949950" y="3006685"/>
            <a:ext cx="47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CS</a:t>
            </a:r>
          </a:p>
        </p:txBody>
      </p:sp>
      <p:sp>
        <p:nvSpPr>
          <p:cNvPr id="12312" name="Text Box 23"/>
          <p:cNvSpPr txBox="1">
            <a:spLocks noChangeArrowheads="1"/>
          </p:cNvSpPr>
          <p:nvPr/>
        </p:nvSpPr>
        <p:spPr bwMode="auto">
          <a:xfrm>
            <a:off x="7473950" y="3006685"/>
            <a:ext cx="8226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space</a:t>
            </a:r>
          </a:p>
        </p:txBody>
      </p:sp>
      <p:cxnSp>
        <p:nvCxnSpPr>
          <p:cNvPr id="12313" name="AutoShape 24"/>
          <p:cNvCxnSpPr>
            <a:cxnSpLocks noChangeShapeType="1"/>
            <a:stCxn id="12297" idx="3"/>
            <a:endCxn id="12308" idx="0"/>
          </p:cNvCxnSpPr>
          <p:nvPr/>
        </p:nvCxnSpPr>
        <p:spPr bwMode="auto">
          <a:xfrm flipH="1">
            <a:off x="1385671" y="2061329"/>
            <a:ext cx="3351429" cy="94535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314" name="AutoShape 25"/>
          <p:cNvCxnSpPr>
            <a:cxnSpLocks noChangeShapeType="1"/>
            <a:stCxn id="12297" idx="3"/>
            <a:endCxn id="12309" idx="0"/>
          </p:cNvCxnSpPr>
          <p:nvPr/>
        </p:nvCxnSpPr>
        <p:spPr bwMode="auto">
          <a:xfrm flipH="1">
            <a:off x="3255458" y="2061329"/>
            <a:ext cx="1481642" cy="94535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315" name="AutoShape 26"/>
          <p:cNvCxnSpPr>
            <a:cxnSpLocks noChangeShapeType="1"/>
            <a:stCxn id="12297" idx="3"/>
            <a:endCxn id="12310" idx="0"/>
          </p:cNvCxnSpPr>
          <p:nvPr/>
        </p:nvCxnSpPr>
        <p:spPr bwMode="auto">
          <a:xfrm>
            <a:off x="4737100" y="2061329"/>
            <a:ext cx="36810" cy="94535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316" name="AutoShape 27"/>
          <p:cNvCxnSpPr>
            <a:cxnSpLocks noChangeShapeType="1"/>
            <a:stCxn id="12297" idx="3"/>
            <a:endCxn id="12311" idx="0"/>
          </p:cNvCxnSpPr>
          <p:nvPr/>
        </p:nvCxnSpPr>
        <p:spPr bwMode="auto">
          <a:xfrm>
            <a:off x="4737100" y="2061329"/>
            <a:ext cx="1447850" cy="94535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317" name="AutoShape 28"/>
          <p:cNvCxnSpPr>
            <a:cxnSpLocks noChangeShapeType="1"/>
            <a:stCxn id="12297" idx="3"/>
            <a:endCxn id="12312" idx="0"/>
          </p:cNvCxnSpPr>
          <p:nvPr/>
        </p:nvCxnSpPr>
        <p:spPr bwMode="auto">
          <a:xfrm>
            <a:off x="4737100" y="2061329"/>
            <a:ext cx="3148181" cy="94535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318" name="AutoShape 29"/>
          <p:cNvCxnSpPr>
            <a:cxnSpLocks noChangeShapeType="1"/>
            <a:stCxn id="12308" idx="2"/>
            <a:endCxn id="12293" idx="0"/>
          </p:cNvCxnSpPr>
          <p:nvPr/>
        </p:nvCxnSpPr>
        <p:spPr bwMode="auto">
          <a:xfrm flipH="1">
            <a:off x="599054" y="3376017"/>
            <a:ext cx="786617" cy="69746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319" name="AutoShape 30"/>
          <p:cNvCxnSpPr>
            <a:cxnSpLocks noChangeShapeType="1"/>
            <a:stCxn id="12309" idx="2"/>
            <a:endCxn id="12302" idx="0"/>
          </p:cNvCxnSpPr>
          <p:nvPr/>
        </p:nvCxnSpPr>
        <p:spPr bwMode="auto">
          <a:xfrm flipH="1">
            <a:off x="2843200" y="3376017"/>
            <a:ext cx="412258" cy="84986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320" name="AutoShape 31"/>
          <p:cNvCxnSpPr>
            <a:cxnSpLocks noChangeShapeType="1"/>
            <a:stCxn id="12309" idx="2"/>
            <a:endCxn id="12304" idx="0"/>
          </p:cNvCxnSpPr>
          <p:nvPr/>
        </p:nvCxnSpPr>
        <p:spPr bwMode="auto">
          <a:xfrm>
            <a:off x="3255458" y="3376017"/>
            <a:ext cx="462983" cy="84986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321" name="AutoShape 32"/>
          <p:cNvCxnSpPr>
            <a:cxnSpLocks noChangeShapeType="1"/>
            <a:stCxn id="12310" idx="2"/>
            <a:endCxn id="12305" idx="0"/>
          </p:cNvCxnSpPr>
          <p:nvPr/>
        </p:nvCxnSpPr>
        <p:spPr bwMode="auto">
          <a:xfrm flipH="1">
            <a:off x="4676698" y="3376017"/>
            <a:ext cx="97212" cy="110704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322" name="AutoShape 33"/>
          <p:cNvCxnSpPr>
            <a:cxnSpLocks noChangeShapeType="1"/>
            <a:stCxn id="12311" idx="2"/>
            <a:endCxn id="12298" idx="0"/>
          </p:cNvCxnSpPr>
          <p:nvPr/>
        </p:nvCxnSpPr>
        <p:spPr bwMode="auto">
          <a:xfrm flipH="1">
            <a:off x="5849693" y="3376017"/>
            <a:ext cx="335257" cy="84986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323" name="AutoShape 34"/>
          <p:cNvCxnSpPr>
            <a:cxnSpLocks noChangeShapeType="1"/>
            <a:stCxn id="12311" idx="2"/>
            <a:endCxn id="12307" idx="0"/>
          </p:cNvCxnSpPr>
          <p:nvPr/>
        </p:nvCxnSpPr>
        <p:spPr bwMode="auto">
          <a:xfrm>
            <a:off x="6184950" y="3376017"/>
            <a:ext cx="661588" cy="84986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324" name="AutoShape 35"/>
          <p:cNvCxnSpPr>
            <a:cxnSpLocks noChangeShapeType="1"/>
            <a:stCxn id="12312" idx="2"/>
            <a:endCxn id="12300" idx="0"/>
          </p:cNvCxnSpPr>
          <p:nvPr/>
        </p:nvCxnSpPr>
        <p:spPr bwMode="auto">
          <a:xfrm flipH="1">
            <a:off x="7810064" y="3376017"/>
            <a:ext cx="75217" cy="92606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325" name="AutoShape 36"/>
          <p:cNvCxnSpPr>
            <a:cxnSpLocks noChangeShapeType="1"/>
            <a:stCxn id="12312" idx="2"/>
            <a:endCxn id="12301" idx="0"/>
          </p:cNvCxnSpPr>
          <p:nvPr/>
        </p:nvCxnSpPr>
        <p:spPr bwMode="auto">
          <a:xfrm>
            <a:off x="7885281" y="3376017"/>
            <a:ext cx="389024" cy="123086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326" name="AutoShape 37"/>
          <p:cNvCxnSpPr>
            <a:cxnSpLocks noChangeShapeType="1"/>
            <a:stCxn id="12311" idx="2"/>
            <a:endCxn id="12299" idx="0"/>
          </p:cNvCxnSpPr>
          <p:nvPr/>
        </p:nvCxnSpPr>
        <p:spPr bwMode="auto">
          <a:xfrm>
            <a:off x="6184950" y="3376017"/>
            <a:ext cx="9475" cy="123086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327" name="AutoShape 38"/>
          <p:cNvCxnSpPr>
            <a:cxnSpLocks noChangeShapeType="1"/>
            <a:stCxn id="12309" idx="2"/>
            <a:endCxn id="12303" idx="0"/>
          </p:cNvCxnSpPr>
          <p:nvPr/>
        </p:nvCxnSpPr>
        <p:spPr bwMode="auto">
          <a:xfrm>
            <a:off x="3255458" y="3376017"/>
            <a:ext cx="270097" cy="130706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328" name="AutoShape 39"/>
          <p:cNvCxnSpPr>
            <a:cxnSpLocks noChangeShapeType="1"/>
            <a:stCxn id="12308" idx="2"/>
            <a:endCxn id="12294" idx="0"/>
          </p:cNvCxnSpPr>
          <p:nvPr/>
        </p:nvCxnSpPr>
        <p:spPr bwMode="auto">
          <a:xfrm>
            <a:off x="1385671" y="3376017"/>
            <a:ext cx="5841" cy="92606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329" name="AutoShape 40"/>
          <p:cNvCxnSpPr>
            <a:cxnSpLocks noChangeShapeType="1"/>
            <a:stCxn id="12308" idx="2"/>
            <a:endCxn id="12296" idx="0"/>
          </p:cNvCxnSpPr>
          <p:nvPr/>
        </p:nvCxnSpPr>
        <p:spPr bwMode="auto">
          <a:xfrm flipH="1">
            <a:off x="837096" y="3376017"/>
            <a:ext cx="548575" cy="1321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330" name="AutoShape 41"/>
          <p:cNvCxnSpPr>
            <a:cxnSpLocks noChangeShapeType="1"/>
            <a:stCxn id="12308" idx="2"/>
            <a:endCxn id="12295" idx="0"/>
          </p:cNvCxnSpPr>
          <p:nvPr/>
        </p:nvCxnSpPr>
        <p:spPr bwMode="auto">
          <a:xfrm>
            <a:off x="1385671" y="3376017"/>
            <a:ext cx="584568" cy="12451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331" name="Text Box 42"/>
          <p:cNvSpPr txBox="1">
            <a:spLocks noChangeArrowheads="1"/>
          </p:cNvSpPr>
          <p:nvPr/>
        </p:nvSpPr>
        <p:spPr bwMode="auto">
          <a:xfrm>
            <a:off x="5111750" y="3706772"/>
            <a:ext cx="3577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 b="1">
                <a:solidFill>
                  <a:schemeClr val="tx1"/>
                </a:solidFill>
                <a:ea typeface="新細明體" pitchFamily="18" charset="-120"/>
              </a:rPr>
              <a:t>...</a:t>
            </a:r>
          </a:p>
        </p:txBody>
      </p:sp>
      <p:sp>
        <p:nvSpPr>
          <p:cNvPr id="12332" name="Text Box 43"/>
          <p:cNvSpPr txBox="1">
            <a:spLocks noChangeArrowheads="1"/>
          </p:cNvSpPr>
          <p:nvPr/>
        </p:nvSpPr>
        <p:spPr bwMode="auto">
          <a:xfrm>
            <a:off x="6781800" y="3630572"/>
            <a:ext cx="3577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 b="1">
                <a:solidFill>
                  <a:schemeClr val="tx1"/>
                </a:solidFill>
                <a:ea typeface="新細明體" pitchFamily="18" charset="-120"/>
              </a:rPr>
              <a:t>...</a:t>
            </a:r>
          </a:p>
        </p:txBody>
      </p:sp>
      <p:sp>
        <p:nvSpPr>
          <p:cNvPr id="12333" name="Text Box 44"/>
          <p:cNvSpPr txBox="1">
            <a:spLocks noChangeArrowheads="1"/>
          </p:cNvSpPr>
          <p:nvPr/>
        </p:nvSpPr>
        <p:spPr bwMode="auto">
          <a:xfrm>
            <a:off x="8077200" y="3630572"/>
            <a:ext cx="3577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 b="1">
                <a:solidFill>
                  <a:schemeClr val="tx1"/>
                </a:solidFill>
                <a:ea typeface="新細明體" pitchFamily="18" charset="-120"/>
              </a:rPr>
              <a:t>...</a:t>
            </a:r>
          </a:p>
        </p:txBody>
      </p:sp>
      <p:sp>
        <p:nvSpPr>
          <p:cNvPr id="12334" name="Text Box 45"/>
          <p:cNvSpPr txBox="1">
            <a:spLocks noChangeArrowheads="1"/>
          </p:cNvSpPr>
          <p:nvPr/>
        </p:nvSpPr>
        <p:spPr bwMode="auto">
          <a:xfrm>
            <a:off x="6858000" y="2258972"/>
            <a:ext cx="9476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 b="1">
                <a:solidFill>
                  <a:schemeClr val="tx1"/>
                </a:solidFill>
                <a:ea typeface="新細明體" pitchFamily="18" charset="-120"/>
              </a:rPr>
              <a:t>… (30)</a:t>
            </a:r>
          </a:p>
        </p:txBody>
      </p:sp>
      <p:sp>
        <p:nvSpPr>
          <p:cNvPr id="12335" name="Text Box 46"/>
          <p:cNvSpPr txBox="1">
            <a:spLocks noChangeArrowheads="1"/>
          </p:cNvSpPr>
          <p:nvPr/>
        </p:nvSpPr>
        <p:spPr bwMode="auto">
          <a:xfrm>
            <a:off x="228600" y="1822410"/>
            <a:ext cx="3051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latin typeface="Courier New" pitchFamily="49" charset="0"/>
                <a:ea typeface="新細明體" pitchFamily="18" charset="-120"/>
              </a:rPr>
              <a:t>www.yahoo.com/Science</a:t>
            </a:r>
          </a:p>
        </p:txBody>
      </p:sp>
      <p:sp>
        <p:nvSpPr>
          <p:cNvPr id="12336" name="Text Box 47"/>
          <p:cNvSpPr txBox="1">
            <a:spLocks noChangeArrowheads="1"/>
          </p:cNvSpPr>
          <p:nvPr/>
        </p:nvSpPr>
        <p:spPr bwMode="auto">
          <a:xfrm>
            <a:off x="1524000" y="3554372"/>
            <a:ext cx="3577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 b="1">
                <a:solidFill>
                  <a:schemeClr val="tx1"/>
                </a:solidFill>
                <a:ea typeface="新細明體" pitchFamily="18" charset="-120"/>
              </a:rPr>
              <a:t>...</a:t>
            </a:r>
          </a:p>
        </p:txBody>
      </p:sp>
      <p:sp>
        <p:nvSpPr>
          <p:cNvPr id="12337" name="Text Box 48"/>
          <p:cNvSpPr txBox="1">
            <a:spLocks noChangeArrowheads="1"/>
          </p:cNvSpPr>
          <p:nvPr/>
        </p:nvSpPr>
        <p:spPr bwMode="auto">
          <a:xfrm>
            <a:off x="3505200" y="3554372"/>
            <a:ext cx="3577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 b="1">
                <a:solidFill>
                  <a:schemeClr val="tx1"/>
                </a:solidFill>
                <a:ea typeface="新細明體" pitchFamily="18" charset="-120"/>
              </a:rPr>
              <a:t>...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154297F7-EFB7-49D7-99FF-D93DF8904B2A}" type="slidenum">
              <a:rPr lang="zh-TW" altLang="en-US" smtClean="0">
                <a:solidFill>
                  <a:schemeClr val="tx1"/>
                </a:solidFill>
              </a:rPr>
              <a:pPr/>
              <a:t>8</a:t>
            </a:fld>
            <a:endParaRPr lang="en-US" altLang="zh-TW" smtClean="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chemeClr val="tx1"/>
                </a:solidFill>
                <a:ea typeface="新細明體" pitchFamily="18" charset="-120"/>
              </a:rPr>
              <a:t>For visualizing a document collection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400" smtClean="0">
                <a:solidFill>
                  <a:schemeClr val="tx1"/>
                </a:solidFill>
                <a:ea typeface="新細明體" pitchFamily="18" charset="-120"/>
              </a:rPr>
              <a:t>Wise et al, “Visualizing the non-visual” PNNL</a:t>
            </a:r>
          </a:p>
          <a:p>
            <a:pPr eaLnBrk="1" hangingPunct="1"/>
            <a:r>
              <a:rPr lang="en-US" altLang="zh-TW" sz="2400" smtClean="0">
                <a:solidFill>
                  <a:schemeClr val="tx1"/>
                </a:solidFill>
                <a:ea typeface="新細明體" pitchFamily="18" charset="-120"/>
              </a:rPr>
              <a:t>ThemeScapes, Cartia</a:t>
            </a:r>
          </a:p>
          <a:p>
            <a:pPr lvl="1" eaLnBrk="1" hangingPunct="1"/>
            <a:r>
              <a:rPr lang="en-US" altLang="zh-TW" sz="1700" smtClean="0">
                <a:solidFill>
                  <a:schemeClr val="tx1"/>
                </a:solidFill>
                <a:ea typeface="新細明體" pitchFamily="18" charset="-120"/>
              </a:rPr>
              <a:t>[Mountain height = cluster size]</a:t>
            </a:r>
          </a:p>
        </p:txBody>
      </p:sp>
      <p:pic>
        <p:nvPicPr>
          <p:cNvPr id="13317" name="Picture 4" descr="themeview800"/>
          <p:cNvPicPr>
            <a:picLocks noChangeAspect="1" noChangeArrowheads="1"/>
          </p:cNvPicPr>
          <p:nvPr/>
        </p:nvPicPr>
        <p:blipFill>
          <a:blip r:embed="rId2" cstate="print"/>
          <a:srcRect l="3448" t="2156" r="3448" b="3009"/>
          <a:stretch>
            <a:fillRect/>
          </a:stretch>
        </p:blipFill>
        <p:spPr bwMode="auto">
          <a:xfrm>
            <a:off x="0" y="3132138"/>
            <a:ext cx="4572000" cy="372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5" descr="starr_repo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143250"/>
            <a:ext cx="4953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8929CE89-1E69-4B2B-BB41-ED710981415B}" type="slidenum">
              <a:rPr lang="zh-TW" altLang="en-US" smtClean="0">
                <a:solidFill>
                  <a:schemeClr val="tx1"/>
                </a:solidFill>
              </a:rPr>
              <a:pPr/>
              <a:t>9</a:t>
            </a:fld>
            <a:endParaRPr lang="en-US" altLang="zh-TW" smtClean="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chemeClr val="tx1"/>
                </a:solidFill>
                <a:ea typeface="新細明體" pitchFamily="18" charset="-120"/>
              </a:rPr>
              <a:t>For improving search recall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400" i="1" dirty="0" smtClean="0">
                <a:solidFill>
                  <a:schemeClr val="tx1"/>
                </a:solidFill>
                <a:ea typeface="微軟正黑體" pitchFamily="34" charset="-120"/>
              </a:rPr>
              <a:t>Cluster hypothesis	- “closely associated documents tend to be relevant to the same requests”.	</a:t>
            </a:r>
            <a:r>
              <a:rPr lang="en-US" altLang="zh-TW" sz="2400" dirty="0" smtClean="0">
                <a:solidFill>
                  <a:schemeClr val="tx1"/>
                </a:solidFill>
                <a:ea typeface="微軟正黑體" pitchFamily="34" charset="-120"/>
              </a:rPr>
              <a:t> </a:t>
            </a:r>
          </a:p>
          <a:p>
            <a:pPr eaLnBrk="1" hangingPunct="1"/>
            <a:r>
              <a:rPr lang="en-US" altLang="zh-TW" sz="2400" dirty="0" smtClean="0">
                <a:solidFill>
                  <a:schemeClr val="tx1"/>
                </a:solidFill>
                <a:ea typeface="微軟正黑體" pitchFamily="34" charset="-120"/>
              </a:rPr>
              <a:t>Therefore, to improve search recall:</a:t>
            </a:r>
          </a:p>
          <a:p>
            <a:pPr lvl="1" eaLnBrk="1" hangingPunct="1"/>
            <a:r>
              <a:rPr lang="en-US" altLang="zh-TW" dirty="0" smtClean="0">
                <a:solidFill>
                  <a:schemeClr val="tx1"/>
                </a:solidFill>
                <a:ea typeface="微軟正黑體" pitchFamily="34" charset="-120"/>
              </a:rPr>
              <a:t>Cluster docs in corpus </a:t>
            </a:r>
            <a:r>
              <a:rPr lang="zh-TW" altLang="en-US" dirty="0" smtClean="0">
                <a:solidFill>
                  <a:schemeClr val="tx1"/>
                </a:solidFill>
                <a:ea typeface="微軟正黑體" pitchFamily="34" charset="-120"/>
              </a:rPr>
              <a:t>先將文件做分群</a:t>
            </a:r>
          </a:p>
          <a:p>
            <a:pPr lvl="1" eaLnBrk="1" hangingPunct="1"/>
            <a:r>
              <a:rPr lang="en-US" altLang="zh-TW" dirty="0" smtClean="0">
                <a:solidFill>
                  <a:schemeClr val="tx1"/>
                </a:solidFill>
                <a:ea typeface="微軟正黑體" pitchFamily="34" charset="-120"/>
              </a:rPr>
              <a:t>When a query matches a doc </a:t>
            </a:r>
            <a:r>
              <a:rPr lang="en-US" altLang="zh-TW" i="1" dirty="0" smtClean="0">
                <a:solidFill>
                  <a:schemeClr val="tx1"/>
                </a:solidFill>
                <a:ea typeface="微軟正黑體" pitchFamily="34" charset="-120"/>
              </a:rPr>
              <a:t>D</a:t>
            </a:r>
            <a:r>
              <a:rPr lang="en-US" altLang="zh-TW" dirty="0" smtClean="0">
                <a:solidFill>
                  <a:schemeClr val="tx1"/>
                </a:solidFill>
                <a:ea typeface="微軟正黑體" pitchFamily="34" charset="-120"/>
              </a:rPr>
              <a:t>, also return other docs in the cluster containing </a:t>
            </a:r>
            <a:r>
              <a:rPr lang="en-US" altLang="zh-TW" i="1" dirty="0" smtClean="0">
                <a:solidFill>
                  <a:schemeClr val="tx1"/>
                </a:solidFill>
                <a:ea typeface="微軟正黑體" pitchFamily="34" charset="-120"/>
              </a:rPr>
              <a:t>D</a:t>
            </a:r>
            <a:r>
              <a:rPr lang="zh-TW" altLang="en-US" dirty="0" smtClean="0">
                <a:solidFill>
                  <a:schemeClr val="tx1"/>
                </a:solidFill>
                <a:ea typeface="微軟正黑體" pitchFamily="34" charset="-120"/>
              </a:rPr>
              <a:t> 也建議符合的整群</a:t>
            </a:r>
            <a:endParaRPr lang="en-US" altLang="zh-TW" i="1" dirty="0" smtClean="0">
              <a:solidFill>
                <a:schemeClr val="tx1"/>
              </a:solidFill>
              <a:ea typeface="微軟正黑體" pitchFamily="34" charset="-120"/>
            </a:endParaRPr>
          </a:p>
          <a:p>
            <a:pPr eaLnBrk="1" hangingPunct="1"/>
            <a:r>
              <a:rPr lang="en-US" altLang="zh-TW" sz="2400" dirty="0" smtClean="0">
                <a:solidFill>
                  <a:schemeClr val="tx1"/>
                </a:solidFill>
                <a:ea typeface="微軟正黑體" pitchFamily="34" charset="-120"/>
              </a:rPr>
              <a:t>Hope if we do this: </a:t>
            </a:r>
            <a:r>
              <a:rPr lang="en-US" altLang="zh-TW" sz="2400" dirty="0" smtClean="0">
                <a:solidFill>
                  <a:srgbClr val="C00000"/>
                </a:solidFill>
                <a:ea typeface="微軟正黑體" pitchFamily="34" charset="-120"/>
              </a:rPr>
              <a:t>The query “car” will also return docs containing </a:t>
            </a:r>
            <a:r>
              <a:rPr lang="en-US" altLang="zh-TW" sz="2400" i="1" dirty="0" smtClean="0">
                <a:solidFill>
                  <a:srgbClr val="C00000"/>
                </a:solidFill>
                <a:ea typeface="微軟正黑體" pitchFamily="34" charset="-120"/>
              </a:rPr>
              <a:t>automobile</a:t>
            </a:r>
            <a:endParaRPr lang="en-US" altLang="zh-TW" dirty="0" smtClean="0">
              <a:solidFill>
                <a:srgbClr val="C00000"/>
              </a:solidFill>
              <a:ea typeface="微軟正黑體" pitchFamily="34" charset="-120"/>
            </a:endParaRPr>
          </a:p>
          <a:p>
            <a:pPr lvl="1" eaLnBrk="1" hangingPunct="1"/>
            <a:r>
              <a:rPr lang="en-US" altLang="zh-TW" dirty="0" smtClean="0">
                <a:solidFill>
                  <a:schemeClr val="tx1"/>
                </a:solidFill>
                <a:ea typeface="微軟正黑體" pitchFamily="34" charset="-120"/>
              </a:rPr>
              <a:t>Because clustering grouped together docs containing </a:t>
            </a:r>
            <a:r>
              <a:rPr lang="en-US" altLang="zh-TW" i="1" dirty="0" smtClean="0">
                <a:solidFill>
                  <a:schemeClr val="tx1"/>
                </a:solidFill>
                <a:ea typeface="微軟正黑體" pitchFamily="34" charset="-120"/>
              </a:rPr>
              <a:t>car</a:t>
            </a:r>
            <a:r>
              <a:rPr lang="en-US" altLang="zh-TW" dirty="0" smtClean="0">
                <a:solidFill>
                  <a:schemeClr val="tx1"/>
                </a:solidFill>
                <a:ea typeface="微軟正黑體" pitchFamily="34" charset="-120"/>
              </a:rPr>
              <a:t> with those containing </a:t>
            </a:r>
            <a:r>
              <a:rPr lang="en-US" altLang="zh-TW" i="1" dirty="0" smtClean="0">
                <a:solidFill>
                  <a:schemeClr val="tx1"/>
                </a:solidFill>
                <a:ea typeface="微軟正黑體" pitchFamily="34" charset="-120"/>
              </a:rPr>
              <a:t>automobile.</a:t>
            </a:r>
          </a:p>
        </p:txBody>
      </p:sp>
      <p:sp>
        <p:nvSpPr>
          <p:cNvPr id="1140740" name="AutoShape 4"/>
          <p:cNvSpPr>
            <a:spLocks noChangeArrowheads="1"/>
          </p:cNvSpPr>
          <p:nvPr/>
        </p:nvSpPr>
        <p:spPr bwMode="auto">
          <a:xfrm>
            <a:off x="1187624" y="5877272"/>
            <a:ext cx="3429000" cy="762000"/>
          </a:xfrm>
          <a:prstGeom prst="upArrowCallout">
            <a:avLst>
              <a:gd name="adj1" fmla="val 112500"/>
              <a:gd name="adj2" fmla="val 112500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000" dirty="0">
                <a:solidFill>
                  <a:schemeClr val="tx1"/>
                </a:solidFill>
                <a:ea typeface="新細明體" pitchFamily="18" charset="-120"/>
              </a:rPr>
              <a:t>Why might this happen?</a:t>
            </a:r>
            <a:endParaRPr lang="zh-TW" altLang="en-US" sz="2000" dirty="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1140741" name="Rectangle 5"/>
          <p:cNvSpPr>
            <a:spLocks noChangeArrowheads="1"/>
          </p:cNvSpPr>
          <p:nvPr/>
        </p:nvSpPr>
        <p:spPr bwMode="auto">
          <a:xfrm>
            <a:off x="4714006" y="6177309"/>
            <a:ext cx="2954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具有類似的文件特徵</a:t>
            </a:r>
            <a:endParaRPr lang="zh-TW" altLang="en-US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0740" grpId="0" animBg="1" autoUpdateAnimBg="0"/>
      <p:bldP spid="1140741" grpId="0"/>
    </p:bldLst>
  </p:timing>
</p:sld>
</file>

<file path=ppt/theme/theme1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s276">
  <a:themeElements>
    <a:clrScheme name="cs276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s27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276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76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76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76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76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76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76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4076</TotalTime>
  <Words>2413</Words>
  <Application>Microsoft Office PowerPoint</Application>
  <PresentationFormat>如螢幕大小 (4:3)</PresentationFormat>
  <Paragraphs>490</Paragraphs>
  <Slides>58</Slides>
  <Notes>15</Notes>
  <HiddenSlides>0</HiddenSlides>
  <MMClips>0</MMClips>
  <ScaleCrop>false</ScaleCrop>
  <HeadingPairs>
    <vt:vector size="8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2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58</vt:i4>
      </vt:variant>
    </vt:vector>
  </HeadingPairs>
  <TitlesOfParts>
    <vt:vector size="74" baseType="lpstr">
      <vt:lpstr>Arial Unicode MS</vt:lpstr>
      <vt:lpstr>Lucida Sans</vt:lpstr>
      <vt:lpstr>ＭＳ Ｐゴシック</vt:lpstr>
      <vt:lpstr>Rockwell</vt:lpstr>
      <vt:lpstr>微軟正黑體</vt:lpstr>
      <vt:lpstr>新細明體</vt:lpstr>
      <vt:lpstr>Arial</vt:lpstr>
      <vt:lpstr>Calibri</vt:lpstr>
      <vt:lpstr>Courier New</vt:lpstr>
      <vt:lpstr>Symbol</vt:lpstr>
      <vt:lpstr>Tahoma</vt:lpstr>
      <vt:lpstr>Times New Roman</vt:lpstr>
      <vt:lpstr>Wingdings</vt:lpstr>
      <vt:lpstr>2_Office Theme</vt:lpstr>
      <vt:lpstr>cs276</vt:lpstr>
      <vt:lpstr>Equation</vt:lpstr>
      <vt:lpstr>Lecture 6 : Clustering</vt:lpstr>
      <vt:lpstr>PowerPoint 簡報</vt:lpstr>
      <vt:lpstr>PowerPoint 簡報</vt:lpstr>
      <vt:lpstr>PowerPoint 簡報</vt:lpstr>
      <vt:lpstr>PowerPoint 簡報</vt:lpstr>
      <vt:lpstr>Why cluster documents?</vt:lpstr>
      <vt:lpstr>Yahoo! Hierarchy</vt:lpstr>
      <vt:lpstr>For visualizing a document collection</vt:lpstr>
      <vt:lpstr>For improving search recall</vt:lpstr>
      <vt:lpstr>For better navigation of search results</vt:lpstr>
      <vt:lpstr>Issues for clustering (1)</vt:lpstr>
      <vt:lpstr>Issues for clustering (2)</vt:lpstr>
      <vt:lpstr>Clustering Algorithms</vt:lpstr>
      <vt:lpstr>Flat (Partitioning) Algorithms</vt:lpstr>
      <vt:lpstr>PowerPoint 簡報</vt:lpstr>
      <vt:lpstr>PowerPoint 簡報</vt:lpstr>
      <vt:lpstr>PowerPoint 簡報</vt:lpstr>
      <vt:lpstr> K-means</vt:lpstr>
      <vt:lpstr>K-means algorithm</vt:lpstr>
      <vt:lpstr>K-means algorithm</vt:lpstr>
      <vt:lpstr>K-means example (K=2)</vt:lpstr>
      <vt:lpstr>Termination conditions</vt:lpstr>
      <vt:lpstr>Convergence of K-Means</vt:lpstr>
      <vt:lpstr>Convergence of K-Means : 證明</vt:lpstr>
      <vt:lpstr>Time Complexity</vt:lpstr>
      <vt:lpstr>Issue (1) Seed Choice</vt:lpstr>
      <vt:lpstr>Issue (2) How Many Clusters?</vt:lpstr>
      <vt:lpstr>If K not specified in advance</vt:lpstr>
      <vt:lpstr>K-means variations</vt:lpstr>
      <vt:lpstr>PowerPoint 簡報</vt:lpstr>
      <vt:lpstr>What Is A Good Clustering?</vt:lpstr>
      <vt:lpstr>External criteria for clustering quality</vt:lpstr>
      <vt:lpstr>PowerPoint 簡報</vt:lpstr>
      <vt:lpstr>PowerPoint 簡報</vt:lpstr>
      <vt:lpstr>Rand Index</vt:lpstr>
      <vt:lpstr>Rand index: symmetric version</vt:lpstr>
      <vt:lpstr>Rand Index example: 0.68</vt:lpstr>
      <vt:lpstr>PowerPoint 簡報</vt:lpstr>
      <vt:lpstr>Hierarchical Clustering</vt:lpstr>
      <vt:lpstr>PowerPoint 簡報</vt:lpstr>
      <vt:lpstr>Hierarchical Clustering algorithms</vt:lpstr>
      <vt:lpstr>Hierarchical Agglomerative Clustering (HAC) Algorithm</vt:lpstr>
      <vt:lpstr>Dendrogram: Document Example</vt:lpstr>
      <vt:lpstr>Closest pair of clusters 如何計算最近的二群</vt:lpstr>
      <vt:lpstr>Single Link Agglomerative Clustering</vt:lpstr>
      <vt:lpstr>Single Link Example</vt:lpstr>
      <vt:lpstr>Complete Link Agglomerative Clustering</vt:lpstr>
      <vt:lpstr>Complete Link Example</vt:lpstr>
      <vt:lpstr>Computational Complexity</vt:lpstr>
      <vt:lpstr>Key notion: cluster representative</vt:lpstr>
      <vt:lpstr>Example: n=6, k=3, closest pair of centroids</vt:lpstr>
      <vt:lpstr>Outliers in centroid computation</vt:lpstr>
      <vt:lpstr>Using Medoid As Cluster Representative</vt:lpstr>
      <vt:lpstr>PowerPoint 簡報</vt:lpstr>
      <vt:lpstr>Feature selection 選擇好的詞再來做分群</vt:lpstr>
      <vt:lpstr>Labeling 在分好的群上加標記</vt:lpstr>
      <vt:lpstr>How to Label Clusters</vt:lpstr>
      <vt:lpstr>Labeling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Engineering</dc:title>
  <dc:creator>楊立偉 Willie Yang, Christopher Manning</dc:creator>
  <cp:lastModifiedBy>Willie Yang (楊立偉)</cp:lastModifiedBy>
  <cp:revision>1332</cp:revision>
  <cp:lastPrinted>2009-09-22T15:48:09Z</cp:lastPrinted>
  <dcterms:created xsi:type="dcterms:W3CDTF">2009-09-21T23:46:17Z</dcterms:created>
  <dcterms:modified xsi:type="dcterms:W3CDTF">2014-02-20T09:50:50Z</dcterms:modified>
</cp:coreProperties>
</file>