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59"/>
  </p:notesMasterIdLst>
  <p:handoutMasterIdLst>
    <p:handoutMasterId r:id="rId60"/>
  </p:handoutMasterIdLst>
  <p:sldIdLst>
    <p:sldId id="1135" r:id="rId2"/>
    <p:sldId id="1450" r:id="rId3"/>
    <p:sldId id="1451" r:id="rId4"/>
    <p:sldId id="1452" r:id="rId5"/>
    <p:sldId id="1453" r:id="rId6"/>
    <p:sldId id="1454" r:id="rId7"/>
    <p:sldId id="1369" r:id="rId8"/>
    <p:sldId id="1370" r:id="rId9"/>
    <p:sldId id="1371" r:id="rId10"/>
    <p:sldId id="1372" r:id="rId11"/>
    <p:sldId id="1373" r:id="rId12"/>
    <p:sldId id="1455" r:id="rId13"/>
    <p:sldId id="1374" r:id="rId14"/>
    <p:sldId id="1376" r:id="rId15"/>
    <p:sldId id="1377" r:id="rId16"/>
    <p:sldId id="1378" r:id="rId17"/>
    <p:sldId id="1379" r:id="rId18"/>
    <p:sldId id="1380" r:id="rId19"/>
    <p:sldId id="1381" r:id="rId20"/>
    <p:sldId id="1382" r:id="rId21"/>
    <p:sldId id="1457" r:id="rId22"/>
    <p:sldId id="1458" r:id="rId23"/>
    <p:sldId id="1459" r:id="rId24"/>
    <p:sldId id="1461" r:id="rId25"/>
    <p:sldId id="1394" r:id="rId26"/>
    <p:sldId id="1383" r:id="rId27"/>
    <p:sldId id="1384" r:id="rId28"/>
    <p:sldId id="1463" r:id="rId29"/>
    <p:sldId id="1462" r:id="rId30"/>
    <p:sldId id="1465" r:id="rId31"/>
    <p:sldId id="1466" r:id="rId32"/>
    <p:sldId id="1467" r:id="rId33"/>
    <p:sldId id="1468" r:id="rId34"/>
    <p:sldId id="1469" r:id="rId35"/>
    <p:sldId id="1470" r:id="rId36"/>
    <p:sldId id="1471" r:id="rId37"/>
    <p:sldId id="1472" r:id="rId38"/>
    <p:sldId id="1474" r:id="rId39"/>
    <p:sldId id="1389" r:id="rId40"/>
    <p:sldId id="1390" r:id="rId41"/>
    <p:sldId id="1391" r:id="rId42"/>
    <p:sldId id="1393" r:id="rId43"/>
    <p:sldId id="1392" r:id="rId44"/>
    <p:sldId id="1464" r:id="rId45"/>
    <p:sldId id="1475" r:id="rId46"/>
    <p:sldId id="1397" r:id="rId47"/>
    <p:sldId id="1398" r:id="rId48"/>
    <p:sldId id="1399" r:id="rId49"/>
    <p:sldId id="1400" r:id="rId50"/>
    <p:sldId id="1401" r:id="rId51"/>
    <p:sldId id="1479" r:id="rId52"/>
    <p:sldId id="1480" r:id="rId53"/>
    <p:sldId id="1482" r:id="rId54"/>
    <p:sldId id="1478" r:id="rId55"/>
    <p:sldId id="1481" r:id="rId56"/>
    <p:sldId id="1483" r:id="rId57"/>
    <p:sldId id="1406" r:id="rId58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20.02.2014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085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53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0179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4021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59403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4D3A0-5D17-4BF5-97F2-AAE8952C8B13}" type="slidenum">
              <a:rPr lang="zh-TW" altLang="en-US" smtClean="0"/>
              <a:pPr/>
              <a:t>26</a:t>
            </a:fld>
            <a:endParaRPr lang="en-US" altLang="zh-TW" smtClean="0"/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1146818" y="720211"/>
            <a:ext cx="5019870" cy="360268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235" tIns="47617" rIns="95235" bIns="47617" anchor="ctr"/>
          <a:lstStyle/>
          <a:p>
            <a:endParaRPr lang="zh-TW" altLang="en-US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975474" y="4561341"/>
            <a:ext cx="5355771" cy="4319648"/>
          </a:xfrm>
          <a:noFill/>
          <a:ln/>
        </p:spPr>
        <p:txBody>
          <a:bodyPr wrap="none" anchor="ctr"/>
          <a:lstStyle/>
          <a:p>
            <a:pPr defTabSz="476174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7365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2636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69381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81511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78121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80918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01878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0682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15959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5751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15625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1A913-16CD-4903-A6C2-354F3FB4E51B}" type="slidenum">
              <a:rPr lang="zh-TW" altLang="en-US" smtClean="0"/>
              <a:pPr/>
              <a:t>39</a:t>
            </a:fld>
            <a:endParaRPr lang="en-US" altLang="zh-TW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0138397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423722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19548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090351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41423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950195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34419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717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2243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64A26-9413-42D9-9E11-9E6059163095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474" y="4561341"/>
            <a:ext cx="6098827" cy="4319648"/>
          </a:xfrm>
          <a:noFill/>
          <a:ln/>
        </p:spPr>
        <p:txBody>
          <a:bodyPr lIns="95127" tIns="47563" rIns="95127" bIns="47563"/>
          <a:lstStyle/>
          <a:p>
            <a:r>
              <a:rPr lang="en-US" altLang="zh-TW" smtClean="0"/>
              <a:t>ML: machine learning</a:t>
            </a:r>
          </a:p>
          <a:p>
            <a:r>
              <a:rPr lang="en-US" altLang="zh-TW" smtClean="0"/>
              <a:t>HCI: human computer interface</a:t>
            </a:r>
          </a:p>
        </p:txBody>
      </p:sp>
    </p:spTree>
    <p:extLst>
      <p:ext uri="{BB962C8B-B14F-4D97-AF65-F5344CB8AC3E}">
        <p14:creationId xmlns:p14="http://schemas.microsoft.com/office/powerpoint/2010/main" val="1664185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24702-9FE4-44DD-A86A-B16156FA37CA}" type="slidenum">
              <a:rPr lang="zh-TW" altLang="en-US" smtClean="0"/>
              <a:pPr/>
              <a:t>9</a:t>
            </a:fld>
            <a:endParaRPr lang="en-US" altLang="zh-TW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44889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3BFFF-3FC2-4E0E-ABBA-D5E904F65630}" type="slidenum">
              <a:rPr lang="zh-TW" altLang="en-US" smtClean="0"/>
              <a:pPr/>
              <a:t>10</a:t>
            </a:fld>
            <a:endParaRPr lang="en-US" altLang="zh-TW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93894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D346F-BC0A-490B-8A34-653295905ACA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500312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0376A-DD33-44B6-990E-6233A8C20C5D}" type="slidenum">
              <a:rPr lang="zh-TW" altLang="en-US" smtClean="0"/>
              <a:pPr/>
              <a:t>18</a:t>
            </a:fld>
            <a:endParaRPr lang="en-US" altLang="zh-TW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sinus: </a:t>
            </a:r>
            <a:r>
              <a:rPr lang="zh-TW" altLang="en-US" smtClean="0"/>
              <a:t>彎曲</a:t>
            </a:r>
            <a:r>
              <a:rPr lang="en-US" altLang="zh-TW" smtClean="0"/>
              <a:t>, </a:t>
            </a:r>
            <a:r>
              <a:rPr lang="zh-TW" altLang="en-US" smtClean="0"/>
              <a:t>廔管</a:t>
            </a:r>
          </a:p>
        </p:txBody>
      </p:sp>
    </p:spTree>
    <p:extLst>
      <p:ext uri="{BB962C8B-B14F-4D97-AF65-F5344CB8AC3E}">
        <p14:creationId xmlns:p14="http://schemas.microsoft.com/office/powerpoint/2010/main" val="147364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Excel_97-2003____1.xls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Lecture 5 </a:t>
            </a:r>
            <a:r>
              <a:rPr lang="en-US" altLang="zh-TW" dirty="0" smtClean="0"/>
              <a:t>: Classification (1)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@ntu.edu.tw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投影片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Ch</a:t>
            </a:r>
            <a:r>
              <a:rPr lang="en-US" altLang="zh-TW" sz="1600" smtClean="0">
                <a:latin typeface="微軟正黑體" pitchFamily="34" charset="-120"/>
                <a:ea typeface="微軟正黑體" pitchFamily="34" charset="-120"/>
              </a:rPr>
              <a:t> 13 &amp; 14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charset="-120"/>
              </a:rPr>
              <a:t>Classification Methods (2)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Rule-based systems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 規則式分類</a:t>
            </a:r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Google Alerts is an example of rule-based classification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Assign category if document contains a given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boolean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combination of words </a:t>
            </a:r>
          </a:p>
          <a:p>
            <a:pPr lvl="2" eaLnBrk="1" hangingPunct="1"/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使用布林條件，例如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文化創意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|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文創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 → 歸於文化類</a:t>
            </a:r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Accuracy is often very high if a rule has been carefully refined over time by a subject expert</a:t>
            </a:r>
          </a:p>
          <a:p>
            <a:pPr lvl="1"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Building and maintaining these rules is cumbersome and expensive</a:t>
            </a:r>
          </a:p>
          <a:p>
            <a:pPr lvl="2" eaLnBrk="1" hangingPunct="1"/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例如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(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文化創意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|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文創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|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電影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|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工藝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|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藝術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….)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 → 歸於文化類</a:t>
            </a:r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lvl="2" eaLnBrk="1" hangingPunct="1">
              <a:buNone/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需要很多的列舉與排除</a:t>
            </a:r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lvl="2" eaLnBrk="1" hangingPunct="1"/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E8228E35-9340-45F2-B400-DC45690F8EA7}" type="slidenum">
              <a:rPr lang="zh-TW" altLang="en-US" smtClean="0">
                <a:ea typeface="新細明體" charset="-120"/>
              </a:rPr>
              <a:pPr/>
              <a:t>11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Classification Methods (3)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Statistical/Probabilistic systems </a:t>
            </a:r>
            <a:r>
              <a:rPr lang="zh-TW" altLang="en-US" dirty="0" smtClean="0">
                <a:ea typeface="新細明體" charset="-120"/>
              </a:rPr>
              <a:t>統計機率式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en-US" altLang="zh-TW" dirty="0" smtClean="0">
                <a:ea typeface="新細明體" charset="-120"/>
              </a:rPr>
              <a:t>Text classification as a learning problem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(</a:t>
            </a:r>
            <a:r>
              <a:rPr lang="en-US" altLang="zh-TW" dirty="0" err="1" smtClean="0">
                <a:ea typeface="新細明體" charset="-120"/>
              </a:rPr>
              <a:t>i</a:t>
            </a:r>
            <a:r>
              <a:rPr lang="en-US" altLang="zh-TW" dirty="0" smtClean="0">
                <a:ea typeface="新細明體" charset="-120"/>
              </a:rPr>
              <a:t>) Supervised learning of a the classification function ϒ and 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(ii) its application to classifying new documents</a:t>
            </a:r>
          </a:p>
          <a:p>
            <a:pPr eaLnBrk="1" hangingPunct="1"/>
            <a:r>
              <a:rPr lang="en-US" altLang="zh-TW" dirty="0" smtClean="0">
                <a:ea typeface="新細明體" charset="-120"/>
              </a:rPr>
              <a:t>Examples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Naive </a:t>
            </a:r>
            <a:r>
              <a:rPr lang="en-US" altLang="zh-TW" dirty="0" err="1" smtClean="0">
                <a:ea typeface="新細明體" charset="-120"/>
              </a:rPr>
              <a:t>Bayes</a:t>
            </a:r>
            <a:r>
              <a:rPr lang="en-US" altLang="zh-TW" dirty="0" smtClean="0">
                <a:ea typeface="新細明體" charset="-120"/>
              </a:rPr>
              <a:t> (simple, common method)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k-Nearest Neighbors (simple, powerful)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Support-vector machines (new, more powerful)</a:t>
            </a:r>
          </a:p>
          <a:p>
            <a:pPr eaLnBrk="1" hangingPunct="1"/>
            <a:r>
              <a:rPr lang="en-US" altLang="zh-TW" dirty="0" smtClean="0">
                <a:ea typeface="新細明體" charset="-120"/>
              </a:rPr>
              <a:t>No free lunch: requires hand-classified training data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But data can be built up (and refined) by non-experts</a:t>
            </a:r>
            <a:endParaRPr lang="en-US" altLang="zh-TW" sz="1000" dirty="0" smtClean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Naïve </a:t>
            </a:r>
            <a:r>
              <a:rPr lang="en-US" altLang="zh-TW" sz="4400" dirty="0" err="1" smtClean="0"/>
              <a:t>Bayes</a:t>
            </a:r>
            <a:endParaRPr lang="en-US" altLang="zh-TW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Overview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The Naive </a:t>
            </a:r>
            <a:r>
              <a:rPr lang="en-US" altLang="zh-TW" sz="2200" dirty="0" err="1" smtClean="0">
                <a:solidFill>
                  <a:schemeClr val="tx1"/>
                </a:solidFill>
                <a:ea typeface="新細明體" charset="-120"/>
              </a:rPr>
              <a:t>Bayes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classifier is a probabilistic classifier.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	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基於機率學的貝氏定理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Build a </a:t>
            </a:r>
            <a:r>
              <a:rPr lang="en-US" altLang="zh-TW" sz="2200" i="1" dirty="0" smtClean="0">
                <a:solidFill>
                  <a:schemeClr val="tx1"/>
                </a:solidFill>
                <a:ea typeface="新細明體" charset="-120"/>
              </a:rPr>
              <a:t>generative model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that approximates how data is produced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Uses </a:t>
            </a:r>
            <a:r>
              <a:rPr lang="en-US" altLang="zh-TW" sz="2200" i="1" dirty="0" smtClean="0">
                <a:solidFill>
                  <a:schemeClr val="tx1"/>
                </a:solidFill>
                <a:ea typeface="新細明體" charset="-120"/>
              </a:rPr>
              <a:t>prior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probability (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事前機率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; 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先天機率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) of each category given no information about an item.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Categorization produces a </a:t>
            </a:r>
            <a:r>
              <a:rPr lang="en-US" altLang="zh-TW" sz="2200" i="1" dirty="0" smtClean="0">
                <a:solidFill>
                  <a:schemeClr val="tx1"/>
                </a:solidFill>
                <a:ea typeface="新細明體" charset="-120"/>
              </a:rPr>
              <a:t>posterior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probability (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事後機率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; 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條件機率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) distribution over the possible categories given a description of an item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899592" y="5733256"/>
            <a:ext cx="6311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訣竅 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將條件機率展開成可以計算的機率，然後計算之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Posterior probability 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條件機率</a:t>
            </a:r>
            <a:endParaRPr lang="en-US" altLang="zh-TW" dirty="0" smtClean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條件機率</a:t>
            </a:r>
          </a:p>
          <a:p>
            <a:pPr eaLnBrk="1" hangingPunct="1">
              <a:lnSpc>
                <a:spcPct val="90000"/>
              </a:lnSpc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A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：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20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歲 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B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：女性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已知學生為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20</a:t>
            </a: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歲中女性之機率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P(B|A)=21/35=0.6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2200" dirty="0" smtClean="0">
                <a:solidFill>
                  <a:schemeClr val="tx1"/>
                </a:solidFill>
                <a:ea typeface="新細明體" charset="-120"/>
              </a:rPr>
              <a:t>或利用公式 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P(B|A) = P(A∩B) / P(A) = 0.42/0.7 = 0.6</a:t>
            </a:r>
            <a:endParaRPr lang="zh-TW" altLang="en-US" sz="2200" dirty="0" smtClean="0">
              <a:solidFill>
                <a:schemeClr val="tx1"/>
              </a:solidFill>
              <a:ea typeface="新細明體" charset="-12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124200" y="1676400"/>
            <a:ext cx="5110163" cy="2690813"/>
            <a:chOff x="1968" y="1104"/>
            <a:chExt cx="3219" cy="1695"/>
          </a:xfrm>
        </p:grpSpPr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4382" y="2463"/>
              <a:ext cx="805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50</a:t>
              </a:r>
            </a:p>
          </p:txBody>
        </p:sp>
        <p:sp>
          <p:nvSpPr>
            <p:cNvPr id="22535" name="Rectangle 6"/>
            <p:cNvSpPr>
              <a:spLocks noChangeArrowheads="1"/>
            </p:cNvSpPr>
            <p:nvPr/>
          </p:nvSpPr>
          <p:spPr bwMode="auto">
            <a:xfrm>
              <a:off x="3596" y="2463"/>
              <a:ext cx="78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15</a:t>
              </a:r>
            </a:p>
          </p:txBody>
        </p:sp>
        <p:sp>
          <p:nvSpPr>
            <p:cNvPr id="22536" name="Rectangle 7"/>
            <p:cNvSpPr>
              <a:spLocks noChangeArrowheads="1"/>
            </p:cNvSpPr>
            <p:nvPr/>
          </p:nvSpPr>
          <p:spPr bwMode="auto">
            <a:xfrm>
              <a:off x="2789" y="2463"/>
              <a:ext cx="807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35</a:t>
              </a:r>
            </a:p>
          </p:txBody>
        </p:sp>
        <p:sp>
          <p:nvSpPr>
            <p:cNvPr id="22537" name="Rectangle 8"/>
            <p:cNvSpPr>
              <a:spLocks noChangeArrowheads="1"/>
            </p:cNvSpPr>
            <p:nvPr/>
          </p:nvSpPr>
          <p:spPr bwMode="auto">
            <a:xfrm>
              <a:off x="1968" y="2463"/>
              <a:ext cx="82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>
                  <a:solidFill>
                    <a:schemeClr val="tx1"/>
                  </a:solidFill>
                  <a:ea typeface="新細明體" charset="-120"/>
                </a:rPr>
                <a:t>和</a:t>
              </a:r>
            </a:p>
          </p:txBody>
        </p:sp>
        <p:sp>
          <p:nvSpPr>
            <p:cNvPr id="22538" name="Rectangle 9"/>
            <p:cNvSpPr>
              <a:spLocks noChangeArrowheads="1"/>
            </p:cNvSpPr>
            <p:nvPr/>
          </p:nvSpPr>
          <p:spPr bwMode="auto">
            <a:xfrm>
              <a:off x="4382" y="2126"/>
              <a:ext cx="805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30</a:t>
              </a:r>
            </a:p>
          </p:txBody>
        </p:sp>
        <p:sp>
          <p:nvSpPr>
            <p:cNvPr id="22539" name="Rectangle 10"/>
            <p:cNvSpPr>
              <a:spLocks noChangeArrowheads="1"/>
            </p:cNvSpPr>
            <p:nvPr/>
          </p:nvSpPr>
          <p:spPr bwMode="auto">
            <a:xfrm>
              <a:off x="3596" y="2126"/>
              <a:ext cx="786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9</a:t>
              </a:r>
            </a:p>
          </p:txBody>
        </p:sp>
        <p:sp>
          <p:nvSpPr>
            <p:cNvPr id="22540" name="Rectangle 11"/>
            <p:cNvSpPr>
              <a:spLocks noChangeArrowheads="1"/>
            </p:cNvSpPr>
            <p:nvPr/>
          </p:nvSpPr>
          <p:spPr bwMode="auto">
            <a:xfrm>
              <a:off x="2789" y="2126"/>
              <a:ext cx="807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21</a:t>
              </a:r>
            </a:p>
          </p:txBody>
        </p:sp>
        <p:sp>
          <p:nvSpPr>
            <p:cNvPr id="22541" name="Rectangle 12"/>
            <p:cNvSpPr>
              <a:spLocks noChangeArrowheads="1"/>
            </p:cNvSpPr>
            <p:nvPr/>
          </p:nvSpPr>
          <p:spPr bwMode="auto">
            <a:xfrm>
              <a:off x="1968" y="2126"/>
              <a:ext cx="821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>
                  <a:solidFill>
                    <a:schemeClr val="tx1"/>
                  </a:solidFill>
                  <a:ea typeface="新細明體" charset="-120"/>
                </a:rPr>
                <a:t>女</a:t>
              </a:r>
            </a:p>
          </p:txBody>
        </p:sp>
        <p:sp>
          <p:nvSpPr>
            <p:cNvPr id="22542" name="Rectangle 13"/>
            <p:cNvSpPr>
              <a:spLocks noChangeArrowheads="1"/>
            </p:cNvSpPr>
            <p:nvPr/>
          </p:nvSpPr>
          <p:spPr bwMode="auto">
            <a:xfrm>
              <a:off x="4382" y="1788"/>
              <a:ext cx="805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20</a:t>
              </a:r>
            </a:p>
          </p:txBody>
        </p:sp>
        <p:sp>
          <p:nvSpPr>
            <p:cNvPr id="22543" name="Rectangle 14"/>
            <p:cNvSpPr>
              <a:spLocks noChangeArrowheads="1"/>
            </p:cNvSpPr>
            <p:nvPr/>
          </p:nvSpPr>
          <p:spPr bwMode="auto">
            <a:xfrm>
              <a:off x="3596" y="1788"/>
              <a:ext cx="78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6</a:t>
              </a:r>
            </a:p>
          </p:txBody>
        </p:sp>
        <p:sp>
          <p:nvSpPr>
            <p:cNvPr id="22544" name="Rectangle 15"/>
            <p:cNvSpPr>
              <a:spLocks noChangeArrowheads="1"/>
            </p:cNvSpPr>
            <p:nvPr/>
          </p:nvSpPr>
          <p:spPr bwMode="auto">
            <a:xfrm>
              <a:off x="2789" y="1788"/>
              <a:ext cx="80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tx1"/>
                  </a:solidFill>
                  <a:ea typeface="新細明體" charset="-120"/>
                </a:rPr>
                <a:t>14</a:t>
              </a:r>
            </a:p>
          </p:txBody>
        </p:sp>
        <p:sp>
          <p:nvSpPr>
            <p:cNvPr id="22545" name="Rectangle 16"/>
            <p:cNvSpPr>
              <a:spLocks noChangeArrowheads="1"/>
            </p:cNvSpPr>
            <p:nvPr/>
          </p:nvSpPr>
          <p:spPr bwMode="auto">
            <a:xfrm>
              <a:off x="1968" y="1788"/>
              <a:ext cx="82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>
                  <a:solidFill>
                    <a:schemeClr val="tx1"/>
                  </a:solidFill>
                  <a:ea typeface="新細明體" charset="-120"/>
                </a:rPr>
                <a:t>男</a:t>
              </a:r>
            </a:p>
          </p:txBody>
        </p:sp>
        <p:sp>
          <p:nvSpPr>
            <p:cNvPr id="22546" name="Rectangle 17"/>
            <p:cNvSpPr>
              <a:spLocks noChangeArrowheads="1"/>
            </p:cNvSpPr>
            <p:nvPr/>
          </p:nvSpPr>
          <p:spPr bwMode="auto">
            <a:xfrm>
              <a:off x="4382" y="1440"/>
              <a:ext cx="805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 u="sng">
                  <a:solidFill>
                    <a:schemeClr val="tx1"/>
                  </a:solidFill>
                  <a:ea typeface="新細明體" charset="-120"/>
                </a:rPr>
                <a:t>和</a:t>
              </a:r>
            </a:p>
          </p:txBody>
        </p:sp>
        <p:sp>
          <p:nvSpPr>
            <p:cNvPr id="22547" name="Rectangle 18"/>
            <p:cNvSpPr>
              <a:spLocks noChangeArrowheads="1"/>
            </p:cNvSpPr>
            <p:nvPr/>
          </p:nvSpPr>
          <p:spPr bwMode="auto">
            <a:xfrm>
              <a:off x="3596" y="1440"/>
              <a:ext cx="786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 u="sng">
                  <a:solidFill>
                    <a:schemeClr val="tx1"/>
                  </a:solidFill>
                  <a:ea typeface="新細明體" charset="-120"/>
                </a:rPr>
                <a:t>非</a:t>
              </a:r>
              <a:r>
                <a:rPr lang="en-US" altLang="zh-TW" sz="2000" u="sng">
                  <a:solidFill>
                    <a:schemeClr val="tx1"/>
                  </a:solidFill>
                  <a:ea typeface="新細明體" charset="-120"/>
                </a:rPr>
                <a:t>20</a:t>
              </a:r>
              <a:r>
                <a:rPr lang="zh-TW" altLang="en-US" sz="2000" u="sng">
                  <a:solidFill>
                    <a:schemeClr val="tx1"/>
                  </a:solidFill>
                  <a:ea typeface="新細明體" charset="-120"/>
                </a:rPr>
                <a:t>歲</a:t>
              </a:r>
            </a:p>
          </p:txBody>
        </p:sp>
        <p:sp>
          <p:nvSpPr>
            <p:cNvPr id="22548" name="Rectangle 19"/>
            <p:cNvSpPr>
              <a:spLocks noChangeArrowheads="1"/>
            </p:cNvSpPr>
            <p:nvPr/>
          </p:nvSpPr>
          <p:spPr bwMode="auto">
            <a:xfrm>
              <a:off x="2789" y="1440"/>
              <a:ext cx="807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en-US" altLang="zh-TW" sz="2000" u="sng">
                  <a:solidFill>
                    <a:schemeClr val="tx1"/>
                  </a:solidFill>
                  <a:ea typeface="新細明體" charset="-120"/>
                </a:rPr>
                <a:t>20</a:t>
              </a:r>
              <a:r>
                <a:rPr lang="zh-TW" altLang="en-US" sz="2000" u="sng">
                  <a:solidFill>
                    <a:schemeClr val="tx1"/>
                  </a:solidFill>
                  <a:ea typeface="新細明體" charset="-120"/>
                </a:rPr>
                <a:t>歲</a:t>
              </a:r>
            </a:p>
          </p:txBody>
        </p:sp>
        <p:sp>
          <p:nvSpPr>
            <p:cNvPr id="22549" name="Rectangle 20"/>
            <p:cNvSpPr>
              <a:spLocks noChangeArrowheads="1"/>
            </p:cNvSpPr>
            <p:nvPr/>
          </p:nvSpPr>
          <p:spPr bwMode="auto">
            <a:xfrm>
              <a:off x="1968" y="1440"/>
              <a:ext cx="821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 u="sng">
                  <a:solidFill>
                    <a:schemeClr val="tx1"/>
                  </a:solidFill>
                  <a:ea typeface="新細明體" charset="-120"/>
                </a:rPr>
                <a:t>性別</a:t>
              </a:r>
            </a:p>
          </p:txBody>
        </p:sp>
        <p:sp>
          <p:nvSpPr>
            <p:cNvPr id="22550" name="Rectangle 21"/>
            <p:cNvSpPr>
              <a:spLocks noChangeArrowheads="1"/>
            </p:cNvSpPr>
            <p:nvPr/>
          </p:nvSpPr>
          <p:spPr bwMode="auto">
            <a:xfrm>
              <a:off x="1968" y="1104"/>
              <a:ext cx="321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pitchFamily="2" charset="2"/>
                <a:buNone/>
              </a:pPr>
              <a:r>
                <a:rPr lang="zh-TW" altLang="en-US" sz="2000" u="sng">
                  <a:solidFill>
                    <a:schemeClr val="tx1"/>
                  </a:solidFill>
                  <a:ea typeface="新細明體" charset="-120"/>
                </a:rPr>
                <a:t>年齡</a:t>
              </a:r>
            </a:p>
          </p:txBody>
        </p:sp>
        <p:sp>
          <p:nvSpPr>
            <p:cNvPr id="22551" name="Line 22"/>
            <p:cNvSpPr>
              <a:spLocks noChangeShapeType="1"/>
            </p:cNvSpPr>
            <p:nvPr/>
          </p:nvSpPr>
          <p:spPr bwMode="auto">
            <a:xfrm>
              <a:off x="1968" y="1104"/>
              <a:ext cx="3219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2" name="Line 23"/>
            <p:cNvSpPr>
              <a:spLocks noChangeShapeType="1"/>
            </p:cNvSpPr>
            <p:nvPr/>
          </p:nvSpPr>
          <p:spPr bwMode="auto">
            <a:xfrm>
              <a:off x="1968" y="2799"/>
              <a:ext cx="821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3" name="Line 24"/>
            <p:cNvSpPr>
              <a:spLocks noChangeShapeType="1"/>
            </p:cNvSpPr>
            <p:nvPr/>
          </p:nvSpPr>
          <p:spPr bwMode="auto">
            <a:xfrm>
              <a:off x="1968" y="1104"/>
              <a:ext cx="0" cy="336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>
              <a:off x="5187" y="1440"/>
              <a:ext cx="0" cy="1023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968" y="1440"/>
              <a:ext cx="0" cy="34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968" y="1788"/>
              <a:ext cx="0" cy="338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1968" y="2126"/>
              <a:ext cx="0" cy="337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1968" y="2463"/>
              <a:ext cx="0" cy="336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2789" y="2799"/>
              <a:ext cx="807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3596" y="2799"/>
              <a:ext cx="786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4382" y="2799"/>
              <a:ext cx="805" cy="0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>
              <a:off x="1968" y="2463"/>
              <a:ext cx="3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5187" y="2463"/>
              <a:ext cx="0" cy="336"/>
            </a:xfrm>
            <a:prstGeom prst="line">
              <a:avLst/>
            </a:prstGeom>
            <a:noFill/>
            <a:ln w="28575" cap="sq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0D0813CF-1131-4898-BF6E-88AAD658AEE7}" type="slidenum">
              <a:rPr lang="zh-TW" altLang="en-US" smtClean="0">
                <a:ea typeface="新細明體" charset="-120"/>
              </a:rPr>
              <a:pPr/>
              <a:t>15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charset="-120"/>
              </a:rPr>
              <a:t>Bayes</a:t>
            </a:r>
            <a:r>
              <a:rPr lang="en-US" altLang="zh-TW" dirty="0" smtClean="0">
                <a:ea typeface="新細明體" charset="-120"/>
              </a:rPr>
              <a:t>' Rule</a:t>
            </a:r>
            <a:endParaRPr lang="zh-TW" altLang="en-US" dirty="0" smtClean="0">
              <a:ea typeface="新細明體" charset="-12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14400" y="2362200"/>
          <a:ext cx="70072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64" name="方程式" r:id="rId3" imgW="2577960" imgH="203040" progId="Equation.3">
                  <p:embed/>
                </p:oleObj>
              </mc:Choice>
              <mc:Fallback>
                <p:oleObj name="方程式" r:id="rId3" imgW="25779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700722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2216150" y="3589338"/>
            <a:ext cx="4584700" cy="1198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344738" y="3638550"/>
          <a:ext cx="434816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65" name="Equation" r:id="rId5" imgW="1600200" imgH="419040" progId="Equation.3">
                  <p:embed/>
                </p:oleObj>
              </mc:Choice>
              <mc:Fallback>
                <p:oleObj name="Equation" r:id="rId5" imgW="16002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638550"/>
                        <a:ext cx="4348162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914400" y="1828800"/>
            <a:ext cx="709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>
                <a:ea typeface="新細明體" charset="-120"/>
              </a:rPr>
              <a:t>基本貝式定理：將條件機率 </a:t>
            </a:r>
            <a:r>
              <a:rPr lang="en-US" altLang="zh-TW" sz="2000">
                <a:ea typeface="新細明體" charset="-120"/>
              </a:rPr>
              <a:t>(</a:t>
            </a:r>
            <a:r>
              <a:rPr lang="zh-TW" altLang="en-US" sz="2000">
                <a:ea typeface="新細明體" charset="-120"/>
              </a:rPr>
              <a:t>事後機率</a:t>
            </a:r>
            <a:r>
              <a:rPr lang="en-US" altLang="zh-TW" sz="2000">
                <a:ea typeface="新細明體" charset="-120"/>
              </a:rPr>
              <a:t>) </a:t>
            </a:r>
            <a:r>
              <a:rPr lang="zh-TW" altLang="en-US" sz="2000">
                <a:ea typeface="新細明體" charset="-120"/>
              </a:rPr>
              <a:t>各自展開後搬移項所得</a:t>
            </a:r>
          </a:p>
        </p:txBody>
      </p:sp>
      <p:sp>
        <p:nvSpPr>
          <p:cNvPr id="1032" name="矩形 7"/>
          <p:cNvSpPr>
            <a:spLocks noChangeArrowheads="1"/>
          </p:cNvSpPr>
          <p:nvPr/>
        </p:nvSpPr>
        <p:spPr bwMode="auto">
          <a:xfrm>
            <a:off x="457200" y="2895600"/>
            <a:ext cx="287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800">
                <a:ea typeface="新細明體" charset="-120"/>
              </a:rPr>
              <a:t>給定</a:t>
            </a:r>
            <a:r>
              <a:rPr lang="en-US" altLang="zh-TW" sz="1800">
                <a:ea typeface="新細明體" charset="-120"/>
              </a:rPr>
              <a:t>X</a:t>
            </a:r>
            <a:r>
              <a:rPr lang="zh-TW" altLang="en-US" sz="1800">
                <a:ea typeface="新細明體" charset="-120"/>
              </a:rPr>
              <a:t>文件 歸於</a:t>
            </a:r>
            <a:r>
              <a:rPr lang="en-US" altLang="zh-TW" sz="1800">
                <a:ea typeface="新細明體" charset="-120"/>
              </a:rPr>
              <a:t>C</a:t>
            </a:r>
            <a:r>
              <a:rPr lang="zh-TW" altLang="en-US" sz="1800">
                <a:ea typeface="新細明體" charset="-120"/>
              </a:rPr>
              <a:t>類的機率</a:t>
            </a:r>
          </a:p>
        </p:txBody>
      </p:sp>
      <p:sp>
        <p:nvSpPr>
          <p:cNvPr id="1033" name="矩形 8"/>
          <p:cNvSpPr>
            <a:spLocks noChangeArrowheads="1"/>
          </p:cNvSpPr>
          <p:nvPr/>
        </p:nvSpPr>
        <p:spPr bwMode="auto">
          <a:xfrm>
            <a:off x="5257800" y="4953000"/>
            <a:ext cx="376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800">
                <a:ea typeface="新細明體" charset="-120"/>
              </a:rPr>
              <a:t>其中</a:t>
            </a:r>
            <a:r>
              <a:rPr lang="en-US" altLang="zh-TW" sz="1800">
                <a:ea typeface="新細明體" charset="-120"/>
              </a:rPr>
              <a:t>P(X) : </a:t>
            </a:r>
            <a:r>
              <a:rPr lang="zh-TW" altLang="en-US" sz="1800">
                <a:ea typeface="新細明體" charset="-120"/>
              </a:rPr>
              <a:t>給定</a:t>
            </a:r>
            <a:r>
              <a:rPr lang="en-US" altLang="zh-TW" sz="1800">
                <a:ea typeface="新細明體" charset="-120"/>
              </a:rPr>
              <a:t>X</a:t>
            </a:r>
            <a:r>
              <a:rPr lang="zh-TW" altLang="en-US" sz="1800">
                <a:ea typeface="新細明體" charset="-120"/>
              </a:rPr>
              <a:t>文件的機率是常數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Naive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Bayes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Classifiers (1)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1179512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Task: Classify a new instance </a:t>
            </a:r>
            <a:r>
              <a:rPr lang="en-US" altLang="zh-TW" sz="2200" i="1" dirty="0" smtClean="0">
                <a:solidFill>
                  <a:schemeClr val="tx1"/>
                </a:solidFill>
                <a:ea typeface="新細明體" charset="-120"/>
              </a:rPr>
              <a:t>D 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based on a </a:t>
            </a:r>
            <a:r>
              <a:rPr lang="en-US" altLang="zh-TW" sz="2200" dirty="0" err="1" smtClean="0">
                <a:solidFill>
                  <a:schemeClr val="tx1"/>
                </a:solidFill>
                <a:ea typeface="新細明體" charset="-120"/>
              </a:rPr>
              <a:t>tuple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of attribute values into one of the classes </a:t>
            </a:r>
            <a:r>
              <a:rPr lang="en-US" altLang="zh-TW" sz="2200" i="1" dirty="0" err="1" smtClean="0">
                <a:solidFill>
                  <a:schemeClr val="tx1"/>
                </a:solidFill>
                <a:ea typeface="新細明體" charset="-120"/>
              </a:rPr>
              <a:t>c</a:t>
            </a:r>
            <a:r>
              <a:rPr lang="en-US" altLang="zh-TW" sz="2200" i="1" baseline="-25000" dirty="0" err="1" smtClean="0">
                <a:solidFill>
                  <a:schemeClr val="tx1"/>
                </a:solidFill>
                <a:ea typeface="新細明體" charset="-120"/>
              </a:rPr>
              <a:t>j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 </a:t>
            </a:r>
            <a:r>
              <a:rPr lang="en-US" altLang="zh-TW" sz="2200" i="1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C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Naive </a:t>
            </a:r>
            <a:r>
              <a:rPr lang="en-US" altLang="zh-TW" sz="2200" dirty="0" err="1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Bayes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 classification is to find the "best" class (the most likely or maximum a posteriori (MAP) class </a:t>
            </a:r>
            <a:r>
              <a:rPr lang="en-US" altLang="zh-TW" sz="2200" dirty="0" err="1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C</a:t>
            </a:r>
            <a:r>
              <a:rPr lang="en-US" altLang="zh-TW" sz="2200" baseline="-25000" dirty="0" err="1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map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 ) </a:t>
            </a:r>
          </a:p>
          <a:p>
            <a:pPr eaLnBrk="1" hangingPunct="1">
              <a:lnSpc>
                <a:spcPct val="115000"/>
              </a:lnSpc>
            </a:pPr>
            <a:endParaRPr lang="en-US" altLang="zh-TW" sz="2200" i="1" dirty="0" smtClean="0">
              <a:solidFill>
                <a:schemeClr val="tx1"/>
              </a:solidFill>
              <a:ea typeface="新細明體" charset="-120"/>
              <a:sym typeface="Symbol" pitchFamily="18" charset="2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057400" y="3470970"/>
          <a:ext cx="23749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190" name="Microsoft Equation 3.0" r:id="rId3" imgW="1130040" imgH="253800" progId="Equation.3">
                  <p:embed/>
                </p:oleObj>
              </mc:Choice>
              <mc:Fallback>
                <p:oleObj name="Microsoft Equation 3.0" r:id="rId3" imgW="11300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70970"/>
                        <a:ext cx="23749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052638" y="4164112"/>
          <a:ext cx="4437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191" name="Equation" r:id="rId5" imgW="2070000" imgH="342720" progId="Equation.3">
                  <p:embed/>
                </p:oleObj>
              </mc:Choice>
              <mc:Fallback>
                <p:oleObj name="Equation" r:id="rId5" imgW="20700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164112"/>
                        <a:ext cx="443706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2741613" y="4972968"/>
          <a:ext cx="457358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192" name="Equation" r:id="rId7" imgW="2133360" imgH="457200" progId="Equation.3">
                  <p:embed/>
                </p:oleObj>
              </mc:Choice>
              <mc:Fallback>
                <p:oleObj name="Equation" r:id="rId7" imgW="21333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4972968"/>
                        <a:ext cx="457358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2722563" y="6083126"/>
          <a:ext cx="451643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193" name="Equation" r:id="rId9" imgW="2108160" imgH="342720" progId="Equation.3">
                  <p:embed/>
                </p:oleObj>
              </mc:Choice>
              <mc:Fallback>
                <p:oleObj name="Equation" r:id="rId9" imgW="2108160" imgH="342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6083126"/>
                        <a:ext cx="4516437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395536" y="5877272"/>
            <a:ext cx="2095872" cy="7920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as </a:t>
            </a:r>
            <a:r>
              <a:rPr lang="en-US" altLang="zh-TW" i="1" dirty="0">
                <a:solidFill>
                  <a:schemeClr val="tx1"/>
                </a:solidFill>
                <a:ea typeface="新細明體" charset="-120"/>
              </a:rPr>
              <a:t>P(D) </a:t>
            </a:r>
            <a:r>
              <a:rPr lang="en-US" altLang="zh-TW" dirty="0">
                <a:solidFill>
                  <a:schemeClr val="tx1"/>
                </a:solidFill>
                <a:ea typeface="新細明體" charset="-120"/>
              </a:rPr>
              <a:t>is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  <a:ea typeface="新細明體" charset="-120"/>
              </a:rPr>
              <a:t>constant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Naive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Bayes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Classifiers (2)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8704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Can be estimated from the frequency of classes in the training examples.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可以由訓練資料中計算而得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i="1" baseline="-250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1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,x</a:t>
            </a:r>
            <a:r>
              <a:rPr lang="en-US" altLang="zh-TW" i="1" baseline="-250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2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,…,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n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|c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)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Could be estimated if a very large number of training examples was available.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applying Naïve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Bayes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Conditional Independence Assumption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19388" y="1770781"/>
            <a:ext cx="4902200" cy="1752600"/>
            <a:chOff x="1728" y="960"/>
            <a:chExt cx="3088" cy="1104"/>
          </a:xfrm>
        </p:grpSpPr>
        <p:sp>
          <p:nvSpPr>
            <p:cNvPr id="3079" name="Oval 3"/>
            <p:cNvSpPr>
              <a:spLocks noChangeArrowheads="1"/>
            </p:cNvSpPr>
            <p:nvPr/>
          </p:nvSpPr>
          <p:spPr bwMode="auto">
            <a:xfrm>
              <a:off x="3168" y="960"/>
              <a:ext cx="392" cy="176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he-IL" sz="2000" b="1" i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Flu</a:t>
              </a:r>
            </a:p>
          </p:txBody>
        </p:sp>
        <p:sp>
          <p:nvSpPr>
            <p:cNvPr id="3080" name="Oval 4"/>
            <p:cNvSpPr>
              <a:spLocks noChangeArrowheads="1"/>
            </p:cNvSpPr>
            <p:nvPr/>
          </p:nvSpPr>
          <p:spPr bwMode="auto">
            <a:xfrm>
              <a:off x="1920" y="1680"/>
              <a:ext cx="392" cy="176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he-IL" sz="2000" b="1" i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X</a:t>
              </a:r>
              <a:r>
                <a:rPr lang="en-US" altLang="he-IL" sz="2000" b="1" i="1" baseline="-25000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1</a:t>
              </a:r>
              <a:endParaRPr lang="en-US" altLang="he-IL" sz="2000" b="1" i="1">
                <a:solidFill>
                  <a:schemeClr val="tx1"/>
                </a:solidFill>
                <a:latin typeface="Comic Sans MS" pitchFamily="66" charset="0"/>
                <a:cs typeface="Times New Roman (Hebrew)" charset="-79"/>
              </a:endParaRPr>
            </a:p>
          </p:txBody>
        </p:sp>
        <p:sp>
          <p:nvSpPr>
            <p:cNvPr id="3081" name="Oval 5"/>
            <p:cNvSpPr>
              <a:spLocks noChangeArrowheads="1"/>
            </p:cNvSpPr>
            <p:nvPr/>
          </p:nvSpPr>
          <p:spPr bwMode="auto">
            <a:xfrm>
              <a:off x="2448" y="1680"/>
              <a:ext cx="392" cy="176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he-IL" sz="2000" b="1" i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X</a:t>
              </a:r>
              <a:r>
                <a:rPr lang="en-US" altLang="he-IL" sz="2000" b="1" i="1" baseline="-25000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2</a:t>
              </a:r>
              <a:endParaRPr lang="en-US" altLang="he-IL" sz="2000" b="1" i="1">
                <a:solidFill>
                  <a:schemeClr val="tx1"/>
                </a:solidFill>
                <a:latin typeface="Comic Sans MS" pitchFamily="66" charset="0"/>
                <a:cs typeface="Times New Roman (Hebrew)" charset="-79"/>
              </a:endParaRPr>
            </a:p>
          </p:txBody>
        </p:sp>
        <p:sp>
          <p:nvSpPr>
            <p:cNvPr id="3082" name="Oval 6"/>
            <p:cNvSpPr>
              <a:spLocks noChangeArrowheads="1"/>
            </p:cNvSpPr>
            <p:nvPr/>
          </p:nvSpPr>
          <p:spPr bwMode="auto">
            <a:xfrm>
              <a:off x="4080" y="1680"/>
              <a:ext cx="392" cy="176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he-IL" sz="2000" b="1" i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X</a:t>
              </a:r>
              <a:r>
                <a:rPr lang="en-US" altLang="he-IL" sz="2000" b="1" i="1" baseline="-25000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5</a:t>
              </a:r>
              <a:endParaRPr lang="en-US" altLang="he-IL" sz="2000" b="1" i="1">
                <a:solidFill>
                  <a:schemeClr val="tx1"/>
                </a:solidFill>
                <a:latin typeface="Comic Sans MS" pitchFamily="66" charset="0"/>
                <a:cs typeface="Times New Roman (Hebrew)" charset="-79"/>
              </a:endParaRPr>
            </a:p>
          </p:txBody>
        </p:sp>
        <p:sp>
          <p:nvSpPr>
            <p:cNvPr id="3083" name="Oval 7"/>
            <p:cNvSpPr>
              <a:spLocks noChangeArrowheads="1"/>
            </p:cNvSpPr>
            <p:nvPr/>
          </p:nvSpPr>
          <p:spPr bwMode="auto">
            <a:xfrm>
              <a:off x="3072" y="1680"/>
              <a:ext cx="392" cy="176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he-IL" sz="2000" b="1" i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X</a:t>
              </a:r>
              <a:r>
                <a:rPr lang="en-US" altLang="he-IL" sz="2000" b="1" i="1" baseline="-25000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3</a:t>
              </a:r>
            </a:p>
          </p:txBody>
        </p:sp>
        <p:cxnSp>
          <p:nvCxnSpPr>
            <p:cNvPr id="3084" name="AutoShape 8"/>
            <p:cNvCxnSpPr>
              <a:cxnSpLocks noChangeShapeType="1"/>
              <a:stCxn id="3079" idx="4"/>
              <a:endCxn id="3080" idx="0"/>
            </p:cNvCxnSpPr>
            <p:nvPr/>
          </p:nvCxnSpPr>
          <p:spPr bwMode="auto">
            <a:xfrm flipH="1">
              <a:off x="2116" y="1145"/>
              <a:ext cx="1248" cy="5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85" name="AutoShape 9"/>
            <p:cNvCxnSpPr>
              <a:cxnSpLocks noChangeShapeType="1"/>
              <a:stCxn id="3079" idx="4"/>
              <a:endCxn id="3081" idx="0"/>
            </p:cNvCxnSpPr>
            <p:nvPr/>
          </p:nvCxnSpPr>
          <p:spPr bwMode="auto">
            <a:xfrm flipH="1">
              <a:off x="2644" y="1145"/>
              <a:ext cx="720" cy="5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86" name="AutoShape 10"/>
            <p:cNvCxnSpPr>
              <a:cxnSpLocks noChangeShapeType="1"/>
              <a:stCxn id="3079" idx="4"/>
              <a:endCxn id="3083" idx="0"/>
            </p:cNvCxnSpPr>
            <p:nvPr/>
          </p:nvCxnSpPr>
          <p:spPr bwMode="auto">
            <a:xfrm flipH="1">
              <a:off x="3268" y="1145"/>
              <a:ext cx="96" cy="5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087" name="AutoShape 11"/>
            <p:cNvCxnSpPr>
              <a:cxnSpLocks noChangeShapeType="1"/>
              <a:stCxn id="3079" idx="4"/>
              <a:endCxn id="3082" idx="0"/>
            </p:cNvCxnSpPr>
            <p:nvPr/>
          </p:nvCxnSpPr>
          <p:spPr bwMode="auto">
            <a:xfrm>
              <a:off x="3364" y="1145"/>
              <a:ext cx="912" cy="5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088" name="Oval 12"/>
            <p:cNvSpPr>
              <a:spLocks noChangeArrowheads="1"/>
            </p:cNvSpPr>
            <p:nvPr/>
          </p:nvSpPr>
          <p:spPr bwMode="auto">
            <a:xfrm>
              <a:off x="3600" y="1680"/>
              <a:ext cx="392" cy="176"/>
            </a:xfrm>
            <a:prstGeom prst="ellipse">
              <a:avLst/>
            </a:prstGeom>
            <a:solidFill>
              <a:srgbClr val="FF9966"/>
            </a:solidFill>
            <a:ln w="28575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altLang="he-IL" sz="2000" b="1" i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X</a:t>
              </a:r>
              <a:r>
                <a:rPr lang="en-US" altLang="he-IL" sz="2000" b="1" i="1" baseline="-25000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4</a:t>
              </a:r>
              <a:endParaRPr lang="en-US" altLang="he-IL" sz="2000" b="1" i="1">
                <a:solidFill>
                  <a:schemeClr val="tx1"/>
                </a:solidFill>
                <a:latin typeface="Comic Sans MS" pitchFamily="66" charset="0"/>
                <a:cs typeface="Times New Roman (Hebrew)" charset="-79"/>
              </a:endParaRPr>
            </a:p>
          </p:txBody>
        </p:sp>
        <p:cxnSp>
          <p:nvCxnSpPr>
            <p:cNvPr id="3089" name="AutoShape 13"/>
            <p:cNvCxnSpPr>
              <a:cxnSpLocks noChangeShapeType="1"/>
              <a:stCxn id="3079" idx="4"/>
              <a:endCxn id="3088" idx="0"/>
            </p:cNvCxnSpPr>
            <p:nvPr/>
          </p:nvCxnSpPr>
          <p:spPr bwMode="auto">
            <a:xfrm>
              <a:off x="3364" y="1145"/>
              <a:ext cx="432" cy="5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3600" y="1872"/>
              <a:ext cx="40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he-IL" sz="1400" b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fever</a:t>
              </a:r>
            </a:p>
          </p:txBody>
        </p:sp>
        <p:sp>
          <p:nvSpPr>
            <p:cNvPr id="3091" name="Text Box 15"/>
            <p:cNvSpPr txBox="1">
              <a:spLocks noChangeArrowheads="1"/>
            </p:cNvSpPr>
            <p:nvPr/>
          </p:nvSpPr>
          <p:spPr bwMode="auto">
            <a:xfrm>
              <a:off x="2448" y="1872"/>
              <a:ext cx="37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he-IL" sz="1400" b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sinus</a:t>
              </a:r>
            </a:p>
          </p:txBody>
        </p:sp>
        <p:sp>
          <p:nvSpPr>
            <p:cNvPr id="3092" name="Text Box 16"/>
            <p:cNvSpPr txBox="1">
              <a:spLocks noChangeArrowheads="1"/>
            </p:cNvSpPr>
            <p:nvPr/>
          </p:nvSpPr>
          <p:spPr bwMode="auto">
            <a:xfrm>
              <a:off x="3030" y="1872"/>
              <a:ext cx="41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he-IL" sz="1400" b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cough</a:t>
              </a:r>
            </a:p>
          </p:txBody>
        </p:sp>
        <p:sp>
          <p:nvSpPr>
            <p:cNvPr id="3093" name="Text Box 17"/>
            <p:cNvSpPr txBox="1">
              <a:spLocks noChangeArrowheads="1"/>
            </p:cNvSpPr>
            <p:nvPr/>
          </p:nvSpPr>
          <p:spPr bwMode="auto">
            <a:xfrm>
              <a:off x="1728" y="1872"/>
              <a:ext cx="64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he-IL" sz="1400" b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runnynose</a:t>
              </a:r>
            </a:p>
          </p:txBody>
        </p:sp>
        <p:sp>
          <p:nvSpPr>
            <p:cNvPr id="3094" name="Text Box 18"/>
            <p:cNvSpPr txBox="1">
              <a:spLocks noChangeArrowheads="1"/>
            </p:cNvSpPr>
            <p:nvPr/>
          </p:nvSpPr>
          <p:spPr bwMode="auto">
            <a:xfrm>
              <a:off x="4032" y="1872"/>
              <a:ext cx="78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he-IL" sz="1400" b="1">
                  <a:solidFill>
                    <a:schemeClr val="tx1"/>
                  </a:solidFill>
                  <a:latin typeface="Comic Sans MS" pitchFamily="66" charset="0"/>
                  <a:cs typeface="Times New Roman (Hebrew)" charset="-79"/>
                </a:rPr>
                <a:t>muscle-ache</a:t>
              </a:r>
            </a:p>
          </p:txBody>
        </p:sp>
      </p:grpSp>
      <p:sp>
        <p:nvSpPr>
          <p:cNvPr id="307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Naïve </a:t>
            </a:r>
            <a:r>
              <a:rPr lang="en-US" altLang="zh-TW" dirty="0" err="1" smtClean="0">
                <a:solidFill>
                  <a:schemeClr val="tx1"/>
                </a:solidFill>
                <a:ea typeface="新細明體" charset="-120"/>
              </a:rPr>
              <a:t>Bayes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Assumption</a:t>
            </a:r>
            <a:endParaRPr lang="en-US" altLang="he-IL" dirty="0" smtClean="0">
              <a:solidFill>
                <a:schemeClr val="tx1"/>
              </a:solidFill>
            </a:endParaRPr>
          </a:p>
        </p:txBody>
      </p:sp>
      <p:sp>
        <p:nvSpPr>
          <p:cNvPr id="3078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002582" y="3747789"/>
            <a:ext cx="7377112" cy="2849563"/>
          </a:xfrm>
        </p:spPr>
        <p:txBody>
          <a:bodyPr/>
          <a:lstStyle/>
          <a:p>
            <a:pPr eaLnBrk="1" hangingPunct="1"/>
            <a:r>
              <a:rPr lang="en-US" altLang="he-IL" sz="2200" dirty="0" smtClean="0">
                <a:solidFill>
                  <a:schemeClr val="tx1"/>
                </a:solidFill>
                <a:ea typeface="新細明體" charset="-120"/>
              </a:rPr>
              <a:t>Conditional Independence Assumption: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	Assume that the probability of observing the conjunction of attributes is equal to the product of the individual probabilities P(</a:t>
            </a:r>
            <a:r>
              <a:rPr lang="en-US" altLang="zh-TW" sz="2200" dirty="0" err="1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xi|cj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).</a:t>
            </a:r>
            <a:endParaRPr lang="en-US" altLang="zh-TW" sz="2200" dirty="0" smtClean="0">
              <a:solidFill>
                <a:schemeClr val="tx1"/>
              </a:solidFill>
              <a:ea typeface="新細明體" charset="-120"/>
            </a:endParaRPr>
          </a:p>
          <a:p>
            <a:pPr eaLnBrk="1" hangingPunct="1"/>
            <a:endParaRPr lang="en-US" altLang="en-US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/>
        </p:nvGraphicFramePr>
        <p:xfrm>
          <a:off x="755576" y="5887069"/>
          <a:ext cx="76263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11" name="Equation" r:id="rId4" imgW="3403440" imgH="228600" progId="Equation.3">
                  <p:embed/>
                </p:oleObj>
              </mc:Choice>
              <mc:Fallback>
                <p:oleObj name="Equation" r:id="rId4" imgW="340344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887069"/>
                        <a:ext cx="762635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charset="-120"/>
              </a:rPr>
              <a:t>Naïve Bayes: Learning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001000" cy="305117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From training corpus, extract 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Vocabulary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ea typeface="新細明體" charset="-120"/>
              </a:rPr>
              <a:t>先取出所有可能的詞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Calculate required 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 sz="2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sz="2200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200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sz="2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)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and 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P</a:t>
            </a:r>
            <a:r>
              <a:rPr lang="en-US" altLang="zh-TW" sz="2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(</a:t>
            </a:r>
            <a:r>
              <a:rPr lang="en-US" altLang="zh-TW" sz="2200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sz="2200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| </a:t>
            </a:r>
            <a:r>
              <a:rPr lang="en-US" altLang="zh-TW" sz="2200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200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sz="2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)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zh-TW" altLang="en-US" sz="2000" dirty="0" smtClean="0">
                <a:solidFill>
                  <a:schemeClr val="tx1"/>
                </a:solidFill>
                <a:ea typeface="新細明體" charset="-120"/>
              </a:rPr>
              <a:t>能算的先算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For each </a:t>
            </a:r>
            <a:r>
              <a:rPr lang="en-US" altLang="zh-TW" sz="2000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000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sz="2000" i="1" baseline="-250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in </a:t>
            </a:r>
            <a:r>
              <a:rPr lang="en-US" altLang="zh-TW" sz="20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do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docs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sym typeface="Symbol" pitchFamily="18" charset="2"/>
              </a:rPr>
              <a:t>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sym typeface="Symbol" pitchFamily="18" charset="2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subset of documents for which the target class is 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endParaRPr lang="en-US" altLang="zh-TW" i="1" baseline="-25000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endParaRPr lang="en-US" altLang="zh-TW" i="1" baseline="-25000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endParaRPr lang="en-US" altLang="zh-TW" i="1" baseline="-25000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endParaRPr lang="en-US" altLang="zh-TW" i="1" baseline="-25000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Concatenate all </a:t>
            </a:r>
            <a:r>
              <a:rPr lang="en-US" altLang="zh-TW" sz="2000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docs</a:t>
            </a:r>
            <a:r>
              <a:rPr lang="en-US" altLang="zh-TW" sz="2000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r>
              <a:rPr lang="en-US" altLang="zh-TW" sz="2000" i="1" baseline="-250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 into a single document 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Text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endParaRPr lang="en-US" altLang="zh-TW" i="1" baseline="-25000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for each word 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in 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Vocabulary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	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n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sym typeface="Symbol" pitchFamily="18" charset="2"/>
              </a:rPr>
              <a:t>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number of occurrences of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  <a:sym typeface="Symbol" pitchFamily="18" charset="2"/>
              </a:rPr>
              <a:t> 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x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k</a:t>
            </a:r>
            <a:r>
              <a:rPr lang="en-US" altLang="zh-TW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in </a:t>
            </a:r>
            <a:r>
              <a:rPr lang="en-US" altLang="zh-TW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Text</a:t>
            </a:r>
            <a:r>
              <a:rPr lang="en-US" altLang="zh-TW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j</a:t>
            </a:r>
            <a:endParaRPr lang="en-US" altLang="zh-TW" i="1" baseline="-25000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136775" y="5819800"/>
          <a:ext cx="29273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36" name="Equation" r:id="rId3" imgW="2006280" imgH="419040" progId="Equation.3">
                  <p:embed/>
                </p:oleObj>
              </mc:Choice>
              <mc:Fallback>
                <p:oleObj name="Equation" r:id="rId3" imgW="20062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5819800"/>
                        <a:ext cx="2927350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133600" y="3524275"/>
          <a:ext cx="2743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237" name="Equation" r:id="rId5" imgW="1790640" imgH="444240" progId="Equation.3">
                  <p:embed/>
                </p:oleObj>
              </mc:Choice>
              <mc:Fallback>
                <p:oleObj name="Equation" r:id="rId5" imgW="179064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24275"/>
                        <a:ext cx="27432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5257800" y="5833314"/>
            <a:ext cx="2626568" cy="78425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dirty="0">
                <a:solidFill>
                  <a:schemeClr val="tx1"/>
                </a:solidFill>
                <a:ea typeface="新細明體" charset="-120"/>
              </a:rPr>
              <a:t>調整項：</a:t>
            </a:r>
            <a:r>
              <a:rPr lang="en-US" altLang="zh-TW" sz="1600" dirty="0">
                <a:solidFill>
                  <a:schemeClr val="tx1"/>
                </a:solidFill>
                <a:ea typeface="新細明體" charset="-120"/>
              </a:rPr>
              <a:t>Smoothing to </a:t>
            </a:r>
            <a:r>
              <a:rPr lang="en-US" altLang="zh-TW" sz="1600" dirty="0" smtClean="0">
                <a:solidFill>
                  <a:schemeClr val="tx1"/>
                </a:solidFill>
                <a:ea typeface="新細明體" charset="-120"/>
              </a:rPr>
              <a:t>avoid </a:t>
            </a:r>
            <a:r>
              <a:rPr lang="en-US" altLang="zh-TW" sz="1600" dirty="0">
                <a:solidFill>
                  <a:schemeClr val="tx1"/>
                </a:solidFill>
                <a:ea typeface="新細明體" charset="-120"/>
              </a:rPr>
              <a:t>over-fitting</a:t>
            </a:r>
            <a:endParaRPr lang="zh-TW" altLang="en-US" sz="1600" dirty="0">
              <a:solidFill>
                <a:schemeClr val="tx1"/>
              </a:solidFill>
              <a:ea typeface="新細明體" charset="-120"/>
            </a:endParaRPr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5029200" y="6200800"/>
            <a:ext cx="228600" cy="76200"/>
          </a:xfrm>
          <a:prstGeom prst="line">
            <a:avLst/>
          </a:prstGeom>
          <a:noFill/>
          <a:ln w="9525">
            <a:solidFill>
              <a:srgbClr val="C00000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 flipH="1" flipV="1">
            <a:off x="4572000" y="5972200"/>
            <a:ext cx="685800" cy="76200"/>
          </a:xfrm>
          <a:prstGeom prst="line">
            <a:avLst/>
          </a:prstGeom>
          <a:noFill/>
          <a:ln w="9525">
            <a:solidFill>
              <a:srgbClr val="C00000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Text 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charset="-120"/>
              </a:rPr>
              <a:t>Naïve Bayes: Classifying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534400" cy="19240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positions 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  <a:sym typeface="Symbol" pitchFamily="18" charset="2"/>
              </a:rPr>
              <a:t> all word positions in current document which contain tokens found in </a:t>
            </a:r>
            <a:r>
              <a:rPr lang="en-US" altLang="zh-TW" sz="2200" i="1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Vocabulary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Return </a:t>
            </a:r>
            <a:r>
              <a:rPr lang="en-US" altLang="zh-TW" sz="2200" i="1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c</a:t>
            </a:r>
            <a:r>
              <a:rPr lang="en-US" altLang="zh-TW" sz="2200" i="1" baseline="-25000" dirty="0" err="1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NB</a:t>
            </a:r>
            <a:r>
              <a:rPr lang="en-US" altLang="zh-TW" sz="2200" dirty="0" smtClean="0">
                <a:solidFill>
                  <a:schemeClr val="tx1"/>
                </a:solidFill>
                <a:ea typeface="新細明體" charset="-120"/>
              </a:rPr>
              <a:t>, where</a:t>
            </a:r>
            <a:r>
              <a:rPr lang="en-US" altLang="zh-TW" sz="2200" dirty="0" smtClean="0">
                <a:solidFill>
                  <a:schemeClr val="tx1"/>
                </a:solidFill>
                <a:latin typeface="Times New Roman" pitchFamily="18" charset="0"/>
                <a:ea typeface="新細明體" charset="-120"/>
              </a:rPr>
              <a:t> </a:t>
            </a:r>
            <a:endParaRPr lang="en-US" altLang="zh-TW" sz="2200" i="1" dirty="0" smtClean="0">
              <a:solidFill>
                <a:schemeClr val="tx1"/>
              </a:solidFill>
              <a:latin typeface="Times New Roman" pitchFamily="18" charset="0"/>
              <a:ea typeface="新細明體" charset="-12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59632" y="3861048"/>
          <a:ext cx="58674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259" name="Equation" r:id="rId3" imgW="2082600" imgH="368280" progId="Equation.3">
                  <p:embed/>
                </p:oleObj>
              </mc:Choice>
              <mc:Fallback>
                <p:oleObj name="Equation" r:id="rId3" imgW="208260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861048"/>
                        <a:ext cx="58674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矩形 5"/>
          <p:cNvSpPr>
            <a:spLocks noChangeArrowheads="1"/>
          </p:cNvSpPr>
          <p:nvPr/>
        </p:nvSpPr>
        <p:spPr bwMode="auto">
          <a:xfrm>
            <a:off x="4917232" y="4945310"/>
            <a:ext cx="2620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800" dirty="0">
                <a:solidFill>
                  <a:schemeClr val="tx1"/>
                </a:solidFill>
                <a:ea typeface="新細明體" charset="-120"/>
              </a:rPr>
              <a:t>有出現的詞</a:t>
            </a:r>
            <a:r>
              <a:rPr lang="en-US" altLang="zh-TW" sz="1800" dirty="0">
                <a:solidFill>
                  <a:schemeClr val="tx1"/>
                </a:solidFill>
                <a:ea typeface="新細明體" charset="-120"/>
              </a:rPr>
              <a:t>, </a:t>
            </a:r>
            <a:r>
              <a:rPr lang="zh-TW" altLang="en-US" sz="1800" dirty="0">
                <a:solidFill>
                  <a:schemeClr val="tx1"/>
                </a:solidFill>
                <a:ea typeface="新細明體" charset="-120"/>
              </a:rPr>
              <a:t>其機率相乘</a:t>
            </a:r>
          </a:p>
        </p:txBody>
      </p:sp>
      <p:sp>
        <p:nvSpPr>
          <p:cNvPr id="5127" name="矩形 6"/>
          <p:cNvSpPr>
            <a:spLocks noChangeArrowheads="1"/>
          </p:cNvSpPr>
          <p:nvPr/>
        </p:nvSpPr>
        <p:spPr bwMode="auto">
          <a:xfrm>
            <a:off x="1793032" y="494531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800">
                <a:solidFill>
                  <a:schemeClr val="tx1"/>
                </a:solidFill>
                <a:ea typeface="新細明體" charset="-120"/>
              </a:rPr>
              <a:t>取機率最大的類別</a:t>
            </a:r>
            <a:endParaRPr lang="en-US" altLang="zh-TW" sz="1800">
              <a:solidFill>
                <a:schemeClr val="tx1"/>
              </a:solidFill>
              <a:ea typeface="新細明體" charset="-120"/>
            </a:endParaRPr>
          </a:p>
          <a:p>
            <a:endParaRPr lang="zh-TW" altLang="en-US" sz="1800">
              <a:solidFill>
                <a:schemeClr val="tx1"/>
              </a:solidFill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Smoothing to avoid over-fitting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document contains a term x which never appears in the category c, the p(</a:t>
            </a:r>
            <a:r>
              <a:rPr lang="en-US" altLang="zh-TW" dirty="0" err="1" smtClean="0"/>
              <a:t>x|c</a:t>
            </a:r>
            <a:r>
              <a:rPr lang="en-US" altLang="zh-TW" dirty="0" smtClean="0"/>
              <a:t>) will always be zero, and the product will be zero, too.</a:t>
            </a:r>
          </a:p>
          <a:p>
            <a:r>
              <a:rPr lang="en-US" altLang="zh-TW" dirty="0" smtClean="0"/>
              <a:t>to add one smoothing to avoid zeros :</a:t>
            </a:r>
          </a:p>
          <a:p>
            <a:pPr lvl="1">
              <a:buNone/>
            </a:pPr>
            <a:endParaRPr lang="en-US" altLang="zh-TW" dirty="0" smtClean="0"/>
          </a:p>
          <a:p>
            <a:pPr lvl="1">
              <a:buNone/>
            </a:pPr>
            <a:r>
              <a:rPr lang="en-US" altLang="zh-TW" dirty="0" smtClean="0"/>
              <a:t>Before</a:t>
            </a:r>
          </a:p>
          <a:p>
            <a:pPr lvl="1">
              <a:buNone/>
            </a:pP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 lvl="1">
              <a:buNone/>
            </a:pPr>
            <a:r>
              <a:rPr lang="en-US" altLang="zh-TW" dirty="0" smtClean="0"/>
              <a:t>After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195736" y="5157192"/>
          <a:ext cx="448357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0" name="Equation" r:id="rId3" imgW="2006280" imgH="419040" progId="Equation.3">
                  <p:embed/>
                </p:oleObj>
              </mc:Choice>
              <mc:Fallback>
                <p:oleObj name="Equation" r:id="rId3" imgW="20062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157192"/>
                        <a:ext cx="448357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79" name="Object 5"/>
          <p:cNvGraphicFramePr>
            <a:graphicFrameLocks noChangeAspect="1"/>
          </p:cNvGraphicFramePr>
          <p:nvPr/>
        </p:nvGraphicFramePr>
        <p:xfrm>
          <a:off x="2232496" y="3789040"/>
          <a:ext cx="2214562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1" name="方程式" r:id="rId5" imgW="990360" imgH="393480" progId="Equation.3">
                  <p:embed/>
                </p:oleObj>
              </mc:Choice>
              <mc:Fallback>
                <p:oleObj name="方程式" r:id="rId5" imgW="990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496" y="3789040"/>
                        <a:ext cx="2214562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Naive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: Training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8" name="Picture 7" descr="133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7" y="1643050"/>
            <a:ext cx="8272696" cy="439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Naive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: Testing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" name="Picture 8" descr="13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643182"/>
            <a:ext cx="6412331" cy="266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Naïve </a:t>
            </a:r>
            <a:r>
              <a:rPr lang="en-US" altLang="zh-TW" sz="4400" dirty="0" err="1" smtClean="0"/>
              <a:t>Bayes</a:t>
            </a:r>
            <a:r>
              <a:rPr lang="en-US" altLang="zh-TW" sz="4400" dirty="0" smtClean="0"/>
              <a:t> :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0778FB8A-6F08-4EFD-8BEA-D521006778C7}" type="slidenum">
              <a:rPr lang="zh-TW" altLang="en-US" smtClean="0">
                <a:ea typeface="新細明體" charset="-120"/>
              </a:rPr>
              <a:pPr/>
              <a:t>25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Violation of NB Assumptions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Conditional independence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ea typeface="新細明體" charset="-120"/>
              </a:rPr>
              <a:t>是否可以假設兩詞的出現為獨立事件？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dirty="0" smtClean="0">
                <a:ea typeface="新細明體" charset="-120"/>
              </a:rPr>
              <a:t>與 </a:t>
            </a:r>
            <a:r>
              <a:rPr lang="en-US" altLang="zh-TW" dirty="0" smtClean="0">
                <a:ea typeface="新細明體" charset="-120"/>
              </a:rPr>
              <a:t>VSM </a:t>
            </a:r>
            <a:r>
              <a:rPr lang="zh-TW" altLang="en-US" dirty="0" smtClean="0">
                <a:ea typeface="新細明體" charset="-120"/>
              </a:rPr>
              <a:t>的問題類似：向量空間之兩兩詞間是否為正交？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Conclusion	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Naive </a:t>
            </a:r>
            <a:r>
              <a:rPr lang="en-US" altLang="zh-TW" dirty="0" err="1" smtClean="0">
                <a:ea typeface="新細明體" charset="-120"/>
              </a:rPr>
              <a:t>Bayes</a:t>
            </a:r>
            <a:r>
              <a:rPr lang="en-US" altLang="zh-TW" dirty="0" smtClean="0">
                <a:ea typeface="新細明體" charset="-120"/>
              </a:rPr>
              <a:t> can work well even though conditional independence assumptions are </a:t>
            </a:r>
            <a:r>
              <a:rPr lang="en-US" altLang="zh-TW" dirty="0" smtClean="0">
                <a:solidFill>
                  <a:srgbClr val="C00000"/>
                </a:solidFill>
                <a:ea typeface="新細明體" charset="-120"/>
              </a:rPr>
              <a:t>badly</a:t>
            </a:r>
            <a:r>
              <a:rPr lang="en-US" altLang="zh-TW" dirty="0" smtClean="0">
                <a:ea typeface="新細明體" charset="-120"/>
              </a:rPr>
              <a:t> violated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dirty="0" smtClean="0">
                <a:ea typeface="新細明體" charset="-120"/>
              </a:rPr>
              <a:t>Because classification is about predicting the correct class and not about accurately estimating probabilities.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41555"/>
            <a:ext cx="8077200" cy="630045"/>
          </a:xfrm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NB with Feature Selection (1)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077200" cy="4866270"/>
          </a:xfrm>
        </p:spPr>
        <p:txBody>
          <a:bodyPr lIns="90000" tIns="46800" rIns="90000" bIns="46800">
            <a:spAutoFit/>
          </a:bodyPr>
          <a:lstStyle/>
          <a:p>
            <a:pPr marL="334963" indent="-33496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Text collections have a large number of features</a:t>
            </a:r>
          </a:p>
          <a:p>
            <a:pPr marL="735013" lvl="1" indent="-27781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10,000 – 1,000,000 unique words … and more</a:t>
            </a:r>
          </a:p>
          <a:p>
            <a:pPr marL="334963" indent="-334963" defTabSz="4572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marL="334963" indent="-334963" defTabSz="4572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Feature (</a:t>
            </a:r>
            <a:r>
              <a:rPr lang="zh-TW" altLang="en-GB" dirty="0" smtClean="0">
                <a:solidFill>
                  <a:schemeClr val="tx1"/>
                </a:solidFill>
                <a:ea typeface="新細明體" charset="-120"/>
              </a:rPr>
              <a:t>文件或類別的特徵</a:t>
            </a: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) </a:t>
            </a:r>
            <a:r>
              <a:rPr lang="zh-TW" altLang="en-GB" dirty="0" smtClean="0">
                <a:solidFill>
                  <a:schemeClr val="tx1"/>
                </a:solidFill>
                <a:ea typeface="新細明體" charset="-120"/>
              </a:rPr>
              <a:t>若是選得好</a:t>
            </a:r>
            <a:endParaRPr lang="en-GB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marL="334963" indent="-33496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Reduces training time</a:t>
            </a:r>
          </a:p>
          <a:p>
            <a:pPr marL="735013" lvl="1" indent="-27781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Training time for some methods is quadratic or worse in the number of features </a:t>
            </a:r>
          </a:p>
          <a:p>
            <a:pPr marL="334963" indent="-33496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Can improve generalization (performance)</a:t>
            </a:r>
          </a:p>
          <a:p>
            <a:pPr marL="735013" lvl="1" indent="-27781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Eliminates noise features</a:t>
            </a:r>
          </a:p>
          <a:p>
            <a:pPr marL="735013" lvl="1" indent="-277813" defTabSz="457200" eaLnBrk="1" hangingPunct="1">
              <a:lnSpc>
                <a:spcPct val="120000"/>
              </a:lnSpc>
              <a:spcBef>
                <a:spcPts val="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Avoids </a:t>
            </a:r>
            <a:r>
              <a:rPr lang="en-GB" altLang="zh-TW" dirty="0" err="1" smtClean="0">
                <a:solidFill>
                  <a:schemeClr val="tx1"/>
                </a:solidFill>
                <a:ea typeface="新細明體" charset="-120"/>
              </a:rPr>
              <a:t>overfitting</a:t>
            </a:r>
            <a:endParaRPr lang="en-GB" altLang="zh-TW" dirty="0" smtClean="0">
              <a:solidFill>
                <a:schemeClr val="tx1"/>
              </a:solidFill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2 ideas beyond TF-IDF </a:t>
            </a:r>
            <a:r>
              <a:rPr lang="zh-TW" altLang="en-US" dirty="0" smtClean="0">
                <a:ea typeface="新細明體" charset="-120"/>
              </a:rPr>
              <a:t>兩種評估好壞的指標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Hypothesis testing statistics:</a:t>
            </a:r>
          </a:p>
          <a:p>
            <a:pPr lvl="2" eaLnBrk="1" hangingPunct="1"/>
            <a:r>
              <a:rPr lang="en-US" altLang="zh-TW" dirty="0" smtClean="0">
                <a:ea typeface="新細明體" charset="-120"/>
              </a:rPr>
              <a:t>Are we confident that the value of one categorical variable is associated with the value of another</a:t>
            </a:r>
          </a:p>
          <a:p>
            <a:pPr lvl="2" eaLnBrk="1" hangingPunct="1"/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Chi-square test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zh-TW" altLang="en-US" dirty="0" smtClean="0">
                <a:ea typeface="新細明體" charset="-120"/>
              </a:rPr>
              <a:t>卡方檢定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en-US" altLang="zh-TW" dirty="0" smtClean="0">
                <a:ea typeface="新細明體" charset="-120"/>
              </a:rPr>
              <a:t>Information theory:</a:t>
            </a:r>
          </a:p>
          <a:p>
            <a:pPr lvl="2" eaLnBrk="1" hangingPunct="1"/>
            <a:r>
              <a:rPr lang="en-US" altLang="zh-TW" dirty="0" smtClean="0">
                <a:ea typeface="新細明體" charset="-120"/>
              </a:rPr>
              <a:t>How much information does the value of one categorical variable give you about the value of another</a:t>
            </a:r>
          </a:p>
          <a:p>
            <a:pPr lvl="2" eaLnBrk="1" hangingPunct="1"/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Mutual information</a:t>
            </a:r>
          </a:p>
          <a:p>
            <a:pPr lvl="2" eaLnBrk="1" hangingPunct="1"/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en-US" altLang="zh-TW" sz="2200" dirty="0" smtClean="0">
                <a:ea typeface="新細明體" charset="-120"/>
              </a:rPr>
              <a:t>They’re similar, but </a:t>
            </a:r>
            <a:r>
              <a:rPr lang="en-GB" altLang="zh-TW" sz="2000" dirty="0" smtClean="0">
                <a:solidFill>
                  <a:srgbClr val="336699"/>
                </a:solidFill>
                <a:latin typeface="Symbol" pitchFamily="18" charset="2"/>
                <a:ea typeface="新細明體" charset="-120"/>
              </a:rPr>
              <a:t></a:t>
            </a:r>
            <a:r>
              <a:rPr lang="en-GB" altLang="zh-TW" sz="2000" baseline="30000" dirty="0" smtClean="0">
                <a:solidFill>
                  <a:srgbClr val="336699"/>
                </a:solidFill>
                <a:ea typeface="新細明體" charset="-120"/>
              </a:rPr>
              <a:t>2</a:t>
            </a:r>
            <a:r>
              <a:rPr lang="en-GB" altLang="zh-TW" sz="2000" dirty="0" smtClean="0">
                <a:solidFill>
                  <a:srgbClr val="336699"/>
                </a:solidFill>
                <a:ea typeface="新細明體" charset="-120"/>
              </a:rPr>
              <a:t> measures confidence in association</a:t>
            </a:r>
            <a:r>
              <a:rPr lang="en-GB" altLang="zh-TW" sz="2000" dirty="0" smtClean="0">
                <a:ea typeface="新細明體" charset="-120"/>
              </a:rPr>
              <a:t>, (based on available statistics), while </a:t>
            </a:r>
            <a:r>
              <a:rPr lang="en-GB" altLang="zh-TW" sz="2000" dirty="0" smtClean="0">
                <a:solidFill>
                  <a:srgbClr val="336699"/>
                </a:solidFill>
                <a:ea typeface="新細明體" charset="-120"/>
              </a:rPr>
              <a:t>MI measures extent of association</a:t>
            </a:r>
            <a:r>
              <a:rPr lang="en-GB" altLang="zh-TW" sz="2000" dirty="0" smtClean="0">
                <a:ea typeface="新細明體" charset="-120"/>
              </a:rPr>
              <a:t> (assuming perfect knowledge of probabilities)</a:t>
            </a:r>
            <a:endParaRPr lang="en-US" altLang="zh-TW" sz="2000" dirty="0" smtClean="0">
              <a:ea typeface="新細明體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41555"/>
            <a:ext cx="8077200" cy="630045"/>
          </a:xfrm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TW" dirty="0" smtClean="0">
                <a:solidFill>
                  <a:schemeClr val="tx1"/>
                </a:solidFill>
                <a:ea typeface="新細明體" charset="-120"/>
              </a:rPr>
              <a:t>NB with Feature Selection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 Naive </a:t>
            </a:r>
            <a:r>
              <a:rPr lang="en-US" sz="40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is not so naive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062695"/>
            <a:ext cx="8892480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Naive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Naive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has won some bakeoffs (e.g., KDD-CUP 97)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robust to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features than some more complex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learning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methods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robust to concept drift (changing of definition of class over time) than some more complex learning methods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Better than methods like decision trees when we have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many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equally</a:t>
            </a:r>
            <a:r>
              <a:rPr lang="de-DE" sz="2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important</a:t>
            </a:r>
            <a:r>
              <a:rPr lang="de-DE" sz="2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features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 good dependable baseline for text classification (but not 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best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Optimal if independence assumptions hold (never true for text, but true for some domains)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Very fast :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Learning with one pass over the data; testing linear in the number of attributes, and document collection size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Low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storage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requirements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Naïve </a:t>
            </a:r>
            <a:r>
              <a:rPr lang="en-US" altLang="zh-TW" sz="4400" dirty="0" err="1" smtClean="0"/>
              <a:t>Bayes</a:t>
            </a:r>
            <a:r>
              <a:rPr lang="en-US" altLang="zh-TW" sz="4400" dirty="0" smtClean="0"/>
              <a:t> :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text classification task: Email spam filtering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190" y="993893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36699"/>
              </a:buClr>
            </a:pPr>
            <a:endParaRPr lang="de-DE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336699"/>
              </a:buClr>
            </a:pPr>
            <a:endParaRPr lang="de-DE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‘‘’’ &lt;takworlld@hotmail.com&gt;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Subject: real estate is the only way... gem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oalvgkay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Anyone can buy real estate with no money down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Stop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paying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rent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TODAY !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There is no need to spend hundreds or even thousands for similar courses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am 22 years old and I have already purchased 6 properties using the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methods outlined in this truly INCREDIBLE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ebook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Change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your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life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NOW !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=================================================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Click Below </a:t>
            </a:r>
            <a:r>
              <a:rPr lang="de-DE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order: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http://www.wholesaledaily.com/sales/nmd.htm</a:t>
            </a:r>
          </a:p>
          <a:p>
            <a:r>
              <a:rPr lang="de-DE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=================================================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How would you write a program that would automatically detect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and delete this type of message?</a:t>
            </a:r>
            <a:r>
              <a:rPr lang="de-DE" sz="2200" dirty="0" smtClean="0">
                <a:solidFill>
                  <a:srgbClr val="00B050"/>
                </a:solidFill>
                <a:latin typeface="+mj-lt"/>
                <a:cs typeface="Courier New" pitchFamily="49" charset="0"/>
              </a:rPr>
              <a:t> </a:t>
            </a:r>
            <a:endParaRPr lang="en-US" sz="2200" dirty="0" smtClean="0">
              <a:solidFill>
                <a:srgbClr val="00B050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Evaluation on Reuters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8" name="Picture 7" descr="135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643050"/>
            <a:ext cx="8251088" cy="450059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Example: The Reuters collection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9" name="Picture 8" descr="135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974" y="1714488"/>
            <a:ext cx="8049678" cy="36316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A Reuters document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8" name="Picture 7" descr="13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785926"/>
            <a:ext cx="8039308" cy="39290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Evaluating classification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22914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Evaluation must be done on test data that are independent of the training data (usually a disjoint set of instances).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easy to get good performance on a test set that was available to the learner during training (e.g., just memorize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Measures: </a:t>
            </a:r>
            <a:r>
              <a:rPr lang="en-US" dirty="0" smtClean="0">
                <a:solidFill>
                  <a:srgbClr val="336699"/>
                </a:solidFill>
                <a:latin typeface="+mj-lt"/>
              </a:rPr>
              <a:t>Precision, recall, </a:t>
            </a:r>
            <a:r>
              <a:rPr lang="en-US" i="1" dirty="0" smtClean="0">
                <a:solidFill>
                  <a:srgbClr val="336699"/>
                </a:solidFill>
                <a:latin typeface="+mj-lt"/>
              </a:rPr>
              <a:t>F</a:t>
            </a:r>
            <a:r>
              <a:rPr lang="en-US" baseline="-25000" dirty="0" smtClean="0">
                <a:solidFill>
                  <a:srgbClr val="336699"/>
                </a:solidFill>
                <a:latin typeface="+mj-lt"/>
              </a:rPr>
              <a:t>1</a:t>
            </a:r>
            <a:r>
              <a:rPr lang="en-US" dirty="0" smtClean="0">
                <a:solidFill>
                  <a:srgbClr val="336699"/>
                </a:solidFill>
                <a:latin typeface="+mj-lt"/>
              </a:rPr>
              <a:t>, classification accuracy</a:t>
            </a:r>
            <a:endParaRPr lang="de-DE" sz="4800" dirty="0" smtClean="0">
              <a:solidFill>
                <a:srgbClr val="336699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Precision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and recall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R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3680302"/>
            <a:ext cx="8572560" cy="1043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spcBef>
                <a:spcPts val="700"/>
              </a:spcBef>
              <a:buClr>
                <a:srgbClr val="336699"/>
              </a:buClr>
            </a:pP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/ (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FP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4">
              <a:spcBef>
                <a:spcPts val="700"/>
              </a:spcBef>
              <a:buClr>
                <a:srgbClr val="336699"/>
              </a:buClr>
            </a:pP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 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/ (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TP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2800" i="1" dirty="0" smtClean="0">
                <a:solidFill>
                  <a:schemeClr val="tx1"/>
                </a:solidFill>
                <a:latin typeface="+mj-lt"/>
              </a:rPr>
              <a:t>FN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pic>
        <p:nvPicPr>
          <p:cNvPr id="8" name="Picture 7" descr="13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85992"/>
            <a:ext cx="8572557" cy="114300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	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combined measure: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22914"/>
            <a:ext cx="8572560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allows us to trade off precision against recall.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harmonic mean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</p:txBody>
      </p:sp>
      <p:pic>
        <p:nvPicPr>
          <p:cNvPr id="8" name="Picture 7" descr="1356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2571744"/>
            <a:ext cx="3409089" cy="900000"/>
          </a:xfrm>
          <a:prstGeom prst="rect">
            <a:avLst/>
          </a:prstGeom>
        </p:spPr>
      </p:pic>
      <p:pic>
        <p:nvPicPr>
          <p:cNvPr id="9" name="Picture 8" descr="1356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7978" y="3571875"/>
            <a:ext cx="2137262" cy="57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	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Averaging: Micro vs. Macro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20" y="1822914"/>
            <a:ext cx="8572560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now have an evaluation measure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for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one class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we also want a single number that measures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aggregate performance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over all classes in the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Macroaveraging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for each of the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classes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Average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these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numbers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rgbClr val="0070C0"/>
                </a:solidFill>
                <a:latin typeface="+mj-lt"/>
              </a:rPr>
              <a:t>Microaveraging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 TP, FP, FN for each of the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 C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classes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Sum these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numbers (e.g., all TP to get aggregate TP)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for aggregate TP, FP, FN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935834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  	Naive </a:t>
            </a:r>
            <a:r>
              <a:rPr lang="en-US" sz="32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vs. other methods</a:t>
            </a:r>
            <a:endParaRPr lang="en-US" sz="36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643074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pic>
        <p:nvPicPr>
          <p:cNvPr id="8" name="Picture 7" descr="135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571612"/>
            <a:ext cx="6296383" cy="49321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Alternative measurement 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Classification accuracy</a:t>
            </a:r>
            <a:r>
              <a:rPr lang="zh-TW" altLang="en-US" dirty="0" smtClean="0"/>
              <a:t> 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c/n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n : the total number of test instances</a:t>
            </a:r>
          </a:p>
          <a:p>
            <a:pPr>
              <a:buNone/>
            </a:pPr>
            <a:r>
              <a:rPr lang="en-US" altLang="zh-TW" dirty="0" smtClean="0"/>
              <a:t>	c : the number of test instances correctly classified by the system.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8C963D0-0558-4182-A667-5ED94EA3B10B}" type="slidenum">
              <a:rPr lang="zh-TW" altLang="en-US" smtClean="0">
                <a:ea typeface="新細明體" charset="-120"/>
              </a:rPr>
              <a:pPr/>
              <a:t>39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Case study : </a:t>
            </a:r>
            <a:r>
              <a:rPr lang="en-US" altLang="zh-TW" dirty="0" err="1" smtClean="0">
                <a:ea typeface="新細明體" charset="-120"/>
              </a:rPr>
              <a:t>WebKB</a:t>
            </a:r>
            <a:r>
              <a:rPr lang="en-US" altLang="zh-TW" dirty="0" smtClean="0">
                <a:ea typeface="新細明體" charset="-120"/>
              </a:rPr>
              <a:t> Experiment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Classify webpages from CS departments into:</a:t>
            </a:r>
          </a:p>
          <a:p>
            <a:pPr lvl="1" eaLnBrk="1" hangingPunct="1"/>
            <a:r>
              <a:rPr lang="en-US" altLang="zh-TW" smtClean="0">
                <a:ea typeface="新細明體" charset="-120"/>
              </a:rPr>
              <a:t>student, faculty, course,project </a:t>
            </a:r>
          </a:p>
          <a:p>
            <a:pPr eaLnBrk="1" hangingPunct="1"/>
            <a:r>
              <a:rPr lang="en-US" altLang="zh-TW" smtClean="0">
                <a:ea typeface="新細明體" charset="-120"/>
              </a:rPr>
              <a:t>Train on ~5,000 hand-labeled web pages</a:t>
            </a:r>
          </a:p>
          <a:p>
            <a:pPr lvl="1" eaLnBrk="1" hangingPunct="1"/>
            <a:r>
              <a:rPr lang="en-US" altLang="zh-TW" sz="2000" smtClean="0">
                <a:ea typeface="新細明體" charset="-120"/>
              </a:rPr>
              <a:t>Cornell, Washington, U.Texas, Wisconsin</a:t>
            </a:r>
          </a:p>
          <a:p>
            <a:pPr eaLnBrk="1" hangingPunct="1"/>
            <a:r>
              <a:rPr lang="en-US" altLang="zh-TW" smtClean="0">
                <a:ea typeface="新細明體" charset="-120"/>
              </a:rPr>
              <a:t>Crawl and classify a new site (CMU)</a:t>
            </a:r>
          </a:p>
          <a:p>
            <a:pPr eaLnBrk="1" hangingPunct="1"/>
            <a:endParaRPr lang="en-US" altLang="zh-TW" smtClean="0">
              <a:ea typeface="新細明體" charset="-120"/>
            </a:endParaRPr>
          </a:p>
          <a:p>
            <a:pPr eaLnBrk="1" hangingPunct="1"/>
            <a:endParaRPr lang="en-US" altLang="zh-TW" sz="2200" smtClean="0">
              <a:ea typeface="新細明體" charset="-120"/>
            </a:endParaRPr>
          </a:p>
          <a:p>
            <a:pPr eaLnBrk="1" hangingPunct="1"/>
            <a:r>
              <a:rPr lang="en-US" altLang="zh-TW" smtClean="0">
                <a:ea typeface="新細明體" charset="-120"/>
              </a:rPr>
              <a:t>Results: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595313" y="5405438"/>
          <a:ext cx="793908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83" name="Worksheet" r:id="rId5" imgW="4262040" imgH="656640" progId="Excel.Sheet.8">
                  <p:embed/>
                </p:oleObj>
              </mc:Choice>
              <mc:Fallback>
                <p:oleObj name="Worksheet" r:id="rId5" imgW="4262040" imgH="65664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5405438"/>
                        <a:ext cx="7939087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212976"/>
            <a:ext cx="2285594" cy="195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Formal definition of TC: Training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1470" y="1428736"/>
            <a:ext cx="8572528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X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Documents are represented in this space – typically some type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high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-dimensional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fixed set of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classes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 = {c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c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. . . 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J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}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classes are human-defined for the needs of an application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(e.g., relevant vs.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training set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 of labeled documents with each labeled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&lt;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&gt; ∈ X × C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Using a learning method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learning algorithm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then wish to</a:t>
            </a:r>
          </a:p>
          <a:p>
            <a:pPr lvl="1"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learn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classifier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that maps documents to classes:</a:t>
            </a:r>
          </a:p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X → C</a:t>
            </a:r>
            <a:endParaRPr lang="en-US" dirty="0" smtClean="0">
              <a:solidFill>
                <a:schemeClr val="tx1"/>
              </a:solidFill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E28E816-43A4-461A-A1CA-49810BD68B56}" type="slidenum">
              <a:rPr lang="zh-TW" altLang="en-US" smtClean="0">
                <a:ea typeface="新細明體" charset="-120"/>
              </a:rPr>
              <a:pPr/>
              <a:t>40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NB Model Comparison</a:t>
            </a:r>
          </a:p>
        </p:txBody>
      </p:sp>
      <p:pic>
        <p:nvPicPr>
          <p:cNvPr id="30724" name="Picture 3" descr="fig3"/>
          <p:cNvPicPr>
            <a:picLocks noChangeAspect="1" noChangeArrowheads="1"/>
          </p:cNvPicPr>
          <p:nvPr/>
        </p:nvPicPr>
        <p:blipFill>
          <a:blip r:embed="rId2" cstate="print"/>
          <a:srcRect l="18657" t="52585" r="9702" b="3473"/>
          <a:stretch>
            <a:fillRect/>
          </a:stretch>
        </p:blipFill>
        <p:spPr bwMode="auto">
          <a:xfrm>
            <a:off x="1371600" y="1781175"/>
            <a:ext cx="6629400" cy="4695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CD30CAF-6131-414C-B0FB-AB5BDDCBBBE3}" type="slidenum">
              <a:rPr lang="zh-TW" altLang="en-US" smtClean="0">
                <a:ea typeface="新細明體" charset="-120"/>
              </a:rPr>
              <a:pPr/>
              <a:t>41</a:t>
            </a:fld>
            <a:endParaRPr lang="en-US" altLang="zh-TW" smtClean="0">
              <a:ea typeface="新細明體" charset="-120"/>
            </a:endParaRP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print"/>
          <a:srcRect l="14268" t="15906" r="11696" b="1005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AE480CF5-C055-434D-8B5E-736261ABDE24}" type="slidenum">
              <a:rPr lang="zh-TW" altLang="en-US" smtClean="0">
                <a:ea typeface="新細明體" charset="-120"/>
              </a:rPr>
              <a:pPr/>
              <a:t>42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TW" dirty="0" smtClean="0">
                <a:ea typeface="新細明體" charset="-120"/>
              </a:rPr>
              <a:t>Case study : Apache </a:t>
            </a:r>
            <a:r>
              <a:rPr lang="en-GB" altLang="zh-TW" dirty="0" err="1" smtClean="0">
                <a:ea typeface="新細明體" charset="-120"/>
              </a:rPr>
              <a:t>SpamAssassin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Naïve </a:t>
            </a:r>
            <a:r>
              <a:rPr lang="en-US" altLang="zh-TW" dirty="0" err="1" smtClean="0">
                <a:ea typeface="新細明體" charset="-120"/>
              </a:rPr>
              <a:t>Bayes</a:t>
            </a:r>
            <a:r>
              <a:rPr lang="en-US" altLang="zh-TW" dirty="0" smtClean="0">
                <a:ea typeface="新細明體" charset="-120"/>
              </a:rPr>
              <a:t> classifier for spam filtering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Widely used in spam filters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Classic Naive </a:t>
            </a:r>
            <a:r>
              <a:rPr lang="en-US" altLang="zh-TW" dirty="0" err="1" smtClean="0">
                <a:ea typeface="新細明體" charset="-120"/>
              </a:rPr>
              <a:t>Bayes</a:t>
            </a:r>
            <a:r>
              <a:rPr lang="en-US" altLang="zh-TW" dirty="0" smtClean="0">
                <a:ea typeface="新細明體" charset="-120"/>
              </a:rPr>
              <a:t> superior when appropriately used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dirty="0" smtClean="0">
                <a:ea typeface="新細明體" charset="-120"/>
              </a:rPr>
              <a:t>有很多衍生版本</a:t>
            </a:r>
            <a:endParaRPr lang="en-US" altLang="zh-TW" dirty="0" smtClean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Many email filters use NB classifiers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But also many other things: black hole lists, etc.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dirty="0" smtClean="0">
                <a:ea typeface="新細明體" charset="-120"/>
              </a:rPr>
              <a:t>	同時混用很多其它技巧，如黑名單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96419AD-C86E-4E4C-BBC0-39C859F02BF9}" type="slidenum">
              <a:rPr lang="zh-TW" altLang="en-US" smtClean="0">
                <a:ea typeface="新細明體" charset="-120"/>
              </a:rPr>
              <a:pPr/>
              <a:t>43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Naïve </a:t>
            </a:r>
            <a:r>
              <a:rPr lang="en-US" altLang="zh-TW" dirty="0" err="1" smtClean="0">
                <a:ea typeface="新細明體" charset="-120"/>
              </a:rPr>
              <a:t>Bayes</a:t>
            </a:r>
            <a:r>
              <a:rPr lang="en-US" altLang="zh-TW" dirty="0" smtClean="0">
                <a:ea typeface="新細明體" charset="-120"/>
              </a:rPr>
              <a:t> on spam email</a:t>
            </a:r>
          </a:p>
        </p:txBody>
      </p:sp>
      <p:pic>
        <p:nvPicPr>
          <p:cNvPr id="3277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6363" y="1600200"/>
            <a:ext cx="3794125" cy="5257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err="1" smtClean="0"/>
              <a:t>kNN</a:t>
            </a:r>
            <a:r>
              <a:rPr lang="en-US" altLang="zh-TW" sz="4400" dirty="0" smtClean="0"/>
              <a:t> : K Nearest Neighbors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classification</a:t>
            </a:r>
            <a:endParaRPr lang="en-US" sz="3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-36512" y="1772816"/>
            <a:ext cx="8892480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As before, the training set is a set of documents, each labeled </a:t>
            </a:r>
            <a:r>
              <a:rPr lang="de-DE" dirty="0" err="1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with</a:t>
            </a:r>
            <a:r>
              <a:rPr lang="de-DE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its</a:t>
            </a:r>
            <a:r>
              <a:rPr lang="de-DE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class</a:t>
            </a:r>
            <a:r>
              <a:rPr lang="de-DE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In vector space classification, this set corresponds to a labeled set of points or vectors in the vector space.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Premise 1: Documents in the same class form a </a:t>
            </a:r>
            <a:r>
              <a:rPr lang="en-US" dirty="0" smtClean="0">
                <a:solidFill>
                  <a:srgbClr val="0070C0"/>
                </a:solidFill>
                <a:latin typeface="+mn-lt"/>
                <a:ea typeface="新細明體" pitchFamily="18" charset="-120"/>
              </a:rPr>
              <a:t>contiguous </a:t>
            </a:r>
            <a:r>
              <a:rPr lang="de-DE" dirty="0" smtClean="0">
                <a:solidFill>
                  <a:srgbClr val="0070C0"/>
                </a:solidFill>
                <a:latin typeface="+mn-lt"/>
                <a:ea typeface="新細明體" pitchFamily="18" charset="-120"/>
              </a:rPr>
              <a:t>region. </a:t>
            </a:r>
            <a:r>
              <a:rPr lang="zh-TW" altLang="en-US" dirty="0" smtClean="0">
                <a:solidFill>
                  <a:srgbClr val="0070C0"/>
                </a:solidFill>
                <a:latin typeface="+mn-lt"/>
                <a:ea typeface="新細明體" pitchFamily="18" charset="-120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同類別文件在空間中較相近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Premise 2: Documents from different classes </a:t>
            </a:r>
            <a:r>
              <a:rPr lang="de-DE" dirty="0" smtClean="0">
                <a:solidFill>
                  <a:srgbClr val="0070C0"/>
                </a:solidFill>
                <a:latin typeface="+mn-lt"/>
                <a:ea typeface="新細明體" pitchFamily="18" charset="-120"/>
              </a:rPr>
              <a:t>don’t overlap.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We define </a:t>
            </a:r>
            <a:r>
              <a:rPr lang="en-US" dirty="0" smtClean="0">
                <a:solidFill>
                  <a:srgbClr val="336699"/>
                </a:solidFill>
                <a:latin typeface="+mn-lt"/>
                <a:ea typeface="新細明體" pitchFamily="18" charset="-120"/>
              </a:rPr>
              <a:t>lines, surfaces, </a:t>
            </a:r>
            <a:r>
              <a:rPr lang="en-US" dirty="0" err="1" smtClean="0">
                <a:solidFill>
                  <a:srgbClr val="336699"/>
                </a:solidFill>
                <a:latin typeface="+mn-lt"/>
                <a:ea typeface="新細明體" pitchFamily="18" charset="-120"/>
              </a:rPr>
              <a:t>hypersurfaces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 to divide regions.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不同的類別間可找出一個分割線或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超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新細明體" pitchFamily="18" charset="-120"/>
              </a:rPr>
              <a:t>平面</a:t>
            </a:r>
            <a:endParaRPr lang="en-US" dirty="0" smtClean="0">
              <a:solidFill>
                <a:schemeClr val="tx1"/>
              </a:solidFill>
              <a:latin typeface="+mn-lt"/>
              <a:ea typeface="新細明體" pitchFamily="18" charset="-12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latin typeface="+mn-lt"/>
                <a:ea typeface="新細明體" charset="-120"/>
              </a:rPr>
              <a:t>Classes in a Vector Space</a:t>
            </a:r>
          </a:p>
        </p:txBody>
      </p:sp>
      <p:sp>
        <p:nvSpPr>
          <p:cNvPr id="37892" name="Oval 3"/>
          <p:cNvSpPr>
            <a:spLocks noChangeArrowheads="1"/>
          </p:cNvSpPr>
          <p:nvPr/>
        </p:nvSpPr>
        <p:spPr bwMode="auto">
          <a:xfrm>
            <a:off x="19050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3" name="Oval 4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4" name="Oval 5"/>
          <p:cNvSpPr>
            <a:spLocks noChangeArrowheads="1"/>
          </p:cNvSpPr>
          <p:nvPr/>
        </p:nvSpPr>
        <p:spPr bwMode="auto">
          <a:xfrm>
            <a:off x="46482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5" name="Oval 6"/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6" name="Oval 7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7" name="Oval 8"/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8" name="Oval 9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899" name="Oval 10"/>
          <p:cNvSpPr>
            <a:spLocks noChangeArrowheads="1"/>
          </p:cNvSpPr>
          <p:nvPr/>
        </p:nvSpPr>
        <p:spPr bwMode="auto">
          <a:xfrm>
            <a:off x="2667000" y="3429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0" name="Oval 11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1" name="Oval 12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2" name="Oval 13"/>
          <p:cNvSpPr>
            <a:spLocks noChangeArrowheads="1"/>
          </p:cNvSpPr>
          <p:nvPr/>
        </p:nvSpPr>
        <p:spPr bwMode="auto">
          <a:xfrm>
            <a:off x="4267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3" name="Oval 14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4" name="Oval 15"/>
          <p:cNvSpPr>
            <a:spLocks noChangeArrowheads="1"/>
          </p:cNvSpPr>
          <p:nvPr/>
        </p:nvSpPr>
        <p:spPr bwMode="auto">
          <a:xfrm>
            <a:off x="4572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5" name="Oval 16"/>
          <p:cNvSpPr>
            <a:spLocks noChangeArrowheads="1"/>
          </p:cNvSpPr>
          <p:nvPr/>
        </p:nvSpPr>
        <p:spPr bwMode="auto">
          <a:xfrm>
            <a:off x="5638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6" name="Oval 17"/>
          <p:cNvSpPr>
            <a:spLocks noChangeArrowheads="1"/>
          </p:cNvSpPr>
          <p:nvPr/>
        </p:nvSpPr>
        <p:spPr bwMode="auto">
          <a:xfrm>
            <a:off x="4876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7" name="Oval 18"/>
          <p:cNvSpPr>
            <a:spLocks noChangeArrowheads="1"/>
          </p:cNvSpPr>
          <p:nvPr/>
        </p:nvSpPr>
        <p:spPr bwMode="auto">
          <a:xfrm>
            <a:off x="40386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8" name="Oval 19"/>
          <p:cNvSpPr>
            <a:spLocks noChangeArrowheads="1"/>
          </p:cNvSpPr>
          <p:nvPr/>
        </p:nvSpPr>
        <p:spPr bwMode="auto">
          <a:xfrm>
            <a:off x="4572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09" name="Oval 20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10" name="Oval 21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11" name="Oval 22"/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12" name="Oval 23"/>
          <p:cNvSpPr>
            <a:spLocks noChangeArrowheads="1"/>
          </p:cNvSpPr>
          <p:nvPr/>
        </p:nvSpPr>
        <p:spPr bwMode="auto">
          <a:xfrm>
            <a:off x="72390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6629400" y="19050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7391400" y="4281488"/>
            <a:ext cx="1367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charset="-120"/>
              </a:rPr>
              <a:t>Government</a:t>
            </a:r>
            <a:endParaRPr lang="en-US" altLang="zh-TW" sz="1400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15" name="Text Box 26"/>
          <p:cNvSpPr txBox="1">
            <a:spLocks noChangeArrowheads="1"/>
          </p:cNvSpPr>
          <p:nvPr/>
        </p:nvSpPr>
        <p:spPr bwMode="auto">
          <a:xfrm>
            <a:off x="7391400" y="4800600"/>
            <a:ext cx="891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charset="-120"/>
              </a:rPr>
              <a:t>Science</a:t>
            </a:r>
            <a:endParaRPr lang="en-US" altLang="zh-TW" sz="1400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7391400" y="5257800"/>
            <a:ext cx="56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 dirty="0">
                <a:solidFill>
                  <a:schemeClr val="tx1"/>
                </a:solidFill>
                <a:latin typeface="+mn-lt"/>
                <a:ea typeface="新細明體" charset="-120"/>
              </a:rPr>
              <a:t>Arts</a:t>
            </a:r>
            <a:endParaRPr lang="en-US" altLang="zh-TW" sz="1400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1015836" name="Freeform 28"/>
          <p:cNvSpPr>
            <a:spLocks/>
          </p:cNvSpPr>
          <p:nvPr/>
        </p:nvSpPr>
        <p:spPr bwMode="auto">
          <a:xfrm>
            <a:off x="1701800" y="4343400"/>
            <a:ext cx="2184400" cy="1981200"/>
          </a:xfrm>
          <a:custGeom>
            <a:avLst/>
            <a:gdLst>
              <a:gd name="T0" fmla="*/ 2147483647 w 1376"/>
              <a:gd name="T1" fmla="*/ 0 h 1248"/>
              <a:gd name="T2" fmla="*/ 2147483647 w 1376"/>
              <a:gd name="T3" fmla="*/ 2147483647 h 1248"/>
              <a:gd name="T4" fmla="*/ 2147483647 w 1376"/>
              <a:gd name="T5" fmla="*/ 2147483647 h 1248"/>
              <a:gd name="T6" fmla="*/ 2147483647 w 1376"/>
              <a:gd name="T7" fmla="*/ 2147483647 h 1248"/>
              <a:gd name="T8" fmla="*/ 2147483647 w 1376"/>
              <a:gd name="T9" fmla="*/ 2147483647 h 1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6"/>
              <a:gd name="T16" fmla="*/ 0 h 1248"/>
              <a:gd name="T17" fmla="*/ 1376 w 1376"/>
              <a:gd name="T18" fmla="*/ 1248 h 1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6" h="1248">
                <a:moveTo>
                  <a:pt x="1376" y="0"/>
                </a:moveTo>
                <a:cubicBezTo>
                  <a:pt x="1208" y="44"/>
                  <a:pt x="1040" y="88"/>
                  <a:pt x="944" y="192"/>
                </a:cubicBezTo>
                <a:cubicBezTo>
                  <a:pt x="848" y="296"/>
                  <a:pt x="936" y="464"/>
                  <a:pt x="800" y="624"/>
                </a:cubicBezTo>
                <a:cubicBezTo>
                  <a:pt x="664" y="784"/>
                  <a:pt x="256" y="1056"/>
                  <a:pt x="128" y="1152"/>
                </a:cubicBezTo>
                <a:cubicBezTo>
                  <a:pt x="0" y="1248"/>
                  <a:pt x="48" y="1192"/>
                  <a:pt x="32" y="1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15837" name="Freeform 29"/>
          <p:cNvSpPr>
            <a:spLocks/>
          </p:cNvSpPr>
          <p:nvPr/>
        </p:nvSpPr>
        <p:spPr bwMode="auto">
          <a:xfrm>
            <a:off x="3784600" y="2286000"/>
            <a:ext cx="266700" cy="2057400"/>
          </a:xfrm>
          <a:custGeom>
            <a:avLst/>
            <a:gdLst>
              <a:gd name="T0" fmla="*/ 2147483647 w 168"/>
              <a:gd name="T1" fmla="*/ 2147483647 h 1296"/>
              <a:gd name="T2" fmla="*/ 2147483647 w 168"/>
              <a:gd name="T3" fmla="*/ 2147483647 h 1296"/>
              <a:gd name="T4" fmla="*/ 2147483647 w 168"/>
              <a:gd name="T5" fmla="*/ 2147483647 h 1296"/>
              <a:gd name="T6" fmla="*/ 2147483647 w 16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1296"/>
              <a:gd name="T14" fmla="*/ 168 w 16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1296">
                <a:moveTo>
                  <a:pt x="64" y="1296"/>
                </a:moveTo>
                <a:cubicBezTo>
                  <a:pt x="116" y="1248"/>
                  <a:pt x="168" y="1200"/>
                  <a:pt x="160" y="1104"/>
                </a:cubicBezTo>
                <a:cubicBezTo>
                  <a:pt x="152" y="1008"/>
                  <a:pt x="32" y="904"/>
                  <a:pt x="16" y="720"/>
                </a:cubicBezTo>
                <a:cubicBezTo>
                  <a:pt x="0" y="536"/>
                  <a:pt x="32" y="268"/>
                  <a:pt x="6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15838" name="Freeform 30"/>
          <p:cNvSpPr>
            <a:spLocks/>
          </p:cNvSpPr>
          <p:nvPr/>
        </p:nvSpPr>
        <p:spPr bwMode="auto">
          <a:xfrm>
            <a:off x="3924300" y="4292600"/>
            <a:ext cx="2628900" cy="774700"/>
          </a:xfrm>
          <a:custGeom>
            <a:avLst/>
            <a:gdLst>
              <a:gd name="T0" fmla="*/ 0 w 1656"/>
              <a:gd name="T1" fmla="*/ 2147483647 h 488"/>
              <a:gd name="T2" fmla="*/ 2147483647 w 1656"/>
              <a:gd name="T3" fmla="*/ 2147483647 h 488"/>
              <a:gd name="T4" fmla="*/ 2147483647 w 1656"/>
              <a:gd name="T5" fmla="*/ 2147483647 h 488"/>
              <a:gd name="T6" fmla="*/ 2147483647 w 1656"/>
              <a:gd name="T7" fmla="*/ 2147483647 h 488"/>
              <a:gd name="T8" fmla="*/ 2147483647 w 1656"/>
              <a:gd name="T9" fmla="*/ 2147483647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6"/>
              <a:gd name="T16" fmla="*/ 0 h 488"/>
              <a:gd name="T17" fmla="*/ 1656 w 1656"/>
              <a:gd name="T18" fmla="*/ 488 h 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6" h="488">
                <a:moveTo>
                  <a:pt x="0" y="32"/>
                </a:moveTo>
                <a:cubicBezTo>
                  <a:pt x="0" y="128"/>
                  <a:pt x="0" y="224"/>
                  <a:pt x="144" y="224"/>
                </a:cubicBezTo>
                <a:cubicBezTo>
                  <a:pt x="288" y="224"/>
                  <a:pt x="632" y="0"/>
                  <a:pt x="864" y="32"/>
                </a:cubicBezTo>
                <a:cubicBezTo>
                  <a:pt x="1096" y="64"/>
                  <a:pt x="1416" y="344"/>
                  <a:pt x="1536" y="416"/>
                </a:cubicBezTo>
                <a:cubicBezTo>
                  <a:pt x="1656" y="488"/>
                  <a:pt x="1620" y="476"/>
                  <a:pt x="1584" y="46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836" grpId="0" animBg="1"/>
      <p:bldP spid="1015837" grpId="0" animBg="1"/>
      <p:bldP spid="101583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latin typeface="+mn-lt"/>
                <a:ea typeface="新細明體" charset="-120"/>
              </a:rPr>
              <a:t>Test Document = Government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endParaRPr lang="zh-TW" altLang="en-US" sz="26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72390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19" name="Oval 6"/>
          <p:cNvSpPr>
            <a:spLocks noChangeArrowheads="1"/>
          </p:cNvSpPr>
          <p:nvPr/>
        </p:nvSpPr>
        <p:spPr bwMode="auto">
          <a:xfrm>
            <a:off x="7239000" y="533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6629400" y="19050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7391400" y="4281488"/>
            <a:ext cx="1367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Government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7391400" y="4800600"/>
            <a:ext cx="891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Science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7391400" y="5257800"/>
            <a:ext cx="56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Arts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8924" name="Freeform 11"/>
          <p:cNvSpPr>
            <a:spLocks/>
          </p:cNvSpPr>
          <p:nvPr/>
        </p:nvSpPr>
        <p:spPr bwMode="auto">
          <a:xfrm>
            <a:off x="1701800" y="4343400"/>
            <a:ext cx="2184400" cy="1981200"/>
          </a:xfrm>
          <a:custGeom>
            <a:avLst/>
            <a:gdLst>
              <a:gd name="T0" fmla="*/ 2147483647 w 1376"/>
              <a:gd name="T1" fmla="*/ 0 h 1248"/>
              <a:gd name="T2" fmla="*/ 2147483647 w 1376"/>
              <a:gd name="T3" fmla="*/ 2147483647 h 1248"/>
              <a:gd name="T4" fmla="*/ 2147483647 w 1376"/>
              <a:gd name="T5" fmla="*/ 2147483647 h 1248"/>
              <a:gd name="T6" fmla="*/ 2147483647 w 1376"/>
              <a:gd name="T7" fmla="*/ 2147483647 h 1248"/>
              <a:gd name="T8" fmla="*/ 2147483647 w 1376"/>
              <a:gd name="T9" fmla="*/ 2147483647 h 1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6"/>
              <a:gd name="T16" fmla="*/ 0 h 1248"/>
              <a:gd name="T17" fmla="*/ 1376 w 1376"/>
              <a:gd name="T18" fmla="*/ 1248 h 1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6" h="1248">
                <a:moveTo>
                  <a:pt x="1376" y="0"/>
                </a:moveTo>
                <a:cubicBezTo>
                  <a:pt x="1208" y="44"/>
                  <a:pt x="1040" y="88"/>
                  <a:pt x="944" y="192"/>
                </a:cubicBezTo>
                <a:cubicBezTo>
                  <a:pt x="848" y="296"/>
                  <a:pt x="936" y="464"/>
                  <a:pt x="800" y="624"/>
                </a:cubicBezTo>
                <a:cubicBezTo>
                  <a:pt x="664" y="784"/>
                  <a:pt x="256" y="1056"/>
                  <a:pt x="128" y="1152"/>
                </a:cubicBezTo>
                <a:cubicBezTo>
                  <a:pt x="0" y="1248"/>
                  <a:pt x="48" y="1192"/>
                  <a:pt x="32" y="120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5" name="Freeform 12"/>
          <p:cNvSpPr>
            <a:spLocks/>
          </p:cNvSpPr>
          <p:nvPr/>
        </p:nvSpPr>
        <p:spPr bwMode="auto">
          <a:xfrm>
            <a:off x="3784600" y="2286000"/>
            <a:ext cx="266700" cy="2057400"/>
          </a:xfrm>
          <a:custGeom>
            <a:avLst/>
            <a:gdLst>
              <a:gd name="T0" fmla="*/ 2147483647 w 168"/>
              <a:gd name="T1" fmla="*/ 2147483647 h 1296"/>
              <a:gd name="T2" fmla="*/ 2147483647 w 168"/>
              <a:gd name="T3" fmla="*/ 2147483647 h 1296"/>
              <a:gd name="T4" fmla="*/ 2147483647 w 168"/>
              <a:gd name="T5" fmla="*/ 2147483647 h 1296"/>
              <a:gd name="T6" fmla="*/ 2147483647 w 16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68"/>
              <a:gd name="T13" fmla="*/ 0 h 1296"/>
              <a:gd name="T14" fmla="*/ 168 w 16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8" h="1296">
                <a:moveTo>
                  <a:pt x="64" y="1296"/>
                </a:moveTo>
                <a:cubicBezTo>
                  <a:pt x="116" y="1248"/>
                  <a:pt x="168" y="1200"/>
                  <a:pt x="160" y="1104"/>
                </a:cubicBezTo>
                <a:cubicBezTo>
                  <a:pt x="152" y="1008"/>
                  <a:pt x="32" y="904"/>
                  <a:pt x="16" y="720"/>
                </a:cubicBezTo>
                <a:cubicBezTo>
                  <a:pt x="0" y="536"/>
                  <a:pt x="32" y="268"/>
                  <a:pt x="64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6" name="Freeform 13"/>
          <p:cNvSpPr>
            <a:spLocks/>
          </p:cNvSpPr>
          <p:nvPr/>
        </p:nvSpPr>
        <p:spPr bwMode="auto">
          <a:xfrm>
            <a:off x="3924300" y="4292600"/>
            <a:ext cx="2628900" cy="774700"/>
          </a:xfrm>
          <a:custGeom>
            <a:avLst/>
            <a:gdLst>
              <a:gd name="T0" fmla="*/ 0 w 1656"/>
              <a:gd name="T1" fmla="*/ 2147483647 h 488"/>
              <a:gd name="T2" fmla="*/ 2147483647 w 1656"/>
              <a:gd name="T3" fmla="*/ 2147483647 h 488"/>
              <a:gd name="T4" fmla="*/ 2147483647 w 1656"/>
              <a:gd name="T5" fmla="*/ 2147483647 h 488"/>
              <a:gd name="T6" fmla="*/ 2147483647 w 1656"/>
              <a:gd name="T7" fmla="*/ 2147483647 h 488"/>
              <a:gd name="T8" fmla="*/ 2147483647 w 1656"/>
              <a:gd name="T9" fmla="*/ 2147483647 h 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6"/>
              <a:gd name="T16" fmla="*/ 0 h 488"/>
              <a:gd name="T17" fmla="*/ 1656 w 1656"/>
              <a:gd name="T18" fmla="*/ 488 h 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6" h="488">
                <a:moveTo>
                  <a:pt x="0" y="32"/>
                </a:moveTo>
                <a:cubicBezTo>
                  <a:pt x="0" y="128"/>
                  <a:pt x="0" y="224"/>
                  <a:pt x="144" y="224"/>
                </a:cubicBezTo>
                <a:cubicBezTo>
                  <a:pt x="288" y="224"/>
                  <a:pt x="632" y="0"/>
                  <a:pt x="864" y="32"/>
                </a:cubicBezTo>
                <a:cubicBezTo>
                  <a:pt x="1096" y="64"/>
                  <a:pt x="1416" y="344"/>
                  <a:pt x="1536" y="416"/>
                </a:cubicBezTo>
                <a:cubicBezTo>
                  <a:pt x="1656" y="488"/>
                  <a:pt x="1620" y="476"/>
                  <a:pt x="1584" y="46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600200" y="2438400"/>
            <a:ext cx="4191000" cy="3657600"/>
            <a:chOff x="1008" y="1536"/>
            <a:chExt cx="2640" cy="2304"/>
          </a:xfrm>
        </p:grpSpPr>
        <p:sp>
          <p:nvSpPr>
            <p:cNvPr id="38930" name="Oval 15"/>
            <p:cNvSpPr>
              <a:spLocks noChangeArrowheads="1"/>
            </p:cNvSpPr>
            <p:nvPr/>
          </p:nvSpPr>
          <p:spPr bwMode="auto">
            <a:xfrm>
              <a:off x="1200" y="1680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1" name="Oval 16"/>
            <p:cNvSpPr>
              <a:spLocks noChangeArrowheads="1"/>
            </p:cNvSpPr>
            <p:nvPr/>
          </p:nvSpPr>
          <p:spPr bwMode="auto">
            <a:xfrm>
              <a:off x="2592" y="21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2" name="Oval 17"/>
            <p:cNvSpPr>
              <a:spLocks noChangeArrowheads="1"/>
            </p:cNvSpPr>
            <p:nvPr/>
          </p:nvSpPr>
          <p:spPr bwMode="auto">
            <a:xfrm>
              <a:off x="2928" y="30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3" name="Oval 18"/>
            <p:cNvSpPr>
              <a:spLocks noChangeArrowheads="1"/>
            </p:cNvSpPr>
            <p:nvPr/>
          </p:nvSpPr>
          <p:spPr bwMode="auto">
            <a:xfrm>
              <a:off x="1296" y="2016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4" name="Oval 19"/>
            <p:cNvSpPr>
              <a:spLocks noChangeArrowheads="1"/>
            </p:cNvSpPr>
            <p:nvPr/>
          </p:nvSpPr>
          <p:spPr bwMode="auto">
            <a:xfrm>
              <a:off x="1392" y="2688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5" name="Oval 20"/>
            <p:cNvSpPr>
              <a:spLocks noChangeArrowheads="1"/>
            </p:cNvSpPr>
            <p:nvPr/>
          </p:nvSpPr>
          <p:spPr bwMode="auto">
            <a:xfrm>
              <a:off x="1968" y="1680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6" name="Oval 21"/>
            <p:cNvSpPr>
              <a:spLocks noChangeArrowheads="1"/>
            </p:cNvSpPr>
            <p:nvPr/>
          </p:nvSpPr>
          <p:spPr bwMode="auto">
            <a:xfrm>
              <a:off x="1008" y="2304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7" name="Oval 22"/>
            <p:cNvSpPr>
              <a:spLocks noChangeArrowheads="1"/>
            </p:cNvSpPr>
            <p:nvPr/>
          </p:nvSpPr>
          <p:spPr bwMode="auto">
            <a:xfrm>
              <a:off x="1680" y="2160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8" name="Oval 23"/>
            <p:cNvSpPr>
              <a:spLocks noChangeArrowheads="1"/>
            </p:cNvSpPr>
            <p:nvPr/>
          </p:nvSpPr>
          <p:spPr bwMode="auto">
            <a:xfrm>
              <a:off x="2112" y="1920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39" name="Oval 24"/>
            <p:cNvSpPr>
              <a:spLocks noChangeArrowheads="1"/>
            </p:cNvSpPr>
            <p:nvPr/>
          </p:nvSpPr>
          <p:spPr bwMode="auto">
            <a:xfrm>
              <a:off x="1872" y="2688"/>
              <a:ext cx="96" cy="96"/>
            </a:xfrm>
            <a:prstGeom prst="ellipse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0" name="Oval 25"/>
            <p:cNvSpPr>
              <a:spLocks noChangeArrowheads="1"/>
            </p:cNvSpPr>
            <p:nvPr/>
          </p:nvSpPr>
          <p:spPr bwMode="auto">
            <a:xfrm>
              <a:off x="2688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1" name="Oval 26"/>
            <p:cNvSpPr>
              <a:spLocks noChangeArrowheads="1"/>
            </p:cNvSpPr>
            <p:nvPr/>
          </p:nvSpPr>
          <p:spPr bwMode="auto">
            <a:xfrm>
              <a:off x="2784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2" name="Oval 27"/>
            <p:cNvSpPr>
              <a:spLocks noChangeArrowheads="1"/>
            </p:cNvSpPr>
            <p:nvPr/>
          </p:nvSpPr>
          <p:spPr bwMode="auto">
            <a:xfrm>
              <a:off x="2880" y="17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3" name="Oval 28"/>
            <p:cNvSpPr>
              <a:spLocks noChangeArrowheads="1"/>
            </p:cNvSpPr>
            <p:nvPr/>
          </p:nvSpPr>
          <p:spPr bwMode="auto">
            <a:xfrm>
              <a:off x="355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4" name="Oval 29"/>
            <p:cNvSpPr>
              <a:spLocks noChangeArrowheads="1"/>
            </p:cNvSpPr>
            <p:nvPr/>
          </p:nvSpPr>
          <p:spPr bwMode="auto">
            <a:xfrm>
              <a:off x="3072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5" name="Oval 30"/>
            <p:cNvSpPr>
              <a:spLocks noChangeArrowheads="1"/>
            </p:cNvSpPr>
            <p:nvPr/>
          </p:nvSpPr>
          <p:spPr bwMode="auto">
            <a:xfrm>
              <a:off x="2544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6" name="Oval 31"/>
            <p:cNvSpPr>
              <a:spLocks noChangeArrowheads="1"/>
            </p:cNvSpPr>
            <p:nvPr/>
          </p:nvSpPr>
          <p:spPr bwMode="auto">
            <a:xfrm>
              <a:off x="2880" y="374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7" name="Oval 32"/>
            <p:cNvSpPr>
              <a:spLocks noChangeArrowheads="1"/>
            </p:cNvSpPr>
            <p:nvPr/>
          </p:nvSpPr>
          <p:spPr bwMode="auto">
            <a:xfrm>
              <a:off x="3216" y="33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  <p:sp>
          <p:nvSpPr>
            <p:cNvPr id="38948" name="Rectangle 33"/>
            <p:cNvSpPr>
              <a:spLocks noChangeArrowheads="1"/>
            </p:cNvSpPr>
            <p:nvPr/>
          </p:nvSpPr>
          <p:spPr bwMode="auto">
            <a:xfrm>
              <a:off x="2208" y="2448"/>
              <a:ext cx="96" cy="9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latin typeface="+mn-lt"/>
                <a:ea typeface="新細明體" charset="-120"/>
              </a:endParaRPr>
            </a:p>
          </p:txBody>
        </p:sp>
      </p:grpSp>
      <p:sp>
        <p:nvSpPr>
          <p:cNvPr id="38928" name="Line 34"/>
          <p:cNvSpPr>
            <a:spLocks noChangeShapeType="1"/>
          </p:cNvSpPr>
          <p:nvPr/>
        </p:nvSpPr>
        <p:spPr bwMode="auto">
          <a:xfrm>
            <a:off x="3581400" y="1447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929" name="Text Box 35"/>
          <p:cNvSpPr txBox="1">
            <a:spLocks noChangeArrowheads="1"/>
          </p:cNvSpPr>
          <p:nvPr/>
        </p:nvSpPr>
        <p:spPr bwMode="auto">
          <a:xfrm>
            <a:off x="6918325" y="2097088"/>
            <a:ext cx="153349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</a:rPr>
              <a:t>Similarity</a:t>
            </a:r>
          </a:p>
          <a:p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</a:rPr>
              <a:t>hypothesis</a:t>
            </a:r>
          </a:p>
          <a:p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</a:rPr>
              <a:t>true in</a:t>
            </a:r>
          </a:p>
          <a:p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</a:rPr>
              <a:t>general?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97B19A-0A6E-4A4A-8AC5-93FC6A70A95E}" type="slidenum">
              <a:rPr lang="zh-TW" altLang="en-US" smtClean="0">
                <a:ea typeface="新細明體" charset="-120"/>
              </a:rPr>
              <a:pPr/>
              <a:t>48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k Nearest Neighbor Classification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新細明體" charset="-120"/>
              </a:rPr>
              <a:t>To classify document </a:t>
            </a:r>
            <a:r>
              <a:rPr lang="en-US" altLang="zh-TW" sz="2400" i="1" smtClean="0">
                <a:ea typeface="新細明體" charset="-120"/>
              </a:rPr>
              <a:t>d</a:t>
            </a:r>
            <a:r>
              <a:rPr lang="en-US" altLang="zh-TW" sz="2400" smtClean="0">
                <a:ea typeface="新細明體" charset="-120"/>
              </a:rPr>
              <a:t> into class c</a:t>
            </a:r>
          </a:p>
          <a:p>
            <a:pPr eaLnBrk="1" hangingPunct="1"/>
            <a:r>
              <a:rPr lang="en-US" altLang="zh-TW" sz="2400" smtClean="0">
                <a:ea typeface="新細明體" charset="-120"/>
              </a:rPr>
              <a:t>Define </a:t>
            </a:r>
            <a:r>
              <a:rPr lang="en-US" altLang="zh-TW" sz="2400" i="1" smtClean="0">
                <a:ea typeface="新細明體" charset="-120"/>
              </a:rPr>
              <a:t>k</a:t>
            </a:r>
            <a:r>
              <a:rPr lang="en-US" altLang="zh-TW" sz="2400" smtClean="0">
                <a:ea typeface="新細明體" charset="-120"/>
              </a:rPr>
              <a:t>-neighborhood N as </a:t>
            </a:r>
            <a:r>
              <a:rPr lang="en-US" altLang="zh-TW" sz="2400" i="1" smtClean="0">
                <a:ea typeface="新細明體" charset="-120"/>
              </a:rPr>
              <a:t>k</a:t>
            </a:r>
            <a:r>
              <a:rPr lang="en-US" altLang="zh-TW" sz="2400" smtClean="0">
                <a:ea typeface="新細明體" charset="-120"/>
              </a:rPr>
              <a:t> nearest neighbors of </a:t>
            </a:r>
            <a:r>
              <a:rPr lang="en-US" altLang="zh-TW" sz="2400" i="1" smtClean="0">
                <a:ea typeface="新細明體" charset="-120"/>
              </a:rPr>
              <a:t>d</a:t>
            </a:r>
          </a:p>
          <a:p>
            <a:pPr eaLnBrk="1" hangingPunct="1"/>
            <a:r>
              <a:rPr lang="en-US" altLang="zh-TW" sz="2400" smtClean="0">
                <a:ea typeface="新細明體" charset="-120"/>
              </a:rPr>
              <a:t>Count number of documents i in N that belong to c</a:t>
            </a:r>
          </a:p>
          <a:p>
            <a:pPr eaLnBrk="1" hangingPunct="1"/>
            <a:r>
              <a:rPr lang="en-US" altLang="zh-TW" sz="2400" smtClean="0">
                <a:ea typeface="新細明體" charset="-120"/>
              </a:rPr>
              <a:t>Estimate P(c|</a:t>
            </a:r>
            <a:r>
              <a:rPr lang="en-US" altLang="zh-TW" sz="2400" i="1" smtClean="0">
                <a:ea typeface="新細明體" charset="-120"/>
              </a:rPr>
              <a:t>d</a:t>
            </a:r>
            <a:r>
              <a:rPr lang="en-US" altLang="zh-TW" sz="2400" smtClean="0">
                <a:ea typeface="新細明體" charset="-120"/>
              </a:rPr>
              <a:t>) as i/k</a:t>
            </a:r>
          </a:p>
          <a:p>
            <a:pPr eaLnBrk="1" hangingPunct="1"/>
            <a:r>
              <a:rPr lang="en-US" altLang="zh-TW" sz="2400" smtClean="0">
                <a:ea typeface="新細明體" charset="-120"/>
              </a:rPr>
              <a:t>Choose as class argmax</a:t>
            </a:r>
            <a:r>
              <a:rPr lang="en-US" altLang="zh-TW" sz="2400" baseline="-25000" smtClean="0">
                <a:ea typeface="新細明體" charset="-120"/>
              </a:rPr>
              <a:t>c</a:t>
            </a:r>
            <a:r>
              <a:rPr lang="en-US" altLang="zh-TW" sz="2400" smtClean="0">
                <a:ea typeface="新細明體" charset="-120"/>
              </a:rPr>
              <a:t> P(c|</a:t>
            </a:r>
            <a:r>
              <a:rPr lang="en-US" altLang="zh-TW" sz="2400" i="1" smtClean="0">
                <a:ea typeface="新細明體" charset="-120"/>
              </a:rPr>
              <a:t>d</a:t>
            </a:r>
            <a:r>
              <a:rPr lang="en-US" altLang="zh-TW" sz="2400" smtClean="0">
                <a:ea typeface="新細明體" charset="-120"/>
              </a:rPr>
              <a:t>)    [ = majority class]</a:t>
            </a:r>
          </a:p>
          <a:p>
            <a:pPr eaLnBrk="1" hangingPunct="1"/>
            <a:endParaRPr lang="en-US" altLang="zh-TW" sz="2400" smtClean="0">
              <a:ea typeface="新細明體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ea typeface="新細明體" charset="-120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94573" y="4149080"/>
            <a:ext cx="49680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訣竅 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挑最近的 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k 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個鄰居出來統計 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投票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  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看</a:t>
            </a:r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最多人屬哪一類，自己標成那一類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Oval 2"/>
          <p:cNvSpPr>
            <a:spLocks noChangeArrowheads="1"/>
          </p:cNvSpPr>
          <p:nvPr/>
        </p:nvSpPr>
        <p:spPr bwMode="auto">
          <a:xfrm>
            <a:off x="1402904" y="2454424"/>
            <a:ext cx="2514600" cy="19812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latin typeface="+mn-lt"/>
                <a:ea typeface="新細明體" charset="-120"/>
              </a:rPr>
              <a:t>Example: k=6 (6NN)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07504" y="192102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pitchFamily="2" charset="2"/>
              <a:buChar char="n"/>
            </a:pPr>
            <a:endParaRPr lang="zh-TW" altLang="en-US" sz="26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66" name="Oval 5"/>
          <p:cNvSpPr>
            <a:spLocks noChangeArrowheads="1"/>
          </p:cNvSpPr>
          <p:nvPr/>
        </p:nvSpPr>
        <p:spPr bwMode="auto">
          <a:xfrm>
            <a:off x="1326704" y="26068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3536504" y="32926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4069904" y="48166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1479104" y="31402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1631504" y="42070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2545904" y="26068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2" name="Oval 11"/>
          <p:cNvSpPr>
            <a:spLocks noChangeArrowheads="1"/>
          </p:cNvSpPr>
          <p:nvPr/>
        </p:nvSpPr>
        <p:spPr bwMode="auto">
          <a:xfrm>
            <a:off x="1021904" y="35974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3" name="Oval 12"/>
          <p:cNvSpPr>
            <a:spLocks noChangeArrowheads="1"/>
          </p:cNvSpPr>
          <p:nvPr/>
        </p:nvSpPr>
        <p:spPr bwMode="auto">
          <a:xfrm>
            <a:off x="2088704" y="33688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4" name="Oval 13"/>
          <p:cNvSpPr>
            <a:spLocks noChangeArrowheads="1"/>
          </p:cNvSpPr>
          <p:nvPr/>
        </p:nvSpPr>
        <p:spPr bwMode="auto">
          <a:xfrm>
            <a:off x="2774504" y="29878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5" name="Oval 14"/>
          <p:cNvSpPr>
            <a:spLocks noChangeArrowheads="1"/>
          </p:cNvSpPr>
          <p:nvPr/>
        </p:nvSpPr>
        <p:spPr bwMode="auto">
          <a:xfrm>
            <a:off x="2393504" y="42070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6" name="Oval 15"/>
          <p:cNvSpPr>
            <a:spLocks noChangeArrowheads="1"/>
          </p:cNvSpPr>
          <p:nvPr/>
        </p:nvSpPr>
        <p:spPr bwMode="auto">
          <a:xfrm>
            <a:off x="3688904" y="23782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7" name="Oval 16"/>
          <p:cNvSpPr>
            <a:spLocks noChangeArrowheads="1"/>
          </p:cNvSpPr>
          <p:nvPr/>
        </p:nvSpPr>
        <p:spPr bwMode="auto">
          <a:xfrm>
            <a:off x="3841304" y="39022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8" name="Oval 17"/>
          <p:cNvSpPr>
            <a:spLocks noChangeArrowheads="1"/>
          </p:cNvSpPr>
          <p:nvPr/>
        </p:nvSpPr>
        <p:spPr bwMode="auto">
          <a:xfrm>
            <a:off x="3993704" y="26830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79" name="Oval 18"/>
          <p:cNvSpPr>
            <a:spLocks noChangeArrowheads="1"/>
          </p:cNvSpPr>
          <p:nvPr/>
        </p:nvSpPr>
        <p:spPr bwMode="auto">
          <a:xfrm>
            <a:off x="5060504" y="28354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0" name="Oval 19"/>
          <p:cNvSpPr>
            <a:spLocks noChangeArrowheads="1"/>
          </p:cNvSpPr>
          <p:nvPr/>
        </p:nvSpPr>
        <p:spPr bwMode="auto">
          <a:xfrm>
            <a:off x="4298504" y="29878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1" name="Oval 20"/>
          <p:cNvSpPr>
            <a:spLocks noChangeArrowheads="1"/>
          </p:cNvSpPr>
          <p:nvPr/>
        </p:nvSpPr>
        <p:spPr bwMode="auto">
          <a:xfrm>
            <a:off x="3460304" y="49690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2" name="Oval 21"/>
          <p:cNvSpPr>
            <a:spLocks noChangeArrowheads="1"/>
          </p:cNvSpPr>
          <p:nvPr/>
        </p:nvSpPr>
        <p:spPr bwMode="auto">
          <a:xfrm>
            <a:off x="3993704" y="58834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3" name="Oval 22"/>
          <p:cNvSpPr>
            <a:spLocks noChangeArrowheads="1"/>
          </p:cNvSpPr>
          <p:nvPr/>
        </p:nvSpPr>
        <p:spPr bwMode="auto">
          <a:xfrm>
            <a:off x="4527104" y="52738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4" name="Oval 23"/>
          <p:cNvSpPr>
            <a:spLocks noChangeArrowheads="1"/>
          </p:cNvSpPr>
          <p:nvPr/>
        </p:nvSpPr>
        <p:spPr bwMode="auto">
          <a:xfrm>
            <a:off x="6660704" y="4359424"/>
            <a:ext cx="152400" cy="152400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5" name="Oval 24"/>
          <p:cNvSpPr>
            <a:spLocks noChangeArrowheads="1"/>
          </p:cNvSpPr>
          <p:nvPr/>
        </p:nvSpPr>
        <p:spPr bwMode="auto">
          <a:xfrm>
            <a:off x="6660704" y="4816624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6" name="Oval 25"/>
          <p:cNvSpPr>
            <a:spLocks noChangeArrowheads="1"/>
          </p:cNvSpPr>
          <p:nvPr/>
        </p:nvSpPr>
        <p:spPr bwMode="auto">
          <a:xfrm>
            <a:off x="6660704" y="52738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7" name="Line 26"/>
          <p:cNvSpPr>
            <a:spLocks noChangeShapeType="1"/>
          </p:cNvSpPr>
          <p:nvPr/>
        </p:nvSpPr>
        <p:spPr bwMode="auto">
          <a:xfrm>
            <a:off x="6051104" y="1844824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6813104" y="4221312"/>
            <a:ext cx="1367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Government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89" name="Text Box 28"/>
          <p:cNvSpPr txBox="1">
            <a:spLocks noChangeArrowheads="1"/>
          </p:cNvSpPr>
          <p:nvPr/>
        </p:nvSpPr>
        <p:spPr bwMode="auto">
          <a:xfrm>
            <a:off x="6813104" y="4740424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Science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90" name="Text Box 29"/>
          <p:cNvSpPr txBox="1">
            <a:spLocks noChangeArrowheads="1"/>
          </p:cNvSpPr>
          <p:nvPr/>
        </p:nvSpPr>
        <p:spPr bwMode="auto">
          <a:xfrm>
            <a:off x="6813104" y="5197624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Arts</a:t>
            </a:r>
            <a:endParaRPr lang="en-US" altLang="zh-TW" sz="140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91" name="AutoShape 30"/>
          <p:cNvSpPr>
            <a:spLocks noChangeArrowheads="1"/>
          </p:cNvSpPr>
          <p:nvPr/>
        </p:nvSpPr>
        <p:spPr bwMode="auto">
          <a:xfrm>
            <a:off x="2545904" y="3368824"/>
            <a:ext cx="228600" cy="2286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92" name="Text Box 31"/>
          <p:cNvSpPr txBox="1">
            <a:spLocks noChangeArrowheads="1"/>
          </p:cNvSpPr>
          <p:nvPr/>
        </p:nvSpPr>
        <p:spPr bwMode="auto">
          <a:xfrm>
            <a:off x="6340029" y="2113112"/>
            <a:ext cx="27326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tx1"/>
                </a:solidFill>
                <a:latin typeface="+mn-lt"/>
                <a:ea typeface="新細明體" charset="-120"/>
              </a:rPr>
              <a:t>P(science|   </a:t>
            </a:r>
            <a:r>
              <a:rPr lang="zh-TW" altLang="en-US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)?</a:t>
            </a:r>
          </a:p>
          <a:p>
            <a:endParaRPr lang="en-US" altLang="zh-TW" dirty="0" smtClean="0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P(Government|     )?</a:t>
            </a:r>
          </a:p>
          <a:p>
            <a:endParaRPr lang="en-US" altLang="zh-TW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40993" name="AutoShape 32"/>
          <p:cNvSpPr>
            <a:spLocks noChangeArrowheads="1"/>
          </p:cNvSpPr>
          <p:nvPr/>
        </p:nvSpPr>
        <p:spPr bwMode="auto">
          <a:xfrm>
            <a:off x="7725544" y="2225824"/>
            <a:ext cx="228600" cy="2286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8375848" y="2984376"/>
            <a:ext cx="228600" cy="2286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Formal definition of TC: Application/Testing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1470" y="1428736"/>
            <a:ext cx="8572528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700"/>
              </a:spcBef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Given: a description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∈ X of a document Determine: </a:t>
            </a:r>
            <a:r>
              <a:rPr lang="el-GR" dirty="0" smtClean="0">
                <a:solidFill>
                  <a:schemeClr val="tx1"/>
                </a:solidFill>
                <a:latin typeface="Calibri"/>
                <a:cs typeface="Calibri"/>
              </a:rPr>
              <a:t>ϒ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∈ C, </a:t>
            </a:r>
          </a:p>
          <a:p>
            <a:pPr>
              <a:spcBef>
                <a:spcPts val="700"/>
              </a:spcBef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	 that is, the class that is most appropriate for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 </a:t>
            </a:r>
            <a:endParaRPr lang="de-DE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3BB9AAA-526D-488A-8CB2-9BE9ADECDAA7}" type="slidenum">
              <a:rPr lang="zh-TW" altLang="en-US" smtClean="0">
                <a:ea typeface="新細明體" charset="-120"/>
              </a:rPr>
              <a:pPr/>
              <a:t>50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Nearest-Neighbor Learning Algorithm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ea typeface="新細明體" charset="-120"/>
              </a:rPr>
              <a:t>Learning is just storing the representations of the training examples in </a:t>
            </a:r>
            <a:r>
              <a:rPr lang="en-US" altLang="zh-TW" sz="2200" i="1" dirty="0" smtClean="0">
                <a:ea typeface="新細明體" charset="-120"/>
              </a:rPr>
              <a:t>D</a:t>
            </a:r>
            <a:r>
              <a:rPr lang="en-US" altLang="zh-TW" sz="2200" dirty="0" smtClean="0">
                <a:ea typeface="新細明體" charset="-120"/>
              </a:rPr>
              <a:t>.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ea typeface="新細明體" charset="-120"/>
              </a:rPr>
              <a:t>Testing instance </a:t>
            </a:r>
            <a:r>
              <a:rPr lang="en-US" altLang="zh-TW" sz="2200" i="1" dirty="0" smtClean="0">
                <a:ea typeface="新細明體" charset="-120"/>
              </a:rPr>
              <a:t>x</a:t>
            </a:r>
            <a:r>
              <a:rPr lang="en-US" altLang="zh-TW" sz="2200" dirty="0" smtClean="0">
                <a:ea typeface="新細明體" charset="-120"/>
              </a:rPr>
              <a:t>: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Compute similarity between </a:t>
            </a:r>
            <a:r>
              <a:rPr lang="en-US" altLang="zh-TW" sz="2000" i="1" dirty="0" smtClean="0">
                <a:ea typeface="新細明體" charset="-120"/>
              </a:rPr>
              <a:t>x</a:t>
            </a:r>
            <a:r>
              <a:rPr lang="en-US" altLang="zh-TW" sz="2000" dirty="0" smtClean="0">
                <a:ea typeface="新細明體" charset="-120"/>
              </a:rPr>
              <a:t> and all examples in </a:t>
            </a:r>
            <a:r>
              <a:rPr lang="en-US" altLang="zh-TW" sz="2000" i="1" dirty="0" smtClean="0">
                <a:ea typeface="新細明體" charset="-120"/>
              </a:rPr>
              <a:t>D</a:t>
            </a:r>
            <a:r>
              <a:rPr lang="en-US" altLang="zh-TW" sz="2000" dirty="0" smtClean="0">
                <a:ea typeface="新細明體" charset="-120"/>
              </a:rPr>
              <a:t>.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TW" altLang="en-US" sz="2000" dirty="0" smtClean="0">
                <a:ea typeface="新細明體" charset="-120"/>
              </a:rPr>
              <a:t>	計算文件 </a:t>
            </a:r>
            <a:r>
              <a:rPr lang="en-US" altLang="zh-TW" sz="2000" dirty="0" smtClean="0">
                <a:ea typeface="新細明體" charset="-120"/>
              </a:rPr>
              <a:t>x </a:t>
            </a:r>
            <a:r>
              <a:rPr lang="zh-TW" altLang="en-US" sz="2000" dirty="0" smtClean="0">
                <a:ea typeface="新細明體" charset="-120"/>
              </a:rPr>
              <a:t>與其它訓練文件的相似度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Assign </a:t>
            </a:r>
            <a:r>
              <a:rPr lang="en-US" altLang="zh-TW" sz="2000" i="1" dirty="0" smtClean="0">
                <a:ea typeface="新細明體" charset="-120"/>
              </a:rPr>
              <a:t>x</a:t>
            </a:r>
            <a:r>
              <a:rPr lang="en-US" altLang="zh-TW" sz="2000" dirty="0" smtClean="0">
                <a:ea typeface="新細明體" charset="-120"/>
              </a:rPr>
              <a:t> the category of the most similar example in </a:t>
            </a:r>
            <a:r>
              <a:rPr lang="en-US" altLang="zh-TW" sz="2000" i="1" dirty="0" smtClean="0">
                <a:ea typeface="新細明體" charset="-120"/>
              </a:rPr>
              <a:t>D</a:t>
            </a:r>
            <a:r>
              <a:rPr lang="en-US" altLang="zh-TW" sz="2000" dirty="0" smtClean="0">
                <a:ea typeface="新細明體" charset="-120"/>
              </a:rPr>
              <a:t>.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TW" altLang="en-US" sz="2000" dirty="0" smtClean="0">
                <a:ea typeface="新細明體" charset="-120"/>
              </a:rPr>
              <a:t>	決定文件 </a:t>
            </a:r>
            <a:r>
              <a:rPr lang="en-US" altLang="zh-TW" sz="2000" dirty="0" smtClean="0">
                <a:ea typeface="新細明體" charset="-120"/>
              </a:rPr>
              <a:t>x </a:t>
            </a:r>
            <a:r>
              <a:rPr lang="zh-TW" altLang="en-US" sz="2000" dirty="0" smtClean="0">
                <a:ea typeface="新細明體" charset="-120"/>
              </a:rPr>
              <a:t>的類別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ea typeface="新細明體" charset="-120"/>
              </a:rPr>
              <a:t>Does not explicitly compute a generalization or category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200" dirty="0" smtClean="0">
                <a:ea typeface="新細明體" charset="-120"/>
              </a:rPr>
              <a:t>Also called: </a:t>
            </a:r>
            <a:r>
              <a:rPr lang="zh-TW" altLang="en-US" sz="2200" dirty="0" smtClean="0">
                <a:ea typeface="新細明體" charset="-120"/>
              </a:rPr>
              <a:t>此方法又稱為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Case-based learning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Memory-based learning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Lazy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endParaRPr lang="en-US" sz="3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4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928802"/>
            <a:ext cx="5809440" cy="328614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Time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complexity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kNN</a:t>
            </a:r>
            <a:endParaRPr lang="en-US" sz="3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883014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test time proportional to the size of the training set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larger the training set, the longer it takes to classify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inefficient for very large training sets.</a:t>
            </a:r>
            <a:endParaRPr lang="en-US" sz="8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650630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err="1" smtClean="0"/>
              <a:t>kNN</a:t>
            </a:r>
            <a:r>
              <a:rPr lang="en-US" altLang="zh-TW" sz="4400" dirty="0" smtClean="0"/>
              <a:t> :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classification</a:t>
            </a:r>
            <a:endParaRPr lang="en-US" sz="3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844824"/>
            <a:ext cx="8505825" cy="494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classification is vector space classification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method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 also is very simple and easy to implement.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more accurate (in most cases) than Naive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others.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you need to get a pretty accurate classifier up and running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in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short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time . . 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and you don’t care about efficiency that much . . 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. . 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9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Discussion of kNN (1)</a:t>
            </a:r>
            <a:endParaRPr lang="en-US" sz="3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training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necessary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But linear preprocessing of documents is as expensive as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training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Naive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Bayes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We always preprocess the training set, so in reality training time of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is linear.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very accurate if training set is large.</a:t>
            </a:r>
          </a:p>
          <a:p>
            <a:pPr lvl="2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Close to Optimal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(ref. Cover and Hart 1967)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can be very inaccurate if training set is small.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kNN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scores is hard to convert to probabilities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Discussion of kNN (2)</a:t>
            </a:r>
            <a:endParaRPr lang="en-US" sz="3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2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Using only the closest example to determine the categorization is subject to errors due to: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altLang="zh-TW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k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若只</a:t>
            </a:r>
            <a:r>
              <a:rPr lang="zh-TW" altLang="en-US" smtClean="0">
                <a:solidFill>
                  <a:schemeClr val="tx1"/>
                </a:solidFill>
                <a:latin typeface="+mj-lt"/>
              </a:rPr>
              <a:t>取一個易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受下列影響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A single atypical example.  </a:t>
            </a:r>
            <a:r>
              <a:rPr lang="zh-TW" altLang="en-US" sz="2200" dirty="0" smtClean="0">
                <a:solidFill>
                  <a:schemeClr val="tx1"/>
                </a:solidFill>
                <a:latin typeface="+mj-lt"/>
              </a:rPr>
              <a:t>特例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Noise (i.e. error) in the category label of a single training example.  </a:t>
            </a:r>
            <a:r>
              <a:rPr lang="zh-TW" altLang="en-US" sz="2200" dirty="0" smtClean="0">
                <a:solidFill>
                  <a:schemeClr val="tx1"/>
                </a:solidFill>
                <a:latin typeface="+mj-lt"/>
              </a:rPr>
              <a:t>同類別中的雜訊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More robust alternative is to find the k most-similar examples and return the majority category of these k examples.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選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k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個再用投票</a:t>
            </a:r>
            <a:r>
              <a:rPr lang="zh-TW" altLang="en-US" dirty="0" smtClean="0">
                <a:solidFill>
                  <a:schemeClr val="tx1"/>
                </a:solidFill>
              </a:rPr>
              <a:t>多數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是較穩當的做法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Value of k is typically odd to avoid ties; 3 and 5 are most common.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通常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k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要取單數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常見的是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或</a:t>
            </a:r>
            <a:r>
              <a:rPr lang="en-US" altLang="zh-TW" dirty="0" smtClean="0">
                <a:solidFill>
                  <a:schemeClr val="tx1"/>
                </a:solidFill>
                <a:latin typeface="+mj-lt"/>
              </a:rPr>
              <a:t>5</a:t>
            </a:r>
            <a:r>
              <a:rPr lang="zh-TW" altLang="en-US" dirty="0" smtClean="0">
                <a:solidFill>
                  <a:schemeClr val="tx1"/>
                </a:solidFill>
                <a:latin typeface="+mj-lt"/>
              </a:rPr>
              <a:t>個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Nearest Neighbor with Inverted Index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Finding nearest neighbors requires a linear search through |</a:t>
            </a:r>
            <a:r>
              <a:rPr lang="en-US" altLang="zh-TW" i="1" dirty="0" smtClean="0">
                <a:solidFill>
                  <a:schemeClr val="tx1"/>
                </a:solidFill>
                <a:ea typeface="新細明體" charset="-120"/>
              </a:rPr>
              <a:t>D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| documents in collection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Determining </a:t>
            </a:r>
            <a:r>
              <a:rPr lang="en-US" altLang="zh-TW" i="1" dirty="0" smtClean="0">
                <a:solidFill>
                  <a:schemeClr val="tx1"/>
                </a:solidFill>
                <a:ea typeface="新細明體" charset="-120"/>
              </a:rPr>
              <a:t>k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 nearest neighbors is the same as determining the </a:t>
            </a:r>
            <a:r>
              <a:rPr lang="en-US" altLang="zh-TW" i="1" dirty="0" smtClean="0">
                <a:solidFill>
                  <a:schemeClr val="tx1"/>
                </a:solidFill>
                <a:ea typeface="新細明體" charset="-120"/>
              </a:rPr>
              <a:t>k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best retrievals using the test document as a query to a database of training documents. 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查詢結果前 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k 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名投票即可得</a:t>
            </a:r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使用</a:t>
            </a:r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Inverted Index</a:t>
            </a:r>
            <a:r>
              <a:rPr lang="zh-TW" altLang="en-US" dirty="0" smtClean="0">
                <a:solidFill>
                  <a:schemeClr val="tx1"/>
                </a:solidFill>
                <a:ea typeface="新細明體" charset="-120"/>
              </a:rPr>
              <a:t>可提升實作效率</a:t>
            </a:r>
            <a:endParaRPr lang="en-US" altLang="zh-TW" dirty="0" smtClean="0">
              <a:solidFill>
                <a:schemeClr val="tx1"/>
              </a:solidFill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715436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Topic classification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64399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 descr="13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643050"/>
            <a:ext cx="8096025" cy="4429156"/>
          </a:xfrm>
          <a:prstGeom prst="rect">
            <a:avLst/>
          </a:prstGeom>
        </p:spPr>
      </p:pic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6589240" y="4725144"/>
            <a:ext cx="251926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ea typeface="新細明體" charset="-120"/>
              </a:rPr>
              <a:t>有些分類具階層性</a:t>
            </a:r>
            <a:r>
              <a:rPr lang="en-US" altLang="zh-TW" sz="2000" dirty="0" smtClean="0">
                <a:solidFill>
                  <a:schemeClr val="tx1"/>
                </a:solidFill>
                <a:ea typeface="新細明體" charset="-120"/>
              </a:rPr>
              <a:t> </a:t>
            </a:r>
            <a:endParaRPr lang="en-US" altLang="zh-TW" sz="2000" dirty="0">
              <a:solidFill>
                <a:schemeClr val="tx1"/>
              </a:solidFill>
              <a:ea typeface="新細明體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ea typeface="新細明體" charset="-120"/>
              </a:rPr>
              <a:t>有些可能屬多</a:t>
            </a:r>
            <a:r>
              <a:rPr lang="zh-TW" altLang="en-US" sz="2000" dirty="0">
                <a:solidFill>
                  <a:schemeClr val="tx1"/>
                </a:solidFill>
                <a:ea typeface="新細明體" charset="-120"/>
              </a:rPr>
              <a:t>個分類</a:t>
            </a:r>
            <a:endParaRPr lang="en-US" altLang="zh-TW" sz="2000" dirty="0">
              <a:solidFill>
                <a:schemeClr val="tx1"/>
              </a:solidFill>
              <a:ea typeface="新細明體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827836" y="3772311"/>
            <a:ext cx="1271502" cy="369332"/>
          </a:xfrm>
          <a:prstGeom prst="rect">
            <a:avLst/>
          </a:prstGeom>
          <a:noFill/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Multimedia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353423" y="3772311"/>
            <a:ext cx="535724" cy="369332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GUI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5456236" y="3772311"/>
            <a:ext cx="1105303" cy="36933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Garb.Coll.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4106861" y="3772311"/>
            <a:ext cx="1137940" cy="36933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Semantics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1835148" y="3777073"/>
            <a:ext cx="479618" cy="369332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ML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2841623" y="3772311"/>
            <a:ext cx="994183" cy="36933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Planning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895598" y="4327936"/>
            <a:ext cx="12070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u="sng">
                <a:solidFill>
                  <a:schemeClr val="tx1"/>
                </a:solidFill>
                <a:latin typeface="+mn-lt"/>
                <a:ea typeface="新細明體" charset="-120"/>
              </a:rPr>
              <a:t>planning</a:t>
            </a:r>
            <a:endParaRPr lang="en-US" altLang="zh-TW" sz="1800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temporal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reasoning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plan</a:t>
            </a:r>
          </a:p>
          <a:p>
            <a:pPr eaLnBrk="0" hangingPunct="0"/>
            <a:r>
              <a:rPr lang="en-US" altLang="zh-TW" sz="1800" u="sng">
                <a:solidFill>
                  <a:schemeClr val="tx1"/>
                </a:solidFill>
                <a:latin typeface="+mn-lt"/>
                <a:ea typeface="新細明體" charset="-120"/>
              </a:rPr>
              <a:t>language</a:t>
            </a: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...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114798" y="4327936"/>
            <a:ext cx="14521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programming</a:t>
            </a:r>
            <a:endParaRPr lang="en-US" altLang="zh-TW" sz="1800" u="sng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semantics</a:t>
            </a:r>
          </a:p>
          <a:p>
            <a:pPr eaLnBrk="0" hangingPunct="0"/>
            <a:r>
              <a:rPr lang="en-US" altLang="zh-TW" sz="1800" u="sng">
                <a:solidFill>
                  <a:schemeClr val="tx1"/>
                </a:solidFill>
                <a:latin typeface="+mn-lt"/>
                <a:ea typeface="新細明體" charset="-120"/>
              </a:rPr>
              <a:t>language</a:t>
            </a:r>
            <a:endParaRPr lang="en-US" altLang="zh-TW" sz="1800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pPr eaLnBrk="0" hangingPunct="0"/>
            <a:r>
              <a:rPr lang="en-US" altLang="zh-TW" sz="1800" u="sng">
                <a:solidFill>
                  <a:schemeClr val="tx1"/>
                </a:solidFill>
                <a:latin typeface="+mn-lt"/>
                <a:ea typeface="新細明體" charset="-120"/>
              </a:rPr>
              <a:t>proof</a:t>
            </a:r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...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1401761" y="4327936"/>
            <a:ext cx="15244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learning</a:t>
            </a:r>
          </a:p>
          <a:p>
            <a:pPr eaLnBrk="0" hangingPunct="0"/>
            <a:r>
              <a:rPr lang="en-US" altLang="zh-TW" sz="1800" u="sng">
                <a:solidFill>
                  <a:schemeClr val="tx1"/>
                </a:solidFill>
                <a:latin typeface="+mn-lt"/>
                <a:ea typeface="新細明體" charset="-120"/>
              </a:rPr>
              <a:t>intelligence</a:t>
            </a:r>
            <a:endParaRPr lang="en-US" altLang="zh-TW" sz="1800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algorithm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reinforcement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network...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5600698" y="4327936"/>
            <a:ext cx="1363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garbage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collection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memory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optimization</a:t>
            </a:r>
          </a:p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region...</a:t>
            </a:r>
          </a:p>
        </p:txBody>
      </p:sp>
      <p:sp>
        <p:nvSpPr>
          <p:cNvPr id="15373" name="AutoShape 12"/>
          <p:cNvSpPr>
            <a:spLocks noChangeArrowheads="1"/>
          </p:cNvSpPr>
          <p:nvPr/>
        </p:nvSpPr>
        <p:spPr bwMode="auto">
          <a:xfrm>
            <a:off x="6248398" y="1972086"/>
            <a:ext cx="304800" cy="457200"/>
          </a:xfrm>
          <a:prstGeom prst="foldedCorner">
            <a:avLst>
              <a:gd name="adj" fmla="val 28644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6629398" y="1918111"/>
            <a:ext cx="131375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600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"planning</a:t>
            </a:r>
            <a:endParaRPr lang="en-US" altLang="zh-TW" sz="1600" dirty="0">
              <a:solidFill>
                <a:schemeClr val="tx1"/>
              </a:solidFill>
              <a:latin typeface="+mn-lt"/>
              <a:ea typeface="新細明體" charset="-120"/>
            </a:endParaRPr>
          </a:p>
          <a:p>
            <a:pPr eaLnBrk="0" hangingPunct="0"/>
            <a:r>
              <a:rPr lang="en-US" altLang="zh-TW" sz="1600" dirty="0">
                <a:solidFill>
                  <a:schemeClr val="tx1"/>
                </a:solidFill>
                <a:latin typeface="+mn-lt"/>
                <a:ea typeface="新細明體" charset="-120"/>
              </a:rPr>
              <a:t>  language</a:t>
            </a:r>
          </a:p>
          <a:p>
            <a:pPr eaLnBrk="0" hangingPunct="0"/>
            <a:r>
              <a:rPr lang="en-US" altLang="zh-TW" sz="1600" dirty="0">
                <a:solidFill>
                  <a:schemeClr val="tx1"/>
                </a:solidFill>
                <a:latin typeface="+mn-lt"/>
                <a:ea typeface="新細明體" charset="-120"/>
              </a:rPr>
              <a:t>  proof</a:t>
            </a:r>
          </a:p>
          <a:p>
            <a:pPr eaLnBrk="0" hangingPunct="0"/>
            <a:r>
              <a:rPr lang="en-US" altLang="zh-TW" sz="1600" dirty="0">
                <a:solidFill>
                  <a:schemeClr val="tx1"/>
                </a:solidFill>
                <a:latin typeface="+mn-lt"/>
                <a:ea typeface="新細明體" charset="-120"/>
              </a:rPr>
              <a:t>  </a:t>
            </a:r>
            <a:r>
              <a:rPr lang="en-US" altLang="zh-TW" sz="1600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intelligence"</a:t>
            </a:r>
            <a:endParaRPr lang="en-US" altLang="zh-TW" sz="1600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228598" y="4319998"/>
            <a:ext cx="9717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 i="1">
                <a:solidFill>
                  <a:schemeClr val="tx1"/>
                </a:solidFill>
                <a:latin typeface="+mn-lt"/>
                <a:ea typeface="新細明體" charset="-120"/>
              </a:rPr>
              <a:t>Training</a:t>
            </a:r>
          </a:p>
          <a:p>
            <a:pPr eaLnBrk="0" hangingPunct="0"/>
            <a:r>
              <a:rPr lang="en-US" altLang="zh-TW" sz="1800" b="1" i="1">
                <a:solidFill>
                  <a:schemeClr val="tx1"/>
                </a:solidFill>
                <a:latin typeface="+mn-lt"/>
                <a:ea typeface="新細明體" charset="-120"/>
              </a:rPr>
              <a:t>Data:</a:t>
            </a:r>
          </a:p>
        </p:txBody>
      </p:sp>
      <p:cxnSp>
        <p:nvCxnSpPr>
          <p:cNvPr id="15376" name="AutoShape 15"/>
          <p:cNvCxnSpPr>
            <a:cxnSpLocks noChangeShapeType="1"/>
            <a:stCxn id="15373" idx="1"/>
            <a:endCxn id="15368" idx="0"/>
          </p:cNvCxnSpPr>
          <p:nvPr/>
        </p:nvCxnSpPr>
        <p:spPr bwMode="auto">
          <a:xfrm rot="10800000" flipV="1">
            <a:off x="3338716" y="2200685"/>
            <a:ext cx="2909683" cy="15716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228598" y="2168936"/>
            <a:ext cx="7157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 i="1">
                <a:solidFill>
                  <a:schemeClr val="tx1"/>
                </a:solidFill>
                <a:latin typeface="+mn-lt"/>
                <a:ea typeface="新細明體" charset="-120"/>
              </a:rPr>
              <a:t>Test</a:t>
            </a:r>
          </a:p>
          <a:p>
            <a:pPr eaLnBrk="0" hangingPunct="0"/>
            <a:r>
              <a:rPr lang="en-US" altLang="zh-TW" sz="1800" b="1" i="1">
                <a:solidFill>
                  <a:schemeClr val="tx1"/>
                </a:solidFill>
                <a:latin typeface="+mn-lt"/>
                <a:ea typeface="新細明體" charset="-120"/>
              </a:rPr>
              <a:t>Data:</a:t>
            </a:r>
          </a:p>
        </p:txBody>
      </p:sp>
      <p:sp>
        <p:nvSpPr>
          <p:cNvPr id="15378" name="Text Box 17"/>
          <p:cNvSpPr txBox="1">
            <a:spLocks noChangeArrowheads="1"/>
          </p:cNvSpPr>
          <p:nvPr/>
        </p:nvSpPr>
        <p:spPr bwMode="auto">
          <a:xfrm>
            <a:off x="228598" y="3481798"/>
            <a:ext cx="934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b="1" i="1">
                <a:solidFill>
                  <a:schemeClr val="tx1"/>
                </a:solidFill>
                <a:latin typeface="+mn-lt"/>
                <a:ea typeface="新細明體" charset="-120"/>
              </a:rPr>
              <a:t>Classes: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2551111" y="3191286"/>
            <a:ext cx="516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(AI)</a:t>
            </a:r>
          </a:p>
        </p:txBody>
      </p:sp>
      <p:sp>
        <p:nvSpPr>
          <p:cNvPr id="1538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charset="-120"/>
              </a:rPr>
              <a:t>Example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4571998" y="3191286"/>
            <a:ext cx="15900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(Programming)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7580311" y="3191286"/>
            <a:ext cx="651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(HCI)</a:t>
            </a:r>
          </a:p>
        </p:txBody>
      </p:sp>
      <p:cxnSp>
        <p:nvCxnSpPr>
          <p:cNvPr id="15383" name="AutoShape 22"/>
          <p:cNvCxnSpPr>
            <a:cxnSpLocks noChangeShapeType="1"/>
            <a:endCxn id="15379" idx="0"/>
          </p:cNvCxnSpPr>
          <p:nvPr/>
        </p:nvCxnSpPr>
        <p:spPr bwMode="auto">
          <a:xfrm flipH="1">
            <a:off x="2809355" y="2595973"/>
            <a:ext cx="2143645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84" name="AutoShape 23"/>
          <p:cNvCxnSpPr>
            <a:cxnSpLocks noChangeShapeType="1"/>
            <a:endCxn id="15381" idx="0"/>
          </p:cNvCxnSpPr>
          <p:nvPr/>
        </p:nvCxnSpPr>
        <p:spPr bwMode="auto">
          <a:xfrm>
            <a:off x="4952998" y="2595973"/>
            <a:ext cx="414026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85" name="AutoShape 24"/>
          <p:cNvCxnSpPr>
            <a:cxnSpLocks noChangeShapeType="1"/>
            <a:endCxn id="15382" idx="0"/>
          </p:cNvCxnSpPr>
          <p:nvPr/>
        </p:nvCxnSpPr>
        <p:spPr bwMode="auto">
          <a:xfrm>
            <a:off x="4952998" y="2595973"/>
            <a:ext cx="2952883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86" name="AutoShape 25"/>
          <p:cNvCxnSpPr>
            <a:cxnSpLocks noChangeShapeType="1"/>
            <a:stCxn id="15379" idx="2"/>
            <a:endCxn id="15368" idx="0"/>
          </p:cNvCxnSpPr>
          <p:nvPr/>
        </p:nvCxnSpPr>
        <p:spPr bwMode="auto">
          <a:xfrm>
            <a:off x="2809355" y="3560618"/>
            <a:ext cx="529360" cy="21169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87" name="AutoShape 26"/>
          <p:cNvCxnSpPr>
            <a:cxnSpLocks noChangeShapeType="1"/>
            <a:stCxn id="15381" idx="2"/>
            <a:endCxn id="15366" idx="0"/>
          </p:cNvCxnSpPr>
          <p:nvPr/>
        </p:nvCxnSpPr>
        <p:spPr bwMode="auto">
          <a:xfrm flipH="1">
            <a:off x="4675831" y="3560618"/>
            <a:ext cx="691193" cy="21169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88" name="AutoShape 27"/>
          <p:cNvCxnSpPr>
            <a:cxnSpLocks noChangeShapeType="1"/>
            <a:stCxn id="15381" idx="2"/>
            <a:endCxn id="15365" idx="0"/>
          </p:cNvCxnSpPr>
          <p:nvPr/>
        </p:nvCxnSpPr>
        <p:spPr bwMode="auto">
          <a:xfrm>
            <a:off x="5367024" y="3560618"/>
            <a:ext cx="641864" cy="21169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89" name="AutoShape 28"/>
          <p:cNvCxnSpPr>
            <a:cxnSpLocks noChangeShapeType="1"/>
            <a:stCxn id="15382" idx="2"/>
            <a:endCxn id="15363" idx="0"/>
          </p:cNvCxnSpPr>
          <p:nvPr/>
        </p:nvCxnSpPr>
        <p:spPr bwMode="auto">
          <a:xfrm flipH="1">
            <a:off x="7463587" y="3560618"/>
            <a:ext cx="442294" cy="21169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90" name="AutoShape 29"/>
          <p:cNvCxnSpPr>
            <a:cxnSpLocks noChangeShapeType="1"/>
            <a:stCxn id="15382" idx="2"/>
            <a:endCxn id="15364" idx="0"/>
          </p:cNvCxnSpPr>
          <p:nvPr/>
        </p:nvCxnSpPr>
        <p:spPr bwMode="auto">
          <a:xfrm>
            <a:off x="7905881" y="3560618"/>
            <a:ext cx="715404" cy="21169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5391" name="AutoShape 30"/>
          <p:cNvCxnSpPr>
            <a:cxnSpLocks noChangeShapeType="1"/>
            <a:stCxn id="15379" idx="2"/>
            <a:endCxn id="15367" idx="0"/>
          </p:cNvCxnSpPr>
          <p:nvPr/>
        </p:nvCxnSpPr>
        <p:spPr bwMode="auto">
          <a:xfrm flipH="1">
            <a:off x="2074957" y="3560618"/>
            <a:ext cx="734398" cy="21645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5392" name="Text Box 31"/>
          <p:cNvSpPr txBox="1">
            <a:spLocks noChangeArrowheads="1"/>
          </p:cNvSpPr>
          <p:nvPr/>
        </p:nvSpPr>
        <p:spPr bwMode="auto">
          <a:xfrm>
            <a:off x="6972298" y="4331111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...</a:t>
            </a:r>
          </a:p>
        </p:txBody>
      </p:sp>
      <p:sp>
        <p:nvSpPr>
          <p:cNvPr id="15393" name="Text Box 32"/>
          <p:cNvSpPr txBox="1">
            <a:spLocks noChangeArrowheads="1"/>
          </p:cNvSpPr>
          <p:nvPr/>
        </p:nvSpPr>
        <p:spPr bwMode="auto">
          <a:xfrm>
            <a:off x="8407398" y="4348573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  <a:latin typeface="+mn-lt"/>
                <a:ea typeface="新細明體" charset="-120"/>
              </a:rPr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More examples of TC Applications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382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200" dirty="0" smtClean="0">
                <a:ea typeface="新細明體" charset="-120"/>
              </a:rPr>
              <a:t>Assign labels to each document :</a:t>
            </a:r>
          </a:p>
          <a:p>
            <a:pPr eaLnBrk="1" hangingPunct="1"/>
            <a:r>
              <a:rPr lang="en-US" altLang="zh-TW" sz="2200" dirty="0" smtClean="0">
                <a:ea typeface="新細明體" charset="-120"/>
              </a:rPr>
              <a:t>Labels are most often topics such as Yahoo-categories </a:t>
            </a:r>
            <a:r>
              <a:rPr lang="zh-TW" altLang="en-US" sz="2200" dirty="0" smtClean="0">
                <a:ea typeface="新細明體" charset="-120"/>
              </a:rPr>
              <a:t>主題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dirty="0" smtClean="0">
                <a:ea typeface="新細明體" charset="-120"/>
              </a:rPr>
              <a:t>	</a:t>
            </a:r>
            <a:r>
              <a:rPr lang="en-US" altLang="zh-TW" sz="2200" i="1" dirty="0" smtClean="0">
                <a:ea typeface="新細明體" charset="-120"/>
              </a:rPr>
              <a:t>e.g., "finance," "sports," "news&gt;world&gt;</a:t>
            </a:r>
            <a:r>
              <a:rPr lang="en-US" altLang="zh-TW" sz="2200" i="1" dirty="0" err="1" smtClean="0">
                <a:ea typeface="新細明體" charset="-120"/>
              </a:rPr>
              <a:t>asia</a:t>
            </a:r>
            <a:r>
              <a:rPr lang="en-US" altLang="zh-TW" sz="2200" i="1" dirty="0" smtClean="0">
                <a:ea typeface="新細明體" charset="-120"/>
              </a:rPr>
              <a:t>&gt;business"</a:t>
            </a:r>
          </a:p>
          <a:p>
            <a:pPr eaLnBrk="1" hangingPunct="1"/>
            <a:r>
              <a:rPr lang="en-US" altLang="zh-TW" sz="2200" dirty="0" smtClean="0">
                <a:ea typeface="新細明體" charset="-120"/>
              </a:rPr>
              <a:t>Labels may be language or genres </a:t>
            </a:r>
            <a:r>
              <a:rPr lang="zh-TW" altLang="en-US" sz="2200" dirty="0" smtClean="0">
                <a:ea typeface="新細明體" charset="-120"/>
              </a:rPr>
              <a:t>語言或型式</a:t>
            </a:r>
          </a:p>
          <a:p>
            <a:pPr eaLnBrk="1" hangingPunct="1">
              <a:buNone/>
            </a:pPr>
            <a:r>
              <a:rPr lang="en-US" altLang="zh-TW" sz="2200" dirty="0" smtClean="0">
                <a:ea typeface="新細明體" charset="-120"/>
              </a:rPr>
              <a:t>	</a:t>
            </a:r>
            <a:r>
              <a:rPr lang="en-US" altLang="zh-TW" sz="2200" i="1" dirty="0" smtClean="0">
                <a:ea typeface="新細明體" charset="-120"/>
              </a:rPr>
              <a:t>e.g., “English" “Chinese" “French“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dirty="0" smtClean="0">
                <a:ea typeface="新細明體" charset="-120"/>
              </a:rPr>
              <a:t>	</a:t>
            </a:r>
            <a:r>
              <a:rPr lang="en-US" altLang="zh-TW" sz="2200" i="1" dirty="0" smtClean="0">
                <a:ea typeface="新細明體" charset="-120"/>
              </a:rPr>
              <a:t>e.g., "editorials" "movie-reviews" "news“</a:t>
            </a:r>
          </a:p>
          <a:p>
            <a:pPr eaLnBrk="1" hangingPunct="1"/>
            <a:r>
              <a:rPr lang="en-US" altLang="zh-TW" sz="2200" dirty="0" smtClean="0">
                <a:ea typeface="新細明體" charset="-120"/>
              </a:rPr>
              <a:t>Labels may be sentiments </a:t>
            </a:r>
            <a:r>
              <a:rPr lang="zh-TW" altLang="en-US" sz="2200" dirty="0" smtClean="0">
                <a:ea typeface="新細明體" charset="-120"/>
              </a:rPr>
              <a:t>情緒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i="1" dirty="0" smtClean="0">
                <a:ea typeface="新細明體" charset="-120"/>
              </a:rPr>
              <a:t>	e.g., “like”, “hate”, “neutral”</a:t>
            </a:r>
          </a:p>
          <a:p>
            <a:pPr eaLnBrk="1" hangingPunct="1"/>
            <a:r>
              <a:rPr lang="en-US" altLang="zh-TW" sz="2200" dirty="0" smtClean="0">
                <a:ea typeface="新細明體" charset="-120"/>
              </a:rPr>
              <a:t>Labels may be domain-specific binary </a:t>
            </a:r>
            <a:r>
              <a:rPr lang="zh-TW" altLang="en-US" sz="2200" dirty="0" smtClean="0">
                <a:ea typeface="新細明體" charset="-120"/>
              </a:rPr>
              <a:t>是否屬於某領域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dirty="0" smtClean="0">
                <a:ea typeface="新細明體" charset="-120"/>
              </a:rPr>
              <a:t>	</a:t>
            </a:r>
            <a:r>
              <a:rPr lang="en-US" altLang="zh-TW" sz="2200" i="1" dirty="0" smtClean="0">
                <a:ea typeface="新細明體" charset="-120"/>
              </a:rPr>
              <a:t>e.g., "interesting-to-me" : "not-interesting-to-me”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i="1" dirty="0" smtClean="0">
                <a:ea typeface="新細明體" charset="-120"/>
              </a:rPr>
              <a:t>	e.g., “spam” : “not-spam”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200" i="1" dirty="0" smtClean="0">
                <a:ea typeface="新細明體" charset="-120"/>
              </a:rPr>
              <a:t>	e.g., “contains adult language” :“doesn’t”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729163" y="1556792"/>
            <a:ext cx="323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A000"/>
                </a:solidFill>
                <a:ea typeface="新細明體" charset="-120"/>
              </a:rPr>
              <a:t>Labeling </a:t>
            </a:r>
            <a:r>
              <a:rPr lang="zh-TW" altLang="en-US" dirty="0">
                <a:solidFill>
                  <a:srgbClr val="00A000"/>
                </a:solidFill>
                <a:ea typeface="新細明體" charset="-120"/>
              </a:rPr>
              <a:t>貼標籤 </a:t>
            </a:r>
            <a:r>
              <a:rPr lang="en-US" altLang="zh-TW" dirty="0">
                <a:solidFill>
                  <a:srgbClr val="00A000"/>
                </a:solidFill>
                <a:ea typeface="新細明體" charset="-120"/>
              </a:rPr>
              <a:t>(</a:t>
            </a:r>
            <a:r>
              <a:rPr lang="zh-TW" altLang="en-US" dirty="0">
                <a:solidFill>
                  <a:srgbClr val="00A000"/>
                </a:solidFill>
                <a:ea typeface="新細明體" charset="-120"/>
              </a:rPr>
              <a:t>歸類</a:t>
            </a:r>
            <a:r>
              <a:rPr lang="en-US" altLang="zh-TW" dirty="0">
                <a:solidFill>
                  <a:srgbClr val="00A000"/>
                </a:solidFill>
                <a:ea typeface="新細明體" charset="-120"/>
              </a:rPr>
              <a:t>)</a:t>
            </a:r>
            <a:endParaRPr lang="zh-TW" altLang="en-US" dirty="0">
              <a:solidFill>
                <a:srgbClr val="00A000"/>
              </a:solidFill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+mn-lt"/>
                <a:ea typeface="新細明體" charset="-120"/>
              </a:rPr>
              <a:t>Classification Methods (1)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76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Manual classification </a:t>
            </a:r>
            <a:r>
              <a:rPr lang="zh-TW" altLang="en-US" dirty="0" smtClean="0">
                <a:ea typeface="新細明體" charset="-120"/>
              </a:rPr>
              <a:t>人工分類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Used by Yahoo, ODP, </a:t>
            </a:r>
            <a:r>
              <a:rPr lang="en-US" altLang="zh-TW" dirty="0" err="1" smtClean="0">
                <a:ea typeface="新細明體" charset="-120"/>
              </a:rPr>
              <a:t>PubMed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Very accurate when job is done by experts 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TW" altLang="en-US" dirty="0" smtClean="0">
                <a:ea typeface="新細明體" charset="-120"/>
              </a:rPr>
              <a:t>	</a:t>
            </a:r>
            <a:r>
              <a:rPr lang="zh-TW" altLang="en-US" sz="2000" dirty="0" smtClean="0">
                <a:ea typeface="新細明體" charset="-120"/>
              </a:rPr>
              <a:t>靠領域與分類專家，所以很準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Consistent when the problem size and team is small 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	</a:t>
            </a:r>
            <a:r>
              <a:rPr lang="zh-TW" altLang="en-US" sz="2000" dirty="0" smtClean="0">
                <a:ea typeface="新細明體" charset="-120"/>
              </a:rPr>
              <a:t>當資料量大，用人工判斷會有主觀不一致的問題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Difficult and expensive to scale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TW" sz="2000" dirty="0" smtClean="0">
                <a:ea typeface="新細明體" pitchFamily="18" charset="-120"/>
              </a:rPr>
              <a:t>	need automatic methods for classification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115321" y="6053226"/>
            <a:ext cx="5832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註 </a:t>
            </a:r>
            <a:r>
              <a:rPr lang="en-US" altLang="zh-TW" sz="2000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: ODP - Open Directory Project </a:t>
            </a:r>
            <a:r>
              <a:rPr lang="zh-TW" altLang="en-US" sz="2000" dirty="0" smtClean="0">
                <a:solidFill>
                  <a:schemeClr val="tx1"/>
                </a:solidFill>
                <a:latin typeface="+mn-lt"/>
                <a:ea typeface="新細明體" charset="-120"/>
              </a:rPr>
              <a:t>開放分類目錄計劃</a:t>
            </a:r>
            <a:endParaRPr lang="zh-TW" altLang="en-US" sz="2000" dirty="0">
              <a:solidFill>
                <a:schemeClr val="tx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2102</Words>
  <Application>Microsoft Office PowerPoint</Application>
  <PresentationFormat>如螢幕大小 (4:3)</PresentationFormat>
  <Paragraphs>478</Paragraphs>
  <Slides>57</Slides>
  <Notes>28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57</vt:i4>
      </vt:variant>
    </vt:vector>
  </HeadingPairs>
  <TitlesOfParts>
    <vt:vector size="74" baseType="lpstr">
      <vt:lpstr>Arial Unicode MS</vt:lpstr>
      <vt:lpstr>Lucida Sans</vt:lpstr>
      <vt:lpstr>ＭＳ Ｐゴシック</vt:lpstr>
      <vt:lpstr>Times New Roman (Hebrew)</vt:lpstr>
      <vt:lpstr>微軟正黑體</vt:lpstr>
      <vt:lpstr>新細明體</vt:lpstr>
      <vt:lpstr>Calibri</vt:lpstr>
      <vt:lpstr>Comic Sans MS</vt:lpstr>
      <vt:lpstr>Courier New</vt:lpstr>
      <vt:lpstr>Symbol</vt:lpstr>
      <vt:lpstr>Times New Roman</vt:lpstr>
      <vt:lpstr>Wingdings</vt:lpstr>
      <vt:lpstr>2_Office Theme</vt:lpstr>
      <vt:lpstr>方程式</vt:lpstr>
      <vt:lpstr>Equation</vt:lpstr>
      <vt:lpstr>Microsoft Equation 3.0</vt:lpstr>
      <vt:lpstr>Worksheet</vt:lpstr>
      <vt:lpstr>Lecture 5 : Classification (1)</vt:lpstr>
      <vt:lpstr>PowerPoint 簡報</vt:lpstr>
      <vt:lpstr>PowerPoint 簡報</vt:lpstr>
      <vt:lpstr>PowerPoint 簡報</vt:lpstr>
      <vt:lpstr>PowerPoint 簡報</vt:lpstr>
      <vt:lpstr>PowerPoint 簡報</vt:lpstr>
      <vt:lpstr>Example</vt:lpstr>
      <vt:lpstr>More examples of TC Applications</vt:lpstr>
      <vt:lpstr>Classification Methods (1)</vt:lpstr>
      <vt:lpstr>Classification Methods (2)</vt:lpstr>
      <vt:lpstr>Classification Methods (3)</vt:lpstr>
      <vt:lpstr>PowerPoint 簡報</vt:lpstr>
      <vt:lpstr>Overview</vt:lpstr>
      <vt:lpstr>Posterior probability 條件機率</vt:lpstr>
      <vt:lpstr>Bayes' Rule</vt:lpstr>
      <vt:lpstr>Naive Bayes Classifiers (1)</vt:lpstr>
      <vt:lpstr>Naive Bayes Classifiers (2)</vt:lpstr>
      <vt:lpstr>Naïve Bayes Assumption</vt:lpstr>
      <vt:lpstr>Naïve Bayes: Learning</vt:lpstr>
      <vt:lpstr>Naïve Bayes: Classifying</vt:lpstr>
      <vt:lpstr>Smoothing to avoid over-fitting</vt:lpstr>
      <vt:lpstr>PowerPoint 簡報</vt:lpstr>
      <vt:lpstr>PowerPoint 簡報</vt:lpstr>
      <vt:lpstr>PowerPoint 簡報</vt:lpstr>
      <vt:lpstr>Violation of NB Assumptions</vt:lpstr>
      <vt:lpstr>NB with Feature Selection (1)</vt:lpstr>
      <vt:lpstr>NB with Feature Selection (2)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Alternative measurement </vt:lpstr>
      <vt:lpstr>Case study : WebKB Experiment</vt:lpstr>
      <vt:lpstr>NB Model Comparison</vt:lpstr>
      <vt:lpstr>PowerPoint 簡報</vt:lpstr>
      <vt:lpstr>Case study : Apache SpamAssassin</vt:lpstr>
      <vt:lpstr>Naïve Bayes on spam email</vt:lpstr>
      <vt:lpstr>PowerPoint 簡報</vt:lpstr>
      <vt:lpstr>PowerPoint 簡報</vt:lpstr>
      <vt:lpstr>Classes in a Vector Space</vt:lpstr>
      <vt:lpstr>Test Document = Government</vt:lpstr>
      <vt:lpstr>k Nearest Neighbor Classification</vt:lpstr>
      <vt:lpstr>Example: k=6 (6NN)</vt:lpstr>
      <vt:lpstr>Nearest-Neighbor Learning Algorithm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Nearest Neighbor with Inverted Index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1324</cp:revision>
  <cp:lastPrinted>2009-09-22T15:48:09Z</cp:lastPrinted>
  <dcterms:created xsi:type="dcterms:W3CDTF">2009-09-21T23:46:17Z</dcterms:created>
  <dcterms:modified xsi:type="dcterms:W3CDTF">2014-02-20T09:49:38Z</dcterms:modified>
</cp:coreProperties>
</file>